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61" r:id="rId2"/>
    <p:sldId id="379" r:id="rId3"/>
    <p:sldId id="362" r:id="rId4"/>
    <p:sldId id="358" r:id="rId5"/>
    <p:sldId id="359" r:id="rId6"/>
    <p:sldId id="363" r:id="rId7"/>
    <p:sldId id="360" r:id="rId8"/>
    <p:sldId id="376" r:id="rId9"/>
    <p:sldId id="371" r:id="rId10"/>
    <p:sldId id="372" r:id="rId11"/>
    <p:sldId id="373" r:id="rId12"/>
    <p:sldId id="375" r:id="rId13"/>
    <p:sldId id="377" r:id="rId14"/>
    <p:sldId id="368" r:id="rId15"/>
    <p:sldId id="370" r:id="rId16"/>
    <p:sldId id="378" r:id="rId17"/>
    <p:sldId id="31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10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88903-3767-41C4-BBB6-D9588345A3C9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4129-07E9-4A75-973D-94D8E9F8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1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" pitchFamily="-105" charset="0"/>
              <a:ea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603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5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4129-07E9-4A75-973D-94D8E9F840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48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18054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1FA-0BAE-4FAC-8F0B-F1D03E7AD918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62D9-ED76-45FB-A636-AB934C280C41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8F51-B6D5-43C7-AB21-16EDD323FE7A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65FC-CEE0-43FF-8557-8F06CD97FA67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60719-DF05-4192-98AF-F6EBAEBDE6D1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BC41-96DD-451C-8FD1-26BB048F4D86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11444-3431-4FF7-97EC-F3AB8FE5352C}" type="datetime1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78E8-B53D-4988-B33F-5E03A4DE2C2F}" type="datetime1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7EA5-368B-4F2C-8327-A0609C3B33A3}" type="datetime1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2B2C-F024-4674-A856-B44130D02379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8619-09C7-4327-9F0C-5541332ACB14}" type="datetime1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A27E-74B3-4CC2-9B7D-9666D89FC0EB}" type="datetime1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F88-C097-4DBD-810D-DDB6636E5F0C}" type="slidenum">
              <a:rPr lang="en-US"/>
              <a:pPr/>
              <a:t>1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95400"/>
            <a:ext cx="8458200" cy="2590800"/>
          </a:xfrm>
          <a:noFill/>
          <a:ln/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>
            <a:normAutofit/>
          </a:bodyPr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Basics of  Software Metrics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25908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FD68-B4FA-4397-A28C-15465B2F6EA1}" type="slidenum">
              <a:rPr lang="en-US"/>
              <a:pPr/>
              <a:t>10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rgbClr val="0070C0"/>
                </a:solidFill>
              </a:rPr>
              <a:t>Specialization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Index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(</a:t>
            </a:r>
            <a:r>
              <a:rPr lang="en-US" sz="2400" b="1" dirty="0">
                <a:solidFill>
                  <a:srgbClr val="0070C0"/>
                </a:solidFill>
              </a:rPr>
              <a:t>SI</a:t>
            </a:r>
            <a:r>
              <a:rPr lang="en-US" sz="2400" b="1" dirty="0">
                <a:solidFill>
                  <a:srgbClr val="0070C0"/>
                </a:solidFill>
              </a:rPr>
              <a:t>). </a:t>
            </a:r>
            <a:r>
              <a:rPr lang="en-US" sz="2400" dirty="0" smtClean="0"/>
              <a:t>The specialization index provides a rough indication of the degree of specialization for each of the subclasses in an OO system. </a:t>
            </a:r>
          </a:p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Specialization</a:t>
            </a:r>
            <a:r>
              <a:rPr lang="en-US" sz="2400" dirty="0" smtClean="0"/>
              <a:t> can be achieved by </a:t>
            </a:r>
            <a:r>
              <a:rPr lang="en-US" sz="2400" dirty="0" smtClean="0">
                <a:solidFill>
                  <a:srgbClr val="C00000"/>
                </a:solidFill>
              </a:rPr>
              <a:t>adding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C00000"/>
                </a:solidFill>
              </a:rPr>
              <a:t>deleting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operations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       SI</a:t>
            </a:r>
            <a:r>
              <a:rPr lang="en-US" sz="2800" dirty="0" smtClean="0"/>
              <a:t> </a:t>
            </a:r>
            <a:r>
              <a:rPr lang="en-US" sz="2800" dirty="0" smtClean="0"/>
              <a:t>= [</a:t>
            </a:r>
            <a:r>
              <a:rPr lang="en-US" sz="2800" dirty="0" smtClean="0">
                <a:solidFill>
                  <a:srgbClr val="0070C0"/>
                </a:solidFill>
              </a:rPr>
              <a:t>NOO</a:t>
            </a:r>
            <a:r>
              <a:rPr lang="en-US" sz="2800" dirty="0" smtClean="0"/>
              <a:t> *</a:t>
            </a:r>
            <a:r>
              <a:rPr lang="en-US" sz="2800" dirty="0" smtClean="0">
                <a:solidFill>
                  <a:srgbClr val="FFC000"/>
                </a:solidFill>
              </a:rPr>
              <a:t>level</a:t>
            </a:r>
            <a:r>
              <a:rPr lang="en-US" sz="2800" dirty="0" smtClean="0"/>
              <a:t>]/</a:t>
            </a:r>
            <a:r>
              <a:rPr lang="en-US" sz="2800" i="1" dirty="0" smtClean="0">
                <a:solidFill>
                  <a:srgbClr val="C00000"/>
                </a:solidFill>
              </a:rPr>
              <a:t>Mtotal</a:t>
            </a:r>
          </a:p>
          <a:p>
            <a:pPr algn="just"/>
            <a:r>
              <a:rPr lang="en-US" sz="2400" dirty="0" smtClean="0"/>
              <a:t>where </a:t>
            </a:r>
            <a:r>
              <a:rPr lang="en-US" sz="2400" dirty="0">
                <a:solidFill>
                  <a:srgbClr val="FFC000"/>
                </a:solidFill>
              </a:rPr>
              <a:t>level</a:t>
            </a:r>
            <a:r>
              <a:rPr lang="en-US" sz="2400" i="1" dirty="0" smtClean="0"/>
              <a:t> is the </a:t>
            </a:r>
            <a:r>
              <a:rPr lang="en-US" sz="2400" i="1" dirty="0" smtClean="0">
                <a:solidFill>
                  <a:srgbClr val="0070C0"/>
                </a:solidFill>
              </a:rPr>
              <a:t>level in the class hierarchy at which the class resides</a:t>
            </a:r>
          </a:p>
          <a:p>
            <a:pPr algn="just"/>
            <a:r>
              <a:rPr lang="en-US" sz="2400" i="1" dirty="0">
                <a:solidFill>
                  <a:srgbClr val="C00000"/>
                </a:solidFill>
              </a:rPr>
              <a:t>Mtotal</a:t>
            </a:r>
            <a:r>
              <a:rPr lang="en-US" sz="2400" i="1" dirty="0" smtClean="0"/>
              <a:t> is </a:t>
            </a:r>
            <a:r>
              <a:rPr lang="en-US" sz="2400" dirty="0" smtClean="0"/>
              <a:t>the total </a:t>
            </a:r>
            <a:r>
              <a:rPr lang="en-US" sz="2400" dirty="0" smtClean="0">
                <a:solidFill>
                  <a:srgbClr val="0070C0"/>
                </a:solidFill>
              </a:rPr>
              <a:t>number of methods for the class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higher is the value of SI</a:t>
            </a:r>
            <a:r>
              <a:rPr lang="en-US" sz="2400" dirty="0" smtClean="0">
                <a:solidFill>
                  <a:srgbClr val="FF0000"/>
                </a:solidFill>
              </a:rPr>
              <a:t>, the more likely the </a:t>
            </a:r>
            <a:r>
              <a:rPr lang="en-US" sz="2400" b="1" dirty="0" smtClean="0">
                <a:solidFill>
                  <a:srgbClr val="FF0000"/>
                </a:solidFill>
              </a:rPr>
              <a:t>class hierarchy has classes that do not conform to the </a:t>
            </a:r>
            <a:r>
              <a:rPr lang="en-US" sz="2400" b="1" dirty="0" smtClean="0">
                <a:solidFill>
                  <a:srgbClr val="FF0000"/>
                </a:solidFill>
              </a:rPr>
              <a:t>super-class </a:t>
            </a:r>
            <a:r>
              <a:rPr lang="en-US" sz="2400" b="1" dirty="0" smtClean="0">
                <a:solidFill>
                  <a:srgbClr val="FF0000"/>
                </a:solidFill>
              </a:rPr>
              <a:t>abstraction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7620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FD68-B4FA-4397-A28C-15465B2F6EA1}" type="slidenum">
              <a:rPr lang="en-US"/>
              <a:pPr/>
              <a:t>11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4864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solidFill>
                  <a:srgbClr val="0070C0"/>
                </a:solidFill>
              </a:rPr>
              <a:t>Method</a:t>
            </a:r>
            <a:r>
              <a:rPr lang="en-US" sz="2200" b="1" dirty="0" smtClean="0"/>
              <a:t> </a:t>
            </a:r>
            <a:r>
              <a:rPr lang="en-US" sz="2200" b="1" dirty="0">
                <a:solidFill>
                  <a:srgbClr val="0070C0"/>
                </a:solidFill>
              </a:rPr>
              <a:t>inheritance</a:t>
            </a:r>
            <a:r>
              <a:rPr lang="en-US" sz="2200" b="1" dirty="0" smtClean="0"/>
              <a:t> </a:t>
            </a:r>
            <a:r>
              <a:rPr lang="en-US" sz="2200" b="1" dirty="0">
                <a:solidFill>
                  <a:srgbClr val="0070C0"/>
                </a:solidFill>
              </a:rPr>
              <a:t>factor</a:t>
            </a:r>
            <a:r>
              <a:rPr lang="en-US" sz="2200" b="1" dirty="0" smtClean="0"/>
              <a:t> </a:t>
            </a:r>
            <a:r>
              <a:rPr lang="en-US" sz="2200" b="1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MIF</a:t>
            </a:r>
            <a:r>
              <a:rPr lang="en-US" sz="2200" b="1" dirty="0">
                <a:solidFill>
                  <a:srgbClr val="0070C0"/>
                </a:solidFill>
              </a:rPr>
              <a:t>).-</a:t>
            </a:r>
            <a:r>
              <a:rPr lang="en-US" sz="2200" dirty="0" smtClean="0"/>
              <a:t>The degree to which the class architecture of an OO system makes use of inheritance for both methods (operations) and attributes is defined as, 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b="1" dirty="0"/>
              <a:t> </a:t>
            </a:r>
            <a:r>
              <a:rPr lang="en-US" sz="2200" b="1" dirty="0" smtClean="0"/>
              <a:t>                      </a:t>
            </a:r>
            <a:r>
              <a:rPr lang="en-US" sz="2200" b="1" dirty="0" smtClean="0"/>
              <a:t>MIF</a:t>
            </a:r>
            <a:r>
              <a:rPr lang="en-US" sz="2200" dirty="0" smtClean="0"/>
              <a:t> </a:t>
            </a:r>
            <a:r>
              <a:rPr lang="en-US" sz="2200" dirty="0" smtClean="0"/>
              <a:t>= </a:t>
            </a:r>
            <a:r>
              <a:rPr lang="en-US" sz="2200" i="1" dirty="0" smtClean="0"/>
              <a:t>∑</a:t>
            </a:r>
            <a:r>
              <a:rPr lang="en-US" sz="2200" i="1" dirty="0">
                <a:solidFill>
                  <a:srgbClr val="00B0F0"/>
                </a:solidFill>
              </a:rPr>
              <a:t>Mi(</a:t>
            </a:r>
            <a:r>
              <a:rPr lang="en-US" sz="2200" i="1" dirty="0" err="1">
                <a:solidFill>
                  <a:srgbClr val="00B0F0"/>
                </a:solidFill>
              </a:rPr>
              <a:t>Ci</a:t>
            </a:r>
            <a:r>
              <a:rPr lang="en-US" sz="2200" i="1" dirty="0">
                <a:solidFill>
                  <a:srgbClr val="00B0F0"/>
                </a:solidFill>
              </a:rPr>
              <a:t>)/ </a:t>
            </a:r>
            <a:r>
              <a:rPr lang="en-US" sz="2200" i="1" dirty="0" smtClean="0"/>
              <a:t>∑ </a:t>
            </a:r>
            <a:r>
              <a:rPr lang="en-US" sz="2200" i="1" dirty="0">
                <a:solidFill>
                  <a:srgbClr val="FF0000"/>
                </a:solidFill>
              </a:rPr>
              <a:t>Ma(</a:t>
            </a:r>
            <a:r>
              <a:rPr lang="en-US" sz="2200" i="1" dirty="0" err="1">
                <a:solidFill>
                  <a:srgbClr val="FF0000"/>
                </a:solidFill>
              </a:rPr>
              <a:t>Ci</a:t>
            </a:r>
            <a:r>
              <a:rPr lang="en-US" sz="2200" i="1" dirty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sz="2000" dirty="0" smtClean="0"/>
              <a:t>where the summation occurs over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= 1 to TC. </a:t>
            </a:r>
          </a:p>
          <a:p>
            <a:pPr algn="just"/>
            <a:r>
              <a:rPr lang="en-US" sz="2000" i="1" dirty="0" smtClean="0"/>
              <a:t>TC is defined as the total number of </a:t>
            </a:r>
            <a:r>
              <a:rPr lang="en-US" sz="2000" dirty="0" smtClean="0"/>
              <a:t>classes in the architecture, </a:t>
            </a:r>
            <a:r>
              <a:rPr lang="en-US" sz="2000" i="1" dirty="0" err="1" smtClean="0"/>
              <a:t>Ci</a:t>
            </a:r>
            <a:r>
              <a:rPr lang="en-US" sz="2000" i="1" dirty="0" smtClean="0"/>
              <a:t> is a class within the architecture, and</a:t>
            </a:r>
          </a:p>
          <a:p>
            <a:pPr marL="0" indent="0" algn="just">
              <a:buNone/>
            </a:pPr>
            <a:r>
              <a:rPr lang="en-US" sz="2200" b="1" i="1" dirty="0" smtClean="0">
                <a:solidFill>
                  <a:srgbClr val="FF0000"/>
                </a:solidFill>
              </a:rPr>
              <a:t>                Ma(</a:t>
            </a:r>
            <a:r>
              <a:rPr lang="en-US" sz="2200" b="1" i="1" dirty="0" err="1" smtClean="0">
                <a:solidFill>
                  <a:srgbClr val="FF0000"/>
                </a:solidFill>
              </a:rPr>
              <a:t>Ci</a:t>
            </a:r>
            <a:r>
              <a:rPr lang="en-US" sz="2200" b="1" i="1" dirty="0">
                <a:solidFill>
                  <a:srgbClr val="FF0000"/>
                </a:solidFill>
              </a:rPr>
              <a:t>)</a:t>
            </a:r>
            <a:r>
              <a:rPr lang="en-US" sz="2200" b="1" i="1" dirty="0" smtClean="0"/>
              <a:t> = </a:t>
            </a:r>
            <a:r>
              <a:rPr lang="en-US" sz="2200" b="1" i="1" dirty="0" err="1">
                <a:solidFill>
                  <a:srgbClr val="00B050"/>
                </a:solidFill>
              </a:rPr>
              <a:t>Md</a:t>
            </a:r>
            <a:r>
              <a:rPr lang="en-US" sz="2200" b="1" i="1" dirty="0">
                <a:solidFill>
                  <a:srgbClr val="00B050"/>
                </a:solidFill>
              </a:rPr>
              <a:t>(</a:t>
            </a:r>
            <a:r>
              <a:rPr lang="en-US" sz="2200" b="1" i="1" dirty="0" err="1">
                <a:solidFill>
                  <a:srgbClr val="00B050"/>
                </a:solidFill>
              </a:rPr>
              <a:t>Ci</a:t>
            </a:r>
            <a:r>
              <a:rPr lang="en-US" sz="2200" b="1" i="1" dirty="0">
                <a:solidFill>
                  <a:srgbClr val="00B050"/>
                </a:solidFill>
              </a:rPr>
              <a:t>)</a:t>
            </a:r>
            <a:r>
              <a:rPr lang="en-US" sz="2200" b="1" i="1" dirty="0" smtClean="0"/>
              <a:t> + Mi(</a:t>
            </a:r>
            <a:r>
              <a:rPr lang="en-US" sz="2200" b="1" i="1" dirty="0" err="1" smtClean="0"/>
              <a:t>Ci</a:t>
            </a:r>
            <a:r>
              <a:rPr lang="en-US" sz="2200" b="1" i="1" dirty="0" smtClean="0"/>
              <a:t>)</a:t>
            </a:r>
          </a:p>
          <a:p>
            <a:pPr algn="just"/>
            <a:r>
              <a:rPr lang="en-US" sz="2400" i="1" dirty="0" smtClean="0">
                <a:solidFill>
                  <a:srgbClr val="FF0000"/>
                </a:solidFill>
              </a:rPr>
              <a:t>Ma(</a:t>
            </a:r>
            <a:r>
              <a:rPr lang="en-US" sz="2400" i="1" dirty="0" err="1" smtClean="0">
                <a:solidFill>
                  <a:srgbClr val="FF0000"/>
                </a:solidFill>
              </a:rPr>
              <a:t>Ci</a:t>
            </a:r>
            <a:r>
              <a:rPr lang="en-US" sz="2400" i="1" dirty="0" smtClean="0">
                <a:solidFill>
                  <a:srgbClr val="FF0000"/>
                </a:solidFill>
              </a:rPr>
              <a:t>) = the number of methods that can be invoked in association with </a:t>
            </a:r>
            <a:r>
              <a:rPr lang="en-US" sz="2400" i="1" dirty="0" err="1" smtClean="0">
                <a:solidFill>
                  <a:srgbClr val="FF0000"/>
                </a:solidFill>
              </a:rPr>
              <a:t>Ci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sz="2000" i="1" dirty="0" err="1" smtClean="0">
                <a:solidFill>
                  <a:srgbClr val="00B050"/>
                </a:solidFill>
              </a:rPr>
              <a:t>Md</a:t>
            </a:r>
            <a:r>
              <a:rPr lang="en-US" sz="2000" i="1" dirty="0" smtClean="0">
                <a:solidFill>
                  <a:srgbClr val="00B050"/>
                </a:solidFill>
              </a:rPr>
              <a:t>(</a:t>
            </a:r>
            <a:r>
              <a:rPr lang="en-US" sz="2000" i="1" dirty="0" err="1" smtClean="0">
                <a:solidFill>
                  <a:srgbClr val="00B050"/>
                </a:solidFill>
              </a:rPr>
              <a:t>Ci</a:t>
            </a:r>
            <a:r>
              <a:rPr lang="en-US" sz="2000" i="1" dirty="0" smtClean="0">
                <a:solidFill>
                  <a:srgbClr val="00B050"/>
                </a:solidFill>
              </a:rPr>
              <a:t>) ) = the number of methods declared in the class </a:t>
            </a:r>
            <a:r>
              <a:rPr lang="en-US" sz="2000" i="1" dirty="0" err="1" smtClean="0">
                <a:solidFill>
                  <a:srgbClr val="00B050"/>
                </a:solidFill>
              </a:rPr>
              <a:t>Ci</a:t>
            </a:r>
            <a:r>
              <a:rPr lang="en-US" sz="2000" i="1" dirty="0" smtClean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en-US" sz="2000" i="1" dirty="0" smtClean="0">
                <a:solidFill>
                  <a:srgbClr val="00B0F0"/>
                </a:solidFill>
              </a:rPr>
              <a:t>Mi(</a:t>
            </a:r>
            <a:r>
              <a:rPr lang="en-US" sz="2000" i="1" dirty="0" err="1" smtClean="0">
                <a:solidFill>
                  <a:srgbClr val="00B0F0"/>
                </a:solidFill>
              </a:rPr>
              <a:t>Ci</a:t>
            </a:r>
            <a:r>
              <a:rPr lang="en-US" sz="2000" i="1" dirty="0" smtClean="0">
                <a:solidFill>
                  <a:srgbClr val="00B0F0"/>
                </a:solidFill>
              </a:rPr>
              <a:t>) = the number of methods inherited (and not overridden) in </a:t>
            </a:r>
            <a:r>
              <a:rPr lang="en-US" sz="2000" i="1" dirty="0" err="1" smtClean="0">
                <a:solidFill>
                  <a:srgbClr val="00B0F0"/>
                </a:solidFill>
              </a:rPr>
              <a:t>Ci</a:t>
            </a:r>
            <a:r>
              <a:rPr lang="en-US" sz="2000" i="1" dirty="0" smtClean="0">
                <a:solidFill>
                  <a:srgbClr val="00B0F0"/>
                </a:solidFill>
              </a:rPr>
              <a:t>.</a:t>
            </a:r>
          </a:p>
          <a:p>
            <a:pPr algn="just"/>
            <a:r>
              <a:rPr lang="en-US" sz="2000" dirty="0" smtClean="0"/>
              <a:t>MIF is [0,1]</a:t>
            </a:r>
          </a:p>
          <a:p>
            <a:pPr algn="just"/>
            <a:r>
              <a:rPr lang="en-US" sz="2000" dirty="0" smtClean="0"/>
              <a:t>MIF=0 means inheritance mechanism is not used. </a:t>
            </a:r>
          </a:p>
          <a:p>
            <a:pPr algn="just"/>
            <a:r>
              <a:rPr lang="en-US" sz="2000" dirty="0" smtClean="0">
                <a:solidFill>
                  <a:srgbClr val="00B0F0"/>
                </a:solidFill>
              </a:rPr>
              <a:t>Measure of reuse via inheritance. </a:t>
            </a:r>
          </a:p>
          <a:p>
            <a:pPr algn="just"/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7620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FD68-B4FA-4397-A28C-15465B2F6EA1}" type="slidenum">
              <a:rPr lang="en-US"/>
              <a:pPr/>
              <a:t>12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rgbClr val="0070C0"/>
                </a:solidFill>
              </a:rPr>
              <a:t>Lack of cohesion in methods (LCOM)- </a:t>
            </a:r>
            <a:r>
              <a:rPr lang="en-US" sz="2400" dirty="0" smtClean="0"/>
              <a:t>Each method within a class, </a:t>
            </a:r>
            <a:r>
              <a:rPr lang="en-US" sz="2400" b="1" dirty="0" smtClean="0"/>
              <a:t>C, </a:t>
            </a:r>
            <a:r>
              <a:rPr lang="en-US" sz="2400" dirty="0" smtClean="0"/>
              <a:t>accesses one or more attributes (also called </a:t>
            </a:r>
            <a:r>
              <a:rPr lang="en-US" sz="2400" i="1" dirty="0" smtClean="0"/>
              <a:t>instance variables</a:t>
            </a:r>
            <a:r>
              <a:rPr lang="en-US" sz="2400" dirty="0" smtClean="0"/>
              <a:t>). </a:t>
            </a:r>
          </a:p>
          <a:p>
            <a:pPr algn="just"/>
            <a:r>
              <a:rPr lang="en-US" sz="2400" dirty="0" smtClean="0"/>
              <a:t>LCOM is the number of methods that access one or more of the same attributes. </a:t>
            </a:r>
          </a:p>
          <a:p>
            <a:pPr algn="just"/>
            <a:r>
              <a:rPr lang="en-US" sz="2400" b="1" dirty="0" smtClean="0"/>
              <a:t>If no methods access the same attributes</a:t>
            </a:r>
            <a:r>
              <a:rPr lang="en-US" sz="2400" dirty="0" smtClean="0"/>
              <a:t>, then </a:t>
            </a:r>
            <a:r>
              <a:rPr lang="en-US" sz="2400" b="1" dirty="0" smtClean="0"/>
              <a:t>LCOM = 0. </a:t>
            </a:r>
          </a:p>
          <a:p>
            <a:pPr algn="just"/>
            <a:r>
              <a:rPr lang="en-US" sz="2400" b="1" dirty="0" smtClean="0"/>
              <a:t>If LCOM is high</a:t>
            </a:r>
            <a:r>
              <a:rPr lang="en-US" sz="2400" dirty="0" smtClean="0"/>
              <a:t>, methods may be </a:t>
            </a:r>
            <a:r>
              <a:rPr lang="en-US" sz="2400" b="1" dirty="0" smtClean="0"/>
              <a:t>coupled to one another </a:t>
            </a:r>
            <a:r>
              <a:rPr lang="en-US" sz="2400" dirty="0" smtClean="0"/>
              <a:t>via attributes.</a:t>
            </a:r>
          </a:p>
          <a:p>
            <a:pPr algn="just"/>
            <a:r>
              <a:rPr lang="en-US" sz="2400" dirty="0" smtClean="0"/>
              <a:t>This increases the complexity of the class design. </a:t>
            </a:r>
          </a:p>
          <a:p>
            <a:pPr algn="just"/>
            <a:r>
              <a:rPr lang="en-US" sz="2400" dirty="0" smtClean="0"/>
              <a:t>In general, </a:t>
            </a:r>
            <a:r>
              <a:rPr lang="en-US" sz="2400" dirty="0" smtClean="0">
                <a:solidFill>
                  <a:srgbClr val="FF0000"/>
                </a:solidFill>
              </a:rPr>
              <a:t>high values for LCOM imply that the class might be better designed by breaking it into two or more separate classes. </a:t>
            </a:r>
          </a:p>
          <a:p>
            <a:pPr algn="just"/>
            <a:r>
              <a:rPr lang="en-US" sz="2400" dirty="0" smtClean="0">
                <a:solidFill>
                  <a:srgbClr val="00B050"/>
                </a:solidFill>
              </a:rPr>
              <a:t>It is desirable to keep cohesion high; that is, keep LCOM low.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7620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FD68-B4FA-4397-A28C-15465B2F6EA1}" type="slidenum">
              <a:rPr lang="en-US"/>
              <a:pPr/>
              <a:t>13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10600" cy="51054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solidFill>
                  <a:srgbClr val="0070C0"/>
                </a:solidFill>
              </a:rPr>
              <a:t>Number</a:t>
            </a:r>
            <a:r>
              <a:rPr lang="en-US" sz="2800" b="1" dirty="0">
                <a:solidFill>
                  <a:srgbClr val="0070C0"/>
                </a:solidFill>
              </a:rPr>
              <a:t> of </a:t>
            </a:r>
            <a:r>
              <a:rPr lang="en-US" sz="2800" b="1" dirty="0">
                <a:solidFill>
                  <a:srgbClr val="0070C0"/>
                </a:solidFill>
              </a:rPr>
              <a:t>children</a:t>
            </a:r>
            <a:r>
              <a:rPr lang="en-US" sz="2800" b="1" dirty="0">
                <a:solidFill>
                  <a:srgbClr val="0070C0"/>
                </a:solidFill>
              </a:rPr>
              <a:t> (</a:t>
            </a:r>
            <a:r>
              <a:rPr lang="en-US" sz="2800" b="1" dirty="0">
                <a:solidFill>
                  <a:srgbClr val="0070C0"/>
                </a:solidFill>
              </a:rPr>
              <a:t>NOC</a:t>
            </a:r>
            <a:r>
              <a:rPr lang="en-US" sz="2800" b="1" dirty="0">
                <a:solidFill>
                  <a:srgbClr val="0070C0"/>
                </a:solidFill>
              </a:rPr>
              <a:t>)- </a:t>
            </a:r>
            <a:r>
              <a:rPr lang="en-US" sz="2400" dirty="0" smtClean="0"/>
              <a:t>The subclasses that are immediately </a:t>
            </a:r>
            <a:r>
              <a:rPr lang="en-US" sz="2400" dirty="0" smtClean="0"/>
              <a:t>subordinate to </a:t>
            </a:r>
            <a:r>
              <a:rPr lang="en-US" sz="2400" dirty="0" smtClean="0"/>
              <a:t>a class in the class hierarchy are termed its </a:t>
            </a:r>
            <a:r>
              <a:rPr lang="en-US" sz="2400" b="1" i="1" dirty="0" smtClean="0"/>
              <a:t>children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As the number of children grows, reuse increases but also, as NOC increases, the abstraction represented by the parent class can be diluted. </a:t>
            </a:r>
          </a:p>
          <a:p>
            <a:pPr algn="just"/>
            <a:r>
              <a:rPr lang="en-US" sz="2400" dirty="0" smtClean="0"/>
              <a:t>As NOC increases, the amount of testing (required to exercise each child in its operational context) will also increase.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7620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5982-FF30-4BED-8F39-F4384DC272D7}" type="slidenum">
              <a:rPr lang="en-US"/>
              <a:pPr/>
              <a:t>14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Depth of inheritance tree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sz="2400" dirty="0"/>
              <a:t>Depth of a class in a class hierarchy determines potential for re-use. </a:t>
            </a:r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Deeper </a:t>
            </a:r>
            <a:r>
              <a:rPr lang="en-US" altLang="en-US" sz="2400" dirty="0"/>
              <a:t>classes have higher potential for re-use</a:t>
            </a:r>
            <a:r>
              <a:rPr lang="en-US" altLang="en-US" sz="2400" dirty="0" smtClean="0"/>
              <a:t>.</a:t>
            </a:r>
          </a:p>
          <a:p>
            <a:pPr algn="just"/>
            <a:r>
              <a:rPr lang="en-US" sz="2400" dirty="0" smtClean="0"/>
              <a:t>Maximum height of inheritance tree or level of a particular class in a tree</a:t>
            </a:r>
          </a:p>
          <a:p>
            <a:pPr algn="just"/>
            <a:r>
              <a:rPr lang="en-US" altLang="en-US" sz="2400" dirty="0" smtClean="0"/>
              <a:t>Inheritance </a:t>
            </a:r>
            <a:r>
              <a:rPr lang="en-US" altLang="en-US" sz="2400" dirty="0"/>
              <a:t>increases coupling... changing classes becomes harder</a:t>
            </a:r>
            <a:r>
              <a:rPr lang="en-US" altLang="en-US" sz="2400" dirty="0" smtClean="0"/>
              <a:t>.</a:t>
            </a:r>
          </a:p>
          <a:p>
            <a:pPr algn="just"/>
            <a:r>
              <a:rPr lang="en-US" sz="2400" dirty="0" smtClean="0"/>
              <a:t>As DIT grows, it is likely that classes on lower level inherits lots of methods and overrides some. </a:t>
            </a:r>
          </a:p>
          <a:p>
            <a:pPr algn="just"/>
            <a:r>
              <a:rPr lang="en-US" sz="2400" dirty="0" smtClean="0"/>
              <a:t>Thus predicting behavior for an object of a class becomes difficult.</a:t>
            </a:r>
          </a:p>
          <a:p>
            <a:pPr algn="just"/>
            <a:r>
              <a:rPr lang="en-US" altLang="en-US" sz="2400" dirty="0" smtClean="0"/>
              <a:t>Depth </a:t>
            </a:r>
            <a:r>
              <a:rPr lang="en-US" altLang="en-US" sz="2400" dirty="0"/>
              <a:t>of Inheritance (DIT) of class C is the length of the </a:t>
            </a:r>
            <a:r>
              <a:rPr lang="en-US" altLang="en-US" sz="2400" b="1" dirty="0"/>
              <a:t>shortest path </a:t>
            </a:r>
            <a:r>
              <a:rPr lang="en-US" altLang="en-US" sz="2400" dirty="0"/>
              <a:t>from the root of the inheritance tree to C.</a:t>
            </a:r>
          </a:p>
          <a:p>
            <a:pPr algn="just"/>
            <a:r>
              <a:rPr lang="en-US" altLang="en-US" sz="2400" dirty="0"/>
              <a:t>In case of multiple inheritance DIT is the </a:t>
            </a:r>
            <a:r>
              <a:rPr lang="en-US" altLang="en-US" sz="2400" b="1" dirty="0"/>
              <a:t>maximum length </a:t>
            </a:r>
            <a:r>
              <a:rPr lang="en-US" altLang="en-US" sz="2400" dirty="0"/>
              <a:t>of the path from the root to C. </a:t>
            </a:r>
          </a:p>
          <a:p>
            <a:pPr algn="just">
              <a:buFontTx/>
              <a:buNone/>
            </a:pP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9144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629400" y="6324600"/>
            <a:ext cx="2351088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06330EB-043E-4F19-B70D-D14CE2F40F6F}" type="slidenum">
              <a:rPr lang="en-US" smtClean="0">
                <a:latin typeface="Arial" pitchFamily="34" charset="0"/>
              </a:rPr>
              <a:pPr>
                <a:defRPr/>
              </a:pPr>
              <a:t>15</a:t>
            </a:fld>
            <a:endParaRPr lang="en-US" dirty="0" smtClean="0">
              <a:latin typeface="Arial" pitchFamily="34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685800" y="6018213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124200" y="6018213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Metrics for Maintenance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 smtClean="0"/>
              <a:t>Software Maturity Index (SMI)</a:t>
            </a:r>
          </a:p>
          <a:p>
            <a:pPr lvl="1" algn="just" eaLnBrk="1" hangingPunct="1">
              <a:buSzPct val="75000"/>
              <a:buNone/>
            </a:pPr>
            <a:r>
              <a:rPr lang="en-US" sz="2400" dirty="0" smtClean="0"/>
              <a:t>M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 = number of modules in the current release</a:t>
            </a:r>
          </a:p>
          <a:p>
            <a:pPr lvl="1" algn="just" eaLnBrk="1" hangingPunct="1">
              <a:buSzPct val="75000"/>
              <a:buNone/>
            </a:pPr>
            <a:r>
              <a:rPr lang="en-US" sz="2400" dirty="0" err="1" smtClean="0"/>
              <a:t>F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= number of modules in the current release that have been changed</a:t>
            </a:r>
          </a:p>
          <a:p>
            <a:pPr lvl="1" algn="just" eaLnBrk="1" hangingPunct="1">
              <a:buSzPct val="75000"/>
              <a:buNone/>
            </a:pPr>
            <a:r>
              <a:rPr lang="en-US" sz="2400" dirty="0" err="1" smtClean="0"/>
              <a:t>F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 =  number of modules in the current release that have been added</a:t>
            </a:r>
          </a:p>
          <a:p>
            <a:pPr lvl="1" algn="just" eaLnBrk="1" hangingPunct="1">
              <a:buSzPct val="75000"/>
              <a:buNone/>
            </a:pPr>
            <a:r>
              <a:rPr lang="en-US" sz="2400" dirty="0" err="1" smtClean="0"/>
              <a:t>F</a:t>
            </a:r>
            <a:r>
              <a:rPr lang="en-US" sz="2400" baseline="-25000" dirty="0" err="1" smtClean="0"/>
              <a:t>d</a:t>
            </a:r>
            <a:r>
              <a:rPr lang="en-US" sz="2400" dirty="0" smtClean="0"/>
              <a:t> =  number of modules from the preceding release that were deleted in the current </a:t>
            </a:r>
            <a:r>
              <a:rPr lang="en-US" sz="2400" dirty="0" smtClean="0"/>
              <a:t>release</a:t>
            </a:r>
          </a:p>
          <a:p>
            <a:pPr lvl="1" algn="just">
              <a:buSzPct val="75000"/>
              <a:buNone/>
            </a:pPr>
            <a:r>
              <a:rPr lang="en-US" sz="2400" dirty="0" smtClean="0"/>
              <a:t>				</a:t>
            </a:r>
            <a:r>
              <a:rPr lang="en-US" sz="2400" b="1" dirty="0" smtClean="0">
                <a:solidFill>
                  <a:srgbClr val="FF0000"/>
                </a:solidFill>
              </a:rPr>
              <a:t>SMI = [M</a:t>
            </a:r>
            <a:r>
              <a:rPr lang="en-US" sz="1800" b="1" baseline="-25000" dirty="0" smtClean="0">
                <a:solidFill>
                  <a:srgbClr val="FF0000"/>
                </a:solidFill>
              </a:rPr>
              <a:t>T  </a:t>
            </a:r>
            <a:r>
              <a:rPr lang="en-US" sz="1800" b="1" dirty="0" smtClean="0">
                <a:solidFill>
                  <a:srgbClr val="FF0000"/>
                </a:solidFill>
              </a:rPr>
              <a:t>- </a:t>
            </a:r>
            <a:r>
              <a:rPr lang="en-US" sz="2400" b="1" dirty="0" smtClean="0">
                <a:solidFill>
                  <a:srgbClr val="FF0000"/>
                </a:solidFill>
              </a:rPr>
              <a:t>(F</a:t>
            </a:r>
            <a:r>
              <a:rPr lang="en-US" sz="1800" b="1" baseline="-25000" dirty="0" smtClean="0">
                <a:solidFill>
                  <a:srgbClr val="FF0000"/>
                </a:solidFill>
              </a:rPr>
              <a:t>c  </a:t>
            </a:r>
            <a:r>
              <a:rPr lang="en-US" sz="1800" b="1" dirty="0" smtClean="0">
                <a:solidFill>
                  <a:srgbClr val="FF0000"/>
                </a:solidFill>
              </a:rPr>
              <a:t>+ </a:t>
            </a:r>
            <a:r>
              <a:rPr lang="en-US" sz="2400" b="1" dirty="0" err="1" smtClean="0">
                <a:solidFill>
                  <a:srgbClr val="FF0000"/>
                </a:solidFill>
              </a:rPr>
              <a:t>F</a:t>
            </a:r>
            <a:r>
              <a:rPr lang="en-US" sz="1800" b="1" baseline="-25000" dirty="0" err="1" smtClean="0">
                <a:solidFill>
                  <a:srgbClr val="FF0000"/>
                </a:solidFill>
              </a:rPr>
              <a:t>a</a:t>
            </a:r>
            <a:r>
              <a:rPr lang="en-US" sz="1800" b="1" baseline="-25000" dirty="0" smtClean="0">
                <a:solidFill>
                  <a:srgbClr val="FF0000"/>
                </a:solidFill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</a:rPr>
              <a:t>+ </a:t>
            </a:r>
            <a:r>
              <a:rPr lang="en-US" sz="2400" b="1" dirty="0" err="1" smtClean="0">
                <a:solidFill>
                  <a:srgbClr val="FF0000"/>
                </a:solidFill>
              </a:rPr>
              <a:t>F</a:t>
            </a:r>
            <a:r>
              <a:rPr lang="en-US" sz="1800" b="1" baseline="-25000" dirty="0" err="1" smtClean="0">
                <a:solidFill>
                  <a:srgbClr val="FF0000"/>
                </a:solidFill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</a:rPr>
              <a:t>)] / M</a:t>
            </a:r>
            <a:r>
              <a:rPr lang="en-US" sz="1800" b="1" baseline="-25000" dirty="0" smtClean="0">
                <a:solidFill>
                  <a:srgbClr val="FF0000"/>
                </a:solidFill>
              </a:rPr>
              <a:t>T</a:t>
            </a:r>
          </a:p>
          <a:p>
            <a:pPr lvl="1" algn="just">
              <a:buSzPct val="75000"/>
              <a:buNone/>
            </a:pPr>
            <a:endParaRPr lang="en-US" sz="1800" baseline="-25000" dirty="0" smtClean="0"/>
          </a:p>
          <a:p>
            <a:pPr algn="just"/>
            <a:r>
              <a:rPr lang="en-US" sz="2400" b="1" dirty="0" smtClean="0"/>
              <a:t>CFD total(Customer-Found Defects)</a:t>
            </a:r>
          </a:p>
          <a:p>
            <a:pPr algn="just">
              <a:buNone/>
            </a:pPr>
            <a:r>
              <a:rPr lang="en-US" sz="2400" dirty="0" smtClean="0"/>
              <a:t>     CFD=Number </a:t>
            </a:r>
            <a:r>
              <a:rPr lang="en-US" sz="2400" dirty="0" smtClean="0"/>
              <a:t>of customer-found defects/Assembly-equivalent total source</a:t>
            </a:r>
            <a:r>
              <a:rPr lang="en-US" sz="2000" dirty="0" smtClean="0"/>
              <a:t> </a:t>
            </a:r>
            <a:r>
              <a:rPr lang="en-US" sz="2400" dirty="0"/>
              <a:t>size</a:t>
            </a:r>
            <a:r>
              <a:rPr lang="en-US" sz="2000" dirty="0" smtClean="0"/>
              <a:t>                                                                                         </a:t>
            </a:r>
          </a:p>
          <a:p>
            <a:pPr lvl="1" algn="just">
              <a:buSzPct val="75000"/>
              <a:buNone/>
            </a:pPr>
            <a:endParaRPr lang="en-US" sz="1600" baseline="-25000" dirty="0" smtClean="0"/>
          </a:p>
          <a:p>
            <a:pPr lvl="1" algn="just" eaLnBrk="1" hangingPunct="1">
              <a:buSzPct val="75000"/>
              <a:buNone/>
            </a:pPr>
            <a:endParaRPr lang="en-US" sz="20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8382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B5571-43D3-45CA-949E-247E82903BCB}" type="slidenum">
              <a:rPr lang="en-US"/>
              <a:pPr/>
              <a:t>16</a:t>
            </a:fld>
            <a:endParaRPr lang="en-US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Inspection metrics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2"/>
                </a:solidFill>
              </a:rPr>
              <a:t>Primitive </a:t>
            </a:r>
            <a:r>
              <a:rPr lang="en-US" sz="2800" b="1" dirty="0">
                <a:solidFill>
                  <a:schemeClr val="accent2"/>
                </a:solidFill>
              </a:rPr>
              <a:t>Measurements: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400" dirty="0"/>
              <a:t>Lines of Code Inspected = loc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400" dirty="0"/>
              <a:t>Hours Spent Preparing = </a:t>
            </a:r>
            <a:r>
              <a:rPr lang="en-US" sz="2400" dirty="0" err="1"/>
              <a:t>prep_hrs</a:t>
            </a:r>
            <a:endParaRPr lang="en-US" sz="2400" dirty="0"/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400" dirty="0"/>
              <a:t>Hours Spent Inspecting = </a:t>
            </a:r>
            <a:r>
              <a:rPr lang="en-US" sz="2400" dirty="0" err="1"/>
              <a:t>in_hrs</a:t>
            </a:r>
            <a:endParaRPr lang="en-US" sz="2400" dirty="0"/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400" dirty="0"/>
              <a:t>Discovered Defects = defects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Other Measurements: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400" dirty="0"/>
              <a:t>Preparation Rate = loc / </a:t>
            </a:r>
            <a:r>
              <a:rPr lang="en-US" sz="2400" dirty="0" err="1"/>
              <a:t>prep_hrs</a:t>
            </a:r>
            <a:endParaRPr lang="en-US" sz="2400" dirty="0"/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400" dirty="0"/>
              <a:t>Inspection Rate = loc / </a:t>
            </a:r>
            <a:r>
              <a:rPr lang="en-US" sz="2400" dirty="0" err="1"/>
              <a:t>in_hrs</a:t>
            </a:r>
            <a:endParaRPr lang="en-US" sz="2400" dirty="0"/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400" dirty="0"/>
              <a:t>Defect Detection Rate = defects / (</a:t>
            </a:r>
            <a:r>
              <a:rPr lang="en-US" sz="2400" dirty="0" err="1"/>
              <a:t>prep_hrs</a:t>
            </a:r>
            <a:r>
              <a:rPr lang="en-US" sz="2400" dirty="0"/>
              <a:t> + </a:t>
            </a:r>
            <a:r>
              <a:rPr lang="en-US" sz="2400" dirty="0" err="1"/>
              <a:t>in_hrs</a:t>
            </a:r>
            <a:r>
              <a:rPr lang="en-US" sz="2400" dirty="0"/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7620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82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GB" sz="6000" dirty="0" smtClean="0"/>
              <a:t>Thank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32004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15" y="838200"/>
            <a:ext cx="8229600" cy="762000"/>
          </a:xfrm>
        </p:spPr>
        <p:txBody>
          <a:bodyPr/>
          <a:lstStyle/>
          <a:p>
            <a:pPr algn="l"/>
            <a:r>
              <a:rPr lang="en-US" sz="4000" b="1" dirty="0"/>
              <a:t>Contents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Software crisis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Software metrics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Types of software metrics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Object oriented metrics 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32515" y="15240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9F88-C097-4DBD-810D-DDB6636E5F0C}" type="slidenum">
              <a:rPr lang="en-US"/>
              <a:pPr/>
              <a:t>3</a:t>
            </a:fld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noFill/>
          <a:ln/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>
            <a:normAutofit fontScale="90000"/>
          </a:bodyPr>
          <a:lstStyle/>
          <a:p>
            <a:r>
              <a:rPr lang="en-US" dirty="0"/>
              <a:t> Software  Crisis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486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 dirty="0"/>
              <a:t>According to American Programmer, </a:t>
            </a:r>
            <a:r>
              <a:rPr lang="en-US" sz="2800" dirty="0">
                <a:solidFill>
                  <a:srgbClr val="FF0000"/>
                </a:solidFill>
              </a:rPr>
              <a:t>31.1% of computer software projects get canceled before they are completed,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 dirty="0"/>
              <a:t>52.7% will overrun their initial cost estimates by 189%. </a:t>
            </a:r>
          </a:p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 dirty="0"/>
              <a:t>94% of project start-ups are restarts of previously failed projects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800" dirty="0" smtClean="0"/>
              <a:t>   </a:t>
            </a:r>
            <a:r>
              <a:rPr lang="en-US" sz="2800" b="1" i="1" dirty="0" smtClean="0"/>
              <a:t> </a:t>
            </a:r>
            <a:r>
              <a:rPr lang="en-US" sz="2800" b="1" i="1" u="sng" dirty="0" smtClean="0">
                <a:solidFill>
                  <a:srgbClr val="FF0000"/>
                </a:solidFill>
              </a:rPr>
              <a:t>Solution</a:t>
            </a:r>
            <a:endParaRPr lang="en-US" sz="2800" b="1" i="1" u="sng" dirty="0" smtClean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400" i="1" dirty="0" smtClean="0"/>
              <a:t>systematic </a:t>
            </a:r>
            <a:r>
              <a:rPr lang="en-US" sz="2400" i="1" dirty="0"/>
              <a:t>approach to </a:t>
            </a:r>
            <a:r>
              <a:rPr lang="en-US" sz="2400" b="1" i="1" dirty="0"/>
              <a:t>software development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/>
              <a:t>and measurement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85800" y="7620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0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 autoUpdateAnimBg="0" advAuto="1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E2E52-588E-4C88-BC62-1F869A18E2A7}" type="slidenum">
              <a:rPr lang="en-US"/>
              <a:pPr/>
              <a:t>4</a:t>
            </a:fld>
            <a:endParaRPr lang="en-US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Software Metrics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257800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  <a:ea typeface="ＭＳ Ｐゴシック" pitchFamily="-105" charset="-128"/>
              </a:rPr>
              <a:t>Software </a:t>
            </a:r>
            <a:r>
              <a:rPr lang="en-US" sz="2800" b="1" i="1" dirty="0" smtClean="0">
                <a:solidFill>
                  <a:srgbClr val="FF0000"/>
                </a:solidFill>
                <a:ea typeface="ＭＳ Ｐゴシック" pitchFamily="-105" charset="-128"/>
              </a:rPr>
              <a:t>Metrics</a:t>
            </a:r>
            <a:endParaRPr lang="en-US" sz="2800" dirty="0" smtClean="0">
              <a:solidFill>
                <a:srgbClr val="FF0000"/>
              </a:solidFill>
              <a:ea typeface="ＭＳ Ｐゴシック" pitchFamily="-105" charset="-128"/>
            </a:endParaRPr>
          </a:p>
          <a:p>
            <a:pPr algn="just"/>
            <a:r>
              <a:rPr lang="en-US" sz="2400" dirty="0" smtClean="0">
                <a:ea typeface="ＭＳ Ｐゴシック" pitchFamily="-105" charset="-128"/>
              </a:rPr>
              <a:t>Any type of </a:t>
            </a:r>
            <a:r>
              <a:rPr lang="en-US" sz="2400" dirty="0" smtClean="0">
                <a:solidFill>
                  <a:srgbClr val="00B0F0"/>
                </a:solidFill>
                <a:ea typeface="ＭＳ Ｐゴシック" pitchFamily="-105" charset="-128"/>
              </a:rPr>
              <a:t>measurement</a:t>
            </a:r>
            <a:r>
              <a:rPr lang="en-US" sz="2400" dirty="0" smtClean="0">
                <a:ea typeface="ＭＳ Ｐゴシック" pitchFamily="-105" charset="-128"/>
              </a:rPr>
              <a:t> which relates to a software system, process or related documentation</a:t>
            </a:r>
          </a:p>
          <a:p>
            <a:pPr lvl="1" algn="just"/>
            <a:r>
              <a:rPr lang="en-US" sz="2400" dirty="0" smtClean="0">
                <a:solidFill>
                  <a:srgbClr val="00B0F0"/>
                </a:solidFill>
                <a:ea typeface="ＭＳ Ｐゴシック" pitchFamily="-105" charset="-128"/>
              </a:rPr>
              <a:t>Lines of code in a program</a:t>
            </a:r>
          </a:p>
          <a:p>
            <a:pPr lvl="1" algn="just"/>
            <a:r>
              <a:rPr lang="en-US" sz="2400" dirty="0" smtClean="0">
                <a:solidFill>
                  <a:srgbClr val="00B0F0"/>
                </a:solidFill>
                <a:ea typeface="ＭＳ Ｐゴシック" pitchFamily="-105" charset="-128"/>
              </a:rPr>
              <a:t>number of person-days required to implement a use-case</a:t>
            </a:r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refers to  a broad range of </a:t>
            </a:r>
            <a:r>
              <a:rPr lang="en-US" sz="2400" dirty="0">
                <a:solidFill>
                  <a:srgbClr val="00B0F0"/>
                </a:solidFill>
              </a:rPr>
              <a:t>quantitative measurements </a:t>
            </a:r>
            <a:r>
              <a:rPr lang="en-US" sz="2400" dirty="0"/>
              <a:t>for computer software that enable </a:t>
            </a:r>
            <a:r>
              <a:rPr lang="en-US" sz="2400" dirty="0" smtClean="0"/>
              <a:t>to:</a:t>
            </a:r>
            <a:endParaRPr lang="en-US" sz="2400" dirty="0"/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improve the software process continuously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assist in quality control and productivity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assess the quality of technical products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assist in tactical decision-making</a:t>
            </a:r>
          </a:p>
          <a:p>
            <a:pPr lvl="1"/>
            <a:endParaRPr lang="en-US" sz="2000" dirty="0">
              <a:latin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7620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2C66-1D91-4B0F-83EE-93A150B97978}" type="slidenum">
              <a:rPr lang="en-US"/>
              <a:pPr/>
              <a:t>5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Measure, Metrics,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Indicators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334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400" b="1" dirty="0" smtClean="0"/>
              <a:t>Measure</a:t>
            </a:r>
            <a:endParaRPr lang="en-US" sz="2400" b="1" u="sng" dirty="0"/>
          </a:p>
          <a:p>
            <a:pPr lvl="1" algn="just">
              <a:lnSpc>
                <a:spcPct val="90000"/>
              </a:lnSpc>
            </a:pPr>
            <a:r>
              <a:rPr lang="en-US" sz="2400" dirty="0"/>
              <a:t>provides a quantitative  indication of the extent, amount, dimension, capacity, or size of some attributes of a product or process.</a:t>
            </a:r>
          </a:p>
          <a:p>
            <a:pPr algn="just">
              <a:lnSpc>
                <a:spcPct val="90000"/>
              </a:lnSpc>
            </a:pPr>
            <a:r>
              <a:rPr lang="en-US" sz="2400" b="1" dirty="0" smtClean="0"/>
              <a:t>Metrics</a:t>
            </a:r>
            <a:endParaRPr lang="en-US" sz="2400" dirty="0"/>
          </a:p>
          <a:p>
            <a:pPr lvl="1" algn="just">
              <a:lnSpc>
                <a:spcPct val="90000"/>
              </a:lnSpc>
            </a:pPr>
            <a:r>
              <a:rPr lang="en-US" sz="2400" dirty="0"/>
              <a:t>relates the individual measures in some way.</a:t>
            </a:r>
          </a:p>
          <a:p>
            <a:pPr algn="just">
              <a:lnSpc>
                <a:spcPct val="90000"/>
              </a:lnSpc>
            </a:pPr>
            <a:r>
              <a:rPr lang="en-US" sz="2400" b="1" dirty="0" smtClean="0"/>
              <a:t>Indicator</a:t>
            </a:r>
            <a:endParaRPr lang="en-US" sz="2400" dirty="0"/>
          </a:p>
          <a:p>
            <a:pPr lvl="1" algn="just">
              <a:lnSpc>
                <a:spcPct val="90000"/>
              </a:lnSpc>
            </a:pPr>
            <a:r>
              <a:rPr lang="en-US" sz="2400" dirty="0"/>
              <a:t> a combination of metrics that provide insight into the software process or project or product itself.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8382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2C66-1D91-4B0F-83EE-93A150B97978}" type="slidenum">
              <a:rPr lang="en-US"/>
              <a:pPr/>
              <a:t>6</a:t>
            </a:fld>
            <a:endParaRPr lang="en-US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Types of Metrics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334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b="1" dirty="0" smtClean="0">
                <a:solidFill>
                  <a:srgbClr val="00B050"/>
                </a:solidFill>
              </a:rPr>
              <a:t>Basic </a:t>
            </a:r>
            <a:r>
              <a:rPr lang="en-US" sz="2800" b="1" dirty="0" smtClean="0">
                <a:solidFill>
                  <a:srgbClr val="00B050"/>
                </a:solidFill>
              </a:rPr>
              <a:t>Metrics</a:t>
            </a:r>
            <a:endParaRPr lang="en-US" sz="2800" b="1" dirty="0">
              <a:solidFill>
                <a:srgbClr val="00B05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sz="2400" b="1" dirty="0" smtClean="0"/>
              <a:t>Defects-</a:t>
            </a:r>
            <a:r>
              <a:rPr lang="en-US" sz="2400" i="1" dirty="0" smtClean="0"/>
              <a:t> </a:t>
            </a:r>
            <a:r>
              <a:rPr lang="en-US" sz="2400" dirty="0" smtClean="0"/>
              <a:t>A problem found during the review or other than the review of the phase where it was introduced.</a:t>
            </a:r>
          </a:p>
          <a:p>
            <a:pPr lvl="1" algn="just">
              <a:lnSpc>
                <a:spcPct val="90000"/>
              </a:lnSpc>
            </a:pPr>
            <a:r>
              <a:rPr lang="en-US" sz="2400" b="1" dirty="0" smtClean="0"/>
              <a:t>Effort-</a:t>
            </a:r>
            <a:r>
              <a:rPr lang="en-US" sz="2400" dirty="0" smtClean="0"/>
              <a:t> </a:t>
            </a:r>
            <a:r>
              <a:rPr lang="en-US" sz="2400" dirty="0" smtClean="0"/>
              <a:t>the time invested (hours/days) in doing some work.</a:t>
            </a:r>
          </a:p>
          <a:p>
            <a:pPr lvl="1" algn="just">
              <a:lnSpc>
                <a:spcPct val="90000"/>
              </a:lnSpc>
            </a:pPr>
            <a:r>
              <a:rPr lang="en-US" sz="2400" b="1" dirty="0" smtClean="0"/>
              <a:t>Size- </a:t>
            </a:r>
            <a:r>
              <a:rPr lang="en-US" sz="2400" dirty="0" smtClean="0"/>
              <a:t>the</a:t>
            </a:r>
            <a:r>
              <a:rPr lang="en-US" sz="2400" dirty="0" smtClean="0"/>
              <a:t> size </a:t>
            </a:r>
            <a:r>
              <a:rPr lang="en-US" sz="2400" dirty="0" smtClean="0"/>
              <a:t>of software in terms of  line of code.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800" b="1" dirty="0" smtClean="0">
                <a:solidFill>
                  <a:srgbClr val="00B050"/>
                </a:solidFill>
              </a:rPr>
              <a:t>Derived </a:t>
            </a:r>
            <a:r>
              <a:rPr lang="en-US" sz="2800" b="1" dirty="0" smtClean="0">
                <a:solidFill>
                  <a:srgbClr val="00B050"/>
                </a:solidFill>
              </a:rPr>
              <a:t>Metrics</a:t>
            </a:r>
            <a:endParaRPr lang="en-US" sz="2800" dirty="0">
              <a:solidFill>
                <a:srgbClr val="00B05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By measuring the three basic metrics we can compute a variety of metrics that we can use to manage the quality.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b="1" dirty="0" smtClean="0"/>
              <a:t>Eg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lvl="1" algn="just">
              <a:lnSpc>
                <a:spcPct val="9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Defect injection rate for </a:t>
            </a:r>
            <a:r>
              <a:rPr lang="en-US" sz="2400" b="1" dirty="0">
                <a:solidFill>
                  <a:srgbClr val="C00000"/>
                </a:solidFill>
              </a:rPr>
              <a:t>Project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= Total </a:t>
            </a:r>
            <a:r>
              <a:rPr lang="en-US" sz="2400" b="1" dirty="0" smtClean="0">
                <a:solidFill>
                  <a:srgbClr val="0070C0"/>
                </a:solidFill>
              </a:rPr>
              <a:t>no. of defects injected/size of software produced(KLOC)</a:t>
            </a:r>
          </a:p>
          <a:p>
            <a:pPr lvl="1" algn="just">
              <a:lnSpc>
                <a:spcPct val="90000"/>
              </a:lnSpc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8382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>
                <a:ea typeface="ＭＳ Ｐゴシック" pitchFamily="-105" charset="-128"/>
              </a:rPr>
              <a:t>Contd.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12837"/>
            <a:ext cx="8534400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pitchFamily="-105" charset="-128"/>
              </a:rPr>
              <a:t>E.g</a:t>
            </a:r>
            <a:r>
              <a:rPr lang="en-US" sz="2400" dirty="0">
                <a:ea typeface="ＭＳ Ｐゴシック" pitchFamily="-105" charset="-128"/>
              </a:rPr>
              <a:t>.</a:t>
            </a:r>
            <a:endParaRPr lang="en-US" sz="2400" dirty="0" smtClean="0">
              <a:ea typeface="ＭＳ Ｐゴシック" pitchFamily="-105" charset="-128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>
                <a:ea typeface="ＭＳ Ｐゴシック" pitchFamily="-105" charset="-128"/>
              </a:rPr>
              <a:t>One programmer written 1000 LOC(Lines of Code) in 8 days and every day he is working for </a:t>
            </a:r>
            <a:r>
              <a:rPr lang="en-US" sz="2400" dirty="0" smtClean="0">
                <a:ea typeface="ＭＳ Ｐゴシック" pitchFamily="-105" charset="-128"/>
              </a:rPr>
              <a:t>10 </a:t>
            </a:r>
            <a:r>
              <a:rPr lang="en-US" sz="2400" dirty="0" smtClean="0">
                <a:ea typeface="ＭＳ Ｐゴシック" pitchFamily="-105" charset="-128"/>
              </a:rPr>
              <a:t>hours. For every 1000 line he introduces 25 defects. </a:t>
            </a:r>
          </a:p>
          <a:p>
            <a:pPr algn="just">
              <a:lnSpc>
                <a:spcPct val="90000"/>
              </a:lnSpc>
            </a:pPr>
            <a:endParaRPr lang="en-US" sz="2400" dirty="0" smtClean="0">
              <a:ea typeface="ＭＳ Ｐゴシック" pitchFamily="-105" charset="-128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C00000"/>
                </a:solidFill>
                <a:ea typeface="ＭＳ Ｐゴシック" pitchFamily="-105" charset="-128"/>
              </a:rPr>
              <a:t>	Effort</a:t>
            </a:r>
            <a:r>
              <a:rPr lang="en-US" sz="2400" dirty="0" smtClean="0">
                <a:solidFill>
                  <a:srgbClr val="C00000"/>
                </a:solidFill>
                <a:ea typeface="ＭＳ Ｐゴシック" pitchFamily="-105" charset="-128"/>
              </a:rPr>
              <a:t>=10*8=80 person hour</a:t>
            </a:r>
          </a:p>
          <a:p>
            <a:pPr algn="just">
              <a:lnSpc>
                <a:spcPct val="90000"/>
              </a:lnSpc>
              <a:buNone/>
            </a:pPr>
            <a:endParaRPr lang="en-US" sz="2400" dirty="0" smtClean="0">
              <a:ea typeface="ＭＳ Ｐゴシック" pitchFamily="-105" charset="-128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C00000"/>
                </a:solidFill>
                <a:ea typeface="ＭＳ Ｐゴシック" pitchFamily="-105" charset="-128"/>
              </a:rPr>
              <a:t>	Productivity</a:t>
            </a:r>
            <a:r>
              <a:rPr lang="en-US" sz="2400" dirty="0" smtClean="0">
                <a:solidFill>
                  <a:srgbClr val="C00000"/>
                </a:solidFill>
                <a:ea typeface="ＭＳ Ｐゴシック" pitchFamily="-105" charset="-128"/>
              </a:rPr>
              <a:t>=1000/80= 12.5 LOC/person-hour</a:t>
            </a:r>
          </a:p>
          <a:p>
            <a:pPr algn="just">
              <a:lnSpc>
                <a:spcPct val="90000"/>
              </a:lnSpc>
              <a:buNone/>
            </a:pPr>
            <a:endParaRPr lang="en-US" sz="2400" dirty="0" smtClean="0">
              <a:ea typeface="ＭＳ Ｐゴシック" pitchFamily="-105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n-US" sz="2400" dirty="0" smtClean="0">
              <a:ea typeface="ＭＳ Ｐゴシック" pitchFamily="-105" charset="-128"/>
            </a:endParaRPr>
          </a:p>
          <a:p>
            <a:pPr algn="just">
              <a:lnSpc>
                <a:spcPct val="90000"/>
              </a:lnSpc>
              <a:buNone/>
            </a:pPr>
            <a:endParaRPr lang="en-US" sz="2400" dirty="0" smtClean="0">
              <a:ea typeface="ＭＳ Ｐゴシック" pitchFamily="-105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7620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558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OO Design Metrics</a:t>
            </a:r>
            <a:endParaRPr lang="en-US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371600" y="2895600"/>
            <a:ext cx="6553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6FD68-B4FA-4397-A28C-15465B2F6EA1}" type="slidenum">
              <a:rPr lang="en-US"/>
              <a:pPr/>
              <a:t>9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715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Class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Size</a:t>
            </a:r>
            <a:r>
              <a:rPr lang="en-US" sz="2000" dirty="0" smtClean="0">
                <a:solidFill>
                  <a:srgbClr val="0070C0"/>
                </a:solidFill>
              </a:rPr>
              <a:t>-</a:t>
            </a:r>
            <a:r>
              <a:rPr lang="en-US" sz="2000" dirty="0" smtClean="0">
                <a:solidFill>
                  <a:srgbClr val="0070C0"/>
                </a:solidFill>
                <a:ea typeface="ＭＳ Ｐゴシック" pitchFamily="34" charset="-128"/>
              </a:rPr>
              <a:t>Total</a:t>
            </a:r>
            <a:r>
              <a:rPr lang="en-US" sz="2000" dirty="0" smtClean="0">
                <a:ea typeface="ＭＳ Ｐゴシック" pitchFamily="34" charset="-128"/>
              </a:rPr>
              <a:t> number of </a:t>
            </a:r>
            <a:r>
              <a:rPr lang="en-US" sz="2000" b="1" dirty="0" smtClean="0">
                <a:solidFill>
                  <a:srgbClr val="00B050"/>
                </a:solidFill>
                <a:ea typeface="ＭＳ Ｐゴシック" pitchFamily="34" charset="-128"/>
              </a:rPr>
              <a:t>operations</a:t>
            </a:r>
            <a:r>
              <a:rPr lang="en-US" sz="2000" dirty="0" smtClean="0">
                <a:ea typeface="ＭＳ Ｐゴシック" pitchFamily="34" charset="-128"/>
              </a:rPr>
              <a:t> (inherited, private, public)</a:t>
            </a:r>
          </a:p>
          <a:p>
            <a:pPr lvl="2">
              <a:buFontTx/>
              <a:buChar char="-"/>
            </a:pPr>
            <a:r>
              <a:rPr lang="en-US" sz="1800" dirty="0" smtClean="0">
                <a:ea typeface="ＭＳ Ｐゴシック" pitchFamily="34" charset="-128"/>
              </a:rPr>
              <a:t>Number </a:t>
            </a:r>
            <a:r>
              <a:rPr lang="en-US" sz="1800" dirty="0" smtClean="0">
                <a:ea typeface="ＭＳ Ｐゴシック" pitchFamily="34" charset="-128"/>
              </a:rPr>
              <a:t>of </a:t>
            </a:r>
            <a:r>
              <a:rPr lang="en-US" sz="1800" b="1" dirty="0">
                <a:solidFill>
                  <a:srgbClr val="00B050"/>
                </a:solidFill>
                <a:ea typeface="ＭＳ Ｐゴシック" pitchFamily="34" charset="-128"/>
              </a:rPr>
              <a:t>attributes</a:t>
            </a:r>
            <a:r>
              <a:rPr lang="en-US" sz="1800" dirty="0" smtClean="0">
                <a:ea typeface="ＭＳ Ｐゴシック" pitchFamily="34" charset="-128"/>
              </a:rPr>
              <a:t> (inherited, private, </a:t>
            </a:r>
            <a:r>
              <a:rPr lang="en-US" sz="1800" dirty="0" smtClean="0">
                <a:ea typeface="ＭＳ Ｐゴシック" pitchFamily="34" charset="-128"/>
              </a:rPr>
              <a:t>public)</a:t>
            </a:r>
          </a:p>
          <a:p>
            <a:pPr lvl="2">
              <a:buFontTx/>
              <a:buChar char="-"/>
            </a:pPr>
            <a:r>
              <a:rPr lang="en-US" sz="1800" dirty="0">
                <a:ea typeface="ＭＳ Ｐゴシック" pitchFamily="34" charset="-128"/>
              </a:rPr>
              <a:t>May be an </a:t>
            </a:r>
            <a:r>
              <a:rPr lang="en-US" sz="1800" dirty="0">
                <a:ea typeface="ＭＳ Ｐゴシック" pitchFamily="34" charset="-128"/>
              </a:rPr>
              <a:t>indication</a:t>
            </a:r>
            <a:r>
              <a:rPr lang="en-US" sz="1800" dirty="0">
                <a:ea typeface="ＭＳ Ｐゴシック" pitchFamily="34" charset="-128"/>
              </a:rPr>
              <a:t> of too much responsibility for a class</a:t>
            </a:r>
          </a:p>
          <a:p>
            <a:pPr algn="just"/>
            <a:r>
              <a:rPr lang="en-US" sz="2000" b="1" dirty="0">
                <a:solidFill>
                  <a:srgbClr val="0070C0"/>
                </a:solidFill>
              </a:rPr>
              <a:t>Number of </a:t>
            </a:r>
            <a:r>
              <a:rPr lang="en-US" sz="2000" b="1" dirty="0">
                <a:solidFill>
                  <a:srgbClr val="0070C0"/>
                </a:solidFill>
              </a:rPr>
              <a:t>operations</a:t>
            </a:r>
            <a:r>
              <a:rPr lang="en-US" sz="2000" b="1" dirty="0">
                <a:solidFill>
                  <a:srgbClr val="0070C0"/>
                </a:solidFill>
              </a:rPr>
              <a:t> overridden by a subclass (NOO).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There </a:t>
            </a:r>
            <a:r>
              <a:rPr lang="en-US" sz="2000" dirty="0" smtClean="0"/>
              <a:t>are instances when a subclass replaces an operation inherited from its </a:t>
            </a:r>
            <a:r>
              <a:rPr lang="en-US" sz="2000" dirty="0" smtClean="0"/>
              <a:t>super-class </a:t>
            </a:r>
            <a:r>
              <a:rPr lang="en-US" sz="2000" dirty="0" smtClean="0"/>
              <a:t>with a specialized version for its own use, this is called </a:t>
            </a:r>
            <a:r>
              <a:rPr lang="en-US" sz="2000" b="1" i="1" dirty="0" smtClean="0">
                <a:solidFill>
                  <a:srgbClr val="C00000"/>
                </a:solidFill>
              </a:rPr>
              <a:t>overriding</a:t>
            </a:r>
            <a:r>
              <a:rPr lang="en-US" sz="2000" i="1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C00000"/>
                </a:solidFill>
              </a:rPr>
              <a:t>Large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values for NOO </a:t>
            </a:r>
            <a:r>
              <a:rPr lang="en-US" sz="2000" dirty="0" smtClean="0"/>
              <a:t>generally indicate a </a:t>
            </a:r>
            <a:r>
              <a:rPr lang="en-US" sz="2000" dirty="0" smtClean="0">
                <a:solidFill>
                  <a:srgbClr val="C00000"/>
                </a:solidFill>
              </a:rPr>
              <a:t>design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problem</a:t>
            </a:r>
            <a:r>
              <a:rPr lang="en-US" sz="2000" dirty="0" smtClean="0"/>
              <a:t>.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Since </a:t>
            </a:r>
            <a:r>
              <a:rPr lang="en-US" sz="2000" dirty="0" smtClean="0"/>
              <a:t>a subclass should be a specialization of its </a:t>
            </a:r>
            <a:r>
              <a:rPr lang="en-US" sz="2000" dirty="0" smtClean="0"/>
              <a:t>super-classes</a:t>
            </a:r>
            <a:r>
              <a:rPr lang="en-US" sz="2000" dirty="0" smtClean="0"/>
              <a:t>, it should primarily extend the services [operations] of the </a:t>
            </a:r>
            <a:r>
              <a:rPr lang="en-US" sz="2000" dirty="0" smtClean="0"/>
              <a:t>super-classes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This </a:t>
            </a:r>
            <a:r>
              <a:rPr lang="en-US" sz="2000" dirty="0" smtClean="0"/>
              <a:t>should result in </a:t>
            </a:r>
            <a:r>
              <a:rPr lang="en-US" sz="2000" dirty="0" smtClean="0">
                <a:solidFill>
                  <a:srgbClr val="C00000"/>
                </a:solidFill>
              </a:rPr>
              <a:t>unique new method </a:t>
            </a:r>
            <a:r>
              <a:rPr lang="en-US" sz="2000" dirty="0" smtClean="0">
                <a:solidFill>
                  <a:srgbClr val="C00000"/>
                </a:solidFill>
              </a:rPr>
              <a:t>names.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If </a:t>
            </a:r>
            <a:r>
              <a:rPr lang="en-US" sz="2000" dirty="0" smtClean="0"/>
              <a:t>NOO is large, the </a:t>
            </a:r>
            <a:r>
              <a:rPr lang="en-US" sz="2000" dirty="0" smtClean="0">
                <a:solidFill>
                  <a:srgbClr val="FF0000"/>
                </a:solidFill>
              </a:rPr>
              <a:t>designer has violated the abstraction implied by the </a:t>
            </a:r>
            <a:r>
              <a:rPr lang="en-US" sz="2000" dirty="0" smtClean="0">
                <a:solidFill>
                  <a:srgbClr val="FF0000"/>
                </a:solidFill>
              </a:rPr>
              <a:t>superclass.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000" dirty="0" smtClean="0"/>
              <a:t>This </a:t>
            </a:r>
            <a:r>
              <a:rPr lang="en-US" sz="2000" dirty="0" smtClean="0"/>
              <a:t>results in a weak class hierarchy and OO software that can be </a:t>
            </a:r>
            <a:r>
              <a:rPr lang="en-US" sz="2000" dirty="0" smtClean="0">
                <a:solidFill>
                  <a:srgbClr val="C00000"/>
                </a:solidFill>
              </a:rPr>
              <a:t>difficult to test and modify.</a:t>
            </a:r>
            <a:endParaRPr lang="en-US" altLang="en-US" sz="2000" i="1" dirty="0">
              <a:solidFill>
                <a:srgbClr val="C00000"/>
              </a:solidFill>
            </a:endParaRPr>
          </a:p>
          <a:p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762000"/>
            <a:ext cx="8001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5: Software Metrics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1260</Words>
  <Application>Microsoft Office PowerPoint</Application>
  <PresentationFormat>On-screen Show (4:3)</PresentationFormat>
  <Paragraphs>154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Times</vt:lpstr>
      <vt:lpstr>Wingdings</vt:lpstr>
      <vt:lpstr>Office Theme</vt:lpstr>
      <vt:lpstr>Chapter 5 Basics of  Software Metrics</vt:lpstr>
      <vt:lpstr>Contents </vt:lpstr>
      <vt:lpstr> Software  Crisis</vt:lpstr>
      <vt:lpstr>Software Metrics</vt:lpstr>
      <vt:lpstr>Measure, Metrics, Indicators</vt:lpstr>
      <vt:lpstr>Types of Metrics</vt:lpstr>
      <vt:lpstr>Contd.</vt:lpstr>
      <vt:lpstr>OO Design Metrics</vt:lpstr>
      <vt:lpstr>Contd..</vt:lpstr>
      <vt:lpstr>Contd..</vt:lpstr>
      <vt:lpstr>Contd..</vt:lpstr>
      <vt:lpstr>Contd..</vt:lpstr>
      <vt:lpstr>Contd..</vt:lpstr>
      <vt:lpstr>Depth of inheritance tree</vt:lpstr>
      <vt:lpstr>Metrics for Maintenance</vt:lpstr>
      <vt:lpstr>Inspection metrics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Computer</dc:title>
  <dc:creator>iqbal</dc:creator>
  <cp:lastModifiedBy>Tilaye H</cp:lastModifiedBy>
  <cp:revision>298</cp:revision>
  <dcterms:created xsi:type="dcterms:W3CDTF">2006-08-16T00:00:00Z</dcterms:created>
  <dcterms:modified xsi:type="dcterms:W3CDTF">2021-06-07T19:02:42Z</dcterms:modified>
</cp:coreProperties>
</file>