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30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26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87D9D-EEDA-470A-ACD2-C7C4E94C07B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05992-E84E-4495-BA5F-A319F24B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7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5992-E84E-4495-BA5F-A319F24B3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5992-E84E-4495-BA5F-A319F24B3B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0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C5E-7157-4C3B-B46C-55A5C7564C08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5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C0C2-E467-4C3B-8F16-DB7EBDF9EFB9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1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4489-8A86-409B-A151-219C50D1D56E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3646-05F5-472F-875F-3288787AAAC4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0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67A1-5616-48F6-87BF-BCEBE6F5337F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4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EFA3-9E02-42A1-8745-29E470591E33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3167-569F-4A94-AB05-669F9338B83D}" type="datetime1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E2DB-2889-41AF-8BA1-44C111C78D85}" type="datetime1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FA79-93F5-438F-8DAD-A1A26F6D3C2F}" type="datetime1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5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B471-429B-42A0-8E82-CCA178DFF6E6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D673-1532-4930-A128-804242E6303C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8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91F4-4B17-4B32-9E4B-B7D4CA42F1CB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3: Architectural styles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DB75-F0CE-4664-9837-9A06C19D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4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922" y="1004552"/>
            <a:ext cx="10058400" cy="798489"/>
          </a:xfrm>
        </p:spPr>
        <p:txBody>
          <a:bodyPr>
            <a:normAutofit/>
          </a:bodyPr>
          <a:lstStyle/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</a:pPr>
            <a:r>
              <a:rPr lang="en-US" sz="4400" b="1" dirty="0" smtClean="0">
                <a:latin typeface="Arial Rounded MT Bold" panose="020F0704030504030204" pitchFamily="34" charset="0"/>
              </a:rPr>
              <a:t>Chapter 3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206" y="2086377"/>
            <a:ext cx="10727808" cy="940157"/>
          </a:xfrm>
        </p:spPr>
        <p:txBody>
          <a:bodyPr>
            <a:normAutofit/>
          </a:bodyPr>
          <a:lstStyle/>
          <a:p>
            <a:r>
              <a:rPr lang="en-US" sz="2800" b="1" cap="none" dirty="0" smtClean="0">
                <a:solidFill>
                  <a:srgbClr val="002060"/>
                </a:solidFill>
                <a:latin typeface="+mj-lt"/>
              </a:rPr>
              <a:t>Architecture Styles (Pipe and Filter, Event-based, Layered etc.)  </a:t>
            </a:r>
            <a:r>
              <a:rPr lang="en-US" sz="2800" b="1" dirty="0">
                <a:solidFill>
                  <a:srgbClr val="002060"/>
                </a:solidFill>
                <a:latin typeface="+mj-lt"/>
              </a:rPr>
              <a:t>a</a:t>
            </a:r>
            <a:r>
              <a:rPr lang="en-US" sz="2800" b="1" cap="none" dirty="0" smtClean="0">
                <a:solidFill>
                  <a:srgbClr val="002060"/>
                </a:solidFill>
                <a:latin typeface="+mj-lt"/>
              </a:rPr>
              <a:t>nd Architectural View Models)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159099" y="1931831"/>
            <a:ext cx="9942490" cy="386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6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716" y="558309"/>
            <a:ext cx="10515600" cy="53639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Calibri-Bold"/>
              </a:rPr>
              <a:t>Configuration/Topology</a:t>
            </a:r>
            <a:r>
              <a:rPr lang="en-US" sz="3200" b="1" dirty="0" smtClean="0">
                <a:solidFill>
                  <a:srgbClr val="008000"/>
                </a:solidFill>
                <a:latin typeface="Calibri-Bold"/>
              </a:rPr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1223492"/>
            <a:ext cx="11475077" cy="5132857"/>
          </a:xfrm>
        </p:spPr>
        <p:txBody>
          <a:bodyPr/>
          <a:lstStyle/>
          <a:p>
            <a:pPr algn="just"/>
            <a:r>
              <a:rPr lang="en-US" dirty="0"/>
              <a:t>Components and connectors are composed in a </a:t>
            </a:r>
            <a:r>
              <a:rPr lang="en-US" dirty="0" smtClean="0"/>
              <a:t>specific </a:t>
            </a:r>
            <a:r>
              <a:rPr lang="en-US" dirty="0"/>
              <a:t>way in a </a:t>
            </a:r>
            <a:r>
              <a:rPr lang="en-US" dirty="0" smtClean="0"/>
              <a:t>given system’s </a:t>
            </a:r>
            <a:r>
              <a:rPr lang="en-US" dirty="0"/>
              <a:t>architecture to </a:t>
            </a:r>
            <a:r>
              <a:rPr lang="en-US" dirty="0" smtClean="0"/>
              <a:t>accomplish </a:t>
            </a:r>
            <a:r>
              <a:rPr lang="en-US" dirty="0"/>
              <a:t>that system’s </a:t>
            </a:r>
            <a:r>
              <a:rPr lang="en-US" dirty="0" smtClean="0"/>
              <a:t>objective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An </a:t>
            </a:r>
            <a:r>
              <a:rPr lang="en-US" b="1" dirty="0"/>
              <a:t>architectural </a:t>
            </a:r>
            <a:r>
              <a:rPr lang="en-US" b="1" dirty="0" smtClean="0"/>
              <a:t>configuration</a:t>
            </a:r>
            <a:r>
              <a:rPr lang="en-US" dirty="0" smtClean="0"/>
              <a:t>/topology</a:t>
            </a:r>
            <a:r>
              <a:rPr lang="en-US" dirty="0"/>
              <a:t>, is a set </a:t>
            </a:r>
            <a:r>
              <a:rPr lang="en-US" dirty="0" smtClean="0"/>
              <a:t>of </a:t>
            </a:r>
            <a:r>
              <a:rPr lang="en-US" dirty="0"/>
              <a:t>specific </a:t>
            </a:r>
            <a:r>
              <a:rPr lang="en-US" dirty="0" smtClean="0"/>
              <a:t>associations </a:t>
            </a:r>
            <a:r>
              <a:rPr lang="en-US" dirty="0"/>
              <a:t>between the components </a:t>
            </a:r>
            <a:r>
              <a:rPr lang="en-US" dirty="0" smtClean="0"/>
              <a:t>and </a:t>
            </a:r>
            <a:r>
              <a:rPr lang="en-US" dirty="0"/>
              <a:t>connectors of a </a:t>
            </a:r>
            <a:r>
              <a:rPr lang="en-US" dirty="0" smtClean="0"/>
              <a:t>software </a:t>
            </a:r>
            <a:r>
              <a:rPr lang="en-US" dirty="0"/>
              <a:t>system’s </a:t>
            </a:r>
            <a:r>
              <a:rPr lang="en-US" dirty="0" smtClean="0"/>
              <a:t>architecture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22101" y="1094704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9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1"/>
            <a:ext cx="10515600" cy="64168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-Bold"/>
              </a:rPr>
              <a:t>Prescriptive vs. Descriptive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25" y="946484"/>
            <a:ext cx="11438021" cy="5409866"/>
          </a:xfrm>
        </p:spPr>
        <p:txBody>
          <a:bodyPr/>
          <a:lstStyle/>
          <a:p>
            <a:pPr algn="just"/>
            <a:r>
              <a:rPr lang="en-US" sz="3200" dirty="0">
                <a:solidFill>
                  <a:srgbClr val="000000"/>
                </a:solidFill>
              </a:rPr>
              <a:t>A system’s </a:t>
            </a:r>
            <a:r>
              <a:rPr lang="en-US" sz="3200" b="1" dirty="0" smtClean="0">
                <a:solidFill>
                  <a:srgbClr val="000000"/>
                </a:solidFill>
              </a:rPr>
              <a:t>prescriptive </a:t>
            </a:r>
            <a:r>
              <a:rPr lang="en-US" sz="3200" b="1" dirty="0">
                <a:solidFill>
                  <a:srgbClr val="000000"/>
                </a:solidFill>
              </a:rPr>
              <a:t>architecture </a:t>
            </a:r>
            <a:r>
              <a:rPr lang="en-US" sz="3200" dirty="0">
                <a:solidFill>
                  <a:srgbClr val="000000"/>
                </a:solidFill>
              </a:rPr>
              <a:t>captures the design </a:t>
            </a:r>
            <a:r>
              <a:rPr lang="en-US" sz="3200" dirty="0" smtClean="0">
                <a:solidFill>
                  <a:srgbClr val="000000"/>
                </a:solidFill>
              </a:rPr>
              <a:t>decisions </a:t>
            </a:r>
            <a:r>
              <a:rPr lang="en-US" sz="3200" dirty="0">
                <a:solidFill>
                  <a:srgbClr val="000000"/>
                </a:solidFill>
              </a:rPr>
              <a:t>made </a:t>
            </a:r>
            <a:r>
              <a:rPr lang="en-US" sz="3200" dirty="0">
                <a:solidFill>
                  <a:srgbClr val="FF6600"/>
                </a:solidFill>
              </a:rPr>
              <a:t>prior to the system’s </a:t>
            </a:r>
            <a:r>
              <a:rPr lang="en-US" sz="3200" dirty="0" smtClean="0">
                <a:solidFill>
                  <a:srgbClr val="FF6600"/>
                </a:solidFill>
              </a:rPr>
              <a:t>construction</a:t>
            </a:r>
            <a:r>
              <a:rPr lang="en-US" sz="3200" dirty="0">
                <a:solidFill>
                  <a:srgbClr val="000000"/>
                </a:solidFill>
              </a:rPr>
              <a:t>. </a:t>
            </a:r>
            <a:endParaRPr lang="en-US" sz="3200" dirty="0" smtClean="0">
              <a:solidFill>
                <a:srgbClr val="000000"/>
              </a:solidFill>
            </a:endParaRPr>
          </a:p>
          <a:p>
            <a:pPr lvl="1" algn="just"/>
            <a:r>
              <a:rPr lang="en-US" sz="2800" dirty="0">
                <a:solidFill>
                  <a:srgbClr val="000000"/>
                </a:solidFill>
              </a:rPr>
              <a:t> It is the as-conceived or as-intended architecture </a:t>
            </a:r>
            <a:endParaRPr lang="en-US" sz="2800" dirty="0" smtClean="0">
              <a:solidFill>
                <a:srgbClr val="000000"/>
              </a:solidFill>
            </a:endParaRPr>
          </a:p>
          <a:p>
            <a:pPr algn="just"/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A system’s </a:t>
            </a:r>
            <a:r>
              <a:rPr lang="en-US" sz="3200" b="1" dirty="0" smtClean="0">
                <a:solidFill>
                  <a:srgbClr val="000000"/>
                </a:solidFill>
              </a:rPr>
              <a:t>descriptive </a:t>
            </a:r>
            <a:r>
              <a:rPr lang="en-US" sz="3200" b="1" dirty="0">
                <a:solidFill>
                  <a:srgbClr val="000000"/>
                </a:solidFill>
              </a:rPr>
              <a:t>architecture </a:t>
            </a:r>
            <a:r>
              <a:rPr lang="en-US" sz="3200" dirty="0">
                <a:solidFill>
                  <a:srgbClr val="000000"/>
                </a:solidFill>
              </a:rPr>
              <a:t>describes </a:t>
            </a:r>
            <a:r>
              <a:rPr lang="en-US" sz="3200" b="1" dirty="0">
                <a:solidFill>
                  <a:srgbClr val="000000"/>
                </a:solidFill>
              </a:rPr>
              <a:t>how the </a:t>
            </a:r>
            <a:r>
              <a:rPr lang="en-US" sz="3200" b="1" dirty="0" smtClean="0">
                <a:solidFill>
                  <a:srgbClr val="000000"/>
                </a:solidFill>
              </a:rPr>
              <a:t>system </a:t>
            </a:r>
            <a:r>
              <a:rPr lang="en-US" sz="3200" b="1" dirty="0">
                <a:solidFill>
                  <a:srgbClr val="000000"/>
                </a:solidFill>
              </a:rPr>
              <a:t>has been built </a:t>
            </a:r>
            <a:endParaRPr lang="en-US" sz="3200" b="1" dirty="0" smtClean="0">
              <a:solidFill>
                <a:srgbClr val="000000"/>
              </a:solidFill>
            </a:endParaRPr>
          </a:p>
          <a:p>
            <a:pPr lvl="1" algn="just"/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It is the as-implemented or as-realized </a:t>
            </a:r>
            <a:r>
              <a:rPr lang="en-US" sz="3200" dirty="0" smtClean="0">
                <a:solidFill>
                  <a:srgbClr val="000000"/>
                </a:solidFill>
              </a:rPr>
              <a:t>architecture</a:t>
            </a:r>
          </a:p>
          <a:p>
            <a:pPr marL="0" indent="0">
              <a:buNone/>
            </a:pPr>
            <a:r>
              <a:rPr lang="en-US" sz="3600" dirty="0" smtClean="0"/>
              <a:t>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43944" y="946483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-Bold"/>
              </a:rPr>
              <a:t>Domain Specific Software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35242"/>
            <a:ext cx="11421978" cy="512110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dirty="0">
                <a:solidFill>
                  <a:srgbClr val="000000"/>
                </a:solidFill>
              </a:rPr>
              <a:t>Domain-specific </a:t>
            </a:r>
            <a:r>
              <a:rPr lang="en-US" sz="3600" dirty="0" smtClean="0">
                <a:solidFill>
                  <a:srgbClr val="000000"/>
                </a:solidFill>
              </a:rPr>
              <a:t>software </a:t>
            </a:r>
            <a:r>
              <a:rPr lang="en-US" sz="3600" dirty="0">
                <a:solidFill>
                  <a:srgbClr val="000000"/>
                </a:solidFill>
              </a:rPr>
              <a:t>architectures (DSSAs): </a:t>
            </a:r>
            <a:endParaRPr lang="en-US" sz="3600" dirty="0" smtClean="0">
              <a:solidFill>
                <a:srgbClr val="000000"/>
              </a:solidFill>
            </a:endParaRPr>
          </a:p>
          <a:p>
            <a:pPr lvl="1" algn="just"/>
            <a:r>
              <a:rPr lang="en-US" sz="3200" dirty="0" smtClean="0">
                <a:solidFill>
                  <a:srgbClr val="000000"/>
                </a:solidFill>
              </a:rPr>
              <a:t>Specialized </a:t>
            </a:r>
            <a:r>
              <a:rPr lang="en-US" sz="3200" dirty="0">
                <a:solidFill>
                  <a:srgbClr val="000000"/>
                </a:solidFill>
              </a:rPr>
              <a:t>for a </a:t>
            </a:r>
            <a:r>
              <a:rPr lang="en-US" sz="3200" dirty="0" smtClean="0">
                <a:solidFill>
                  <a:srgbClr val="000000"/>
                </a:solidFill>
              </a:rPr>
              <a:t>particular </a:t>
            </a:r>
            <a:r>
              <a:rPr lang="en-US" sz="3200" dirty="0">
                <a:solidFill>
                  <a:srgbClr val="000000"/>
                </a:solidFill>
              </a:rPr>
              <a:t>task (domain). </a:t>
            </a:r>
            <a:endParaRPr lang="en-US" sz="3200" dirty="0" smtClean="0">
              <a:solidFill>
                <a:srgbClr val="000000"/>
              </a:solidFill>
            </a:endParaRPr>
          </a:p>
          <a:p>
            <a:pPr lvl="1" algn="just"/>
            <a:r>
              <a:rPr lang="en-US" sz="3200" dirty="0" smtClean="0">
                <a:solidFill>
                  <a:srgbClr val="000000"/>
                </a:solidFill>
              </a:rPr>
              <a:t>Generalized </a:t>
            </a:r>
            <a:r>
              <a:rPr lang="en-US" sz="3200" dirty="0">
                <a:solidFill>
                  <a:srgbClr val="000000"/>
                </a:solidFill>
              </a:rPr>
              <a:t>for </a:t>
            </a:r>
            <a:r>
              <a:rPr lang="en-US" sz="3200" dirty="0" smtClean="0">
                <a:solidFill>
                  <a:srgbClr val="000000"/>
                </a:solidFill>
              </a:rPr>
              <a:t>effective </a:t>
            </a:r>
            <a:r>
              <a:rPr lang="en-US" sz="3200" dirty="0">
                <a:solidFill>
                  <a:srgbClr val="000000"/>
                </a:solidFill>
              </a:rPr>
              <a:t>use in that domain. </a:t>
            </a:r>
            <a:endParaRPr lang="en-US" sz="3200" dirty="0" smtClean="0">
              <a:solidFill>
                <a:srgbClr val="000000"/>
              </a:solidFill>
            </a:endParaRPr>
          </a:p>
          <a:p>
            <a:pPr lvl="1" algn="just"/>
            <a:r>
              <a:rPr lang="en-US" sz="3200" dirty="0" smtClean="0">
                <a:solidFill>
                  <a:srgbClr val="000000"/>
                </a:solidFill>
              </a:rPr>
              <a:t>Composed </a:t>
            </a:r>
            <a:r>
              <a:rPr lang="en-US" sz="3200" dirty="0">
                <a:solidFill>
                  <a:srgbClr val="000000"/>
                </a:solidFill>
              </a:rPr>
              <a:t>using a standardized topology. </a:t>
            </a:r>
            <a:endParaRPr lang="en-US" sz="3200" dirty="0" smtClean="0">
              <a:solidFill>
                <a:srgbClr val="000000"/>
              </a:solidFill>
            </a:endParaRPr>
          </a:p>
          <a:p>
            <a:pPr algn="just"/>
            <a:r>
              <a:rPr lang="en-US" sz="3600" b="1" dirty="0" smtClean="0">
                <a:solidFill>
                  <a:srgbClr val="000000"/>
                </a:solidFill>
              </a:rPr>
              <a:t>Key </a:t>
            </a:r>
            <a:r>
              <a:rPr lang="en-US" sz="3600" b="1" dirty="0">
                <a:solidFill>
                  <a:srgbClr val="000000"/>
                </a:solidFill>
              </a:rPr>
              <a:t>benefit</a:t>
            </a:r>
            <a:r>
              <a:rPr lang="en-US" sz="3600" dirty="0">
                <a:solidFill>
                  <a:srgbClr val="000000"/>
                </a:solidFill>
              </a:rPr>
              <a:t>: </a:t>
            </a:r>
            <a:endParaRPr lang="en-US" sz="3600" dirty="0" smtClean="0">
              <a:solidFill>
                <a:srgbClr val="000000"/>
              </a:solidFill>
            </a:endParaRPr>
          </a:p>
          <a:p>
            <a:pPr lvl="1" algn="just"/>
            <a:r>
              <a:rPr lang="en-US" sz="4000" dirty="0">
                <a:solidFill>
                  <a:srgbClr val="000000"/>
                </a:solidFill>
              </a:rPr>
              <a:t> </a:t>
            </a:r>
            <a:r>
              <a:rPr lang="en-US" sz="3200" dirty="0">
                <a:solidFill>
                  <a:srgbClr val="000000"/>
                </a:solidFill>
              </a:rPr>
              <a:t>maximal reuse of knowledge. </a:t>
            </a:r>
            <a:endParaRPr lang="en-US" sz="3200" dirty="0" smtClean="0">
              <a:solidFill>
                <a:srgbClr val="000000"/>
              </a:solidFill>
            </a:endParaRPr>
          </a:p>
          <a:p>
            <a:pPr algn="just"/>
            <a:r>
              <a:rPr lang="en-US" sz="3600" b="1" dirty="0" smtClean="0">
                <a:solidFill>
                  <a:srgbClr val="000000"/>
                </a:solidFill>
              </a:rPr>
              <a:t>Key </a:t>
            </a:r>
            <a:r>
              <a:rPr lang="en-US" sz="3600" b="1" dirty="0">
                <a:solidFill>
                  <a:srgbClr val="000000"/>
                </a:solidFill>
              </a:rPr>
              <a:t>drawback</a:t>
            </a:r>
            <a:r>
              <a:rPr lang="en-US" sz="3600" dirty="0">
                <a:solidFill>
                  <a:srgbClr val="000000"/>
                </a:solidFill>
              </a:rPr>
              <a:t>: </a:t>
            </a:r>
            <a:endParaRPr lang="en-US" sz="3600" dirty="0" smtClean="0">
              <a:solidFill>
                <a:srgbClr val="000000"/>
              </a:solidFill>
            </a:endParaRPr>
          </a:p>
          <a:p>
            <a:pPr lvl="1" algn="just"/>
            <a:r>
              <a:rPr lang="en-US" sz="3200" dirty="0" smtClean="0">
                <a:solidFill>
                  <a:srgbClr val="000000"/>
                </a:solidFill>
              </a:rPr>
              <a:t>only </a:t>
            </a:r>
            <a:r>
              <a:rPr lang="en-US" sz="3200" dirty="0">
                <a:solidFill>
                  <a:srgbClr val="000000"/>
                </a:solidFill>
              </a:rPr>
              <a:t>applicable in specific domain</a:t>
            </a:r>
            <a:r>
              <a:rPr lang="en-US" sz="3200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3600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40913" y="998111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3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23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6600"/>
                </a:solidFill>
                <a:latin typeface="Calibri-Bold"/>
              </a:rPr>
              <a:t/>
            </a:r>
            <a:br>
              <a:rPr lang="en-US" sz="3200" b="1" dirty="0">
                <a:solidFill>
                  <a:srgbClr val="FF6600"/>
                </a:solidFill>
                <a:latin typeface="Calibri-Bold"/>
              </a:rPr>
            </a:br>
            <a:r>
              <a:rPr lang="en-US" sz="2800" b="1" dirty="0">
                <a:latin typeface="Calibri-Bold"/>
              </a:rPr>
              <a:t>Why Software Architecture is Important </a:t>
            </a:r>
            <a:r>
              <a:rPr lang="en-US" sz="3200" b="1" dirty="0">
                <a:solidFill>
                  <a:srgbClr val="FF6600"/>
                </a:solidFill>
                <a:latin typeface="Calibri-Bold"/>
              </a:rPr>
              <a:t/>
            </a:r>
            <a:br>
              <a:rPr lang="en-US" sz="3200" b="1" dirty="0">
                <a:solidFill>
                  <a:srgbClr val="FF6600"/>
                </a:solidFill>
                <a:latin typeface="Calibri-Bold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26" y="1026694"/>
            <a:ext cx="11502190" cy="532965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600" b="1" dirty="0" smtClean="0">
                <a:solidFill>
                  <a:srgbClr val="0070C0"/>
                </a:solidFill>
                <a:latin typeface="Calibri-Bold"/>
              </a:rPr>
              <a:t>Communication </a:t>
            </a:r>
            <a:r>
              <a:rPr lang="en-US" sz="2600" b="1" dirty="0">
                <a:solidFill>
                  <a:srgbClr val="0070C0"/>
                </a:solidFill>
                <a:latin typeface="Calibri-Bold"/>
              </a:rPr>
              <a:t>among stakeholders </a:t>
            </a:r>
            <a:endParaRPr lang="en-US" sz="2600" b="1" dirty="0" smtClean="0">
              <a:solidFill>
                <a:srgbClr val="0070C0"/>
              </a:solidFill>
              <a:latin typeface="Calibri-Bold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Each </a:t>
            </a:r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</a:rPr>
              <a:t>stakeholder (customer, user, project manager, coder, tester and so on) of a </a:t>
            </a:r>
            <a:r>
              <a:rPr lang="en-US" sz="3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system </a:t>
            </a:r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</a:rPr>
              <a:t>is concerned about different </a:t>
            </a:r>
            <a:r>
              <a:rPr lang="en-US" sz="3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characteristics </a:t>
            </a:r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</a:rPr>
              <a:t>of the system that will be </a:t>
            </a:r>
            <a:r>
              <a:rPr lang="en-US" sz="3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affected </a:t>
            </a:r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</a:rPr>
              <a:t>by the architecture</a:t>
            </a:r>
            <a:r>
              <a:rPr lang="en-US" sz="3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 </a:t>
            </a:r>
            <a:r>
              <a:rPr lang="en-US" sz="2600" b="1" dirty="0">
                <a:solidFill>
                  <a:srgbClr val="000000"/>
                </a:solidFill>
                <a:latin typeface="Calibri-Bold"/>
              </a:rPr>
              <a:t>user </a:t>
            </a: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</a:rPr>
              <a:t>is concerned that the system is reliable and available when needed; 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600" b="1" dirty="0">
                <a:solidFill>
                  <a:srgbClr val="000000"/>
                </a:solidFill>
                <a:latin typeface="Calibri-Bold"/>
              </a:rPr>
              <a:t>customer </a:t>
            </a: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</a:rPr>
              <a:t>is concerned that the architecture can be implemented on 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schedule </a:t>
            </a: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</a:rPr>
              <a:t>and within budget; </a:t>
            </a:r>
            <a:endParaRPr lang="en-US" sz="2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600" b="1" dirty="0">
                <a:solidFill>
                  <a:srgbClr val="000000"/>
                </a:solidFill>
                <a:latin typeface="Calibri-Bold"/>
              </a:rPr>
              <a:t>manager </a:t>
            </a: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</a:rPr>
              <a:t>is worried (as well as about cost and schedule) that the 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architecture </a:t>
            </a: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</a:rPr>
              <a:t>will allow teams to work largely independently, 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interacting </a:t>
            </a: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</a:rPr>
              <a:t>in 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disciplined </a:t>
            </a: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</a:rPr>
              <a:t>and controlled ways. </a:t>
            </a:r>
            <a:endParaRPr lang="en-US" sz="2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600" b="1" dirty="0" smtClean="0">
                <a:solidFill>
                  <a:srgbClr val="000000"/>
                </a:solidFill>
                <a:latin typeface="Calibri-Bold"/>
              </a:rPr>
              <a:t>software </a:t>
            </a:r>
            <a:r>
              <a:rPr lang="en-US" sz="2600" b="1" dirty="0">
                <a:solidFill>
                  <a:srgbClr val="000000"/>
                </a:solidFill>
                <a:latin typeface="Calibri-Bold"/>
              </a:rPr>
              <a:t>architect </a:t>
            </a: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</a:rPr>
              <a:t>is worried about strategies to achieve all of those 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goals</a:t>
            </a: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n-US" sz="2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</a:rPr>
              <a:t>Architecture provides a common language in which different concerns can </a:t>
            </a:r>
            <a:r>
              <a:rPr lang="en-US" sz="3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be expressed</a:t>
            </a:r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3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negotiated</a:t>
            </a:r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</a:rPr>
              <a:t>, and resolved at a highly intellectually manageable level.</a:t>
            </a:r>
            <a:r>
              <a:rPr lang="en-US" sz="3000" dirty="0"/>
              <a:t> </a:t>
            </a:r>
            <a:endParaRPr lang="en-US" sz="3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2428" y="958682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20747"/>
            <a:ext cx="11032958" cy="67761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-Bold"/>
              </a:rPr>
              <a:t>Why Software Architecture is Important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42" y="1042738"/>
            <a:ext cx="11550316" cy="5313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2)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It helps to make early design decisions </a:t>
            </a:r>
            <a:r>
              <a:rPr lang="en-US" sz="3200" b="1" dirty="0" smtClean="0">
                <a:solidFill>
                  <a:srgbClr val="0070C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 Software </a:t>
            </a:r>
            <a:r>
              <a:rPr lang="en-US" sz="2800" dirty="0"/>
              <a:t>architecture manifests the earliest design decisions about a </a:t>
            </a:r>
            <a:r>
              <a:rPr lang="en-US" sz="2800" dirty="0" smtClean="0"/>
              <a:t>system, which </a:t>
            </a:r>
            <a:r>
              <a:rPr lang="en-US" sz="2800" dirty="0"/>
              <a:t>influence the system's remaining development, its deployment, and </a:t>
            </a:r>
            <a:r>
              <a:rPr lang="en-US" sz="2800" dirty="0" smtClean="0"/>
              <a:t>its maintenance </a:t>
            </a:r>
            <a:r>
              <a:rPr lang="en-US" sz="2800" dirty="0"/>
              <a:t>life.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architecture defines constraints on </a:t>
            </a:r>
            <a:r>
              <a:rPr lang="en-US" sz="2800" dirty="0" smtClean="0"/>
              <a:t>implementation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architecture dictates </a:t>
            </a:r>
            <a:r>
              <a:rPr lang="en-US" sz="2800" dirty="0" smtClean="0"/>
              <a:t>organizational structure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architecture inhibits or enables a system's quality </a:t>
            </a:r>
            <a:r>
              <a:rPr lang="en-US" sz="2800" dirty="0" smtClean="0"/>
              <a:t>attributes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  e.g. If your system requires high performance, you need to manage the </a:t>
            </a:r>
            <a:r>
              <a:rPr lang="en-US" sz="2800" dirty="0" smtClean="0"/>
              <a:t>time based </a:t>
            </a:r>
            <a:r>
              <a:rPr lang="en-US" sz="2800" dirty="0"/>
              <a:t>behavior of elements and the frequency and volume of inter-element </a:t>
            </a:r>
            <a:r>
              <a:rPr lang="en-US" sz="2800" dirty="0" smtClean="0"/>
              <a:t>communication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  </a:t>
            </a:r>
            <a:r>
              <a:rPr lang="en-US" sz="2800" b="1" dirty="0" smtClean="0"/>
              <a:t>Predicting </a:t>
            </a:r>
            <a:r>
              <a:rPr lang="en-US" sz="2800" b="1" dirty="0"/>
              <a:t>system </a:t>
            </a:r>
            <a:r>
              <a:rPr lang="en-US" sz="2800" b="1" dirty="0" smtClean="0"/>
              <a:t>qualities </a:t>
            </a:r>
            <a:r>
              <a:rPr lang="en-US" sz="2800" dirty="0"/>
              <a:t>by studying the architecture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architecture enables more </a:t>
            </a:r>
            <a:r>
              <a:rPr lang="en-US" sz="2800" b="1" dirty="0"/>
              <a:t>accurate cost and schedule </a:t>
            </a:r>
            <a:r>
              <a:rPr lang="en-US" sz="2800" b="1" dirty="0" smtClean="0"/>
              <a:t>estimates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34633" y="911237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9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-Bold"/>
              </a:rPr>
              <a:t>Why Software Architecture is Important…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4" y="1074820"/>
            <a:ext cx="11534274" cy="528152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alibri-Bold"/>
              </a:rPr>
              <a:t>3) It </a:t>
            </a:r>
            <a:r>
              <a:rPr lang="en-US" sz="2400" b="1" dirty="0">
                <a:solidFill>
                  <a:srgbClr val="0070C0"/>
                </a:solidFill>
                <a:latin typeface="Calibri-Bold"/>
              </a:rPr>
              <a:t>provides a transferable, re-usable model </a:t>
            </a:r>
            <a:endParaRPr lang="en-US" sz="2400" b="1" dirty="0" smtClean="0">
              <a:solidFill>
                <a:srgbClr val="0070C0"/>
              </a:solidFill>
              <a:latin typeface="Calibri-Bold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Software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architecture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constitutes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relatively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small, intellectually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graspable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model for how a system is structured and how its elements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work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together, and this </a:t>
            </a:r>
            <a:r>
              <a:rPr lang="en-US" sz="2800" dirty="0">
                <a:solidFill>
                  <a:srgbClr val="008000"/>
                </a:solidFill>
                <a:latin typeface="Calibri" panose="020F0502020204030204" pitchFamily="34" charset="0"/>
              </a:rPr>
              <a:t>model is transferable across systems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n-US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 particular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, it can be applied to other systems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exhibiting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similar quality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attribute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functional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requirements and </a:t>
            </a:r>
            <a:r>
              <a:rPr lang="en-US" sz="2800" dirty="0">
                <a:solidFill>
                  <a:srgbClr val="3366FF"/>
                </a:solidFill>
                <a:latin typeface="Calibri" panose="020F0502020204030204" pitchFamily="34" charset="0"/>
              </a:rPr>
              <a:t>can promote large-scale reuse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n-US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Systems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can be built using </a:t>
            </a:r>
            <a:r>
              <a:rPr lang="en-US" sz="2800" dirty="0">
                <a:solidFill>
                  <a:srgbClr val="000090"/>
                </a:solidFill>
                <a:latin typeface="Calibri" panose="020F0502020204030204" pitchFamily="34" charset="0"/>
              </a:rPr>
              <a:t>large, externally developed elements </a:t>
            </a:r>
            <a:endParaRPr lang="en-US" sz="2800" dirty="0" smtClean="0">
              <a:solidFill>
                <a:srgbClr val="000090"/>
              </a:solidFill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architecture permits </a:t>
            </a:r>
            <a:r>
              <a:rPr lang="en-US" sz="2800" dirty="0">
                <a:solidFill>
                  <a:srgbClr val="FF6600"/>
                </a:solidFill>
                <a:latin typeface="Calibri" panose="020F0502020204030204" pitchFamily="34" charset="0"/>
              </a:rPr>
              <a:t>template-based development </a:t>
            </a:r>
            <a:endParaRPr lang="en-US" sz="2800" dirty="0" smtClean="0">
              <a:solidFill>
                <a:srgbClr val="FF6600"/>
              </a:solidFill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architecture can be the </a:t>
            </a:r>
            <a:r>
              <a:rPr lang="en-US" sz="2800" dirty="0">
                <a:solidFill>
                  <a:srgbClr val="800000"/>
                </a:solidFill>
                <a:latin typeface="Calibri" panose="020F0502020204030204" pitchFamily="34" charset="0"/>
              </a:rPr>
              <a:t>basis for </a:t>
            </a:r>
            <a:r>
              <a:rPr lang="en-US" sz="28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training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2428" y="955521"/>
            <a:ext cx="10292253" cy="70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19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alibri-Bold"/>
              </a:rPr>
              <a:t>Role of Software Architect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42" y="994610"/>
            <a:ext cx="11518232" cy="5361739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Convert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customer requirements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into a </a:t>
            </a:r>
            <a:r>
              <a:rPr lang="en-US" sz="3200" dirty="0">
                <a:solidFill>
                  <a:srgbClr val="3366FF"/>
                </a:solidFill>
                <a:latin typeface="Calibri" panose="020F0502020204030204" pitchFamily="34" charset="0"/>
              </a:rPr>
              <a:t>technical design </a:t>
            </a:r>
            <a:endParaRPr lang="en-US" sz="3200" dirty="0" smtClean="0">
              <a:solidFill>
                <a:srgbClr val="3366FF"/>
              </a:solidFill>
              <a:latin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Lead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3200" dirty="0">
                <a:solidFill>
                  <a:srgbClr val="FF6600"/>
                </a:solidFill>
                <a:latin typeface="Calibri" panose="020F0502020204030204" pitchFamily="34" charset="0"/>
              </a:rPr>
              <a:t>problem domain analysis team </a:t>
            </a:r>
            <a:endParaRPr lang="en-US" sz="3200" dirty="0" smtClean="0">
              <a:solidFill>
                <a:srgbClr val="FF6600"/>
              </a:solidFill>
              <a:latin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Ensure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that the </a:t>
            </a:r>
            <a:r>
              <a:rPr lang="en-US" sz="3200" dirty="0">
                <a:solidFill>
                  <a:srgbClr val="3366FF"/>
                </a:solidFill>
                <a:latin typeface="Calibri" panose="020F0502020204030204" pitchFamily="34" charset="0"/>
              </a:rPr>
              <a:t>technical design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meets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quality 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requirement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Perform </a:t>
            </a:r>
            <a:r>
              <a:rPr lang="en-US" sz="32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continuous 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risk assessment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, develop risk </a:t>
            </a:r>
            <a:r>
              <a:rPr lang="en-US" sz="32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mitigation </a:t>
            </a:r>
            <a:r>
              <a:rPr lang="en-US" sz="3200" dirty="0">
                <a:solidFill>
                  <a:srgbClr val="008000"/>
                </a:solidFill>
                <a:latin typeface="Calibri" panose="020F0502020204030204" pitchFamily="34" charset="0"/>
              </a:rPr>
              <a:t>strategies </a:t>
            </a:r>
            <a:endParaRPr lang="en-US" sz="3200" dirty="0" smtClean="0">
              <a:solidFill>
                <a:srgbClr val="008000"/>
              </a:solidFill>
              <a:latin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Perform 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early prototyping aimed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32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mitigating </a:t>
            </a:r>
            <a:r>
              <a:rPr lang="en-US" sz="3200" dirty="0">
                <a:solidFill>
                  <a:srgbClr val="008000"/>
                </a:solidFill>
                <a:latin typeface="Calibri" panose="020F0502020204030204" pitchFamily="34" charset="0"/>
              </a:rPr>
              <a:t>major risks </a:t>
            </a:r>
            <a:endParaRPr lang="en-US" sz="3200" dirty="0" smtClean="0">
              <a:solidFill>
                <a:srgbClr val="008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Communicate </a:t>
            </a:r>
            <a:r>
              <a:rPr lang="en-US" sz="3200" dirty="0">
                <a:solidFill>
                  <a:srgbClr val="008000"/>
                </a:solidFill>
                <a:latin typeface="Calibri" panose="020F0502020204030204" pitchFamily="34" charset="0"/>
              </a:rPr>
              <a:t>with stakeholders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through detailed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technical presentations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Listen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to stakeholders and build </a:t>
            </a:r>
            <a:r>
              <a:rPr lang="en-US" sz="3200" dirty="0">
                <a:solidFill>
                  <a:srgbClr val="0000FF"/>
                </a:solidFill>
                <a:latin typeface="Calibri" panose="020F0502020204030204" pitchFamily="34" charset="0"/>
              </a:rPr>
              <a:t>consensus </a:t>
            </a:r>
            <a:endParaRPr lang="en-US" sz="320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Review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developer code and ensure conformance to the architecture and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good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coding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practices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Serve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as a </a:t>
            </a:r>
            <a:r>
              <a:rPr lang="en-US" sz="3200" dirty="0">
                <a:solidFill>
                  <a:srgbClr val="008000"/>
                </a:solidFill>
                <a:latin typeface="Calibri" panose="020F0502020204030204" pitchFamily="34" charset="0"/>
              </a:rPr>
              <a:t>mentor for analysts, designers, and developers</a:t>
            </a:r>
            <a:r>
              <a:rPr lang="en-US" sz="32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20842" y="882315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633"/>
            <a:ext cx="10515600" cy="67376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-Bold"/>
              </a:rPr>
              <a:t>Architectural Design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4" y="1171074"/>
            <a:ext cx="11502190" cy="5185276"/>
          </a:xfrm>
        </p:spPr>
        <p:txBody>
          <a:bodyPr/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System </a:t>
            </a:r>
            <a:r>
              <a:rPr lang="en-US" sz="3200" dirty="0">
                <a:solidFill>
                  <a:srgbClr val="008000"/>
                </a:solidFill>
                <a:latin typeface="Calibri" panose="020F0502020204030204" pitchFamily="34" charset="0"/>
              </a:rPr>
              <a:t>structuring and </a:t>
            </a:r>
            <a:r>
              <a:rPr lang="en-US" sz="32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partitioning </a:t>
            </a: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Decomposition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of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software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system </a:t>
            </a:r>
            <a:r>
              <a:rPr lang="en-US" sz="3200" dirty="0">
                <a:solidFill>
                  <a:srgbClr val="0000FF"/>
                </a:solidFill>
                <a:latin typeface="Calibri" panose="020F0502020204030204" pitchFamily="34" charset="0"/>
              </a:rPr>
              <a:t>into sub-systems and </a:t>
            </a:r>
            <a:r>
              <a:rPr lang="en-US" sz="32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communications </a:t>
            </a:r>
            <a:r>
              <a:rPr lang="en-US" sz="3200" dirty="0">
                <a:solidFill>
                  <a:srgbClr val="0000FF"/>
                </a:solidFill>
                <a:latin typeface="Calibri" panose="020F0502020204030204" pitchFamily="34" charset="0"/>
              </a:rPr>
              <a:t>between sub-systems </a:t>
            </a:r>
            <a:endParaRPr lang="en-US" sz="320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Sub-system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is an independent system from other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sub-systems.</a:t>
            </a: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Decomposition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of sub-system </a:t>
            </a:r>
            <a:r>
              <a:rPr lang="en-US" sz="3200" dirty="0">
                <a:solidFill>
                  <a:srgbClr val="FF6600"/>
                </a:solidFill>
                <a:latin typeface="Calibri" panose="020F0502020204030204" pitchFamily="34" charset="0"/>
              </a:rPr>
              <a:t>into modules or components </a:t>
            </a:r>
            <a:endParaRPr lang="en-US" sz="3200" dirty="0" smtClean="0">
              <a:solidFill>
                <a:srgbClr val="FF6600"/>
              </a:solidFill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Component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(module) provides services to other component. </a:t>
            </a:r>
            <a:endParaRPr lang="en-US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Reuse component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15155" y="914399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61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-Bold"/>
              </a:rPr>
              <a:t>Sub-systems, Modules and Components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58" y="1219200"/>
            <a:ext cx="11534274" cy="513714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US" sz="3200" b="1" dirty="0">
                <a:solidFill>
                  <a:srgbClr val="000000"/>
                </a:solidFill>
                <a:latin typeface="Calibri-Bold"/>
              </a:rPr>
              <a:t>sub-system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is a system in its own right whose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operation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is </a:t>
            </a:r>
            <a:r>
              <a:rPr lang="en-US" sz="3200" dirty="0">
                <a:solidFill>
                  <a:srgbClr val="7F0101"/>
                </a:solidFill>
                <a:latin typeface="Calibri-Italic"/>
              </a:rPr>
              <a:t>independent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of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services provided by other sub-systems. </a:t>
            </a:r>
            <a:endParaRPr lang="en-US" sz="3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US" sz="3200" b="1" dirty="0">
                <a:solidFill>
                  <a:srgbClr val="000000"/>
                </a:solidFill>
                <a:latin typeface="Calibri-Bold"/>
              </a:rPr>
              <a:t>module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is a system component that </a:t>
            </a:r>
            <a:r>
              <a:rPr lang="en-US" sz="3200" b="1" dirty="0">
                <a:solidFill>
                  <a:srgbClr val="7F0101"/>
                </a:solidFill>
                <a:latin typeface="Calibri-BoldItalic"/>
              </a:rPr>
              <a:t>provides services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to other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components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but would not normally be considered as a separate system. </a:t>
            </a:r>
            <a:endParaRPr lang="en-US" sz="3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US" sz="3200" b="1" dirty="0">
                <a:solidFill>
                  <a:srgbClr val="000000"/>
                </a:solidFill>
                <a:latin typeface="Calibri-Bold"/>
              </a:rPr>
              <a:t>component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is an </a:t>
            </a:r>
            <a:r>
              <a:rPr lang="en-US" sz="3200" b="1" dirty="0">
                <a:solidFill>
                  <a:srgbClr val="7F0101"/>
                </a:solidFill>
                <a:latin typeface="Calibri-BoldItalic"/>
              </a:rPr>
              <a:t>independently deliverable unit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of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software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that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encapsulates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its design and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implementation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and offers interfaces to the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out-side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, by which it may be composed with other components to form a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larger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whole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40913" y="1055165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698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alibri-Bold"/>
              </a:rPr>
              <a:t>Architecture Style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26" y="994610"/>
            <a:ext cx="11502190" cy="5361739"/>
          </a:xfrm>
        </p:spPr>
        <p:txBody>
          <a:bodyPr/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Set of rules, constraints, or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patterns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of how to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structure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a system into a set of components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connectors. </a:t>
            </a:r>
            <a:endParaRPr lang="en-US" sz="3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 </a:t>
            </a:r>
            <a:r>
              <a:rPr lang="en-US" sz="3200" b="1" i="1" dirty="0">
                <a:solidFill>
                  <a:srgbClr val="000000"/>
                </a:solidFill>
                <a:latin typeface="Calibri-Italic"/>
              </a:rPr>
              <a:t>architectural style</a:t>
            </a: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defines a </a:t>
            </a:r>
            <a:r>
              <a:rPr lang="en-US" sz="3200" dirty="0">
                <a:solidFill>
                  <a:srgbClr val="7F0101"/>
                </a:solidFill>
                <a:latin typeface="Calibri" panose="020F0502020204030204" pitchFamily="34" charset="0"/>
              </a:rPr>
              <a:t>family of </a:t>
            </a:r>
            <a:r>
              <a:rPr lang="en-US" sz="3200" dirty="0" smtClean="0">
                <a:solidFill>
                  <a:srgbClr val="7F0101"/>
                </a:solidFill>
                <a:latin typeface="Calibri" panose="020F0502020204030204" pitchFamily="34" charset="0"/>
              </a:rPr>
              <a:t>systems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in terms of a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pattern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of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</a:rPr>
              <a:t>structural </a:t>
            </a:r>
            <a:r>
              <a:rPr lang="en-US" sz="32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organization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. More specifically,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 architectural style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defines a vocabulary of </a:t>
            </a:r>
            <a:r>
              <a:rPr lang="en-US" sz="3200" dirty="0">
                <a:solidFill>
                  <a:srgbClr val="7F0101"/>
                </a:solidFill>
                <a:latin typeface="Calibri" panose="020F0502020204030204" pitchFamily="34" charset="0"/>
              </a:rPr>
              <a:t>components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US" sz="3200" dirty="0" smtClean="0">
                <a:solidFill>
                  <a:srgbClr val="7F0101"/>
                </a:solidFill>
                <a:latin typeface="Calibri" panose="020F0502020204030204" pitchFamily="34" charset="0"/>
              </a:rPr>
              <a:t>connector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types, and a set of </a:t>
            </a:r>
            <a:r>
              <a:rPr lang="en-US" sz="3200" dirty="0">
                <a:solidFill>
                  <a:srgbClr val="7F0101"/>
                </a:solidFill>
                <a:latin typeface="Calibri" panose="020F0502020204030204" pitchFamily="34" charset="0"/>
              </a:rPr>
              <a:t>constraints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on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how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they can be combined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52926" y="898357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3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1369"/>
            <a:ext cx="10515600" cy="39924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rial Black" panose="020B0A04020102020204" pitchFamily="34" charset="0"/>
              </a:rPr>
              <a:t>Outline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614"/>
            <a:ext cx="10515600" cy="49663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sz="2800" dirty="0" smtClean="0"/>
              <a:t>What </a:t>
            </a:r>
            <a:r>
              <a:rPr lang="en-US" sz="2800" dirty="0"/>
              <a:t>is Architecture and architect role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Architecture Patterns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Pipe and filter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Event-based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Layered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Architectural </a:t>
            </a:r>
            <a:r>
              <a:rPr lang="en-US" sz="2800" dirty="0"/>
              <a:t>view </a:t>
            </a:r>
            <a:r>
              <a:rPr lang="en-US" sz="2800" dirty="0" smtClean="0"/>
              <a:t>models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17" y="4146997"/>
            <a:ext cx="5913616" cy="206860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46975" y="1171978"/>
            <a:ext cx="10496281" cy="386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5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alibri-Bold"/>
              </a:rPr>
              <a:t>Types of 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79" y="1203158"/>
            <a:ext cx="11389895" cy="51531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</a:rPr>
              <a:t>Pipes-and-Filter </a:t>
            </a:r>
            <a:endParaRPr lang="en-US" sz="3200" dirty="0" smtClean="0">
              <a:solidFill>
                <a:srgbClr val="7030A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Client-Server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Peer-to-Peer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Event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</a:rPr>
              <a:t>Based </a:t>
            </a:r>
            <a:endParaRPr lang="en-US" sz="3200" dirty="0" smtClean="0">
              <a:solidFill>
                <a:srgbClr val="7030A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Layering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MVC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SOA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</a:rPr>
              <a:t>(Service Oriented Architecture)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49179" y="946484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54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4896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alibri-Bold"/>
              </a:rPr>
              <a:t>Pipes-and-Filter</a:t>
            </a:r>
            <a:r>
              <a:rPr lang="en-US" sz="3600" b="1" dirty="0">
                <a:solidFill>
                  <a:srgbClr val="FF6600"/>
                </a:solidFill>
                <a:latin typeface="Calibri-Bold"/>
              </a:rPr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41" y="994610"/>
            <a:ext cx="11421979" cy="5361739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The system has </a:t>
            </a:r>
            <a:b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MT"/>
              </a:rPr>
              <a:t>–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 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Streams of data (</a:t>
            </a:r>
            <a:r>
              <a:rPr lang="en-US" dirty="0">
                <a:solidFill>
                  <a:srgbClr val="FF6600"/>
                </a:solidFill>
                <a:latin typeface="Calibri" panose="020F0502020204030204" pitchFamily="34" charset="0"/>
              </a:rPr>
              <a:t>pipe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 for input and output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MT"/>
              </a:rPr>
              <a:t>–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 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Transformation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of the data (</a:t>
            </a:r>
            <a:r>
              <a:rPr lang="en-US" b="1" dirty="0">
                <a:solidFill>
                  <a:srgbClr val="000000"/>
                </a:solidFill>
                <a:latin typeface="Calibri-Bold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b="1" i="1" dirty="0">
                <a:solidFill>
                  <a:srgbClr val="000000"/>
                </a:solidFill>
                <a:latin typeface="Calibri-BoldItalic"/>
              </a:rPr>
              <a:t>Pipes and Filters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architectural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pattern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provides a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structure for systems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that </a:t>
            </a:r>
            <a:r>
              <a:rPr lang="en-US" b="1" dirty="0">
                <a:solidFill>
                  <a:srgbClr val="008000"/>
                </a:solidFill>
                <a:latin typeface="Calibri-Bold"/>
              </a:rPr>
              <a:t>process a stream of 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Each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processing step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is </a:t>
            </a:r>
            <a:r>
              <a:rPr lang="en-US" dirty="0" smtClean="0">
                <a:solidFill>
                  <a:srgbClr val="3366FF"/>
                </a:solidFill>
                <a:latin typeface="Calibri" panose="020F0502020204030204" pitchFamily="34" charset="0"/>
              </a:rPr>
              <a:t>encapsulated </a:t>
            </a:r>
            <a:r>
              <a:rPr lang="en-US" dirty="0">
                <a:solidFill>
                  <a:srgbClr val="3366FF"/>
                </a:solidFill>
                <a:latin typeface="Calibri" panose="020F0502020204030204" pitchFamily="34" charset="0"/>
              </a:rPr>
              <a:t>in a filter </a:t>
            </a:r>
            <a:r>
              <a:rPr lang="en-US" dirty="0" smtClean="0">
                <a:solidFill>
                  <a:srgbClr val="3366FF"/>
                </a:solidFill>
                <a:latin typeface="Calibri" panose="020F0502020204030204" pitchFamily="34" charset="0"/>
              </a:rPr>
              <a:t>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 Data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are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passed through pipes</a:t>
            </a:r>
            <a:r>
              <a:rPr lang="en-US" dirty="0">
                <a:solidFill>
                  <a:srgbClr val="000090"/>
                </a:solidFill>
                <a:latin typeface="Calibri" panose="020F0502020204030204" pitchFamily="34" charset="0"/>
              </a:rPr>
              <a:t> between </a:t>
            </a:r>
            <a:r>
              <a:rPr lang="en-US" dirty="0" smtClean="0">
                <a:solidFill>
                  <a:srgbClr val="000090"/>
                </a:solidFill>
                <a:latin typeface="Calibri" panose="020F0502020204030204" pitchFamily="34" charset="0"/>
              </a:rPr>
              <a:t>adjacent </a:t>
            </a:r>
            <a:r>
              <a:rPr lang="en-US" dirty="0">
                <a:solidFill>
                  <a:srgbClr val="000090"/>
                </a:solidFill>
                <a:latin typeface="Calibri" panose="020F0502020204030204" pitchFamily="34" charset="0"/>
              </a:rPr>
              <a:t>filters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Recombining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filters allows you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 build families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of related filters."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716" y="1333832"/>
            <a:ext cx="3987084" cy="2564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320841" y="824999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368" y="236788"/>
            <a:ext cx="10515600" cy="501149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47" y="882316"/>
            <a:ext cx="11470105" cy="5329655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</a:rPr>
              <a:t>P&amp;F architecture consist of producer/consumer subsystems each subsystem </a:t>
            </a:r>
            <a:r>
              <a:rPr lang="en-US" sz="3200" dirty="0" smtClean="0">
                <a:solidFill>
                  <a:srgbClr val="000000"/>
                </a:solidFill>
              </a:rPr>
              <a:t>may </a:t>
            </a:r>
            <a:r>
              <a:rPr lang="en-US" sz="3200" dirty="0">
                <a:solidFill>
                  <a:srgbClr val="000000"/>
                </a:solidFill>
              </a:rPr>
              <a:t>produce, consume, or consume/produce data and connectors (pipes) to </a:t>
            </a:r>
            <a:r>
              <a:rPr lang="en-US" sz="3200" dirty="0" smtClean="0">
                <a:solidFill>
                  <a:srgbClr val="000000"/>
                </a:solidFill>
              </a:rPr>
              <a:t>forward </a:t>
            </a:r>
            <a:r>
              <a:rPr lang="en-US" sz="3200" dirty="0">
                <a:solidFill>
                  <a:srgbClr val="000000"/>
                </a:solidFill>
              </a:rPr>
              <a:t>the data from one filter to another involving </a:t>
            </a:r>
            <a:r>
              <a:rPr lang="en-US" sz="3200" dirty="0" smtClean="0">
                <a:solidFill>
                  <a:srgbClr val="000000"/>
                </a:solidFill>
              </a:rPr>
              <a:t>transformation </a:t>
            </a:r>
            <a:r>
              <a:rPr lang="en-US" sz="3200" dirty="0">
                <a:solidFill>
                  <a:srgbClr val="000000"/>
                </a:solidFill>
              </a:rPr>
              <a:t>on </a:t>
            </a:r>
            <a:r>
              <a:rPr lang="en-US" sz="3200" dirty="0" smtClean="0">
                <a:solidFill>
                  <a:srgbClr val="000000"/>
                </a:solidFill>
              </a:rPr>
              <a:t>streams </a:t>
            </a:r>
            <a:r>
              <a:rPr lang="en-US" sz="3200" dirty="0">
                <a:solidFill>
                  <a:srgbClr val="000000"/>
                </a:solidFill>
              </a:rPr>
              <a:t>of data. </a:t>
            </a:r>
            <a:endParaRPr lang="en-US" sz="3200" dirty="0" smtClean="0">
              <a:solidFill>
                <a:srgbClr val="000000"/>
              </a:solidFill>
            </a:endParaRPr>
          </a:p>
          <a:p>
            <a:pPr algn="just"/>
            <a:r>
              <a:rPr lang="en-US" sz="3600" b="1" dirty="0" smtClean="0">
                <a:solidFill>
                  <a:srgbClr val="FF6600"/>
                </a:solidFill>
              </a:rPr>
              <a:t>Implementation </a:t>
            </a:r>
            <a:r>
              <a:rPr lang="en-US" sz="3600" b="1" dirty="0">
                <a:solidFill>
                  <a:srgbClr val="FF6600"/>
                </a:solidFill>
              </a:rPr>
              <a:t>steps: </a:t>
            </a:r>
            <a:endParaRPr lang="en-US" sz="3600" b="1" dirty="0" smtClean="0">
              <a:solidFill>
                <a:srgbClr val="FF6600"/>
              </a:solidFill>
            </a:endParaRPr>
          </a:p>
          <a:p>
            <a:pPr lvl="1"/>
            <a:r>
              <a:rPr lang="en-US" sz="3000" dirty="0" smtClean="0">
                <a:solidFill>
                  <a:srgbClr val="000000"/>
                </a:solidFill>
              </a:rPr>
              <a:t>Divide </a:t>
            </a:r>
            <a:r>
              <a:rPr lang="en-US" sz="3000" dirty="0">
                <a:solidFill>
                  <a:srgbClr val="000000"/>
                </a:solidFill>
              </a:rPr>
              <a:t>the </a:t>
            </a:r>
            <a:r>
              <a:rPr lang="en-US" sz="3000" dirty="0" smtClean="0">
                <a:solidFill>
                  <a:srgbClr val="000000"/>
                </a:solidFill>
              </a:rPr>
              <a:t>functionality </a:t>
            </a:r>
            <a:r>
              <a:rPr lang="en-US" sz="3000" dirty="0">
                <a:solidFill>
                  <a:srgbClr val="000000"/>
                </a:solidFill>
              </a:rPr>
              <a:t>of the problem into a sequence of processing </a:t>
            </a:r>
            <a:r>
              <a:rPr lang="en-US" sz="3000" dirty="0" smtClean="0">
                <a:solidFill>
                  <a:srgbClr val="000000"/>
                </a:solidFill>
              </a:rPr>
              <a:t>steps.</a:t>
            </a:r>
          </a:p>
          <a:p>
            <a:pPr lvl="1"/>
            <a:r>
              <a:rPr lang="en-US" sz="3000" dirty="0" smtClean="0">
                <a:solidFill>
                  <a:srgbClr val="000000"/>
                </a:solidFill>
              </a:rPr>
              <a:t>Define </a:t>
            </a:r>
            <a:r>
              <a:rPr lang="en-US" sz="3000" dirty="0">
                <a:solidFill>
                  <a:srgbClr val="000000"/>
                </a:solidFill>
              </a:rPr>
              <a:t>the type and format of the data to be passed along each pipe. </a:t>
            </a:r>
            <a:endParaRPr lang="en-US" sz="3000" dirty="0" smtClean="0">
              <a:solidFill>
                <a:srgbClr val="000000"/>
              </a:solidFill>
            </a:endParaRPr>
          </a:p>
          <a:p>
            <a:pPr lvl="1"/>
            <a:r>
              <a:rPr lang="en-US" sz="3000" dirty="0" smtClean="0">
                <a:solidFill>
                  <a:srgbClr val="000000"/>
                </a:solidFill>
              </a:rPr>
              <a:t>Determine </a:t>
            </a:r>
            <a:r>
              <a:rPr lang="en-US" sz="3000" dirty="0">
                <a:solidFill>
                  <a:srgbClr val="000000"/>
                </a:solidFill>
              </a:rPr>
              <a:t>how to implement each pipe </a:t>
            </a:r>
            <a:r>
              <a:rPr lang="en-US" sz="3000" dirty="0" smtClean="0">
                <a:solidFill>
                  <a:srgbClr val="000000"/>
                </a:solidFill>
              </a:rPr>
              <a:t>connection</a:t>
            </a:r>
            <a:r>
              <a:rPr lang="en-US" sz="3000" dirty="0">
                <a:solidFill>
                  <a:srgbClr val="000000"/>
                </a:solidFill>
              </a:rPr>
              <a:t>. </a:t>
            </a:r>
            <a:endParaRPr lang="en-US" sz="3000" dirty="0" smtClean="0">
              <a:solidFill>
                <a:srgbClr val="000000"/>
              </a:solidFill>
            </a:endParaRPr>
          </a:p>
          <a:p>
            <a:pPr lvl="1"/>
            <a:r>
              <a:rPr lang="en-US" sz="3000" dirty="0" smtClean="0">
                <a:solidFill>
                  <a:srgbClr val="000000"/>
                </a:solidFill>
              </a:rPr>
              <a:t>Design </a:t>
            </a:r>
            <a:r>
              <a:rPr lang="en-US" sz="3000" dirty="0">
                <a:solidFill>
                  <a:srgbClr val="000000"/>
                </a:solidFill>
              </a:rPr>
              <a:t>and implement the filters.</a:t>
            </a:r>
            <a:br>
              <a:rPr lang="en-US" sz="3000" dirty="0">
                <a:solidFill>
                  <a:srgbClr val="000000"/>
                </a:solidFill>
              </a:rPr>
            </a:br>
            <a:r>
              <a:rPr lang="en-US" sz="2600" dirty="0">
                <a:solidFill>
                  <a:srgbClr val="000090"/>
                </a:solidFill>
              </a:rPr>
              <a:t>Note: The design of a filter </a:t>
            </a:r>
            <a:r>
              <a:rPr lang="en-US" sz="2600" dirty="0">
                <a:solidFill>
                  <a:srgbClr val="000000"/>
                </a:solidFill>
              </a:rPr>
              <a:t>is based on the nature of the task to be performed </a:t>
            </a:r>
            <a:r>
              <a:rPr lang="en-US" sz="2600" dirty="0" smtClean="0">
                <a:solidFill>
                  <a:srgbClr val="000000"/>
                </a:solidFill>
              </a:rPr>
              <a:t>and </a:t>
            </a:r>
            <a:r>
              <a:rPr lang="en-US" sz="2600" dirty="0">
                <a:solidFill>
                  <a:srgbClr val="000090"/>
                </a:solidFill>
              </a:rPr>
              <a:t>the natures of the pipes </a:t>
            </a:r>
            <a:r>
              <a:rPr lang="en-US" sz="2600" dirty="0">
                <a:solidFill>
                  <a:srgbClr val="000000"/>
                </a:solidFill>
              </a:rPr>
              <a:t>to which it can be connected</a:t>
            </a:r>
            <a:r>
              <a:rPr lang="en-US" sz="3100" dirty="0">
                <a:solidFill>
                  <a:srgbClr val="000000"/>
                </a:solidFill>
              </a:rPr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082164" y="716019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8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71074"/>
            <a:ext cx="10791423" cy="500588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7C00"/>
                </a:solidFill>
                <a:latin typeface="Calibri" panose="020F0502020204030204" pitchFamily="34" charset="0"/>
              </a:rPr>
              <a:t>Several important properties </a:t>
            </a:r>
            <a:r>
              <a:rPr lang="en-US" sz="4400" dirty="0">
                <a:solidFill>
                  <a:srgbClr val="008E00"/>
                </a:solidFill>
              </a:rPr>
              <a:t/>
            </a:r>
            <a:br>
              <a:rPr lang="en-US" sz="4400" dirty="0">
                <a:solidFill>
                  <a:srgbClr val="008E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–  The designer can understand the </a:t>
            </a:r>
            <a:r>
              <a:rPr lang="en-US" dirty="0" smtClean="0">
                <a:solidFill>
                  <a:srgbClr val="000000"/>
                </a:solidFill>
              </a:rPr>
              <a:t>entire </a:t>
            </a:r>
            <a:r>
              <a:rPr lang="en-US" dirty="0">
                <a:solidFill>
                  <a:srgbClr val="000000"/>
                </a:solidFill>
              </a:rPr>
              <a:t>system's effect on </a:t>
            </a:r>
            <a:r>
              <a:rPr lang="en-US" dirty="0" smtClean="0">
                <a:solidFill>
                  <a:srgbClr val="000000"/>
                </a:solidFill>
              </a:rPr>
              <a:t>input and </a:t>
            </a:r>
            <a:r>
              <a:rPr lang="en-US" dirty="0">
                <a:solidFill>
                  <a:srgbClr val="000000"/>
                </a:solidFill>
              </a:rPr>
              <a:t>output as the </a:t>
            </a:r>
            <a:r>
              <a:rPr lang="en-US" dirty="0" smtClean="0">
                <a:solidFill>
                  <a:srgbClr val="000000"/>
                </a:solidFill>
              </a:rPr>
              <a:t> composition </a:t>
            </a:r>
            <a:r>
              <a:rPr lang="en-US" dirty="0">
                <a:solidFill>
                  <a:srgbClr val="000000"/>
                </a:solidFill>
              </a:rPr>
              <a:t>of the filters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–  The filters can be reused easily on other systems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–  System </a:t>
            </a:r>
            <a:r>
              <a:rPr lang="en-US" dirty="0" smtClean="0">
                <a:solidFill>
                  <a:srgbClr val="000000"/>
                </a:solidFill>
              </a:rPr>
              <a:t>evolution </a:t>
            </a:r>
            <a:r>
              <a:rPr lang="en-US" dirty="0">
                <a:solidFill>
                  <a:srgbClr val="000000"/>
                </a:solidFill>
              </a:rPr>
              <a:t>is simple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3200" b="1" dirty="0" smtClean="0">
                <a:solidFill>
                  <a:srgbClr val="7030A0"/>
                </a:solidFill>
                <a:latin typeface="Calibri" panose="020F0502020204030204" pitchFamily="34" charset="0"/>
              </a:rPr>
              <a:t>Drawbacks</a:t>
            </a:r>
            <a:r>
              <a:rPr lang="en-US" sz="4400" dirty="0" smtClean="0">
                <a:solidFill>
                  <a:srgbClr val="FF7C00"/>
                </a:solidFill>
                <a:latin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FF7C00"/>
                </a:solidFill>
                <a:latin typeface="Calibri" panose="020F0502020204030204" pitchFamily="34" charset="0"/>
              </a:rPr>
              <a:t/>
            </a:r>
            <a:br>
              <a:rPr lang="en-US" sz="4400" dirty="0">
                <a:solidFill>
                  <a:srgbClr val="FF7C00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MT"/>
              </a:rPr>
              <a:t>–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 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Not good for handling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interactive application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MT"/>
              </a:rPr>
              <a:t>–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 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Duplication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 filters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functions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06003" y="914400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379"/>
            <a:ext cx="10515600" cy="58135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-Bold"/>
              </a:rPr>
              <a:t>Client-Server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5" y="725739"/>
            <a:ext cx="11470104" cy="563061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client-server architecture </a:t>
            </a:r>
            <a:r>
              <a:rPr lang="en-US" i="1" dirty="0">
                <a:solidFill>
                  <a:srgbClr val="7F0101"/>
                </a:solidFill>
                <a:latin typeface="Calibri-Italic"/>
              </a:rPr>
              <a:t>distributes </a:t>
            </a:r>
            <a:r>
              <a:rPr lang="en-US" i="1" dirty="0" smtClean="0">
                <a:solidFill>
                  <a:srgbClr val="7F0101"/>
                </a:solidFill>
                <a:latin typeface="Calibri-Italic"/>
              </a:rPr>
              <a:t>application </a:t>
            </a:r>
            <a:r>
              <a:rPr lang="en-US" i="1" dirty="0">
                <a:solidFill>
                  <a:srgbClr val="7F0101"/>
                </a:solidFill>
                <a:latin typeface="Calibri-Italic"/>
              </a:rPr>
              <a:t>logic and </a:t>
            </a:r>
            <a:r>
              <a:rPr lang="en-US" i="1" dirty="0" smtClean="0">
                <a:solidFill>
                  <a:srgbClr val="7F0101"/>
                </a:solidFill>
                <a:latin typeface="Calibri-Italic"/>
              </a:rPr>
              <a:t>services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respectively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to a number of client and server subsystems, each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potentially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running on a different machine and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communicating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through the network (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e.g. by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RPC).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</a:rPr>
              <a:t>Two </a:t>
            </a: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</a:rPr>
              <a:t>types of components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MT"/>
              </a:rPr>
              <a:t>–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 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Server components offer services(Response/Reply) </a:t>
            </a:r>
            <a:b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MT"/>
              </a:rPr>
              <a:t>–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 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Clients sends request and receive response from server. 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Client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may send the server a request and server reply a response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request.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is a kind of request and response/reply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mechanism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53" y="4379496"/>
            <a:ext cx="4896351" cy="183247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631064" y="725737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1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654"/>
            <a:ext cx="10515600" cy="5166309"/>
          </a:xfrm>
        </p:spPr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rgbClr val="FF6600"/>
                </a:solidFill>
                <a:latin typeface="Calibri-BoldItalic"/>
              </a:rPr>
              <a:t>Advantages</a:t>
            </a:r>
          </a:p>
          <a:p>
            <a:pPr lvl="1"/>
            <a:r>
              <a:rPr lang="en-US" sz="2800" i="1" dirty="0" smtClean="0">
                <a:solidFill>
                  <a:srgbClr val="7F0101"/>
                </a:solidFill>
                <a:latin typeface="Calibri-Italic"/>
              </a:rPr>
              <a:t>Distribution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of data is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straightforward 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Makes </a:t>
            </a:r>
            <a:r>
              <a:rPr lang="en-US" sz="2800" i="1" dirty="0" smtClean="0">
                <a:solidFill>
                  <a:srgbClr val="7F0101"/>
                </a:solidFill>
                <a:latin typeface="Calibri-Italic"/>
              </a:rPr>
              <a:t>effective </a:t>
            </a:r>
            <a:r>
              <a:rPr lang="en-US" sz="2800" i="1" dirty="0">
                <a:solidFill>
                  <a:srgbClr val="7F0101"/>
                </a:solidFill>
                <a:latin typeface="Calibri-Italic"/>
              </a:rPr>
              <a:t>use of networked systems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n-US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May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require cheaper hardware </a:t>
            </a:r>
            <a:endParaRPr lang="en-US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Easy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to </a:t>
            </a:r>
            <a:r>
              <a:rPr lang="en-US" sz="2800" i="1" dirty="0">
                <a:solidFill>
                  <a:srgbClr val="7F0101"/>
                </a:solidFill>
                <a:latin typeface="Calibri-Italic"/>
              </a:rPr>
              <a:t>add new servers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or upgrade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existing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servers </a:t>
            </a:r>
            <a:endParaRPr lang="en-US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i="1" dirty="0" smtClean="0">
                <a:solidFill>
                  <a:srgbClr val="FF6600"/>
                </a:solidFill>
                <a:latin typeface="Calibri-BoldItalic"/>
              </a:rPr>
              <a:t>Disadvantages</a:t>
            </a:r>
          </a:p>
          <a:p>
            <a:pPr lvl="1"/>
            <a:r>
              <a:rPr lang="en-US" sz="2800" i="1" dirty="0" smtClean="0">
                <a:solidFill>
                  <a:srgbClr val="7F0101"/>
                </a:solidFill>
                <a:latin typeface="Calibri-Italic"/>
              </a:rPr>
              <a:t>Redundant </a:t>
            </a:r>
            <a:r>
              <a:rPr lang="en-US" sz="2800" i="1" dirty="0">
                <a:solidFill>
                  <a:srgbClr val="7F0101"/>
                </a:solidFill>
                <a:latin typeface="Calibri-Italic"/>
              </a:rPr>
              <a:t>management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in each server </a:t>
            </a:r>
            <a:endParaRPr lang="en-US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May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require a </a:t>
            </a:r>
            <a:r>
              <a:rPr lang="en-US" sz="2800" i="1" dirty="0">
                <a:solidFill>
                  <a:srgbClr val="7F0101"/>
                </a:solidFill>
                <a:latin typeface="Calibri-Italic"/>
              </a:rPr>
              <a:t>central registry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of names and services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-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it may be hard to find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out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what servers and services are available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91673" y="965240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2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Calibri-Bold"/>
              </a:rPr>
              <a:t>Peer-to-Peer (P2P)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58" y="1087688"/>
            <a:ext cx="11566358" cy="526866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Each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component acts as its own process and acts as both a client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and a server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to other peer components. </a:t>
            </a:r>
            <a:endParaRPr lang="en-US" sz="3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Any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component can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initiate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a request to any other peer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component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n-US" sz="3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Characteristics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MT"/>
              </a:rPr>
              <a:t>–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 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Scale up well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–  Increased system capabilities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MT"/>
              </a:rPr>
              <a:t>–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 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Peers are distributed in a network, can be heterogeneous, and mutually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independent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MT"/>
              </a:rPr>
              <a:t>–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 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Robust in face of independent failures. Highly scalable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MT"/>
              </a:rPr>
              <a:t>–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 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This differs from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client/server architectures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in which some computers are </a:t>
            </a:r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</a:rPr>
              <a:t>dedicated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to serving the others.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MT"/>
              </a:rPr>
              <a:t>–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 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Components do not offer the same performance under heavy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loads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3200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98038" y="866274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83" y="365125"/>
            <a:ext cx="11016917" cy="53323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Calibri-Bold"/>
              </a:rPr>
              <a:t>Event-Based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3" y="1122947"/>
            <a:ext cx="11470105" cy="5233403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Components </a:t>
            </a:r>
            <a:r>
              <a:rPr lang="en-US" sz="3600" dirty="0">
                <a:solidFill>
                  <a:srgbClr val="000000"/>
                </a:solidFill>
              </a:rPr>
              <a:t>interact by </a:t>
            </a:r>
            <a:r>
              <a:rPr lang="en-US" sz="3600" dirty="0" smtClean="0">
                <a:solidFill>
                  <a:srgbClr val="000000"/>
                </a:solidFill>
              </a:rPr>
              <a:t>broadcasting </a:t>
            </a:r>
            <a:r>
              <a:rPr lang="en-US" sz="3600" dirty="0">
                <a:solidFill>
                  <a:srgbClr val="000000"/>
                </a:solidFill>
              </a:rPr>
              <a:t>and </a:t>
            </a:r>
            <a:r>
              <a:rPr lang="en-US" sz="3600" dirty="0" smtClean="0">
                <a:solidFill>
                  <a:srgbClr val="000000"/>
                </a:solidFill>
              </a:rPr>
              <a:t>reacting </a:t>
            </a:r>
            <a:r>
              <a:rPr lang="en-US" sz="3600" dirty="0">
                <a:solidFill>
                  <a:srgbClr val="000000"/>
                </a:solidFill>
              </a:rPr>
              <a:t>to events </a:t>
            </a:r>
            <a:r>
              <a:rPr lang="en-US" sz="4400" dirty="0">
                <a:solidFill>
                  <a:srgbClr val="000000"/>
                </a:solidFill>
              </a:rPr>
              <a:t/>
            </a:r>
            <a:br>
              <a:rPr lang="en-US" sz="4400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–  Component expresses interest in an event by subscribing to it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–  When another component announces (publishes) that event has taken place, </a:t>
            </a:r>
            <a:r>
              <a:rPr lang="en-US" dirty="0" smtClean="0">
                <a:solidFill>
                  <a:srgbClr val="000000"/>
                </a:solidFill>
              </a:rPr>
              <a:t> subscribing </a:t>
            </a:r>
            <a:r>
              <a:rPr lang="en-US" dirty="0">
                <a:solidFill>
                  <a:srgbClr val="000000"/>
                </a:solidFill>
              </a:rPr>
              <a:t>components are </a:t>
            </a:r>
            <a:r>
              <a:rPr lang="en-US" dirty="0" smtClean="0">
                <a:solidFill>
                  <a:srgbClr val="000000"/>
                </a:solidFill>
              </a:rPr>
              <a:t>notified 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–  Implicit </a:t>
            </a:r>
            <a:r>
              <a:rPr lang="en-US" dirty="0" smtClean="0">
                <a:solidFill>
                  <a:srgbClr val="000000"/>
                </a:solidFill>
              </a:rPr>
              <a:t>invocation </a:t>
            </a:r>
            <a:r>
              <a:rPr lang="en-US" dirty="0">
                <a:solidFill>
                  <a:srgbClr val="000000"/>
                </a:solidFill>
              </a:rPr>
              <a:t>is a common form of publish-subscribe architecture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•  </a:t>
            </a:r>
            <a:r>
              <a:rPr lang="en-US" dirty="0">
                <a:solidFill>
                  <a:srgbClr val="000000"/>
                </a:solidFill>
              </a:rPr>
              <a:t>Registering: subscribing component associates one of its procedures with each event of </a:t>
            </a:r>
            <a:r>
              <a:rPr lang="en-US" dirty="0" smtClean="0">
                <a:solidFill>
                  <a:srgbClr val="000000"/>
                </a:solidFill>
              </a:rPr>
              <a:t>interest </a:t>
            </a:r>
            <a:r>
              <a:rPr lang="en-US" dirty="0">
                <a:solidFill>
                  <a:srgbClr val="000000"/>
                </a:solidFill>
              </a:rPr>
              <a:t>(called the </a:t>
            </a:r>
            <a:r>
              <a:rPr lang="en-US" dirty="0" smtClean="0">
                <a:solidFill>
                  <a:srgbClr val="000000"/>
                </a:solidFill>
              </a:rPr>
              <a:t>procedure)</a:t>
            </a:r>
          </a:p>
          <a:p>
            <a:r>
              <a:rPr lang="en-US" sz="3900" dirty="0" smtClean="0">
                <a:solidFill>
                  <a:srgbClr val="000000"/>
                </a:solidFill>
              </a:rPr>
              <a:t>Characteristics</a:t>
            </a:r>
            <a:r>
              <a:rPr lang="en-US" sz="4400" dirty="0" smtClean="0">
                <a:solidFill>
                  <a:srgbClr val="000000"/>
                </a:solidFill>
              </a:rPr>
              <a:t> </a:t>
            </a:r>
            <a:r>
              <a:rPr lang="en-US" sz="4400" dirty="0">
                <a:solidFill>
                  <a:srgbClr val="000000"/>
                </a:solidFill>
              </a:rPr>
              <a:t/>
            </a:r>
            <a:br>
              <a:rPr lang="en-US" sz="4400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–  Strong support for </a:t>
            </a:r>
            <a:r>
              <a:rPr lang="en-US" dirty="0" smtClean="0">
                <a:solidFill>
                  <a:srgbClr val="000000"/>
                </a:solidFill>
              </a:rPr>
              <a:t>evolution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dirty="0" smtClean="0">
                <a:solidFill>
                  <a:srgbClr val="000000"/>
                </a:solidFill>
              </a:rPr>
              <a:t>customization 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–  Easy to reuse components in other event-driven systems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–  Difficult to test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6883" y="913721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61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21" y="1379621"/>
            <a:ext cx="11213431" cy="497672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In </a:t>
            </a: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broadcast models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an event is broadcast to all sub-systems.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Any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sub-system which can handle the event may do so.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26" y="2390273"/>
            <a:ext cx="9144000" cy="385010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798037" y="1001165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0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latin typeface="Calibri-Bold"/>
              </a:rPr>
              <a:t>Layering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26" y="1010654"/>
            <a:ext cx="11470106" cy="5345696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 Layers are hierarchical </a:t>
            </a:r>
            <a:endParaRPr lang="en-US" sz="3600" dirty="0" smtClean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100" dirty="0">
                <a:solidFill>
                  <a:srgbClr val="002060"/>
                </a:solidFill>
              </a:rPr>
              <a:t>Each</a:t>
            </a:r>
            <a:r>
              <a:rPr lang="en-US" sz="3100" dirty="0" smtClean="0">
                <a:solidFill>
                  <a:srgbClr val="000000"/>
                </a:solidFill>
              </a:rPr>
              <a:t> </a:t>
            </a:r>
            <a:r>
              <a:rPr lang="en-US" sz="3100" dirty="0">
                <a:solidFill>
                  <a:srgbClr val="002060"/>
                </a:solidFill>
              </a:rPr>
              <a:t>layer</a:t>
            </a:r>
            <a:r>
              <a:rPr lang="en-US" sz="3100" dirty="0">
                <a:solidFill>
                  <a:srgbClr val="000000"/>
                </a:solidFill>
              </a:rPr>
              <a:t> </a:t>
            </a:r>
            <a:r>
              <a:rPr lang="en-US" sz="3100" dirty="0">
                <a:solidFill>
                  <a:srgbClr val="002060"/>
                </a:solidFill>
              </a:rPr>
              <a:t>provides</a:t>
            </a:r>
            <a:r>
              <a:rPr lang="en-US" sz="3100" dirty="0">
                <a:solidFill>
                  <a:srgbClr val="000000"/>
                </a:solidFill>
              </a:rPr>
              <a:t> </a:t>
            </a:r>
            <a:r>
              <a:rPr lang="en-US" sz="3100" dirty="0">
                <a:solidFill>
                  <a:srgbClr val="002060"/>
                </a:solidFill>
              </a:rPr>
              <a:t>service</a:t>
            </a:r>
            <a:r>
              <a:rPr lang="en-US" sz="3100" dirty="0">
                <a:solidFill>
                  <a:srgbClr val="000000"/>
                </a:solidFill>
              </a:rPr>
              <a:t> to the one outside it and acts as a client to the layer </a:t>
            </a:r>
            <a:br>
              <a:rPr lang="en-US" sz="3100" dirty="0">
                <a:solidFill>
                  <a:srgbClr val="000000"/>
                </a:solidFill>
              </a:rPr>
            </a:br>
            <a:r>
              <a:rPr lang="en-US" sz="3100" dirty="0">
                <a:solidFill>
                  <a:srgbClr val="000000"/>
                </a:solidFill>
              </a:rPr>
              <a:t>inside it </a:t>
            </a:r>
            <a:endParaRPr lang="en-US" sz="3100" dirty="0" smtClean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100" dirty="0">
                <a:solidFill>
                  <a:srgbClr val="002060"/>
                </a:solidFill>
              </a:rPr>
              <a:t>Layer</a:t>
            </a:r>
            <a:r>
              <a:rPr lang="en-US" sz="3100" dirty="0" smtClean="0">
                <a:solidFill>
                  <a:srgbClr val="000000"/>
                </a:solidFill>
              </a:rPr>
              <a:t> </a:t>
            </a:r>
            <a:r>
              <a:rPr lang="en-US" sz="3100" dirty="0">
                <a:solidFill>
                  <a:srgbClr val="002060"/>
                </a:solidFill>
              </a:rPr>
              <a:t>bridging</a:t>
            </a:r>
            <a:r>
              <a:rPr lang="en-US" sz="3100" dirty="0">
                <a:solidFill>
                  <a:srgbClr val="000000"/>
                </a:solidFill>
              </a:rPr>
              <a:t>: allowing a layer to access the services of layers below its lower </a:t>
            </a:r>
            <a:br>
              <a:rPr lang="en-US" sz="3100" dirty="0">
                <a:solidFill>
                  <a:srgbClr val="000000"/>
                </a:solidFill>
              </a:rPr>
            </a:br>
            <a:r>
              <a:rPr lang="en-US" sz="3100" dirty="0">
                <a:solidFill>
                  <a:srgbClr val="000000"/>
                </a:solidFill>
              </a:rPr>
              <a:t>neighbor </a:t>
            </a:r>
            <a:endParaRPr lang="en-US" sz="3100" dirty="0" smtClean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100" dirty="0" smtClean="0">
                <a:solidFill>
                  <a:srgbClr val="000000"/>
                </a:solidFill>
              </a:rPr>
              <a:t>Each </a:t>
            </a:r>
            <a:r>
              <a:rPr lang="en-US" sz="3100" dirty="0">
                <a:solidFill>
                  <a:srgbClr val="000000"/>
                </a:solidFill>
              </a:rPr>
              <a:t>layer has </a:t>
            </a:r>
            <a:r>
              <a:rPr lang="en-US" sz="3100" dirty="0">
                <a:solidFill>
                  <a:srgbClr val="002060"/>
                </a:solidFill>
              </a:rPr>
              <a:t>two</a:t>
            </a:r>
            <a:r>
              <a:rPr lang="en-US" sz="3100" dirty="0">
                <a:solidFill>
                  <a:srgbClr val="000000"/>
                </a:solidFill>
              </a:rPr>
              <a:t> </a:t>
            </a:r>
            <a:r>
              <a:rPr lang="en-US" sz="3100" dirty="0">
                <a:solidFill>
                  <a:srgbClr val="002060"/>
                </a:solidFill>
              </a:rPr>
              <a:t>interfaces</a:t>
            </a:r>
            <a:r>
              <a:rPr lang="en-US" sz="3100" dirty="0">
                <a:solidFill>
                  <a:srgbClr val="000000"/>
                </a:solidFill>
              </a:rPr>
              <a:t>. </a:t>
            </a:r>
            <a:endParaRPr lang="en-US" sz="3100" dirty="0" smtClean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100" dirty="0">
                <a:solidFill>
                  <a:srgbClr val="002060"/>
                </a:solidFill>
              </a:rPr>
              <a:t>Upper</a:t>
            </a:r>
            <a:r>
              <a:rPr lang="en-US" sz="3100" dirty="0" smtClean="0">
                <a:solidFill>
                  <a:srgbClr val="000000"/>
                </a:solidFill>
              </a:rPr>
              <a:t> </a:t>
            </a:r>
            <a:r>
              <a:rPr lang="en-US" sz="3100" dirty="0">
                <a:solidFill>
                  <a:srgbClr val="002060"/>
                </a:solidFill>
              </a:rPr>
              <a:t>interface</a:t>
            </a:r>
            <a:r>
              <a:rPr lang="en-US" sz="3100" dirty="0">
                <a:solidFill>
                  <a:srgbClr val="000000"/>
                </a:solidFill>
              </a:rPr>
              <a:t> provides services and </a:t>
            </a:r>
            <a:r>
              <a:rPr lang="en-US" sz="3100" dirty="0">
                <a:solidFill>
                  <a:srgbClr val="002060"/>
                </a:solidFill>
              </a:rPr>
              <a:t>Lower</a:t>
            </a:r>
            <a:r>
              <a:rPr lang="en-US" sz="3100" dirty="0">
                <a:solidFill>
                  <a:srgbClr val="000000"/>
                </a:solidFill>
              </a:rPr>
              <a:t> </a:t>
            </a:r>
            <a:r>
              <a:rPr lang="en-US" sz="3100" dirty="0">
                <a:solidFill>
                  <a:srgbClr val="002060"/>
                </a:solidFill>
              </a:rPr>
              <a:t>interface</a:t>
            </a:r>
            <a:r>
              <a:rPr lang="en-US" sz="3100" dirty="0">
                <a:solidFill>
                  <a:srgbClr val="000000"/>
                </a:solidFill>
              </a:rPr>
              <a:t> requires services. </a:t>
            </a:r>
            <a:endParaRPr lang="en-US" sz="3100" dirty="0" smtClean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The </a:t>
            </a:r>
            <a:r>
              <a:rPr lang="en-US" sz="3600" dirty="0">
                <a:solidFill>
                  <a:srgbClr val="000000"/>
                </a:solidFill>
              </a:rPr>
              <a:t>design includes </a:t>
            </a:r>
            <a:r>
              <a:rPr lang="en-US" sz="3600" b="1" dirty="0">
                <a:solidFill>
                  <a:srgbClr val="000000"/>
                </a:solidFill>
              </a:rPr>
              <a:t>protocols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endParaRPr lang="en-US" sz="3600" dirty="0" smtClean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100" dirty="0" smtClean="0">
                <a:solidFill>
                  <a:srgbClr val="002060"/>
                </a:solidFill>
              </a:rPr>
              <a:t>Explain </a:t>
            </a:r>
            <a:r>
              <a:rPr lang="en-US" sz="3100" dirty="0">
                <a:solidFill>
                  <a:srgbClr val="002060"/>
                </a:solidFill>
              </a:rPr>
              <a:t>how each pair of layers will interact </a:t>
            </a:r>
            <a:endParaRPr lang="en-US" sz="3100" dirty="0" smtClean="0">
              <a:solidFill>
                <a:srgbClr val="002060"/>
              </a:solidFill>
            </a:endParaRPr>
          </a:p>
          <a:p>
            <a:r>
              <a:rPr lang="en-US" sz="3600" b="1" dirty="0" smtClean="0">
                <a:solidFill>
                  <a:srgbClr val="000000"/>
                </a:solidFill>
              </a:rPr>
              <a:t>Advantages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High levels of </a:t>
            </a:r>
            <a:r>
              <a:rPr lang="en-US" sz="2800" dirty="0" smtClean="0">
                <a:solidFill>
                  <a:srgbClr val="000000"/>
                </a:solidFill>
              </a:rPr>
              <a:t>abstraction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Relatively </a:t>
            </a:r>
            <a:r>
              <a:rPr lang="en-US" sz="2800" dirty="0">
                <a:solidFill>
                  <a:srgbClr val="000000"/>
                </a:solidFill>
              </a:rPr>
              <a:t>easy to add and modify a layer 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3600" b="1" dirty="0">
                <a:solidFill>
                  <a:srgbClr val="000000"/>
                </a:solidFill>
              </a:rPr>
              <a:t>Disadvantages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3100" dirty="0">
                <a:solidFill>
                  <a:srgbClr val="000000"/>
                </a:solidFill>
              </a:rPr>
              <a:t>Not always easy to structure system layers </a:t>
            </a:r>
            <a:endParaRPr lang="en-US" sz="3100" dirty="0" smtClean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100" dirty="0" smtClean="0">
                <a:solidFill>
                  <a:srgbClr val="000000"/>
                </a:solidFill>
              </a:rPr>
              <a:t>System </a:t>
            </a:r>
            <a:r>
              <a:rPr lang="en-US" sz="3100" dirty="0">
                <a:solidFill>
                  <a:srgbClr val="000000"/>
                </a:solidFill>
              </a:rPr>
              <a:t>performance may suffer from the extra </a:t>
            </a:r>
            <a:r>
              <a:rPr lang="en-US" sz="3100" dirty="0" smtClean="0">
                <a:solidFill>
                  <a:srgbClr val="000000"/>
                </a:solidFill>
              </a:rPr>
              <a:t>coordination </a:t>
            </a:r>
            <a:r>
              <a:rPr lang="en-US" sz="3100" dirty="0">
                <a:solidFill>
                  <a:srgbClr val="000000"/>
                </a:solidFill>
              </a:rPr>
              <a:t>among layers</a:t>
            </a:r>
            <a:r>
              <a:rPr lang="en-US" sz="31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52926" y="922420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4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5" y="286604"/>
            <a:ext cx="10408705" cy="55052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What is </a:t>
            </a:r>
            <a:r>
              <a:rPr lang="en-US" b="1" dirty="0" smtClean="0">
                <a:latin typeface="Calibri" panose="020F0502020204030204" pitchFamily="34" charset="0"/>
              </a:rPr>
              <a:t>Software </a:t>
            </a:r>
            <a:r>
              <a:rPr lang="en-US" b="1" dirty="0">
                <a:latin typeface="Calibri" panose="020F0502020204030204" pitchFamily="34" charset="0"/>
              </a:rPr>
              <a:t>Architecture?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837128"/>
            <a:ext cx="11771290" cy="582124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architecture of a system consists of:</a:t>
            </a:r>
          </a:p>
          <a:p>
            <a:pPr lvl="1" algn="just"/>
            <a:r>
              <a:rPr lang="en-US" sz="1800" b="1" dirty="0">
                <a:solidFill>
                  <a:srgbClr val="FF0000"/>
                </a:solidFill>
                <a:latin typeface="Calibri-Bold"/>
              </a:rPr>
              <a:t>The structure(s) of its parts</a:t>
            </a:r>
          </a:p>
          <a:p>
            <a:pPr lvl="2" algn="just"/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Including design-time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test-time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, and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run-time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hardware and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software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parts</a:t>
            </a:r>
          </a:p>
          <a:p>
            <a:pPr lvl="1" algn="just"/>
            <a:r>
              <a:rPr lang="en-US" sz="1800" b="1" dirty="0">
                <a:solidFill>
                  <a:srgbClr val="FF0000"/>
                </a:solidFill>
                <a:latin typeface="Calibri-Bold"/>
              </a:rPr>
              <a:t>The externally visible properties of those parts</a:t>
            </a:r>
          </a:p>
          <a:p>
            <a:pPr lvl="2" algn="just"/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modules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, hardware units</a:t>
            </a:r>
          </a:p>
          <a:p>
            <a:pPr lvl="1" algn="just"/>
            <a:r>
              <a:rPr lang="en-US" sz="1800" b="1" dirty="0">
                <a:solidFill>
                  <a:srgbClr val="FF0000"/>
                </a:solidFill>
                <a:latin typeface="Calibri-Bold"/>
              </a:rPr>
              <a:t>The relationships and constraints between them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Architecture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is the </a:t>
            </a:r>
            <a:r>
              <a:rPr lang="en-US" sz="2000" b="1" dirty="0">
                <a:solidFill>
                  <a:srgbClr val="000000"/>
                </a:solidFill>
              </a:rPr>
              <a:t>fundamental </a:t>
            </a:r>
            <a:r>
              <a:rPr lang="en-US" sz="2000" b="1" dirty="0" smtClean="0">
                <a:solidFill>
                  <a:srgbClr val="000000"/>
                </a:solidFill>
              </a:rPr>
              <a:t>organization </a:t>
            </a:r>
            <a:r>
              <a:rPr lang="en-US" sz="2000" b="1" dirty="0">
                <a:solidFill>
                  <a:srgbClr val="000000"/>
                </a:solidFill>
              </a:rPr>
              <a:t>of a system</a:t>
            </a:r>
            <a:r>
              <a:rPr lang="en-US" sz="2000" dirty="0">
                <a:solidFill>
                  <a:srgbClr val="000000"/>
                </a:solidFill>
              </a:rPr>
              <a:t>, embodied in </a:t>
            </a:r>
            <a:r>
              <a:rPr lang="en-US" sz="2000" dirty="0" smtClean="0">
                <a:solidFill>
                  <a:srgbClr val="000000"/>
                </a:solidFill>
              </a:rPr>
              <a:t>its components</a:t>
            </a:r>
            <a:r>
              <a:rPr lang="en-US" sz="2000" dirty="0">
                <a:solidFill>
                  <a:srgbClr val="000000"/>
                </a:solidFill>
              </a:rPr>
              <a:t>, their </a:t>
            </a:r>
            <a:r>
              <a:rPr lang="en-US" sz="2000" dirty="0" smtClean="0">
                <a:solidFill>
                  <a:srgbClr val="000000"/>
                </a:solidFill>
              </a:rPr>
              <a:t>relationships </a:t>
            </a:r>
            <a:r>
              <a:rPr lang="en-US" sz="2000" dirty="0">
                <a:solidFill>
                  <a:srgbClr val="000000"/>
                </a:solidFill>
              </a:rPr>
              <a:t>to each other and the environment, and </a:t>
            </a:r>
            <a:r>
              <a:rPr lang="en-US" sz="2000" dirty="0" smtClean="0">
                <a:solidFill>
                  <a:srgbClr val="000000"/>
                </a:solidFill>
              </a:rPr>
              <a:t>the principles </a:t>
            </a:r>
            <a:r>
              <a:rPr lang="en-US" sz="2000" dirty="0">
                <a:solidFill>
                  <a:srgbClr val="000000"/>
                </a:solidFill>
              </a:rPr>
              <a:t>governing its design and </a:t>
            </a:r>
            <a:r>
              <a:rPr lang="en-US" sz="2000" dirty="0" smtClean="0">
                <a:solidFill>
                  <a:srgbClr val="000000"/>
                </a:solidFill>
              </a:rPr>
              <a:t>evolution.</a:t>
            </a:r>
            <a:endParaRPr lang="en-US" sz="2000" dirty="0">
              <a:solidFill>
                <a:srgbClr val="00000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Wingdings-Regular"/>
              </a:rPr>
              <a:t> </a:t>
            </a:r>
            <a:r>
              <a:rPr lang="en-US" sz="2000" b="1" dirty="0" smtClean="0">
                <a:solidFill>
                  <a:srgbClr val="008100"/>
                </a:solidFill>
                <a:latin typeface="Calibri-Bold"/>
              </a:rPr>
              <a:t>Architecture </a:t>
            </a:r>
            <a:r>
              <a:rPr lang="en-US" sz="2000" b="1" dirty="0">
                <a:solidFill>
                  <a:srgbClr val="008100"/>
                </a:solidFill>
                <a:latin typeface="Calibri-Bold"/>
              </a:rPr>
              <a:t>is:</a:t>
            </a:r>
          </a:p>
          <a:p>
            <a:pPr marL="578358" lvl="1" indent="-285750" algn="just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All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about </a:t>
            </a:r>
            <a:r>
              <a:rPr lang="en-US" sz="1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communication</a:t>
            </a:r>
          </a:p>
          <a:p>
            <a:pPr marL="578358" lvl="1" indent="-285750" algn="just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What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‘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parts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’ are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there?</a:t>
            </a:r>
          </a:p>
          <a:p>
            <a:pPr marL="578358" lvl="1" indent="-285750" algn="just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How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do the </a:t>
            </a:r>
            <a:r>
              <a:rPr lang="en-US" sz="2000" b="1" dirty="0">
                <a:solidFill>
                  <a:srgbClr val="000000"/>
                </a:solidFill>
                <a:latin typeface="Calibri-Bold"/>
              </a:rPr>
              <a:t>‘parts’ </a:t>
            </a:r>
            <a:r>
              <a:rPr lang="en-US" sz="2000" b="1" dirty="0">
                <a:solidFill>
                  <a:srgbClr val="3366FF"/>
                </a:solidFill>
                <a:latin typeface="Calibri-Bold"/>
              </a:rPr>
              <a:t>fit </a:t>
            </a:r>
            <a:r>
              <a:rPr lang="en-US" sz="2000" b="1" dirty="0" smtClean="0">
                <a:solidFill>
                  <a:srgbClr val="000000"/>
                </a:solidFill>
                <a:latin typeface="Calibri-Bold"/>
              </a:rPr>
              <a:t>together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</a:p>
          <a:p>
            <a:pPr marL="292608" indent="-457200" algn="just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  <a:latin typeface="Calibri-Bold"/>
              </a:rPr>
              <a:t>Architecture </a:t>
            </a:r>
            <a:r>
              <a:rPr lang="en-US" sz="2000" b="1" dirty="0">
                <a:solidFill>
                  <a:srgbClr val="FF0000"/>
                </a:solidFill>
                <a:latin typeface="Calibri-Bold"/>
              </a:rPr>
              <a:t>is </a:t>
            </a:r>
            <a:r>
              <a:rPr lang="en-US" sz="2000" b="1" dirty="0" smtClean="0">
                <a:solidFill>
                  <a:srgbClr val="FF0000"/>
                </a:solidFill>
                <a:latin typeface="Calibri-Bold"/>
              </a:rPr>
              <a:t>Not:</a:t>
            </a:r>
          </a:p>
          <a:p>
            <a:pPr marL="578358" lvl="1" indent="-285750" algn="just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About development</a:t>
            </a:r>
          </a:p>
          <a:p>
            <a:pPr marL="578358" lvl="1" indent="-285750" algn="just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About algorithms</a:t>
            </a:r>
          </a:p>
          <a:p>
            <a:pPr marL="578358" lvl="1" indent="-285750" algn="just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About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data structures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488" y="4183980"/>
            <a:ext cx="2653048" cy="217237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0456" y="734097"/>
            <a:ext cx="10547797" cy="1030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48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/>
          <a:lstStyle/>
          <a:p>
            <a:pPr algn="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70251"/>
            <a:ext cx="10515600" cy="4906712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en-US" b="1" dirty="0" smtClean="0"/>
              <a:t> OSI </a:t>
            </a:r>
            <a:r>
              <a:rPr lang="en-US" dirty="0" smtClean="0"/>
              <a:t>model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7" y="1270252"/>
            <a:ext cx="7511466" cy="490671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838200" y="959475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26" y="365125"/>
            <a:ext cx="11518232" cy="838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-Bold"/>
              </a:rPr>
              <a:t>MVC (Model-View-Controller)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26" y="1331495"/>
            <a:ext cx="11518232" cy="502485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the MVC paradigm, the 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user input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, the 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modeling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of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the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external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world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, and the 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visual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feedback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to the user are explicitly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separated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and handled by </a:t>
            </a:r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three types of objects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, each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specialized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for its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task.</a:t>
            </a:r>
          </a:p>
          <a:p>
            <a:pPr lvl="1" algn="just">
              <a:lnSpc>
                <a:spcPct val="11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000000"/>
                </a:solidFill>
                <a:latin typeface="Calibri-Bold"/>
              </a:rPr>
              <a:t>view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manages the graphical and/or textual output to the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portion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of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bitmapped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display that is allocated to its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application.</a:t>
            </a:r>
          </a:p>
          <a:p>
            <a:pPr lvl="1" algn="just">
              <a:lnSpc>
                <a:spcPct val="11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000000"/>
                </a:solidFill>
                <a:latin typeface="Calibri-Bold"/>
              </a:rPr>
              <a:t>controller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interprets the mouse and keyboard inputs from the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user, commanding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the model and/or the view to change as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appropriate.</a:t>
            </a:r>
          </a:p>
          <a:p>
            <a:pPr lvl="1" algn="just">
              <a:lnSpc>
                <a:spcPct val="11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000000"/>
                </a:solidFill>
                <a:latin typeface="Calibri-Bold"/>
              </a:rPr>
              <a:t>model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manages the behavior and data of the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application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domain,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responds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to requests for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information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about its state (usually from the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view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), and responds to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instructions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to change state (usually from the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controller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). </a:t>
            </a:r>
            <a:endParaRPr lang="en-US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79549" y="1062506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Calibri-Bold"/>
              </a:rPr>
              <a:t>MVC</a:t>
            </a:r>
            <a:r>
              <a:rPr lang="en-US" b="1" dirty="0" smtClean="0"/>
              <a:t> </a:t>
            </a:r>
            <a:r>
              <a:rPr lang="en-US" sz="3100" b="1" dirty="0">
                <a:latin typeface="Calibri-Bold"/>
              </a:rPr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53" y="1010654"/>
            <a:ext cx="11293642" cy="5213683"/>
          </a:xfrm>
        </p:spPr>
        <p:txBody>
          <a:bodyPr/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The MVC paradigm is a way of breaking an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application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or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even just a piece of an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application's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interface, into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three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parts: the model, the view, and the controller. </a:t>
            </a:r>
            <a:endParaRPr lang="en-US" sz="3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MVC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was originally developed to map the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traditional input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, processing, output roles into the GUI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system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                </a:t>
            </a:r>
            <a:r>
              <a:rPr lang="en-US" b="1" dirty="0" smtClean="0">
                <a:solidFill>
                  <a:srgbClr val="C00000"/>
                </a:solidFill>
              </a:rPr>
              <a:t>Input</a:t>
            </a:r>
            <a:r>
              <a:rPr lang="en-US" b="1" dirty="0" smtClean="0"/>
              <a:t> </a:t>
            </a:r>
            <a:r>
              <a:rPr lang="en-US" dirty="0"/>
              <a:t>→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Processing</a:t>
            </a:r>
            <a:r>
              <a:rPr lang="en-US" b="1" dirty="0"/>
              <a:t> </a:t>
            </a:r>
            <a:r>
              <a:rPr lang="en-US" dirty="0"/>
              <a:t>→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Output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 smtClean="0"/>
              <a:t>                Controller </a:t>
            </a:r>
            <a:r>
              <a:rPr lang="en-US" dirty="0"/>
              <a:t>→</a:t>
            </a:r>
            <a:r>
              <a:rPr lang="en-US" b="1" dirty="0"/>
              <a:t> Model </a:t>
            </a:r>
            <a:r>
              <a:rPr lang="en-US" dirty="0"/>
              <a:t>→</a:t>
            </a:r>
            <a:r>
              <a:rPr lang="en-US" b="1" dirty="0"/>
              <a:t> View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97305" y="944647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/>
          <a:lstStyle/>
          <a:p>
            <a:pPr algn="r"/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799"/>
            <a:ext cx="10515600" cy="4698164"/>
          </a:xfrm>
        </p:spPr>
        <p:txBody>
          <a:bodyPr/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</a:rPr>
              <a:t>pattern </a:t>
            </a:r>
            <a:r>
              <a:rPr lang="en-US" dirty="0">
                <a:latin typeface="Calibri" panose="020F0502020204030204" pitchFamily="34" charset="0"/>
              </a:rPr>
              <a:t>isolates business logic from input and </a:t>
            </a:r>
            <a:r>
              <a:rPr lang="en-US" dirty="0" smtClean="0">
                <a:latin typeface="Calibri" panose="020F0502020204030204" pitchFamily="34" charset="0"/>
              </a:rPr>
              <a:t> presentation, permitting </a:t>
            </a:r>
            <a:r>
              <a:rPr lang="en-US" dirty="0">
                <a:latin typeface="Calibri" panose="020F0502020204030204" pitchFamily="34" charset="0"/>
              </a:rPr>
              <a:t>independent development, </a:t>
            </a:r>
            <a:r>
              <a:rPr lang="en-US" dirty="0" smtClean="0">
                <a:latin typeface="Calibri" panose="020F0502020204030204" pitchFamily="34" charset="0"/>
              </a:rPr>
              <a:t> testing </a:t>
            </a:r>
            <a:r>
              <a:rPr lang="en-US" dirty="0">
                <a:latin typeface="Calibri" panose="020F0502020204030204" pitchFamily="34" charset="0"/>
              </a:rPr>
              <a:t>and maintenance of each.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179" y="2919663"/>
            <a:ext cx="6849979" cy="32573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806003" y="1075385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-Bold"/>
              </a:rPr>
              <a:t>MVC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26" y="1155032"/>
            <a:ext cx="11293642" cy="520131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 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Clarity of design </a:t>
            </a:r>
            <a:b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3200" dirty="0">
                <a:solidFill>
                  <a:srgbClr val="000000"/>
                </a:solidFill>
                <a:latin typeface="ArialMT"/>
              </a:rPr>
              <a:t>–</a:t>
            </a:r>
            <a:r>
              <a:rPr lang="en-US" sz="3200" dirty="0">
                <a:solidFill>
                  <a:srgbClr val="000000"/>
                </a:solidFill>
                <a:latin typeface="Helvetica" panose="020B0604020202020204" pitchFamily="34" charset="0"/>
              </a:rPr>
              <a:t> 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easier to implement and maintain </a:t>
            </a:r>
            <a:endParaRPr lang="en-US" sz="3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Modularity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3200" dirty="0">
                <a:solidFill>
                  <a:srgbClr val="000000"/>
                </a:solidFill>
                <a:latin typeface="ArialMT"/>
              </a:rPr>
              <a:t>–</a:t>
            </a:r>
            <a:r>
              <a:rPr lang="en-US" sz="3200" dirty="0">
                <a:solidFill>
                  <a:srgbClr val="000000"/>
                </a:solidFill>
                <a:latin typeface="Helvetica" panose="020B0604020202020204" pitchFamily="34" charset="0"/>
              </a:rPr>
              <a:t> 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changes to one don't affect the others </a:t>
            </a:r>
            <a:b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3200" dirty="0">
                <a:solidFill>
                  <a:srgbClr val="000000"/>
                </a:solidFill>
                <a:latin typeface="ArialMT"/>
              </a:rPr>
              <a:t>–</a:t>
            </a:r>
            <a:r>
              <a:rPr lang="en-US" sz="3200" dirty="0">
                <a:solidFill>
                  <a:srgbClr val="000000"/>
                </a:solidFill>
                <a:latin typeface="Helvetica" panose="020B0604020202020204" pitchFamily="34" charset="0"/>
              </a:rPr>
              <a:t> 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can develop in parallel once you have the interfaces</a:t>
            </a:r>
            <a:r>
              <a:rPr lang="en-US" sz="32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585" y="3593432"/>
            <a:ext cx="6252415" cy="276291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352926" y="1024550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486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alibri-Bold"/>
              </a:rPr>
              <a:t>Summary (MVC)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29" y="1004552"/>
            <a:ext cx="11487955" cy="51724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Calibri" panose="020F0502020204030204" pitchFamily="34" charset="0"/>
              </a:rPr>
              <a:t>The </a:t>
            </a:r>
            <a:r>
              <a:rPr lang="en-US" sz="3200" dirty="0">
                <a:latin typeface="Calibri" panose="020F0502020204030204" pitchFamily="34" charset="0"/>
              </a:rPr>
              <a:t>intent of MVC is to keep neatly separate objects </a:t>
            </a:r>
            <a:r>
              <a:rPr lang="en-US" sz="3200" dirty="0" smtClean="0">
                <a:latin typeface="Calibri" panose="020F0502020204030204" pitchFamily="34" charset="0"/>
              </a:rPr>
              <a:t>into </a:t>
            </a:r>
            <a:r>
              <a:rPr lang="en-US" sz="3200" dirty="0">
                <a:latin typeface="Calibri" panose="020F0502020204030204" pitchFamily="34" charset="0"/>
              </a:rPr>
              <a:t>one of tree categories </a:t>
            </a:r>
            <a:endParaRPr lang="en-US" sz="32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Model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data, the business logic, rules, strategies, and so on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</a:rPr>
              <a:t>View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</a:rPr>
              <a:t>Displays </a:t>
            </a:r>
            <a:r>
              <a:rPr lang="en-US" dirty="0">
                <a:latin typeface="Calibri" panose="020F0502020204030204" pitchFamily="34" charset="0"/>
              </a:rPr>
              <a:t>the model and usually has components that allows user to </a:t>
            </a:r>
            <a:r>
              <a:rPr lang="en-US" dirty="0" smtClean="0">
                <a:latin typeface="Calibri" panose="020F0502020204030204" pitchFamily="34" charset="0"/>
              </a:rPr>
              <a:t>edit </a:t>
            </a:r>
            <a:r>
              <a:rPr lang="en-US" dirty="0">
                <a:latin typeface="Calibri" panose="020F0502020204030204" pitchFamily="34" charset="0"/>
              </a:rPr>
              <a:t>change the model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</a:rPr>
              <a:t>Controller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</a:rPr>
              <a:t>Allows </a:t>
            </a:r>
            <a:r>
              <a:rPr lang="en-US" dirty="0">
                <a:latin typeface="Calibri" panose="020F0502020204030204" pitchFamily="34" charset="0"/>
              </a:rPr>
              <a:t>data to flow between the view and the model </a:t>
            </a:r>
            <a:endParaRPr lang="en-US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</a:rPr>
              <a:t>The controller </a:t>
            </a:r>
            <a:r>
              <a:rPr lang="en-US" dirty="0">
                <a:latin typeface="Calibri" panose="020F0502020204030204" pitchFamily="34" charset="0"/>
              </a:rPr>
              <a:t>mediates between the view and model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15155" y="817808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-Bold"/>
              </a:rPr>
              <a:t>Combining Architectural Styles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1236372"/>
            <a:ext cx="11204620" cy="50227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Actual software architectures rarely based on purely one style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Architectural styles can be combined in several ways </a:t>
            </a:r>
          </a:p>
          <a:p>
            <a:pPr lvl="1" algn="just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Use different styles at different layers (e.g., overall client-server  architecture with server component decomposed into layers)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Use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mixture of styles to model different components or types of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interaction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(e.g., client components interact with one another using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publish-subscribe communications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architecture is expressed as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collection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of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models, documentation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must be created to show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relation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between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models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06003" y="988765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latin typeface="Calibri-Bold"/>
              </a:rPr>
              <a:t>Combination of Event-based, Client-Server, and Repository Architecture Styles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130" y="1171977"/>
            <a:ext cx="8770512" cy="47523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8946" y="955943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8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-Bold"/>
              </a:rPr>
              <a:t>Architectural view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59" y="978794"/>
            <a:ext cx="11204619" cy="537755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Architecture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documents do not address the concerns of all stakeholders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Different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Stakeholders : end-user, system engineers, developers, clients, architects and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project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managers.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Architecture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documents contained complex diagrams, some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times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they are hard to be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represented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on the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documentation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Using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different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notations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for several </a:t>
            </a:r>
            <a:r>
              <a:rPr lang="en-US" b="1" dirty="0">
                <a:solidFill>
                  <a:srgbClr val="000000"/>
                </a:solidFill>
                <a:latin typeface="Calibri-Bold"/>
              </a:rPr>
              <a:t>Views,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each one addressing specific set for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concerns. Using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“4+1” view model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95460" y="914398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Calibri-Bold"/>
              </a:rPr>
              <a:t>4+1 View Model of Architecture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064" y="1051831"/>
            <a:ext cx="9214308" cy="480805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56823" y="897285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/>
          </a:bodyPr>
          <a:lstStyle/>
          <a:p>
            <a:r>
              <a:rPr lang="en-US" sz="2800" b="1" i="0" u="none" strike="noStrike" baseline="0" dirty="0" smtClean="0">
                <a:latin typeface="Calibri-Bold"/>
              </a:rPr>
              <a:t>Other Definitions of Software Architecture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29" y="1068946"/>
            <a:ext cx="11578107" cy="557655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Architecture </a:t>
            </a:r>
            <a:r>
              <a:rPr lang="en-US" b="1" dirty="0">
                <a:solidFill>
                  <a:srgbClr val="3366FF"/>
                </a:solidFill>
              </a:rPr>
              <a:t>is high-level design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Architecture </a:t>
            </a:r>
            <a:r>
              <a:rPr lang="en-US" dirty="0">
                <a:solidFill>
                  <a:srgbClr val="000000"/>
                </a:solidFill>
              </a:rPr>
              <a:t>is the </a:t>
            </a:r>
            <a:r>
              <a:rPr lang="en-US" b="1" dirty="0">
                <a:solidFill>
                  <a:srgbClr val="FF6600"/>
                </a:solidFill>
              </a:rPr>
              <a:t>overall structure of the system. </a:t>
            </a:r>
            <a:endParaRPr lang="en-US" b="1" dirty="0" smtClean="0">
              <a:solidFill>
                <a:srgbClr val="FF6600"/>
              </a:solidFill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Architecture </a:t>
            </a:r>
            <a:r>
              <a:rPr lang="en-US" dirty="0">
                <a:solidFill>
                  <a:srgbClr val="000000"/>
                </a:solidFill>
              </a:rPr>
              <a:t>is a </a:t>
            </a:r>
            <a:r>
              <a:rPr lang="en-US" b="1" dirty="0">
                <a:solidFill>
                  <a:srgbClr val="000000"/>
                </a:solidFill>
              </a:rPr>
              <a:t>set of principal design decisions</a:t>
            </a:r>
            <a:r>
              <a:rPr lang="en-US" dirty="0">
                <a:solidFill>
                  <a:srgbClr val="000000"/>
                </a:solidFill>
              </a:rPr>
              <a:t> about a </a:t>
            </a:r>
            <a:r>
              <a:rPr lang="en-US" dirty="0" smtClean="0">
                <a:solidFill>
                  <a:srgbClr val="000000"/>
                </a:solidFill>
              </a:rPr>
              <a:t>software 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system </a:t>
            </a:r>
            <a:endParaRPr lang="en-US" dirty="0" smtClean="0">
              <a:solidFill>
                <a:srgbClr val="000000"/>
              </a:solidFill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Architecture </a:t>
            </a:r>
            <a:r>
              <a:rPr lang="en-US" dirty="0">
                <a:solidFill>
                  <a:srgbClr val="000000"/>
                </a:solidFill>
              </a:rPr>
              <a:t>is the </a:t>
            </a:r>
            <a:r>
              <a:rPr lang="en-US" b="1" dirty="0">
                <a:solidFill>
                  <a:srgbClr val="008000"/>
                </a:solidFill>
              </a:rPr>
              <a:t>structure of the components </a:t>
            </a:r>
            <a:r>
              <a:rPr lang="en-US" dirty="0">
                <a:solidFill>
                  <a:srgbClr val="000000"/>
                </a:solidFill>
              </a:rPr>
              <a:t>of </a:t>
            </a:r>
            <a:r>
              <a:rPr lang="en-US" b="1" dirty="0">
                <a:solidFill>
                  <a:srgbClr val="008000"/>
                </a:solidFill>
              </a:rPr>
              <a:t>a program or 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system, their </a:t>
            </a:r>
            <a:r>
              <a:rPr lang="en-US" b="1" dirty="0" smtClean="0">
                <a:solidFill>
                  <a:srgbClr val="008000"/>
                </a:solidFill>
              </a:rPr>
              <a:t>interrelationships</a:t>
            </a:r>
            <a:r>
              <a:rPr lang="en-US" b="1" dirty="0">
                <a:solidFill>
                  <a:srgbClr val="0080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and the </a:t>
            </a:r>
            <a:r>
              <a:rPr lang="en-US" b="1" dirty="0">
                <a:solidFill>
                  <a:srgbClr val="008000"/>
                </a:solidFill>
              </a:rPr>
              <a:t>principles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b="1" dirty="0">
                <a:solidFill>
                  <a:srgbClr val="008000"/>
                </a:solidFill>
              </a:rPr>
              <a:t>guidelines</a:t>
            </a:r>
            <a:r>
              <a:rPr lang="en-US" dirty="0">
                <a:solidFill>
                  <a:srgbClr val="000000"/>
                </a:solidFill>
              </a:rPr>
              <a:t>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governing their design and </a:t>
            </a:r>
            <a:r>
              <a:rPr lang="en-US" dirty="0" smtClean="0">
                <a:solidFill>
                  <a:srgbClr val="000000"/>
                </a:solidFill>
              </a:rPr>
              <a:t>evolution </a:t>
            </a:r>
            <a:r>
              <a:rPr lang="en-US" dirty="0">
                <a:solidFill>
                  <a:srgbClr val="000000"/>
                </a:solidFill>
              </a:rPr>
              <a:t>over </a:t>
            </a:r>
            <a:r>
              <a:rPr lang="en-US" dirty="0" smtClean="0">
                <a:solidFill>
                  <a:srgbClr val="000000"/>
                </a:solidFill>
              </a:rPr>
              <a:t>time.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Architecture is </a:t>
            </a:r>
            <a:r>
              <a:rPr lang="en-US" b="1" dirty="0">
                <a:solidFill>
                  <a:srgbClr val="660066"/>
                </a:solidFill>
                <a:latin typeface="Calibri-Bold"/>
              </a:rPr>
              <a:t>components and connectors </a:t>
            </a:r>
            <a:endParaRPr lang="en-US" b="1" dirty="0" smtClean="0">
              <a:solidFill>
                <a:srgbClr val="660066"/>
              </a:solidFill>
              <a:latin typeface="Calibri-Bold"/>
            </a:endParaRPr>
          </a:p>
          <a:p>
            <a:endParaRPr lang="en-US" b="1" dirty="0" smtClean="0">
              <a:solidFill>
                <a:srgbClr val="660066"/>
              </a:solidFill>
              <a:latin typeface="Calibri-Bold"/>
            </a:endParaRPr>
          </a:p>
          <a:p>
            <a:r>
              <a:rPr lang="en-US" b="1" dirty="0"/>
              <a:t>Note: Almost all of the above </a:t>
            </a:r>
            <a:r>
              <a:rPr lang="en-US" b="1" dirty="0" smtClean="0"/>
              <a:t>definitions </a:t>
            </a:r>
            <a:r>
              <a:rPr lang="en-US" b="1" dirty="0"/>
              <a:t>focus on reasoning about the </a:t>
            </a:r>
            <a:br>
              <a:rPr lang="en-US" b="1" dirty="0"/>
            </a:br>
            <a:r>
              <a:rPr lang="en-US" b="1" dirty="0"/>
              <a:t>structural system </a:t>
            </a:r>
            <a:r>
              <a:rPr lang="en-US" b="1" dirty="0" smtClean="0"/>
              <a:t>issue.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535" y="3464418"/>
            <a:ext cx="2034861" cy="1210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998" y="5087155"/>
            <a:ext cx="2877690" cy="118626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47729" y="862236"/>
            <a:ext cx="10547797" cy="1030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80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002060"/>
                </a:solidFill>
              </a:rPr>
              <a:t>Thank You !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53792" y="1049627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4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75" y="584066"/>
            <a:ext cx="10515600" cy="47200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alibri-Bold"/>
              </a:rPr>
              <a:t>Fundamental concepts of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1" y="1197734"/>
            <a:ext cx="11732653" cy="5158615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latin typeface="Calibri-Bold"/>
              </a:rPr>
              <a:t>Three fundamental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understandings of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software  architecture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n-US" sz="3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algn="just"/>
            <a:r>
              <a:rPr lang="en-US" sz="2800" dirty="0">
                <a:solidFill>
                  <a:srgbClr val="0070C0"/>
                </a:solidFill>
                <a:latin typeface="Helvetica" panose="020B0604020202020204" pitchFamily="34" charset="0"/>
              </a:rPr>
              <a:t> </a:t>
            </a:r>
            <a:r>
              <a:rPr lang="en-US" sz="2800" b="1" dirty="0">
                <a:solidFill>
                  <a:srgbClr val="0070C0"/>
                </a:solidFill>
                <a:latin typeface="Calibri-Bold"/>
              </a:rPr>
              <a:t>Every </a:t>
            </a:r>
            <a:r>
              <a:rPr lang="en-US" sz="2800" b="1" dirty="0" smtClean="0">
                <a:solidFill>
                  <a:srgbClr val="0070C0"/>
                </a:solidFill>
                <a:latin typeface="Calibri-Bold"/>
              </a:rPr>
              <a:t>application 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</a:rPr>
              <a:t>has </a:t>
            </a:r>
            <a:r>
              <a:rPr lang="en-US" sz="2800" b="1" dirty="0">
                <a:solidFill>
                  <a:srgbClr val="0070C0"/>
                </a:solidFill>
                <a:latin typeface="Helvetica" panose="020B0604020202020204" pitchFamily="34" charset="0"/>
              </a:rPr>
              <a:t>an architecture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</a:rPr>
              <a:t>. </a:t>
            </a:r>
            <a:endParaRPr lang="en-US" sz="2800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lvl="1" algn="just"/>
            <a:r>
              <a:rPr lang="en-US" sz="2800" dirty="0">
                <a:solidFill>
                  <a:srgbClr val="0070C0"/>
                </a:solidFill>
                <a:latin typeface="Helvetica" panose="020B0604020202020204" pitchFamily="34" charset="0"/>
              </a:rPr>
              <a:t>Every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Helvetica" panose="020B0604020202020204" pitchFamily="34" charset="0"/>
              </a:rPr>
              <a:t>application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Helvetica" panose="020B0604020202020204" pitchFamily="34" charset="0"/>
              </a:rPr>
              <a:t>has at </a:t>
            </a:r>
            <a:r>
              <a:rPr lang="en-US" sz="2800" b="1" dirty="0">
                <a:solidFill>
                  <a:srgbClr val="0070C0"/>
                </a:solidFill>
                <a:latin typeface="Helvetica" panose="020B0604020202020204" pitchFamily="34" charset="0"/>
              </a:rPr>
              <a:t>least one architect</a:t>
            </a:r>
            <a:r>
              <a:rPr lang="en-US" sz="2800" dirty="0">
                <a:solidFill>
                  <a:srgbClr val="0070C0"/>
                </a:solidFill>
                <a:latin typeface="Helvetica" panose="020B0604020202020204" pitchFamily="34" charset="0"/>
              </a:rPr>
              <a:t>. </a:t>
            </a:r>
          </a:p>
          <a:p>
            <a:pPr lvl="1" algn="just"/>
            <a:r>
              <a:rPr lang="en-US" sz="2800" dirty="0">
                <a:solidFill>
                  <a:srgbClr val="0070C0"/>
                </a:solidFill>
                <a:latin typeface="Helvetica" panose="020B0604020202020204" pitchFamily="34" charset="0"/>
              </a:rPr>
              <a:t>Architecture is </a:t>
            </a:r>
            <a:r>
              <a:rPr lang="en-US" sz="2800" b="1" dirty="0">
                <a:solidFill>
                  <a:srgbClr val="0070C0"/>
                </a:solidFill>
                <a:latin typeface="Helvetica" panose="020B0604020202020204" pitchFamily="34" charset="0"/>
              </a:rPr>
              <a:t>not a phase of development</a:t>
            </a:r>
            <a:r>
              <a:rPr lang="en-US" sz="2800" dirty="0">
                <a:solidFill>
                  <a:srgbClr val="0070C0"/>
                </a:solidFill>
                <a:latin typeface="Helvetica" panose="020B0604020202020204" pitchFamily="34" charset="0"/>
              </a:rPr>
              <a:t>. 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800" b="1" dirty="0">
                <a:solidFill>
                  <a:srgbClr val="FF6600"/>
                </a:solidFill>
                <a:latin typeface="Calibri-Bold"/>
              </a:rPr>
              <a:t>Note: 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</a:rPr>
              <a:t>Architecture is a design</a:t>
            </a:r>
            <a:r>
              <a:rPr lang="en-US" sz="2800" dirty="0">
                <a:solidFill>
                  <a:srgbClr val="FF6600"/>
                </a:solidFill>
                <a:latin typeface="Calibri" panose="020F0502020204030204" pitchFamily="34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but 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</a:rPr>
              <a:t>every design is </a:t>
            </a:r>
            <a:r>
              <a:rPr lang="en-US" sz="28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not 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</a:rPr>
              <a:t>an architecture</a:t>
            </a:r>
            <a:r>
              <a:rPr lang="en-US" sz="28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99245" y="1056068"/>
            <a:ext cx="10367493" cy="193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0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57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-Bold"/>
              </a:rPr>
              <a:t>Architecture-Centric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72" y="961698"/>
            <a:ext cx="11303876" cy="5394652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000000"/>
                </a:solidFill>
              </a:rPr>
              <a:t>Traditional </a:t>
            </a:r>
            <a:r>
              <a:rPr lang="en-US" b="1" dirty="0">
                <a:solidFill>
                  <a:srgbClr val="000000"/>
                </a:solidFill>
              </a:rPr>
              <a:t>design phase </a:t>
            </a:r>
            <a:r>
              <a:rPr lang="en-US" dirty="0">
                <a:solidFill>
                  <a:srgbClr val="000000"/>
                </a:solidFill>
              </a:rPr>
              <a:t>suggests </a:t>
            </a:r>
            <a:r>
              <a:rPr lang="en-US" dirty="0" smtClean="0">
                <a:solidFill>
                  <a:srgbClr val="000000"/>
                </a:solidFill>
              </a:rPr>
              <a:t>translating </a:t>
            </a: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smtClean="0">
                <a:solidFill>
                  <a:srgbClr val="000000"/>
                </a:solidFill>
              </a:rPr>
              <a:t> requirements </a:t>
            </a:r>
            <a:r>
              <a:rPr lang="en-US" dirty="0">
                <a:solidFill>
                  <a:srgbClr val="000000"/>
                </a:solidFill>
              </a:rPr>
              <a:t>into algorithms, so a programmer can </a:t>
            </a:r>
            <a:r>
              <a:rPr lang="en-US" dirty="0" smtClean="0">
                <a:solidFill>
                  <a:srgbClr val="000000"/>
                </a:solidFill>
              </a:rPr>
              <a:t>implement </a:t>
            </a:r>
            <a:r>
              <a:rPr lang="en-US" dirty="0">
                <a:solidFill>
                  <a:srgbClr val="000000"/>
                </a:solidFill>
              </a:rPr>
              <a:t>them 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Architecture-centric </a:t>
            </a:r>
            <a:r>
              <a:rPr lang="en-US" b="1" dirty="0">
                <a:solidFill>
                  <a:srgbClr val="008000"/>
                </a:solidFill>
              </a:rPr>
              <a:t>design </a:t>
            </a:r>
            <a:r>
              <a:rPr lang="en-US" dirty="0">
                <a:solidFill>
                  <a:srgbClr val="000000"/>
                </a:solidFill>
              </a:rPr>
              <a:t>includes the following </a:t>
            </a:r>
            <a:r>
              <a:rPr lang="en-US" dirty="0" smtClean="0">
                <a:solidFill>
                  <a:srgbClr val="000000"/>
                </a:solidFill>
              </a:rPr>
              <a:t>considerations: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Stakeholder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issues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Decision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about use of COTS component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Overarching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style and structure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Package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and primary class structure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Deployment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issues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Post implementation/post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deployment issues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18186" y="905966"/>
            <a:ext cx="10307983" cy="557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4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50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-Bold"/>
              </a:rPr>
              <a:t>Software Architecture (cont’d)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37" y="1008992"/>
            <a:ext cx="11540359" cy="5347357"/>
          </a:xfrm>
        </p:spPr>
        <p:txBody>
          <a:bodyPr/>
          <a:lstStyle/>
          <a:p>
            <a:r>
              <a:rPr lang="en-US" sz="2400" b="1" dirty="0">
                <a:solidFill>
                  <a:srgbClr val="000000"/>
                </a:solidFill>
                <a:latin typeface="Calibri-Bold"/>
              </a:rPr>
              <a:t>A </a:t>
            </a:r>
            <a:r>
              <a:rPr lang="en-US" sz="2400" b="1" dirty="0" smtClean="0">
                <a:solidFill>
                  <a:srgbClr val="000000"/>
                </a:solidFill>
                <a:latin typeface="Calibri-Bold"/>
              </a:rPr>
              <a:t>software </a:t>
            </a:r>
            <a:r>
              <a:rPr lang="en-US" sz="2400" b="1" dirty="0">
                <a:solidFill>
                  <a:srgbClr val="000000"/>
                </a:solidFill>
                <a:latin typeface="Calibri-Bold"/>
              </a:rPr>
              <a:t>architecture defines: </a:t>
            </a:r>
            <a:endParaRPr lang="en-US" sz="2400" b="1" dirty="0" smtClean="0">
              <a:solidFill>
                <a:srgbClr val="000000"/>
              </a:solidFill>
              <a:latin typeface="Calibri-Bold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components of the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software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system </a:t>
            </a:r>
            <a:endParaRPr lang="en-US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How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the components use each other’s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functionality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and data </a:t>
            </a:r>
            <a:endParaRPr lang="en-US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How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control is managed between the components </a:t>
            </a:r>
            <a:endParaRPr lang="en-US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Software </a:t>
            </a:r>
            <a:r>
              <a:rPr lang="en-US" dirty="0">
                <a:solidFill>
                  <a:srgbClr val="000000"/>
                </a:solidFill>
              </a:rPr>
              <a:t>architecture is </a:t>
            </a:r>
            <a:r>
              <a:rPr lang="en-US" b="1" dirty="0">
                <a:solidFill>
                  <a:srgbClr val="0000FF"/>
                </a:solidFill>
              </a:rPr>
              <a:t>the blueprint </a:t>
            </a:r>
            <a:r>
              <a:rPr lang="en-US" dirty="0">
                <a:solidFill>
                  <a:srgbClr val="000000"/>
                </a:solidFill>
              </a:rPr>
              <a:t>for a </a:t>
            </a:r>
            <a:r>
              <a:rPr lang="en-US" dirty="0" smtClean="0">
                <a:solidFill>
                  <a:srgbClr val="000000"/>
                </a:solidFill>
              </a:rPr>
              <a:t>software system’s construction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dirty="0" smtClean="0">
                <a:solidFill>
                  <a:srgbClr val="000000"/>
                </a:solidFill>
              </a:rPr>
              <a:t>evolution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Architecture </a:t>
            </a:r>
            <a:r>
              <a:rPr lang="en-US" sz="2400" dirty="0">
                <a:solidFill>
                  <a:srgbClr val="000000"/>
                </a:solidFill>
              </a:rPr>
              <a:t>= {</a:t>
            </a:r>
            <a:r>
              <a:rPr lang="en-US" sz="2400" b="1" dirty="0">
                <a:solidFill>
                  <a:srgbClr val="0000FF"/>
                </a:solidFill>
              </a:rPr>
              <a:t>components, connectors, constraints</a:t>
            </a:r>
            <a:r>
              <a:rPr lang="en-US" sz="2400" dirty="0">
                <a:solidFill>
                  <a:srgbClr val="000000"/>
                </a:solidFill>
              </a:rPr>
              <a:t>}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31065" y="898634"/>
            <a:ext cx="1054779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34" y="365125"/>
            <a:ext cx="10825766" cy="5335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-Bold"/>
              </a:rPr>
              <a:t>Components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779" y="1166648"/>
            <a:ext cx="11634952" cy="51897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 smtClean="0"/>
              <a:t>software </a:t>
            </a:r>
            <a:r>
              <a:rPr lang="en-US" b="1" dirty="0"/>
              <a:t>component </a:t>
            </a:r>
            <a:r>
              <a:rPr lang="en-US" dirty="0"/>
              <a:t>is an architectural </a:t>
            </a:r>
            <a:r>
              <a:rPr lang="en-US" dirty="0" smtClean="0"/>
              <a:t>entity </a:t>
            </a:r>
            <a:r>
              <a:rPr lang="en-US" dirty="0"/>
              <a:t>that 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Encapsulates a subset of the system’s functionality and/or data </a:t>
            </a:r>
          </a:p>
          <a:p>
            <a:pPr lvl="1" algn="just"/>
            <a:r>
              <a:rPr lang="en-US" dirty="0" smtClean="0"/>
              <a:t>Restricts access to that subset via an explicitly defined interface </a:t>
            </a:r>
          </a:p>
          <a:p>
            <a:pPr lvl="1"/>
            <a:r>
              <a:rPr lang="en-US" dirty="0" smtClean="0"/>
              <a:t>Has explicitly </a:t>
            </a:r>
            <a:r>
              <a:rPr lang="en-US" dirty="0"/>
              <a:t>defined dependencies on its required </a:t>
            </a:r>
            <a:r>
              <a:rPr lang="en-US" dirty="0" smtClean="0"/>
              <a:t>execution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context </a:t>
            </a:r>
          </a:p>
          <a:p>
            <a:r>
              <a:rPr lang="en-US" dirty="0"/>
              <a:t> Components typically provide </a:t>
            </a:r>
            <a:r>
              <a:rPr lang="en-US" dirty="0" smtClean="0"/>
              <a:t>application-specific </a:t>
            </a:r>
            <a:r>
              <a:rPr lang="en-US" dirty="0"/>
              <a:t>services. </a:t>
            </a:r>
          </a:p>
          <a:p>
            <a:r>
              <a:rPr lang="en-US" b="1" dirty="0" smtClean="0"/>
              <a:t>Types </a:t>
            </a:r>
            <a:r>
              <a:rPr lang="en-US" b="1" dirty="0"/>
              <a:t>of components 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computational</a:t>
            </a:r>
            <a:r>
              <a:rPr lang="en-US" dirty="0"/>
              <a:t>: does a </a:t>
            </a:r>
            <a:r>
              <a:rPr lang="en-US" dirty="0" smtClean="0"/>
              <a:t>computation </a:t>
            </a:r>
            <a:r>
              <a:rPr lang="en-US" dirty="0"/>
              <a:t>of some sort. E.g. </a:t>
            </a:r>
            <a:r>
              <a:rPr lang="en-US" dirty="0" smtClean="0"/>
              <a:t>function</a:t>
            </a:r>
            <a:r>
              <a:rPr lang="en-US" dirty="0"/>
              <a:t>, </a:t>
            </a:r>
            <a:r>
              <a:rPr lang="en-US" dirty="0" smtClean="0"/>
              <a:t>filter </a:t>
            </a:r>
            <a:r>
              <a:rPr lang="en-US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/>
              <a:t>memory</a:t>
            </a:r>
            <a:r>
              <a:rPr lang="en-US" dirty="0"/>
              <a:t>: maintains a </a:t>
            </a:r>
            <a:r>
              <a:rPr lang="en-US" dirty="0" smtClean="0"/>
              <a:t>collection </a:t>
            </a:r>
            <a:r>
              <a:rPr lang="en-US" dirty="0"/>
              <a:t>of persistent data. E.g. data base, </a:t>
            </a:r>
            <a:r>
              <a:rPr lang="en-US" dirty="0" smtClean="0"/>
              <a:t>file </a:t>
            </a:r>
            <a:r>
              <a:rPr lang="en-US" dirty="0"/>
              <a:t>system, symbol table.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/>
              <a:t>manager</a:t>
            </a:r>
            <a:r>
              <a:rPr lang="en-US" dirty="0"/>
              <a:t>: contains state + </a:t>
            </a:r>
            <a:r>
              <a:rPr lang="en-US" dirty="0" smtClean="0"/>
              <a:t>operations</a:t>
            </a:r>
            <a:r>
              <a:rPr lang="en-US" dirty="0"/>
              <a:t>. State is retained between </a:t>
            </a:r>
            <a:r>
              <a:rPr lang="en-US" dirty="0" smtClean="0"/>
              <a:t>invocations </a:t>
            </a:r>
            <a:r>
              <a:rPr lang="en-US" dirty="0"/>
              <a:t>of </a:t>
            </a:r>
            <a:r>
              <a:rPr lang="en-US" dirty="0" smtClean="0"/>
              <a:t>operations</a:t>
            </a:r>
            <a:r>
              <a:rPr lang="en-US" dirty="0"/>
              <a:t>. E.g. server.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controller</a:t>
            </a:r>
            <a:r>
              <a:rPr lang="en-US" dirty="0"/>
              <a:t>: governs </a:t>
            </a:r>
            <a:r>
              <a:rPr lang="en-US" dirty="0" smtClean="0"/>
              <a:t>time </a:t>
            </a:r>
            <a:r>
              <a:rPr lang="en-US" dirty="0"/>
              <a:t>sequence of events. E.g. control module, </a:t>
            </a:r>
            <a:r>
              <a:rPr lang="en-US" dirty="0" smtClean="0"/>
              <a:t>scheduler 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28034" y="898634"/>
            <a:ext cx="1030354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744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Calibri-Bold"/>
              </a:rPr>
              <a:t>Connectors</a:t>
            </a:r>
            <a:r>
              <a:rPr lang="en-US" sz="3600" b="1" dirty="0">
                <a:solidFill>
                  <a:srgbClr val="FF6600"/>
                </a:solidFill>
                <a:latin typeface="Calibri-Bold"/>
              </a:rPr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03" y="978794"/>
            <a:ext cx="11493063" cy="53775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US" b="1" dirty="0" smtClean="0">
                <a:solidFill>
                  <a:srgbClr val="000000"/>
                </a:solidFill>
                <a:latin typeface="Calibri-Bold"/>
              </a:rPr>
              <a:t>software </a:t>
            </a:r>
            <a:r>
              <a:rPr lang="en-US" b="1" dirty="0">
                <a:solidFill>
                  <a:srgbClr val="000000"/>
                </a:solidFill>
                <a:latin typeface="Calibri-Bold"/>
              </a:rPr>
              <a:t>connector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is an architectural building block ,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regulating interactions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among components.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many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software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systems, connectors are usually simple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procedure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calls or shared data accesses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 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Much more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sophisticated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and complex connectors are possible!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Connectors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typically provide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application-independent interaction facilities.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3: Architectural styles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66670" y="882870"/>
            <a:ext cx="10212947" cy="479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B75-F0CE-4664-9837-9A06C19DFA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2012</Words>
  <Application>Microsoft Office PowerPoint</Application>
  <PresentationFormat>Widescreen</PresentationFormat>
  <Paragraphs>330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Arial</vt:lpstr>
      <vt:lpstr>Arial Black</vt:lpstr>
      <vt:lpstr>Arial Rounded MT Bold</vt:lpstr>
      <vt:lpstr>ArialMT</vt:lpstr>
      <vt:lpstr>Calibri</vt:lpstr>
      <vt:lpstr>Calibri Light</vt:lpstr>
      <vt:lpstr>Calibri-Bold</vt:lpstr>
      <vt:lpstr>Calibri-BoldItalic</vt:lpstr>
      <vt:lpstr>Calibri-Italic</vt:lpstr>
      <vt:lpstr>Courier New</vt:lpstr>
      <vt:lpstr>Helvetica</vt:lpstr>
      <vt:lpstr>Wingdings</vt:lpstr>
      <vt:lpstr>Wingdings-Regular</vt:lpstr>
      <vt:lpstr>Office Theme</vt:lpstr>
      <vt:lpstr>Chapter 3</vt:lpstr>
      <vt:lpstr>Outline </vt:lpstr>
      <vt:lpstr>What is Software Architecture?</vt:lpstr>
      <vt:lpstr>Other Definitions of Software Architecture</vt:lpstr>
      <vt:lpstr>Fundamental concepts of Architecture </vt:lpstr>
      <vt:lpstr>Architecture-Centric Design </vt:lpstr>
      <vt:lpstr>Software Architecture (cont’d) </vt:lpstr>
      <vt:lpstr>Components </vt:lpstr>
      <vt:lpstr>Connectors </vt:lpstr>
      <vt:lpstr>Configuration/Topology </vt:lpstr>
      <vt:lpstr>Prescriptive vs. Descriptive Architecture </vt:lpstr>
      <vt:lpstr>Domain Specific Software Architecture </vt:lpstr>
      <vt:lpstr> Why Software Architecture is Important  </vt:lpstr>
      <vt:lpstr>Why Software Architecture is Important </vt:lpstr>
      <vt:lpstr>Why Software Architecture is Important… </vt:lpstr>
      <vt:lpstr>Role of Software Architect </vt:lpstr>
      <vt:lpstr>Architectural Design Process </vt:lpstr>
      <vt:lpstr>Sub-systems, Modules and Components </vt:lpstr>
      <vt:lpstr>Architecture Style </vt:lpstr>
      <vt:lpstr>Types of Architectural Styles</vt:lpstr>
      <vt:lpstr>Pipes-and-Filter </vt:lpstr>
      <vt:lpstr>Cont’d</vt:lpstr>
      <vt:lpstr>Cont’d</vt:lpstr>
      <vt:lpstr>Client-Server</vt:lpstr>
      <vt:lpstr>Cont’d</vt:lpstr>
      <vt:lpstr>Peer-to-Peer (P2P) </vt:lpstr>
      <vt:lpstr>Event-Based Architecture</vt:lpstr>
      <vt:lpstr>Cont’d</vt:lpstr>
      <vt:lpstr>Layering </vt:lpstr>
      <vt:lpstr>cont’d</vt:lpstr>
      <vt:lpstr>MVC (Model-View-Controller)</vt:lpstr>
      <vt:lpstr>MVC ….</vt:lpstr>
      <vt:lpstr>Cont’d</vt:lpstr>
      <vt:lpstr>MVC benefits</vt:lpstr>
      <vt:lpstr>Summary (MVC) </vt:lpstr>
      <vt:lpstr>Combining Architectural Styles </vt:lpstr>
      <vt:lpstr>Combination of Event-based, Client-Server, and Repository Architecture Styles </vt:lpstr>
      <vt:lpstr>Architectural view models </vt:lpstr>
      <vt:lpstr>4+1 View Model of Architecture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Tilaye H</dc:creator>
  <cp:lastModifiedBy>Windows User</cp:lastModifiedBy>
  <cp:revision>169</cp:revision>
  <dcterms:created xsi:type="dcterms:W3CDTF">2021-05-26T12:56:45Z</dcterms:created>
  <dcterms:modified xsi:type="dcterms:W3CDTF">2021-06-01T05:48:09Z</dcterms:modified>
</cp:coreProperties>
</file>