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1" r:id="rId17"/>
    <p:sldId id="264" r:id="rId18"/>
    <p:sldId id="262" r:id="rId19"/>
    <p:sldId id="267" r:id="rId20"/>
    <p:sldId id="279" r:id="rId21"/>
    <p:sldId id="263" r:id="rId22"/>
    <p:sldId id="265" r:id="rId23"/>
    <p:sldId id="266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3" r:id="rId35"/>
    <p:sldId id="294" r:id="rId36"/>
    <p:sldId id="295" r:id="rId37"/>
    <p:sldId id="290" r:id="rId38"/>
    <p:sldId id="298" r:id="rId39"/>
    <p:sldId id="299" r:id="rId40"/>
    <p:sldId id="300" r:id="rId41"/>
    <p:sldId id="309" r:id="rId42"/>
    <p:sldId id="301" r:id="rId43"/>
    <p:sldId id="303" r:id="rId44"/>
    <p:sldId id="305" r:id="rId45"/>
    <p:sldId id="306" r:id="rId46"/>
    <p:sldId id="307" r:id="rId47"/>
    <p:sldId id="308" r:id="rId48"/>
    <p:sldId id="291" r:id="rId49"/>
  </p:sldIdLst>
  <p:sldSz cx="12192000" cy="6858000"/>
  <p:notesSz cx="9236075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9197" autoAdjust="0"/>
  </p:normalViewPr>
  <p:slideViewPr>
    <p:cSldViewPr snapToGrid="0">
      <p:cViewPr varScale="1">
        <p:scale>
          <a:sx n="58" d="100"/>
          <a:sy n="58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31639" y="2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BB19A-0ABE-414D-AA8B-80AD575678EB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31639" y="6658444"/>
            <a:ext cx="4002299" cy="3519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CEF9F-120A-4BA9-BBAE-7353F8C48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197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31639" y="1"/>
            <a:ext cx="4002299" cy="3517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12EAB-3E8B-4154-976B-66C88B84167F}" type="datetimeFigureOut">
              <a:rPr lang="en-US" smtClean="0"/>
              <a:t>7/7/2021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6188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3608" y="3373754"/>
            <a:ext cx="7388860" cy="276034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31639" y="6658664"/>
            <a:ext cx="4002299" cy="3517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780D2-ACE9-43E6-8BAF-797C17DE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24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80D2-ACE9-43E6-8BAF-797C17DE8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7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B40B33-BF5A-4EB1-ADCE-32623ED94BFF}" type="slidenum">
              <a:rPr lang="en-US"/>
              <a:pPr/>
              <a:t>40</a:t>
            </a:fld>
            <a:endParaRPr lang="en-US"/>
          </a:p>
        </p:txBody>
      </p:sp>
      <p:sp>
        <p:nvSpPr>
          <p:cNvPr id="450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Common Language Runtime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Common, secure execution environment.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We’ll drill into this in some detail in the first parts of the presentation.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Windows</a:t>
            </a:r>
            <a:r>
              <a:rPr lang="en-US" baseline="30000" dirty="0" smtClean="0"/>
              <a:t>®</a:t>
            </a:r>
            <a:r>
              <a:rPr lang="en-US" dirty="0" smtClean="0"/>
              <a:t> forms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Framework for building rich clients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A demonstration will highlight some of these features, such as the delegate-based event model.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ASP.NET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Web forms</a:t>
            </a:r>
          </a:p>
          <a:p>
            <a:pPr lvl="2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Manageable code (non spaghetti)</a:t>
            </a:r>
          </a:p>
          <a:p>
            <a:pPr lvl="2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Logical evolution of ASP (compiled)</a:t>
            </a:r>
          </a:p>
          <a:p>
            <a:pPr lvl="2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Again, we’ll drill into a hint at the power of Web Forms with a demonstration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Web Services</a:t>
            </a:r>
          </a:p>
          <a:p>
            <a:pPr lvl="2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Programming the Internet to leverage the "power at the edge of the cloud".</a:t>
            </a:r>
          </a:p>
          <a:p>
            <a:pPr lvl="2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We will cover this in detail, as this – along with the CLR – is one of the more powerful aspects of .NET Framework.</a:t>
            </a:r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ADO.NET, evolution of ADO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New objects (e.g., </a:t>
            </a:r>
            <a:r>
              <a:rPr lang="en-US" dirty="0" err="1" smtClean="0"/>
              <a:t>DataSets</a:t>
            </a:r>
            <a:r>
              <a:rPr lang="en-US" dirty="0" smtClean="0"/>
              <a:t>, </a:t>
            </a:r>
            <a:r>
              <a:rPr lang="en-US" dirty="0" err="1" smtClean="0"/>
              <a:t>Datareader</a:t>
            </a:r>
            <a:r>
              <a:rPr lang="en-US" dirty="0" smtClean="0"/>
              <a:t>)</a:t>
            </a:r>
            <a:endParaRPr lang="en-GB" dirty="0" smtClean="0"/>
          </a:p>
          <a:p>
            <a:pPr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GB" dirty="0" smtClean="0"/>
              <a:t>Visual Studio.NET</a:t>
            </a:r>
          </a:p>
          <a:p>
            <a:pPr lvl="1" eaLnBrk="1" hangingPunct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GB" dirty="0" smtClean="0"/>
              <a:t>Most productive development environment gets better and fully supports the .NET Framework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9441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E0D73C-426B-43C7-97BB-8DFAA049FDB2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225767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528FA-7E92-4785-845D-316B76154479}" type="slidenum">
              <a:rPr lang="en-US"/>
              <a:pPr/>
              <a:t>43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4279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80D2-ACE9-43E6-8BAF-797C17DE8B3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7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4A8D4-34FC-4A26-8F88-5A93A1529490}" type="slidenum">
              <a:rPr lang="en-US"/>
              <a:pPr/>
              <a:t>46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5770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C8B6B-1D83-4D09-97D3-FDAB44CACF99}" type="slidenum">
              <a:rPr lang="en-US"/>
              <a:pPr/>
              <a:t>47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5349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6152-C01E-47A3-9201-AF8B66FECA66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1E2F-C732-4794-841B-47712AA260ED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F484D-734A-4403-96B8-A9509CA37656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7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08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764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76401"/>
            <a:ext cx="5384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C707E1-B763-4F6E-8E3F-450ED761E63C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6390DAF-96C0-4869-B371-0389537CBA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3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1AEF-220F-4F12-9EF2-40F795B2AF36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CA87-6E90-4D84-9EF2-05D0C8BEEDBC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33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1370E-FAE9-41EE-A3AB-4E9AED55877C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1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79CE-E124-4248-8665-068A07E9F70F}" type="datetime1">
              <a:rPr lang="en-US" smtClean="0"/>
              <a:t>7/7/2021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2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DA58-6485-4CC7-853B-EA738FE6CDB6}" type="datetime1">
              <a:rPr lang="en-US" smtClean="0"/>
              <a:t>7/7/2021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6395-F277-4DEC-9A53-AC600F351602}" type="datetime1">
              <a:rPr lang="en-US" smtClean="0"/>
              <a:t>7/7/2021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6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D911A-EC1B-425D-8BD1-533F39FC9A39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0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DCA93-3295-41F4-B451-1FC10C739B91}" type="datetime1">
              <a:rPr lang="en-US" smtClean="0"/>
              <a:t>7/7/2021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2EA1F-7E78-4B23-9A56-14F686D802A7}" type="datetime1">
              <a:rPr lang="en-US" smtClean="0"/>
              <a:t>7/7/2021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065A9-0A12-4E40-A60C-E0B91F104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7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02287"/>
            <a:ext cx="9144000" cy="117197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b="1" dirty="0" smtClean="0"/>
              <a:t>Chapter 4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835166" cy="1655762"/>
          </a:xfrm>
        </p:spPr>
        <p:txBody>
          <a:bodyPr>
            <a:normAutofit/>
          </a:bodyPr>
          <a:lstStyle/>
          <a:p>
            <a:r>
              <a:rPr lang="en-US" sz="3600" b="1" i="0" dirty="0" smtClean="0">
                <a:solidFill>
                  <a:srgbClr val="0070C0"/>
                </a:solidFill>
                <a:effectLst/>
              </a:rPr>
              <a:t>In-depth study of Middleware Architectures </a:t>
            </a:r>
          </a:p>
          <a:p>
            <a:r>
              <a:rPr lang="en-US" sz="3200" b="1" i="0" dirty="0" smtClean="0">
                <a:solidFill>
                  <a:srgbClr val="C00000"/>
                </a:solidFill>
                <a:effectLst/>
              </a:rPr>
              <a:t>E.g. COM/DCOM, CORBA, .NET</a:t>
            </a:r>
            <a:r>
              <a:rPr lang="en-US" sz="32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0070C0"/>
                </a:solidFill>
              </a:rPr>
              <a:t/>
            </a:r>
            <a:br>
              <a:rPr lang="en-US" sz="2800" b="1" dirty="0" smtClean="0">
                <a:solidFill>
                  <a:srgbClr val="0070C0"/>
                </a:solidFill>
              </a:rPr>
            </a:br>
            <a:endParaRPr lang="en-US" sz="2800" b="1" dirty="0">
              <a:solidFill>
                <a:srgbClr val="0070C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48496" y="3374265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03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Middleware</a:t>
            </a:r>
            <a:r>
              <a:rPr lang="en-US" b="1" dirty="0" smtClean="0"/>
              <a:t> </a:t>
            </a:r>
            <a:r>
              <a:rPr lang="en-US" sz="4000" b="1" dirty="0">
                <a:latin typeface="Arial Black" panose="020B0A04020102020204" pitchFamily="34" charset="0"/>
              </a:rPr>
              <a:t>Evolutions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7"/>
            <a:ext cx="10515600" cy="50049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MT"/>
              </a:rPr>
              <a:t>Transaction Processing (TP) monitors</a:t>
            </a:r>
          </a:p>
          <a:p>
            <a:r>
              <a:rPr lang="en-US" dirty="0" smtClean="0">
                <a:solidFill>
                  <a:srgbClr val="008100"/>
                </a:solidFill>
                <a:latin typeface="ArialMT"/>
              </a:rPr>
              <a:t>Remote </a:t>
            </a:r>
            <a:r>
              <a:rPr lang="en-US" dirty="0">
                <a:solidFill>
                  <a:srgbClr val="008100"/>
                </a:solidFill>
                <a:latin typeface="ArialMT"/>
              </a:rPr>
              <a:t>Procedure Calls (RPC)</a:t>
            </a:r>
          </a:p>
          <a:p>
            <a:r>
              <a:rPr lang="en-US" dirty="0" smtClean="0">
                <a:solidFill>
                  <a:srgbClr val="0000FF"/>
                </a:solidFill>
                <a:latin typeface="ArialMT"/>
              </a:rPr>
              <a:t>Message </a:t>
            </a:r>
            <a:r>
              <a:rPr lang="en-US" dirty="0">
                <a:solidFill>
                  <a:srgbClr val="0000FF"/>
                </a:solidFill>
                <a:latin typeface="ArialMT"/>
              </a:rPr>
              <a:t>Oriented Middleware (MOM)</a:t>
            </a:r>
          </a:p>
          <a:p>
            <a:r>
              <a:rPr lang="en-US" dirty="0" smtClean="0">
                <a:solidFill>
                  <a:srgbClr val="008100"/>
                </a:solidFill>
                <a:latin typeface="ArialMT"/>
              </a:rPr>
              <a:t>Object </a:t>
            </a:r>
            <a:r>
              <a:rPr lang="en-US" dirty="0">
                <a:solidFill>
                  <a:srgbClr val="008100"/>
                </a:solidFill>
                <a:latin typeface="ArialMT"/>
              </a:rPr>
              <a:t>Request Brokers (ORBs)</a:t>
            </a:r>
          </a:p>
          <a:p>
            <a:r>
              <a:rPr lang="en-US" dirty="0" smtClean="0">
                <a:solidFill>
                  <a:srgbClr val="000000"/>
                </a:solidFill>
                <a:latin typeface="ArialMT"/>
              </a:rPr>
              <a:t>Service </a:t>
            </a:r>
            <a:r>
              <a:rPr lang="en-US" dirty="0">
                <a:solidFill>
                  <a:srgbClr val="000000"/>
                </a:solidFill>
                <a:latin typeface="ArialMT"/>
              </a:rPr>
              <a:t>oriented Architecture(SOA)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10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23434" y="94015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33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TP</a:t>
            </a:r>
            <a:r>
              <a:rPr lang="en-US" sz="3600" b="1" dirty="0">
                <a:solidFill>
                  <a:srgbClr val="FF6600"/>
                </a:solidFill>
                <a:latin typeface="Arial-BoldMT"/>
              </a:rPr>
              <a:t> </a:t>
            </a:r>
            <a:r>
              <a:rPr lang="en-US" sz="3600" b="1" dirty="0">
                <a:latin typeface="Arial Black" panose="020B0A04020102020204" pitchFamily="34" charset="0"/>
              </a:rPr>
              <a:t>Monitors</a:t>
            </a:r>
            <a:r>
              <a:rPr lang="en-US" sz="3600" b="1" dirty="0">
                <a:solidFill>
                  <a:srgbClr val="FF6600"/>
                </a:solidFill>
                <a:latin typeface="Arial-BoldMT"/>
              </a:rPr>
              <a:t> - </a:t>
            </a:r>
            <a:r>
              <a:rPr lang="en-US" sz="3600" b="1" dirty="0">
                <a:latin typeface="Arial Black" panose="020B0A04020102020204" pitchFamily="34" charset="0"/>
              </a:rPr>
              <a:t>Demonstration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750" y="1120462"/>
            <a:ext cx="8649104" cy="507427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11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35099" y="969954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24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3183"/>
            <a:ext cx="10515600" cy="579549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Remote Procedure Call (RPC)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303" y="1197735"/>
            <a:ext cx="8627336" cy="463639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12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80303" y="772732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36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639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Remote Procedure Call (RPC)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29" y="1017430"/>
            <a:ext cx="11346287" cy="5338919"/>
          </a:xfrm>
        </p:spPr>
        <p:txBody>
          <a:bodyPr/>
          <a:lstStyle/>
          <a:p>
            <a:r>
              <a:rPr lang="en-US" dirty="0">
                <a:latin typeface="TimesNewRomanPSMT"/>
              </a:rPr>
              <a:t>Masks remote function calls as being local</a:t>
            </a:r>
          </a:p>
          <a:p>
            <a:r>
              <a:rPr lang="en-US" dirty="0" smtClean="0">
                <a:latin typeface="TimesNewRomanPSMT"/>
              </a:rPr>
              <a:t>Client/server </a:t>
            </a:r>
            <a:r>
              <a:rPr lang="en-US" dirty="0">
                <a:latin typeface="TimesNewRomanPSMT"/>
              </a:rPr>
              <a:t>model</a:t>
            </a:r>
          </a:p>
          <a:p>
            <a:r>
              <a:rPr lang="en-US" dirty="0" smtClean="0">
                <a:latin typeface="TimesNewRomanPSMT"/>
              </a:rPr>
              <a:t>Request/reply </a:t>
            </a:r>
            <a:r>
              <a:rPr lang="en-US" dirty="0">
                <a:latin typeface="TimesNewRomanPSMT"/>
              </a:rPr>
              <a:t>paradigm usually implemented </a:t>
            </a:r>
            <a:r>
              <a:rPr lang="en-US" dirty="0" smtClean="0">
                <a:latin typeface="TimesNewRomanPSMT"/>
              </a:rPr>
              <a:t>with message </a:t>
            </a:r>
            <a:r>
              <a:rPr lang="en-US" dirty="0">
                <a:latin typeface="TimesNewRomanPSMT"/>
              </a:rPr>
              <a:t>passing in RPC service</a:t>
            </a:r>
          </a:p>
          <a:p>
            <a:r>
              <a:rPr lang="en-US" dirty="0" smtClean="0">
                <a:latin typeface="TimesNewRomanPSMT"/>
              </a:rPr>
              <a:t>Marshalling </a:t>
            </a:r>
            <a:r>
              <a:rPr lang="en-US" dirty="0">
                <a:latin typeface="TimesNewRomanPSMT"/>
              </a:rPr>
              <a:t>of function parameters and return value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49" y="3420414"/>
            <a:ext cx="6756847" cy="280008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Properties of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1043190"/>
            <a:ext cx="11269014" cy="52030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NewRomanPSMT"/>
              </a:rPr>
              <a:t>Language-level pattern of </a:t>
            </a:r>
            <a:r>
              <a:rPr lang="en-US" b="1" dirty="0">
                <a:solidFill>
                  <a:srgbClr val="0070C0"/>
                </a:solidFill>
                <a:latin typeface="TimesNewRomanPS-BoldMT"/>
              </a:rPr>
              <a:t>function call</a:t>
            </a:r>
          </a:p>
          <a:p>
            <a:pPr lvl="1"/>
            <a:r>
              <a:rPr lang="en-US" dirty="0" smtClean="0">
                <a:latin typeface="TimesNewRomanPSMT"/>
              </a:rPr>
              <a:t>easy </a:t>
            </a:r>
            <a:r>
              <a:rPr lang="en-US" dirty="0">
                <a:latin typeface="TimesNewRomanPSMT"/>
              </a:rPr>
              <a:t>to understand for programmer</a:t>
            </a:r>
          </a:p>
          <a:p>
            <a:r>
              <a:rPr lang="en-US" dirty="0">
                <a:solidFill>
                  <a:srgbClr val="0070C0"/>
                </a:solidFill>
                <a:latin typeface="TimesNewRomanPSMT"/>
              </a:rPr>
              <a:t>Synchronous request/reply interaction</a:t>
            </a:r>
          </a:p>
          <a:p>
            <a:pPr lvl="1"/>
            <a:r>
              <a:rPr lang="en-US" dirty="0" smtClean="0">
                <a:latin typeface="TimesNewRomanPSMT"/>
              </a:rPr>
              <a:t>natural </a:t>
            </a:r>
            <a:r>
              <a:rPr lang="en-US" dirty="0">
                <a:latin typeface="TimesNewRomanPSMT"/>
              </a:rPr>
              <a:t>from a programming language point-of-view</a:t>
            </a:r>
          </a:p>
          <a:p>
            <a:pPr lvl="1"/>
            <a:r>
              <a:rPr lang="en-US" dirty="0" smtClean="0">
                <a:latin typeface="TimesNewRomanPSMT"/>
              </a:rPr>
              <a:t>matches </a:t>
            </a:r>
            <a:r>
              <a:rPr lang="en-US" dirty="0">
                <a:latin typeface="TimesNewRomanPSMT"/>
              </a:rPr>
              <a:t>replies to requests</a:t>
            </a:r>
          </a:p>
          <a:p>
            <a:pPr lvl="1"/>
            <a:r>
              <a:rPr lang="en-US" dirty="0" smtClean="0">
                <a:latin typeface="TimesNewRomanPSMT"/>
              </a:rPr>
              <a:t>built </a:t>
            </a:r>
            <a:r>
              <a:rPr lang="en-US" dirty="0">
                <a:latin typeface="TimesNewRomanPSMT"/>
              </a:rPr>
              <a:t>in </a:t>
            </a:r>
            <a:r>
              <a:rPr lang="en-US" dirty="0" smtClean="0">
                <a:latin typeface="TimesNewRomanPSMT"/>
              </a:rPr>
              <a:t>synchronization </a:t>
            </a:r>
            <a:r>
              <a:rPr lang="en-US" dirty="0">
                <a:latin typeface="TimesNewRomanPSMT"/>
              </a:rPr>
              <a:t>of requests and replies</a:t>
            </a:r>
          </a:p>
          <a:p>
            <a:r>
              <a:rPr lang="en-US" dirty="0">
                <a:solidFill>
                  <a:srgbClr val="0070C0"/>
                </a:solidFill>
                <a:latin typeface="TimesNewRomanPS-BoldMT"/>
              </a:rPr>
              <a:t>Distribution transparency </a:t>
            </a:r>
            <a:r>
              <a:rPr lang="en-US" dirty="0">
                <a:solidFill>
                  <a:srgbClr val="0070C0"/>
                </a:solidFill>
                <a:latin typeface="TimesNewRomanPSMT"/>
              </a:rPr>
              <a:t>(in the no-failure case)</a:t>
            </a:r>
          </a:p>
          <a:p>
            <a:pPr lvl="1"/>
            <a:r>
              <a:rPr lang="en-US" dirty="0" smtClean="0">
                <a:latin typeface="TimesNewRomanPSMT"/>
              </a:rPr>
              <a:t>hides </a:t>
            </a:r>
            <a:r>
              <a:rPr lang="en-US" dirty="0">
                <a:latin typeface="TimesNewRomanPSMT"/>
              </a:rPr>
              <a:t>the complexity of a distributed system</a:t>
            </a:r>
          </a:p>
          <a:p>
            <a:r>
              <a:rPr lang="en-US" dirty="0">
                <a:solidFill>
                  <a:srgbClr val="0070C0"/>
                </a:solidFill>
                <a:latin typeface="TimesNewRomanPSMT"/>
              </a:rPr>
              <a:t>Various </a:t>
            </a:r>
            <a:r>
              <a:rPr lang="en-US" dirty="0">
                <a:solidFill>
                  <a:srgbClr val="0070C0"/>
                </a:solidFill>
                <a:latin typeface="TimesNewRomanPS-BoldMT"/>
              </a:rPr>
              <a:t>reliability </a:t>
            </a:r>
            <a:r>
              <a:rPr lang="en-US" dirty="0">
                <a:solidFill>
                  <a:srgbClr val="0070C0"/>
                </a:solidFill>
                <a:latin typeface="TimesNewRomanPSMT"/>
              </a:rPr>
              <a:t>guarantees</a:t>
            </a:r>
          </a:p>
          <a:p>
            <a:pPr lvl="1"/>
            <a:r>
              <a:rPr lang="en-US" dirty="0" smtClean="0">
                <a:latin typeface="TimesNewRomanPSMT"/>
              </a:rPr>
              <a:t>deals </a:t>
            </a:r>
            <a:r>
              <a:rPr lang="en-US" dirty="0">
                <a:latin typeface="TimesNewRomanPSMT"/>
              </a:rPr>
              <a:t>with some distributed systems aspects of failure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823434" y="1043190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4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28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Disadvantages of RPC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87" y="978794"/>
            <a:ext cx="11462198" cy="519816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Synchronous request/reply interaction</a:t>
            </a:r>
          </a:p>
          <a:p>
            <a:pPr lvl="1"/>
            <a:r>
              <a:rPr lang="en-US" dirty="0" smtClean="0">
                <a:latin typeface="TimesNewRomanPSMT"/>
              </a:rPr>
              <a:t>tight </a:t>
            </a:r>
            <a:r>
              <a:rPr lang="en-US" dirty="0">
                <a:latin typeface="TimesNewRomanPSMT"/>
              </a:rPr>
              <a:t>coupling between client and server</a:t>
            </a:r>
          </a:p>
          <a:p>
            <a:pPr lvl="1"/>
            <a:r>
              <a:rPr lang="en-US" dirty="0" smtClean="0">
                <a:latin typeface="TimesNewRomanPSMT"/>
              </a:rPr>
              <a:t>client </a:t>
            </a:r>
            <a:r>
              <a:rPr lang="en-US" dirty="0">
                <a:latin typeface="TimesNewRomanPSMT"/>
              </a:rPr>
              <a:t>may block for a long time if server loaded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Leads to multi-threaded programming at client</a:t>
            </a:r>
          </a:p>
          <a:p>
            <a:pPr lvl="1"/>
            <a:r>
              <a:rPr lang="en-US" dirty="0" smtClean="0">
                <a:latin typeface="TimesNewRomanPSMT"/>
              </a:rPr>
              <a:t>slow/failed </a:t>
            </a:r>
            <a:r>
              <a:rPr lang="en-US" dirty="0">
                <a:latin typeface="TimesNewRomanPSMT"/>
              </a:rPr>
              <a:t>clients may delay servers </a:t>
            </a:r>
            <a:r>
              <a:rPr lang="en-US" dirty="0" smtClean="0">
                <a:latin typeface="TimesNewRomanPSMT"/>
              </a:rPr>
              <a:t>when replying</a:t>
            </a:r>
            <a:endParaRPr lang="en-US" dirty="0">
              <a:latin typeface="TimesNewRomanPSMT"/>
            </a:endParaRPr>
          </a:p>
          <a:p>
            <a:pPr lvl="1"/>
            <a:r>
              <a:rPr lang="en-US" dirty="0">
                <a:latin typeface="TimesNewRomanPSMT"/>
              </a:rPr>
              <a:t>multi-threading essential at servers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Distribution Transparency problem</a:t>
            </a:r>
          </a:p>
          <a:p>
            <a:pPr lvl="1"/>
            <a:r>
              <a:rPr lang="en-US" dirty="0" smtClean="0">
                <a:latin typeface="TimesNewRomanPSMT"/>
              </a:rPr>
              <a:t>Not </a:t>
            </a:r>
            <a:r>
              <a:rPr lang="en-US" dirty="0">
                <a:latin typeface="TimesNewRomanPSMT"/>
              </a:rPr>
              <a:t>possible to mask all problems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NewRomanPSMT"/>
              </a:rPr>
              <a:t>RPC paradigm is not object-oriented</a:t>
            </a:r>
          </a:p>
          <a:p>
            <a:pPr lvl="1"/>
            <a:r>
              <a:rPr lang="en-US" dirty="0" smtClean="0">
                <a:latin typeface="Wingdings-Regular"/>
              </a:rPr>
              <a:t> </a:t>
            </a:r>
            <a:r>
              <a:rPr lang="en-US" dirty="0">
                <a:latin typeface="TimesNewRomanPSMT"/>
              </a:rPr>
              <a:t>invoke functions on servers as opposed </a:t>
            </a:r>
            <a:r>
              <a:rPr lang="en-US" dirty="0" smtClean="0">
                <a:latin typeface="TimesNewRomanPSMT"/>
              </a:rPr>
              <a:t>to methods </a:t>
            </a:r>
            <a:r>
              <a:rPr lang="en-US" dirty="0">
                <a:latin typeface="TimesNewRomanPSMT"/>
              </a:rPr>
              <a:t>on objects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675791" y="816322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22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517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Object Request Broker(ORB)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310" y="1184856"/>
            <a:ext cx="9749307" cy="453336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16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823434" y="888642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926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29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Object Request Broker (ORB)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8" y="1477108"/>
            <a:ext cx="11590986" cy="469985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000" dirty="0" smtClean="0"/>
              <a:t>ORB </a:t>
            </a:r>
            <a:r>
              <a:rPr lang="en-US" sz="3000" dirty="0"/>
              <a:t>is a middleware application component that uses the common object request broker architecture (CORBA) specification, </a:t>
            </a:r>
            <a:r>
              <a:rPr lang="en-US" sz="3000" dirty="0">
                <a:solidFill>
                  <a:srgbClr val="FF0000"/>
                </a:solidFill>
              </a:rPr>
              <a:t>enabling developers to make application calls within a computer network</a:t>
            </a:r>
            <a:r>
              <a:rPr lang="en-US" sz="30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en-US" sz="3000" dirty="0" smtClean="0">
                <a:solidFill>
                  <a:srgbClr val="FF0000"/>
                </a:solidFill>
              </a:rPr>
              <a:t> </a:t>
            </a:r>
            <a:r>
              <a:rPr lang="en-US" sz="3000" dirty="0"/>
              <a:t>ORB is an agent that transmits client/server operation invocations in a distributed environment and ensures transparent object communication</a:t>
            </a:r>
            <a:r>
              <a:rPr lang="en-US" sz="3000" dirty="0" smtClean="0"/>
              <a:t>.</a:t>
            </a:r>
          </a:p>
          <a:p>
            <a:pPr algn="just"/>
            <a:r>
              <a:rPr lang="en-US" sz="3600" b="1" dirty="0" smtClean="0">
                <a:latin typeface="Calibri" panose="020F0502020204030204" pitchFamily="34" charset="0"/>
              </a:rPr>
              <a:t>Major functionality </a:t>
            </a:r>
            <a:r>
              <a:rPr lang="en-US" sz="3600" b="1" dirty="0">
                <a:latin typeface="Calibri" panose="020F0502020204030204" pitchFamily="34" charset="0"/>
              </a:rPr>
              <a:t>includes:</a:t>
            </a:r>
          </a:p>
          <a:p>
            <a:pPr lvl="1" algn="just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Interface definition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lvl="1" algn="just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Location and activation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of remote </a:t>
            </a:r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objects</a:t>
            </a:r>
          </a:p>
          <a:p>
            <a:pPr lvl="1" algn="just"/>
            <a:r>
              <a:rPr lang="en-US" sz="32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Communication between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clients and objects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266358" y="110138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77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CORBA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9238" y="1442434"/>
            <a:ext cx="7769314" cy="43916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18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003338" y="1059336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48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738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CORBA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8325" y="1017741"/>
            <a:ext cx="10625919" cy="5153381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smtClean="0">
                <a:solidFill>
                  <a:srgbClr val="FF0000"/>
                </a:solidFill>
                <a:latin typeface="TimesNewRomanPS-BoldMT"/>
              </a:rPr>
              <a:t>C</a:t>
            </a:r>
            <a:r>
              <a:rPr lang="en-US" sz="3000" dirty="0" smtClean="0">
                <a:solidFill>
                  <a:srgbClr val="FF0000"/>
                </a:solidFill>
                <a:latin typeface="TimesNewRomanPSMT"/>
              </a:rPr>
              <a:t>ommon </a:t>
            </a:r>
            <a:r>
              <a:rPr lang="en-US" sz="3000" b="1" dirty="0">
                <a:solidFill>
                  <a:srgbClr val="FF0000"/>
                </a:solidFill>
                <a:latin typeface="TimesNewRomanPS-BoldMT"/>
              </a:rPr>
              <a:t>O</a:t>
            </a:r>
            <a:r>
              <a:rPr lang="en-US" sz="3000" dirty="0">
                <a:solidFill>
                  <a:srgbClr val="FF0000"/>
                </a:solidFill>
                <a:latin typeface="TimesNewRomanPSMT"/>
              </a:rPr>
              <a:t>bject </a:t>
            </a:r>
            <a:r>
              <a:rPr lang="en-US" sz="3000" b="1" dirty="0">
                <a:solidFill>
                  <a:srgbClr val="FF0000"/>
                </a:solidFill>
                <a:latin typeface="TimesNewRomanPS-BoldMT"/>
              </a:rPr>
              <a:t>R</a:t>
            </a:r>
            <a:r>
              <a:rPr lang="en-US" sz="3000" dirty="0">
                <a:solidFill>
                  <a:srgbClr val="FF0000"/>
                </a:solidFill>
                <a:latin typeface="TimesNewRomanPSMT"/>
              </a:rPr>
              <a:t>equest </a:t>
            </a:r>
            <a:r>
              <a:rPr lang="en-US" sz="3000" b="1" dirty="0">
                <a:solidFill>
                  <a:srgbClr val="FF0000"/>
                </a:solidFill>
                <a:latin typeface="TimesNewRomanPS-BoldMT"/>
              </a:rPr>
              <a:t>B</a:t>
            </a:r>
            <a:r>
              <a:rPr lang="en-US" sz="3000" dirty="0">
                <a:solidFill>
                  <a:srgbClr val="FF0000"/>
                </a:solidFill>
                <a:latin typeface="TimesNewRomanPSMT"/>
              </a:rPr>
              <a:t>roker </a:t>
            </a:r>
            <a:r>
              <a:rPr lang="en-US" sz="3000" b="1" dirty="0">
                <a:solidFill>
                  <a:srgbClr val="FF0000"/>
                </a:solidFill>
                <a:latin typeface="TimesNewRomanPS-BoldMT"/>
              </a:rPr>
              <a:t>A</a:t>
            </a:r>
            <a:r>
              <a:rPr lang="en-US" sz="3000" dirty="0">
                <a:solidFill>
                  <a:srgbClr val="FF0000"/>
                </a:solidFill>
                <a:latin typeface="TimesNewRomanPSMT"/>
              </a:rPr>
              <a:t>rchitecture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Open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standard by the OMG </a:t>
            </a:r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(Object Management Group)</a:t>
            </a:r>
            <a:endParaRPr lang="en-US" dirty="0">
              <a:solidFill>
                <a:srgbClr val="000000"/>
              </a:solidFill>
              <a:latin typeface="TimesNewRomanPSMT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Language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and platform independent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NewRomanPS-BoldMT"/>
              </a:rPr>
              <a:t>Object </a:t>
            </a:r>
            <a:r>
              <a:rPr lang="en-US" sz="2400" b="1" dirty="0">
                <a:solidFill>
                  <a:srgbClr val="FF0000"/>
                </a:solidFill>
                <a:latin typeface="TimesNewRomanPS-BoldMT"/>
              </a:rPr>
              <a:t>Request Broker </a:t>
            </a:r>
            <a:r>
              <a:rPr lang="en-US" sz="2400" dirty="0">
                <a:solidFill>
                  <a:srgbClr val="FF0000"/>
                </a:solidFill>
                <a:latin typeface="TimesNewRomanPSMT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NewRomanPSMT"/>
              </a:rPr>
              <a:t>ORB</a:t>
            </a:r>
            <a:r>
              <a:rPr lang="en-US" sz="2400" dirty="0">
                <a:solidFill>
                  <a:srgbClr val="FF0000"/>
                </a:solidFill>
                <a:latin typeface="TimesNewRomanPSMT"/>
              </a:rPr>
              <a:t>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Wingdings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General Inter-ORB Protocol (GIOP) for </a:t>
            </a:r>
            <a:r>
              <a:rPr lang="en-US" dirty="0">
                <a:solidFill>
                  <a:srgbClr val="FF3300"/>
                </a:solidFill>
                <a:latin typeface="TimesNewRomanPSMT"/>
              </a:rPr>
              <a:t>communication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Wingdings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Interoperable Object References (IOR) </a:t>
            </a:r>
            <a:r>
              <a:rPr lang="en-US" dirty="0">
                <a:solidFill>
                  <a:srgbClr val="FF3300"/>
                </a:solidFill>
                <a:latin typeface="TimesNewRomanPSMT"/>
              </a:rPr>
              <a:t>contain object location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Wingdings-Regular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CORBA </a:t>
            </a:r>
            <a:r>
              <a:rPr lang="en-US" b="1" dirty="0">
                <a:solidFill>
                  <a:srgbClr val="000000"/>
                </a:solidFill>
                <a:latin typeface="TimesNewRomanPS-BoldMT"/>
              </a:rPr>
              <a:t>Interface Definition Language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(IDL)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NewRomanPSMT"/>
              </a:rPr>
              <a:t>Stubs </a:t>
            </a:r>
            <a:r>
              <a:rPr lang="en-US" b="1" dirty="0">
                <a:solidFill>
                  <a:srgbClr val="FF0000"/>
                </a:solidFill>
                <a:latin typeface="TimesNewRomanPSMT"/>
              </a:rPr>
              <a:t>(proxies) and skeletons created by IDL compiler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Dynamic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remote method invocation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alibri-Bold"/>
              </a:rPr>
              <a:t>Interface </a:t>
            </a:r>
            <a:r>
              <a:rPr lang="en-US" sz="2400" b="1" dirty="0">
                <a:solidFill>
                  <a:srgbClr val="FF0000"/>
                </a:solidFill>
                <a:latin typeface="Calibri-Bold"/>
              </a:rPr>
              <a:t>Repository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Querying existing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remote interfaces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NewRomanPS-BoldMT"/>
              </a:rPr>
              <a:t>Implementation </a:t>
            </a:r>
            <a:r>
              <a:rPr lang="en-US" sz="2400" b="1" dirty="0">
                <a:solidFill>
                  <a:srgbClr val="FF0000"/>
                </a:solidFill>
                <a:latin typeface="TimesNewRomanPS-BoldMT"/>
              </a:rPr>
              <a:t>Repository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NewRomanPSMT"/>
              </a:rPr>
              <a:t>Activating </a:t>
            </a:r>
            <a:r>
              <a:rPr lang="en-US" dirty="0">
                <a:solidFill>
                  <a:srgbClr val="000000"/>
                </a:solidFill>
                <a:latin typeface="TimesNewRomanPSMT"/>
              </a:rPr>
              <a:t>remote objects on demand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28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6974"/>
            <a:ext cx="10515600" cy="502277"/>
          </a:xfrm>
          <a:effectLst/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Outline 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429555"/>
            <a:ext cx="11217498" cy="4958365"/>
          </a:xfrm>
        </p:spPr>
        <p:txBody>
          <a:bodyPr/>
          <a:lstStyle/>
          <a:p>
            <a:r>
              <a:rPr lang="en-US" b="0" i="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What is Middleware 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b="0" i="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Usage/Advantages 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b="0" i="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Architectural Significance 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b="0" i="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Middleware Types 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b="0" i="0" dirty="0" smtClean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Advantages and Disadvantages of Middleware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43944" y="1339403"/>
            <a:ext cx="10702343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5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Arial Black" panose="020B0A04020102020204" pitchFamily="34" charset="0"/>
              </a:rPr>
              <a:t>CORBA Services (selection)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210" y="1078172"/>
            <a:ext cx="11153102" cy="5278177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  <a:latin typeface="TimesNewRomanPSMT"/>
              </a:rPr>
              <a:t>Naming Service</a:t>
            </a:r>
          </a:p>
          <a:p>
            <a:pPr marL="457200" lvl="1" indent="0" algn="just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>
                <a:latin typeface="TimesNewRomanPSMT"/>
              </a:rPr>
              <a:t>Names </a:t>
            </a:r>
            <a:r>
              <a:rPr lang="en-US" b="1" dirty="0" smtClean="0">
                <a:latin typeface="Wingdings-Regular"/>
              </a:rPr>
              <a:t>-&gt;</a:t>
            </a:r>
            <a:r>
              <a:rPr lang="en-US" dirty="0" smtClean="0">
                <a:latin typeface="Wingdings-Regular"/>
              </a:rPr>
              <a:t> </a:t>
            </a:r>
            <a:r>
              <a:rPr lang="en-US" dirty="0" smtClean="0">
                <a:latin typeface="TimesNewRomanPSMT"/>
              </a:rPr>
              <a:t>remote </a:t>
            </a:r>
            <a:r>
              <a:rPr lang="en-US" dirty="0">
                <a:latin typeface="TimesNewRomanPSMT"/>
              </a:rPr>
              <a:t>object references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  <a:latin typeface="TimesNewRomanPSMT"/>
              </a:rPr>
              <a:t>Trading Service</a:t>
            </a:r>
          </a:p>
          <a:p>
            <a:pPr marL="457200" lvl="1" indent="0" algn="just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>
                <a:latin typeface="TimesNewRomanPSMT"/>
              </a:rPr>
              <a:t>Attributes (properties) </a:t>
            </a:r>
            <a:r>
              <a:rPr lang="en-US" b="1" dirty="0">
                <a:latin typeface="Wingdings-Regular"/>
              </a:rPr>
              <a:t>-&gt; </a:t>
            </a:r>
            <a:r>
              <a:rPr lang="en-US" dirty="0" smtClean="0">
                <a:latin typeface="TimesNewRomanPSMT"/>
              </a:rPr>
              <a:t>remote </a:t>
            </a:r>
            <a:r>
              <a:rPr lang="en-US" dirty="0">
                <a:latin typeface="TimesNewRomanPSMT"/>
              </a:rPr>
              <a:t>object references</a:t>
            </a: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rgbClr val="FF0000"/>
                </a:solidFill>
                <a:latin typeface="TimesNewRomanPSMT"/>
              </a:rPr>
              <a:t>Persistent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Object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Service</a:t>
            </a:r>
          </a:p>
          <a:p>
            <a:pPr marL="457200" lvl="1" indent="0" algn="just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>
                <a:latin typeface="TimesNewRomanPSMT"/>
              </a:rPr>
              <a:t>Implementation of persistent CORBA objects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TimesNewRomanPSMT"/>
              </a:rPr>
              <a:t>Transaction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Service</a:t>
            </a:r>
          </a:p>
          <a:p>
            <a:pPr marL="457200" lvl="1" indent="0" algn="just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>
                <a:latin typeface="TimesNewRomanPSMT"/>
              </a:rPr>
              <a:t>Making object invocation part of transactions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TimesNewRomanPSMT"/>
              </a:rPr>
              <a:t>Event</a:t>
            </a:r>
            <a:r>
              <a:rPr lang="en-US" dirty="0" smtClean="0">
                <a:latin typeface="TimesNewRomanPSMT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Service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and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Notification</a:t>
            </a:r>
            <a:r>
              <a:rPr lang="en-US" dirty="0">
                <a:latin typeface="TimesNewRomanPSMT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NewRomanPSMT"/>
              </a:rPr>
              <a:t>Service</a:t>
            </a:r>
          </a:p>
          <a:p>
            <a:pPr marL="457200" lvl="1" indent="0" algn="just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>
                <a:latin typeface="TimesNewRomanPSMT"/>
              </a:rPr>
              <a:t>In response to applications‘ need for </a:t>
            </a:r>
            <a:r>
              <a:rPr lang="en-US" dirty="0" smtClean="0">
                <a:latin typeface="TimesNewRomanPSMT"/>
              </a:rPr>
              <a:t>asynchronous communication</a:t>
            </a:r>
            <a:endParaRPr lang="en-US" dirty="0">
              <a:latin typeface="TimesNewRomanPSMT"/>
            </a:endParaRPr>
          </a:p>
          <a:p>
            <a:pPr marL="457200" lvl="1" indent="0" algn="just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>
                <a:latin typeface="TimesNewRomanPSMT"/>
              </a:rPr>
              <a:t>built above synchronous communication with </a:t>
            </a:r>
            <a:r>
              <a:rPr lang="en-US" b="1" i="1" dirty="0">
                <a:latin typeface="TimesNewRomanPS-ItalicMT"/>
              </a:rPr>
              <a:t>push</a:t>
            </a:r>
            <a:r>
              <a:rPr lang="en-US" i="1" dirty="0">
                <a:latin typeface="TimesNewRomanPS-ItalicMT"/>
              </a:rPr>
              <a:t> </a:t>
            </a:r>
            <a:r>
              <a:rPr lang="en-US" dirty="0">
                <a:latin typeface="TimesNewRomanPSMT"/>
              </a:rPr>
              <a:t>or </a:t>
            </a:r>
            <a:r>
              <a:rPr lang="en-US" b="1" i="1" dirty="0" smtClean="0">
                <a:latin typeface="TimesNewRomanPS-ItalicMT"/>
              </a:rPr>
              <a:t>pull</a:t>
            </a:r>
            <a:r>
              <a:rPr lang="en-US" i="1" dirty="0" smtClean="0">
                <a:latin typeface="TimesNewRomanPS-ItalicMT"/>
              </a:rPr>
              <a:t> </a:t>
            </a:r>
            <a:r>
              <a:rPr lang="en-US" dirty="0" smtClean="0">
                <a:latin typeface="TimesNewRomanPSMT"/>
              </a:rPr>
              <a:t>options</a:t>
            </a:r>
            <a:endParaRPr lang="en-US" dirty="0">
              <a:latin typeface="TimesNewRomanPSMT"/>
            </a:endParaRPr>
          </a:p>
          <a:p>
            <a:pPr marL="457200" lvl="1" indent="0" algn="just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i="1" dirty="0">
                <a:latin typeface="TimesNewRomanPS-ItalicMT"/>
              </a:rPr>
              <a:t>not </a:t>
            </a:r>
            <a:r>
              <a:rPr lang="en-US" dirty="0">
                <a:latin typeface="TimesNewRomanPSMT"/>
              </a:rPr>
              <a:t>an integrated programming model with general IDL messages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52210" y="944965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67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9123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Main CORBA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705" y="991672"/>
            <a:ext cx="10753858" cy="5364677"/>
          </a:xfrm>
        </p:spPr>
        <p:txBody>
          <a:bodyPr/>
          <a:lstStyle/>
          <a:p>
            <a:r>
              <a:rPr lang="en-US" dirty="0" smtClean="0"/>
              <a:t>Object request broker (ORB)</a:t>
            </a:r>
          </a:p>
          <a:p>
            <a:r>
              <a:rPr lang="en-US" dirty="0" smtClean="0"/>
              <a:t>OMG( Object Management Group) interface definition language(IDL)</a:t>
            </a:r>
          </a:p>
          <a:p>
            <a:r>
              <a:rPr lang="en-US" dirty="0" smtClean="0"/>
              <a:t>Language mapping</a:t>
            </a:r>
          </a:p>
          <a:p>
            <a:r>
              <a:rPr lang="en-US" dirty="0" smtClean="0"/>
              <a:t>Stub and skeletons</a:t>
            </a:r>
          </a:p>
          <a:p>
            <a:r>
              <a:rPr lang="en-US" dirty="0" smtClean="0"/>
              <a:t>Interface repository</a:t>
            </a:r>
          </a:p>
          <a:p>
            <a:r>
              <a:rPr lang="en-US" dirty="0" smtClean="0"/>
              <a:t>Dynamic invocation and dispatch</a:t>
            </a:r>
          </a:p>
          <a:p>
            <a:r>
              <a:rPr lang="en-US" dirty="0" smtClean="0"/>
              <a:t>Object adapters</a:t>
            </a:r>
          </a:p>
          <a:p>
            <a:r>
              <a:rPr lang="en-US" dirty="0" smtClean="0"/>
              <a:t>Inter ORB protocols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21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79120" y="827516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06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3487"/>
            <a:ext cx="10515600" cy="41912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Object Oriented </a:t>
            </a:r>
            <a:r>
              <a:rPr lang="en-US" sz="3200" b="1" dirty="0" smtClean="0">
                <a:latin typeface="Arial Black" panose="020B0A04020102020204" pitchFamily="34" charset="0"/>
              </a:rPr>
              <a:t>Middleware(OOM)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910092"/>
            <a:ext cx="10877550" cy="5266872"/>
          </a:xfrm>
        </p:spPr>
        <p:txBody>
          <a:bodyPr/>
          <a:lstStyle/>
          <a:p>
            <a:r>
              <a:rPr lang="en-US" b="1" dirty="0" smtClean="0">
                <a:latin typeface="TimesNewRomanPS-BoldMT"/>
              </a:rPr>
              <a:t>Objects </a:t>
            </a:r>
            <a:r>
              <a:rPr lang="en-US" dirty="0">
                <a:latin typeface="TimesNewRomanPSMT"/>
              </a:rPr>
              <a:t>can be </a:t>
            </a:r>
            <a:r>
              <a:rPr lang="en-US" b="1" i="1" dirty="0">
                <a:latin typeface="TimesNewRomanPS-ItalicMT"/>
              </a:rPr>
              <a:t>local</a:t>
            </a:r>
            <a:r>
              <a:rPr lang="en-US" i="1" dirty="0">
                <a:latin typeface="TimesNewRomanPS-ItalicMT"/>
              </a:rPr>
              <a:t> </a:t>
            </a:r>
            <a:r>
              <a:rPr lang="en-US" dirty="0">
                <a:latin typeface="TimesNewRomanPSMT"/>
              </a:rPr>
              <a:t>or </a:t>
            </a:r>
            <a:r>
              <a:rPr lang="en-US" b="1" i="1" dirty="0">
                <a:latin typeface="TimesNewRomanPS-ItalicMT"/>
              </a:rPr>
              <a:t>remote</a:t>
            </a:r>
          </a:p>
          <a:p>
            <a:r>
              <a:rPr lang="en-US" b="1" dirty="0" smtClean="0">
                <a:latin typeface="TimesNewRomanPS-BoldMT"/>
              </a:rPr>
              <a:t>Object </a:t>
            </a:r>
            <a:r>
              <a:rPr lang="en-US" b="1" dirty="0">
                <a:latin typeface="TimesNewRomanPS-BoldMT"/>
              </a:rPr>
              <a:t>references </a:t>
            </a:r>
            <a:r>
              <a:rPr lang="en-US" dirty="0">
                <a:latin typeface="TimesNewRomanPSMT"/>
              </a:rPr>
              <a:t>can be </a:t>
            </a:r>
            <a:r>
              <a:rPr lang="en-US" i="1" dirty="0">
                <a:latin typeface="TimesNewRomanPS-ItalicMT"/>
              </a:rPr>
              <a:t>local </a:t>
            </a:r>
            <a:r>
              <a:rPr lang="en-US" dirty="0">
                <a:latin typeface="TimesNewRomanPSMT"/>
              </a:rPr>
              <a:t>or </a:t>
            </a:r>
            <a:r>
              <a:rPr lang="en-US" i="1" dirty="0">
                <a:latin typeface="TimesNewRomanPS-ItalicMT"/>
              </a:rPr>
              <a:t>remote</a:t>
            </a:r>
          </a:p>
          <a:p>
            <a:r>
              <a:rPr lang="en-US" dirty="0" smtClean="0">
                <a:latin typeface="TimesNewRomanPSMT"/>
              </a:rPr>
              <a:t>Remote </a:t>
            </a:r>
            <a:r>
              <a:rPr lang="en-US" dirty="0">
                <a:latin typeface="TimesNewRomanPSMT"/>
              </a:rPr>
              <a:t>objects have visible </a:t>
            </a:r>
            <a:r>
              <a:rPr lang="en-US" b="1" dirty="0">
                <a:latin typeface="TimesNewRomanPS-BoldMT"/>
              </a:rPr>
              <a:t>remote interfaces</a:t>
            </a:r>
          </a:p>
          <a:p>
            <a:r>
              <a:rPr lang="en-US" dirty="0" smtClean="0">
                <a:latin typeface="TimesNewRomanPSMT"/>
              </a:rPr>
              <a:t>Masks </a:t>
            </a:r>
            <a:r>
              <a:rPr lang="en-US" dirty="0">
                <a:latin typeface="TimesNewRomanPSMT"/>
              </a:rPr>
              <a:t>remote objects as being local using </a:t>
            </a:r>
            <a:r>
              <a:rPr lang="en-US" b="1" dirty="0" smtClean="0">
                <a:latin typeface="TimesNewRomanPS-BoldMT"/>
              </a:rPr>
              <a:t>proxy objects</a:t>
            </a:r>
            <a:endParaRPr lang="en-US" b="1" dirty="0">
              <a:latin typeface="TimesNewRomanPS-BoldMT"/>
            </a:endParaRPr>
          </a:p>
          <a:p>
            <a:r>
              <a:rPr lang="en-US" b="1" dirty="0" smtClean="0">
                <a:latin typeface="TimesNewRomanPS-BoldMT"/>
              </a:rPr>
              <a:t>Remote </a:t>
            </a:r>
            <a:r>
              <a:rPr lang="en-US" b="1" dirty="0">
                <a:latin typeface="TimesNewRomanPS-BoldMT"/>
              </a:rPr>
              <a:t>method invocation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22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39467" y="820890"/>
            <a:ext cx="9513066" cy="12283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8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205"/>
            <a:ext cx="10515600" cy="47767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Properties of 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791570"/>
            <a:ext cx="11327642" cy="5385393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0070C0"/>
                </a:solidFill>
                <a:latin typeface="TimesNewRomanPSMT"/>
              </a:rPr>
              <a:t>Support for object-oriented programming model</a:t>
            </a:r>
          </a:p>
          <a:p>
            <a:pPr lvl="1" algn="just"/>
            <a:r>
              <a:rPr lang="en-US" dirty="0" smtClean="0">
                <a:latin typeface="Wingdings-Regular"/>
              </a:rPr>
              <a:t> </a:t>
            </a:r>
            <a:r>
              <a:rPr lang="en-US" dirty="0">
                <a:latin typeface="TimesNewRomanPSMT"/>
              </a:rPr>
              <a:t>objects, methods, interfaces, encapsulation, …</a:t>
            </a:r>
          </a:p>
          <a:p>
            <a:pPr lvl="1" algn="just"/>
            <a:r>
              <a:rPr lang="en-US" dirty="0" smtClean="0">
                <a:latin typeface="Wingdings-Regular"/>
              </a:rPr>
              <a:t> </a:t>
            </a:r>
            <a:r>
              <a:rPr lang="en-US" dirty="0">
                <a:latin typeface="TimesNewRomanPSMT"/>
              </a:rPr>
              <a:t>exceptions (were also in some RPC systems e.g. Mayflower)</a:t>
            </a:r>
          </a:p>
          <a:p>
            <a:pPr algn="just"/>
            <a:r>
              <a:rPr lang="en-US" sz="3200" dirty="0">
                <a:solidFill>
                  <a:srgbClr val="0070C0"/>
                </a:solidFill>
                <a:latin typeface="TimesNewRomanPSMT"/>
              </a:rPr>
              <a:t>Synchronous</a:t>
            </a:r>
            <a:r>
              <a:rPr lang="en-US" sz="3200" dirty="0">
                <a:latin typeface="TimesNewRomanPSMT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imesNewRomanPSMT"/>
              </a:rPr>
              <a:t>request/reply</a:t>
            </a:r>
            <a:r>
              <a:rPr lang="en-US" sz="3200" dirty="0">
                <a:latin typeface="TimesNewRomanPSMT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imesNewRomanPSMT"/>
              </a:rPr>
              <a:t>interaction</a:t>
            </a:r>
          </a:p>
          <a:p>
            <a:pPr lvl="1" algn="just"/>
            <a:r>
              <a:rPr lang="en-US" dirty="0" smtClean="0">
                <a:latin typeface="Wingdings-Regular"/>
              </a:rPr>
              <a:t> </a:t>
            </a:r>
            <a:r>
              <a:rPr lang="en-US" dirty="0">
                <a:latin typeface="TimesNewRomanPSMT"/>
              </a:rPr>
              <a:t>same as RPC</a:t>
            </a:r>
          </a:p>
          <a:p>
            <a:pPr algn="just"/>
            <a:r>
              <a:rPr lang="en-US" sz="3200" dirty="0">
                <a:solidFill>
                  <a:srgbClr val="0070C0"/>
                </a:solidFill>
                <a:latin typeface="TimesNewRomanPSMT"/>
              </a:rPr>
              <a:t>Location</a:t>
            </a:r>
            <a:r>
              <a:rPr lang="en-US" sz="3200" dirty="0">
                <a:latin typeface="TimesNewRomanPSMT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TimesNewRomanPSMT"/>
              </a:rPr>
              <a:t>Transparency</a:t>
            </a:r>
          </a:p>
          <a:p>
            <a:pPr lvl="1" algn="just"/>
            <a:r>
              <a:rPr lang="en-US" dirty="0" smtClean="0">
                <a:latin typeface="Wingdings-Regular"/>
              </a:rPr>
              <a:t> </a:t>
            </a:r>
            <a:r>
              <a:rPr lang="en-US" dirty="0">
                <a:latin typeface="TimesNewRomanPSMT"/>
              </a:rPr>
              <a:t>system (ORB) maps object references to locations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TimesNewRomanPSMT"/>
              </a:rPr>
              <a:t>Services comprising multiple servers are easier to build with OOM</a:t>
            </a:r>
          </a:p>
          <a:p>
            <a:pPr lvl="1" algn="just"/>
            <a:r>
              <a:rPr lang="en-US" dirty="0" smtClean="0">
                <a:latin typeface="Wingdings-Regular"/>
              </a:rPr>
              <a:t> </a:t>
            </a:r>
            <a:r>
              <a:rPr lang="en-US" dirty="0">
                <a:latin typeface="TimesNewRomanPSMT"/>
              </a:rPr>
              <a:t>RPC programming is in terms of </a:t>
            </a:r>
            <a:r>
              <a:rPr lang="en-US" b="1" i="1" dirty="0">
                <a:latin typeface="TimesNewRomanPS-BoldItalicMT"/>
              </a:rPr>
              <a:t>server-interface (operation)</a:t>
            </a:r>
          </a:p>
          <a:p>
            <a:pPr lvl="1" algn="just"/>
            <a:r>
              <a:rPr lang="en-US" dirty="0" smtClean="0">
                <a:latin typeface="Wingdings-Regular"/>
              </a:rPr>
              <a:t> </a:t>
            </a:r>
            <a:r>
              <a:rPr lang="en-US" dirty="0">
                <a:latin typeface="TimesNewRomanPSMT"/>
              </a:rPr>
              <a:t>RPC system looks up server address in a location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23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82580" y="791570"/>
            <a:ext cx="10671220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307"/>
            <a:ext cx="10515600" cy="47767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Disadvantages of 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1" y="900752"/>
            <a:ext cx="11450471" cy="532262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70C0"/>
                </a:solidFill>
                <a:latin typeface="Wingdings-Regular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NewRomanPSMT"/>
              </a:rPr>
              <a:t>Synchronous request/reply interaction only</a:t>
            </a:r>
          </a:p>
          <a:p>
            <a:pPr lvl="1" algn="just"/>
            <a:r>
              <a:rPr lang="en-US" dirty="0" smtClean="0">
                <a:latin typeface="TimesNewRomanPSMT"/>
              </a:rPr>
              <a:t>So </a:t>
            </a:r>
            <a:r>
              <a:rPr lang="en-US" dirty="0">
                <a:latin typeface="TimesNewRomanPSMT"/>
              </a:rPr>
              <a:t>CORBA </a:t>
            </a:r>
            <a:r>
              <a:rPr lang="en-US" b="1" dirty="0" smtClean="0">
                <a:latin typeface="CourierNewPS-BoldMT"/>
              </a:rPr>
              <a:t>one way </a:t>
            </a:r>
            <a:r>
              <a:rPr lang="en-US" dirty="0">
                <a:latin typeface="TimesNewRomanPSMT"/>
              </a:rPr>
              <a:t>semantics added and -</a:t>
            </a:r>
          </a:p>
          <a:p>
            <a:pPr lvl="1" algn="just"/>
            <a:r>
              <a:rPr lang="en-US" dirty="0" smtClean="0">
                <a:latin typeface="TimesNewRomanPSMT"/>
              </a:rPr>
              <a:t>Asynchronous </a:t>
            </a:r>
            <a:r>
              <a:rPr lang="en-US" dirty="0">
                <a:latin typeface="TimesNewRomanPSMT"/>
              </a:rPr>
              <a:t>Method Invocation (AMI)</a:t>
            </a:r>
          </a:p>
          <a:p>
            <a:pPr lvl="1" algn="just"/>
            <a:r>
              <a:rPr lang="en-US" dirty="0" smtClean="0">
                <a:latin typeface="TimesNewRomanPSMT"/>
              </a:rPr>
              <a:t>But </a:t>
            </a:r>
            <a:r>
              <a:rPr lang="en-US" i="1" dirty="0">
                <a:latin typeface="TimesNewRomanPS-ItalicMT"/>
              </a:rPr>
              <a:t>implementations </a:t>
            </a:r>
            <a:r>
              <a:rPr lang="en-US" dirty="0">
                <a:latin typeface="TimesNewRomanPSMT"/>
              </a:rPr>
              <a:t>may not be loosely coupled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Wingdings-Regular"/>
              </a:rPr>
              <a:t> Distributed garbage collection</a:t>
            </a:r>
          </a:p>
          <a:p>
            <a:pPr lvl="1" algn="just"/>
            <a:r>
              <a:rPr lang="en-US" dirty="0" smtClean="0">
                <a:latin typeface="TimesNewRomanPSMT"/>
              </a:rPr>
              <a:t>Releasing </a:t>
            </a:r>
            <a:r>
              <a:rPr lang="en-US" dirty="0">
                <a:latin typeface="TimesNewRomanPSMT"/>
              </a:rPr>
              <a:t>memory for unused remote objects</a:t>
            </a:r>
          </a:p>
          <a:p>
            <a:pPr algn="just"/>
            <a:r>
              <a:rPr lang="en-US" dirty="0">
                <a:solidFill>
                  <a:srgbClr val="0070C0"/>
                </a:solidFill>
                <a:latin typeface="Wingdings-Regular"/>
              </a:rPr>
              <a:t> OOM rather static and heavy-weight</a:t>
            </a:r>
          </a:p>
          <a:p>
            <a:pPr lvl="1" algn="just"/>
            <a:r>
              <a:rPr lang="en-US" dirty="0" smtClean="0">
                <a:latin typeface="TimesNewRomanPSMT"/>
              </a:rPr>
              <a:t>Bad </a:t>
            </a:r>
            <a:r>
              <a:rPr lang="en-US" dirty="0">
                <a:latin typeface="TimesNewRomanPSMT"/>
              </a:rPr>
              <a:t>for ubiquitous systems and embedded devices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24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753897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3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751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Message Oriented </a:t>
            </a:r>
            <a:r>
              <a:rPr lang="en-US" sz="3200" b="1" dirty="0" smtClean="0">
                <a:latin typeface="Arial Black" panose="020B0A04020102020204" pitchFamily="34" charset="0"/>
              </a:rPr>
              <a:t>Middleware(MOM)</a:t>
            </a:r>
            <a:endParaRPr 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146412"/>
            <a:ext cx="11450472" cy="52099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 (Message Oriented Middleware) is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client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server infrastructure which allows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over </a:t>
            </a: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heterogeneous platforms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complexity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spanning operating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and network protocols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insulating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from un-necessary details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Data is exchanged by message passing </a:t>
            </a:r>
            <a:r>
              <a:rPr lang="en-US" dirty="0" smtClean="0">
                <a:latin typeface="Calibri" panose="020F0502020204030204" pitchFamily="34" charset="0"/>
              </a:rPr>
              <a:t>and/or message </a:t>
            </a:r>
            <a:r>
              <a:rPr lang="en-US" dirty="0">
                <a:latin typeface="Calibri" panose="020F0502020204030204" pitchFamily="34" charset="0"/>
              </a:rPr>
              <a:t>queuing </a:t>
            </a:r>
            <a:r>
              <a:rPr lang="en-US" dirty="0" smtClean="0">
                <a:latin typeface="Calibri" panose="020F0502020204030204" pitchFamily="34" charset="0"/>
              </a:rPr>
              <a:t>supporting </a:t>
            </a:r>
            <a:r>
              <a:rPr lang="en-US" b="1" dirty="0">
                <a:latin typeface="Calibri" panose="020F0502020204030204" pitchFamily="34" charset="0"/>
              </a:rPr>
              <a:t>both </a:t>
            </a:r>
            <a:r>
              <a:rPr lang="en-US" b="1" dirty="0" smtClean="0">
                <a:latin typeface="Calibri" panose="020F0502020204030204" pitchFamily="34" charset="0"/>
              </a:rPr>
              <a:t>synchronous and </a:t>
            </a:r>
            <a:r>
              <a:rPr lang="en-US" b="1" dirty="0">
                <a:latin typeface="Calibri" panose="020F0502020204030204" pitchFamily="34" charset="0"/>
              </a:rPr>
              <a:t>asynchronous </a:t>
            </a:r>
            <a:r>
              <a:rPr lang="en-US" dirty="0" smtClean="0">
                <a:latin typeface="Calibri" panose="020F0502020204030204" pitchFamily="34" charset="0"/>
              </a:rPr>
              <a:t>interactions between distributed computing </a:t>
            </a:r>
            <a:r>
              <a:rPr lang="en-US" dirty="0">
                <a:latin typeface="Calibri" panose="020F0502020204030204" pitchFamily="34" charset="0"/>
              </a:rPr>
              <a:t>processes.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MOM system ensures message delivery </a:t>
            </a:r>
            <a:r>
              <a:rPr lang="en-US" dirty="0" smtClean="0">
                <a:latin typeface="Calibri" panose="020F0502020204030204" pitchFamily="34" charset="0"/>
              </a:rPr>
              <a:t>by using </a:t>
            </a:r>
            <a:r>
              <a:rPr lang="en-US" b="1" dirty="0">
                <a:latin typeface="Calibri" panose="020F0502020204030204" pitchFamily="34" charset="0"/>
              </a:rPr>
              <a:t>reliable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queues</a:t>
            </a:r>
            <a:r>
              <a:rPr lang="en-US" dirty="0">
                <a:latin typeface="Calibri" panose="020F0502020204030204" pitchFamily="34" charset="0"/>
              </a:rPr>
              <a:t> and by providing </a:t>
            </a:r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b="1" dirty="0" smtClean="0">
                <a:latin typeface="Calibri" panose="020F0502020204030204" pitchFamily="34" charset="0"/>
              </a:rPr>
              <a:t>directory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b="1" dirty="0">
                <a:latin typeface="Calibri" panose="020F0502020204030204" pitchFamily="34" charset="0"/>
              </a:rPr>
              <a:t>security</a:t>
            </a:r>
            <a:r>
              <a:rPr lang="en-US" dirty="0">
                <a:latin typeface="Calibri" panose="020F0502020204030204" pitchFamily="34" charset="0"/>
              </a:rPr>
              <a:t>, and </a:t>
            </a:r>
            <a:r>
              <a:rPr lang="en-US" b="1" dirty="0">
                <a:latin typeface="Calibri" panose="020F0502020204030204" pitchFamily="34" charset="0"/>
              </a:rPr>
              <a:t>administrative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b="1" dirty="0">
                <a:latin typeface="Calibri" panose="020F0502020204030204" pitchFamily="34" charset="0"/>
              </a:rPr>
              <a:t>services</a:t>
            </a:r>
            <a:r>
              <a:rPr lang="en-US" dirty="0" smtClean="0">
                <a:latin typeface="Calibri" panose="020F0502020204030204" pitchFamily="34" charset="0"/>
              </a:rPr>
              <a:t> required </a:t>
            </a:r>
            <a:r>
              <a:rPr lang="en-US" dirty="0">
                <a:latin typeface="Calibri" panose="020F0502020204030204" pitchFamily="34" charset="0"/>
              </a:rPr>
              <a:t>to support messaging.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25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539314" y="982640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235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45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MOM - Demonstration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32764"/>
            <a:ext cx="9015484" cy="476306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26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999556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14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MOM -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69" y="1255594"/>
            <a:ext cx="10631606" cy="5100756"/>
          </a:xfrm>
        </p:spPr>
        <p:txBody>
          <a:bodyPr/>
          <a:lstStyle/>
          <a:p>
            <a:r>
              <a:rPr lang="en-US" dirty="0" smtClean="0">
                <a:latin typeface="ArialMT"/>
              </a:rPr>
              <a:t>Asynchronous</a:t>
            </a:r>
            <a:endParaRPr lang="en-US" dirty="0">
              <a:latin typeface="ArialMT"/>
            </a:endParaRPr>
          </a:p>
          <a:p>
            <a:r>
              <a:rPr lang="en-US" dirty="0" smtClean="0">
                <a:latin typeface="ArialMT"/>
              </a:rPr>
              <a:t>Flexible</a:t>
            </a:r>
            <a:endParaRPr lang="en-US" dirty="0">
              <a:latin typeface="ArialMT"/>
            </a:endParaRPr>
          </a:p>
          <a:p>
            <a:r>
              <a:rPr lang="en-US" dirty="0" smtClean="0">
                <a:latin typeface="ArialMT"/>
              </a:rPr>
              <a:t>Portability</a:t>
            </a:r>
            <a:endParaRPr lang="en-US" dirty="0">
              <a:latin typeface="ArialMT"/>
            </a:endParaRPr>
          </a:p>
          <a:p>
            <a:r>
              <a:rPr lang="en-US" dirty="0" smtClean="0">
                <a:latin typeface="ArialMT"/>
              </a:rPr>
              <a:t>Interoperability</a:t>
            </a:r>
            <a:endParaRPr lang="en-US" dirty="0">
              <a:latin typeface="ArialMT"/>
            </a:endParaRPr>
          </a:p>
          <a:p>
            <a:r>
              <a:rPr lang="en-US" dirty="0" smtClean="0">
                <a:latin typeface="ArialMT"/>
              </a:rPr>
              <a:t>Reduces </a:t>
            </a:r>
            <a:r>
              <a:rPr lang="en-US" dirty="0">
                <a:latin typeface="ArialMT"/>
              </a:rPr>
              <a:t>Complexity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27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57428" y="914400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2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001"/>
            <a:ext cx="10515600" cy="60386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Message-Oriented Middleware (MOM)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5" y="875426"/>
            <a:ext cx="11204812" cy="5480923"/>
          </a:xfrm>
        </p:spPr>
        <p:txBody>
          <a:bodyPr/>
          <a:lstStyle/>
          <a:p>
            <a:r>
              <a:rPr lang="en-US" dirty="0" smtClean="0">
                <a:latin typeface="TimesNewRomanPSMT"/>
              </a:rPr>
              <a:t>Communication </a:t>
            </a:r>
            <a:r>
              <a:rPr lang="en-US" dirty="0">
                <a:latin typeface="TimesNewRomanPSMT"/>
              </a:rPr>
              <a:t>using </a:t>
            </a:r>
            <a:r>
              <a:rPr lang="en-US" b="1" dirty="0">
                <a:latin typeface="TimesNewRomanPS-BoldMT"/>
              </a:rPr>
              <a:t>messages</a:t>
            </a:r>
          </a:p>
          <a:p>
            <a:r>
              <a:rPr lang="en-US" dirty="0" smtClean="0">
                <a:latin typeface="TimesNewRomanPSMT"/>
              </a:rPr>
              <a:t>Messages </a:t>
            </a:r>
            <a:r>
              <a:rPr lang="en-US" dirty="0">
                <a:latin typeface="TimesNewRomanPSMT"/>
              </a:rPr>
              <a:t>stored in </a:t>
            </a:r>
            <a:r>
              <a:rPr lang="en-US" b="1" dirty="0">
                <a:latin typeface="TimesNewRomanPS-BoldMT"/>
              </a:rPr>
              <a:t>message queues</a:t>
            </a:r>
          </a:p>
          <a:p>
            <a:r>
              <a:rPr lang="en-US" b="1" dirty="0" smtClean="0">
                <a:latin typeface="TimesNewRomanPS-BoldMT"/>
              </a:rPr>
              <a:t>message </a:t>
            </a:r>
            <a:r>
              <a:rPr lang="en-US" b="1" dirty="0">
                <a:latin typeface="TimesNewRomanPS-BoldMT"/>
              </a:rPr>
              <a:t>servers </a:t>
            </a:r>
            <a:r>
              <a:rPr lang="en-US" dirty="0">
                <a:latin typeface="TimesNewRomanPSMT"/>
              </a:rPr>
              <a:t>decouple client and server</a:t>
            </a:r>
          </a:p>
          <a:p>
            <a:r>
              <a:rPr lang="en-US" dirty="0" smtClean="0">
                <a:latin typeface="TimesNewRomanPSMT"/>
              </a:rPr>
              <a:t>Various </a:t>
            </a:r>
            <a:r>
              <a:rPr lang="en-US" dirty="0">
                <a:latin typeface="TimesNewRomanPSMT"/>
              </a:rPr>
              <a:t>assumptions about </a:t>
            </a:r>
            <a:r>
              <a:rPr lang="en-US" b="1" dirty="0">
                <a:latin typeface="TimesNewRomanPS-BoldMT"/>
              </a:rPr>
              <a:t>message </a:t>
            </a:r>
            <a:r>
              <a:rPr lang="en-US" b="1" dirty="0" smtClean="0">
                <a:latin typeface="TimesNewRomanPS-BoldMT"/>
              </a:rPr>
              <a:t>content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37" y="2863968"/>
            <a:ext cx="7038975" cy="337305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32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4716"/>
            <a:ext cx="10515600" cy="66874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Properties of MOM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7" y="982639"/>
            <a:ext cx="11163869" cy="5194324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NewRomanPS-BoldMT"/>
              </a:rPr>
              <a:t>Asynchronous </a:t>
            </a:r>
            <a:r>
              <a:rPr lang="en-US" b="1" dirty="0">
                <a:latin typeface="TimesNewRomanPSMT"/>
              </a:rPr>
              <a:t>interaction</a:t>
            </a:r>
          </a:p>
          <a:p>
            <a:pPr marL="457200" lvl="1" indent="0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>
                <a:latin typeface="TimesNewRomanPSMT"/>
              </a:rPr>
              <a:t>Client and server are only </a:t>
            </a:r>
            <a:r>
              <a:rPr lang="en-US" b="1" dirty="0">
                <a:latin typeface="TimesNewRomanPS-BoldMT"/>
              </a:rPr>
              <a:t>loosely coupled</a:t>
            </a:r>
          </a:p>
          <a:p>
            <a:pPr marL="457200" lvl="1" indent="0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>
                <a:latin typeface="TimesNewRomanPSMT"/>
              </a:rPr>
              <a:t>Messages are queued</a:t>
            </a:r>
          </a:p>
          <a:p>
            <a:pPr marL="457200" lvl="1" indent="0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dirty="0">
                <a:latin typeface="TimesNewRomanPSMT"/>
              </a:rPr>
              <a:t>Good for application integration</a:t>
            </a:r>
          </a:p>
          <a:p>
            <a:r>
              <a:rPr lang="en-US" dirty="0" smtClean="0">
                <a:latin typeface="Wingdings-Regular"/>
              </a:rPr>
              <a:t> </a:t>
            </a:r>
            <a:r>
              <a:rPr lang="en-US" dirty="0">
                <a:latin typeface="TimesNewRomanPSMT"/>
              </a:rPr>
              <a:t>Support for </a:t>
            </a:r>
            <a:r>
              <a:rPr lang="en-US" b="1" dirty="0">
                <a:latin typeface="TimesNewRomanPS-BoldMT"/>
              </a:rPr>
              <a:t>reliable </a:t>
            </a:r>
            <a:r>
              <a:rPr lang="en-US" b="1" dirty="0">
                <a:latin typeface="TimesNewRomanPSMT"/>
              </a:rPr>
              <a:t>delivery service</a:t>
            </a:r>
          </a:p>
          <a:p>
            <a:pPr marL="457200" lvl="1" indent="0">
              <a:buNone/>
            </a:pPr>
            <a:r>
              <a:rPr lang="en-US" sz="2800" dirty="0">
                <a:latin typeface="ArialMT"/>
              </a:rPr>
              <a:t>– </a:t>
            </a:r>
            <a:r>
              <a:rPr lang="en-US" dirty="0">
                <a:latin typeface="ArialMT"/>
              </a:rPr>
              <a:t>Keep queues in persistent storage</a:t>
            </a:r>
          </a:p>
          <a:p>
            <a:r>
              <a:rPr lang="en-US" dirty="0" smtClean="0">
                <a:latin typeface="TimesNewRomanPSMT"/>
              </a:rPr>
              <a:t>Processing </a:t>
            </a:r>
            <a:r>
              <a:rPr lang="en-US" dirty="0">
                <a:latin typeface="TimesNewRomanPSMT"/>
              </a:rPr>
              <a:t>of messages by intermediate </a:t>
            </a:r>
            <a:r>
              <a:rPr lang="en-US" dirty="0" smtClean="0">
                <a:latin typeface="TimesNewRomanPSMT"/>
              </a:rPr>
              <a:t>message server(s</a:t>
            </a:r>
            <a:r>
              <a:rPr lang="en-US" dirty="0">
                <a:latin typeface="TimesNewRomanPSMT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ArialMT"/>
              </a:rPr>
              <a:t>– </a:t>
            </a:r>
            <a:r>
              <a:rPr lang="en-US" dirty="0">
                <a:latin typeface="ArialMT"/>
              </a:rPr>
              <a:t>May do filtering, transforming, logging, …</a:t>
            </a:r>
          </a:p>
          <a:p>
            <a:pPr marL="457200" lvl="1" indent="0">
              <a:buNone/>
            </a:pPr>
            <a:r>
              <a:rPr lang="en-US" dirty="0">
                <a:latin typeface="ArialMT"/>
              </a:rPr>
              <a:t>– Networks of message servers</a:t>
            </a:r>
          </a:p>
          <a:p>
            <a:r>
              <a:rPr lang="en-US" dirty="0" smtClean="0">
                <a:latin typeface="TimesNewRomanPSMT"/>
              </a:rPr>
              <a:t>Natural </a:t>
            </a:r>
            <a:r>
              <a:rPr lang="en-US" dirty="0">
                <a:latin typeface="TimesNewRomanPSMT"/>
              </a:rPr>
              <a:t>for database integration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29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20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881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Middleware -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850006"/>
            <a:ext cx="11320529" cy="5615188"/>
          </a:xfrm>
        </p:spPr>
        <p:txBody>
          <a:bodyPr>
            <a:normAutofit/>
          </a:bodyPr>
          <a:lstStyle/>
          <a:p>
            <a:pPr algn="just"/>
            <a:r>
              <a:rPr lang="en-US" b="1" i="0" dirty="0" smtClean="0">
                <a:solidFill>
                  <a:schemeClr val="accent2">
                    <a:lumMod val="75000"/>
                  </a:schemeClr>
                </a:solidFill>
                <a:effectLst/>
              </a:rPr>
              <a:t>Middleware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 is </a:t>
            </a:r>
            <a:r>
              <a:rPr lang="en-US" b="1" i="0" dirty="0" smtClean="0">
                <a:solidFill>
                  <a:srgbClr val="FF158F"/>
                </a:solidFill>
                <a:effectLst/>
              </a:rPr>
              <a:t>connectivity software 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that consists </a:t>
            </a:r>
            <a:r>
              <a:rPr lang="en-US" b="1" i="0" dirty="0" smtClean="0">
                <a:solidFill>
                  <a:srgbClr val="000000"/>
                </a:solidFill>
                <a:effectLst/>
              </a:rPr>
              <a:t>of a set of enabling services </a:t>
            </a:r>
            <a:r>
              <a:rPr lang="en-US" b="0" i="0" dirty="0" smtClean="0">
                <a:solidFill>
                  <a:srgbClr val="000000"/>
                </a:solidFill>
                <a:effectLst/>
              </a:rPr>
              <a:t>that </a:t>
            </a:r>
            <a:r>
              <a:rPr lang="en-US" b="1" i="0" dirty="0" smtClean="0">
                <a:solidFill>
                  <a:srgbClr val="FF0000"/>
                </a:solidFill>
                <a:effectLst/>
              </a:rPr>
              <a:t>allow multiple processes running on one or more machines to interact with each other</a:t>
            </a:r>
            <a:r>
              <a:rPr lang="en-US" b="0" i="0" dirty="0" smtClean="0">
                <a:solidFill>
                  <a:srgbClr val="FF0000"/>
                </a:solidFill>
                <a:effectLst/>
              </a:rPr>
              <a:t>. </a:t>
            </a:r>
          </a:p>
          <a:p>
            <a:pPr algn="just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Middleware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is the "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Calibri-Bold"/>
              </a:rPr>
              <a:t>glue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" that </a:t>
            </a:r>
            <a:r>
              <a:rPr lang="en-US" b="1" i="0" dirty="0" smtClean="0">
                <a:solidFill>
                  <a:srgbClr val="008000"/>
                </a:solidFill>
                <a:effectLst/>
                <a:latin typeface="Calibri-Bold"/>
              </a:rPr>
              <a:t>connects diverse computer systems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Typically, </a:t>
            </a:r>
            <a:r>
              <a:rPr lang="en-US" b="0" i="0" dirty="0" smtClean="0">
                <a:solidFill>
                  <a:srgbClr val="FF158F"/>
                </a:solidFill>
                <a:effectLst/>
                <a:latin typeface="Calibri" panose="020F0502020204030204" pitchFamily="34" charset="0"/>
              </a:rPr>
              <a:t>legacy systems store information in </a:t>
            </a:r>
            <a:r>
              <a:rPr lang="en-US" b="1" i="0" dirty="0" smtClean="0">
                <a:solidFill>
                  <a:srgbClr val="FF158F"/>
                </a:solidFill>
                <a:effectLst/>
                <a:latin typeface="Calibri" panose="020F0502020204030204" pitchFamily="34" charset="0"/>
              </a:rPr>
              <a:t>proprietary formats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use proprietary protocols to communicate, and may even be running on hardware that's no longer manufactured or supported.</a:t>
            </a:r>
          </a:p>
          <a:p>
            <a:pPr marL="0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943" y="3747752"/>
            <a:ext cx="3329624" cy="260859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399245" y="850006"/>
            <a:ext cx="11320529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92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036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Java Message Service (JMS)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6287"/>
            <a:ext cx="10898874" cy="51806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NewRomanPSMT"/>
              </a:rPr>
              <a:t>API </a:t>
            </a:r>
            <a:r>
              <a:rPr lang="en-US" b="1" dirty="0">
                <a:latin typeface="TimesNewRomanPS-BoldMT"/>
              </a:rPr>
              <a:t>specification </a:t>
            </a:r>
            <a:r>
              <a:rPr lang="en-US" dirty="0">
                <a:latin typeface="TimesNewRomanPSMT"/>
              </a:rPr>
              <a:t>to access </a:t>
            </a:r>
            <a:r>
              <a:rPr lang="en-US" dirty="0" smtClean="0">
                <a:latin typeface="TimesNewRomanPSMT"/>
              </a:rPr>
              <a:t>MOM implementations</a:t>
            </a:r>
            <a:endParaRPr lang="en-US" dirty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Two </a:t>
            </a:r>
            <a:r>
              <a:rPr lang="en-US" dirty="0">
                <a:latin typeface="TimesNewRomanPSMT"/>
              </a:rPr>
              <a:t>modes of operation *specified*:</a:t>
            </a:r>
          </a:p>
          <a:p>
            <a:pPr marL="457200" lvl="1" indent="0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b="1" dirty="0">
                <a:solidFill>
                  <a:srgbClr val="0070C0"/>
                </a:solidFill>
                <a:latin typeface="TimesNewRomanPS-BoldMT"/>
              </a:rPr>
              <a:t>Point-to-point</a:t>
            </a:r>
          </a:p>
          <a:p>
            <a:pPr marL="914400" lvl="2" indent="0">
              <a:buNone/>
            </a:pPr>
            <a:r>
              <a:rPr lang="en-US" sz="2400" dirty="0">
                <a:latin typeface="ArialMT"/>
              </a:rPr>
              <a:t>• </a:t>
            </a:r>
            <a:r>
              <a:rPr lang="en-US" sz="2400" dirty="0">
                <a:latin typeface="TimesNewRomanPSMT"/>
              </a:rPr>
              <a:t>one-to-one communication using queues</a:t>
            </a:r>
          </a:p>
          <a:p>
            <a:pPr marL="457200" lvl="1" indent="0">
              <a:buNone/>
            </a:pPr>
            <a:r>
              <a:rPr lang="en-US" dirty="0">
                <a:latin typeface="ArialMT"/>
              </a:rPr>
              <a:t>– </a:t>
            </a:r>
            <a:r>
              <a:rPr lang="en-US" b="1" dirty="0">
                <a:solidFill>
                  <a:srgbClr val="0070C0"/>
                </a:solidFill>
                <a:latin typeface="TimesNewRomanPS-BoldMT"/>
              </a:rPr>
              <a:t>Publish/Subscribe</a:t>
            </a:r>
          </a:p>
          <a:p>
            <a:pPr marL="914400" lvl="2" indent="0">
              <a:buNone/>
            </a:pPr>
            <a:r>
              <a:rPr lang="en-US" sz="2400" dirty="0" smtClean="0">
                <a:latin typeface="ArialMT"/>
              </a:rPr>
              <a:t>• </a:t>
            </a:r>
            <a:r>
              <a:rPr lang="en-US" sz="2400" dirty="0" smtClean="0">
                <a:latin typeface="TimesNewRomanPSMT"/>
              </a:rPr>
              <a:t>Event-Based </a:t>
            </a:r>
            <a:r>
              <a:rPr lang="en-US" sz="2400" dirty="0">
                <a:latin typeface="TimesNewRomanPSMT"/>
              </a:rPr>
              <a:t>Middleware</a:t>
            </a:r>
          </a:p>
          <a:p>
            <a:r>
              <a:rPr lang="en-US" b="1" dirty="0" smtClean="0">
                <a:latin typeface="TimesNewRomanPS-BoldMT"/>
              </a:rPr>
              <a:t>JMS </a:t>
            </a:r>
            <a:r>
              <a:rPr lang="en-US" b="1" dirty="0">
                <a:latin typeface="TimesNewRomanPS-BoldMT"/>
              </a:rPr>
              <a:t>Server </a:t>
            </a:r>
            <a:r>
              <a:rPr lang="en-US" dirty="0">
                <a:latin typeface="TimesNewRomanPSMT"/>
              </a:rPr>
              <a:t>implements JMS API</a:t>
            </a:r>
          </a:p>
          <a:p>
            <a:r>
              <a:rPr lang="en-US" dirty="0" smtClean="0">
                <a:latin typeface="TimesNewRomanPSMT"/>
              </a:rPr>
              <a:t>JMS </a:t>
            </a:r>
            <a:r>
              <a:rPr lang="en-US" dirty="0">
                <a:latin typeface="TimesNewRomanPSMT"/>
              </a:rPr>
              <a:t>Clients connect to JMS servers</a:t>
            </a:r>
          </a:p>
          <a:p>
            <a:r>
              <a:rPr lang="en-US" dirty="0" smtClean="0">
                <a:latin typeface="TimesNewRomanPSMT"/>
              </a:rPr>
              <a:t>Java </a:t>
            </a:r>
            <a:r>
              <a:rPr lang="en-US" dirty="0">
                <a:latin typeface="TimesNewRomanPSMT"/>
              </a:rPr>
              <a:t>objects can be </a:t>
            </a:r>
            <a:r>
              <a:rPr lang="en-US" dirty="0" smtClean="0">
                <a:latin typeface="TimesNewRomanPSMT"/>
              </a:rPr>
              <a:t>serialized </a:t>
            </a:r>
            <a:r>
              <a:rPr lang="en-US" dirty="0">
                <a:latin typeface="TimesNewRomanPSMT"/>
              </a:rPr>
              <a:t>to JMS messages</a:t>
            </a:r>
          </a:p>
          <a:p>
            <a:r>
              <a:rPr lang="en-US" dirty="0" smtClean="0">
                <a:latin typeface="TimesNewRomanPSMT"/>
              </a:rPr>
              <a:t>A </a:t>
            </a:r>
            <a:r>
              <a:rPr lang="en-US" dirty="0">
                <a:latin typeface="TimesNewRomanPSMT"/>
              </a:rPr>
              <a:t>JMS interface has been provided </a:t>
            </a:r>
            <a:r>
              <a:rPr lang="en-US" dirty="0" smtClean="0">
                <a:latin typeface="TimesNewRomanPSMT"/>
              </a:rPr>
              <a:t>for message queue(MQ)</a:t>
            </a:r>
            <a:endParaRPr lang="en-US" dirty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pub/sub </a:t>
            </a:r>
            <a:r>
              <a:rPr lang="en-US" dirty="0">
                <a:latin typeface="TimesNewRomanPSMT"/>
              </a:rPr>
              <a:t>(one-to-many) - just a specification?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30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4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774"/>
            <a:ext cx="10515600" cy="49132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764276"/>
            <a:ext cx="11232108" cy="541268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dirty="0"/>
              <a:t>A web service is any piece of software that makes itself available over the internet and uses a standardized XML messaging system. XML is used to encode all communications to a web service</a:t>
            </a:r>
            <a:endParaRPr lang="en-US" sz="3000" dirty="0" smtClean="0">
              <a:latin typeface="TimesNewRomanPSMT"/>
            </a:endParaRPr>
          </a:p>
          <a:p>
            <a:r>
              <a:rPr lang="en-US" dirty="0" smtClean="0">
                <a:latin typeface="TimesNewRomanPSMT"/>
              </a:rPr>
              <a:t>Use </a:t>
            </a:r>
            <a:r>
              <a:rPr lang="en-US" dirty="0">
                <a:latin typeface="TimesNewRomanPSMT"/>
              </a:rPr>
              <a:t>well-known web standards for distributed </a:t>
            </a:r>
            <a:r>
              <a:rPr lang="en-US" dirty="0" smtClean="0">
                <a:latin typeface="TimesNewRomanPSMT"/>
              </a:rPr>
              <a:t>computing</a:t>
            </a:r>
          </a:p>
          <a:p>
            <a:pPr lvl="1"/>
            <a:r>
              <a:rPr lang="en-US" sz="2800" b="1" dirty="0"/>
              <a:t>Communication</a:t>
            </a:r>
          </a:p>
          <a:p>
            <a:pPr lvl="2"/>
            <a:r>
              <a:rPr lang="en-US" sz="2800" dirty="0" smtClean="0"/>
              <a:t>Message </a:t>
            </a:r>
            <a:r>
              <a:rPr lang="en-US" sz="2800" dirty="0"/>
              <a:t>content expressed in </a:t>
            </a:r>
            <a:r>
              <a:rPr lang="en-US" sz="2800" b="1" dirty="0"/>
              <a:t>XML</a:t>
            </a:r>
          </a:p>
          <a:p>
            <a:pPr lvl="2"/>
            <a:r>
              <a:rPr lang="en-US" sz="2800" b="1" dirty="0" smtClean="0"/>
              <a:t>S</a:t>
            </a:r>
            <a:r>
              <a:rPr lang="en-US" sz="2800" dirty="0" smtClean="0"/>
              <a:t>imple </a:t>
            </a:r>
            <a:r>
              <a:rPr lang="en-US" sz="2800" b="1" dirty="0"/>
              <a:t>O</a:t>
            </a:r>
            <a:r>
              <a:rPr lang="en-US" sz="2800" dirty="0"/>
              <a:t>bject </a:t>
            </a:r>
            <a:r>
              <a:rPr lang="en-US" sz="2800" b="1" dirty="0"/>
              <a:t>A</a:t>
            </a:r>
            <a:r>
              <a:rPr lang="en-US" sz="2800" dirty="0"/>
              <a:t>ccess </a:t>
            </a:r>
            <a:r>
              <a:rPr lang="en-US" sz="2800" b="1" dirty="0"/>
              <a:t>P</a:t>
            </a:r>
            <a:r>
              <a:rPr lang="en-US" sz="2800" dirty="0"/>
              <a:t>rotocol (</a:t>
            </a:r>
            <a:r>
              <a:rPr lang="en-US" sz="2800" b="1" dirty="0"/>
              <a:t>SOAP</a:t>
            </a:r>
            <a:r>
              <a:rPr lang="en-US" sz="2800" dirty="0"/>
              <a:t>)</a:t>
            </a:r>
          </a:p>
          <a:p>
            <a:pPr marL="1371600" lvl="3" indent="0">
              <a:buNone/>
            </a:pPr>
            <a:r>
              <a:rPr lang="en-US" sz="2800" dirty="0"/>
              <a:t>– Lightweight protocol for </a:t>
            </a:r>
            <a:r>
              <a:rPr lang="en-US" sz="2800" dirty="0" smtClean="0"/>
              <a:t>sync/</a:t>
            </a:r>
            <a:r>
              <a:rPr lang="en-US" sz="2800" dirty="0" err="1" smtClean="0"/>
              <a:t>async</a:t>
            </a:r>
            <a:r>
              <a:rPr lang="en-US" sz="2800" dirty="0" smtClean="0"/>
              <a:t>. </a:t>
            </a:r>
            <a:r>
              <a:rPr lang="en-US" sz="2800" dirty="0"/>
              <a:t>communication</a:t>
            </a:r>
          </a:p>
          <a:p>
            <a:pPr lvl="1"/>
            <a:r>
              <a:rPr lang="en-US" sz="2800" b="1" dirty="0"/>
              <a:t>Service Description</a:t>
            </a:r>
          </a:p>
          <a:p>
            <a:pPr lvl="2"/>
            <a:r>
              <a:rPr lang="en-US" sz="2800" b="1" dirty="0" smtClean="0"/>
              <a:t>W</a:t>
            </a:r>
            <a:r>
              <a:rPr lang="en-US" sz="2800" dirty="0" smtClean="0"/>
              <a:t>eb </a:t>
            </a:r>
            <a:r>
              <a:rPr lang="en-US" sz="2800" b="1" dirty="0"/>
              <a:t>S</a:t>
            </a:r>
            <a:r>
              <a:rPr lang="en-US" sz="2800" dirty="0"/>
              <a:t>ervices </a:t>
            </a:r>
            <a:r>
              <a:rPr lang="en-US" sz="2800" b="1" dirty="0"/>
              <a:t>D</a:t>
            </a:r>
            <a:r>
              <a:rPr lang="en-US" sz="2800" dirty="0"/>
              <a:t>escription </a:t>
            </a:r>
            <a:r>
              <a:rPr lang="en-US" sz="2800" b="1" dirty="0"/>
              <a:t>L</a:t>
            </a:r>
            <a:r>
              <a:rPr lang="en-US" sz="2800" dirty="0"/>
              <a:t>anguage (</a:t>
            </a:r>
            <a:r>
              <a:rPr lang="en-US" sz="2800" b="1" dirty="0"/>
              <a:t>WSDL</a:t>
            </a:r>
            <a:r>
              <a:rPr lang="en-US" sz="2800" dirty="0"/>
              <a:t>)</a:t>
            </a:r>
          </a:p>
          <a:p>
            <a:pPr marL="1371600" lvl="3" indent="0">
              <a:buNone/>
            </a:pPr>
            <a:r>
              <a:rPr lang="en-US" sz="2800" dirty="0"/>
              <a:t>– Interface description for web services</a:t>
            </a:r>
          </a:p>
          <a:p>
            <a:pPr lvl="1"/>
            <a:r>
              <a:rPr lang="en-US" sz="2800" b="1" dirty="0"/>
              <a:t>Service Discovery</a:t>
            </a:r>
          </a:p>
          <a:p>
            <a:pPr lvl="2"/>
            <a:r>
              <a:rPr lang="en-US" sz="2800" b="1" dirty="0" smtClean="0"/>
              <a:t>U</a:t>
            </a:r>
            <a:r>
              <a:rPr lang="en-US" sz="2800" dirty="0" smtClean="0"/>
              <a:t>niversal </a:t>
            </a:r>
            <a:r>
              <a:rPr lang="en-US" sz="2800" b="1" dirty="0"/>
              <a:t>D</a:t>
            </a:r>
            <a:r>
              <a:rPr lang="en-US" sz="2800" dirty="0"/>
              <a:t>escription </a:t>
            </a:r>
            <a:r>
              <a:rPr lang="en-US" sz="2800" b="1" dirty="0"/>
              <a:t>D</a:t>
            </a:r>
            <a:r>
              <a:rPr lang="en-US" sz="2800" dirty="0"/>
              <a:t>iscovery and </a:t>
            </a:r>
            <a:r>
              <a:rPr lang="en-US" sz="2800" b="1" dirty="0"/>
              <a:t>I</a:t>
            </a:r>
            <a:r>
              <a:rPr lang="en-US" sz="2800" dirty="0"/>
              <a:t>ntegration (</a:t>
            </a:r>
            <a:r>
              <a:rPr lang="en-US" sz="2800" b="1" dirty="0"/>
              <a:t>UDDI</a:t>
            </a:r>
            <a:r>
              <a:rPr lang="en-US" sz="2800" dirty="0"/>
              <a:t>)</a:t>
            </a:r>
          </a:p>
          <a:p>
            <a:pPr marL="1371600" lvl="3" indent="0">
              <a:buNone/>
            </a:pPr>
            <a:r>
              <a:rPr lang="en-US" sz="2800" dirty="0"/>
              <a:t>– Directory with web service description in WSDL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31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71076" y="764276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3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308"/>
            <a:ext cx="10515600" cy="50496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Properties 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764276"/>
            <a:ext cx="11218459" cy="548639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NewRomanPSMT"/>
              </a:rPr>
              <a:t>Language-independent and open standard</a:t>
            </a:r>
          </a:p>
          <a:p>
            <a:pPr algn="just"/>
            <a:r>
              <a:rPr lang="en-US" b="1" dirty="0">
                <a:latin typeface="TimesNewRomanPS-BoldMT"/>
              </a:rPr>
              <a:t>SOAP </a:t>
            </a:r>
            <a:r>
              <a:rPr lang="en-US" dirty="0">
                <a:latin typeface="TimesNewRomanPSMT"/>
              </a:rPr>
              <a:t>offers OOM and MOM-style communication:</a:t>
            </a:r>
          </a:p>
          <a:p>
            <a:pPr lvl="1" algn="just"/>
            <a:r>
              <a:rPr lang="en-US" dirty="0" smtClean="0">
                <a:latin typeface="TimesNewRomanPSMT"/>
              </a:rPr>
              <a:t>Synchronous </a:t>
            </a:r>
            <a:r>
              <a:rPr lang="en-US" dirty="0">
                <a:latin typeface="TimesNewRomanPSMT"/>
              </a:rPr>
              <a:t>request/reply like OOM</a:t>
            </a:r>
          </a:p>
          <a:p>
            <a:pPr lvl="1" algn="just"/>
            <a:r>
              <a:rPr lang="en-US" dirty="0" smtClean="0">
                <a:latin typeface="TimesNewRomanPSMT"/>
              </a:rPr>
              <a:t>Asynchronous </a:t>
            </a:r>
            <a:r>
              <a:rPr lang="en-US" dirty="0">
                <a:latin typeface="TimesNewRomanPSMT"/>
              </a:rPr>
              <a:t>messaging like MOM</a:t>
            </a:r>
          </a:p>
          <a:p>
            <a:pPr lvl="1" algn="just"/>
            <a:r>
              <a:rPr lang="en-US" dirty="0" smtClean="0">
                <a:latin typeface="TimesNewRomanPSMT"/>
              </a:rPr>
              <a:t>Supports </a:t>
            </a:r>
            <a:r>
              <a:rPr lang="en-US" dirty="0">
                <a:latin typeface="TimesNewRomanPSMT"/>
              </a:rPr>
              <a:t>internet transports (http, smtp, ...)</a:t>
            </a:r>
          </a:p>
          <a:p>
            <a:pPr lvl="1" algn="just"/>
            <a:r>
              <a:rPr lang="en-US" dirty="0" smtClean="0">
                <a:latin typeface="TimesNewRomanPSMT"/>
              </a:rPr>
              <a:t>Uses </a:t>
            </a:r>
            <a:r>
              <a:rPr lang="en-US" dirty="0">
                <a:latin typeface="TimesNewRomanPSMT"/>
              </a:rPr>
              <a:t>XML Schema for marshalling types </a:t>
            </a:r>
            <a:r>
              <a:rPr lang="en-US" dirty="0" smtClean="0">
                <a:latin typeface="TimesNewRomanPSMT"/>
              </a:rPr>
              <a:t>to/from programming </a:t>
            </a:r>
            <a:r>
              <a:rPr lang="en-US" dirty="0">
                <a:latin typeface="TimesNewRomanPSMT"/>
              </a:rPr>
              <a:t>language types</a:t>
            </a:r>
          </a:p>
          <a:p>
            <a:pPr algn="just"/>
            <a:r>
              <a:rPr lang="en-US" b="1" dirty="0">
                <a:latin typeface="TimesNewRomanPS-BoldMT"/>
              </a:rPr>
              <a:t>WSDL </a:t>
            </a:r>
            <a:r>
              <a:rPr lang="en-US" dirty="0">
                <a:latin typeface="TimesNewRomanPSMT"/>
              </a:rPr>
              <a:t>says how to use a web service</a:t>
            </a:r>
          </a:p>
          <a:p>
            <a:pPr algn="just"/>
            <a:r>
              <a:rPr lang="en-US" b="1" dirty="0">
                <a:latin typeface="TimesNewRomanPS-BoldMT"/>
              </a:rPr>
              <a:t>UDDI </a:t>
            </a:r>
            <a:r>
              <a:rPr lang="en-US" dirty="0">
                <a:latin typeface="TimesNewRomanPSMT"/>
              </a:rPr>
              <a:t>helps to find the right web service</a:t>
            </a:r>
          </a:p>
          <a:p>
            <a:pPr marL="457200" lvl="1" indent="0" algn="just">
              <a:buNone/>
            </a:pPr>
            <a:r>
              <a:rPr lang="en-US" sz="2800" dirty="0">
                <a:latin typeface="TimesNewRomanPSMT"/>
              </a:rPr>
              <a:t>• Exports SOAP API for access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32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95459" y="764276"/>
            <a:ext cx="10305983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48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Disadvantages</a:t>
            </a:r>
            <a:r>
              <a:rPr lang="en-US" sz="3600" b="1" dirty="0">
                <a:solidFill>
                  <a:srgbClr val="FF6600"/>
                </a:solidFill>
                <a:latin typeface="Calibri-Bold"/>
              </a:rPr>
              <a:t> </a:t>
            </a:r>
            <a:r>
              <a:rPr lang="en-US" sz="3200" b="1" dirty="0">
                <a:latin typeface="Arial Black" panose="020B0A04020102020204" pitchFamily="34" charset="0"/>
              </a:rPr>
              <a:t>of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/>
          <a:lstStyle/>
          <a:p>
            <a:r>
              <a:rPr lang="en-US" sz="3200" dirty="0" smtClean="0">
                <a:latin typeface="TimesNewRomanPSMT"/>
              </a:rPr>
              <a:t>Low-level </a:t>
            </a:r>
            <a:r>
              <a:rPr lang="en-US" sz="3200" dirty="0">
                <a:latin typeface="TimesNewRomanPSMT"/>
              </a:rPr>
              <a:t>abstraction</a:t>
            </a:r>
          </a:p>
          <a:p>
            <a:pPr marL="457200" lvl="1" indent="0">
              <a:buNone/>
            </a:pPr>
            <a:r>
              <a:rPr lang="en-US" dirty="0">
                <a:latin typeface="TimesNewRomanPSMT"/>
              </a:rPr>
              <a:t>• leaves a lot to be implemented</a:t>
            </a:r>
          </a:p>
          <a:p>
            <a:r>
              <a:rPr lang="en-US" sz="3200" dirty="0" smtClean="0">
                <a:latin typeface="TimesNewRomanPSMT"/>
              </a:rPr>
              <a:t>Interaction </a:t>
            </a:r>
            <a:r>
              <a:rPr lang="en-US" sz="3200" dirty="0">
                <a:latin typeface="TimesNewRomanPSMT"/>
              </a:rPr>
              <a:t>patterns have to be built</a:t>
            </a:r>
          </a:p>
          <a:p>
            <a:pPr marL="457200" lvl="1" indent="0">
              <a:buNone/>
            </a:pPr>
            <a:r>
              <a:rPr lang="en-US" dirty="0">
                <a:latin typeface="TimesNewRomanPSMT"/>
              </a:rPr>
              <a:t>• one-to-one and request-reply provided</a:t>
            </a:r>
          </a:p>
          <a:p>
            <a:pPr marL="457200" lvl="1" indent="0">
              <a:buNone/>
            </a:pPr>
            <a:r>
              <a:rPr lang="en-US" dirty="0">
                <a:latin typeface="TimesNewRomanPSMT"/>
              </a:rPr>
              <a:t>• one-to-many?</a:t>
            </a:r>
          </a:p>
          <a:p>
            <a:pPr marL="457200" lvl="1" indent="0">
              <a:buNone/>
            </a:pPr>
            <a:r>
              <a:rPr lang="en-US" dirty="0">
                <a:latin typeface="TimesNewRomanPSMT"/>
              </a:rPr>
              <a:t>• still synchronous service invocation, rather </a:t>
            </a:r>
            <a:r>
              <a:rPr lang="en-US" dirty="0" smtClean="0">
                <a:latin typeface="TimesNewRomanPSMT"/>
              </a:rPr>
              <a:t>than notification</a:t>
            </a:r>
            <a:endParaRPr lang="en-US" dirty="0">
              <a:latin typeface="TimesNewRomanPSMT"/>
            </a:endParaRPr>
          </a:p>
          <a:p>
            <a:pPr marL="457200" lvl="1" indent="0">
              <a:buNone/>
            </a:pPr>
            <a:r>
              <a:rPr lang="en-US" dirty="0">
                <a:latin typeface="TimesNewRomanPSMT"/>
              </a:rPr>
              <a:t>• No nested/grouped invocations, transactions, ...</a:t>
            </a:r>
          </a:p>
          <a:p>
            <a:r>
              <a:rPr lang="en-US" sz="3200" dirty="0" smtClean="0">
                <a:latin typeface="TimesNewRomanPSMT"/>
              </a:rPr>
              <a:t>No </a:t>
            </a:r>
            <a:r>
              <a:rPr lang="en-US" sz="3200" dirty="0">
                <a:latin typeface="TimesNewRomanPSMT"/>
              </a:rPr>
              <a:t>location transparency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33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57428" y="931317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08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8710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Event-Based Middleware ( Publish/Subscribe)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4" y="887104"/>
            <a:ext cx="11436824" cy="5289859"/>
          </a:xfrm>
        </p:spPr>
        <p:txBody>
          <a:bodyPr/>
          <a:lstStyle/>
          <a:p>
            <a:pPr algn="just"/>
            <a:r>
              <a:rPr lang="en-US" b="1" dirty="0">
                <a:latin typeface="TimesNewRomanPS-BoldMT"/>
              </a:rPr>
              <a:t>Publishers </a:t>
            </a:r>
            <a:r>
              <a:rPr lang="en-US" dirty="0">
                <a:latin typeface="TimesNewRomanPSMT"/>
              </a:rPr>
              <a:t>(</a:t>
            </a:r>
            <a:r>
              <a:rPr lang="en-US" i="1" dirty="0">
                <a:latin typeface="TimesNewRomanPS-ItalicMT"/>
              </a:rPr>
              <a:t>advertise </a:t>
            </a:r>
            <a:r>
              <a:rPr lang="en-US" dirty="0">
                <a:latin typeface="TimesNewRomanPSMT"/>
              </a:rPr>
              <a:t>and) </a:t>
            </a:r>
            <a:r>
              <a:rPr lang="en-US" i="1" dirty="0">
                <a:latin typeface="TimesNewRomanPS-ItalicMT"/>
              </a:rPr>
              <a:t>publish </a:t>
            </a:r>
            <a:r>
              <a:rPr lang="en-US" b="1" dirty="0">
                <a:latin typeface="TimesNewRomanPS-BoldMT"/>
              </a:rPr>
              <a:t>events </a:t>
            </a:r>
            <a:r>
              <a:rPr lang="en-US" dirty="0">
                <a:latin typeface="TimesNewRomanPSMT"/>
              </a:rPr>
              <a:t>(messages)</a:t>
            </a:r>
          </a:p>
          <a:p>
            <a:pPr algn="just"/>
            <a:r>
              <a:rPr lang="en-US" b="1" dirty="0" smtClean="0">
                <a:latin typeface="TimesNewRomanPS-BoldMT"/>
              </a:rPr>
              <a:t>Subscribers </a:t>
            </a:r>
            <a:r>
              <a:rPr lang="en-US" dirty="0">
                <a:latin typeface="TimesNewRomanPSMT"/>
              </a:rPr>
              <a:t>express interest in events with </a:t>
            </a:r>
            <a:r>
              <a:rPr lang="en-US" i="1" dirty="0">
                <a:latin typeface="TimesNewRomanPS-ItalicMT"/>
              </a:rPr>
              <a:t>subscriptions</a:t>
            </a:r>
          </a:p>
          <a:p>
            <a:pPr algn="just"/>
            <a:r>
              <a:rPr lang="en-US" b="1" dirty="0" smtClean="0">
                <a:latin typeface="TimesNewRomanPS-BoldMT"/>
              </a:rPr>
              <a:t>Event </a:t>
            </a:r>
            <a:r>
              <a:rPr lang="en-US" b="1" dirty="0">
                <a:latin typeface="TimesNewRomanPS-BoldMT"/>
              </a:rPr>
              <a:t>Service </a:t>
            </a:r>
            <a:r>
              <a:rPr lang="en-US" i="1" dirty="0">
                <a:latin typeface="TimesNewRomanPS-ItalicMT"/>
              </a:rPr>
              <a:t>notifies </a:t>
            </a:r>
            <a:r>
              <a:rPr lang="en-US" dirty="0">
                <a:latin typeface="TimesNewRomanPSMT"/>
              </a:rPr>
              <a:t>interested subscribers of published events</a:t>
            </a:r>
          </a:p>
          <a:p>
            <a:pPr algn="just"/>
            <a:r>
              <a:rPr lang="en-US" dirty="0" smtClean="0">
                <a:latin typeface="TimesNewRomanPSMT"/>
              </a:rPr>
              <a:t>Events </a:t>
            </a:r>
            <a:r>
              <a:rPr lang="en-US" dirty="0">
                <a:latin typeface="TimesNewRomanPSMT"/>
              </a:rPr>
              <a:t>can have arbitrary content (typed) or name/value pairs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762" y="2894807"/>
            <a:ext cx="6431295" cy="3282156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415347" y="68565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8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2012"/>
            <a:ext cx="10515600" cy="76427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Properties of Publish/Subscribe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1146412"/>
            <a:ext cx="11313994" cy="5209938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Publishers and subscribers are loosely coupled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between pubs. and subs.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Scalable scheme for large-scale systems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Publishers do not need to know subscribers, and vice-versa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Dynamic join and leave of pubs, subs</a:t>
            </a:r>
          </a:p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(Topic and) Content-based pub/sub very expressive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Filtered information delivered only to interested parties</a:t>
            </a:r>
          </a:p>
          <a:p>
            <a:pPr marL="457200" lvl="1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Efficient content-based routing through a broker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35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04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2955"/>
            <a:ext cx="10515600" cy="576571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COM/DCOM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710" y="982639"/>
            <a:ext cx="10980762" cy="537371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Object Model (COM)/Distributed Component Object Model(DCOM)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Microsoft’s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infrastructure in many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ways similar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CORBA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binary standard for component interoperability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independence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(95, 98, NT)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characteristics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loading and unloading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36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2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68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</a:rPr>
              <a:t>DCOM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23" y="982639"/>
            <a:ext cx="11259403" cy="5194324"/>
          </a:xfrm>
        </p:spPr>
        <p:txBody>
          <a:bodyPr/>
          <a:lstStyle/>
          <a:p>
            <a:r>
              <a:rPr lang="en-US" dirty="0" smtClean="0">
                <a:latin typeface="Calibri" panose="020F0502020204030204" pitchFamily="34" charset="0"/>
              </a:rPr>
              <a:t>DCOM </a:t>
            </a:r>
            <a:r>
              <a:rPr lang="en-US" dirty="0">
                <a:latin typeface="Calibri" panose="020F0502020204030204" pitchFamily="34" charset="0"/>
              </a:rPr>
              <a:t>=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COM binary standard</a:t>
            </a:r>
          </a:p>
          <a:p>
            <a:pPr marL="1828800" lvl="4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</a:p>
          <a:p>
            <a:pPr lvl="2"/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runtime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infrastructure for 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communicating across distributed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address spaces </a:t>
            </a:r>
            <a:r>
              <a:rPr lang="en-US" sz="24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initially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only on Windows</a:t>
            </a:r>
          </a:p>
          <a:p>
            <a:r>
              <a:rPr lang="en-US" dirty="0" smtClean="0">
                <a:latin typeface="Calibri" panose="020F0502020204030204" pitchFamily="34" charset="0"/>
              </a:rPr>
              <a:t>adding </a:t>
            </a:r>
            <a:r>
              <a:rPr lang="en-US" dirty="0">
                <a:latin typeface="Calibri" panose="020F0502020204030204" pitchFamily="34" charset="0"/>
              </a:rPr>
              <a:t>Mac and Unix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Attempts </a:t>
            </a:r>
            <a:r>
              <a:rPr lang="en-US" dirty="0">
                <a:latin typeface="Calibri" panose="020F0502020204030204" pitchFamily="34" charset="0"/>
              </a:rPr>
              <a:t>to address challenges of distributed </a:t>
            </a:r>
            <a:r>
              <a:rPr lang="en-US" dirty="0" smtClean="0">
                <a:latin typeface="Calibri" panose="020F0502020204030204" pitchFamily="34" charset="0"/>
              </a:rPr>
              <a:t>computing interacting </a:t>
            </a:r>
            <a:r>
              <a:rPr lang="en-US" dirty="0">
                <a:latin typeface="Calibri" panose="020F0502020204030204" pitchFamily="34" charset="0"/>
              </a:rPr>
              <a:t>components should be </a:t>
            </a:r>
            <a:r>
              <a:rPr lang="en-US" dirty="0">
                <a:latin typeface="MS-PGothic"/>
              </a:rPr>
              <a:t>“</a:t>
            </a:r>
            <a:r>
              <a:rPr lang="en-US" dirty="0">
                <a:latin typeface="Calibri" panose="020F0502020204030204" pitchFamily="34" charset="0"/>
              </a:rPr>
              <a:t>close</a:t>
            </a:r>
            <a:r>
              <a:rPr lang="en-US" dirty="0">
                <a:latin typeface="MS-PGothic"/>
              </a:rPr>
              <a:t>” </a:t>
            </a:r>
            <a:r>
              <a:rPr lang="en-US" dirty="0">
                <a:latin typeface="Calibri" panose="020F0502020204030204" pitchFamily="34" charset="0"/>
              </a:rPr>
              <a:t>to one </a:t>
            </a:r>
            <a:r>
              <a:rPr lang="en-US" dirty="0" smtClean="0">
                <a:latin typeface="Calibri" panose="020F0502020204030204" pitchFamily="34" charset="0"/>
              </a:rPr>
              <a:t>another some </a:t>
            </a:r>
            <a:r>
              <a:rPr lang="en-US" dirty="0">
                <a:latin typeface="Calibri" panose="020F0502020204030204" pitchFamily="34" charset="0"/>
              </a:rPr>
              <a:t>components</a:t>
            </a:r>
            <a:r>
              <a:rPr lang="en-US" dirty="0">
                <a:latin typeface="MS-PGothic"/>
              </a:rPr>
              <a:t>’ </a:t>
            </a:r>
            <a:r>
              <a:rPr lang="en-US" dirty="0" smtClean="0">
                <a:latin typeface="Calibri" panose="020F0502020204030204" pitchFamily="34" charset="0"/>
              </a:rPr>
              <a:t>locations </a:t>
            </a:r>
            <a:r>
              <a:rPr lang="en-US" dirty="0">
                <a:latin typeface="Calibri" panose="020F0502020204030204" pitchFamily="34" charset="0"/>
              </a:rPr>
              <a:t>are fixed </a:t>
            </a:r>
            <a:r>
              <a:rPr lang="en-US" dirty="0" smtClean="0">
                <a:latin typeface="Calibri" panose="020F0502020204030204" pitchFamily="34" charset="0"/>
              </a:rPr>
              <a:t>inverse relationship </a:t>
            </a:r>
            <a:r>
              <a:rPr lang="en-US" dirty="0">
                <a:latin typeface="Calibri" panose="020F0502020204030204" pitchFamily="34" charset="0"/>
              </a:rPr>
              <a:t>between component size and flexibility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37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92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274638"/>
            <a:ext cx="8229600" cy="715962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sz="3200" b="1" dirty="0">
                <a:latin typeface="Arial Black" panose="020B0A04020102020204" pitchFamily="34" charset="0"/>
              </a:rPr>
              <a:t>.NET – What Is It?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53791" y="990600"/>
            <a:ext cx="11075831" cy="5486400"/>
          </a:xfrm>
          <a:noFill/>
        </p:spPr>
        <p:txBody>
          <a:bodyPr>
            <a:normAutofit/>
          </a:bodyPr>
          <a:lstStyle/>
          <a:p>
            <a:pPr algn="just" eaLnBrk="1" hangingPunct="1">
              <a:buClr>
                <a:schemeClr val="tx1"/>
              </a:buClr>
            </a:pPr>
            <a:r>
              <a:rPr lang="en-US" dirty="0">
                <a:latin typeface="Perpetua" pitchFamily="18" charset="0"/>
                <a:cs typeface="Times New Roman" pitchFamily="18" charset="0"/>
              </a:rPr>
              <a:t>Software platform</a:t>
            </a:r>
          </a:p>
          <a:p>
            <a:pPr algn="just" eaLnBrk="1" hangingPunct="1">
              <a:buClr>
                <a:schemeClr val="tx1"/>
              </a:buClr>
            </a:pPr>
            <a:r>
              <a:rPr lang="en-US" dirty="0">
                <a:latin typeface="Perpetua" pitchFamily="18" charset="0"/>
                <a:cs typeface="Times New Roman" pitchFamily="18" charset="0"/>
              </a:rPr>
              <a:t>Language neutral</a:t>
            </a:r>
          </a:p>
          <a:p>
            <a:pPr algn="just" eaLnBrk="1" hangingPunct="1">
              <a:buClr>
                <a:schemeClr val="tx1"/>
              </a:buClr>
            </a:pPr>
            <a:r>
              <a:rPr lang="en-US" dirty="0">
                <a:latin typeface="Perpetua" pitchFamily="18" charset="0"/>
                <a:cs typeface="Times New Roman" pitchFamily="18" charset="0"/>
              </a:rPr>
              <a:t>In other words:</a:t>
            </a:r>
          </a:p>
          <a:p>
            <a:pPr marL="792163" lvl="1" indent="-342900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  <a:cs typeface="Times New Roman" pitchFamily="18" charset="0"/>
              </a:rPr>
              <a:t>.NET is not a language (Runtime and a library for writing and executing written programs in any compliant language)</a:t>
            </a:r>
          </a:p>
          <a:p>
            <a:pPr marL="792163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.NET is a new framework for developing web-based and windows-based applications within the Microsoft environment.</a:t>
            </a:r>
          </a:p>
          <a:p>
            <a:pPr marL="792163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The framework offers a fundamental shift in Microsoft strategy: it moves application development from client-centric to server-centric.</a:t>
            </a:r>
          </a:p>
          <a:p>
            <a:pPr marL="847725" lvl="1" indent="-382588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Dramatically simplifies development and deployment</a:t>
            </a:r>
          </a:p>
          <a:p>
            <a:pPr marL="847725" lvl="1" indent="-382588" algn="just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Supports multiple programming languages</a:t>
            </a:r>
          </a:p>
          <a:p>
            <a:pPr marL="792163" algn="just">
              <a:buClr>
                <a:srgbClr val="FF0000"/>
              </a:buClr>
              <a:buFont typeface="Wingdings" pitchFamily="2" charset="2"/>
              <a:buChar char="§"/>
            </a:pPr>
            <a:endParaRPr lang="en-US" dirty="0">
              <a:latin typeface="Perpetua" pitchFamily="18" charset="0"/>
            </a:endParaRPr>
          </a:p>
          <a:p>
            <a:pPr lvl="1" algn="just" eaLnBrk="1" hangingPunct="1">
              <a:buClr>
                <a:schemeClr val="tx1"/>
              </a:buClr>
              <a:buFontTx/>
              <a:buNone/>
            </a:pPr>
            <a:endParaRPr lang="en-US" dirty="0">
              <a:latin typeface="Perpetua" pitchFamily="18" charset="0"/>
              <a:cs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719618" y="849430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3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229600" cy="792162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sz="3200" b="1" dirty="0">
                <a:latin typeface="Arial Black" panose="020B0A04020102020204" pitchFamily="34" charset="0"/>
              </a:rPr>
              <a:t>.NET – What Is It?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191000" y="4267200"/>
            <a:ext cx="3962400" cy="9144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Arial" charset="0"/>
                <a:cs typeface="Arial" charset="0"/>
              </a:rPr>
              <a:t>Operating System + Hardware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24400" y="3276600"/>
            <a:ext cx="2895600" cy="1219200"/>
            <a:chOff x="2016" y="2064"/>
            <a:chExt cx="1824" cy="768"/>
          </a:xfrm>
        </p:grpSpPr>
        <p:sp>
          <p:nvSpPr>
            <p:cNvPr id="17416" name="Rectangle 7"/>
            <p:cNvSpPr>
              <a:spLocks noChangeArrowheads="1"/>
            </p:cNvSpPr>
            <p:nvPr/>
          </p:nvSpPr>
          <p:spPr bwMode="auto">
            <a:xfrm>
              <a:off x="2016" y="2064"/>
              <a:ext cx="1824" cy="576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  <a:cs typeface="Arial" charset="0"/>
                </a:rPr>
                <a:t>.NET Framework</a:t>
              </a:r>
            </a:p>
          </p:txBody>
        </p:sp>
        <p:sp>
          <p:nvSpPr>
            <p:cNvPr id="17417" name="AutoShape 8"/>
            <p:cNvSpPr>
              <a:spLocks noChangeArrowheads="1"/>
            </p:cNvSpPr>
            <p:nvPr/>
          </p:nvSpPr>
          <p:spPr bwMode="auto">
            <a:xfrm>
              <a:off x="2832" y="2544"/>
              <a:ext cx="192" cy="288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257800" y="2286000"/>
            <a:ext cx="1828800" cy="1219200"/>
            <a:chOff x="2352" y="1440"/>
            <a:chExt cx="1152" cy="768"/>
          </a:xfrm>
        </p:grpSpPr>
        <p:sp>
          <p:nvSpPr>
            <p:cNvPr id="17414" name="Rectangle 10"/>
            <p:cNvSpPr>
              <a:spLocks noChangeArrowheads="1"/>
            </p:cNvSpPr>
            <p:nvPr/>
          </p:nvSpPr>
          <p:spPr bwMode="auto">
            <a:xfrm>
              <a:off x="2352" y="1440"/>
              <a:ext cx="1152" cy="576"/>
            </a:xfrm>
            <a:prstGeom prst="rect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Arial" charset="0"/>
                  <a:cs typeface="Arial" charset="0"/>
                </a:rPr>
                <a:t>.NET Application</a:t>
              </a:r>
            </a:p>
          </p:txBody>
        </p:sp>
        <p:sp>
          <p:nvSpPr>
            <p:cNvPr id="17415" name="AutoShape 11"/>
            <p:cNvSpPr>
              <a:spLocks noChangeArrowheads="1"/>
            </p:cNvSpPr>
            <p:nvPr/>
          </p:nvSpPr>
          <p:spPr bwMode="auto">
            <a:xfrm>
              <a:off x="2832" y="1872"/>
              <a:ext cx="192" cy="336"/>
            </a:xfrm>
            <a:prstGeom prst="upDownArrow">
              <a:avLst>
                <a:gd name="adj1" fmla="val 50000"/>
                <a:gd name="adj2" fmla="val 35000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5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91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 Black" panose="020B0A04020102020204" pitchFamily="34" charset="0"/>
              </a:rPr>
              <a:t>Middleware</a:t>
            </a:r>
            <a:r>
              <a:rPr lang="en-US" sz="3200" b="1" i="0" dirty="0" smtClean="0">
                <a:solidFill>
                  <a:srgbClr val="FF0000"/>
                </a:solidFill>
                <a:effectLst/>
                <a:latin typeface="Calibri-Bold"/>
              </a:rPr>
              <a:t>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953038"/>
            <a:ext cx="11320529" cy="5223925"/>
          </a:xfrm>
        </p:spPr>
        <p:txBody>
          <a:bodyPr>
            <a:normAutofit/>
          </a:bodyPr>
          <a:lstStyle/>
          <a:p>
            <a:pPr algn="just"/>
            <a:r>
              <a:rPr lang="en-US" sz="3200" dirty="0">
                <a:solidFill>
                  <a:srgbClr val="0070C0"/>
                </a:solidFill>
              </a:rPr>
              <a:t>What is Middleware?</a:t>
            </a:r>
          </a:p>
          <a:p>
            <a:pPr lvl="1" algn="just"/>
            <a:r>
              <a:rPr lang="en-US" dirty="0" smtClean="0"/>
              <a:t>Layer </a:t>
            </a:r>
            <a:r>
              <a:rPr lang="en-US" dirty="0"/>
              <a:t>between </a:t>
            </a:r>
            <a:r>
              <a:rPr lang="en-US" b="1" dirty="0"/>
              <a:t>OS</a:t>
            </a:r>
            <a:r>
              <a:rPr lang="en-US" dirty="0"/>
              <a:t> and </a:t>
            </a:r>
            <a:r>
              <a:rPr lang="en-US" b="1" dirty="0"/>
              <a:t>distributed </a:t>
            </a:r>
            <a:r>
              <a:rPr lang="en-US" b="1" dirty="0" smtClean="0"/>
              <a:t>applications</a:t>
            </a:r>
            <a:endParaRPr lang="en-US" b="1" dirty="0"/>
          </a:p>
          <a:p>
            <a:pPr lvl="1" algn="just"/>
            <a:r>
              <a:rPr lang="en-US" dirty="0" smtClean="0"/>
              <a:t>Hides </a:t>
            </a:r>
            <a:r>
              <a:rPr lang="en-US" dirty="0"/>
              <a:t>complexity and heterogeneity of distributed system</a:t>
            </a:r>
          </a:p>
          <a:p>
            <a:pPr lvl="1" algn="just"/>
            <a:r>
              <a:rPr lang="en-US" dirty="0" smtClean="0"/>
              <a:t>Bridges </a:t>
            </a:r>
            <a:r>
              <a:rPr lang="en-US" dirty="0"/>
              <a:t>gap between low-level OS </a:t>
            </a:r>
            <a:r>
              <a:rPr lang="en-US" dirty="0" smtClean="0"/>
              <a:t>communications </a:t>
            </a:r>
            <a:r>
              <a:rPr lang="en-US" dirty="0"/>
              <a:t>and </a:t>
            </a:r>
            <a:r>
              <a:rPr lang="en-US" dirty="0" smtClean="0"/>
              <a:t> programming language abstractions</a:t>
            </a:r>
            <a:endParaRPr lang="en-US" dirty="0"/>
          </a:p>
          <a:p>
            <a:pPr lvl="1" algn="just"/>
            <a:r>
              <a:rPr lang="en-US" dirty="0" smtClean="0"/>
              <a:t>Provides </a:t>
            </a:r>
            <a:r>
              <a:rPr lang="en-US" dirty="0"/>
              <a:t>common programming </a:t>
            </a:r>
            <a:r>
              <a:rPr lang="en-US" dirty="0" smtClean="0"/>
              <a:t>abstraction </a:t>
            </a:r>
            <a:r>
              <a:rPr lang="en-US" dirty="0"/>
              <a:t>and infrastructure </a:t>
            </a:r>
            <a:r>
              <a:rPr lang="en-US" dirty="0" smtClean="0"/>
              <a:t>for distributed applications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9245" y="850006"/>
            <a:ext cx="11320529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21" y="3503054"/>
            <a:ext cx="6276975" cy="26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329423"/>
            <a:ext cx="8532812" cy="536173"/>
          </a:xfrm>
          <a:noFill/>
        </p:spPr>
        <p:txBody>
          <a:bodyPr vert="horz" lIns="92075" tIns="46038" rIns="92075" bIns="46038" rtlCol="0" anchor="ctr">
            <a:spAutoFit/>
          </a:bodyPr>
          <a:lstStyle/>
          <a:p>
            <a:pPr algn="l" eaLnBrk="1" hangingPunct="1"/>
            <a:r>
              <a:rPr lang="en-US" sz="3200" b="1" dirty="0">
                <a:latin typeface="Arial Black" panose="020B0A04020102020204" pitchFamily="34" charset="0"/>
              </a:rPr>
              <a:t>.NET Framework Services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57428" y="1371601"/>
            <a:ext cx="9438099" cy="3664209"/>
          </a:xfrm>
          <a:noFill/>
        </p:spPr>
        <p:txBody>
          <a:bodyPr vert="horz" wrap="square" lIns="92075" tIns="46038" rIns="92075" bIns="46038" rtlCol="0">
            <a:spAutoFit/>
          </a:bodyPr>
          <a:lstStyle/>
          <a:p>
            <a:pPr eaLnBrk="1" hangingPunct="1">
              <a:lnSpc>
                <a:spcPct val="85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Common Language Runtime</a:t>
            </a:r>
          </a:p>
          <a:p>
            <a:pPr eaLnBrk="1" hangingPunct="1">
              <a:lnSpc>
                <a:spcPct val="85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Windows Forms</a:t>
            </a:r>
          </a:p>
          <a:p>
            <a:pPr eaLnBrk="1" hangingPunct="1">
              <a:lnSpc>
                <a:spcPct val="85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ASP.NET</a:t>
            </a:r>
          </a:p>
          <a:p>
            <a:pPr lvl="1" eaLnBrk="1" hangingPunct="1">
              <a:lnSpc>
                <a:spcPct val="85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Web Forms</a:t>
            </a:r>
          </a:p>
          <a:p>
            <a:pPr lvl="1" eaLnBrk="1" hangingPunct="1">
              <a:lnSpc>
                <a:spcPct val="85000"/>
              </a:lnSpc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Web Services</a:t>
            </a:r>
          </a:p>
          <a:p>
            <a:pPr eaLnBrk="1" hangingPunct="1">
              <a:lnSpc>
                <a:spcPct val="85000"/>
              </a:lnSpc>
              <a:buClr>
                <a:srgbClr val="00518E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ADO.NET, evolution of ADO</a:t>
            </a:r>
          </a:p>
          <a:p>
            <a:pPr eaLnBrk="1" hangingPunct="1">
              <a:lnSpc>
                <a:spcPct val="85000"/>
              </a:lnSpc>
              <a:buClr>
                <a:srgbClr val="00518E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Visual Studio.NET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98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112"/>
            <a:ext cx="10515600" cy="54103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Common Language Runtime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Common, secure execution environment.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We’ll drill into this in some detail in the first parts of the presentation.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Windows</a:t>
            </a:r>
            <a:r>
              <a:rPr lang="en-US" baseline="30000" dirty="0"/>
              <a:t>®</a:t>
            </a:r>
            <a:r>
              <a:rPr lang="en-US" dirty="0"/>
              <a:t> forms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Framework for building rich clients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A demonstration will highlight some of these features, such as the delegate-based event model.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ASP.NET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Web forms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Manageable code (non spaghetti)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Logical evolution of ASP (compiled)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Again, we’ll drill into a hint at the power of Web Forms with a demonstration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Web Services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Programming the Internet to leverage the "power at the edge of the cloud".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We will cover this in detail, as this – along with the CLR – is one of the more powerful aspects of .NET Framework.</a:t>
            </a:r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ADO.NET, evolution of ADO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New objects (e.g., </a:t>
            </a:r>
            <a:r>
              <a:rPr lang="en-US" dirty="0" err="1"/>
              <a:t>DataSets</a:t>
            </a:r>
            <a:r>
              <a:rPr lang="en-US" dirty="0"/>
              <a:t>, </a:t>
            </a:r>
            <a:r>
              <a:rPr lang="en-US" dirty="0" err="1"/>
              <a:t>Datareader</a:t>
            </a:r>
            <a:r>
              <a:rPr lang="en-US" dirty="0"/>
              <a:t>)</a:t>
            </a:r>
            <a:endParaRPr lang="en-GB" dirty="0"/>
          </a:p>
          <a:p>
            <a:pPr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Visual Studio.NET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GB" dirty="0"/>
              <a:t>Most productive development environment gets better and fully supports the .NET Framework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1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772400" cy="800100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sz="3200" b="1" dirty="0">
                <a:latin typeface="Arial Black" panose="020B0A04020102020204" pitchFamily="34" charset="0"/>
              </a:rPr>
              <a:t>Common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Arial Black" panose="020B0A04020102020204" pitchFamily="34" charset="0"/>
              </a:rPr>
              <a:t>Language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>
                <a:latin typeface="Arial Black" panose="020B0A04020102020204" pitchFamily="34" charset="0"/>
              </a:rPr>
              <a:t>Runtime (CLR)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57428" y="1143000"/>
            <a:ext cx="9530366" cy="5105400"/>
          </a:xfrm>
          <a:noFill/>
        </p:spPr>
        <p:txBody>
          <a:bodyPr>
            <a:normAutofit fontScale="77500" lnSpcReduction="20000"/>
          </a:bodyPr>
          <a:lstStyle/>
          <a:p>
            <a:pPr marL="225425" indent="-225425">
              <a:buClr>
                <a:srgbClr val="00518E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CLR works like a virtual machine in executing all languages.  </a:t>
            </a:r>
          </a:p>
          <a:p>
            <a:pPr marL="225425" indent="-225425">
              <a:buClr>
                <a:srgbClr val="00518E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All .NET languages must obey the rules and standards imposed by CLR. Examples:</a:t>
            </a:r>
          </a:p>
          <a:p>
            <a:pPr marL="1138238" lvl="1" indent="-439738">
              <a:lnSpc>
                <a:spcPct val="100000"/>
              </a:lnSpc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Object declaration, creation and use</a:t>
            </a:r>
          </a:p>
          <a:p>
            <a:pPr marL="1138238" lvl="1" indent="-439738">
              <a:lnSpc>
                <a:spcPct val="100000"/>
              </a:lnSpc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Data types, language libraries</a:t>
            </a:r>
          </a:p>
          <a:p>
            <a:pPr marL="1138238" lvl="1" indent="-439738">
              <a:lnSpc>
                <a:spcPct val="100000"/>
              </a:lnSpc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Error and exception handling</a:t>
            </a:r>
          </a:p>
          <a:p>
            <a:pPr marL="1138238" lvl="1" indent="-439738">
              <a:lnSpc>
                <a:spcPct val="100000"/>
              </a:lnSpc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Interactive Development Environment (IDE)</a:t>
            </a:r>
          </a:p>
          <a:p>
            <a:pPr marL="506413" indent="-506413">
              <a:lnSpc>
                <a:spcPct val="85000"/>
              </a:lnSpc>
              <a:spcBef>
                <a:spcPct val="25000"/>
              </a:spcBef>
              <a:buClr>
                <a:srgbClr val="00518E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Development</a:t>
            </a:r>
          </a:p>
          <a:p>
            <a:pPr marL="915988" lvl="1" indent="-407988">
              <a:lnSpc>
                <a:spcPct val="8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Mixed language applications</a:t>
            </a:r>
          </a:p>
          <a:p>
            <a:pPr marL="1595438" lvl="2" indent="-439738"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Common Language Specification (CLS)</a:t>
            </a:r>
          </a:p>
          <a:p>
            <a:pPr marL="1595438" lvl="2" indent="-439738"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Common Type System (CTS)</a:t>
            </a:r>
          </a:p>
          <a:p>
            <a:pPr marL="1595438" lvl="2" indent="-439738">
              <a:lnSpc>
                <a:spcPct val="85000"/>
              </a:lnSpc>
              <a:spcBef>
                <a:spcPct val="25000"/>
              </a:spcBef>
              <a:buClr>
                <a:srgbClr val="FF0000"/>
              </a:buClr>
              <a:buSzPct val="80000"/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Automatic memory management</a:t>
            </a:r>
          </a:p>
          <a:p>
            <a:pPr marL="915988" lvl="1" indent="-407988">
              <a:lnSpc>
                <a:spcPct val="8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Consistent error handling</a:t>
            </a:r>
          </a:p>
          <a:p>
            <a:pPr marL="506413" indent="-506413">
              <a:lnSpc>
                <a:spcPct val="85000"/>
              </a:lnSpc>
              <a:spcBef>
                <a:spcPct val="25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Deployment	</a:t>
            </a:r>
          </a:p>
          <a:p>
            <a:pPr marL="915988" lvl="1" indent="-407988">
              <a:lnSpc>
                <a:spcPct val="8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Removal of registration dependency</a:t>
            </a:r>
          </a:p>
          <a:p>
            <a:pPr marL="412750" lvl="1" indent="0">
              <a:buClr>
                <a:srgbClr val="00518E"/>
              </a:buClr>
              <a:buNone/>
            </a:pPr>
            <a:endParaRPr lang="en-US" sz="2800" dirty="0">
              <a:latin typeface="Perpetua" pitchFamily="18" charset="0"/>
            </a:endParaRPr>
          </a:p>
          <a:p>
            <a:pPr marL="457200" lvl="1" indent="-342900">
              <a:buNone/>
            </a:pPr>
            <a:endParaRPr lang="en-US" sz="28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5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293608"/>
            <a:ext cx="8532812" cy="536173"/>
          </a:xfrm>
          <a:noFill/>
        </p:spPr>
        <p:txBody>
          <a:bodyPr vert="horz" wrap="square" lIns="92075" tIns="46038" rIns="92075" bIns="46038" rtlCol="0" anchor="ctr">
            <a:spAutoFit/>
          </a:bodyPr>
          <a:lstStyle/>
          <a:p>
            <a:pPr algn="r" eaLnBrk="1" hangingPunct="1"/>
            <a:r>
              <a:rPr lang="en-US" sz="3200" b="1" dirty="0">
                <a:latin typeface="Arial Black" panose="020B0A04020102020204" pitchFamily="34" charset="0"/>
              </a:rPr>
              <a:t>Contd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..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56823" y="914401"/>
            <a:ext cx="10753859" cy="5460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CTS is a rich type system built into the CLR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Implements various types (</a:t>
            </a:r>
            <a:r>
              <a:rPr lang="en-US" sz="2800" dirty="0" err="1">
                <a:latin typeface="Perpetua" pitchFamily="18" charset="0"/>
              </a:rPr>
              <a:t>int</a:t>
            </a:r>
            <a:r>
              <a:rPr lang="en-US" sz="2800" dirty="0">
                <a:latin typeface="Perpetua" pitchFamily="18" charset="0"/>
              </a:rPr>
              <a:t>, double, etc)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And operations on those types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518E"/>
              </a:buClr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CLS is a set of specifications that language and library designers need to follow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This will ensure interoperability between </a:t>
            </a:r>
            <a:r>
              <a:rPr lang="en-US" sz="2800" dirty="0" smtClean="0">
                <a:latin typeface="Perpetua" pitchFamily="18" charset="0"/>
              </a:rPr>
              <a:t>languages</a:t>
            </a:r>
          </a:p>
          <a:p>
            <a:pPr marL="228600" lvl="0" indent="-228600"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erpetua" pitchFamily="18" charset="0"/>
              </a:rPr>
              <a:t>CLR sits on top of OS to provide a </a:t>
            </a:r>
            <a:r>
              <a:rPr lang="en-US" sz="2800" i="1" dirty="0">
                <a:solidFill>
                  <a:prstClr val="black"/>
                </a:solidFill>
                <a:latin typeface="Perpetua" pitchFamily="18" charset="0"/>
              </a:rPr>
              <a:t>virtual environment </a:t>
            </a:r>
            <a:r>
              <a:rPr lang="en-US" sz="2800" dirty="0">
                <a:solidFill>
                  <a:prstClr val="black"/>
                </a:solidFill>
                <a:latin typeface="Perpetua" pitchFamily="18" charset="0"/>
              </a:rPr>
              <a:t>for hosting managed applications</a:t>
            </a:r>
          </a:p>
          <a:p>
            <a:pPr marL="685800" lvl="1" indent="-228600" algn="just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Perpetua" pitchFamily="18" charset="0"/>
              </a:rPr>
              <a:t>What is CLR similar to in Java?</a:t>
            </a:r>
          </a:p>
          <a:p>
            <a:pPr marL="685800" lvl="1" indent="-228600" algn="just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Perpetua" pitchFamily="18" charset="0"/>
              </a:rPr>
              <a:t>Java Virtual Machine (JVM)</a:t>
            </a:r>
          </a:p>
          <a:p>
            <a:pPr marL="228600" lvl="0" indent="-228600"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Perpetua" pitchFamily="18" charset="0"/>
              </a:rPr>
              <a:t>CLR loads modules containing executable and executes their code</a:t>
            </a:r>
          </a:p>
          <a:p>
            <a:pPr marL="228600" lvl="0" indent="-228600" algn="just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prstClr val="black"/>
                </a:solidFill>
                <a:latin typeface="Perpetua" pitchFamily="18" charset="0"/>
              </a:rPr>
              <a:t>IL(Intermediate Language) </a:t>
            </a:r>
            <a:r>
              <a:rPr lang="en-US" sz="2800" dirty="0">
                <a:solidFill>
                  <a:prstClr val="black"/>
                </a:solidFill>
                <a:latin typeface="Perpetua" pitchFamily="18" charset="0"/>
              </a:rPr>
              <a:t>instructions are just-in-time (JIT) compiled into native machine code at run time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800" dirty="0">
              <a:latin typeface="Perpetua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229600" cy="6858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3200" b="1" dirty="0">
                <a:latin typeface="Arial Black" panose="020B0A04020102020204" pitchFamily="34" charset="0"/>
              </a:rPr>
              <a:t>Compilation in .NET</a:t>
            </a: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3048000" y="1905000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Code in VB.NET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5181600" y="1905000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Code in C#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7391400" y="1905000"/>
            <a:ext cx="1676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Code in another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.NET Language</a:t>
            </a:r>
          </a:p>
        </p:txBody>
      </p:sp>
      <p:sp>
        <p:nvSpPr>
          <p:cNvPr id="23558" name="AutoShape 11"/>
          <p:cNvSpPr>
            <a:spLocks noChangeArrowheads="1"/>
          </p:cNvSpPr>
          <p:nvPr/>
        </p:nvSpPr>
        <p:spPr bwMode="auto">
          <a:xfrm>
            <a:off x="3048000" y="3276600"/>
            <a:ext cx="1752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VB.NET compiler</a:t>
            </a:r>
          </a:p>
        </p:txBody>
      </p:sp>
      <p:sp>
        <p:nvSpPr>
          <p:cNvPr id="23559" name="AutoShape 12"/>
          <p:cNvSpPr>
            <a:spLocks noChangeArrowheads="1"/>
          </p:cNvSpPr>
          <p:nvPr/>
        </p:nvSpPr>
        <p:spPr bwMode="auto">
          <a:xfrm>
            <a:off x="5181600" y="3276600"/>
            <a:ext cx="17526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C# compiler</a:t>
            </a:r>
          </a:p>
        </p:txBody>
      </p:sp>
      <p:sp>
        <p:nvSpPr>
          <p:cNvPr id="23560" name="AutoShape 13"/>
          <p:cNvSpPr>
            <a:spLocks noChangeArrowheads="1"/>
          </p:cNvSpPr>
          <p:nvPr/>
        </p:nvSpPr>
        <p:spPr bwMode="auto">
          <a:xfrm>
            <a:off x="7391400" y="3276600"/>
            <a:ext cx="167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Appropriate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561" name="Rectangle 14"/>
          <p:cNvSpPr>
            <a:spLocks noChangeArrowheads="1"/>
          </p:cNvSpPr>
          <p:nvPr/>
        </p:nvSpPr>
        <p:spPr bwMode="auto">
          <a:xfrm>
            <a:off x="5257800" y="43434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IL(Intermediate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Language) code</a:t>
            </a:r>
          </a:p>
        </p:txBody>
      </p:sp>
      <p:sp>
        <p:nvSpPr>
          <p:cNvPr id="23562" name="Rectangle 15"/>
          <p:cNvSpPr>
            <a:spLocks noChangeArrowheads="1"/>
          </p:cNvSpPr>
          <p:nvPr/>
        </p:nvSpPr>
        <p:spPr bwMode="auto">
          <a:xfrm>
            <a:off x="5257800" y="5410200"/>
            <a:ext cx="16002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CLR just-in-time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execution</a:t>
            </a:r>
          </a:p>
        </p:txBody>
      </p:sp>
      <p:sp>
        <p:nvSpPr>
          <p:cNvPr id="23563" name="Freeform 16"/>
          <p:cNvSpPr>
            <a:spLocks/>
          </p:cNvSpPr>
          <p:nvPr/>
        </p:nvSpPr>
        <p:spPr bwMode="auto">
          <a:xfrm>
            <a:off x="3810000" y="2514600"/>
            <a:ext cx="7938" cy="762000"/>
          </a:xfrm>
          <a:custGeom>
            <a:avLst/>
            <a:gdLst>
              <a:gd name="T0" fmla="*/ 0 w 5"/>
              <a:gd name="T1" fmla="*/ 0 h 480"/>
              <a:gd name="T2" fmla="*/ 5 w 5"/>
              <a:gd name="T3" fmla="*/ 480 h 480"/>
              <a:gd name="T4" fmla="*/ 0 60000 65536"/>
              <a:gd name="T5" fmla="*/ 0 60000 65536"/>
              <a:gd name="T6" fmla="*/ 0 w 5"/>
              <a:gd name="T7" fmla="*/ 0 h 480"/>
              <a:gd name="T8" fmla="*/ 5 w 5"/>
              <a:gd name="T9" fmla="*/ 480 h 4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480">
                <a:moveTo>
                  <a:pt x="0" y="0"/>
                </a:moveTo>
                <a:lnTo>
                  <a:pt x="5" y="48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4" name="Freeform 17"/>
          <p:cNvSpPr>
            <a:spLocks/>
          </p:cNvSpPr>
          <p:nvPr/>
        </p:nvSpPr>
        <p:spPr bwMode="auto">
          <a:xfrm>
            <a:off x="6019800" y="2514600"/>
            <a:ext cx="7938" cy="762000"/>
          </a:xfrm>
          <a:custGeom>
            <a:avLst/>
            <a:gdLst>
              <a:gd name="T0" fmla="*/ 0 w 5"/>
              <a:gd name="T1" fmla="*/ 0 h 480"/>
              <a:gd name="T2" fmla="*/ 5 w 5"/>
              <a:gd name="T3" fmla="*/ 480 h 480"/>
              <a:gd name="T4" fmla="*/ 0 60000 65536"/>
              <a:gd name="T5" fmla="*/ 0 60000 65536"/>
              <a:gd name="T6" fmla="*/ 0 w 5"/>
              <a:gd name="T7" fmla="*/ 0 h 480"/>
              <a:gd name="T8" fmla="*/ 5 w 5"/>
              <a:gd name="T9" fmla="*/ 480 h 4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480">
                <a:moveTo>
                  <a:pt x="0" y="0"/>
                </a:moveTo>
                <a:lnTo>
                  <a:pt x="5" y="48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5" name="Freeform 18"/>
          <p:cNvSpPr>
            <a:spLocks/>
          </p:cNvSpPr>
          <p:nvPr/>
        </p:nvSpPr>
        <p:spPr bwMode="auto">
          <a:xfrm>
            <a:off x="8229600" y="2514600"/>
            <a:ext cx="7938" cy="762000"/>
          </a:xfrm>
          <a:custGeom>
            <a:avLst/>
            <a:gdLst>
              <a:gd name="T0" fmla="*/ 0 w 5"/>
              <a:gd name="T1" fmla="*/ 0 h 480"/>
              <a:gd name="T2" fmla="*/ 5 w 5"/>
              <a:gd name="T3" fmla="*/ 480 h 480"/>
              <a:gd name="T4" fmla="*/ 0 60000 65536"/>
              <a:gd name="T5" fmla="*/ 0 60000 65536"/>
              <a:gd name="T6" fmla="*/ 0 w 5"/>
              <a:gd name="T7" fmla="*/ 0 h 480"/>
              <a:gd name="T8" fmla="*/ 5 w 5"/>
              <a:gd name="T9" fmla="*/ 480 h 4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" h="480">
                <a:moveTo>
                  <a:pt x="0" y="0"/>
                </a:moveTo>
                <a:lnTo>
                  <a:pt x="5" y="48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6" name="Line 19"/>
          <p:cNvSpPr>
            <a:spLocks noChangeShapeType="1"/>
          </p:cNvSpPr>
          <p:nvPr/>
        </p:nvSpPr>
        <p:spPr bwMode="auto">
          <a:xfrm>
            <a:off x="3886200" y="3733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7" name="Line 20"/>
          <p:cNvSpPr>
            <a:spLocks noChangeShapeType="1"/>
          </p:cNvSpPr>
          <p:nvPr/>
        </p:nvSpPr>
        <p:spPr bwMode="auto">
          <a:xfrm flipH="1">
            <a:off x="6858000" y="3733800"/>
            <a:ext cx="1371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8" name="Line 21"/>
          <p:cNvSpPr>
            <a:spLocks noChangeShapeType="1"/>
          </p:cNvSpPr>
          <p:nvPr/>
        </p:nvSpPr>
        <p:spPr bwMode="auto">
          <a:xfrm>
            <a:off x="60198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3569" name="Line 22"/>
          <p:cNvSpPr>
            <a:spLocks noChangeShapeType="1"/>
          </p:cNvSpPr>
          <p:nvPr/>
        </p:nvSpPr>
        <p:spPr bwMode="auto">
          <a:xfrm>
            <a:off x="60198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90DAF-96C0-4869-B371-0389537CBA2C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7772400" cy="889000"/>
          </a:xfrm>
          <a:noFill/>
        </p:spPr>
        <p:txBody>
          <a:bodyPr>
            <a:normAutofit/>
          </a:bodyPr>
          <a:lstStyle/>
          <a:p>
            <a:pPr algn="l" eaLnBrk="1" hangingPunct="1"/>
            <a:r>
              <a:rPr lang="en-US" sz="3200" b="1" dirty="0">
                <a:latin typeface="Arial Black" panose="020B0A04020102020204" pitchFamily="34" charset="0"/>
              </a:rPr>
              <a:t>Intermediate Language (IL)</a:t>
            </a:r>
          </a:p>
        </p:txBody>
      </p:sp>
      <p:sp>
        <p:nvSpPr>
          <p:cNvPr id="2457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07583" y="1066800"/>
            <a:ext cx="10264461" cy="4953000"/>
          </a:xfrm>
          <a:noFill/>
        </p:spPr>
        <p:txBody>
          <a:bodyPr>
            <a:normAutofit/>
          </a:bodyPr>
          <a:lstStyle/>
          <a:p>
            <a:pPr algn="just" eaLnBrk="1" hangingPunct="1">
              <a:buClr>
                <a:srgbClr val="00518E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.NET languages are not compiled to machine code.</a:t>
            </a:r>
          </a:p>
          <a:p>
            <a:pPr algn="just" eaLnBrk="1" hangingPunct="1">
              <a:buClr>
                <a:srgbClr val="00518E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 They are compiled to an Intermediate Language (IL).</a:t>
            </a:r>
          </a:p>
          <a:p>
            <a:pPr algn="just" eaLnBrk="1" hangingPunct="1">
              <a:buClr>
                <a:srgbClr val="00518E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CLR accepts the IL code and recompiles it to machine code. </a:t>
            </a:r>
          </a:p>
          <a:p>
            <a:pPr algn="just" eaLnBrk="1" hangingPunct="1">
              <a:buClr>
                <a:srgbClr val="00518E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 The recompilation is just-in-time (JIT) meaning it is done as soon as a function or subroutine is called.</a:t>
            </a:r>
          </a:p>
          <a:p>
            <a:pPr algn="just" eaLnBrk="1" hangingPunct="1">
              <a:buClr>
                <a:srgbClr val="00518E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The JIT code stays in memory for subsequent calls.</a:t>
            </a:r>
          </a:p>
          <a:p>
            <a:pPr algn="just" eaLnBrk="1" hangingPunct="1">
              <a:buClr>
                <a:srgbClr val="00518E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In cases where there is not enough memory it is discarded thus making JIT process interpretive.</a:t>
            </a:r>
          </a:p>
          <a:p>
            <a:pPr algn="just" eaLnBrk="1" hangingPunct="1">
              <a:buClr>
                <a:srgbClr val="00518E"/>
              </a:buClr>
              <a:buFont typeface="Wingdings" pitchFamily="2" charset="2"/>
              <a:buChar char="§"/>
            </a:pPr>
            <a:endParaRPr lang="en-US" dirty="0">
              <a:latin typeface="Perpetua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457428" y="781191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5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>
          <a:xfrm>
            <a:off x="1828801" y="253223"/>
            <a:ext cx="8570913" cy="535531"/>
          </a:xfrm>
          <a:noFill/>
        </p:spPr>
        <p:txBody>
          <a:bodyPr>
            <a:spAutoFit/>
          </a:bodyPr>
          <a:lstStyle/>
          <a:p>
            <a:pPr algn="l" eaLnBrk="1" hangingPunct="1"/>
            <a:r>
              <a:rPr lang="en-US" sz="3200" b="1" dirty="0">
                <a:latin typeface="Arial Black" panose="020B0A04020102020204" pitchFamily="34" charset="0"/>
              </a:rPr>
              <a:t>Languages</a:t>
            </a: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57428" y="1130587"/>
            <a:ext cx="9028090" cy="2287806"/>
          </a:xfrm>
          <a:noFill/>
        </p:spPr>
        <p:txBody>
          <a:bodyPr wrap="square">
            <a:spAutoFit/>
          </a:bodyPr>
          <a:lstStyle/>
          <a:p>
            <a:pPr marL="542925" indent="-542925">
              <a:buClr>
                <a:srgbClr val="00518E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Languages provided by MS</a:t>
            </a:r>
          </a:p>
          <a:p>
            <a:pPr marL="1014413" lvl="1" indent="-469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VB, C++, C#, J#, </a:t>
            </a:r>
            <a:r>
              <a:rPr lang="en-US" sz="2800" dirty="0" err="1" smtClean="0">
                <a:latin typeface="Perpetua" pitchFamily="18" charset="0"/>
              </a:rPr>
              <a:t>JScript</a:t>
            </a:r>
            <a:endParaRPr lang="en-US" sz="2800" dirty="0">
              <a:latin typeface="Perpetua" pitchFamily="18" charset="0"/>
            </a:endParaRPr>
          </a:p>
          <a:p>
            <a:pPr marL="542925" indent="-542925">
              <a:buClr>
                <a:srgbClr val="00518E"/>
              </a:buClr>
              <a:buFont typeface="Wingdings" pitchFamily="2" charset="2"/>
              <a:buChar char="§"/>
            </a:pPr>
            <a:r>
              <a:rPr lang="en-US" dirty="0">
                <a:latin typeface="Perpetua" pitchFamily="18" charset="0"/>
              </a:rPr>
              <a:t>Third-parties are building</a:t>
            </a:r>
          </a:p>
          <a:p>
            <a:pPr marL="1014413" lvl="1" indent="-469900"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2800" dirty="0">
                <a:latin typeface="Perpetua" pitchFamily="18" charset="0"/>
              </a:rPr>
              <a:t>APL, COBOL, Pascal, Eiffel, Haskell, ML, Oberon, Perl, Python, Scheme, Smalltalk…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457428" y="86307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906588" y="228600"/>
            <a:ext cx="8532812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3200" b="1" dirty="0">
                <a:latin typeface="Arial Black" panose="020B0A04020102020204" pitchFamily="34" charset="0"/>
                <a:ea typeface="+mj-ea"/>
                <a:cs typeface="+mj-cs"/>
              </a:rPr>
              <a:t>Windows Forms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535217" y="1345157"/>
            <a:ext cx="7581488" cy="297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Framework for Building Rich Clients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RAD (Rapid Application Development)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Rich set of controls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Data aware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Printing support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§"/>
            </a:pPr>
            <a:r>
              <a:rPr lang="en-US" sz="3200" dirty="0">
                <a:latin typeface="Perpetua" pitchFamily="18" charset="0"/>
              </a:rPr>
              <a:t>UI inheritance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48497" y="814018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5093"/>
            <a:ext cx="10515600" cy="552187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!</a:t>
            </a:r>
            <a:endParaRPr lang="en-US" sz="4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48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89188" y="655093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8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245" y="365125"/>
            <a:ext cx="11320529" cy="4848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Middleware</a:t>
            </a:r>
            <a:r>
              <a:rPr lang="en-US" b="1" dirty="0" smtClean="0"/>
              <a:t> </a:t>
            </a:r>
            <a:r>
              <a:rPr lang="en-US" sz="4000" b="1" dirty="0">
                <a:latin typeface="Arial Black" panose="020B0A04020102020204" pitchFamily="34" charset="0"/>
              </a:rPr>
              <a:t>Architecture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3371" y="1004552"/>
            <a:ext cx="8501085" cy="522882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99245" y="850006"/>
            <a:ext cx="11320529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8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Legacy</a:t>
            </a:r>
            <a:r>
              <a:rPr lang="en-US" b="1" dirty="0" smtClean="0"/>
              <a:t> </a:t>
            </a:r>
            <a:r>
              <a:rPr lang="en-US" sz="4000" b="1" dirty="0">
                <a:latin typeface="Arial Black" panose="020B0A04020102020204" pitchFamily="34" charset="0"/>
              </a:rPr>
              <a:t>enterprise</a:t>
            </a:r>
            <a:r>
              <a:rPr lang="en-US" b="1" dirty="0" smtClean="0"/>
              <a:t> </a:t>
            </a:r>
            <a:r>
              <a:rPr lang="en-US" sz="4000" b="1" dirty="0">
                <a:latin typeface="Arial Black" panose="020B0A04020102020204" pitchFamily="34" charset="0"/>
              </a:rPr>
              <a:t>situation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0767" y="1184856"/>
            <a:ext cx="8693239" cy="489397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6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00767" y="1072984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1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7426"/>
            <a:ext cx="10515600" cy="61818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rial Black" panose="020B0A04020102020204" pitchFamily="34" charset="0"/>
              </a:rPr>
              <a:t>Middleware</a:t>
            </a:r>
            <a:r>
              <a:rPr lang="en-US" b="1" dirty="0" smtClean="0"/>
              <a:t> </a:t>
            </a:r>
            <a:r>
              <a:rPr lang="en-US" sz="4000" b="1" dirty="0">
                <a:latin typeface="Arial Black" panose="020B0A04020102020204" pitchFamily="34" charset="0"/>
              </a:rPr>
              <a:t>solution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648" y="940159"/>
            <a:ext cx="7817476" cy="520306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823434" y="785612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36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Middleware</a:t>
            </a:r>
            <a:r>
              <a:rPr lang="en-US" sz="3200" b="1" dirty="0">
                <a:solidFill>
                  <a:srgbClr val="FF0000"/>
                </a:solidFill>
                <a:latin typeface="Calibri-Bold"/>
              </a:rPr>
              <a:t> - </a:t>
            </a:r>
            <a:r>
              <a:rPr lang="en-US" sz="3600" b="1" dirty="0">
                <a:latin typeface="Arial Black" panose="020B0A04020102020204" pitchFamily="34" charset="0"/>
              </a:rPr>
              <a:t>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030310"/>
            <a:ext cx="10934164" cy="514665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Middleware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services provide a </a:t>
            </a:r>
            <a:r>
              <a:rPr lang="en-US" dirty="0">
                <a:solidFill>
                  <a:srgbClr val="0000FF"/>
                </a:solidFill>
                <a:latin typeface="Calibri-Bold"/>
              </a:rPr>
              <a:t>more </a:t>
            </a:r>
            <a:r>
              <a:rPr lang="en-US" dirty="0" smtClean="0">
                <a:solidFill>
                  <a:srgbClr val="0000FF"/>
                </a:solidFill>
                <a:latin typeface="Calibri-Bold"/>
              </a:rPr>
              <a:t>functional </a:t>
            </a:r>
            <a:r>
              <a:rPr lang="en-US" dirty="0">
                <a:solidFill>
                  <a:srgbClr val="0000FF"/>
                </a:solidFill>
                <a:latin typeface="Calibri-Bold"/>
              </a:rPr>
              <a:t>set of </a:t>
            </a:r>
            <a:r>
              <a:rPr lang="en-US" dirty="0" smtClean="0">
                <a:solidFill>
                  <a:srgbClr val="0000FF"/>
                </a:solidFill>
                <a:latin typeface="Calibri-Bold"/>
              </a:rPr>
              <a:t>API than </a:t>
            </a:r>
            <a:r>
              <a:rPr lang="en-US" dirty="0">
                <a:solidFill>
                  <a:srgbClr val="0000FF"/>
                </a:solidFill>
                <a:latin typeface="Calibri-Bold"/>
              </a:rPr>
              <a:t>OS and network services to allow an </a:t>
            </a:r>
            <a:r>
              <a:rPr lang="en-US" dirty="0" smtClean="0">
                <a:solidFill>
                  <a:srgbClr val="0000FF"/>
                </a:solidFill>
                <a:latin typeface="Calibri-Bold"/>
              </a:rPr>
              <a:t>application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to: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 smtClean="0">
                <a:solidFill>
                  <a:srgbClr val="008100"/>
                </a:solidFill>
                <a:latin typeface="Calibri-Bold"/>
              </a:rPr>
              <a:t>Locate </a:t>
            </a:r>
            <a:r>
              <a:rPr lang="en-US" dirty="0">
                <a:solidFill>
                  <a:srgbClr val="008100"/>
                </a:solidFill>
                <a:latin typeface="Calibri-Bold"/>
              </a:rPr>
              <a:t>transparently across the network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providing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interaction with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other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application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or service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 </a:t>
            </a:r>
            <a:r>
              <a:rPr lang="en-US" dirty="0">
                <a:solidFill>
                  <a:srgbClr val="810000"/>
                </a:solidFill>
                <a:latin typeface="Calibri" panose="020F0502020204030204" pitchFamily="34" charset="0"/>
              </a:rPr>
              <a:t>independent from network services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 </a:t>
            </a:r>
            <a:r>
              <a:rPr lang="en-US" dirty="0">
                <a:solidFill>
                  <a:srgbClr val="000091"/>
                </a:solidFill>
                <a:latin typeface="Calibri-Bold"/>
              </a:rPr>
              <a:t>reliable and available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  <a:latin typeface="Calibri-Bold"/>
              </a:rPr>
              <a:t>Scale-up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 capacity without losing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functionality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latin typeface="Calibri-Bold"/>
              </a:rPr>
              <a:t>Real time information </a:t>
            </a:r>
            <a:r>
              <a:rPr lang="en-US" dirty="0">
                <a:solidFill>
                  <a:srgbClr val="0000FF"/>
                </a:solidFill>
                <a:latin typeface="Calibri-Bold"/>
              </a:rPr>
              <a:t>access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among systems</a:t>
            </a:r>
          </a:p>
          <a:p>
            <a:pPr lvl="1"/>
            <a:r>
              <a:rPr lang="en-US" dirty="0" smtClean="0">
                <a:solidFill>
                  <a:srgbClr val="008100"/>
                </a:solidFill>
                <a:latin typeface="Calibri-Bold"/>
              </a:rPr>
              <a:t>Streamlines </a:t>
            </a:r>
            <a:r>
              <a:rPr lang="en-US" dirty="0">
                <a:solidFill>
                  <a:srgbClr val="008100"/>
                </a:solidFill>
                <a:latin typeface="Calibri-Bold"/>
              </a:rPr>
              <a:t>business processes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and helps raise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organizational efficiency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alibri-Bold"/>
              </a:rPr>
              <a:t>Maintains information </a:t>
            </a:r>
            <a:r>
              <a:rPr lang="en-US" dirty="0">
                <a:solidFill>
                  <a:srgbClr val="000000"/>
                </a:solidFill>
                <a:latin typeface="Calibri-Bold"/>
              </a:rPr>
              <a:t>integrity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across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multiple systems 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307302" y="842701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11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15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Disadvantages of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6220"/>
            <a:ext cx="10515600" cy="503074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Prohibitively </a:t>
            </a:r>
            <a:r>
              <a:rPr lang="en-US" dirty="0">
                <a:latin typeface="Calibri" panose="020F0502020204030204" pitchFamily="34" charset="0"/>
              </a:rPr>
              <a:t>high development costs.</a:t>
            </a:r>
          </a:p>
          <a:p>
            <a:pPr algn="just"/>
            <a:r>
              <a:rPr lang="en-US" dirty="0" smtClean="0">
                <a:latin typeface="Wingdings-Regular"/>
              </a:rPr>
              <a:t> </a:t>
            </a:r>
            <a:r>
              <a:rPr lang="en-US" b="1" dirty="0" smtClean="0">
                <a:latin typeface="Calibri" panose="020F0502020204030204" pitchFamily="34" charset="0"/>
              </a:rPr>
              <a:t>EAI</a:t>
            </a:r>
            <a:r>
              <a:rPr lang="en-US" dirty="0" smtClean="0">
                <a:latin typeface="Calibri" panose="020F0502020204030204" pitchFamily="34" charset="0"/>
              </a:rPr>
              <a:t>( Enterprise Application Integration) implementations </a:t>
            </a:r>
            <a:r>
              <a:rPr lang="en-US" dirty="0">
                <a:latin typeface="Calibri" panose="020F0502020204030204" pitchFamily="34" charset="0"/>
              </a:rPr>
              <a:t>are very </a:t>
            </a:r>
            <a:r>
              <a:rPr lang="en-US" dirty="0" smtClean="0">
                <a:latin typeface="Calibri" panose="020F0502020204030204" pitchFamily="34" charset="0"/>
              </a:rPr>
              <a:t>time </a:t>
            </a:r>
            <a:r>
              <a:rPr lang="en-US" dirty="0">
                <a:latin typeface="Calibri" panose="020F0502020204030204" pitchFamily="34" charset="0"/>
              </a:rPr>
              <a:t>consuming, and </a:t>
            </a:r>
            <a:r>
              <a:rPr lang="en-US" dirty="0" smtClean="0">
                <a:latin typeface="Calibri" panose="020F0502020204030204" pitchFamily="34" charset="0"/>
              </a:rPr>
              <a:t>need a </a:t>
            </a:r>
            <a:r>
              <a:rPr lang="en-US" dirty="0">
                <a:latin typeface="Calibri" panose="020F0502020204030204" pitchFamily="34" charset="0"/>
              </a:rPr>
              <a:t>lot of resources.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There </a:t>
            </a:r>
            <a:r>
              <a:rPr lang="en-US" dirty="0">
                <a:latin typeface="Calibri" panose="020F0502020204030204" pitchFamily="34" charset="0"/>
              </a:rPr>
              <a:t>are few people with experience in the </a:t>
            </a:r>
            <a:r>
              <a:rPr lang="en-US" dirty="0" smtClean="0">
                <a:latin typeface="Calibri" panose="020F0502020204030204" pitchFamily="34" charset="0"/>
              </a:rPr>
              <a:t>market place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There </a:t>
            </a:r>
            <a:r>
              <a:rPr lang="en-US" dirty="0">
                <a:latin typeface="Calibri" panose="020F0502020204030204" pitchFamily="34" charset="0"/>
              </a:rPr>
              <a:t>exists </a:t>
            </a:r>
            <a:r>
              <a:rPr lang="en-US" dirty="0" smtClean="0">
                <a:latin typeface="Calibri" panose="020F0502020204030204" pitchFamily="34" charset="0"/>
              </a:rPr>
              <a:t>relatively few satisfying </a:t>
            </a:r>
            <a:r>
              <a:rPr lang="en-US" dirty="0">
                <a:latin typeface="Calibri" panose="020F0502020204030204" pitchFamily="34" charset="0"/>
              </a:rPr>
              <a:t>standards.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The </a:t>
            </a:r>
            <a:r>
              <a:rPr lang="en-US" dirty="0">
                <a:latin typeface="Calibri" panose="020F0502020204030204" pitchFamily="34" charset="0"/>
              </a:rPr>
              <a:t>tools are not good enough.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Too </a:t>
            </a:r>
            <a:r>
              <a:rPr lang="en-US" dirty="0">
                <a:latin typeface="Calibri" panose="020F0502020204030204" pitchFamily="34" charset="0"/>
              </a:rPr>
              <a:t>many </a:t>
            </a:r>
            <a:r>
              <a:rPr lang="en-US" dirty="0" smtClean="0">
                <a:latin typeface="Calibri" panose="020F0502020204030204" pitchFamily="34" charset="0"/>
              </a:rPr>
              <a:t>platforms </a:t>
            </a:r>
            <a:r>
              <a:rPr lang="en-US" dirty="0">
                <a:latin typeface="Calibri" panose="020F0502020204030204" pitchFamily="34" charset="0"/>
              </a:rPr>
              <a:t>to be covered.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Middleware often </a:t>
            </a:r>
            <a:r>
              <a:rPr lang="en-US" dirty="0">
                <a:latin typeface="Calibri" panose="020F0502020204030204" pitchFamily="34" charset="0"/>
              </a:rPr>
              <a:t>threatens the </a:t>
            </a:r>
            <a:r>
              <a:rPr lang="en-US" dirty="0" smtClean="0">
                <a:latin typeface="Calibri" panose="020F0502020204030204" pitchFamily="34" charset="0"/>
              </a:rPr>
              <a:t>real-time performance of </a:t>
            </a:r>
            <a:r>
              <a:rPr lang="en-US" dirty="0">
                <a:latin typeface="Calibri" panose="020F0502020204030204" pitchFamily="34" charset="0"/>
              </a:rPr>
              <a:t>a system.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Middleware </a:t>
            </a:r>
            <a:r>
              <a:rPr lang="en-US" dirty="0">
                <a:latin typeface="Calibri" panose="020F0502020204030204" pitchFamily="34" charset="0"/>
              </a:rPr>
              <a:t>products are not very mature.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Chapter 4: Middleware Architecture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065A9-0A12-4E40-A60C-E0B91F104A79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457428" y="916901"/>
            <a:ext cx="9530366" cy="0"/>
          </a:xfrm>
          <a:prstGeom prst="line">
            <a:avLst/>
          </a:prstGeom>
          <a:ln>
            <a:solidFill>
              <a:srgbClr val="C0000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40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2702</Words>
  <Application>Microsoft Office PowerPoint</Application>
  <PresentationFormat>Widescreen</PresentationFormat>
  <Paragraphs>475</Paragraphs>
  <Slides>48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6" baseType="lpstr">
      <vt:lpstr>Arial</vt:lpstr>
      <vt:lpstr>Arial Black</vt:lpstr>
      <vt:lpstr>Arial-BoldMT</vt:lpstr>
      <vt:lpstr>ArialMT</vt:lpstr>
      <vt:lpstr>Calibri</vt:lpstr>
      <vt:lpstr>Calibri Light</vt:lpstr>
      <vt:lpstr>Calibri-Bold</vt:lpstr>
      <vt:lpstr>CourierNewPS-BoldMT</vt:lpstr>
      <vt:lpstr>MS-PGothic</vt:lpstr>
      <vt:lpstr>Perpetua</vt:lpstr>
      <vt:lpstr>Times New Roman</vt:lpstr>
      <vt:lpstr>TimesNewRomanPS-BoldItalicMT</vt:lpstr>
      <vt:lpstr>TimesNewRomanPS-BoldMT</vt:lpstr>
      <vt:lpstr>TimesNewRomanPS-ItalicMT</vt:lpstr>
      <vt:lpstr>TimesNewRomanPSMT</vt:lpstr>
      <vt:lpstr>Wingdings</vt:lpstr>
      <vt:lpstr>Wingdings-Regular</vt:lpstr>
      <vt:lpstr>Office Theme</vt:lpstr>
      <vt:lpstr>Chapter 4</vt:lpstr>
      <vt:lpstr>Outline </vt:lpstr>
      <vt:lpstr>Middleware - Definition</vt:lpstr>
      <vt:lpstr>Middleware </vt:lpstr>
      <vt:lpstr>Middleware Architecture</vt:lpstr>
      <vt:lpstr>Legacy enterprise situation</vt:lpstr>
      <vt:lpstr>Middleware solution</vt:lpstr>
      <vt:lpstr>Middleware - Usage</vt:lpstr>
      <vt:lpstr>Disadvantages of Middleware</vt:lpstr>
      <vt:lpstr>Middleware Evolutions </vt:lpstr>
      <vt:lpstr>TP Monitors - Demonstration</vt:lpstr>
      <vt:lpstr>Remote Procedure Call (RPC)</vt:lpstr>
      <vt:lpstr>Remote Procedure Call (RPC)</vt:lpstr>
      <vt:lpstr>Properties of RPC</vt:lpstr>
      <vt:lpstr>Disadvantages of RPC</vt:lpstr>
      <vt:lpstr>Object Request Broker(ORB)</vt:lpstr>
      <vt:lpstr>Object Request Broker (ORB)</vt:lpstr>
      <vt:lpstr>CORBA architecture</vt:lpstr>
      <vt:lpstr>CORBA</vt:lpstr>
      <vt:lpstr>CORBA Services (selection)</vt:lpstr>
      <vt:lpstr>Main CORBA features</vt:lpstr>
      <vt:lpstr>Object Oriented Middleware(OOM)</vt:lpstr>
      <vt:lpstr>Properties of OOM</vt:lpstr>
      <vt:lpstr>Disadvantages of OOM</vt:lpstr>
      <vt:lpstr>Message Oriented Middleware(MOM)</vt:lpstr>
      <vt:lpstr>MOM - Demonstration</vt:lpstr>
      <vt:lpstr>MOM - Advantages</vt:lpstr>
      <vt:lpstr>Message-Oriented Middleware (MOM)</vt:lpstr>
      <vt:lpstr>Properties of MOM</vt:lpstr>
      <vt:lpstr>Java Message Service (JMS)</vt:lpstr>
      <vt:lpstr>Web Services</vt:lpstr>
      <vt:lpstr>Properties of Web Services</vt:lpstr>
      <vt:lpstr>Disadvantages of Web Services</vt:lpstr>
      <vt:lpstr>Event-Based Middleware ( Publish/Subscribe)</vt:lpstr>
      <vt:lpstr>Properties of Publish/Subscribe</vt:lpstr>
      <vt:lpstr>COM/DCOM</vt:lpstr>
      <vt:lpstr>DCOM</vt:lpstr>
      <vt:lpstr>.NET – What Is It?</vt:lpstr>
      <vt:lpstr>.NET – What Is It?</vt:lpstr>
      <vt:lpstr>.NET Framework Services</vt:lpstr>
      <vt:lpstr>Note</vt:lpstr>
      <vt:lpstr>Common Language Runtime (CLR)</vt:lpstr>
      <vt:lpstr>Contd..</vt:lpstr>
      <vt:lpstr>Compilation in .NET</vt:lpstr>
      <vt:lpstr>Intermediate Language (IL)</vt:lpstr>
      <vt:lpstr>Languages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U are Smart &amp; Faster</cp:lastModifiedBy>
  <cp:revision>159</cp:revision>
  <cp:lastPrinted>2021-06-07T05:19:31Z</cp:lastPrinted>
  <dcterms:created xsi:type="dcterms:W3CDTF">2021-05-27T12:07:19Z</dcterms:created>
  <dcterms:modified xsi:type="dcterms:W3CDTF">2021-07-06T15:36:22Z</dcterms:modified>
</cp:coreProperties>
</file>