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BFCFFA-90F3-4D52-9BF8-2F72C46ED2B9}"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230944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FCFFA-90F3-4D52-9BF8-2F72C46ED2B9}"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398203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FCFFA-90F3-4D52-9BF8-2F72C46ED2B9}"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283777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FCFFA-90F3-4D52-9BF8-2F72C46ED2B9}"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131084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FCFFA-90F3-4D52-9BF8-2F72C46ED2B9}"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125647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BFCFFA-90F3-4D52-9BF8-2F72C46ED2B9}"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379650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BFCFFA-90F3-4D52-9BF8-2F72C46ED2B9}" type="datetimeFigureOut">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320864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BFCFFA-90F3-4D52-9BF8-2F72C46ED2B9}" type="datetimeFigureOut">
              <a:rPr lang="en-US" smtClean="0"/>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91390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FCFFA-90F3-4D52-9BF8-2F72C46ED2B9}" type="datetimeFigureOut">
              <a:rPr lang="en-US" smtClean="0"/>
              <a:t>3/25/2022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193585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FCFFA-90F3-4D52-9BF8-2F72C46ED2B9}"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338822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FCFFA-90F3-4D52-9BF8-2F72C46ED2B9}"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D13C4-E9E5-4A04-A7A4-067588E0BFDD}" type="slidenum">
              <a:rPr lang="en-US" smtClean="0"/>
              <a:t>‹#›</a:t>
            </a:fld>
            <a:endParaRPr lang="en-US"/>
          </a:p>
        </p:txBody>
      </p:sp>
    </p:spTree>
    <p:extLst>
      <p:ext uri="{BB962C8B-B14F-4D97-AF65-F5344CB8AC3E}">
        <p14:creationId xmlns:p14="http://schemas.microsoft.com/office/powerpoint/2010/main" val="7191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FCFFA-90F3-4D52-9BF8-2F72C46ED2B9}" type="datetimeFigureOut">
              <a:rPr lang="en-US" smtClean="0"/>
              <a:t>3/25/2022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D13C4-E9E5-4A04-A7A4-067588E0BFDD}" type="slidenum">
              <a:rPr lang="en-US" smtClean="0"/>
              <a:t>‹#›</a:t>
            </a:fld>
            <a:endParaRPr lang="en-US"/>
          </a:p>
        </p:txBody>
      </p:sp>
    </p:spTree>
    <p:extLst>
      <p:ext uri="{BB962C8B-B14F-4D97-AF65-F5344CB8AC3E}">
        <p14:creationId xmlns:p14="http://schemas.microsoft.com/office/powerpoint/2010/main" val="3127489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31065" y="206062"/>
            <a:ext cx="11114467" cy="64008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
            </a:r>
            <a:br>
              <a:rPr lang="en-US" sz="2800" b="1" dirty="0" smtClean="0">
                <a:solidFill>
                  <a:srgbClr val="002060"/>
                </a:solidFill>
                <a:latin typeface="Times New Roman" panose="02020603050405020304" pitchFamily="18" charset="0"/>
                <a:cs typeface="Times New Roman" panose="02020603050405020304" pitchFamily="18" charset="0"/>
              </a:rPr>
            </a:br>
            <a:r>
              <a:rPr lang="en-US" sz="2800" b="1" dirty="0" smtClean="0">
                <a:solidFill>
                  <a:srgbClr val="002060"/>
                </a:solidFill>
                <a:latin typeface="Times New Roman" panose="02020603050405020304" pitchFamily="18" charset="0"/>
                <a:cs typeface="Times New Roman" panose="02020603050405020304" pitchFamily="18" charset="0"/>
              </a:rPr>
              <a:t>              </a:t>
            </a:r>
            <a:br>
              <a:rPr lang="en-US" sz="2800" b="1" dirty="0" smtClean="0">
                <a:solidFill>
                  <a:srgbClr val="002060"/>
                </a:solidFill>
                <a:latin typeface="Times New Roman" panose="02020603050405020304" pitchFamily="18" charset="0"/>
                <a:cs typeface="Times New Roman" panose="02020603050405020304" pitchFamily="18" charset="0"/>
              </a:rPr>
            </a:br>
            <a:r>
              <a:rPr lang="en-US" sz="2800" b="1" dirty="0">
                <a:solidFill>
                  <a:srgbClr val="002060"/>
                </a:solidFill>
                <a:latin typeface="Times New Roman" panose="02020603050405020304" pitchFamily="18" charset="0"/>
                <a:cs typeface="Times New Roman" panose="02020603050405020304" pitchFamily="18" charset="0"/>
              </a:rPr>
              <a:t/>
            </a:r>
            <a:br>
              <a:rPr lang="en-US" sz="2800" b="1" dirty="0">
                <a:solidFill>
                  <a:srgbClr val="002060"/>
                </a:solidFill>
                <a:latin typeface="Times New Roman" panose="02020603050405020304" pitchFamily="18" charset="0"/>
                <a:cs typeface="Times New Roman" panose="02020603050405020304" pitchFamily="18" charset="0"/>
              </a:rPr>
            </a:br>
            <a:r>
              <a:rPr lang="en-US" sz="2800" b="1" dirty="0" smtClean="0">
                <a:solidFill>
                  <a:srgbClr val="002060"/>
                </a:solidFill>
                <a:latin typeface="Times New Roman" panose="02020603050405020304" pitchFamily="18" charset="0"/>
                <a:cs typeface="Times New Roman" panose="02020603050405020304" pitchFamily="18" charset="0"/>
              </a:rPr>
              <a:t>                        DEBREMARKOS </a:t>
            </a:r>
            <a:r>
              <a:rPr lang="en-US" sz="2800" b="1" dirty="0">
                <a:solidFill>
                  <a:srgbClr val="002060"/>
                </a:solidFill>
                <a:latin typeface="Times New Roman" panose="02020603050405020304" pitchFamily="18" charset="0"/>
                <a:cs typeface="Times New Roman" panose="02020603050405020304" pitchFamily="18" charset="0"/>
              </a:rPr>
              <a:t>UNIVERSITY </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dirty="0">
                <a:solidFill>
                  <a:srgbClr val="002060"/>
                </a:solidFill>
                <a:latin typeface="Times New Roman" panose="02020603050405020304" pitchFamily="18" charset="0"/>
                <a:cs typeface="Times New Roman" panose="02020603050405020304" pitchFamily="18" charset="0"/>
              </a:rPr>
              <a:t/>
            </a:r>
            <a:br>
              <a:rPr lang="en-US" sz="2800" dirty="0">
                <a:solidFill>
                  <a:srgbClr val="002060"/>
                </a:solidFill>
                <a:latin typeface="Times New Roman" panose="02020603050405020304" pitchFamily="18" charset="0"/>
                <a:cs typeface="Times New Roman" panose="02020603050405020304" pitchFamily="18" charset="0"/>
              </a:rPr>
            </a:b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noAutofit/>
          </a:bodyPr>
          <a:lstStyle/>
          <a:p>
            <a:pPr marL="1371600" lvl="3" indent="0">
              <a:lnSpc>
                <a:spcPct val="150000"/>
              </a:lnSpc>
              <a:buNone/>
            </a:pPr>
            <a:r>
              <a:rPr lang="en-US" b="1" dirty="0" smtClean="0">
                <a:latin typeface="Times New Roman" panose="02020603050405020304" pitchFamily="18" charset="0"/>
                <a:cs typeface="Times New Roman" panose="02020603050405020304" pitchFamily="18" charset="0"/>
              </a:rPr>
              <a:t>       DEPARTMENT </a:t>
            </a:r>
            <a:r>
              <a:rPr lang="en-US" b="1" dirty="0">
                <a:latin typeface="Times New Roman" panose="02020603050405020304" pitchFamily="18" charset="0"/>
                <a:cs typeface="Times New Roman" panose="02020603050405020304" pitchFamily="18" charset="0"/>
              </a:rPr>
              <a:t>OF SOFTWARE ENGINEERING</a:t>
            </a:r>
            <a:endParaRPr lang="en-US" dirty="0">
              <a:latin typeface="Times New Roman" panose="02020603050405020304" pitchFamily="18" charset="0"/>
              <a:cs typeface="Times New Roman" panose="02020603050405020304" pitchFamily="18" charset="0"/>
            </a:endParaRPr>
          </a:p>
          <a:p>
            <a:pPr marL="1371600" lvl="3" indent="0">
              <a:lnSpc>
                <a:spcPct val="150000"/>
              </a:lnSpc>
              <a:buNone/>
            </a:pPr>
            <a:r>
              <a:rPr lang="en-US" dirty="0" smtClean="0">
                <a:latin typeface="Times New Roman" panose="02020603050405020304" pitchFamily="18" charset="0"/>
                <a:cs typeface="Times New Roman" panose="02020603050405020304" pitchFamily="18" charset="0"/>
              </a:rPr>
              <a:t>         INSTITUTE </a:t>
            </a:r>
            <a:r>
              <a:rPr lang="en-US" dirty="0">
                <a:latin typeface="Times New Roman" panose="02020603050405020304" pitchFamily="18" charset="0"/>
                <a:cs typeface="Times New Roman" panose="02020603050405020304" pitchFamily="18" charset="0"/>
              </a:rPr>
              <a:t>OF TECHNOLOGY</a:t>
            </a:r>
          </a:p>
          <a:p>
            <a:pPr marL="1371600" lvl="3" indent="0">
              <a:lnSpc>
                <a:spcPct val="150000"/>
              </a:lnSpc>
              <a:buNone/>
            </a:pPr>
            <a:r>
              <a:rPr lang="en-US" b="1" dirty="0" smtClean="0">
                <a:solidFill>
                  <a:srgbClr val="002060"/>
                </a:solidFill>
                <a:latin typeface="Times New Roman" panose="02020603050405020304" pitchFamily="18" charset="0"/>
                <a:cs typeface="Times New Roman" panose="02020603050405020304" pitchFamily="18" charset="0"/>
              </a:rPr>
              <a:t>         Technology </a:t>
            </a:r>
            <a:r>
              <a:rPr lang="en-US" b="1" dirty="0">
                <a:solidFill>
                  <a:srgbClr val="002060"/>
                </a:solidFill>
                <a:latin typeface="Times New Roman" panose="02020603050405020304" pitchFamily="18" charset="0"/>
                <a:cs typeface="Times New Roman" panose="02020603050405020304" pitchFamily="18" charset="0"/>
              </a:rPr>
              <a:t>about Edge Computing.</a:t>
            </a:r>
            <a:endParaRPr lang="en-US" dirty="0">
              <a:solidFill>
                <a:srgbClr val="002060"/>
              </a:solidFill>
              <a:latin typeface="Times New Roman" panose="02020603050405020304" pitchFamily="18" charset="0"/>
              <a:cs typeface="Times New Roman" panose="02020603050405020304" pitchFamily="18" charset="0"/>
            </a:endParaRPr>
          </a:p>
          <a:p>
            <a:pPr marL="1371600" lvl="3" indent="0">
              <a:lnSpc>
                <a:spcPct val="150000"/>
              </a:lnSpc>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 Seminar </a:t>
            </a:r>
            <a:r>
              <a:rPr lang="en-US" b="1" dirty="0" smtClean="0">
                <a:latin typeface="Times New Roman" panose="02020603050405020304" pitchFamily="18" charset="0"/>
                <a:cs typeface="Times New Roman" panose="02020603050405020304" pitchFamily="18" charset="0"/>
              </a:rPr>
              <a:t>REPORT</a:t>
            </a:r>
          </a:p>
          <a:p>
            <a:pPr marL="1371600" lvl="3" indent="0">
              <a:buNone/>
            </a:pPr>
            <a:endParaRPr lang="en-US" b="1" dirty="0" smtClean="0">
              <a:latin typeface="Times New Roman" panose="02020603050405020304" pitchFamily="18" charset="0"/>
              <a:cs typeface="Times New Roman" panose="02020603050405020304" pitchFamily="18" charset="0"/>
            </a:endParaRPr>
          </a:p>
          <a:p>
            <a:pPr marL="1371600" lvl="3" indent="0">
              <a:buNone/>
            </a:pPr>
            <a:r>
              <a:rPr lang="en-US" b="1" i="1" dirty="0" smtClean="0">
                <a:latin typeface="Times New Roman" panose="02020603050405020304" pitchFamily="18" charset="0"/>
                <a:cs typeface="Times New Roman" panose="02020603050405020304" pitchFamily="18" charset="0"/>
              </a:rPr>
              <a:t>                      Submitted </a:t>
            </a:r>
            <a:r>
              <a:rPr lang="en-US" b="1" i="1"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marL="1371600" lvl="3"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Name                                                                      ID</a:t>
            </a:r>
          </a:p>
          <a:p>
            <a:pPr marL="1714500" lvl="3" indent="-342900">
              <a:buFont typeface="+mj-lt"/>
              <a:buAutoNum type="arabicPeriod"/>
            </a:pPr>
            <a:r>
              <a:rPr lang="en-US" dirty="0">
                <a:latin typeface="Times New Roman" panose="02020603050405020304" pitchFamily="18" charset="0"/>
                <a:cs typeface="Times New Roman" panose="02020603050405020304" pitchFamily="18" charset="0"/>
              </a:rPr>
              <a:t>Mesenbet  Tenaw…………………………………………1273</a:t>
            </a:r>
          </a:p>
          <a:p>
            <a:pPr marL="1714500" lvl="3" indent="-342900">
              <a:buFont typeface="+mj-lt"/>
              <a:buAutoNum type="arabicPeriod"/>
            </a:pPr>
            <a:r>
              <a:rPr lang="en-US" dirty="0">
                <a:latin typeface="Times New Roman" panose="02020603050405020304" pitchFamily="18" charset="0"/>
                <a:cs typeface="Times New Roman" panose="02020603050405020304" pitchFamily="18" charset="0"/>
              </a:rPr>
              <a:t>Biruk     Begashaw………………………………………..    1251</a:t>
            </a:r>
          </a:p>
          <a:p>
            <a:pPr marL="1714500" lvl="3" indent="-342900">
              <a:buFont typeface="+mj-lt"/>
              <a:buAutoNum type="arabicPeriod"/>
            </a:pPr>
            <a:r>
              <a:rPr lang="en-US" dirty="0">
                <a:latin typeface="Times New Roman" panose="02020603050405020304" pitchFamily="18" charset="0"/>
                <a:cs typeface="Times New Roman" panose="02020603050405020304" pitchFamily="18" charset="0"/>
              </a:rPr>
              <a:t>Melkam   Ayenaw</a:t>
            </a:r>
            <a:r>
              <a:rPr lang="en-US" dirty="0" smtClean="0">
                <a:latin typeface="Times New Roman" panose="02020603050405020304" pitchFamily="18" charset="0"/>
                <a:cs typeface="Times New Roman" panose="02020603050405020304" pitchFamily="18" charset="0"/>
              </a:rPr>
              <a:t>……………………………………………1272</a:t>
            </a:r>
            <a:endParaRPr lang="en-US"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US" dirty="0">
                <a:latin typeface="Times New Roman" panose="02020603050405020304" pitchFamily="18" charset="0"/>
                <a:cs typeface="Times New Roman" panose="02020603050405020304" pitchFamily="18" charset="0"/>
              </a:rPr>
              <a:t>Yonas Telayneh……………………………………………..1292</a:t>
            </a:r>
          </a:p>
          <a:p>
            <a:pPr marL="1714500" lvl="3" indent="-342900">
              <a:buFont typeface="+mj-lt"/>
              <a:buAutoNum type="arabicPeriod"/>
            </a:pPr>
            <a:r>
              <a:rPr lang="en-US" dirty="0">
                <a:latin typeface="Times New Roman" panose="02020603050405020304" pitchFamily="18" charset="0"/>
                <a:cs typeface="Times New Roman" panose="02020603050405020304" pitchFamily="18" charset="0"/>
              </a:rPr>
              <a:t>Biruk Shewaferahu…………………………………………..1238</a:t>
            </a:r>
          </a:p>
          <a:p>
            <a:pPr marL="1714500" lvl="3" indent="-342900">
              <a:buFont typeface="+mj-lt"/>
              <a:buAutoNum type="arabicPeriod"/>
            </a:pPr>
            <a:r>
              <a:rPr lang="en-US" dirty="0">
                <a:latin typeface="Times New Roman" panose="02020603050405020304" pitchFamily="18" charset="0"/>
                <a:cs typeface="Times New Roman" panose="02020603050405020304" pitchFamily="18" charset="0"/>
              </a:rPr>
              <a:t>Tigist  abay  ……………………………………………………1285</a:t>
            </a:r>
          </a:p>
          <a:p>
            <a:pPr marL="1371600" lvl="3"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824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Autofit/>
          </a:bodyPr>
          <a:lstStyle/>
          <a:p>
            <a:pPr marL="342900" indent="-342900">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Network Bandwidth </a:t>
            </a:r>
            <a:r>
              <a:rPr lang="en-US" sz="2400" dirty="0">
                <a:solidFill>
                  <a:srgbClr val="FF0000"/>
                </a:solidFill>
                <a:latin typeface="Times New Roman" panose="02020603050405020304" pitchFamily="18" charset="0"/>
                <a:cs typeface="Times New Roman" panose="02020603050405020304" pitchFamily="18" charset="0"/>
              </a:rPr>
              <a:t/>
            </a:r>
            <a:br>
              <a:rPr lang="en-US" sz="2400" dirty="0">
                <a:solidFill>
                  <a:srgbClr val="FF0000"/>
                </a:solidFill>
                <a:latin typeface="Times New Roman" panose="02020603050405020304" pitchFamily="18" charset="0"/>
                <a:cs typeface="Times New Roman" panose="02020603050405020304" pitchFamily="18" charset="0"/>
              </a:rPr>
            </a:b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764"/>
            <a:ext cx="10515600" cy="5301199"/>
          </a:xfrm>
        </p:spPr>
        <p:txBody>
          <a:bodyPr>
            <a:normAutofit fontScale="92500"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In traditional networks, enterprises would allocate higher bandwidth at central data centers and lower bandwidth to the endpoints. Whereas, in an edge computing server, more bandwidth is required across all individual ends of the server.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b="1" dirty="0">
                <a:solidFill>
                  <a:srgbClr val="FF0000"/>
                </a:solidFill>
                <a:latin typeface="Times New Roman" panose="02020603050405020304" pitchFamily="18" charset="0"/>
                <a:cs typeface="Times New Roman" panose="02020603050405020304" pitchFamily="18" charset="0"/>
              </a:rPr>
              <a:t>Distributed </a:t>
            </a:r>
            <a:r>
              <a:rPr lang="en-US" sz="2000" b="1" dirty="0" smtClean="0">
                <a:solidFill>
                  <a:srgbClr val="FF0000"/>
                </a:solidFill>
                <a:latin typeface="Times New Roman" panose="02020603050405020304" pitchFamily="18" charset="0"/>
                <a:cs typeface="Times New Roman" panose="02020603050405020304" pitchFamily="18" charset="0"/>
              </a:rPr>
              <a:t>Computing</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most of the servers, the set of modules is placed far apart from each other in a distributive manner</a:t>
            </a:r>
            <a:endParaRPr lang="en-US" sz="20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This creates a conflict as the business server needs to consider the edge server as an additional aspect during computation</a:t>
            </a:r>
            <a:r>
              <a:rPr lang="en-US" sz="24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r>
              <a:rPr lang="en-US" sz="2000" b="1" dirty="0">
                <a:solidFill>
                  <a:srgbClr val="FF0000"/>
                </a:solidFill>
                <a:latin typeface="Times New Roman" panose="02020603050405020304" pitchFamily="18" charset="0"/>
                <a:cs typeface="Times New Roman" panose="02020603050405020304" pitchFamily="18" charset="0"/>
              </a:rPr>
              <a:t>Security and Encryption</a:t>
            </a:r>
            <a:endParaRPr lang="en-US" sz="20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Each device in an edge server represents another potentially vulnerable endpoint, and the internet of things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is </a:t>
            </a:r>
            <a:r>
              <a:rPr lang="en-US" sz="2400" dirty="0" smtClean="0">
                <a:latin typeface="Times New Roman" panose="02020603050405020304" pitchFamily="18" charset="0"/>
                <a:cs typeface="Times New Roman" panose="02020603050405020304" pitchFamily="18" charset="0"/>
              </a:rPr>
              <a:t>notorious(</a:t>
            </a:r>
            <a:r>
              <a:rPr lang="en-US" sz="2400" dirty="0" err="1" smtClean="0">
                <a:latin typeface="Times New Roman" panose="02020603050405020304" pitchFamily="18" charset="0"/>
                <a:cs typeface="Times New Roman" panose="02020603050405020304" pitchFamily="18" charset="0"/>
              </a:rPr>
              <a:t>badlyknown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its lack of robust security.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09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030613">
            <a:off x="1018504" y="2515897"/>
            <a:ext cx="10515600" cy="1325563"/>
          </a:xfrm>
        </p:spPr>
        <p:txBody>
          <a:bodyPr/>
          <a:lstStyle/>
          <a:p>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rot="20137976">
            <a:off x="838200" y="1825625"/>
            <a:ext cx="10515600" cy="4351338"/>
          </a:xfrm>
        </p:spPr>
        <p:txBody>
          <a:bodyPr/>
          <a:lstStyle/>
          <a:p>
            <a:pPr marL="0" indent="0">
              <a:buNone/>
            </a:pPr>
            <a:endParaRPr lang="en-US" dirty="0">
              <a:solidFill>
                <a:srgbClr val="FF0000"/>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3600" dirty="0" smtClean="0">
                <a:solidFill>
                  <a:srgbClr val="FF0000"/>
                </a:solidFill>
                <a:latin typeface="Times New Roman" panose="02020603050405020304" pitchFamily="18" charset="0"/>
                <a:cs typeface="Times New Roman" panose="02020603050405020304" pitchFamily="18" charset="0"/>
              </a:rPr>
              <a:t>                         THNK YOU!!!</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55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solidFill>
                  <a:srgbClr val="FF0000"/>
                </a:solidFill>
                <a:latin typeface="Times New Roman" panose="02020603050405020304" pitchFamily="18" charset="0"/>
                <a:cs typeface="Times New Roman" panose="02020603050405020304" pitchFamily="18" charset="0"/>
              </a:rPr>
              <a:t>    Contents…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9242234" cy="4351338"/>
          </a:xfrm>
        </p:spPr>
        <p:txBody>
          <a:bodyPr>
            <a:normAutofit/>
          </a:bodyPr>
          <a:lstStyle/>
          <a:p>
            <a:pPr lvl="1">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Edge Computing</a:t>
            </a:r>
          </a:p>
          <a:p>
            <a:pPr lvl="1">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History of Edge Computing</a:t>
            </a:r>
          </a:p>
          <a:p>
            <a:pPr lvl="1">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Why Edge Computing Develop </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Application of Edge </a:t>
            </a:r>
            <a:r>
              <a:rPr lang="en-US" dirty="0" smtClean="0">
                <a:latin typeface="Times New Roman" panose="02020603050405020304" pitchFamily="18" charset="0"/>
                <a:cs typeface="Times New Roman" panose="02020603050405020304" pitchFamily="18" charset="0"/>
              </a:rPr>
              <a:t>Computing</a:t>
            </a:r>
          </a:p>
          <a:p>
            <a:pPr lvl="1">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Challenges</a:t>
            </a:r>
            <a:r>
              <a:rPr lang="en-US" dirty="0">
                <a:latin typeface="Times New Roman" panose="02020603050405020304" pitchFamily="18" charset="0"/>
                <a:cs typeface="Times New Roman" panose="02020603050405020304" pitchFamily="18" charset="0"/>
              </a:rPr>
              <a:t>’ of Edge Computing</a:t>
            </a:r>
          </a:p>
        </p:txBody>
      </p:sp>
    </p:spTree>
    <p:extLst>
      <p:ext uri="{BB962C8B-B14F-4D97-AF65-F5344CB8AC3E}">
        <p14:creationId xmlns:p14="http://schemas.microsoft.com/office/powerpoint/2010/main" val="384898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v"/>
            </a:pPr>
            <a:r>
              <a:rPr lang="en-US" sz="3200" dirty="0" smtClean="0">
                <a:solidFill>
                  <a:srgbClr val="FF0000"/>
                </a:solidFill>
                <a:latin typeface="Times New Roman" panose="02020603050405020304" pitchFamily="18" charset="0"/>
                <a:cs typeface="Times New Roman" panose="02020603050405020304" pitchFamily="18" charset="0"/>
              </a:rPr>
              <a:t>Edge Computing</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9132065" cy="4351338"/>
          </a:xfrm>
        </p:spPr>
        <p:txBody>
          <a:bodyPr/>
          <a:lstStyle/>
          <a:p>
            <a:r>
              <a:rPr lang="en-US" dirty="0">
                <a:latin typeface="Times New Roman" panose="02020603050405020304" pitchFamily="18" charset="0"/>
                <a:cs typeface="Times New Roman" panose="02020603050405020304" pitchFamily="18" charset="0"/>
              </a:rPr>
              <a:t>Edge computing is the modern, distributed computing architecture that brings data storage and computation closer to the data source.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helps save </a:t>
            </a:r>
            <a:r>
              <a:rPr lang="en-US" dirty="0" smtClean="0">
                <a:latin typeface="Times New Roman" panose="02020603050405020304" pitchFamily="18" charset="0"/>
                <a:cs typeface="Times New Roman" panose="02020603050405020304" pitchFamily="18" charset="0"/>
              </a:rPr>
              <a:t>bandwidth</a:t>
            </a:r>
            <a:r>
              <a:rPr lang="en-US" dirty="0">
                <a:latin typeface="Times New Roman" panose="02020603050405020304" pitchFamily="18" charset="0"/>
                <a:cs typeface="Times New Roman" panose="02020603050405020304" pitchFamily="18" charset="0"/>
              </a:rPr>
              <a:t> and improve the response time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It is a path between data source and cloud computing.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508" y="4250027"/>
            <a:ext cx="6081311" cy="2176531"/>
          </a:xfrm>
          <a:prstGeom prst="rect">
            <a:avLst/>
          </a:prstGeom>
        </p:spPr>
      </p:pic>
    </p:spTree>
    <p:extLst>
      <p:ext uri="{BB962C8B-B14F-4D97-AF65-F5344CB8AC3E}">
        <p14:creationId xmlns:p14="http://schemas.microsoft.com/office/powerpoint/2010/main" val="2896265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anose="02020603050405020304" pitchFamily="18" charset="0"/>
                <a:cs typeface="Times New Roman" panose="02020603050405020304" pitchFamily="18" charset="0"/>
              </a:rPr>
              <a:t>Cont..</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3378"/>
            <a:ext cx="9209183" cy="4623585"/>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Edge computing originated as a concept in content delivery networks (CDNs) created in the 1990s to deliver video and web content using edge servers deployed closer to the users.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2000s, those networks evolved and started hosting apps and app components directly at the edge servers.</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365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1" indent="-342900" algn="l" rtl="0">
              <a:lnSpc>
                <a:spcPct val="90000"/>
              </a:lnSpc>
              <a:spcBef>
                <a:spcPct val="0"/>
              </a:spcBef>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History of Edge Computing</a:t>
            </a:r>
            <a:br>
              <a:rPr lang="en-US" sz="2400" b="1" dirty="0">
                <a:solidFill>
                  <a:srgbClr val="FF0000"/>
                </a:solidFill>
                <a:latin typeface="Times New Roman" panose="02020603050405020304" pitchFamily="18" charset="0"/>
                <a:cs typeface="Times New Roman" panose="02020603050405020304" pitchFamily="18" charset="0"/>
              </a:rPr>
            </a:b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6092"/>
            <a:ext cx="10288836" cy="4810871"/>
          </a:xfrm>
        </p:spPr>
        <p:txBody>
          <a:bodyPr/>
          <a:lstStyle/>
          <a:p>
            <a:pPr>
              <a:lnSpc>
                <a:spcPct val="150000"/>
              </a:lnSpc>
            </a:pPr>
            <a:r>
              <a:rPr lang="en-US" dirty="0">
                <a:latin typeface="Times New Roman" panose="02020603050405020304" pitchFamily="18" charset="0"/>
                <a:cs typeface="Times New Roman" panose="02020603050405020304" pitchFamily="18" charset="0"/>
              </a:rPr>
              <a:t>Edge computing is gaining more and more popularity in the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domain. </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2018, it was one of the </a:t>
            </a:r>
            <a:r>
              <a:rPr lang="en-US" dirty="0" smtClean="0">
                <a:latin typeface="Times New Roman" panose="02020603050405020304" pitchFamily="18" charset="0"/>
                <a:cs typeface="Times New Roman" panose="02020603050405020304" pitchFamily="18" charset="0"/>
              </a:rPr>
              <a:t>top technology trends</a:t>
            </a:r>
            <a:r>
              <a:rPr lang="en-US" dirty="0">
                <a:latin typeface="Times New Roman" panose="02020603050405020304" pitchFamily="18" charset="0"/>
                <a:cs typeface="Times New Roman" panose="02020603050405020304" pitchFamily="18" charset="0"/>
              </a:rPr>
              <a:t> forming the foundation for the next generation of digital </a:t>
            </a:r>
            <a:r>
              <a:rPr lang="en-US" dirty="0" smtClean="0">
                <a:latin typeface="Times New Roman" panose="02020603050405020304" pitchFamily="18" charset="0"/>
                <a:cs typeface="Times New Roman" panose="02020603050405020304" pitchFamily="18" charset="0"/>
              </a:rPr>
              <a:t>businesses.</a:t>
            </a:r>
          </a:p>
          <a:p>
            <a:pPr>
              <a:lnSpc>
                <a:spcPct val="150000"/>
              </a:lnSpc>
            </a:pPr>
            <a:r>
              <a:rPr lang="en-US" dirty="0">
                <a:latin typeface="Times New Roman" panose="02020603050405020304" pitchFamily="18" charset="0"/>
                <a:cs typeface="Times New Roman" panose="02020603050405020304" pitchFamily="18" charset="0"/>
              </a:rPr>
              <a:t>The origin of edge computing can be traced back to the </a:t>
            </a:r>
            <a:r>
              <a:rPr lang="en-US" b="1" dirty="0">
                <a:latin typeface="Times New Roman" panose="02020603050405020304" pitchFamily="18" charset="0"/>
                <a:cs typeface="Times New Roman" panose="02020603050405020304" pitchFamily="18" charset="0"/>
              </a:rPr>
              <a:t>1990s</a:t>
            </a:r>
            <a:r>
              <a:rPr lang="en-US" dirty="0">
                <a:latin typeface="Times New Roman" panose="02020603050405020304" pitchFamily="18" charset="0"/>
                <a:cs typeface="Times New Roman" panose="02020603050405020304" pitchFamily="18" charset="0"/>
              </a:rPr>
              <a:t> when </a:t>
            </a:r>
            <a:r>
              <a:rPr lang="en-US" dirty="0" smtClean="0">
                <a:latin typeface="Times New Roman" panose="02020603050405020304" pitchFamily="18" charset="0"/>
                <a:cs typeface="Times New Roman" panose="02020603050405020304" pitchFamily="18" charset="0"/>
              </a:rPr>
              <a:t>launched </a:t>
            </a:r>
            <a:r>
              <a:rPr lang="en-US" dirty="0">
                <a:latin typeface="Times New Roman" panose="02020603050405020304" pitchFamily="18" charset="0"/>
                <a:cs typeface="Times New Roman" panose="02020603050405020304" pitchFamily="18" charset="0"/>
              </a:rPr>
              <a:t>its </a:t>
            </a:r>
            <a:r>
              <a:rPr lang="en-US" b="1" dirty="0">
                <a:latin typeface="Times New Roman" panose="02020603050405020304" pitchFamily="18" charset="0"/>
                <a:cs typeface="Times New Roman" panose="02020603050405020304" pitchFamily="18" charset="0"/>
              </a:rPr>
              <a:t>content delivery network (CDN)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30068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v"/>
            </a:pPr>
            <a:r>
              <a:rPr lang="en-US" sz="2800" b="1" dirty="0">
                <a:solidFill>
                  <a:srgbClr val="FF0000"/>
                </a:solidFill>
                <a:latin typeface="Times New Roman" panose="02020603050405020304" pitchFamily="18" charset="0"/>
                <a:cs typeface="Times New Roman" panose="02020603050405020304" pitchFamily="18" charset="0"/>
              </a:rPr>
              <a:t> Why Edge Computing Develop </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3378"/>
            <a:ext cx="9693925" cy="4623585"/>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Edge computing was developed </a:t>
            </a:r>
            <a:r>
              <a:rPr lang="en-US" sz="2400" b="1" dirty="0">
                <a:latin typeface="Times New Roman" panose="02020603050405020304" pitchFamily="18" charset="0"/>
                <a:cs typeface="Times New Roman" panose="02020603050405020304" pitchFamily="18" charset="0"/>
              </a:rPr>
              <a:t>due to the exponential growth of </a:t>
            </a:r>
            <a:r>
              <a:rPr lang="en-US" sz="2400" b="1" dirty="0" err="1">
                <a:latin typeface="Times New Roman" panose="02020603050405020304" pitchFamily="18" charset="0"/>
                <a:cs typeface="Times New Roman" panose="02020603050405020304" pitchFamily="18" charset="0"/>
              </a:rPr>
              <a:t>IoT</a:t>
            </a:r>
            <a:r>
              <a:rPr lang="en-US" sz="2400" b="1" dirty="0">
                <a:latin typeface="Times New Roman" panose="02020603050405020304" pitchFamily="18" charset="0"/>
                <a:cs typeface="Times New Roman" panose="02020603050405020304" pitchFamily="18" charset="0"/>
              </a:rPr>
              <a:t> devices</a:t>
            </a:r>
            <a:r>
              <a:rPr lang="en-US" sz="2400" dirty="0">
                <a:latin typeface="Times New Roman" panose="02020603050405020304" pitchFamily="18" charset="0"/>
                <a:cs typeface="Times New Roman" panose="02020603050405020304" pitchFamily="18" charset="0"/>
              </a:rPr>
              <a:t>, which connect to the internet for either receiving information from the cloud or delivering data back to the cloud</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many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devices generate enormous amounts of data during their operations.</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79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1" indent="-342900" algn="l" rtl="0">
              <a:lnSpc>
                <a:spcPct val="90000"/>
              </a:lnSpc>
              <a:spcBef>
                <a:spcPct val="0"/>
              </a:spcBef>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 Application of Edge Computing</a:t>
            </a:r>
            <a:r>
              <a:rPr lang="en-US" sz="2800" b="1" dirty="0">
                <a:solidFill>
                  <a:srgbClr val="FF0000"/>
                </a:solidFill>
                <a:latin typeface="Times New Roman" panose="02020603050405020304" pitchFamily="18" charset="0"/>
                <a:cs typeface="Times New Roman" panose="02020603050405020304" pitchFamily="18" charset="0"/>
              </a:rPr>
              <a:t/>
            </a:r>
            <a:br>
              <a:rPr lang="en-US" sz="2800" b="1" dirty="0">
                <a:solidFill>
                  <a:srgbClr val="FF0000"/>
                </a:solidFill>
                <a:latin typeface="Times New Roman" panose="02020603050405020304" pitchFamily="18" charset="0"/>
                <a:cs typeface="Times New Roman" panose="02020603050405020304" pitchFamily="18" charset="0"/>
              </a:rPr>
            </a:b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7736"/>
            <a:ext cx="10515600" cy="5344732"/>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Edge computing finds applications in various industries</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used to aggregate, process, filter, and analyze data near or at the network edge. Some of the areas where it is applied are:</a:t>
            </a:r>
          </a:p>
          <a:p>
            <a:pPr lvl="1">
              <a:lnSpc>
                <a:spcPct val="150000"/>
              </a:lnSpc>
              <a:buFont typeface="Wingdings" panose="05000000000000000000" pitchFamily="2" charset="2"/>
              <a:buChar char="ü"/>
            </a:pPr>
            <a:r>
              <a:rPr lang="en-US" sz="2100" dirty="0" err="1">
                <a:latin typeface="Times New Roman" panose="02020603050405020304" pitchFamily="18" charset="0"/>
                <a:cs typeface="Times New Roman" panose="02020603050405020304" pitchFamily="18" charset="0"/>
              </a:rPr>
              <a:t>IoT</a:t>
            </a:r>
            <a:r>
              <a:rPr lang="en-US" sz="2100" dirty="0">
                <a:latin typeface="Times New Roman" panose="02020603050405020304" pitchFamily="18" charset="0"/>
                <a:cs typeface="Times New Roman" panose="02020603050405020304" pitchFamily="18" charset="0"/>
              </a:rPr>
              <a:t> Devices</a:t>
            </a:r>
          </a:p>
          <a:p>
            <a:pPr lvl="1">
              <a:lnSpc>
                <a:spcPct val="150000"/>
              </a:lnSpc>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Optimizing Network</a:t>
            </a:r>
          </a:p>
          <a:p>
            <a:pPr lvl="1">
              <a:lnSpc>
                <a:spcPct val="150000"/>
              </a:lnSpc>
              <a:buFont typeface="Wingdings" panose="05000000000000000000" pitchFamily="2" charset="2"/>
              <a:buChar char="ü"/>
            </a:pPr>
            <a:r>
              <a:rPr lang="en-US" sz="2100" dirty="0" smtClean="0">
                <a:latin typeface="Times New Roman" panose="02020603050405020304" pitchFamily="18" charset="0"/>
                <a:cs typeface="Times New Roman" panose="02020603050405020304" pitchFamily="18" charset="0"/>
              </a:rPr>
              <a:t>Healthcare</a:t>
            </a:r>
          </a:p>
          <a:p>
            <a:pPr lvl="1">
              <a:lnSpc>
                <a:spcPct val="150000"/>
              </a:lnSpc>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Manufacturing</a:t>
            </a:r>
          </a:p>
          <a:p>
            <a:pPr lvl="1">
              <a:lnSpc>
                <a:spcPct val="150000"/>
              </a:lnSpc>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Construction</a:t>
            </a:r>
          </a:p>
          <a:p>
            <a:pPr lvl="1">
              <a:lnSpc>
                <a:spcPct val="150000"/>
              </a:lnSpc>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Transportation</a:t>
            </a:r>
          </a:p>
          <a:p>
            <a:pPr lvl="1">
              <a:lnSpc>
                <a:spcPct val="150000"/>
              </a:lnSpc>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Agriculture</a:t>
            </a:r>
          </a:p>
        </p:txBody>
      </p:sp>
    </p:spTree>
    <p:extLst>
      <p:ext uri="{BB962C8B-B14F-4D97-AF65-F5344CB8AC3E}">
        <p14:creationId xmlns:p14="http://schemas.microsoft.com/office/powerpoint/2010/main" val="1113248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Autofit/>
          </a:bodyPr>
          <a:lstStyle/>
          <a:p>
            <a:pPr marL="457200" indent="-457200">
              <a:lnSpc>
                <a:spcPct val="150000"/>
              </a:lnSpc>
              <a:buFont typeface="Wingdings" panose="05000000000000000000" pitchFamily="2" charset="2"/>
              <a:buChar char="Ø"/>
            </a:pPr>
            <a:r>
              <a:rPr lang="en-US" sz="1800" b="1" dirty="0" smtClean="0">
                <a:solidFill>
                  <a:srgbClr val="FF0000"/>
                </a:solidFill>
                <a:latin typeface="Times New Roman" panose="02020603050405020304" pitchFamily="18" charset="0"/>
                <a:cs typeface="Times New Roman" panose="02020603050405020304" pitchFamily="18" charset="0"/>
              </a:rPr>
              <a:t>       In IOT devices</a:t>
            </a:r>
            <a:endParaRPr lang="en-US" sz="1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1826"/>
            <a:ext cx="10515600" cy="5095137"/>
          </a:xfrm>
        </p:spPr>
        <p:txBody>
          <a:bodyPr>
            <a:normAutofit fontScale="40000" lnSpcReduction="20000"/>
          </a:bodyPr>
          <a:lstStyle/>
          <a:p>
            <a:pPr>
              <a:lnSpc>
                <a:spcPct val="160000"/>
              </a:lnSpc>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Smart devices like smartphones, smart thermostats, smart vehicles, smart locks, </a:t>
            </a:r>
            <a:r>
              <a:rPr lang="en-US" sz="3600" dirty="0" smtClean="0">
                <a:latin typeface="Times New Roman" panose="02020603050405020304" pitchFamily="18" charset="0"/>
                <a:cs typeface="Times New Roman" panose="02020603050405020304" pitchFamily="18" charset="0"/>
              </a:rPr>
              <a:t>smart watch's, </a:t>
            </a:r>
            <a:r>
              <a:rPr lang="en-US" sz="3600" dirty="0">
                <a:latin typeface="Times New Roman" panose="02020603050405020304" pitchFamily="18" charset="0"/>
                <a:cs typeface="Times New Roman" panose="02020603050405020304" pitchFamily="18" charset="0"/>
              </a:rPr>
              <a:t>etc., connect to the internet and benefit from code running on those devices themselves instead of the cloud for efficient use.</a:t>
            </a:r>
          </a:p>
          <a:p>
            <a:pPr>
              <a:lnSpc>
                <a:spcPct val="160000"/>
              </a:lnSpc>
              <a:buFont typeface="Wingdings" panose="05000000000000000000" pitchFamily="2" charset="2"/>
              <a:buChar char="ü"/>
            </a:pP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edge computing is an architecture, whereas </a:t>
            </a:r>
            <a:r>
              <a:rPr lang="en-US" sz="3600" dirty="0" smtClean="0">
                <a:latin typeface="Times New Roman" panose="02020603050405020304" pitchFamily="18" charset="0"/>
                <a:cs typeface="Times New Roman" panose="02020603050405020304" pitchFamily="18" charset="0"/>
              </a:rPr>
              <a:t>IOT  is a technology</a:t>
            </a:r>
            <a:r>
              <a:rPr lang="en-US" sz="3600" dirty="0">
                <a:latin typeface="Times New Roman" panose="02020603050405020304" pitchFamily="18" charset="0"/>
                <a:cs typeface="Times New Roman" panose="02020603050405020304" pitchFamily="18" charset="0"/>
              </a:rPr>
              <a:t> that uses edge computing.</a:t>
            </a:r>
          </a:p>
          <a:p>
            <a:pPr>
              <a:lnSpc>
                <a:spcPct val="160000"/>
              </a:lnSpc>
              <a:buFont typeface="Wingdings" panose="05000000000000000000" pitchFamily="2" charset="2"/>
              <a:buChar char="Ø"/>
            </a:pPr>
            <a:r>
              <a:rPr lang="en-US" sz="2900" b="1" dirty="0">
                <a:solidFill>
                  <a:srgbClr val="FF0000"/>
                </a:solidFill>
                <a:latin typeface="Times New Roman" panose="02020603050405020304" pitchFamily="18" charset="0"/>
                <a:cs typeface="Times New Roman" panose="02020603050405020304" pitchFamily="18" charset="0"/>
              </a:rPr>
              <a:t>Optimizing Network</a:t>
            </a:r>
            <a:endParaRPr lang="en-US" sz="2900" dirty="0">
              <a:solidFill>
                <a:srgbClr val="FF0000"/>
              </a:solidFill>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Edge computing helps optimize the network by measuring and improving its performance across the web for users. It finds a network path with </a:t>
            </a: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lowest latency and most reliability for user traffic</a:t>
            </a:r>
            <a:r>
              <a:rPr lang="en-US" sz="3600" dirty="0" smtClean="0">
                <a:latin typeface="Times New Roman" panose="02020603050405020304" pitchFamily="18" charset="0"/>
                <a:cs typeface="Times New Roman" panose="02020603050405020304" pitchFamily="18" charset="0"/>
              </a:rPr>
              <a:t>.</a:t>
            </a:r>
          </a:p>
          <a:p>
            <a:pPr>
              <a:lnSpc>
                <a:spcPct val="160000"/>
              </a:lnSpc>
              <a:buFont typeface="Wingdings" panose="05000000000000000000" pitchFamily="2" charset="2"/>
              <a:buChar char="Ø"/>
            </a:pPr>
            <a:r>
              <a:rPr lang="en-US" sz="3300" b="1" dirty="0" smtClean="0">
                <a:solidFill>
                  <a:srgbClr val="FF0000"/>
                </a:solidFill>
                <a:latin typeface="Times New Roman" panose="02020603050405020304" pitchFamily="18" charset="0"/>
                <a:cs typeface="Times New Roman" panose="02020603050405020304" pitchFamily="18" charset="0"/>
              </a:rPr>
              <a:t>Healthcare</a:t>
            </a:r>
            <a:r>
              <a:rPr lang="en-US" sz="3300" dirty="0" smtClean="0">
                <a:solidFill>
                  <a:srgbClr val="FF0000"/>
                </a:solidFill>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ü"/>
            </a:pPr>
            <a:r>
              <a:rPr lang="en-US" sz="3800" dirty="0">
                <a:latin typeface="Times New Roman" panose="02020603050405020304" pitchFamily="18" charset="0"/>
                <a:cs typeface="Times New Roman" panose="02020603050405020304" pitchFamily="18" charset="0"/>
              </a:rPr>
              <a:t>It helps identify problematic data that requires immediate attention by clinicians to enable better patient care and eliminate health incidents</a:t>
            </a:r>
            <a:r>
              <a:rPr lang="en-US" sz="3400" dirty="0" smtClean="0">
                <a:latin typeface="Times New Roman" panose="02020603050405020304" pitchFamily="18" charset="0"/>
                <a:cs typeface="Times New Roman" panose="02020603050405020304" pitchFamily="18" charset="0"/>
              </a:rPr>
              <a:t>.</a:t>
            </a:r>
          </a:p>
          <a:p>
            <a:pPr marL="228600" lvl="1">
              <a:lnSpc>
                <a:spcPct val="160000"/>
              </a:lnSpc>
              <a:spcBef>
                <a:spcPts val="1000"/>
              </a:spcBef>
              <a:buFont typeface="Wingdings" panose="05000000000000000000" pitchFamily="2" charset="2"/>
              <a:buChar char="ü"/>
            </a:pPr>
            <a:r>
              <a:rPr lang="en-US" sz="4500" b="1" dirty="0">
                <a:solidFill>
                  <a:srgbClr val="FF0000"/>
                </a:solidFill>
                <a:latin typeface="Times New Roman" panose="02020603050405020304" pitchFamily="18" charset="0"/>
                <a:cs typeface="Times New Roman" panose="02020603050405020304" pitchFamily="18" charset="0"/>
              </a:rPr>
              <a:t>Agriculture</a:t>
            </a:r>
          </a:p>
          <a:p>
            <a:pPr>
              <a:lnSpc>
                <a:spcPct val="160000"/>
              </a:lnSpc>
              <a:buFont typeface="Wingdings" panose="05000000000000000000" pitchFamily="2" charset="2"/>
              <a:buChar char="ü"/>
            </a:pPr>
            <a:r>
              <a:rPr lang="en-US" sz="4200" dirty="0" smtClean="0">
                <a:latin typeface="Times New Roman" panose="02020603050405020304" pitchFamily="18" charset="0"/>
                <a:cs typeface="Times New Roman" panose="02020603050405020304" pitchFamily="18" charset="0"/>
              </a:rPr>
              <a:t>In </a:t>
            </a:r>
            <a:r>
              <a:rPr lang="en-US" sz="4200" dirty="0">
                <a:latin typeface="Times New Roman" panose="02020603050405020304" pitchFamily="18" charset="0"/>
                <a:cs typeface="Times New Roman" panose="02020603050405020304" pitchFamily="18" charset="0"/>
              </a:rPr>
              <a:t>farming, edge computing is utilized in sensors to track nutrient density and water usage and optimize the harvest. </a:t>
            </a:r>
            <a:endParaRPr lang="en-US" sz="8400" dirty="0">
              <a:latin typeface="Times New Roman" panose="02020603050405020304" pitchFamily="18" charset="0"/>
              <a:cs typeface="Times New Roman" panose="02020603050405020304" pitchFamily="18" charset="0"/>
            </a:endParaRPr>
          </a:p>
          <a:p>
            <a:pPr marL="0" indent="0">
              <a:lnSpc>
                <a:spcPct val="16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41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v"/>
            </a:pPr>
            <a:r>
              <a:rPr lang="en-US" sz="2800" b="1" dirty="0">
                <a:solidFill>
                  <a:srgbClr val="FF0000"/>
                </a:solidFill>
                <a:latin typeface="Times New Roman" panose="02020603050405020304" pitchFamily="18" charset="0"/>
                <a:cs typeface="Times New Roman" panose="02020603050405020304" pitchFamily="18" charset="0"/>
              </a:rPr>
              <a:t>Challenges’ of Edge Computing</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8192"/>
            <a:ext cx="10515600" cy="4708771"/>
          </a:xfrm>
        </p:spPr>
        <p:txBody>
          <a:bodyPr>
            <a:normAutofit fontScale="92500" lnSpcReduction="20000"/>
          </a:bodyPr>
          <a:lstStyle/>
          <a:p>
            <a:pPr>
              <a:lnSpc>
                <a:spcPct val="160000"/>
              </a:lnSpc>
            </a:pPr>
            <a:r>
              <a:rPr lang="en-US" sz="2400" dirty="0">
                <a:latin typeface="Times New Roman" panose="02020603050405020304" pitchFamily="18" charset="0"/>
                <a:cs typeface="Times New Roman" panose="02020603050405020304" pitchFamily="18" charset="0"/>
              </a:rPr>
              <a:t>Edge Computing essentially takes memory and computing out of traditional data centers to bring them as close as possible to the location where they are needed, like mobile phone devices, tablets, wireless earphones, etc</a:t>
            </a:r>
            <a:r>
              <a:rPr lang="en-US" sz="2400" dirty="0" smtClean="0">
                <a:latin typeface="Times New Roman" panose="02020603050405020304" pitchFamily="18" charset="0"/>
                <a:cs typeface="Times New Roman" panose="02020603050405020304" pitchFamily="18" charset="0"/>
              </a:rPr>
              <a:t>.</a:t>
            </a:r>
          </a:p>
          <a:p>
            <a:pPr>
              <a:lnSpc>
                <a:spcPct val="160000"/>
              </a:lnSpc>
            </a:pPr>
            <a:r>
              <a:rPr lang="en-US" sz="2400" dirty="0">
                <a:latin typeface="Times New Roman" panose="02020603050405020304" pitchFamily="18" charset="0"/>
                <a:cs typeface="Times New Roman" panose="02020603050405020304" pitchFamily="18" charset="0"/>
              </a:rPr>
              <a:t>There are still a few major challenges that need to be overcome to make edge computing efficient, stable, and user-friendly.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Network Bandwidth </a:t>
            </a:r>
          </a:p>
          <a:p>
            <a:pPr>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Distributed Computing</a:t>
            </a:r>
          </a:p>
          <a:p>
            <a:pPr>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Operational </a:t>
            </a:r>
            <a:r>
              <a:rPr lang="en-US" sz="2000" dirty="0" smtClean="0">
                <a:latin typeface="Times New Roman" panose="02020603050405020304" pitchFamily="18" charset="0"/>
                <a:cs typeface="Times New Roman" panose="02020603050405020304" pitchFamily="18" charset="0"/>
              </a:rPr>
              <a:t>Constraints</a:t>
            </a:r>
            <a:endParaRPr lang="en-US" sz="19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Security and Encryption</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918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452</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                                         DEBREMARKOS UNIVERSITY          </vt:lpstr>
      <vt:lpstr>    Contents…</vt:lpstr>
      <vt:lpstr>Edge Computing</vt:lpstr>
      <vt:lpstr>Cont..</vt:lpstr>
      <vt:lpstr>History of Edge Computing </vt:lpstr>
      <vt:lpstr> Why Edge Computing Develop ?</vt:lpstr>
      <vt:lpstr> Application of Edge Computing </vt:lpstr>
      <vt:lpstr>       In IOT devices</vt:lpstr>
      <vt:lpstr>Challenges’ of Edge Computing</vt:lpstr>
      <vt:lpstr>Network Bandwidth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31</cp:revision>
  <dcterms:created xsi:type="dcterms:W3CDTF">2022-03-21T09:31:53Z</dcterms:created>
  <dcterms:modified xsi:type="dcterms:W3CDTF">2022-03-25T15:59:21Z</dcterms:modified>
</cp:coreProperties>
</file>