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79"/>
  </p:notesMasterIdLst>
  <p:sldIdLst>
    <p:sldId id="256" r:id="rId2"/>
    <p:sldId id="264" r:id="rId3"/>
    <p:sldId id="257" r:id="rId4"/>
    <p:sldId id="258" r:id="rId5"/>
    <p:sldId id="259" r:id="rId6"/>
    <p:sldId id="260" r:id="rId7"/>
    <p:sldId id="261" r:id="rId8"/>
    <p:sldId id="262" r:id="rId9"/>
    <p:sldId id="265" r:id="rId10"/>
    <p:sldId id="266" r:id="rId11"/>
    <p:sldId id="271" r:id="rId12"/>
    <p:sldId id="267" r:id="rId13"/>
    <p:sldId id="269" r:id="rId14"/>
    <p:sldId id="270" r:id="rId15"/>
    <p:sldId id="272" r:id="rId16"/>
    <p:sldId id="273" r:id="rId17"/>
    <p:sldId id="274" r:id="rId18"/>
    <p:sldId id="275" r:id="rId19"/>
    <p:sldId id="276" r:id="rId20"/>
    <p:sldId id="277" r:id="rId21"/>
    <p:sldId id="320"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30" r:id="rId57"/>
    <p:sldId id="322" r:id="rId58"/>
    <p:sldId id="323" r:id="rId59"/>
    <p:sldId id="324" r:id="rId60"/>
    <p:sldId id="336" r:id="rId61"/>
    <p:sldId id="332" r:id="rId62"/>
    <p:sldId id="325" r:id="rId63"/>
    <p:sldId id="327" r:id="rId64"/>
    <p:sldId id="334" r:id="rId65"/>
    <p:sldId id="314" r:id="rId66"/>
    <p:sldId id="315" r:id="rId67"/>
    <p:sldId id="337" r:id="rId68"/>
    <p:sldId id="338" r:id="rId69"/>
    <p:sldId id="316" r:id="rId70"/>
    <p:sldId id="340" r:id="rId71"/>
    <p:sldId id="341" r:id="rId72"/>
    <p:sldId id="317" r:id="rId73"/>
    <p:sldId id="318" r:id="rId74"/>
    <p:sldId id="319" r:id="rId75"/>
    <p:sldId id="328" r:id="rId76"/>
    <p:sldId id="329" r:id="rId77"/>
    <p:sldId id="342"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4" d="100"/>
          <a:sy n="74" d="100"/>
        </p:scale>
        <p:origin x="1668" y="72"/>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AEECD-FA03-4CE4-AFF5-0E188B48F901}" type="datetimeFigureOut">
              <a:rPr lang="en-US" smtClean="0"/>
              <a:pPr/>
              <a:t>1/26/2022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3B5368-B8DB-453F-88C2-9FBDAE75EE5E}" type="slidenum">
              <a:rPr lang="en-US" smtClean="0"/>
              <a:pPr/>
              <a:t>‹#›</a:t>
            </a:fld>
            <a:endParaRPr lang="en-US"/>
          </a:p>
        </p:txBody>
      </p:sp>
    </p:spTree>
    <p:extLst>
      <p:ext uri="{BB962C8B-B14F-4D97-AF65-F5344CB8AC3E}">
        <p14:creationId xmlns:p14="http://schemas.microsoft.com/office/powerpoint/2010/main" val="327761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C6AC853-7FCF-45CF-BDD0-969D59413C38}" type="datetime1">
              <a:rPr lang="en-US" smtClean="0"/>
              <a:pPr/>
              <a:t>1/26/2022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8C291B-5212-4CD6-AE03-AE823AEA7B0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1975F-68B1-45C1-B784-B0C88977B5E5}" type="datetime1">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C291B-5212-4CD6-AE03-AE823AEA7B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D8401B-139B-4AD4-B49A-A73A8BACAAA0}" type="datetime1">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C291B-5212-4CD6-AE03-AE823AEA7B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87A839E-26ED-4094-BB4D-D7D13D40D50F}" type="datetime1">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C291B-5212-4CD6-AE03-AE823AEA7B0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B60E01-A390-44D7-8C41-F79912775647}" type="datetime1">
              <a:rPr lang="en-US" smtClean="0"/>
              <a:pPr/>
              <a:t>1/26/2022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38C291B-5212-4CD6-AE03-AE823AEA7B0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5D3AF91-8B8E-46AF-ADFE-153D2D0E21E8}" type="datetime1">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C291B-5212-4CD6-AE03-AE823AEA7B0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C9D56CA-21E5-4DAF-A853-8DAD6016226D}" type="datetime1">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C291B-5212-4CD6-AE03-AE823AEA7B0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CBC1C1-1437-42C5-982C-CD5D54E1D614}" type="datetime1">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C291B-5212-4CD6-AE03-AE823AEA7B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0CC9-4DB1-4479-BD04-1E7244CEAC5D}" type="datetime1">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C291B-5212-4CD6-AE03-AE823AEA7B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74114A-24C3-4B0F-AD7D-3194DD03AEC1}" type="datetime1">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C291B-5212-4CD6-AE03-AE823AEA7B0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7E867A-006E-4465-963E-F45DF527DD3D}" type="datetime1">
              <a:rPr lang="en-US" smtClean="0"/>
              <a:pPr/>
              <a:t>1/26/2022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38C291B-5212-4CD6-AE03-AE823AEA7B0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E9C24DC-1231-4DB0-9F7C-945C33F31D55}" type="datetime1">
              <a:rPr lang="en-US" smtClean="0"/>
              <a:pPr/>
              <a:t>1/26/2022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8C291B-5212-4CD6-AE03-AE823AEA7B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001000" cy="6019800"/>
          </a:xfrm>
        </p:spPr>
        <p:txBody>
          <a:bodyPr>
            <a:normAutofit/>
          </a:bodyPr>
          <a:lstStyle/>
          <a:p>
            <a:pPr algn="ctr"/>
            <a:endParaRPr lang="en-US" sz="3200" dirty="0" smtClean="0">
              <a:solidFill>
                <a:srgbClr val="002060"/>
              </a:solidFill>
            </a:endParaRPr>
          </a:p>
          <a:p>
            <a:pPr algn="ctr"/>
            <a:endParaRPr lang="en-US" sz="3200" dirty="0" smtClean="0">
              <a:solidFill>
                <a:srgbClr val="002060"/>
              </a:solidFill>
              <a:latin typeface="Berlin Sans FB Demi" pitchFamily="34" charset="0"/>
            </a:endParaRPr>
          </a:p>
          <a:p>
            <a:pPr algn="ctr"/>
            <a:endParaRPr lang="en-US" sz="3200" dirty="0" smtClean="0">
              <a:solidFill>
                <a:srgbClr val="002060"/>
              </a:solidFill>
              <a:latin typeface="Berlin Sans FB Demi" pitchFamily="34" charset="0"/>
            </a:endParaRPr>
          </a:p>
          <a:p>
            <a:pPr algn="ctr"/>
            <a:r>
              <a:rPr lang="en-US" sz="3600" dirty="0" smtClean="0">
                <a:solidFill>
                  <a:schemeClr val="bg1"/>
                </a:solidFill>
                <a:latin typeface="Cooper Black" panose="0208090404030B020404" pitchFamily="18" charset="0"/>
              </a:rPr>
              <a:t>CHAPTER ONE </a:t>
            </a:r>
          </a:p>
          <a:p>
            <a:pPr algn="ctr"/>
            <a:endParaRPr lang="en-US" dirty="0">
              <a:solidFill>
                <a:srgbClr val="002060"/>
              </a:solidFill>
            </a:endParaRPr>
          </a:p>
          <a:p>
            <a:pPr algn="ctr"/>
            <a:endParaRPr lang="en-US" sz="3200" dirty="0" smtClean="0">
              <a:solidFill>
                <a:srgbClr val="002060"/>
              </a:solidFill>
            </a:endParaRPr>
          </a:p>
          <a:p>
            <a:pPr algn="ctr"/>
            <a:endParaRPr lang="en-US" sz="3200" dirty="0" smtClean="0">
              <a:solidFill>
                <a:srgbClr val="002060"/>
              </a:solidFill>
              <a:latin typeface="Cooper Black" pitchFamily="18" charset="0"/>
            </a:endParaRPr>
          </a:p>
          <a:p>
            <a:pPr algn="ctr"/>
            <a:r>
              <a:rPr lang="en-US" sz="3200" dirty="0" smtClean="0">
                <a:solidFill>
                  <a:srgbClr val="002060"/>
                </a:solidFill>
                <a:latin typeface="Cooper Black" pitchFamily="18" charset="0"/>
              </a:rPr>
              <a:t>Introduction to </a:t>
            </a:r>
            <a:r>
              <a:rPr lang="en-US" sz="3200" dirty="0" smtClean="0">
                <a:solidFill>
                  <a:srgbClr val="002060"/>
                </a:solidFill>
                <a:latin typeface="Cooper Black" pitchFamily="18" charset="0"/>
              </a:rPr>
              <a:t>Design </a:t>
            </a:r>
            <a:r>
              <a:rPr lang="en-US" sz="3200" dirty="0" smtClean="0">
                <a:solidFill>
                  <a:srgbClr val="002060"/>
                </a:solidFill>
                <a:latin typeface="Cooper Black" pitchFamily="18" charset="0"/>
              </a:rPr>
              <a:t>patterns </a:t>
            </a:r>
            <a:endParaRPr lang="en-US" sz="3200" dirty="0">
              <a:solidFill>
                <a:srgbClr val="002060"/>
              </a:solidFill>
              <a:latin typeface="Cooper Black" pitchFamily="18" charset="0"/>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b="1" dirty="0" smtClean="0">
                <a:solidFill>
                  <a:srgbClr val="002060"/>
                </a:solidFill>
              </a:rPr>
              <a:t>                                                 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10</a:t>
            </a:fld>
            <a:endParaRPr lang="en-US"/>
          </a:p>
        </p:txBody>
      </p:sp>
      <p:sp>
        <p:nvSpPr>
          <p:cNvPr id="3" name="Content Placeholder 2"/>
          <p:cNvSpPr>
            <a:spLocks noGrp="1"/>
          </p:cNvSpPr>
          <p:nvPr>
            <p:ph sz="quarter" idx="1"/>
          </p:nvPr>
        </p:nvSpPr>
        <p:spPr>
          <a:xfrm>
            <a:off x="457200" y="1066800"/>
            <a:ext cx="8229600" cy="5257800"/>
          </a:xfrm>
        </p:spPr>
        <p:txBody>
          <a:bodyPr>
            <a:normAutofit/>
          </a:bodyPr>
          <a:lstStyle/>
          <a:p>
            <a:pPr algn="just"/>
            <a:r>
              <a:rPr lang="en-US" sz="2800" b="1" dirty="0" smtClean="0">
                <a:solidFill>
                  <a:srgbClr val="0070C0"/>
                </a:solidFill>
              </a:rPr>
              <a:t>Quality and Reliability Methods</a:t>
            </a:r>
          </a:p>
          <a:p>
            <a:pPr lvl="1" algn="just"/>
            <a:r>
              <a:rPr lang="en-US" sz="2800" dirty="0" smtClean="0"/>
              <a:t> how do you ensure your quality of your software development process and reliability of your product? </a:t>
            </a:r>
          </a:p>
          <a:p>
            <a:pPr lvl="1" algn="just"/>
            <a:r>
              <a:rPr lang="en-US" sz="2800" dirty="0" smtClean="0"/>
              <a:t> What are the different methods that would be employed for quality and reliability methods. </a:t>
            </a:r>
          </a:p>
          <a:p>
            <a:pPr lvl="1" algn="just"/>
            <a:r>
              <a:rPr lang="en-US" sz="2800" dirty="0" smtClean="0"/>
              <a:t>Finally when you follow this design and follow this method in your software development so that you would get the </a:t>
            </a:r>
            <a:r>
              <a:rPr lang="en-US" sz="2800" dirty="0" smtClean="0">
                <a:solidFill>
                  <a:srgbClr val="002060"/>
                </a:solidFill>
              </a:rPr>
              <a:t>good quality product </a:t>
            </a:r>
            <a:r>
              <a:rPr lang="en-US" sz="2800" dirty="0" smtClean="0"/>
              <a:t>which implements what is desired and what is specified by your software requirement specification.</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smtClean="0">
                <a:solidFill>
                  <a:srgbClr val="C00000"/>
                </a:solidFill>
              </a:rPr>
              <a:t>Product Design </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11</a:t>
            </a:fld>
            <a:endParaRPr lang="en-US"/>
          </a:p>
        </p:txBody>
      </p:sp>
      <p:sp>
        <p:nvSpPr>
          <p:cNvPr id="3" name="Content Placeholder 2"/>
          <p:cNvSpPr>
            <a:spLocks noGrp="1"/>
          </p:cNvSpPr>
          <p:nvPr>
            <p:ph sz="quarter" idx="1"/>
          </p:nvPr>
        </p:nvSpPr>
        <p:spPr>
          <a:xfrm>
            <a:off x="457200" y="1219200"/>
            <a:ext cx="8229600" cy="4906963"/>
          </a:xfrm>
        </p:spPr>
        <p:txBody>
          <a:bodyPr>
            <a:normAutofit/>
          </a:bodyPr>
          <a:lstStyle/>
          <a:p>
            <a:pPr algn="just"/>
            <a:r>
              <a:rPr lang="en-US" sz="3200" dirty="0" smtClean="0"/>
              <a:t>When are you want to describe our product design?</a:t>
            </a:r>
          </a:p>
          <a:p>
            <a:pPr algn="just"/>
            <a:r>
              <a:rPr lang="en-US" sz="3200" dirty="0" smtClean="0"/>
              <a:t> When you want to describe the design of the product, what are the considerations? </a:t>
            </a:r>
          </a:p>
          <a:p>
            <a:pPr algn="just"/>
            <a:r>
              <a:rPr lang="en-US" sz="3200" dirty="0" smtClean="0"/>
              <a:t>What do you have to cover? </a:t>
            </a:r>
          </a:p>
          <a:p>
            <a:pPr algn="just"/>
            <a:r>
              <a:rPr lang="en-US" sz="3200" dirty="0" smtClean="0"/>
              <a:t>You can talk about the product architecture. </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solidFill>
                  <a:srgbClr val="002060"/>
                </a:solidFill>
              </a:rPr>
              <a:t>What is covered in product design?</a:t>
            </a:r>
          </a:p>
        </p:txBody>
      </p:sp>
      <p:sp>
        <p:nvSpPr>
          <p:cNvPr id="4" name="Slide Number Placeholder 3"/>
          <p:cNvSpPr>
            <a:spLocks noGrp="1"/>
          </p:cNvSpPr>
          <p:nvPr>
            <p:ph type="sldNum" sz="quarter" idx="12"/>
          </p:nvPr>
        </p:nvSpPr>
        <p:spPr/>
        <p:txBody>
          <a:bodyPr/>
          <a:lstStyle/>
          <a:p>
            <a:fld id="{738C291B-5212-4CD6-AE03-AE823AEA7B0F}" type="slidenum">
              <a:rPr lang="en-US" smtClean="0"/>
              <a:pPr/>
              <a:t>12</a:t>
            </a:fld>
            <a:endParaRPr lang="en-US"/>
          </a:p>
        </p:txBody>
      </p:sp>
      <p:sp>
        <p:nvSpPr>
          <p:cNvPr id="3" name="Content Placeholder 2"/>
          <p:cNvSpPr>
            <a:spLocks noGrp="1"/>
          </p:cNvSpPr>
          <p:nvPr>
            <p:ph sz="quarter" idx="1"/>
          </p:nvPr>
        </p:nvSpPr>
        <p:spPr>
          <a:xfrm>
            <a:off x="457200" y="1066800"/>
            <a:ext cx="8229600" cy="5257800"/>
          </a:xfrm>
        </p:spPr>
        <p:txBody>
          <a:bodyPr/>
          <a:lstStyle/>
          <a:p>
            <a:pPr lvl="1"/>
            <a:r>
              <a:rPr lang="en-US" sz="2800" dirty="0" smtClean="0">
                <a:solidFill>
                  <a:srgbClr val="002060"/>
                </a:solidFill>
              </a:rPr>
              <a:t>Product architecture</a:t>
            </a:r>
          </a:p>
          <a:p>
            <a:pPr lvl="1"/>
            <a:r>
              <a:rPr lang="en-US" sz="2800" dirty="0" smtClean="0">
                <a:solidFill>
                  <a:srgbClr val="002060"/>
                </a:solidFill>
              </a:rPr>
              <a:t>Subsystems, interconnections </a:t>
            </a:r>
          </a:p>
          <a:p>
            <a:pPr lvl="1"/>
            <a:r>
              <a:rPr lang="en-US" sz="2800" dirty="0" smtClean="0">
                <a:solidFill>
                  <a:srgbClr val="002060"/>
                </a:solidFill>
              </a:rPr>
              <a:t>Modules, packages and libraries</a:t>
            </a:r>
          </a:p>
          <a:p>
            <a:pPr lvl="1"/>
            <a:r>
              <a:rPr lang="en-US" sz="2800" dirty="0" smtClean="0">
                <a:solidFill>
                  <a:srgbClr val="002060"/>
                </a:solidFill>
              </a:rPr>
              <a:t>Components and classes</a:t>
            </a:r>
          </a:p>
          <a:p>
            <a:pPr lvl="1"/>
            <a:r>
              <a:rPr lang="en-US" sz="2800" dirty="0" smtClean="0">
                <a:solidFill>
                  <a:srgbClr val="002060"/>
                </a:solidFill>
              </a:rPr>
              <a:t>Files and executable binaries</a:t>
            </a:r>
          </a:p>
          <a:p>
            <a:pPr lvl="1"/>
            <a:r>
              <a:rPr lang="en-US" sz="2800" dirty="0" smtClean="0">
                <a:solidFill>
                  <a:srgbClr val="002060"/>
                </a:solidFill>
              </a:rPr>
              <a:t>Functions, data structures and algorithms</a:t>
            </a:r>
          </a:p>
          <a:p>
            <a:pPr lvl="1"/>
            <a:r>
              <a:rPr lang="en-US" sz="2800" dirty="0" smtClean="0">
                <a:solidFill>
                  <a:srgbClr val="002060"/>
                </a:solidFill>
              </a:rPr>
              <a:t>Tables </a:t>
            </a:r>
          </a:p>
          <a:p>
            <a:pPr lvl="1"/>
            <a:r>
              <a:rPr lang="en-US" sz="2800" dirty="0" smtClean="0">
                <a:solidFill>
                  <a:srgbClr val="002060"/>
                </a:solidFill>
              </a:rPr>
              <a:t>Interfaces </a:t>
            </a:r>
          </a:p>
          <a:p>
            <a:pPr lvl="1"/>
            <a:r>
              <a:rPr lang="en-US" sz="2800" dirty="0" smtClean="0">
                <a:solidFill>
                  <a:srgbClr val="002060"/>
                </a:solidFill>
              </a:rPr>
              <a:t>Concurrency ,parallelism and distribution</a:t>
            </a:r>
          </a:p>
          <a:p>
            <a:pPr lvl="1"/>
            <a:r>
              <a:rPr lang="en-US" sz="2800" dirty="0" smtClean="0">
                <a:solidFill>
                  <a:srgbClr val="002060"/>
                </a:solidFill>
              </a:rPr>
              <a:t>Networking , security architecture</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b="1" dirty="0" smtClean="0">
                <a:solidFill>
                  <a:srgbClr val="002060"/>
                </a:solidFill>
              </a:rPr>
              <a:t>Cont</a:t>
            </a:r>
            <a:r>
              <a:rPr lang="en-US" dirty="0" smtClean="0">
                <a:solidFill>
                  <a:srgbClr val="002060"/>
                </a:solidFill>
              </a:rPr>
              <a:t>…</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13</a:t>
            </a:fld>
            <a:endParaRPr lang="en-US"/>
          </a:p>
        </p:txBody>
      </p:sp>
      <p:sp>
        <p:nvSpPr>
          <p:cNvPr id="3" name="Content Placeholder 2"/>
          <p:cNvSpPr>
            <a:spLocks noGrp="1"/>
          </p:cNvSpPr>
          <p:nvPr>
            <p:ph sz="quarter" idx="1"/>
          </p:nvPr>
        </p:nvSpPr>
        <p:spPr>
          <a:xfrm>
            <a:off x="457200" y="838200"/>
            <a:ext cx="8229600" cy="5562600"/>
          </a:xfrm>
        </p:spPr>
        <p:txBody>
          <a:bodyPr>
            <a:normAutofit lnSpcReduction="10000"/>
          </a:bodyPr>
          <a:lstStyle/>
          <a:p>
            <a:r>
              <a:rPr lang="en-US" sz="2800" b="1" dirty="0" smtClean="0">
                <a:solidFill>
                  <a:srgbClr val="002060"/>
                </a:solidFill>
              </a:rPr>
              <a:t>Product architecture </a:t>
            </a:r>
          </a:p>
          <a:p>
            <a:pPr lvl="1" algn="just"/>
            <a:r>
              <a:rPr lang="en-US" sz="2800" dirty="0" smtClean="0"/>
              <a:t>An Architecture is an </a:t>
            </a:r>
            <a:r>
              <a:rPr lang="en-US" sz="2800" dirty="0" smtClean="0">
                <a:solidFill>
                  <a:srgbClr val="7030A0"/>
                </a:solidFill>
              </a:rPr>
              <a:t>overall design</a:t>
            </a:r>
            <a:r>
              <a:rPr lang="en-US" sz="2800" dirty="0" smtClean="0"/>
              <a:t>. </a:t>
            </a:r>
          </a:p>
          <a:p>
            <a:pPr lvl="1" algn="just"/>
            <a:r>
              <a:rPr lang="en-US" sz="2800" dirty="0" smtClean="0"/>
              <a:t>It is a high level view of the design. </a:t>
            </a:r>
          </a:p>
          <a:p>
            <a:pPr lvl="1" algn="just"/>
            <a:r>
              <a:rPr lang="en-US" sz="2800" dirty="0" smtClean="0"/>
              <a:t>Product architecture might be in terms of sub systems and its components or various layers in your software</a:t>
            </a:r>
          </a:p>
          <a:p>
            <a:pPr marL="274320" lvl="1" indent="-274320">
              <a:spcBef>
                <a:spcPts val="580"/>
              </a:spcBef>
              <a:buClr>
                <a:schemeClr val="accent1"/>
              </a:buClr>
            </a:pPr>
            <a:r>
              <a:rPr lang="en-US" sz="2800" b="1" dirty="0">
                <a:solidFill>
                  <a:srgbClr val="002060"/>
                </a:solidFill>
              </a:rPr>
              <a:t>Subsystems, interconnections </a:t>
            </a:r>
          </a:p>
          <a:p>
            <a:pPr lvl="1" algn="just"/>
            <a:r>
              <a:rPr lang="en-US" sz="2800" dirty="0" smtClean="0"/>
              <a:t>You can design individual sub systems, what are the ingredients of individual sub system and how they are interconnected</a:t>
            </a:r>
          </a:p>
          <a:p>
            <a:pPr algn="just"/>
            <a:r>
              <a:rPr lang="en-US" sz="2800" b="1" dirty="0" smtClean="0">
                <a:solidFill>
                  <a:srgbClr val="002060"/>
                </a:solidFill>
              </a:rPr>
              <a:t>Modules, packages and libraries</a:t>
            </a:r>
          </a:p>
          <a:p>
            <a:pPr lvl="1" algn="just"/>
            <a:r>
              <a:rPr lang="en-US" sz="2800" dirty="0" smtClean="0"/>
              <a:t>Your design might consist of module design, package design, and design of the libraries below the sub system</a:t>
            </a:r>
          </a:p>
          <a:p>
            <a:pPr>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r"/>
            <a:r>
              <a:rPr lang="en-US" b="1" dirty="0" smtClean="0">
                <a:solidFill>
                  <a:srgbClr val="002060"/>
                </a:solidFill>
              </a:rPr>
              <a:t>Cont</a:t>
            </a:r>
            <a:r>
              <a:rPr lang="en-US" dirty="0" smtClean="0">
                <a:solidFill>
                  <a:srgbClr val="002060"/>
                </a:solidFill>
              </a:rPr>
              <a:t>…</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14</a:t>
            </a:fld>
            <a:endParaRPr lang="en-US"/>
          </a:p>
        </p:txBody>
      </p:sp>
      <p:sp>
        <p:nvSpPr>
          <p:cNvPr id="3" name="Content Placeholder 2"/>
          <p:cNvSpPr>
            <a:spLocks noGrp="1"/>
          </p:cNvSpPr>
          <p:nvPr>
            <p:ph sz="quarter" idx="1"/>
          </p:nvPr>
        </p:nvSpPr>
        <p:spPr>
          <a:xfrm>
            <a:off x="457200" y="1066800"/>
            <a:ext cx="8229600" cy="5334000"/>
          </a:xfrm>
        </p:spPr>
        <p:txBody>
          <a:bodyPr>
            <a:normAutofit/>
          </a:bodyPr>
          <a:lstStyle/>
          <a:p>
            <a:r>
              <a:rPr lang="en-US" sz="2800" b="1" dirty="0" smtClean="0">
                <a:solidFill>
                  <a:srgbClr val="002060"/>
                </a:solidFill>
              </a:rPr>
              <a:t>Components and classes </a:t>
            </a:r>
          </a:p>
          <a:p>
            <a:pPr lvl="1" algn="just"/>
            <a:r>
              <a:rPr lang="en-US" sz="2800" dirty="0" smtClean="0"/>
              <a:t>What about the specific individual classes and how they are connected and how do they collaborate</a:t>
            </a:r>
          </a:p>
          <a:p>
            <a:pPr lvl="1" algn="just"/>
            <a:r>
              <a:rPr lang="en-US" sz="2800" dirty="0" smtClean="0"/>
              <a:t>What do they do. You can also talk of file level design and executable binaries. </a:t>
            </a:r>
          </a:p>
          <a:p>
            <a:pPr lvl="1" algn="just"/>
            <a:r>
              <a:rPr lang="en-US" sz="2800" dirty="0" smtClean="0"/>
              <a:t>When you want to actually deploy your software, you talk of executable binary. </a:t>
            </a:r>
          </a:p>
          <a:p>
            <a:pPr lvl="1" algn="just"/>
            <a:r>
              <a:rPr lang="en-US" sz="2800" dirty="0" smtClean="0"/>
              <a:t>You want to install your software and say, in a typical UNIX system you would have </a:t>
            </a:r>
            <a:r>
              <a:rPr lang="en-US" sz="2800" dirty="0" smtClean="0">
                <a:solidFill>
                  <a:srgbClr val="002060"/>
                </a:solidFill>
              </a:rPr>
              <a:t>/bin, /user, /include </a:t>
            </a:r>
            <a:r>
              <a:rPr lang="en-US" sz="2800" dirty="0" smtClean="0"/>
              <a:t>and so on</a:t>
            </a:r>
          </a:p>
          <a:p>
            <a:pPr lvl="1">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dirty="0" smtClean="0">
                <a:solidFill>
                  <a:srgbClr val="002060"/>
                </a:solidFill>
              </a:rPr>
              <a:t>Cont…</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15</a:t>
            </a:fld>
            <a:endParaRPr lang="en-US"/>
          </a:p>
        </p:txBody>
      </p:sp>
      <p:sp>
        <p:nvSpPr>
          <p:cNvPr id="3" name="Content Placeholder 2"/>
          <p:cNvSpPr>
            <a:spLocks noGrp="1"/>
          </p:cNvSpPr>
          <p:nvPr>
            <p:ph sz="quarter" idx="1"/>
          </p:nvPr>
        </p:nvSpPr>
        <p:spPr>
          <a:xfrm>
            <a:off x="457200" y="990600"/>
            <a:ext cx="8458200" cy="5410200"/>
          </a:xfrm>
        </p:spPr>
        <p:txBody>
          <a:bodyPr>
            <a:normAutofit fontScale="92500" lnSpcReduction="20000"/>
          </a:bodyPr>
          <a:lstStyle/>
          <a:p>
            <a:pPr algn="just"/>
            <a:r>
              <a:rPr lang="en-US" sz="3000" b="1" dirty="0" smtClean="0">
                <a:solidFill>
                  <a:srgbClr val="002060"/>
                </a:solidFill>
              </a:rPr>
              <a:t>Files and executables </a:t>
            </a:r>
          </a:p>
          <a:p>
            <a:pPr lvl="1" algn="just"/>
            <a:r>
              <a:rPr lang="en-US" sz="3000" dirty="0" smtClean="0"/>
              <a:t>After deployment what is the architecture for this?</a:t>
            </a:r>
          </a:p>
          <a:p>
            <a:pPr lvl="1" algn="just"/>
            <a:r>
              <a:rPr lang="en-US" sz="3000" dirty="0" smtClean="0"/>
              <a:t> What is the deployment architecture or what is the </a:t>
            </a:r>
            <a:r>
              <a:rPr lang="en-US" sz="3000" dirty="0" smtClean="0">
                <a:solidFill>
                  <a:srgbClr val="7030A0"/>
                </a:solidFill>
              </a:rPr>
              <a:t>specific design of your different files and how they are interconnected</a:t>
            </a:r>
          </a:p>
          <a:p>
            <a:pPr lvl="1" algn="just"/>
            <a:r>
              <a:rPr lang="en-US" sz="3000" dirty="0" smtClean="0"/>
              <a:t> How the executables are organized ?</a:t>
            </a:r>
          </a:p>
          <a:p>
            <a:pPr algn="just"/>
            <a:r>
              <a:rPr lang="en-US" sz="3000" b="1" dirty="0" smtClean="0">
                <a:solidFill>
                  <a:srgbClr val="002060"/>
                </a:solidFill>
              </a:rPr>
              <a:t>Functions, data structures and algorithms</a:t>
            </a:r>
          </a:p>
          <a:p>
            <a:pPr lvl="1" algn="just"/>
            <a:r>
              <a:rPr lang="en-US" sz="3000" dirty="0" smtClean="0"/>
              <a:t>You have to design low level entities such as functions, data structures and also algorithms.</a:t>
            </a:r>
          </a:p>
          <a:p>
            <a:pPr lvl="1" algn="just"/>
            <a:r>
              <a:rPr lang="en-US" sz="3000" dirty="0" smtClean="0"/>
              <a:t>This is different from actually implementing them. </a:t>
            </a:r>
          </a:p>
          <a:p>
            <a:pPr lvl="1" algn="just"/>
            <a:r>
              <a:rPr lang="en-US" sz="3000" dirty="0" smtClean="0"/>
              <a:t>Design is not a code but it is a high level specification implementation that you are going to build</a:t>
            </a:r>
          </a:p>
          <a:p>
            <a:pPr lvl="1">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b="1" dirty="0" smtClean="0">
                <a:solidFill>
                  <a:srgbClr val="002060"/>
                </a:solidFill>
              </a:rPr>
              <a:t>Cont</a:t>
            </a:r>
            <a:r>
              <a:rPr lang="en-US" dirty="0" smtClean="0">
                <a:solidFill>
                  <a:srgbClr val="002060"/>
                </a:solidFill>
              </a:rPr>
              <a:t>…</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16</a:t>
            </a:fld>
            <a:endParaRPr lang="en-US"/>
          </a:p>
        </p:txBody>
      </p:sp>
      <p:sp>
        <p:nvSpPr>
          <p:cNvPr id="3" name="Content Placeholder 2"/>
          <p:cNvSpPr>
            <a:spLocks noGrp="1"/>
          </p:cNvSpPr>
          <p:nvPr>
            <p:ph sz="quarter" idx="1"/>
          </p:nvPr>
        </p:nvSpPr>
        <p:spPr>
          <a:xfrm>
            <a:off x="457200" y="914400"/>
            <a:ext cx="8229600" cy="5486400"/>
          </a:xfrm>
        </p:spPr>
        <p:txBody>
          <a:bodyPr>
            <a:normAutofit/>
          </a:bodyPr>
          <a:lstStyle/>
          <a:p>
            <a:r>
              <a:rPr lang="en-US" sz="3200" b="1" dirty="0" smtClean="0">
                <a:solidFill>
                  <a:srgbClr val="002060"/>
                </a:solidFill>
              </a:rPr>
              <a:t>Tables</a:t>
            </a:r>
            <a:r>
              <a:rPr lang="en-US" sz="3200" dirty="0" smtClean="0"/>
              <a:t> </a:t>
            </a:r>
          </a:p>
          <a:p>
            <a:pPr lvl="1" algn="just"/>
            <a:r>
              <a:rPr lang="en-US" sz="2800" dirty="0" smtClean="0"/>
              <a:t>If you have a </a:t>
            </a:r>
            <a:r>
              <a:rPr lang="en-US" sz="2800" dirty="0" smtClean="0">
                <a:solidFill>
                  <a:srgbClr val="7030A0"/>
                </a:solidFill>
              </a:rPr>
              <a:t>very data centric system </a:t>
            </a:r>
            <a:r>
              <a:rPr lang="en-US" sz="2800" dirty="0" smtClean="0"/>
              <a:t>where you have </a:t>
            </a:r>
            <a:r>
              <a:rPr lang="en-US" sz="2800" dirty="0" smtClean="0">
                <a:solidFill>
                  <a:srgbClr val="7030A0"/>
                </a:solidFill>
              </a:rPr>
              <a:t>persistent data in a typical business application</a:t>
            </a:r>
            <a:r>
              <a:rPr lang="en-US" sz="2800" dirty="0" smtClean="0"/>
              <a:t>, you are developing your </a:t>
            </a:r>
            <a:r>
              <a:rPr lang="en-US" sz="2800" dirty="0" smtClean="0">
                <a:solidFill>
                  <a:srgbClr val="002060"/>
                </a:solidFill>
              </a:rPr>
              <a:t>library information system </a:t>
            </a:r>
            <a:r>
              <a:rPr lang="en-US" sz="2800" dirty="0" smtClean="0"/>
              <a:t>or you are developing your </a:t>
            </a:r>
            <a:r>
              <a:rPr lang="en-US" sz="2800" dirty="0" smtClean="0">
                <a:solidFill>
                  <a:srgbClr val="002060"/>
                </a:solidFill>
              </a:rPr>
              <a:t>academic system</a:t>
            </a:r>
            <a:r>
              <a:rPr lang="en-US" sz="2800" dirty="0" smtClean="0"/>
              <a:t>, then you have lot of data and there are again relations among them. </a:t>
            </a:r>
          </a:p>
          <a:p>
            <a:pPr lvl="1" algn="just"/>
            <a:r>
              <a:rPr lang="en-US" sz="2800" dirty="0" smtClean="0"/>
              <a:t>You have tables, you can </a:t>
            </a:r>
            <a:r>
              <a:rPr lang="en-US" sz="2800" dirty="0" smtClean="0">
                <a:solidFill>
                  <a:srgbClr val="7030A0"/>
                </a:solidFill>
              </a:rPr>
              <a:t>convert your models </a:t>
            </a:r>
            <a:r>
              <a:rPr lang="en-US" sz="2800" dirty="0" smtClean="0"/>
              <a:t>into your </a:t>
            </a:r>
            <a:r>
              <a:rPr lang="en-US" sz="2800" dirty="0">
                <a:solidFill>
                  <a:srgbClr val="7030A0"/>
                </a:solidFill>
              </a:rPr>
              <a:t>relational table</a:t>
            </a:r>
            <a:r>
              <a:rPr lang="en-US" sz="2800" dirty="0" smtClean="0"/>
              <a:t>, you want to design them, a table design or your data design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a:t>
            </a:r>
            <a:r>
              <a:rPr lang="en-US" dirty="0" smtClean="0">
                <a:solidFill>
                  <a:srgbClr val="002060"/>
                </a:solidFill>
              </a:rPr>
              <a:t>…</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17</a:t>
            </a:fld>
            <a:endParaRPr lang="en-US" dirty="0"/>
          </a:p>
        </p:txBody>
      </p:sp>
      <p:sp>
        <p:nvSpPr>
          <p:cNvPr id="3" name="Content Placeholder 2"/>
          <p:cNvSpPr>
            <a:spLocks noGrp="1"/>
          </p:cNvSpPr>
          <p:nvPr>
            <p:ph sz="quarter" idx="1"/>
          </p:nvPr>
        </p:nvSpPr>
        <p:spPr>
          <a:xfrm>
            <a:off x="304800" y="914400"/>
            <a:ext cx="8458200" cy="5486400"/>
          </a:xfrm>
        </p:spPr>
        <p:txBody>
          <a:bodyPr>
            <a:normAutofit fontScale="92500" lnSpcReduction="20000"/>
          </a:bodyPr>
          <a:lstStyle/>
          <a:p>
            <a:pPr algn="just"/>
            <a:r>
              <a:rPr lang="en-US" sz="2800" b="1" dirty="0" smtClean="0">
                <a:solidFill>
                  <a:srgbClr val="002060"/>
                </a:solidFill>
              </a:rPr>
              <a:t>Interfaces</a:t>
            </a:r>
            <a:r>
              <a:rPr lang="en-US" sz="2800" dirty="0" smtClean="0"/>
              <a:t> </a:t>
            </a:r>
          </a:p>
          <a:p>
            <a:pPr lvl="1" algn="just"/>
            <a:r>
              <a:rPr lang="en-US" sz="2800" dirty="0" smtClean="0"/>
              <a:t> at the </a:t>
            </a:r>
            <a:r>
              <a:rPr lang="en-US" sz="2800" dirty="0" smtClean="0">
                <a:solidFill>
                  <a:srgbClr val="7030A0"/>
                </a:solidFill>
              </a:rPr>
              <a:t>high level (user level), </a:t>
            </a:r>
            <a:r>
              <a:rPr lang="en-US" sz="2800" dirty="0" smtClean="0"/>
              <a:t>this is the one interact with the product? So does the user interact with the product? </a:t>
            </a:r>
          </a:p>
          <a:p>
            <a:pPr lvl="1" algn="just"/>
            <a:r>
              <a:rPr lang="en-US" sz="2800" dirty="0" smtClean="0"/>
              <a:t>how the </a:t>
            </a:r>
            <a:r>
              <a:rPr lang="en-US" sz="2800" dirty="0">
                <a:solidFill>
                  <a:srgbClr val="7030A0"/>
                </a:solidFill>
              </a:rPr>
              <a:t>interfaces</a:t>
            </a:r>
            <a:r>
              <a:rPr lang="en-US" sz="2800" dirty="0" smtClean="0"/>
              <a:t> </a:t>
            </a:r>
            <a:r>
              <a:rPr lang="en-US" sz="2800" dirty="0">
                <a:solidFill>
                  <a:srgbClr val="7030A0"/>
                </a:solidFill>
              </a:rPr>
              <a:t>are organized </a:t>
            </a:r>
            <a:r>
              <a:rPr lang="en-US" sz="2800" dirty="0" smtClean="0"/>
              <a:t>and </a:t>
            </a:r>
            <a:r>
              <a:rPr lang="en-US" sz="2800" dirty="0">
                <a:solidFill>
                  <a:srgbClr val="7030A0"/>
                </a:solidFill>
              </a:rPr>
              <a:t>how the user </a:t>
            </a:r>
            <a:r>
              <a:rPr lang="en-US" sz="2800" dirty="0" smtClean="0"/>
              <a:t>is going to </a:t>
            </a:r>
            <a:r>
              <a:rPr lang="en-US" sz="2800" dirty="0">
                <a:solidFill>
                  <a:srgbClr val="7030A0"/>
                </a:solidFill>
              </a:rPr>
              <a:t>interact</a:t>
            </a:r>
            <a:r>
              <a:rPr lang="en-US" sz="2800" dirty="0" smtClean="0"/>
              <a:t> with the </a:t>
            </a:r>
            <a:r>
              <a:rPr lang="en-US" sz="2800" dirty="0">
                <a:solidFill>
                  <a:srgbClr val="7030A0"/>
                </a:solidFill>
              </a:rPr>
              <a:t>software</a:t>
            </a:r>
            <a:r>
              <a:rPr lang="en-US" sz="2800" dirty="0" smtClean="0"/>
              <a:t>. </a:t>
            </a:r>
          </a:p>
          <a:p>
            <a:pPr lvl="1" algn="just"/>
            <a:r>
              <a:rPr lang="en-US" sz="2800" dirty="0" smtClean="0"/>
              <a:t>Interface design is an important aspect of your entire software design.</a:t>
            </a:r>
          </a:p>
          <a:p>
            <a:pPr algn="just"/>
            <a:r>
              <a:rPr lang="en-US" sz="2800" b="1" dirty="0" smtClean="0">
                <a:solidFill>
                  <a:srgbClr val="002060"/>
                </a:solidFill>
              </a:rPr>
              <a:t>Concurrency, parallelism and distribution</a:t>
            </a:r>
          </a:p>
          <a:p>
            <a:pPr lvl="1" algn="just"/>
            <a:r>
              <a:rPr lang="en-US" sz="2800" dirty="0" smtClean="0"/>
              <a:t>Which are the concurrent activities in your software? </a:t>
            </a:r>
          </a:p>
          <a:p>
            <a:pPr lvl="1" algn="just"/>
            <a:r>
              <a:rPr lang="en-US" sz="2800" dirty="0" smtClean="0"/>
              <a:t>Are they also parallel, is there distribution? </a:t>
            </a:r>
          </a:p>
          <a:p>
            <a:pPr lvl="1" algn="just"/>
            <a:r>
              <a:rPr lang="en-US" sz="2800" dirty="0" smtClean="0"/>
              <a:t>How are you going to distribute? </a:t>
            </a:r>
          </a:p>
          <a:p>
            <a:pPr lvl="1" algn="just"/>
            <a:r>
              <a:rPr lang="en-US" sz="2800" dirty="0" smtClean="0"/>
              <a:t>What kind of architecture you have for the system? </a:t>
            </a:r>
          </a:p>
          <a:p>
            <a:pPr lvl="2" algn="just"/>
            <a:r>
              <a:rPr lang="en-US" sz="2400" dirty="0" smtClean="0"/>
              <a:t>Is it a </a:t>
            </a:r>
            <a:r>
              <a:rPr lang="en-US" sz="2400" dirty="0">
                <a:solidFill>
                  <a:srgbClr val="7030A0"/>
                </a:solidFill>
              </a:rPr>
              <a:t>bus</a:t>
            </a:r>
            <a:r>
              <a:rPr lang="en-US" sz="2400" dirty="0" smtClean="0"/>
              <a:t> </a:t>
            </a:r>
            <a:r>
              <a:rPr lang="en-US" sz="2400" dirty="0" smtClean="0">
                <a:solidFill>
                  <a:srgbClr val="7030A0"/>
                </a:solidFill>
              </a:rPr>
              <a:t>architecture</a:t>
            </a:r>
            <a:r>
              <a:rPr lang="en-US" sz="2400" dirty="0" smtClean="0"/>
              <a:t> or do you have </a:t>
            </a:r>
            <a:r>
              <a:rPr lang="en-US" sz="2400" dirty="0">
                <a:solidFill>
                  <a:srgbClr val="7030A0"/>
                </a:solidFill>
              </a:rPr>
              <a:t>ring</a:t>
            </a:r>
            <a:r>
              <a:rPr lang="en-US" sz="2400" dirty="0" smtClean="0"/>
              <a:t> </a:t>
            </a:r>
            <a:r>
              <a:rPr lang="en-US" sz="2400" dirty="0">
                <a:solidFill>
                  <a:srgbClr val="7030A0"/>
                </a:solidFill>
              </a:rPr>
              <a:t>architecture</a:t>
            </a:r>
            <a:r>
              <a:rPr lang="en-US" sz="2400" dirty="0" smtClean="0"/>
              <a:t> or do you have </a:t>
            </a:r>
            <a:r>
              <a:rPr lang="en-US" sz="2400" dirty="0">
                <a:solidFill>
                  <a:srgbClr val="7030A0"/>
                </a:solidFill>
              </a:rPr>
              <a:t>mesh</a:t>
            </a:r>
            <a:r>
              <a:rPr lang="en-US" sz="2400" dirty="0" smtClean="0"/>
              <a:t>? If it is a parallel computing system, you may have further architecture such as </a:t>
            </a:r>
            <a:r>
              <a:rPr lang="en-US" sz="2400" dirty="0">
                <a:solidFill>
                  <a:srgbClr val="7030A0"/>
                </a:solidFill>
              </a:rPr>
              <a:t>hypercube</a:t>
            </a:r>
            <a:r>
              <a:rPr lang="en-US" sz="2400" dirty="0" smtClean="0"/>
              <a:t>, </a:t>
            </a:r>
            <a:r>
              <a:rPr lang="en-US" sz="2400" dirty="0">
                <a:solidFill>
                  <a:srgbClr val="7030A0"/>
                </a:solidFill>
              </a:rPr>
              <a:t>specialized</a:t>
            </a:r>
            <a:r>
              <a:rPr lang="en-US" sz="2400" dirty="0" smtClean="0"/>
              <a:t> </a:t>
            </a:r>
            <a:r>
              <a:rPr lang="en-US" sz="2400" dirty="0">
                <a:solidFill>
                  <a:srgbClr val="7030A0"/>
                </a:solidFill>
              </a:rPr>
              <a:t>grids</a:t>
            </a:r>
            <a:r>
              <a:rPr lang="en-US" sz="2400" dirty="0" smtClean="0"/>
              <a:t> and so on</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b="1" dirty="0" smtClean="0">
                <a:solidFill>
                  <a:srgbClr val="002060"/>
                </a:solidFill>
              </a:rPr>
              <a:t>Cont</a:t>
            </a:r>
            <a:r>
              <a:rPr lang="en-US" dirty="0" smtClean="0">
                <a:solidFill>
                  <a:srgbClr val="002060"/>
                </a:solidFill>
              </a:rPr>
              <a:t>…</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18</a:t>
            </a:fld>
            <a:endParaRPr lang="en-US"/>
          </a:p>
        </p:txBody>
      </p:sp>
      <p:sp>
        <p:nvSpPr>
          <p:cNvPr id="3" name="Content Placeholder 2"/>
          <p:cNvSpPr>
            <a:spLocks noGrp="1"/>
          </p:cNvSpPr>
          <p:nvPr>
            <p:ph sz="quarter" idx="1"/>
          </p:nvPr>
        </p:nvSpPr>
        <p:spPr>
          <a:xfrm>
            <a:off x="457200" y="990600"/>
            <a:ext cx="8229600" cy="5410200"/>
          </a:xfrm>
        </p:spPr>
        <p:txBody>
          <a:bodyPr/>
          <a:lstStyle/>
          <a:p>
            <a:r>
              <a:rPr lang="en-US" sz="2800" b="1" dirty="0" smtClean="0">
                <a:solidFill>
                  <a:srgbClr val="002060"/>
                </a:solidFill>
              </a:rPr>
              <a:t>Networking, security architecture</a:t>
            </a:r>
          </a:p>
          <a:p>
            <a:pPr lvl="1" algn="just"/>
            <a:r>
              <a:rPr lang="en-US" sz="2800" dirty="0" smtClean="0"/>
              <a:t> How are you going to network your systems?</a:t>
            </a:r>
          </a:p>
          <a:p>
            <a:pPr lvl="1" algn="just"/>
            <a:r>
              <a:rPr lang="en-US" sz="2800" dirty="0" smtClean="0"/>
              <a:t>What are the </a:t>
            </a:r>
            <a:r>
              <a:rPr lang="en-US" sz="2800" dirty="0" smtClean="0">
                <a:solidFill>
                  <a:srgbClr val="7030A0"/>
                </a:solidFill>
              </a:rPr>
              <a:t>protocols</a:t>
            </a:r>
            <a:r>
              <a:rPr lang="en-US" sz="2800" dirty="0" smtClean="0"/>
              <a:t> that you are going to follow and the physical and logical layer? </a:t>
            </a:r>
          </a:p>
          <a:p>
            <a:pPr lvl="1" algn="just"/>
            <a:r>
              <a:rPr lang="en-US" sz="2800" dirty="0" smtClean="0"/>
              <a:t>What is the security architecture?</a:t>
            </a:r>
          </a:p>
          <a:p>
            <a:pPr lvl="1">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ctr"/>
            <a:r>
              <a:rPr lang="en-US" sz="3600" b="1" dirty="0" smtClean="0">
                <a:solidFill>
                  <a:srgbClr val="C00000"/>
                </a:solidFill>
              </a:rPr>
              <a:t>Analysis to Design</a:t>
            </a:r>
            <a:endParaRPr lang="en-US" sz="3600" b="1" dirty="0">
              <a:solidFill>
                <a:srgbClr val="C0000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19</a:t>
            </a:fld>
            <a:endParaRPr lang="en-US"/>
          </a:p>
        </p:txBody>
      </p:sp>
      <p:sp>
        <p:nvSpPr>
          <p:cNvPr id="3" name="Content Placeholder 2"/>
          <p:cNvSpPr>
            <a:spLocks noGrp="1"/>
          </p:cNvSpPr>
          <p:nvPr>
            <p:ph sz="quarter" idx="1"/>
          </p:nvPr>
        </p:nvSpPr>
        <p:spPr>
          <a:xfrm>
            <a:off x="457200" y="838200"/>
            <a:ext cx="8153400" cy="5562600"/>
          </a:xfrm>
        </p:spPr>
        <p:txBody>
          <a:bodyPr>
            <a:normAutofit fontScale="92500" lnSpcReduction="20000"/>
          </a:bodyPr>
          <a:lstStyle/>
          <a:p>
            <a:pPr algn="just"/>
            <a:r>
              <a:rPr lang="en-US" sz="3200" dirty="0" smtClean="0"/>
              <a:t>Designs are done after the analysis is done.</a:t>
            </a:r>
          </a:p>
          <a:p>
            <a:pPr algn="just"/>
            <a:r>
              <a:rPr lang="en-US" sz="3200" dirty="0" smtClean="0"/>
              <a:t>You have to come to design from the analysis and from the design you go on to implementation</a:t>
            </a:r>
          </a:p>
          <a:p>
            <a:pPr algn="just"/>
            <a:r>
              <a:rPr lang="en-US" sz="3200" dirty="0" smtClean="0"/>
              <a:t>Analysis produces analysis models such as:</a:t>
            </a:r>
          </a:p>
          <a:p>
            <a:pPr lvl="1" algn="just"/>
            <a:r>
              <a:rPr lang="en-US" sz="2800" dirty="0" smtClean="0">
                <a:solidFill>
                  <a:srgbClr val="7030A0"/>
                </a:solidFill>
              </a:rPr>
              <a:t>E-R model</a:t>
            </a:r>
          </a:p>
          <a:p>
            <a:pPr lvl="1" algn="just"/>
            <a:r>
              <a:rPr lang="en-US" sz="2800" dirty="0" smtClean="0">
                <a:solidFill>
                  <a:srgbClr val="7030A0"/>
                </a:solidFill>
              </a:rPr>
              <a:t>Data flow model</a:t>
            </a:r>
          </a:p>
          <a:p>
            <a:pPr lvl="1" algn="just"/>
            <a:r>
              <a:rPr lang="en-US" sz="2800" dirty="0" smtClean="0">
                <a:solidFill>
                  <a:srgbClr val="7030A0"/>
                </a:solidFill>
              </a:rPr>
              <a:t>Use case model</a:t>
            </a:r>
          </a:p>
          <a:p>
            <a:pPr lvl="1" algn="just"/>
            <a:r>
              <a:rPr lang="en-US" sz="2800" dirty="0" smtClean="0">
                <a:solidFill>
                  <a:srgbClr val="7030A0"/>
                </a:solidFill>
              </a:rPr>
              <a:t>Agent oriented analysis models</a:t>
            </a:r>
          </a:p>
          <a:p>
            <a:pPr algn="just"/>
            <a:r>
              <a:rPr lang="en-US" sz="3200" dirty="0" smtClean="0"/>
              <a:t>Design models are built from analysis models </a:t>
            </a:r>
          </a:p>
          <a:p>
            <a:pPr algn="just"/>
            <a:r>
              <a:rPr lang="en-US" sz="3200" dirty="0" smtClean="0"/>
              <a:t>Design models then easily map to actual implementation of the software</a:t>
            </a:r>
          </a:p>
          <a:p>
            <a:pPr algn="just">
              <a:buNone/>
            </a:pPr>
            <a:r>
              <a:rPr lang="en-US" sz="3200" dirty="0" smtClean="0">
                <a:solidFill>
                  <a:srgbClr val="FF0000"/>
                </a:solidFill>
              </a:rPr>
              <a:t>          Note</a:t>
            </a:r>
            <a:r>
              <a:rPr lang="en-US" sz="3200" dirty="0" smtClean="0"/>
              <a:t> : </a:t>
            </a:r>
            <a:r>
              <a:rPr lang="en-US" sz="2800" dirty="0" smtClean="0"/>
              <a:t>designs are done after the analysis is done</a:t>
            </a:r>
          </a:p>
          <a:p>
            <a:pPr algn="ctr">
              <a:buNone/>
            </a:pPr>
            <a:r>
              <a:rPr lang="en-US" sz="2800" dirty="0" smtClean="0"/>
              <a:t>   </a:t>
            </a:r>
            <a:r>
              <a:rPr lang="en-US" sz="2800" dirty="0" smtClean="0">
                <a:solidFill>
                  <a:srgbClr val="C00000"/>
                </a:solidFill>
              </a:rPr>
              <a:t>Analysis  </a:t>
            </a:r>
            <a:r>
              <a:rPr lang="en-US" sz="2800" dirty="0" smtClean="0">
                <a:solidFill>
                  <a:srgbClr val="C00000"/>
                </a:solidFill>
                <a:sym typeface="Wingdings" pitchFamily="2" charset="2"/>
              </a:rPr>
              <a:t>Design  Implementation </a:t>
            </a:r>
            <a:endParaRPr lang="en-US" sz="3200" dirty="0" smtClean="0">
              <a:solidFill>
                <a:srgbClr val="C00000"/>
              </a:solidFill>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solidFill>
                  <a:srgbClr val="002060"/>
                </a:solidFill>
                <a:latin typeface="Times New Roman" pitchFamily="18" charset="0"/>
                <a:cs typeface="Times New Roman" pitchFamily="18" charset="0"/>
              </a:rPr>
              <a:t>Design :Primary Considerations</a:t>
            </a:r>
          </a:p>
        </p:txBody>
      </p:sp>
      <p:sp>
        <p:nvSpPr>
          <p:cNvPr id="4" name="Slide Number Placeholder 3"/>
          <p:cNvSpPr>
            <a:spLocks noGrp="1"/>
          </p:cNvSpPr>
          <p:nvPr>
            <p:ph type="sldNum" sz="quarter" idx="12"/>
          </p:nvPr>
        </p:nvSpPr>
        <p:spPr/>
        <p:txBody>
          <a:bodyPr/>
          <a:lstStyle/>
          <a:p>
            <a:fld id="{738C291B-5212-4CD6-AE03-AE823AEA7B0F}" type="slidenum">
              <a:rPr lang="en-US" smtClean="0"/>
              <a:pPr/>
              <a:t>2</a:t>
            </a:fld>
            <a:endParaRPr lang="en-US"/>
          </a:p>
        </p:txBody>
      </p:sp>
      <p:sp>
        <p:nvSpPr>
          <p:cNvPr id="3" name="Content Placeholder 2"/>
          <p:cNvSpPr>
            <a:spLocks noGrp="1"/>
          </p:cNvSpPr>
          <p:nvPr>
            <p:ph sz="quarter" idx="1"/>
          </p:nvPr>
        </p:nvSpPr>
        <p:spPr>
          <a:xfrm>
            <a:off x="304800" y="914400"/>
            <a:ext cx="8610600" cy="5486400"/>
          </a:xfrm>
        </p:spPr>
        <p:txBody>
          <a:bodyPr>
            <a:normAutofit/>
          </a:bodyPr>
          <a:lstStyle/>
          <a:p>
            <a:pPr lvl="3" algn="just">
              <a:buNone/>
            </a:pPr>
            <a:r>
              <a:rPr lang="en-US" sz="4000" b="1" dirty="0" smtClean="0">
                <a:solidFill>
                  <a:srgbClr val="C00000"/>
                </a:solidFill>
                <a:latin typeface="Times New Roman" pitchFamily="18" charset="0"/>
                <a:cs typeface="Times New Roman" pitchFamily="18" charset="0"/>
              </a:rPr>
              <a:t>What is Design ?</a:t>
            </a:r>
          </a:p>
          <a:p>
            <a:pPr algn="just">
              <a:buFont typeface="Wingdings" pitchFamily="2" charset="2"/>
              <a:buChar char="§"/>
            </a:pPr>
            <a:r>
              <a:rPr lang="en-US" sz="2800" dirty="0" smtClean="0">
                <a:latin typeface="Times New Roman" pitchFamily="18" charset="0"/>
                <a:cs typeface="Times New Roman" pitchFamily="18" charset="0"/>
              </a:rPr>
              <a:t>We</a:t>
            </a:r>
            <a:r>
              <a:rPr lang="en-US" sz="2800" b="1"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have used this term in real life often</a:t>
            </a:r>
            <a:r>
              <a:rPr lang="en-US" sz="2800" b="1" dirty="0" smtClean="0">
                <a:solidFill>
                  <a:srgbClr val="00206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We say, we design a specific device or we have a design of a building.</a:t>
            </a:r>
            <a:endParaRPr lang="en-US" sz="2800" b="1" dirty="0" smtClean="0">
              <a:solidFill>
                <a:srgbClr val="002060"/>
              </a:solidFill>
              <a:latin typeface="Times New Roman" pitchFamily="18" charset="0"/>
              <a:cs typeface="Times New Roman" pitchFamily="18" charset="0"/>
            </a:endParaRPr>
          </a:p>
          <a:p>
            <a:pPr algn="just">
              <a:buFont typeface="Wingdings" pitchFamily="2" charset="2"/>
              <a:buChar char="§"/>
            </a:pPr>
            <a:r>
              <a:rPr lang="en-US" sz="2800" b="1" dirty="0" smtClean="0">
                <a:solidFill>
                  <a:srgbClr val="FF0000"/>
                </a:solidFill>
                <a:latin typeface="Times New Roman" pitchFamily="18" charset="0"/>
                <a:cs typeface="Times New Roman" pitchFamily="18" charset="0"/>
              </a:rPr>
              <a:t>Design</a:t>
            </a:r>
            <a:r>
              <a:rPr lang="en-US" sz="2800" dirty="0" smtClean="0">
                <a:latin typeface="Times New Roman" pitchFamily="18" charset="0"/>
                <a:cs typeface="Times New Roman" pitchFamily="18" charset="0"/>
              </a:rPr>
              <a:t> </a:t>
            </a:r>
            <a:r>
              <a:rPr lang="en-US" sz="2800" dirty="0" smtClean="0">
                <a:solidFill>
                  <a:srgbClr val="0070C0"/>
                </a:solidFill>
                <a:latin typeface="Times New Roman" pitchFamily="18" charset="0"/>
                <a:cs typeface="Times New Roman" pitchFamily="18" charset="0"/>
              </a:rPr>
              <a:t>is the representation of something that is to be built </a:t>
            </a:r>
          </a:p>
          <a:p>
            <a:pPr algn="just">
              <a:buFont typeface="Wingdings" pitchFamily="2" charset="2"/>
              <a:buChar char="§"/>
            </a:pPr>
            <a:r>
              <a:rPr lang="en-US" sz="2800" dirty="0" smtClean="0">
                <a:latin typeface="Times New Roman" pitchFamily="18" charset="0"/>
                <a:cs typeface="Times New Roman" pitchFamily="18" charset="0"/>
              </a:rPr>
              <a:t>It is also a </a:t>
            </a:r>
            <a:r>
              <a:rPr lang="en-US" sz="2800" dirty="0" smtClean="0">
                <a:solidFill>
                  <a:srgbClr val="0070C0"/>
                </a:solidFill>
                <a:latin typeface="Times New Roman" pitchFamily="18" charset="0"/>
                <a:cs typeface="Times New Roman" pitchFamily="18" charset="0"/>
              </a:rPr>
              <a:t>model for something</a:t>
            </a:r>
          </a:p>
          <a:p>
            <a:pPr algn="just">
              <a:buFont typeface="Wingdings" pitchFamily="2" charset="2"/>
              <a:buChar char="§"/>
            </a:pPr>
            <a:r>
              <a:rPr lang="en-US" sz="2800" dirty="0" smtClean="0">
                <a:latin typeface="Times New Roman" pitchFamily="18" charset="0"/>
                <a:cs typeface="Times New Roman" pitchFamily="18" charset="0"/>
              </a:rPr>
              <a:t>Design has to be converted into implementation.</a:t>
            </a:r>
          </a:p>
          <a:p>
            <a:pPr lvl="1" algn="just">
              <a:buNone/>
            </a:pPr>
            <a:r>
              <a:rPr lang="en-US" b="1" dirty="0" smtClean="0">
                <a:solidFill>
                  <a:srgbClr val="0070C0"/>
                </a:solidFill>
                <a:latin typeface="Times New Roman" pitchFamily="18" charset="0"/>
                <a:cs typeface="Times New Roman" pitchFamily="18" charset="0"/>
              </a:rPr>
              <a:t>Design</a:t>
            </a:r>
            <a:r>
              <a:rPr lang="en-US" dirty="0" smtClean="0">
                <a:solidFill>
                  <a:srgbClr val="0070C0"/>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sym typeface="Wingdings" pitchFamily="2" charset="2"/>
              </a:rPr>
              <a:t></a:t>
            </a:r>
            <a:r>
              <a:rPr lang="en-US" dirty="0" smtClean="0">
                <a:solidFill>
                  <a:srgbClr val="0070C0"/>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Implementation</a:t>
            </a:r>
            <a:r>
              <a:rPr lang="en-US" dirty="0" smtClean="0">
                <a:solidFill>
                  <a:srgbClr val="0070C0"/>
                </a:solidFill>
                <a:latin typeface="Times New Roman" pitchFamily="18" charset="0"/>
                <a:cs typeface="Times New Roman" pitchFamily="18" charset="0"/>
              </a:rPr>
              <a:t> </a:t>
            </a:r>
          </a:p>
          <a:p>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normAutofit fontScale="90000"/>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20</a:t>
            </a:fld>
            <a:endParaRPr lang="en-US"/>
          </a:p>
        </p:txBody>
      </p:sp>
      <p:sp>
        <p:nvSpPr>
          <p:cNvPr id="3" name="Content Placeholder 2"/>
          <p:cNvSpPr>
            <a:spLocks noGrp="1"/>
          </p:cNvSpPr>
          <p:nvPr>
            <p:ph sz="quarter" idx="1"/>
          </p:nvPr>
        </p:nvSpPr>
        <p:spPr>
          <a:xfrm>
            <a:off x="533400" y="990600"/>
            <a:ext cx="8305800" cy="5486400"/>
          </a:xfrm>
        </p:spPr>
        <p:txBody>
          <a:bodyPr>
            <a:normAutofit lnSpcReduction="10000"/>
          </a:bodyPr>
          <a:lstStyle/>
          <a:p>
            <a:pPr algn="just"/>
            <a:r>
              <a:rPr lang="en-US" dirty="0" smtClean="0"/>
              <a:t>During analysis you have these products such as:</a:t>
            </a:r>
          </a:p>
          <a:p>
            <a:pPr lvl="1" algn="just"/>
            <a:r>
              <a:rPr lang="en-US" dirty="0" smtClean="0">
                <a:solidFill>
                  <a:srgbClr val="FF0000"/>
                </a:solidFill>
              </a:rPr>
              <a:t>The entity relationship </a:t>
            </a:r>
            <a:r>
              <a:rPr lang="en-US" dirty="0">
                <a:solidFill>
                  <a:srgbClr val="FF0000"/>
                </a:solidFill>
              </a:rPr>
              <a:t>model</a:t>
            </a:r>
            <a:r>
              <a:rPr lang="en-US" dirty="0" smtClean="0"/>
              <a:t> identifies the entities in the domain and they are connected different relationships. </a:t>
            </a:r>
          </a:p>
          <a:p>
            <a:pPr lvl="1" algn="just"/>
            <a:r>
              <a:rPr lang="en-US" dirty="0" smtClean="0">
                <a:solidFill>
                  <a:srgbClr val="FF0000"/>
                </a:solidFill>
              </a:rPr>
              <a:t>Data flow model </a:t>
            </a:r>
            <a:r>
              <a:rPr lang="en-US" dirty="0" smtClean="0"/>
              <a:t>identifies the data and the flow of the data through different processes. </a:t>
            </a:r>
          </a:p>
          <a:p>
            <a:pPr lvl="1" algn="just"/>
            <a:r>
              <a:rPr lang="en-US" dirty="0" smtClean="0">
                <a:solidFill>
                  <a:srgbClr val="FF0000"/>
                </a:solidFill>
              </a:rPr>
              <a:t>Use case model </a:t>
            </a:r>
            <a:r>
              <a:rPr lang="en-US" dirty="0" smtClean="0"/>
              <a:t>identifies how the user is going to interact with the system. </a:t>
            </a:r>
          </a:p>
          <a:p>
            <a:pPr lvl="1" algn="just"/>
            <a:r>
              <a:rPr lang="en-US" dirty="0" smtClean="0">
                <a:solidFill>
                  <a:srgbClr val="FF0000"/>
                </a:solidFill>
              </a:rPr>
              <a:t>Agent oriented domain analysis model</a:t>
            </a:r>
            <a:r>
              <a:rPr lang="en-US" dirty="0" smtClean="0"/>
              <a:t>. </a:t>
            </a:r>
          </a:p>
          <a:p>
            <a:pPr lvl="2" algn="just"/>
            <a:r>
              <a:rPr lang="en-US" dirty="0" smtClean="0"/>
              <a:t>What are the agents in the system and how they carry out different activities?</a:t>
            </a:r>
          </a:p>
          <a:p>
            <a:pPr lvl="2" algn="just"/>
            <a:r>
              <a:rPr lang="en-US" dirty="0" smtClean="0"/>
              <a:t> Agents are mainly the animate agents; basically the human being. </a:t>
            </a:r>
          </a:p>
          <a:p>
            <a:pPr lvl="2" algn="just"/>
            <a:r>
              <a:rPr lang="en-US" dirty="0" smtClean="0"/>
              <a:t>What activities do they carry out? </a:t>
            </a:r>
          </a:p>
          <a:p>
            <a:pPr lvl="2" algn="just"/>
            <a:r>
              <a:rPr lang="en-US" dirty="0" smtClean="0">
                <a:solidFill>
                  <a:srgbClr val="7030A0"/>
                </a:solidFill>
              </a:rPr>
              <a:t>If you want to </a:t>
            </a:r>
            <a:r>
              <a:rPr lang="en-US" dirty="0" smtClean="0">
                <a:solidFill>
                  <a:srgbClr val="00B0F0"/>
                </a:solidFill>
              </a:rPr>
              <a:t>automate</a:t>
            </a:r>
            <a:r>
              <a:rPr lang="en-US" dirty="0" smtClean="0">
                <a:solidFill>
                  <a:srgbClr val="7030A0"/>
                </a:solidFill>
              </a:rPr>
              <a:t> </a:t>
            </a:r>
            <a:r>
              <a:rPr lang="en-US" dirty="0">
                <a:solidFill>
                  <a:srgbClr val="00B0F0"/>
                </a:solidFill>
              </a:rPr>
              <a:t>something</a:t>
            </a:r>
            <a:r>
              <a:rPr lang="en-US" dirty="0" smtClean="0">
                <a:solidFill>
                  <a:srgbClr val="7030A0"/>
                </a:solidFill>
              </a:rPr>
              <a:t> you want to automate an </a:t>
            </a:r>
            <a:r>
              <a:rPr lang="en-US" dirty="0">
                <a:solidFill>
                  <a:srgbClr val="00B0F0"/>
                </a:solidFill>
              </a:rPr>
              <a:t>activity</a:t>
            </a:r>
            <a:r>
              <a:rPr lang="en-US" dirty="0" smtClean="0">
                <a:solidFill>
                  <a:srgbClr val="7030A0"/>
                </a:solidFill>
              </a:rPr>
              <a:t> say </a:t>
            </a:r>
            <a:r>
              <a:rPr lang="en-US" dirty="0">
                <a:solidFill>
                  <a:srgbClr val="00B0F0"/>
                </a:solidFill>
              </a:rPr>
              <a:t>business</a:t>
            </a:r>
            <a:r>
              <a:rPr lang="en-US" dirty="0" smtClean="0">
                <a:solidFill>
                  <a:srgbClr val="7030A0"/>
                </a:solidFill>
              </a:rPr>
              <a:t> </a:t>
            </a:r>
            <a:r>
              <a:rPr lang="en-US" dirty="0">
                <a:solidFill>
                  <a:srgbClr val="00B0F0"/>
                </a:solidFill>
              </a:rPr>
              <a:t>model</a:t>
            </a:r>
            <a:r>
              <a:rPr lang="en-US" dirty="0" smtClean="0">
                <a:solidFill>
                  <a:srgbClr val="7030A0"/>
                </a:solidFill>
              </a:rPr>
              <a:t>, then you have to first find out what are the different </a:t>
            </a:r>
            <a:r>
              <a:rPr lang="en-US" dirty="0">
                <a:solidFill>
                  <a:srgbClr val="00B0F0"/>
                </a:solidFill>
              </a:rPr>
              <a:t>entities</a:t>
            </a:r>
            <a:r>
              <a:rPr lang="en-US" dirty="0" smtClean="0">
                <a:solidFill>
                  <a:srgbClr val="7030A0"/>
                </a:solidFill>
              </a:rPr>
              <a:t> and </a:t>
            </a:r>
            <a:r>
              <a:rPr lang="en-US" dirty="0">
                <a:solidFill>
                  <a:srgbClr val="00B0F0"/>
                </a:solidFill>
              </a:rPr>
              <a:t>agents</a:t>
            </a:r>
            <a:r>
              <a:rPr lang="en-US" dirty="0" smtClean="0">
                <a:solidFill>
                  <a:srgbClr val="7030A0"/>
                </a:solidFill>
              </a:rPr>
              <a:t>, how is it carried out currently and then you have to analyze the system.</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solidFill>
                  <a:srgbClr val="C00000"/>
                </a:solidFill>
              </a:rPr>
              <a:t>Factors to Be Considered in Design </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738C291B-5212-4CD6-AE03-AE823AEA7B0F}" type="slidenum">
              <a:rPr lang="en-US" smtClean="0"/>
              <a:pPr/>
              <a:t>21</a:t>
            </a:fld>
            <a:endParaRPr lang="en-US"/>
          </a:p>
        </p:txBody>
      </p:sp>
      <p:sp>
        <p:nvSpPr>
          <p:cNvPr id="4" name="Content Placeholder 3"/>
          <p:cNvSpPr>
            <a:spLocks noGrp="1"/>
          </p:cNvSpPr>
          <p:nvPr>
            <p:ph sz="quarter" idx="1"/>
          </p:nvPr>
        </p:nvSpPr>
        <p:spPr>
          <a:xfrm>
            <a:off x="685800" y="838200"/>
            <a:ext cx="8153400" cy="5410200"/>
          </a:xfrm>
        </p:spPr>
        <p:txBody>
          <a:bodyPr>
            <a:normAutofit/>
          </a:bodyPr>
          <a:lstStyle/>
          <a:p>
            <a:pPr algn="just"/>
            <a:r>
              <a:rPr lang="en-US" dirty="0" smtClean="0">
                <a:solidFill>
                  <a:srgbClr val="002060"/>
                </a:solidFill>
              </a:rPr>
              <a:t>Does it meet the functional specification first of all? Is it complete?</a:t>
            </a:r>
          </a:p>
          <a:p>
            <a:pPr algn="just"/>
            <a:r>
              <a:rPr lang="en-US" sz="2400" dirty="0" smtClean="0">
                <a:solidFill>
                  <a:srgbClr val="002060"/>
                </a:solidFill>
              </a:rPr>
              <a:t>How close is the design to the problem domain?</a:t>
            </a:r>
          </a:p>
          <a:p>
            <a:pPr algn="just"/>
            <a:r>
              <a:rPr lang="en-US" sz="2400" dirty="0" smtClean="0">
                <a:solidFill>
                  <a:srgbClr val="002060"/>
                </a:solidFill>
              </a:rPr>
              <a:t>Is it best possible design from performance point of view within given constraints? </a:t>
            </a:r>
          </a:p>
          <a:p>
            <a:pPr algn="just"/>
            <a:r>
              <a:rPr lang="en-US" sz="2400" dirty="0" smtClean="0">
                <a:solidFill>
                  <a:srgbClr val="002060"/>
                </a:solidFill>
              </a:rPr>
              <a:t>Is the analysis model traceable into corresponding design model? Is there seamlessness ?</a:t>
            </a:r>
          </a:p>
          <a:p>
            <a:pPr algn="just"/>
            <a:r>
              <a:rPr lang="en-US" sz="2400" dirty="0" smtClean="0">
                <a:solidFill>
                  <a:srgbClr val="002060"/>
                </a:solidFill>
              </a:rPr>
              <a:t>Is there reuse?</a:t>
            </a:r>
          </a:p>
          <a:p>
            <a:pPr algn="just"/>
            <a:r>
              <a:rPr lang="en-US" sz="2400" dirty="0" smtClean="0">
                <a:solidFill>
                  <a:srgbClr val="002060"/>
                </a:solidFill>
              </a:rPr>
              <a:t>Is it well-structured?</a:t>
            </a:r>
          </a:p>
          <a:p>
            <a:pPr algn="just"/>
            <a:r>
              <a:rPr lang="en-US" sz="2400" dirty="0" smtClean="0">
                <a:solidFill>
                  <a:srgbClr val="002060"/>
                </a:solidFill>
              </a:rPr>
              <a:t>Is it evolvable?</a:t>
            </a:r>
          </a:p>
          <a:p>
            <a:pPr algn="just"/>
            <a:r>
              <a:rPr lang="en-US" sz="2400" dirty="0" smtClean="0">
                <a:solidFill>
                  <a:srgbClr val="002060"/>
                </a:solidFill>
              </a:rPr>
              <a:t>Is it well documented?</a:t>
            </a:r>
          </a:p>
          <a:p>
            <a:pPr algn="just"/>
            <a:r>
              <a:rPr lang="en-US" sz="2400" dirty="0" smtClean="0">
                <a:solidFill>
                  <a:srgbClr val="002060"/>
                </a:solidFill>
              </a:rPr>
              <a:t>Has it been reviewed?</a:t>
            </a:r>
            <a:endParaRPr lang="en-US" dirty="0" smtClean="0">
              <a:solidFill>
                <a:srgbClr val="002060"/>
              </a:solidFill>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pPr algn="r"/>
            <a:r>
              <a:rPr lang="en-US" b="1" dirty="0" smtClean="0"/>
              <a:t>                                     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22</a:t>
            </a:fld>
            <a:endParaRPr lang="en-US"/>
          </a:p>
        </p:txBody>
      </p:sp>
      <p:sp>
        <p:nvSpPr>
          <p:cNvPr id="3" name="Content Placeholder 2"/>
          <p:cNvSpPr>
            <a:spLocks noGrp="1"/>
          </p:cNvSpPr>
          <p:nvPr>
            <p:ph sz="quarter" idx="1"/>
          </p:nvPr>
        </p:nvSpPr>
        <p:spPr>
          <a:xfrm>
            <a:off x="685800" y="1066800"/>
            <a:ext cx="8153400" cy="5334000"/>
          </a:xfrm>
        </p:spPr>
        <p:txBody>
          <a:bodyPr>
            <a:normAutofit/>
          </a:bodyPr>
          <a:lstStyle/>
          <a:p>
            <a:pPr algn="just"/>
            <a:r>
              <a:rPr lang="en-US" b="1" dirty="0" smtClean="0">
                <a:solidFill>
                  <a:srgbClr val="C00000"/>
                </a:solidFill>
              </a:rPr>
              <a:t>Does it meet the functional specification first of all? Is it complete?</a:t>
            </a:r>
          </a:p>
          <a:p>
            <a:pPr lvl="1" algn="just">
              <a:buFont typeface="Courier New" pitchFamily="49" charset="0"/>
              <a:buChar char="o"/>
            </a:pPr>
            <a:r>
              <a:rPr lang="en-US" dirty="0" smtClean="0"/>
              <a:t>Suppose in your library information system you want that the </a:t>
            </a:r>
            <a:r>
              <a:rPr lang="en-US" dirty="0" smtClean="0">
                <a:solidFill>
                  <a:srgbClr val="0070C0"/>
                </a:solidFill>
              </a:rPr>
              <a:t>fines must be automatically calculated</a:t>
            </a:r>
            <a:r>
              <a:rPr lang="en-US" dirty="0" smtClean="0"/>
              <a:t> and </a:t>
            </a:r>
            <a:r>
              <a:rPr lang="en-US" dirty="0" smtClean="0">
                <a:solidFill>
                  <a:srgbClr val="0070C0"/>
                </a:solidFill>
              </a:rPr>
              <a:t>design does not account for it</a:t>
            </a:r>
            <a:r>
              <a:rPr lang="en-US" dirty="0" smtClean="0"/>
              <a:t>, then the </a:t>
            </a:r>
            <a:r>
              <a:rPr lang="en-US" dirty="0" smtClean="0">
                <a:solidFill>
                  <a:srgbClr val="0070C0"/>
                </a:solidFill>
              </a:rPr>
              <a:t>design is not complete</a:t>
            </a:r>
            <a:r>
              <a:rPr lang="en-US" dirty="0" smtClean="0"/>
              <a:t>. </a:t>
            </a:r>
          </a:p>
          <a:p>
            <a:pPr lvl="1" algn="just">
              <a:buFont typeface="Courier New" pitchFamily="49" charset="0"/>
              <a:buChar char="o"/>
            </a:pPr>
            <a:r>
              <a:rPr lang="en-US" dirty="0" smtClean="0"/>
              <a:t>It is the most important fact that you have design for everything. </a:t>
            </a:r>
          </a:p>
          <a:p>
            <a:pPr lvl="1" algn="just">
              <a:buFont typeface="Courier New" pitchFamily="49" charset="0"/>
              <a:buChar char="o"/>
            </a:pPr>
            <a:r>
              <a:rPr lang="en-US" dirty="0" smtClean="0"/>
              <a:t>How do you make sure of it and who is going to test for this the specification which may be in say plain English or in a standard the IEEE software requirement standard? </a:t>
            </a:r>
          </a:p>
          <a:p>
            <a:pPr lvl="1" algn="just">
              <a:buFont typeface="Courier New" pitchFamily="49" charset="0"/>
              <a:buChar char="o"/>
            </a:pPr>
            <a:r>
              <a:rPr lang="en-US" dirty="0" smtClean="0"/>
              <a:t>Somebody has to review and find out whether this design is meeting the requirement. </a:t>
            </a:r>
          </a:p>
          <a:p>
            <a:pPr lvl="1" algn="just">
              <a:buFont typeface="Courier New" pitchFamily="49" charset="0"/>
              <a:buChar char="o"/>
            </a:pPr>
            <a:r>
              <a:rPr lang="en-US" dirty="0" smtClean="0"/>
              <a:t>There are review processes to make sure that design meets your specification it covers everything it is complete.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r"/>
            <a:r>
              <a:rPr lang="en-US" b="1" dirty="0" smtClean="0"/>
              <a:t>                                         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23</a:t>
            </a:fld>
            <a:endParaRPr lang="en-US"/>
          </a:p>
        </p:txBody>
      </p:sp>
      <p:sp>
        <p:nvSpPr>
          <p:cNvPr id="3" name="Content Placeholder 2"/>
          <p:cNvSpPr>
            <a:spLocks noGrp="1"/>
          </p:cNvSpPr>
          <p:nvPr>
            <p:ph sz="quarter" idx="1"/>
          </p:nvPr>
        </p:nvSpPr>
        <p:spPr>
          <a:xfrm>
            <a:off x="685800" y="1066800"/>
            <a:ext cx="8153400" cy="5410200"/>
          </a:xfrm>
        </p:spPr>
        <p:txBody>
          <a:bodyPr>
            <a:noAutofit/>
          </a:bodyPr>
          <a:lstStyle/>
          <a:p>
            <a:pPr algn="just"/>
            <a:r>
              <a:rPr lang="en-US" sz="2700" b="1" dirty="0" smtClean="0">
                <a:solidFill>
                  <a:srgbClr val="C00000"/>
                </a:solidFill>
              </a:rPr>
              <a:t>How close is the design to the problem domain?</a:t>
            </a:r>
          </a:p>
          <a:p>
            <a:pPr lvl="1" algn="just">
              <a:buFont typeface="Courier New" pitchFamily="49" charset="0"/>
              <a:buChar char="o"/>
            </a:pPr>
            <a:r>
              <a:rPr lang="en-US" sz="2500" dirty="0" smtClean="0"/>
              <a:t>If the design is very close to the problem domain itself, say for example you have objects such as books, users, different floors, journals, CD ROMs, videos CDs in your library system. </a:t>
            </a:r>
          </a:p>
          <a:p>
            <a:pPr lvl="1" algn="just">
              <a:buFont typeface="Courier New" pitchFamily="49" charset="0"/>
              <a:buChar char="o"/>
            </a:pPr>
            <a:r>
              <a:rPr lang="en-US" sz="2500" dirty="0" smtClean="0"/>
              <a:t>In the design of the software, you could also have objects which have the same name. Then it will be very easy for even for the implementer to view what it is going to do. </a:t>
            </a:r>
          </a:p>
          <a:p>
            <a:pPr lvl="1" algn="just">
              <a:buFont typeface="Courier New" pitchFamily="49" charset="0"/>
              <a:buChar char="o"/>
            </a:pPr>
            <a:r>
              <a:rPr lang="en-US" sz="2500" dirty="0" smtClean="0"/>
              <a:t>It is very close to the actual real life system</a:t>
            </a:r>
          </a:p>
          <a:p>
            <a:pPr lvl="1" algn="just">
              <a:buFont typeface="Courier New" pitchFamily="49" charset="0"/>
              <a:buChar char="o"/>
            </a:pPr>
            <a:r>
              <a:rPr lang="en-US" sz="2500" dirty="0" smtClean="0"/>
              <a:t>This makes your design more understandable because it is very close to the actual system how close is your design to the actual problem domain and this is also sometimes called </a:t>
            </a:r>
            <a:r>
              <a:rPr lang="en-US" sz="2500" dirty="0" smtClean="0">
                <a:solidFill>
                  <a:srgbClr val="0070C0"/>
                </a:solidFill>
              </a:rPr>
              <a:t>seamlessness</a:t>
            </a:r>
            <a:r>
              <a:rPr lang="en-US" sz="2500" dirty="0" smtClean="0"/>
              <a:t>.</a:t>
            </a:r>
          </a:p>
          <a:p>
            <a:pPr lvl="1" algn="just">
              <a:buFont typeface="Courier New" pitchFamily="49" charset="0"/>
              <a:buChar char="o"/>
            </a:pPr>
            <a:r>
              <a:rPr lang="en-US" sz="2500" b="1" dirty="0" smtClean="0">
                <a:solidFill>
                  <a:srgbClr val="0070C0"/>
                </a:solidFill>
              </a:rPr>
              <a:t>Seamlessness</a:t>
            </a:r>
            <a:r>
              <a:rPr lang="en-US" sz="2500" dirty="0" smtClean="0"/>
              <a:t> -is a property of having no bump between two different stages.</a:t>
            </a:r>
          </a:p>
          <a:p>
            <a:pPr lvl="1">
              <a:buNone/>
            </a:pPr>
            <a:r>
              <a:rPr lang="en-US" sz="2800" dirty="0" smtClean="0"/>
              <a:t/>
            </a:r>
            <a:br>
              <a:rPr lang="en-US" sz="2800" dirty="0" smtClean="0"/>
            </a:br>
            <a:endParaRPr lang="en-US" sz="25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85800"/>
          </a:xfrm>
        </p:spPr>
        <p:txBody>
          <a:bodyPr>
            <a:normAutofit fontScale="90000"/>
          </a:bodyPr>
          <a:lstStyle/>
          <a:p>
            <a:pPr algn="r"/>
            <a:r>
              <a:rPr lang="en-US" b="1" dirty="0" smtClean="0"/>
              <a:t>                                          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24</a:t>
            </a:fld>
            <a:endParaRPr lang="en-US"/>
          </a:p>
        </p:txBody>
      </p:sp>
      <p:sp>
        <p:nvSpPr>
          <p:cNvPr id="3" name="Content Placeholder 2"/>
          <p:cNvSpPr>
            <a:spLocks noGrp="1"/>
          </p:cNvSpPr>
          <p:nvPr>
            <p:ph sz="quarter" idx="1"/>
          </p:nvPr>
        </p:nvSpPr>
        <p:spPr>
          <a:xfrm>
            <a:off x="381000" y="533400"/>
            <a:ext cx="8534400" cy="6019800"/>
          </a:xfrm>
        </p:spPr>
        <p:txBody>
          <a:bodyPr>
            <a:normAutofit lnSpcReduction="10000"/>
          </a:bodyPr>
          <a:lstStyle/>
          <a:p>
            <a:r>
              <a:rPr lang="en-US" b="1" dirty="0" smtClean="0">
                <a:solidFill>
                  <a:srgbClr val="C00000"/>
                </a:solidFill>
              </a:rPr>
              <a:t>Is it best possible design from performance point of view within given constraints? </a:t>
            </a:r>
          </a:p>
          <a:p>
            <a:pPr lvl="1" algn="just">
              <a:buFont typeface="Courier New" pitchFamily="49" charset="0"/>
              <a:buChar char="o"/>
            </a:pPr>
            <a:r>
              <a:rPr lang="en-US" dirty="0" smtClean="0"/>
              <a:t>You may not always get the best design because your resources are limited you have a deadline in front of you. So you have to make a best attempt to get a high performance design which does not have performance bottleneck. </a:t>
            </a:r>
          </a:p>
          <a:p>
            <a:pPr lvl="1" algn="just">
              <a:buFont typeface="Courier New" pitchFamily="49" charset="0"/>
              <a:buChar char="o"/>
            </a:pPr>
            <a:r>
              <a:rPr lang="en-US" dirty="0" smtClean="0">
                <a:solidFill>
                  <a:srgbClr val="0070C0"/>
                </a:solidFill>
              </a:rPr>
              <a:t>For</a:t>
            </a:r>
            <a:r>
              <a:rPr lang="en-US" dirty="0" smtClean="0"/>
              <a:t> </a:t>
            </a:r>
            <a:r>
              <a:rPr lang="en-US" dirty="0" smtClean="0">
                <a:solidFill>
                  <a:srgbClr val="0070C0"/>
                </a:solidFill>
              </a:rPr>
              <a:t>example</a:t>
            </a:r>
            <a:r>
              <a:rPr lang="en-US" dirty="0" smtClean="0"/>
              <a:t> there is a </a:t>
            </a:r>
            <a:r>
              <a:rPr lang="en-US" b="1" dirty="0" smtClean="0"/>
              <a:t>server</a:t>
            </a:r>
            <a:r>
              <a:rPr lang="en-US" dirty="0" smtClean="0"/>
              <a:t> that accepts request from across the internet. Everything has to come at the server and the server itself executes the responses and sends them out. </a:t>
            </a:r>
          </a:p>
          <a:p>
            <a:pPr lvl="1" algn="just">
              <a:buFont typeface="Courier New" pitchFamily="49" charset="0"/>
              <a:buChar char="o"/>
            </a:pPr>
            <a:r>
              <a:rPr lang="en-US" dirty="0" smtClean="0"/>
              <a:t>This one server which accepts all the requests and computes the responses will be a bottleneck. Instead you could have gone for </a:t>
            </a:r>
            <a:r>
              <a:rPr lang="en-US" dirty="0" smtClean="0">
                <a:solidFill>
                  <a:srgbClr val="0070C0"/>
                </a:solidFill>
              </a:rPr>
              <a:t>parallelism</a:t>
            </a:r>
            <a:r>
              <a:rPr lang="en-US" dirty="0" smtClean="0"/>
              <a:t> and also </a:t>
            </a:r>
            <a:r>
              <a:rPr lang="en-US" dirty="0" smtClean="0">
                <a:solidFill>
                  <a:srgbClr val="0070C0"/>
                </a:solidFill>
              </a:rPr>
              <a:t>distribution</a:t>
            </a:r>
            <a:r>
              <a:rPr lang="en-US" dirty="0" smtClean="0"/>
              <a:t>. So that in parallel you could have carried out many activities and responded to many requests simultaneously. You can make sure that your low level data is in consistent state and you must get a high performance design even with your </a:t>
            </a:r>
            <a:r>
              <a:rPr lang="en-US" dirty="0" smtClean="0">
                <a:solidFill>
                  <a:srgbClr val="0070C0"/>
                </a:solidFill>
              </a:rPr>
              <a:t>resources</a:t>
            </a:r>
            <a:r>
              <a:rPr lang="en-US" dirty="0" smtClean="0"/>
              <a:t> and </a:t>
            </a:r>
            <a:r>
              <a:rPr lang="en-US" dirty="0" smtClean="0">
                <a:solidFill>
                  <a:srgbClr val="0070C0"/>
                </a:solidFill>
              </a:rPr>
              <a:t>time constraints</a:t>
            </a:r>
            <a:r>
              <a:rPr lang="en-US" dirty="0" smtClean="0"/>
              <a:t>. This directly comes from </a:t>
            </a:r>
            <a:r>
              <a:rPr lang="en-US" dirty="0" smtClean="0">
                <a:solidFill>
                  <a:srgbClr val="0070C0"/>
                </a:solidFill>
              </a:rPr>
              <a:t>requirements specification</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25</a:t>
            </a:fld>
            <a:endParaRPr lang="en-US"/>
          </a:p>
        </p:txBody>
      </p:sp>
      <p:sp>
        <p:nvSpPr>
          <p:cNvPr id="3" name="Content Placeholder 2"/>
          <p:cNvSpPr>
            <a:spLocks noGrp="1"/>
          </p:cNvSpPr>
          <p:nvPr>
            <p:ph sz="quarter" idx="1"/>
          </p:nvPr>
        </p:nvSpPr>
        <p:spPr>
          <a:xfrm>
            <a:off x="533400" y="838200"/>
            <a:ext cx="8305800" cy="5715000"/>
          </a:xfrm>
        </p:spPr>
        <p:txBody>
          <a:bodyPr>
            <a:normAutofit/>
          </a:bodyPr>
          <a:lstStyle/>
          <a:p>
            <a:pPr algn="just"/>
            <a:r>
              <a:rPr lang="en-US" sz="2800" b="1" dirty="0" smtClean="0">
                <a:solidFill>
                  <a:srgbClr val="C00000"/>
                </a:solidFill>
              </a:rPr>
              <a:t>Is the analysis model traceable into corresponding design model? Is there seamlessness ?</a:t>
            </a:r>
            <a:endParaRPr lang="en-US" b="1" dirty="0" smtClean="0">
              <a:solidFill>
                <a:srgbClr val="C00000"/>
              </a:solidFill>
            </a:endParaRPr>
          </a:p>
          <a:p>
            <a:pPr lvl="1" algn="just">
              <a:buFont typeface="Courier New" pitchFamily="49" charset="0"/>
              <a:buChar char="o"/>
            </a:pPr>
            <a:r>
              <a:rPr lang="en-US" dirty="0" smtClean="0"/>
              <a:t>Can you show how an entity in the entity relationship model has been mapped on to another design entity?</a:t>
            </a:r>
          </a:p>
          <a:p>
            <a:pPr lvl="1" algn="just">
              <a:buFont typeface="Courier New" pitchFamily="49" charset="0"/>
              <a:buChar char="o"/>
            </a:pPr>
            <a:r>
              <a:rPr lang="en-US" dirty="0" smtClean="0"/>
              <a:t> Where has it gone? </a:t>
            </a:r>
          </a:p>
          <a:p>
            <a:pPr lvl="1" algn="just">
              <a:buFont typeface="Courier New" pitchFamily="49" charset="0"/>
              <a:buChar char="o"/>
            </a:pPr>
            <a:r>
              <a:rPr lang="en-US" dirty="0" smtClean="0"/>
              <a:t>Has it gone as an attribute in a class or has it become a class itself or some collections of entities and relations being mapped to tables or they being designed as separate table or data flow diagrams or the data flow model, are the processes being mapped to functions or they processes servers which are active servers? </a:t>
            </a:r>
          </a:p>
          <a:p>
            <a:pPr lvl="1" algn="just">
              <a:buFont typeface="Courier New" pitchFamily="49" charset="0"/>
              <a:buChar char="o"/>
            </a:pPr>
            <a:r>
              <a:rPr lang="en-US" dirty="0" smtClean="0"/>
              <a:t>A server typically goes in a loop. It is open for request as soon as it gets a request it operates on the request and sends response back. So you have to trace this analysis into your design</a:t>
            </a:r>
            <a:r>
              <a:rPr lang="en-US" dirty="0"/>
              <a:t>.</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09600"/>
          </a:xfrm>
        </p:spPr>
        <p:txBody>
          <a:bodyPr>
            <a:normAutofit fontScale="90000"/>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26</a:t>
            </a:fld>
            <a:endParaRPr lang="en-US"/>
          </a:p>
        </p:txBody>
      </p:sp>
      <p:sp>
        <p:nvSpPr>
          <p:cNvPr id="3" name="Content Placeholder 2"/>
          <p:cNvSpPr>
            <a:spLocks noGrp="1"/>
          </p:cNvSpPr>
          <p:nvPr>
            <p:ph sz="quarter" idx="1"/>
          </p:nvPr>
        </p:nvSpPr>
        <p:spPr>
          <a:xfrm>
            <a:off x="609600" y="838200"/>
            <a:ext cx="8305800" cy="5715000"/>
          </a:xfrm>
        </p:spPr>
        <p:txBody>
          <a:bodyPr>
            <a:normAutofit fontScale="92500" lnSpcReduction="10000"/>
          </a:bodyPr>
          <a:lstStyle/>
          <a:p>
            <a:pPr algn="just"/>
            <a:r>
              <a:rPr lang="en-US" dirty="0" smtClean="0"/>
              <a:t>Why is this important? </a:t>
            </a:r>
          </a:p>
          <a:p>
            <a:pPr algn="just"/>
            <a:r>
              <a:rPr lang="en-US" dirty="0" smtClean="0"/>
              <a:t>First of all the design is banking on the analysis model. </a:t>
            </a:r>
          </a:p>
          <a:p>
            <a:pPr algn="just"/>
            <a:r>
              <a:rPr lang="en-US" dirty="0" smtClean="0"/>
              <a:t>The analysis has to be converted into design and then whoever wants to understand analysis and design, has to go through this if it is traceable directly. </a:t>
            </a:r>
          </a:p>
          <a:p>
            <a:pPr algn="just"/>
            <a:r>
              <a:rPr lang="en-US" dirty="0" smtClean="0"/>
              <a:t>Again this traceability has to be seamless will not without bumps. If you use the same methodology for design and analysis you might benefit from seamlessness.</a:t>
            </a:r>
          </a:p>
          <a:p>
            <a:pPr algn="just"/>
            <a:r>
              <a:rPr lang="en-US" dirty="0" smtClean="0"/>
              <a:t> </a:t>
            </a:r>
            <a:r>
              <a:rPr lang="en-US" dirty="0" smtClean="0">
                <a:solidFill>
                  <a:srgbClr val="FF0000"/>
                </a:solidFill>
              </a:rPr>
              <a:t>For example </a:t>
            </a:r>
            <a:r>
              <a:rPr lang="en-US" dirty="0" smtClean="0"/>
              <a:t>if you apply object oriented analysis and design processes, then use the same notations and same meta models for your analysis and again use your same notations in your design. Then there is seamlessness. So what do you start what do come up with analysis you further refine and then it gets transformed into design.</a:t>
            </a:r>
          </a:p>
          <a:p>
            <a:pPr algn="just"/>
            <a:r>
              <a:rPr lang="en-US" dirty="0" smtClean="0"/>
              <a:t>So it has to be first traceable. And if possible, if its seamless that’s also another advantage.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27</a:t>
            </a:fld>
            <a:endParaRPr lang="en-US"/>
          </a:p>
        </p:txBody>
      </p:sp>
      <p:sp>
        <p:nvSpPr>
          <p:cNvPr id="3" name="Content Placeholder 2"/>
          <p:cNvSpPr>
            <a:spLocks noGrp="1"/>
          </p:cNvSpPr>
          <p:nvPr>
            <p:ph sz="quarter" idx="1"/>
          </p:nvPr>
        </p:nvSpPr>
        <p:spPr>
          <a:xfrm>
            <a:off x="685800" y="685800"/>
            <a:ext cx="8153400" cy="5791200"/>
          </a:xfrm>
        </p:spPr>
        <p:txBody>
          <a:bodyPr>
            <a:normAutofit lnSpcReduction="10000"/>
          </a:bodyPr>
          <a:lstStyle/>
          <a:p>
            <a:r>
              <a:rPr lang="en-US" dirty="0" smtClean="0">
                <a:solidFill>
                  <a:srgbClr val="FF0000"/>
                </a:solidFill>
              </a:rPr>
              <a:t>Is there reuse?</a:t>
            </a:r>
          </a:p>
          <a:p>
            <a:pPr lvl="1" algn="just">
              <a:buFont typeface="Courier New" pitchFamily="49" charset="0"/>
              <a:buChar char="o"/>
            </a:pPr>
            <a:r>
              <a:rPr lang="en-US" dirty="0" smtClean="0"/>
              <a:t>when you design are you designing everything from scratch or are you going to reuse some thing which you already have?</a:t>
            </a:r>
          </a:p>
          <a:p>
            <a:pPr lvl="1" algn="just">
              <a:buFont typeface="Courier New" pitchFamily="49" charset="0"/>
              <a:buChar char="o"/>
            </a:pPr>
            <a:r>
              <a:rPr lang="en-US" dirty="0" smtClean="0"/>
              <a:t>When a software firm takes up a project, it may not be the first time that it has taken up a project unless it is a startup firm. </a:t>
            </a:r>
          </a:p>
          <a:p>
            <a:pPr lvl="1" algn="just">
              <a:buFont typeface="Courier New" pitchFamily="49" charset="0"/>
              <a:buChar char="o"/>
            </a:pPr>
            <a:r>
              <a:rPr lang="en-US" dirty="0" smtClean="0"/>
              <a:t>You carry out design often for different kind of projects and different products. So when you get something new, are you going to start from scratch or are you going to look at your earlier results earlier designs</a:t>
            </a:r>
          </a:p>
          <a:p>
            <a:r>
              <a:rPr lang="en-US" dirty="0" smtClean="0">
                <a:solidFill>
                  <a:srgbClr val="FF0000"/>
                </a:solidFill>
              </a:rPr>
              <a:t>Is the design well structured ? </a:t>
            </a:r>
          </a:p>
          <a:p>
            <a:pPr lvl="1" algn="just">
              <a:buFont typeface="Courier New" pitchFamily="49" charset="0"/>
              <a:buChar char="o"/>
            </a:pPr>
            <a:r>
              <a:rPr lang="en-US" dirty="0" smtClean="0"/>
              <a:t>How good the design is? Is there a good decomposition ? </a:t>
            </a:r>
          </a:p>
          <a:p>
            <a:pPr lvl="1" algn="just">
              <a:buFont typeface="Courier New" pitchFamily="49" charset="0"/>
              <a:buChar char="o"/>
            </a:pPr>
            <a:r>
              <a:rPr lang="en-US" dirty="0" smtClean="0"/>
              <a:t>Is it very hard to understand the design?</a:t>
            </a:r>
          </a:p>
          <a:p>
            <a:pPr lvl="1" algn="just">
              <a:buFont typeface="Courier New" pitchFamily="49" charset="0"/>
              <a:buChar char="o"/>
            </a:pPr>
            <a:r>
              <a:rPr lang="en-US" dirty="0" smtClean="0"/>
              <a:t> Are there too many interactions?</a:t>
            </a:r>
          </a:p>
          <a:p>
            <a:pPr lvl="1" algn="just">
              <a:buFont typeface="Courier New" pitchFamily="49" charset="0"/>
              <a:buChar char="o"/>
            </a:pPr>
            <a:r>
              <a:rPr lang="en-US" dirty="0" smtClean="0"/>
              <a:t>One does not know where to start such designs are not good for your health. You need to have a well structured design</a:t>
            </a:r>
          </a:p>
          <a:p>
            <a:pPr lvl="1">
              <a:buNone/>
            </a:pPr>
            <a:endParaRPr lang="en-US"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62000"/>
          </a:xfrm>
        </p:spPr>
        <p:txBody>
          <a:bodyPr>
            <a:normAutofit/>
          </a:bodyPr>
          <a:lstStyle/>
          <a:p>
            <a:pPr algn="r"/>
            <a:r>
              <a:rPr lang="en-US" b="1" dirty="0" smtClean="0"/>
              <a:t>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28</a:t>
            </a:fld>
            <a:endParaRPr lang="en-US"/>
          </a:p>
        </p:txBody>
      </p:sp>
      <p:sp>
        <p:nvSpPr>
          <p:cNvPr id="3" name="Content Placeholder 2"/>
          <p:cNvSpPr>
            <a:spLocks noGrp="1"/>
          </p:cNvSpPr>
          <p:nvPr>
            <p:ph sz="quarter" idx="1"/>
          </p:nvPr>
        </p:nvSpPr>
        <p:spPr>
          <a:xfrm>
            <a:off x="609600" y="1143000"/>
            <a:ext cx="8077200" cy="5410200"/>
          </a:xfrm>
        </p:spPr>
        <p:txBody>
          <a:bodyPr>
            <a:normAutofit fontScale="92500" lnSpcReduction="10000"/>
          </a:bodyPr>
          <a:lstStyle/>
          <a:p>
            <a:r>
              <a:rPr lang="en-US" sz="3000" b="1" dirty="0" smtClean="0">
                <a:solidFill>
                  <a:srgbClr val="C00000"/>
                </a:solidFill>
              </a:rPr>
              <a:t>Evolvability</a:t>
            </a:r>
            <a:r>
              <a:rPr lang="en-US" sz="3000" dirty="0" smtClean="0"/>
              <a:t> : </a:t>
            </a:r>
          </a:p>
          <a:p>
            <a:pPr lvl="1" algn="just">
              <a:buFont typeface="Courier New" pitchFamily="49" charset="0"/>
              <a:buChar char="o"/>
            </a:pPr>
            <a:r>
              <a:rPr lang="en-US" sz="3000" dirty="0" smtClean="0"/>
              <a:t>Is it evolvable? This is very important because the requirements also keep on changing </a:t>
            </a:r>
            <a:r>
              <a:rPr lang="en-US" sz="3000" dirty="0" smtClean="0">
                <a:solidFill>
                  <a:srgbClr val="0070C0"/>
                </a:solidFill>
              </a:rPr>
              <a:t>quite often</a:t>
            </a:r>
            <a:r>
              <a:rPr lang="en-US" sz="3000" dirty="0" smtClean="0"/>
              <a:t>.</a:t>
            </a:r>
          </a:p>
          <a:p>
            <a:pPr lvl="1" algn="just">
              <a:buFont typeface="Courier New" pitchFamily="49" charset="0"/>
              <a:buChar char="o"/>
            </a:pPr>
            <a:r>
              <a:rPr lang="en-US" sz="3000" dirty="0" smtClean="0"/>
              <a:t>The design should be evolvable and one should be able to make a change into it very easily</a:t>
            </a:r>
          </a:p>
          <a:p>
            <a:pPr lvl="1" algn="just">
              <a:buFont typeface="Courier New" pitchFamily="49" charset="0"/>
              <a:buChar char="o"/>
            </a:pPr>
            <a:r>
              <a:rPr lang="en-US" sz="3000" dirty="0" smtClean="0"/>
              <a:t>There are techniques to build evolvable design. </a:t>
            </a:r>
            <a:r>
              <a:rPr lang="en-US" sz="3000" dirty="0" smtClean="0">
                <a:solidFill>
                  <a:srgbClr val="0070C0"/>
                </a:solidFill>
              </a:rPr>
              <a:t>For example</a:t>
            </a:r>
            <a:r>
              <a:rPr lang="en-US" sz="3000" dirty="0" smtClean="0"/>
              <a:t>, if you have already structured your different entities into a nice inheritance hierarchy, you will be able to add a new subclass into inheritance hierarchy and evolve the design.</a:t>
            </a:r>
          </a:p>
          <a:p>
            <a:pPr marL="0" indent="0">
              <a:buNone/>
            </a:pP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09600"/>
          </a:xfrm>
        </p:spPr>
        <p:txBody>
          <a:bodyPr>
            <a:normAutofit fontScale="90000"/>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29</a:t>
            </a:fld>
            <a:endParaRPr lang="en-US"/>
          </a:p>
        </p:txBody>
      </p:sp>
      <p:sp>
        <p:nvSpPr>
          <p:cNvPr id="3" name="Content Placeholder 2"/>
          <p:cNvSpPr>
            <a:spLocks noGrp="1"/>
          </p:cNvSpPr>
          <p:nvPr>
            <p:ph sz="quarter" idx="1"/>
          </p:nvPr>
        </p:nvSpPr>
        <p:spPr>
          <a:xfrm>
            <a:off x="609600" y="914400"/>
            <a:ext cx="8077200" cy="5638800"/>
          </a:xfrm>
        </p:spPr>
        <p:txBody>
          <a:bodyPr>
            <a:normAutofit/>
          </a:bodyPr>
          <a:lstStyle/>
          <a:p>
            <a:r>
              <a:rPr lang="en-US" b="1" dirty="0" smtClean="0">
                <a:solidFill>
                  <a:srgbClr val="C00000"/>
                </a:solidFill>
              </a:rPr>
              <a:t>Well documented </a:t>
            </a:r>
          </a:p>
          <a:p>
            <a:pPr lvl="1" algn="just">
              <a:buFont typeface="Courier New" pitchFamily="49" charset="0"/>
              <a:buChar char="o"/>
            </a:pPr>
            <a:r>
              <a:rPr lang="en-US" dirty="0" smtClean="0"/>
              <a:t>Once should be able to take a design and should be able to evolve a design. </a:t>
            </a:r>
          </a:p>
          <a:p>
            <a:pPr lvl="1" algn="just">
              <a:buFont typeface="Courier New" pitchFamily="49" charset="0"/>
              <a:buChar char="o"/>
            </a:pPr>
            <a:r>
              <a:rPr lang="en-US" dirty="0" smtClean="0"/>
              <a:t>To be able to evolve, it has to be well documented. </a:t>
            </a:r>
          </a:p>
          <a:p>
            <a:pPr lvl="1" algn="just">
              <a:buFont typeface="Courier New" pitchFamily="49" charset="0"/>
              <a:buChar char="o"/>
            </a:pPr>
            <a:r>
              <a:rPr lang="en-US" dirty="0" smtClean="0"/>
              <a:t>You must produce all the important documents or all the documents for the design</a:t>
            </a:r>
          </a:p>
          <a:p>
            <a:pPr lvl="1" algn="just">
              <a:buFont typeface="Courier New" pitchFamily="49" charset="0"/>
              <a:buChar char="o"/>
            </a:pPr>
            <a:r>
              <a:rPr lang="en-US" dirty="0" smtClean="0"/>
              <a:t>There are diagrammatic notations, you may also have text based description, and you may also specify your designs. There must not be any dark matter left out. If you document well, then the rest can follow up on the documentation.</a:t>
            </a:r>
          </a:p>
          <a:p>
            <a:pPr lvl="1" algn="just">
              <a:buFont typeface="Courier New" pitchFamily="49" charset="0"/>
              <a:buChar char="o"/>
            </a:pPr>
            <a:r>
              <a:rPr lang="en-US" dirty="0" smtClean="0"/>
              <a:t>Documentation is never for the sake of documentation. It is for the sake of all the </a:t>
            </a:r>
            <a:r>
              <a:rPr lang="en-US" dirty="0" smtClean="0">
                <a:solidFill>
                  <a:srgbClr val="002060"/>
                </a:solidFill>
              </a:rPr>
              <a:t>goodness properties </a:t>
            </a:r>
            <a:r>
              <a:rPr lang="en-US" dirty="0" smtClean="0"/>
              <a:t>that you want to extract from a design such as, evolvability, maintainability and understandability.</a:t>
            </a:r>
          </a:p>
          <a:p>
            <a:pPr lvl="1">
              <a:buFont typeface="Courier New" pitchFamily="49" charset="0"/>
              <a:buChar char="o"/>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3</a:t>
            </a:fld>
            <a:endParaRPr lang="en-US"/>
          </a:p>
        </p:txBody>
      </p:sp>
      <p:sp>
        <p:nvSpPr>
          <p:cNvPr id="3" name="Content Placeholder 2"/>
          <p:cNvSpPr>
            <a:spLocks noGrp="1"/>
          </p:cNvSpPr>
          <p:nvPr>
            <p:ph sz="quarter" idx="1"/>
          </p:nvPr>
        </p:nvSpPr>
        <p:spPr>
          <a:xfrm>
            <a:off x="457200" y="990600"/>
            <a:ext cx="8229600" cy="5410200"/>
          </a:xfrm>
        </p:spPr>
        <p:txBody>
          <a:bodyPr/>
          <a:lstStyle/>
          <a:p>
            <a:pPr algn="just"/>
            <a:r>
              <a:rPr lang="en-US" sz="3000" dirty="0" smtClean="0"/>
              <a:t>We first model the </a:t>
            </a:r>
            <a:r>
              <a:rPr lang="en-US" sz="3000" dirty="0" smtClean="0">
                <a:solidFill>
                  <a:srgbClr val="0070C0"/>
                </a:solidFill>
              </a:rPr>
              <a:t>actual</a:t>
            </a:r>
            <a:r>
              <a:rPr lang="en-US" sz="3000" dirty="0" smtClean="0"/>
              <a:t> and </a:t>
            </a:r>
            <a:r>
              <a:rPr lang="en-US" sz="3000" dirty="0" smtClean="0">
                <a:solidFill>
                  <a:srgbClr val="0070C0"/>
                </a:solidFill>
              </a:rPr>
              <a:t>conceptual</a:t>
            </a:r>
            <a:r>
              <a:rPr lang="en-US" sz="3000" dirty="0" smtClean="0"/>
              <a:t> model that we call a design. </a:t>
            </a:r>
          </a:p>
          <a:p>
            <a:pPr algn="just"/>
            <a:r>
              <a:rPr lang="en-US" sz="3000" dirty="0" smtClean="0"/>
              <a:t>This </a:t>
            </a:r>
            <a:r>
              <a:rPr lang="en-US" sz="3000" dirty="0" smtClean="0">
                <a:solidFill>
                  <a:srgbClr val="0070C0"/>
                </a:solidFill>
              </a:rPr>
              <a:t>design</a:t>
            </a:r>
            <a:r>
              <a:rPr lang="en-US" sz="3000" dirty="0" smtClean="0"/>
              <a:t> has to be then converted into </a:t>
            </a:r>
            <a:r>
              <a:rPr lang="en-US" sz="3000" dirty="0" smtClean="0">
                <a:solidFill>
                  <a:srgbClr val="0070C0"/>
                </a:solidFill>
              </a:rPr>
              <a:t>implementation</a:t>
            </a:r>
            <a:r>
              <a:rPr lang="en-US" sz="3000" dirty="0" smtClean="0"/>
              <a:t>. So design then gets converted into implementation. </a:t>
            </a:r>
          </a:p>
          <a:p>
            <a:pPr algn="just"/>
            <a:r>
              <a:rPr lang="en-US" sz="3000" dirty="0" smtClean="0"/>
              <a:t>Therefore it is very important that we design such that the design can be </a:t>
            </a:r>
            <a:r>
              <a:rPr lang="en-US" sz="3000" dirty="0" smtClean="0">
                <a:solidFill>
                  <a:srgbClr val="C00000"/>
                </a:solidFill>
              </a:rPr>
              <a:t>easily converted into implementation</a:t>
            </a:r>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772400" cy="533400"/>
          </a:xfrm>
        </p:spPr>
        <p:txBody>
          <a:bodyPr>
            <a:normAutofit fontScale="90000"/>
          </a:bodyPr>
          <a:lstStyle/>
          <a:p>
            <a:pPr algn="r"/>
            <a:r>
              <a:rPr lang="en-US" b="1" dirty="0" smtClean="0"/>
              <a:t>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30</a:t>
            </a:fld>
            <a:endParaRPr lang="en-US"/>
          </a:p>
        </p:txBody>
      </p:sp>
      <p:sp>
        <p:nvSpPr>
          <p:cNvPr id="3" name="Content Placeholder 2"/>
          <p:cNvSpPr>
            <a:spLocks noGrp="1"/>
          </p:cNvSpPr>
          <p:nvPr>
            <p:ph sz="quarter" idx="1"/>
          </p:nvPr>
        </p:nvSpPr>
        <p:spPr>
          <a:xfrm>
            <a:off x="609600" y="838200"/>
            <a:ext cx="8229600" cy="5638800"/>
          </a:xfrm>
        </p:spPr>
        <p:txBody>
          <a:bodyPr>
            <a:normAutofit/>
          </a:bodyPr>
          <a:lstStyle/>
          <a:p>
            <a:pPr algn="just">
              <a:buClr>
                <a:srgbClr val="C00000"/>
              </a:buClr>
              <a:buFont typeface="Courier New" pitchFamily="49" charset="0"/>
              <a:buChar char="o"/>
            </a:pPr>
            <a:r>
              <a:rPr lang="en-US" sz="2400" dirty="0" smtClean="0"/>
              <a:t>You have to produce proper documentation. </a:t>
            </a:r>
          </a:p>
          <a:p>
            <a:pPr algn="just">
              <a:buClr>
                <a:srgbClr val="C00000"/>
              </a:buClr>
              <a:buFont typeface="Courier New" pitchFamily="49" charset="0"/>
              <a:buChar char="o"/>
            </a:pPr>
            <a:r>
              <a:rPr lang="en-US" sz="2400" dirty="0" smtClean="0"/>
              <a:t>How to document </a:t>
            </a:r>
            <a:r>
              <a:rPr lang="en-US" sz="2400" dirty="0" smtClean="0">
                <a:solidFill>
                  <a:srgbClr val="7030A0"/>
                </a:solidFill>
              </a:rPr>
              <a:t>top down approach </a:t>
            </a:r>
            <a:r>
              <a:rPr lang="en-US" sz="2400" dirty="0" smtClean="0"/>
              <a:t>must be taken. </a:t>
            </a:r>
          </a:p>
          <a:p>
            <a:pPr algn="just">
              <a:buClr>
                <a:srgbClr val="C00000"/>
              </a:buClr>
              <a:buFont typeface="Courier New" pitchFamily="49" charset="0"/>
              <a:buChar char="o"/>
            </a:pPr>
            <a:r>
              <a:rPr lang="en-US" sz="2400" dirty="0" smtClean="0"/>
              <a:t>You must have high level document so that first quickly you can grasp what the system is. </a:t>
            </a:r>
          </a:p>
          <a:p>
            <a:pPr algn="just">
              <a:buClr>
                <a:srgbClr val="C00000"/>
              </a:buClr>
              <a:buFont typeface="Courier New" pitchFamily="49" charset="0"/>
              <a:buChar char="o"/>
            </a:pPr>
            <a:r>
              <a:rPr lang="en-US" sz="2400" dirty="0" smtClean="0"/>
              <a:t>After you grasp the whole system, you can then zoom on to specific sub systems and then understand the system. </a:t>
            </a:r>
          </a:p>
          <a:p>
            <a:pPr algn="just">
              <a:buClr>
                <a:srgbClr val="C00000"/>
              </a:buClr>
              <a:buFont typeface="Courier New" pitchFamily="49" charset="0"/>
              <a:buChar char="o"/>
            </a:pPr>
            <a:r>
              <a:rPr lang="en-US" sz="2400" dirty="0" smtClean="0"/>
              <a:t>You have to document the design. </a:t>
            </a:r>
          </a:p>
          <a:p>
            <a:pPr algn="just">
              <a:buClr>
                <a:srgbClr val="C00000"/>
              </a:buClr>
              <a:buFont typeface="Courier New" pitchFamily="49" charset="0"/>
              <a:buChar char="o"/>
            </a:pPr>
            <a:r>
              <a:rPr lang="en-US" sz="2400" dirty="0" smtClean="0"/>
              <a:t>No dark matter in the software, you should not leave something dark. </a:t>
            </a:r>
          </a:p>
          <a:p>
            <a:pPr algn="just">
              <a:buClr>
                <a:srgbClr val="C00000"/>
              </a:buClr>
              <a:buFont typeface="Courier New" pitchFamily="49" charset="0"/>
              <a:buChar char="o"/>
            </a:pPr>
            <a:r>
              <a:rPr lang="en-US" sz="2400" dirty="0" smtClean="0"/>
              <a:t>Something that is not documented is dark because you do not know what the system does.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31</a:t>
            </a:fld>
            <a:endParaRPr lang="en-US"/>
          </a:p>
        </p:txBody>
      </p:sp>
      <p:sp>
        <p:nvSpPr>
          <p:cNvPr id="3" name="Content Placeholder 2"/>
          <p:cNvSpPr>
            <a:spLocks noGrp="1"/>
          </p:cNvSpPr>
          <p:nvPr>
            <p:ph sz="quarter" idx="1"/>
          </p:nvPr>
        </p:nvSpPr>
        <p:spPr>
          <a:xfrm>
            <a:off x="609600" y="990600"/>
            <a:ext cx="8077200" cy="5410200"/>
          </a:xfrm>
        </p:spPr>
        <p:txBody>
          <a:bodyPr/>
          <a:lstStyle/>
          <a:p>
            <a:r>
              <a:rPr lang="en-US" sz="3200" dirty="0" smtClean="0">
                <a:solidFill>
                  <a:srgbClr val="C00000"/>
                </a:solidFill>
              </a:rPr>
              <a:t>Have you Reviewed the Design? </a:t>
            </a:r>
          </a:p>
          <a:p>
            <a:pPr lvl="1" algn="just">
              <a:buFont typeface="Courier New" pitchFamily="49" charset="0"/>
              <a:buChar char="o"/>
            </a:pPr>
            <a:r>
              <a:rPr lang="en-US" sz="2800" dirty="0" smtClean="0"/>
              <a:t>You have to review your design so that you must make sure that it is complete and you are not missed out anything and so on. </a:t>
            </a:r>
          </a:p>
          <a:p>
            <a:pPr lvl="1">
              <a:buFont typeface="Courier New" pitchFamily="49" charset="0"/>
              <a:buChar char="o"/>
            </a:pPr>
            <a:r>
              <a:rPr lang="en-US" sz="2800" dirty="0" smtClean="0"/>
              <a:t>This is an important aspect of your design process.</a:t>
            </a:r>
            <a:r>
              <a:rPr lang="en-US" dirty="0" smtClean="0"/>
              <a:t/>
            </a:r>
            <a:br>
              <a:rPr lang="en-US" dirty="0" smtClean="0"/>
            </a:br>
            <a:r>
              <a:rPr lang="en-US" dirty="0" smtClean="0"/>
              <a:t/>
            </a:r>
            <a:br>
              <a:rPr lang="en-US" dirty="0" smtClean="0"/>
            </a:br>
            <a:r>
              <a:rPr lang="en-US" dirty="0" smtClean="0">
                <a:solidFill>
                  <a:srgbClr val="C00000"/>
                </a:solidFill>
              </a:rPr>
              <a:t/>
            </a:r>
            <a:br>
              <a:rPr lang="en-US" dirty="0" smtClean="0">
                <a:solidFill>
                  <a:srgbClr val="C00000"/>
                </a:solidFill>
              </a:rPr>
            </a:br>
            <a:endParaRPr lang="en-US"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dirty="0" smtClean="0">
                <a:solidFill>
                  <a:srgbClr val="C00000"/>
                </a:solidFill>
              </a:rPr>
              <a:t>Process of Complex System Design </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32</a:t>
            </a:fld>
            <a:endParaRPr lang="en-US"/>
          </a:p>
        </p:txBody>
      </p:sp>
      <p:sp>
        <p:nvSpPr>
          <p:cNvPr id="3" name="Content Placeholder 2"/>
          <p:cNvSpPr>
            <a:spLocks noGrp="1"/>
          </p:cNvSpPr>
          <p:nvPr>
            <p:ph sz="quarter" idx="1"/>
          </p:nvPr>
        </p:nvSpPr>
        <p:spPr>
          <a:xfrm>
            <a:off x="762000" y="1371600"/>
            <a:ext cx="7924800" cy="5029200"/>
          </a:xfrm>
        </p:spPr>
        <p:txBody>
          <a:bodyPr>
            <a:normAutofit/>
          </a:bodyPr>
          <a:lstStyle/>
          <a:p>
            <a:pPr algn="just"/>
            <a:r>
              <a:rPr lang="en-US" sz="2800" dirty="0" smtClean="0">
                <a:solidFill>
                  <a:srgbClr val="C00000"/>
                </a:solidFill>
              </a:rPr>
              <a:t>Decomposing /partitioning </a:t>
            </a:r>
          </a:p>
          <a:p>
            <a:pPr lvl="1" algn="just">
              <a:buFont typeface="Courier New" pitchFamily="49" charset="0"/>
              <a:buChar char="o"/>
            </a:pPr>
            <a:r>
              <a:rPr lang="en-US" sz="2800" dirty="0" smtClean="0"/>
              <a:t>Split the system into many components </a:t>
            </a:r>
          </a:p>
          <a:p>
            <a:pPr lvl="1" algn="just">
              <a:buFont typeface="Courier New" pitchFamily="49" charset="0"/>
              <a:buChar char="o"/>
            </a:pPr>
            <a:r>
              <a:rPr lang="en-US" sz="2800" dirty="0" smtClean="0"/>
              <a:t>Separation of concerns </a:t>
            </a:r>
          </a:p>
          <a:p>
            <a:pPr algn="just">
              <a:buFont typeface="Courier New" pitchFamily="49" charset="0"/>
              <a:buChar char="o"/>
            </a:pPr>
            <a:r>
              <a:rPr lang="en-US" sz="2800" dirty="0" smtClean="0">
                <a:solidFill>
                  <a:srgbClr val="C00000"/>
                </a:solidFill>
              </a:rPr>
              <a:t>Composition /coupling </a:t>
            </a:r>
          </a:p>
          <a:p>
            <a:pPr lvl="1" algn="just">
              <a:buFont typeface="Courier New" pitchFamily="49" charset="0"/>
              <a:buChar char="o"/>
            </a:pPr>
            <a:r>
              <a:rPr lang="en-US" sz="2800" dirty="0" smtClean="0"/>
              <a:t>Connect the components and let them collaborate to achieve the systems overall functionality </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sz="4400" b="1" dirty="0" smtClean="0">
                <a:solidFill>
                  <a:srgbClr val="002060"/>
                </a:solidFill>
              </a:rPr>
              <a:t>Decomposition/partitioning</a:t>
            </a:r>
            <a:r>
              <a:rPr lang="en-US" b="1" dirty="0" smtClean="0"/>
              <a:t>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33</a:t>
            </a:fld>
            <a:endParaRPr lang="en-US"/>
          </a:p>
        </p:txBody>
      </p:sp>
      <p:sp>
        <p:nvSpPr>
          <p:cNvPr id="3" name="Content Placeholder 2"/>
          <p:cNvSpPr>
            <a:spLocks noGrp="1"/>
          </p:cNvSpPr>
          <p:nvPr>
            <p:ph sz="quarter" idx="1"/>
          </p:nvPr>
        </p:nvSpPr>
        <p:spPr>
          <a:xfrm>
            <a:off x="685800" y="1219200"/>
            <a:ext cx="8229600" cy="5181600"/>
          </a:xfrm>
        </p:spPr>
        <p:txBody>
          <a:bodyPr>
            <a:normAutofit fontScale="92500" lnSpcReduction="10000"/>
          </a:bodyPr>
          <a:lstStyle/>
          <a:p>
            <a:pPr algn="just"/>
            <a:r>
              <a:rPr lang="en-US" dirty="0" smtClean="0"/>
              <a:t>You might split this system into many components, but then there might be redundancies and lots of overlaps and it might result into a </a:t>
            </a:r>
            <a:r>
              <a:rPr lang="en-US" dirty="0" smtClean="0">
                <a:solidFill>
                  <a:srgbClr val="002060"/>
                </a:solidFill>
              </a:rPr>
              <a:t>chaotic situation</a:t>
            </a:r>
            <a:r>
              <a:rPr lang="en-US" dirty="0" smtClean="0"/>
              <a:t>.</a:t>
            </a:r>
          </a:p>
          <a:p>
            <a:pPr algn="just"/>
            <a:r>
              <a:rPr lang="en-US" dirty="0" smtClean="0"/>
              <a:t> Nobody knows who is doing what. It has been decomposed and some of haphazard allocations of task have been done, but then there is no good protocol or there is no consistency among themselves in what they do. </a:t>
            </a:r>
          </a:p>
          <a:p>
            <a:pPr algn="just"/>
            <a:r>
              <a:rPr lang="en-US" dirty="0" smtClean="0"/>
              <a:t>Therefore, partition might be done that is very haphazard. Such a system is not usable.</a:t>
            </a:r>
          </a:p>
          <a:p>
            <a:pPr algn="just"/>
            <a:r>
              <a:rPr lang="en-US" sz="2800" dirty="0" smtClean="0"/>
              <a:t>So you have to separate the </a:t>
            </a:r>
            <a:r>
              <a:rPr lang="en-US" sz="2800" dirty="0" smtClean="0">
                <a:solidFill>
                  <a:srgbClr val="002060"/>
                </a:solidFill>
              </a:rPr>
              <a:t>concern</a:t>
            </a:r>
            <a:r>
              <a:rPr lang="en-US" sz="2800" dirty="0" smtClean="0"/>
              <a:t> so that you have that modularity.</a:t>
            </a:r>
          </a:p>
          <a:p>
            <a:pPr algn="just"/>
            <a:r>
              <a:rPr lang="en-US" sz="2800" dirty="0" smtClean="0"/>
              <a:t> Everyone does </a:t>
            </a:r>
            <a:r>
              <a:rPr lang="en-US" sz="2800" dirty="0" smtClean="0">
                <a:solidFill>
                  <a:srgbClr val="002060"/>
                </a:solidFill>
              </a:rPr>
              <a:t>some specific task</a:t>
            </a:r>
            <a:r>
              <a:rPr lang="en-US" sz="2800" dirty="0" smtClean="0"/>
              <a:t>, it is </a:t>
            </a:r>
            <a:r>
              <a:rPr lang="en-US" sz="2800" dirty="0" smtClean="0">
                <a:solidFill>
                  <a:srgbClr val="002060"/>
                </a:solidFill>
              </a:rPr>
              <a:t>not repeated elsewhere</a:t>
            </a:r>
            <a:r>
              <a:rPr lang="en-US" sz="2800" dirty="0" smtClean="0"/>
              <a:t> and then they </a:t>
            </a:r>
            <a:r>
              <a:rPr lang="en-US" sz="2800" dirty="0" smtClean="0">
                <a:solidFill>
                  <a:srgbClr val="002060"/>
                </a:solidFill>
              </a:rPr>
              <a:t>collaborate</a:t>
            </a:r>
            <a:r>
              <a:rPr lang="en-US" sz="2800" dirty="0" smtClean="0"/>
              <a:t> with each other. You have to </a:t>
            </a:r>
            <a:r>
              <a:rPr lang="en-US" sz="2800" dirty="0" smtClean="0">
                <a:solidFill>
                  <a:srgbClr val="002060"/>
                </a:solidFill>
              </a:rPr>
              <a:t>decompose</a:t>
            </a:r>
            <a:r>
              <a:rPr lang="en-US" sz="2800" dirty="0" smtClean="0"/>
              <a:t> into such systems.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05800" cy="685800"/>
          </a:xfrm>
        </p:spPr>
        <p:txBody>
          <a:bodyPr>
            <a:normAutofit fontScale="90000"/>
          </a:bodyPr>
          <a:lstStyle/>
          <a:p>
            <a:r>
              <a:rPr lang="en-US" b="1" dirty="0" smtClean="0"/>
              <a:t>Typed of design approaches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34</a:t>
            </a:fld>
            <a:endParaRPr lang="en-US"/>
          </a:p>
        </p:txBody>
      </p:sp>
      <p:sp>
        <p:nvSpPr>
          <p:cNvPr id="3" name="Content Placeholder 2"/>
          <p:cNvSpPr>
            <a:spLocks noGrp="1"/>
          </p:cNvSpPr>
          <p:nvPr>
            <p:ph sz="quarter" idx="1"/>
          </p:nvPr>
        </p:nvSpPr>
        <p:spPr>
          <a:xfrm>
            <a:off x="609600" y="914400"/>
            <a:ext cx="8305800" cy="5562600"/>
          </a:xfrm>
        </p:spPr>
        <p:txBody>
          <a:bodyPr/>
          <a:lstStyle/>
          <a:p>
            <a:pPr algn="just"/>
            <a:r>
              <a:rPr lang="en-US" sz="2800" dirty="0" smtClean="0"/>
              <a:t>There are two design approaches </a:t>
            </a:r>
          </a:p>
          <a:p>
            <a:pPr marL="1062990" lvl="2" indent="-514350" algn="just">
              <a:buFont typeface="+mj-lt"/>
              <a:buAutoNum type="arabicParenR"/>
            </a:pPr>
            <a:r>
              <a:rPr lang="en-US" sz="2800" dirty="0" smtClean="0">
                <a:solidFill>
                  <a:srgbClr val="C00000"/>
                </a:solidFill>
              </a:rPr>
              <a:t>Top-down approach </a:t>
            </a:r>
          </a:p>
          <a:p>
            <a:pPr marL="1062990" lvl="2" indent="-514350" algn="just">
              <a:buFont typeface="+mj-lt"/>
              <a:buAutoNum type="arabicParenR"/>
            </a:pPr>
            <a:r>
              <a:rPr lang="en-US" sz="2800" dirty="0" smtClean="0">
                <a:solidFill>
                  <a:srgbClr val="C00000"/>
                </a:solidFill>
              </a:rPr>
              <a:t>Bottom-up approach</a:t>
            </a:r>
            <a:endParaRPr lang="en-US" dirty="0" smtClean="0">
              <a:solidFill>
                <a:srgbClr val="C00000"/>
              </a:solidFill>
            </a:endParaRPr>
          </a:p>
          <a:p>
            <a:pPr algn="just"/>
            <a:r>
              <a:rPr lang="en-US" sz="2800" dirty="0" smtClean="0">
                <a:solidFill>
                  <a:srgbClr val="002060"/>
                </a:solidFill>
              </a:rPr>
              <a:t>Top-down approach: </a:t>
            </a:r>
          </a:p>
          <a:p>
            <a:pPr lvl="1" algn="just">
              <a:buFont typeface="Courier New" pitchFamily="49" charset="0"/>
              <a:buChar char="o"/>
            </a:pPr>
            <a:r>
              <a:rPr lang="en-US" sz="2800" dirty="0" smtClean="0"/>
              <a:t>Start from higher levels and decompose downwards identifying connections/collaborations at every stage </a:t>
            </a:r>
          </a:p>
          <a:p>
            <a:pPr algn="just">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Top down  design approach </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35</a:t>
            </a:fld>
            <a:endParaRPr lang="en-US"/>
          </a:p>
        </p:txBody>
      </p:sp>
      <p:sp>
        <p:nvSpPr>
          <p:cNvPr id="3" name="Content Placeholder 2"/>
          <p:cNvSpPr>
            <a:spLocks noGrp="1"/>
          </p:cNvSpPr>
          <p:nvPr>
            <p:ph sz="quarter" idx="1"/>
          </p:nvPr>
        </p:nvSpPr>
        <p:spPr>
          <a:xfrm>
            <a:off x="609600" y="1143000"/>
            <a:ext cx="8077200" cy="5334000"/>
          </a:xfrm>
        </p:spPr>
        <p:txBody>
          <a:bodyPr/>
          <a:lstStyle/>
          <a:p>
            <a:pPr marL="274320" lvl="1" indent="-274320" algn="just">
              <a:spcBef>
                <a:spcPts val="580"/>
              </a:spcBef>
              <a:buClr>
                <a:schemeClr val="accent1"/>
              </a:buClr>
            </a:pPr>
            <a:r>
              <a:rPr lang="en-US" dirty="0" smtClean="0"/>
              <a:t>You start from a very high level design description and then break it down further into different </a:t>
            </a:r>
            <a:r>
              <a:rPr lang="en-US" dirty="0" smtClean="0">
                <a:solidFill>
                  <a:srgbClr val="002060"/>
                </a:solidFill>
              </a:rPr>
              <a:t>sub systems </a:t>
            </a:r>
            <a:r>
              <a:rPr lang="en-US" dirty="0" smtClean="0"/>
              <a:t>or </a:t>
            </a:r>
            <a:r>
              <a:rPr lang="en-US" dirty="0" smtClean="0">
                <a:solidFill>
                  <a:srgbClr val="002060"/>
                </a:solidFill>
              </a:rPr>
              <a:t>modules</a:t>
            </a:r>
            <a:r>
              <a:rPr lang="en-US" dirty="0" smtClean="0"/>
              <a:t> and then further break it down and go on designing that way</a:t>
            </a:r>
          </a:p>
          <a:p>
            <a:pPr algn="just"/>
            <a:r>
              <a:rPr lang="en-US" dirty="0" smtClean="0"/>
              <a:t>Good for starting from a high level description and understanding </a:t>
            </a:r>
          </a:p>
          <a:p>
            <a:pPr algn="just"/>
            <a:r>
              <a:rPr lang="en-US" dirty="0" smtClean="0"/>
              <a:t>It is good for documentation, but most often if you don’t have clear idea about your design, top-down design may not be possible </a:t>
            </a:r>
          </a:p>
          <a:p>
            <a:pPr algn="just"/>
            <a:r>
              <a:rPr lang="en-US" dirty="0" smtClean="0"/>
              <a:t> You may want to start at some </a:t>
            </a:r>
            <a:r>
              <a:rPr lang="en-US" dirty="0" smtClean="0">
                <a:solidFill>
                  <a:srgbClr val="C00000"/>
                </a:solidFill>
              </a:rPr>
              <a:t>top level </a:t>
            </a:r>
            <a:r>
              <a:rPr lang="en-US" dirty="0" smtClean="0">
                <a:solidFill>
                  <a:srgbClr val="0070C0"/>
                </a:solidFill>
              </a:rPr>
              <a:t>go down </a:t>
            </a:r>
            <a:r>
              <a:rPr lang="en-US" dirty="0" smtClean="0"/>
              <a:t>and then you get </a:t>
            </a:r>
            <a:r>
              <a:rPr lang="en-US" dirty="0" smtClean="0">
                <a:solidFill>
                  <a:srgbClr val="002060"/>
                </a:solidFill>
              </a:rPr>
              <a:t>something new </a:t>
            </a:r>
            <a:r>
              <a:rPr lang="en-US" dirty="0" smtClean="0"/>
              <a:t>there and then again </a:t>
            </a:r>
            <a:r>
              <a:rPr lang="en-US" dirty="0" smtClean="0">
                <a:solidFill>
                  <a:srgbClr val="002060"/>
                </a:solidFill>
              </a:rPr>
              <a:t>build up </a:t>
            </a:r>
            <a:r>
              <a:rPr lang="en-US" dirty="0" smtClean="0"/>
              <a:t>connect it back.</a:t>
            </a:r>
          </a:p>
          <a:p>
            <a:pPr algn="just"/>
            <a:r>
              <a:rPr lang="en-US" dirty="0" smtClean="0"/>
              <a:t>Gives you good understanding of the problem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Bottom up design approach </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36</a:t>
            </a:fld>
            <a:endParaRPr lang="en-US"/>
          </a:p>
        </p:txBody>
      </p:sp>
      <p:sp>
        <p:nvSpPr>
          <p:cNvPr id="3" name="Content Placeholder 2"/>
          <p:cNvSpPr>
            <a:spLocks noGrp="1"/>
          </p:cNvSpPr>
          <p:nvPr>
            <p:ph sz="quarter" idx="1"/>
          </p:nvPr>
        </p:nvSpPr>
        <p:spPr>
          <a:xfrm>
            <a:off x="685800" y="1066800"/>
            <a:ext cx="8153400" cy="5486400"/>
          </a:xfrm>
        </p:spPr>
        <p:txBody>
          <a:bodyPr/>
          <a:lstStyle/>
          <a:p>
            <a:pPr algn="just">
              <a:buFont typeface="Arial" pitchFamily="34" charset="0"/>
              <a:buChar char="•"/>
            </a:pPr>
            <a:r>
              <a:rPr lang="en-US" sz="3000" dirty="0" smtClean="0"/>
              <a:t>start from lower modules and then compose them upwards</a:t>
            </a:r>
          </a:p>
          <a:p>
            <a:pPr algn="just">
              <a:buFont typeface="Arial" pitchFamily="34" charset="0"/>
              <a:buChar char="•"/>
            </a:pPr>
            <a:r>
              <a:rPr lang="en-US" sz="3000" dirty="0" smtClean="0"/>
              <a:t>Iterate upwards and downwards for refinements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Composition /Interconnection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37</a:t>
            </a:fld>
            <a:endParaRPr lang="en-US"/>
          </a:p>
        </p:txBody>
      </p:sp>
      <p:sp>
        <p:nvSpPr>
          <p:cNvPr id="3" name="Content Placeholder 2"/>
          <p:cNvSpPr>
            <a:spLocks noGrp="1"/>
          </p:cNvSpPr>
          <p:nvPr>
            <p:ph sz="quarter" idx="1"/>
          </p:nvPr>
        </p:nvSpPr>
        <p:spPr>
          <a:xfrm>
            <a:off x="609600" y="1143000"/>
            <a:ext cx="8077200" cy="5334000"/>
          </a:xfrm>
        </p:spPr>
        <p:txBody>
          <a:bodyPr>
            <a:normAutofit/>
          </a:bodyPr>
          <a:lstStyle/>
          <a:p>
            <a:pPr algn="just"/>
            <a:r>
              <a:rPr lang="en-US" sz="2800" dirty="0" smtClean="0"/>
              <a:t>How do modules correspond with each other?</a:t>
            </a:r>
          </a:p>
          <a:p>
            <a:pPr lvl="1" algn="just">
              <a:buFont typeface="Courier New" pitchFamily="49" charset="0"/>
              <a:buChar char="o"/>
            </a:pPr>
            <a:r>
              <a:rPr lang="en-US" sz="2800" dirty="0" smtClean="0"/>
              <a:t>What is the best way?</a:t>
            </a:r>
          </a:p>
          <a:p>
            <a:pPr lvl="1" algn="just">
              <a:buFont typeface="Courier New" pitchFamily="49" charset="0"/>
              <a:buChar char="o"/>
            </a:pPr>
            <a:r>
              <a:rPr lang="en-US" sz="2800" dirty="0" smtClean="0"/>
              <a:t>How good is a given modular decomposition?</a:t>
            </a:r>
          </a:p>
          <a:p>
            <a:pPr algn="just">
              <a:buFont typeface="Arial" pitchFamily="34" charset="0"/>
              <a:buChar char="•"/>
            </a:pPr>
            <a:r>
              <a:rPr lang="en-US" sz="2800" dirty="0" smtClean="0"/>
              <a:t>Different ways of interconnecting </a:t>
            </a:r>
          </a:p>
          <a:p>
            <a:pPr lvl="1" algn="just">
              <a:buFont typeface="Courier New" pitchFamily="49" charset="0"/>
              <a:buChar char="o"/>
            </a:pPr>
            <a:r>
              <a:rPr lang="en-US" sz="2800" dirty="0" smtClean="0"/>
              <a:t>E.g. peer to peer, client server, specialization, generalization, aggregation, messaging, signals, semaphores </a:t>
            </a:r>
          </a:p>
          <a:p>
            <a:pPr lvl="1" algn="just">
              <a:buFont typeface="Courier New" pitchFamily="49" charset="0"/>
              <a:buChar char="o"/>
            </a:pP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t>Composition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38</a:t>
            </a:fld>
            <a:endParaRPr lang="en-US"/>
          </a:p>
        </p:txBody>
      </p:sp>
      <p:sp>
        <p:nvSpPr>
          <p:cNvPr id="3" name="Content Placeholder 2"/>
          <p:cNvSpPr>
            <a:spLocks noGrp="1"/>
          </p:cNvSpPr>
          <p:nvPr>
            <p:ph sz="quarter" idx="1"/>
          </p:nvPr>
        </p:nvSpPr>
        <p:spPr>
          <a:xfrm>
            <a:off x="609600" y="990600"/>
            <a:ext cx="8229600" cy="5486400"/>
          </a:xfrm>
        </p:spPr>
        <p:txBody>
          <a:bodyPr/>
          <a:lstStyle/>
          <a:p>
            <a:pPr algn="just"/>
            <a:r>
              <a:rPr lang="en-US" sz="2800" dirty="0" smtClean="0"/>
              <a:t>How can you have a system with many modules? </a:t>
            </a:r>
          </a:p>
          <a:p>
            <a:pPr algn="just"/>
            <a:r>
              <a:rPr lang="en-US" sz="2800" dirty="0" smtClean="0"/>
              <a:t>How good is a given modular decomposition? </a:t>
            </a:r>
          </a:p>
          <a:p>
            <a:pPr algn="just"/>
            <a:r>
              <a:rPr lang="en-US" sz="2800" dirty="0" smtClean="0"/>
              <a:t>What is the goodness property? </a:t>
            </a:r>
          </a:p>
          <a:p>
            <a:pPr algn="just"/>
            <a:r>
              <a:rPr lang="en-US" sz="2800" dirty="0" smtClean="0"/>
              <a:t>There are metrics to measure the goodness of design. </a:t>
            </a:r>
          </a:p>
          <a:p>
            <a:pPr algn="just"/>
            <a:r>
              <a:rPr lang="en-US" sz="2800" dirty="0" smtClean="0"/>
              <a:t>There are different ways for modules to interact. </a:t>
            </a:r>
          </a:p>
          <a:p>
            <a:pPr algn="just"/>
            <a:r>
              <a:rPr lang="en-US" sz="2800" dirty="0" smtClean="0"/>
              <a:t>You can have functional interfaces, if you have processes, you have sockets, or you have remote method invocations or you have services on internet, amongst functions you call functions, function call, there are recursions etc.</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92162"/>
          </a:xfrm>
        </p:spPr>
        <p:txBody>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39</a:t>
            </a:fld>
            <a:endParaRPr lang="en-US"/>
          </a:p>
        </p:txBody>
      </p:sp>
      <p:sp>
        <p:nvSpPr>
          <p:cNvPr id="3" name="Content Placeholder 2"/>
          <p:cNvSpPr>
            <a:spLocks noGrp="1"/>
          </p:cNvSpPr>
          <p:nvPr>
            <p:ph sz="quarter" idx="1"/>
          </p:nvPr>
        </p:nvSpPr>
        <p:spPr>
          <a:xfrm>
            <a:off x="609600" y="1143000"/>
            <a:ext cx="8229600" cy="5334000"/>
          </a:xfrm>
        </p:spPr>
        <p:txBody>
          <a:bodyPr>
            <a:noAutofit/>
          </a:bodyPr>
          <a:lstStyle/>
          <a:p>
            <a:pPr algn="just"/>
            <a:r>
              <a:rPr lang="en-US" sz="2800" dirty="0" smtClean="0"/>
              <a:t>There are different ways of interaction and some of these have been listed here. </a:t>
            </a:r>
          </a:p>
          <a:p>
            <a:pPr algn="just"/>
            <a:r>
              <a:rPr lang="en-US" sz="2800" dirty="0" smtClean="0"/>
              <a:t>There could be peer to peer interaction ‘A’ communicates with ‘B’ and ‘B’ also communicates with ‘A’. </a:t>
            </a:r>
          </a:p>
          <a:p>
            <a:pPr algn="just"/>
            <a:r>
              <a:rPr lang="en-US" sz="2800" dirty="0" smtClean="0"/>
              <a:t>‘A’ can send a message to ‘B’ and ‘B’ can also send a message to ‘A’. </a:t>
            </a:r>
          </a:p>
          <a:p>
            <a:pPr algn="just"/>
            <a:r>
              <a:rPr lang="en-US" sz="2800" dirty="0" smtClean="0"/>
              <a:t>This is not about just reply. </a:t>
            </a:r>
          </a:p>
          <a:p>
            <a:pPr algn="just"/>
            <a:r>
              <a:rPr lang="en-US" sz="2800" dirty="0" smtClean="0"/>
              <a:t>This is a message that originates and asks for a service. A asks for B’s service and B asks for A’s service. That is </a:t>
            </a:r>
            <a:r>
              <a:rPr lang="en-US" sz="2800" dirty="0" smtClean="0">
                <a:solidFill>
                  <a:srgbClr val="C00000"/>
                </a:solidFill>
              </a:rPr>
              <a:t>peer to peer </a:t>
            </a:r>
            <a:r>
              <a:rPr lang="en-US" sz="2800" dirty="0" smtClean="0"/>
              <a:t>way of connecting.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smtClean="0">
                <a:solidFill>
                  <a:srgbClr val="002060"/>
                </a:solidFill>
              </a:rPr>
              <a:t>Examples of design in real life </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4</a:t>
            </a:fld>
            <a:endParaRPr lang="en-US"/>
          </a:p>
        </p:txBody>
      </p:sp>
      <p:sp>
        <p:nvSpPr>
          <p:cNvPr id="3" name="Content Placeholder 2"/>
          <p:cNvSpPr>
            <a:spLocks noGrp="1"/>
          </p:cNvSpPr>
          <p:nvPr>
            <p:ph sz="quarter" idx="1"/>
          </p:nvPr>
        </p:nvSpPr>
        <p:spPr>
          <a:xfrm>
            <a:off x="457200" y="838200"/>
            <a:ext cx="8382000" cy="5638800"/>
          </a:xfrm>
        </p:spPr>
        <p:txBody>
          <a:bodyPr>
            <a:normAutofit/>
          </a:bodyPr>
          <a:lstStyle/>
          <a:p>
            <a:pPr algn="just"/>
            <a:r>
              <a:rPr lang="en-US" sz="2800" dirty="0" smtClean="0">
                <a:solidFill>
                  <a:srgbClr val="C00000"/>
                </a:solidFill>
              </a:rPr>
              <a:t>Blue prints for a building architecture</a:t>
            </a:r>
          </a:p>
          <a:p>
            <a:pPr lvl="1" algn="just"/>
            <a:r>
              <a:rPr lang="en-US" sz="2800" dirty="0" smtClean="0"/>
              <a:t>Manifests in the actual design of a building later</a:t>
            </a:r>
          </a:p>
          <a:p>
            <a:pPr lvl="1" algn="just"/>
            <a:r>
              <a:rPr lang="en-US" sz="2800" dirty="0" smtClean="0"/>
              <a:t>This has to be done, the actual project has to be executed as per the design</a:t>
            </a:r>
          </a:p>
          <a:p>
            <a:pPr algn="just"/>
            <a:r>
              <a:rPr lang="en-US" sz="2800" dirty="0" smtClean="0"/>
              <a:t> </a:t>
            </a:r>
            <a:r>
              <a:rPr lang="en-US" sz="2800" dirty="0" smtClean="0">
                <a:solidFill>
                  <a:srgbClr val="C00000"/>
                </a:solidFill>
              </a:rPr>
              <a:t>A Plan for conducting a workshop </a:t>
            </a:r>
          </a:p>
          <a:p>
            <a:pPr lvl="1" algn="just"/>
            <a:r>
              <a:rPr lang="en-US" sz="2800" dirty="0" smtClean="0"/>
              <a:t>Workshop is executed as per a plan </a:t>
            </a:r>
          </a:p>
          <a:p>
            <a:pPr lvl="1" algn="just"/>
            <a:r>
              <a:rPr lang="en-US" sz="2800" dirty="0" smtClean="0"/>
              <a:t>You are conducting an event and the actual event is your actual project or it is an implementation.</a:t>
            </a:r>
          </a:p>
          <a:p>
            <a:pPr lvl="1" algn="just"/>
            <a:r>
              <a:rPr lang="en-US" sz="2800" dirty="0" smtClean="0"/>
              <a:t> E.g. </a:t>
            </a:r>
            <a:r>
              <a:rPr lang="en-US" sz="2800" dirty="0" smtClean="0">
                <a:solidFill>
                  <a:schemeClr val="accent1"/>
                </a:solidFill>
              </a:rPr>
              <a:t>conference program </a:t>
            </a:r>
          </a:p>
          <a:p>
            <a:pPr algn="just"/>
            <a:r>
              <a:rPr lang="en-US" sz="2800" dirty="0" smtClean="0">
                <a:solidFill>
                  <a:srgbClr val="C00000"/>
                </a:solidFill>
              </a:rPr>
              <a:t>Course</a:t>
            </a:r>
            <a:r>
              <a:rPr lang="en-US" sz="2800" dirty="0" smtClean="0"/>
              <a:t> </a:t>
            </a:r>
            <a:r>
              <a:rPr lang="en-US" sz="2800" dirty="0" smtClean="0">
                <a:solidFill>
                  <a:srgbClr val="C00000"/>
                </a:solidFill>
              </a:rPr>
              <a:t>syllabus</a:t>
            </a:r>
            <a:r>
              <a:rPr lang="en-US" sz="2800" dirty="0" smtClean="0"/>
              <a:t> </a:t>
            </a:r>
          </a:p>
          <a:p>
            <a:pPr lvl="1" algn="just"/>
            <a:r>
              <a:rPr lang="en-US" sz="2800" dirty="0" smtClean="0"/>
              <a:t>Course is taught to cover the syllabus </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305800" cy="792162"/>
          </a:xfrm>
        </p:spPr>
        <p:txBody>
          <a:bodyPr/>
          <a:lstStyle/>
          <a:p>
            <a:pPr algn="r"/>
            <a:r>
              <a:rPr lang="en-US" b="1" dirty="0" smtClean="0"/>
              <a:t>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40</a:t>
            </a:fld>
            <a:endParaRPr lang="en-US"/>
          </a:p>
        </p:txBody>
      </p:sp>
      <p:sp>
        <p:nvSpPr>
          <p:cNvPr id="3" name="Content Placeholder 2"/>
          <p:cNvSpPr>
            <a:spLocks noGrp="1"/>
          </p:cNvSpPr>
          <p:nvPr>
            <p:ph sz="quarter" idx="1"/>
          </p:nvPr>
        </p:nvSpPr>
        <p:spPr>
          <a:xfrm>
            <a:off x="533400" y="1219200"/>
            <a:ext cx="8305800" cy="5257800"/>
          </a:xfrm>
        </p:spPr>
        <p:txBody>
          <a:bodyPr>
            <a:normAutofit fontScale="92500" lnSpcReduction="10000"/>
          </a:bodyPr>
          <a:lstStyle/>
          <a:p>
            <a:pPr algn="just"/>
            <a:r>
              <a:rPr lang="en-US" b="1" dirty="0" smtClean="0">
                <a:solidFill>
                  <a:srgbClr val="C00000"/>
                </a:solidFill>
              </a:rPr>
              <a:t>Client-server</a:t>
            </a:r>
            <a:r>
              <a:rPr lang="en-US" dirty="0" smtClean="0"/>
              <a:t> – the client asks the server to provide specific service. They send out the message and the reply in return.</a:t>
            </a:r>
          </a:p>
          <a:p>
            <a:pPr algn="just"/>
            <a:r>
              <a:rPr lang="en-US" b="1" dirty="0" smtClean="0">
                <a:solidFill>
                  <a:srgbClr val="C00000"/>
                </a:solidFill>
              </a:rPr>
              <a:t>Specialization-generalization</a:t>
            </a:r>
            <a:r>
              <a:rPr lang="en-US" dirty="0" smtClean="0"/>
              <a:t> for interconnection. Inheritance, type of connection</a:t>
            </a:r>
          </a:p>
          <a:p>
            <a:pPr algn="just"/>
            <a:r>
              <a:rPr lang="en-US" b="1" dirty="0" smtClean="0">
                <a:solidFill>
                  <a:srgbClr val="C00000"/>
                </a:solidFill>
              </a:rPr>
              <a:t>Aggregation</a:t>
            </a:r>
            <a:r>
              <a:rPr lang="en-US" dirty="0" smtClean="0"/>
              <a:t> for whole part </a:t>
            </a:r>
          </a:p>
          <a:p>
            <a:pPr algn="just"/>
            <a:r>
              <a:rPr lang="en-US" dirty="0" smtClean="0"/>
              <a:t>You have different ways of </a:t>
            </a:r>
            <a:r>
              <a:rPr lang="en-US" b="1" dirty="0" smtClean="0">
                <a:solidFill>
                  <a:srgbClr val="C00000"/>
                </a:solidFill>
              </a:rPr>
              <a:t>messaging</a:t>
            </a:r>
            <a:r>
              <a:rPr lang="en-US" dirty="0" smtClean="0"/>
              <a:t>, message queues, sockets and black boards. </a:t>
            </a:r>
          </a:p>
          <a:p>
            <a:pPr algn="just"/>
            <a:r>
              <a:rPr lang="en-US" dirty="0" smtClean="0"/>
              <a:t>You have </a:t>
            </a:r>
            <a:r>
              <a:rPr lang="en-US" b="1" dirty="0" smtClean="0">
                <a:solidFill>
                  <a:srgbClr val="C00000"/>
                </a:solidFill>
              </a:rPr>
              <a:t>synchronization</a:t>
            </a:r>
            <a:r>
              <a:rPr lang="en-US" dirty="0" smtClean="0"/>
              <a:t> methods, </a:t>
            </a:r>
            <a:r>
              <a:rPr lang="en-US" b="1" dirty="0" smtClean="0">
                <a:solidFill>
                  <a:srgbClr val="C00000"/>
                </a:solidFill>
              </a:rPr>
              <a:t>signaling</a:t>
            </a:r>
            <a:r>
              <a:rPr lang="en-US" dirty="0" smtClean="0"/>
              <a:t>, </a:t>
            </a:r>
            <a:r>
              <a:rPr lang="en-US" b="1" dirty="0" smtClean="0">
                <a:solidFill>
                  <a:srgbClr val="C00000"/>
                </a:solidFill>
              </a:rPr>
              <a:t>semaphore</a:t>
            </a:r>
            <a:r>
              <a:rPr lang="en-US" dirty="0" smtClean="0"/>
              <a:t>, monitor etc. </a:t>
            </a:r>
          </a:p>
          <a:p>
            <a:pPr algn="just"/>
            <a:r>
              <a:rPr lang="en-US" dirty="0" smtClean="0"/>
              <a:t>There are different ways of interconnecting system or composing them. </a:t>
            </a:r>
          </a:p>
          <a:p>
            <a:pPr algn="just"/>
            <a:r>
              <a:rPr lang="en-US" dirty="0" smtClean="0"/>
              <a:t>Once you have decomposed, you have to connect them</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r"/>
            <a:r>
              <a:rPr lang="en-US" b="1" dirty="0" smtClean="0"/>
              <a:t>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41</a:t>
            </a:fld>
            <a:endParaRPr lang="en-US"/>
          </a:p>
        </p:txBody>
      </p:sp>
      <p:sp>
        <p:nvSpPr>
          <p:cNvPr id="3" name="Content Placeholder 2"/>
          <p:cNvSpPr>
            <a:spLocks noGrp="1"/>
          </p:cNvSpPr>
          <p:nvPr>
            <p:ph sz="quarter" idx="1"/>
          </p:nvPr>
        </p:nvSpPr>
        <p:spPr>
          <a:xfrm>
            <a:off x="609600" y="1066800"/>
            <a:ext cx="8229600" cy="5410200"/>
          </a:xfrm>
        </p:spPr>
        <p:txBody>
          <a:bodyPr/>
          <a:lstStyle/>
          <a:p>
            <a:pPr algn="just"/>
            <a:r>
              <a:rPr lang="en-US" sz="2800" dirty="0" smtClean="0"/>
              <a:t>The composition of the decomposed modules or the entities, interconnections in collaborations among them are very important. </a:t>
            </a:r>
          </a:p>
          <a:p>
            <a:pPr algn="just"/>
            <a:r>
              <a:rPr lang="en-US" sz="2800" dirty="0" smtClean="0"/>
              <a:t>There are different ways of making them collaborate and there are different ways of connecting them. </a:t>
            </a:r>
          </a:p>
          <a:p>
            <a:pPr algn="just"/>
            <a:r>
              <a:rPr lang="en-US" sz="2800" dirty="0" smtClean="0"/>
              <a:t>People have studied different kinds of connectors and we will use different kinds of </a:t>
            </a:r>
            <a:r>
              <a:rPr lang="en-US" sz="2800" dirty="0" smtClean="0">
                <a:solidFill>
                  <a:srgbClr val="C00000"/>
                </a:solidFill>
              </a:rPr>
              <a:t>connectors</a:t>
            </a:r>
            <a:r>
              <a:rPr lang="en-US" sz="2800" dirty="0" smtClean="0"/>
              <a:t> for connecting different kinds of entities. Those have to be considered in your design. </a:t>
            </a:r>
          </a:p>
          <a:p>
            <a:pPr algn="just"/>
            <a:r>
              <a:rPr lang="en-US" sz="2800" dirty="0" smtClean="0"/>
              <a:t>Now we will look at the basic principles that you apply during the design.</a:t>
            </a:r>
          </a:p>
          <a:p>
            <a:pPr algn="just"/>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762000"/>
          </a:xfrm>
        </p:spPr>
        <p:txBody>
          <a:bodyPr>
            <a:normAutofit/>
          </a:bodyPr>
          <a:lstStyle/>
          <a:p>
            <a:r>
              <a:rPr lang="en-US" sz="3200" b="1" dirty="0" smtClean="0"/>
              <a:t>Basic principles to be applied during design</a:t>
            </a:r>
            <a:endParaRPr lang="en-US" sz="3200"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42</a:t>
            </a:fld>
            <a:endParaRPr lang="en-US"/>
          </a:p>
        </p:txBody>
      </p:sp>
      <p:sp>
        <p:nvSpPr>
          <p:cNvPr id="3" name="Content Placeholder 2"/>
          <p:cNvSpPr>
            <a:spLocks noGrp="1"/>
          </p:cNvSpPr>
          <p:nvPr>
            <p:ph sz="quarter" idx="1"/>
          </p:nvPr>
        </p:nvSpPr>
        <p:spPr>
          <a:xfrm>
            <a:off x="609600" y="1143000"/>
            <a:ext cx="8305800" cy="5334000"/>
          </a:xfrm>
        </p:spPr>
        <p:txBody>
          <a:bodyPr>
            <a:normAutofit/>
          </a:bodyPr>
          <a:lstStyle/>
          <a:p>
            <a:pPr algn="just"/>
            <a:r>
              <a:rPr lang="en-US" sz="2800" dirty="0" smtClean="0"/>
              <a:t>There are different principles to be taken during design  phase</a:t>
            </a:r>
          </a:p>
          <a:p>
            <a:pPr algn="just"/>
            <a:r>
              <a:rPr lang="en-US" sz="2800" dirty="0" smtClean="0"/>
              <a:t>Some of them are :</a:t>
            </a:r>
          </a:p>
          <a:p>
            <a:pPr lvl="1" algn="just">
              <a:buFont typeface="Courier New" pitchFamily="49" charset="0"/>
              <a:buChar char="o"/>
            </a:pPr>
            <a:r>
              <a:rPr lang="en-US" sz="2800" dirty="0" smtClean="0">
                <a:solidFill>
                  <a:srgbClr val="C00000"/>
                </a:solidFill>
              </a:rPr>
              <a:t>Abstraction </a:t>
            </a:r>
          </a:p>
          <a:p>
            <a:pPr lvl="1" algn="just">
              <a:buFont typeface="Courier New" pitchFamily="49" charset="0"/>
              <a:buChar char="o"/>
            </a:pPr>
            <a:r>
              <a:rPr lang="en-US" sz="2800" dirty="0" smtClean="0">
                <a:solidFill>
                  <a:srgbClr val="C00000"/>
                </a:solidFill>
              </a:rPr>
              <a:t>Encapsulation </a:t>
            </a:r>
          </a:p>
          <a:p>
            <a:pPr lvl="1" algn="just">
              <a:buFont typeface="Courier New" pitchFamily="49" charset="0"/>
              <a:buChar char="o"/>
            </a:pPr>
            <a:r>
              <a:rPr lang="en-US" sz="2800" dirty="0" smtClean="0">
                <a:solidFill>
                  <a:srgbClr val="C00000"/>
                </a:solidFill>
              </a:rPr>
              <a:t>Refinement </a:t>
            </a:r>
          </a:p>
          <a:p>
            <a:pPr lvl="1" algn="just">
              <a:buFont typeface="Courier New" pitchFamily="49" charset="0"/>
              <a:buChar char="o"/>
            </a:pPr>
            <a:r>
              <a:rPr lang="en-US" sz="2800" dirty="0" smtClean="0">
                <a:solidFill>
                  <a:srgbClr val="C00000"/>
                </a:solidFill>
              </a:rPr>
              <a:t>communication </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Abstraction</a:t>
            </a:r>
            <a:r>
              <a:rPr lang="en-US" dirty="0" smtClean="0"/>
              <a:t> </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43</a:t>
            </a:fld>
            <a:endParaRPr lang="en-US"/>
          </a:p>
        </p:txBody>
      </p:sp>
      <p:sp>
        <p:nvSpPr>
          <p:cNvPr id="3" name="Content Placeholder 2"/>
          <p:cNvSpPr>
            <a:spLocks noGrp="1"/>
          </p:cNvSpPr>
          <p:nvPr>
            <p:ph sz="quarter" idx="1"/>
          </p:nvPr>
        </p:nvSpPr>
        <p:spPr>
          <a:xfrm>
            <a:off x="685800" y="1066800"/>
            <a:ext cx="8153400" cy="5410200"/>
          </a:xfrm>
        </p:spPr>
        <p:txBody>
          <a:bodyPr/>
          <a:lstStyle/>
          <a:p>
            <a:pPr algn="just"/>
            <a:r>
              <a:rPr lang="en-US" dirty="0" smtClean="0"/>
              <a:t>An external view of a system </a:t>
            </a:r>
          </a:p>
          <a:p>
            <a:pPr algn="just"/>
            <a:r>
              <a:rPr lang="en-US" dirty="0" smtClean="0"/>
              <a:t>To understand the lover level system through abstraction that is easy to comprehend </a:t>
            </a:r>
          </a:p>
          <a:p>
            <a:pPr algn="just"/>
            <a:r>
              <a:rPr lang="en-US" dirty="0" smtClean="0"/>
              <a:t>To manipulate a system/operate on a system through an abstract interface </a:t>
            </a:r>
          </a:p>
          <a:p>
            <a:pPr algn="just"/>
            <a:r>
              <a:rPr lang="en-US" dirty="0" smtClean="0"/>
              <a:t>Operating specific buttons, you have washing machines or you want to operate a microwave oven. So, you have the external perspective or the interface. Therefore the users abstraction is different.</a:t>
            </a:r>
          </a:p>
          <a:p>
            <a:pPr algn="just"/>
            <a:r>
              <a:rPr lang="en-US" dirty="0" smtClean="0">
                <a:solidFill>
                  <a:srgbClr val="C00000"/>
                </a:solidFill>
              </a:rPr>
              <a:t>For example </a:t>
            </a:r>
            <a:r>
              <a:rPr lang="en-US" dirty="0" smtClean="0"/>
              <a:t>a person who builds the microwave, his abstractions may be different and principles of abstraction has to be applied for different roles.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153400" cy="639762"/>
          </a:xfrm>
        </p:spPr>
        <p:txBody>
          <a:bodyPr>
            <a:normAutofit fontScale="90000"/>
          </a:bodyPr>
          <a:lstStyle/>
          <a:p>
            <a:pPr algn="r"/>
            <a:r>
              <a:rPr lang="en-US" b="1" dirty="0" smtClean="0"/>
              <a:t>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44</a:t>
            </a:fld>
            <a:endParaRPr lang="en-US"/>
          </a:p>
        </p:txBody>
      </p:sp>
      <p:sp>
        <p:nvSpPr>
          <p:cNvPr id="3" name="Content Placeholder 2"/>
          <p:cNvSpPr>
            <a:spLocks noGrp="1"/>
          </p:cNvSpPr>
          <p:nvPr>
            <p:ph sz="quarter" idx="1"/>
          </p:nvPr>
        </p:nvSpPr>
        <p:spPr>
          <a:xfrm>
            <a:off x="685800" y="1066800"/>
            <a:ext cx="8229600" cy="5334000"/>
          </a:xfrm>
        </p:spPr>
        <p:txBody>
          <a:bodyPr>
            <a:normAutofit fontScale="92500" lnSpcReduction="10000"/>
          </a:bodyPr>
          <a:lstStyle/>
          <a:p>
            <a:pPr algn="just"/>
            <a:r>
              <a:rPr lang="en-US" dirty="0" smtClean="0"/>
              <a:t>Abstraction is not only used for understanding but important for manipulation</a:t>
            </a:r>
          </a:p>
          <a:p>
            <a:pPr algn="just"/>
            <a:r>
              <a:rPr lang="en-US" dirty="0" smtClean="0">
                <a:solidFill>
                  <a:srgbClr val="C00000"/>
                </a:solidFill>
              </a:rPr>
              <a:t>Example</a:t>
            </a:r>
            <a:r>
              <a:rPr lang="en-US" dirty="0" smtClean="0"/>
              <a:t> : in data structures like stack, you can think of stack in terms of behavior of its push and pop method. Whatever is push goes on top of the stack and whatever is pop comes out from top of the stack. </a:t>
            </a:r>
            <a:r>
              <a:rPr lang="en-US" dirty="0" smtClean="0">
                <a:solidFill>
                  <a:srgbClr val="C00000"/>
                </a:solidFill>
              </a:rPr>
              <a:t>When</a:t>
            </a:r>
            <a:r>
              <a:rPr lang="en-US" dirty="0" smtClean="0"/>
              <a:t> </a:t>
            </a:r>
            <a:r>
              <a:rPr lang="en-US" dirty="0" smtClean="0">
                <a:solidFill>
                  <a:srgbClr val="C00000"/>
                </a:solidFill>
              </a:rPr>
              <a:t>you describe this behavior</a:t>
            </a:r>
            <a:r>
              <a:rPr lang="en-US" dirty="0" smtClean="0"/>
              <a:t>, you do not worry about how it is implemented inside. </a:t>
            </a:r>
          </a:p>
          <a:p>
            <a:pPr algn="just"/>
            <a:r>
              <a:rPr lang="en-US" dirty="0" smtClean="0"/>
              <a:t>What is the data structure used for this stack? Is there a linked list or is there a static data structure? How many pointers are you using? How are you implementing them? How are you initializing? Are they automatically initialized by the language itself? </a:t>
            </a:r>
          </a:p>
          <a:p>
            <a:pPr algn="just"/>
            <a:r>
              <a:rPr lang="en-US" dirty="0" smtClean="0"/>
              <a:t>These are the internal views. But when you want to describe the data structure you want to describe it from abstract point of view or from as you want to describe it as an abstraction rather than an implementation.</a:t>
            </a:r>
          </a:p>
          <a:p>
            <a:pPr algn="just"/>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85800"/>
          </a:xfrm>
        </p:spPr>
        <p:txBody>
          <a:bodyPr>
            <a:normAutofit fontScale="90000"/>
          </a:bodyPr>
          <a:lstStyle/>
          <a:p>
            <a:r>
              <a:rPr lang="en-US" b="1" dirty="0" smtClean="0"/>
              <a:t>Examples</a:t>
            </a:r>
            <a:r>
              <a:rPr lang="en-US" dirty="0" smtClean="0"/>
              <a:t> </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45</a:t>
            </a:fld>
            <a:endParaRPr lang="en-US"/>
          </a:p>
        </p:txBody>
      </p:sp>
      <p:sp>
        <p:nvSpPr>
          <p:cNvPr id="3" name="Content Placeholder 2"/>
          <p:cNvSpPr>
            <a:spLocks noGrp="1"/>
          </p:cNvSpPr>
          <p:nvPr>
            <p:ph sz="quarter" idx="1"/>
          </p:nvPr>
        </p:nvSpPr>
        <p:spPr>
          <a:xfrm>
            <a:off x="685800" y="914400"/>
            <a:ext cx="8001000" cy="5638800"/>
          </a:xfrm>
        </p:spPr>
        <p:txBody>
          <a:bodyPr>
            <a:normAutofit/>
          </a:bodyPr>
          <a:lstStyle/>
          <a:p>
            <a:pPr algn="just"/>
            <a:r>
              <a:rPr lang="en-US" sz="3200" dirty="0" smtClean="0"/>
              <a:t>Some examples of abstraction are:</a:t>
            </a:r>
          </a:p>
          <a:p>
            <a:pPr lvl="1" algn="just">
              <a:buFont typeface="Courier New" pitchFamily="49" charset="0"/>
              <a:buChar char="o"/>
            </a:pPr>
            <a:r>
              <a:rPr lang="en-US" sz="3200" dirty="0" smtClean="0"/>
              <a:t>Types and variables</a:t>
            </a:r>
          </a:p>
          <a:p>
            <a:pPr lvl="1" algn="just">
              <a:buFont typeface="Courier New" pitchFamily="49" charset="0"/>
              <a:buChar char="o"/>
            </a:pPr>
            <a:r>
              <a:rPr lang="en-US" sz="3200" dirty="0" smtClean="0"/>
              <a:t>Functions </a:t>
            </a:r>
          </a:p>
          <a:p>
            <a:pPr lvl="1" algn="just">
              <a:buFont typeface="Courier New" pitchFamily="49" charset="0"/>
              <a:buChar char="o"/>
            </a:pPr>
            <a:r>
              <a:rPr lang="en-US" sz="3200" dirty="0" smtClean="0"/>
              <a:t>Classes and objects</a:t>
            </a:r>
          </a:p>
          <a:p>
            <a:pPr lvl="1" algn="just">
              <a:buFont typeface="Courier New" pitchFamily="49" charset="0"/>
              <a:buChar char="o"/>
            </a:pPr>
            <a:r>
              <a:rPr lang="en-US" sz="3200" dirty="0" smtClean="0"/>
              <a:t>Files and processes</a:t>
            </a:r>
          </a:p>
          <a:p>
            <a:pPr lvl="1" algn="just">
              <a:buFont typeface="Courier New" pitchFamily="49" charset="0"/>
              <a:buChar char="o"/>
            </a:pPr>
            <a:r>
              <a:rPr lang="en-US" sz="3200" dirty="0" smtClean="0"/>
              <a:t>Control constructs</a:t>
            </a:r>
          </a:p>
          <a:p>
            <a:pPr lvl="1" algn="just">
              <a:buFont typeface="Courier New" pitchFamily="49" charset="0"/>
              <a:buChar char="o"/>
            </a:pPr>
            <a:r>
              <a:rPr lang="en-US" sz="3200" dirty="0" smtClean="0"/>
              <a:t>Packages </a:t>
            </a:r>
            <a:endParaRPr lang="en-US" sz="3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563562"/>
          </a:xfrm>
        </p:spPr>
        <p:txBody>
          <a:bodyPr>
            <a:normAutofit fontScale="90000"/>
          </a:bodyPr>
          <a:lstStyle/>
          <a:p>
            <a:pPr algn="r"/>
            <a:r>
              <a:rPr lang="en-US" b="1" dirty="0" smtClean="0"/>
              <a:t>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46</a:t>
            </a:fld>
            <a:endParaRPr lang="en-US"/>
          </a:p>
        </p:txBody>
      </p:sp>
      <p:sp>
        <p:nvSpPr>
          <p:cNvPr id="3" name="Content Placeholder 2"/>
          <p:cNvSpPr>
            <a:spLocks noGrp="1"/>
          </p:cNvSpPr>
          <p:nvPr>
            <p:ph sz="quarter" idx="1"/>
          </p:nvPr>
        </p:nvSpPr>
        <p:spPr>
          <a:xfrm>
            <a:off x="685800" y="990600"/>
            <a:ext cx="8077200" cy="5486400"/>
          </a:xfrm>
        </p:spPr>
        <p:txBody>
          <a:bodyPr>
            <a:normAutofit lnSpcReduction="10000"/>
          </a:bodyPr>
          <a:lstStyle/>
          <a:p>
            <a:pPr algn="just"/>
            <a:r>
              <a:rPr lang="en-US" dirty="0" smtClean="0"/>
              <a:t>Use these abstractions and then build similar programming which is abstract programming. But for your given problem domain you have to find out abstractions in the problem domain. How do you describe these abstractions? </a:t>
            </a:r>
          </a:p>
          <a:p>
            <a:pPr algn="just"/>
            <a:r>
              <a:rPr lang="en-US" dirty="0" smtClean="0"/>
              <a:t>You can use abstract data types, you can describe them into interfaces, and you can also describe the exceptions or the exceptional behavior that the entity will project.</a:t>
            </a:r>
          </a:p>
          <a:p>
            <a:r>
              <a:rPr lang="en-US" dirty="0" smtClean="0">
                <a:solidFill>
                  <a:srgbClr val="C00000"/>
                </a:solidFill>
              </a:rPr>
              <a:t>Describing abstractions </a:t>
            </a:r>
          </a:p>
          <a:p>
            <a:pPr lvl="1">
              <a:buFont typeface="Courier New" pitchFamily="49" charset="0"/>
              <a:buChar char="o"/>
            </a:pPr>
            <a:r>
              <a:rPr lang="en-US" dirty="0" smtClean="0"/>
              <a:t>Abstract data types</a:t>
            </a:r>
          </a:p>
          <a:p>
            <a:pPr lvl="1">
              <a:buFont typeface="Courier New" pitchFamily="49" charset="0"/>
              <a:buChar char="o"/>
            </a:pPr>
            <a:r>
              <a:rPr lang="en-US" dirty="0" smtClean="0"/>
              <a:t>Interfaces </a:t>
            </a:r>
          </a:p>
          <a:p>
            <a:pPr lvl="1">
              <a:buFont typeface="Courier New" pitchFamily="49" charset="0"/>
              <a:buChar char="o"/>
            </a:pPr>
            <a:r>
              <a:rPr lang="en-US" dirty="0" smtClean="0"/>
              <a:t>Exceptions </a:t>
            </a:r>
          </a:p>
          <a:p>
            <a:pPr lvl="1">
              <a:buFont typeface="Courier New" pitchFamily="49" charset="0"/>
              <a:buChar char="o"/>
            </a:pPr>
            <a:r>
              <a:rPr lang="en-US" dirty="0" smtClean="0"/>
              <a:t>Messaging protocols</a:t>
            </a:r>
          </a:p>
          <a:p>
            <a:pPr lvl="1">
              <a:buFont typeface="Courier New" pitchFamily="49" charset="0"/>
              <a:buChar char="o"/>
            </a:pPr>
            <a:r>
              <a:rPr lang="en-US" dirty="0" smtClean="0"/>
              <a:t>Contracts, preconditions and post conditions</a:t>
            </a:r>
            <a:r>
              <a:rPr lang="en-US" dirty="0" smtClean="0">
                <a:solidFill>
                  <a:srgbClr val="C00000"/>
                </a:solidFill>
              </a:rPr>
              <a:t> </a:t>
            </a:r>
            <a:br>
              <a:rPr lang="en-US" dirty="0" smtClean="0">
                <a:solidFill>
                  <a:srgbClr val="C00000"/>
                </a:solidFill>
              </a:rPr>
            </a:br>
            <a:endParaRPr lang="en-US" dirty="0">
              <a:solidFill>
                <a:srgbClr val="C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639762"/>
          </a:xfrm>
        </p:spPr>
        <p:txBody>
          <a:bodyPr>
            <a:normAutofit fontScale="90000"/>
          </a:bodyPr>
          <a:lstStyle/>
          <a:p>
            <a:pPr algn="r"/>
            <a:r>
              <a:rPr lang="en-US" b="1" dirty="0" smtClean="0"/>
              <a:t>Cont…</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47</a:t>
            </a:fld>
            <a:endParaRPr lang="en-US"/>
          </a:p>
        </p:txBody>
      </p:sp>
      <p:sp>
        <p:nvSpPr>
          <p:cNvPr id="3" name="Content Placeholder 2"/>
          <p:cNvSpPr>
            <a:spLocks noGrp="1"/>
          </p:cNvSpPr>
          <p:nvPr>
            <p:ph sz="quarter" idx="1"/>
          </p:nvPr>
        </p:nvSpPr>
        <p:spPr>
          <a:xfrm>
            <a:off x="533400" y="1066800"/>
            <a:ext cx="8229600" cy="5410200"/>
          </a:xfrm>
        </p:spPr>
        <p:txBody>
          <a:bodyPr>
            <a:normAutofit/>
          </a:bodyPr>
          <a:lstStyle/>
          <a:p>
            <a:pPr algn="just"/>
            <a:r>
              <a:rPr lang="en-US" sz="2800" dirty="0" smtClean="0"/>
              <a:t>Suppose you are asking for a service and if the server is unable to provide that service, what is the behavior that you expect from server is also the part of abstraction because it is an externally observable behavior exception that you are going to expect from server. </a:t>
            </a:r>
          </a:p>
          <a:p>
            <a:pPr algn="just"/>
            <a:r>
              <a:rPr lang="en-US" sz="2800" dirty="0" smtClean="0"/>
              <a:t>What are the messaging protocols? </a:t>
            </a:r>
          </a:p>
          <a:p>
            <a:pPr algn="just"/>
            <a:r>
              <a:rPr lang="en-US" sz="2800" dirty="0" smtClean="0"/>
              <a:t>What we send first and what do you send later and what is expected response? </a:t>
            </a:r>
          </a:p>
          <a:p>
            <a:pPr algn="just"/>
            <a:r>
              <a:rPr lang="en-US" sz="2800" dirty="0" smtClean="0"/>
              <a:t>The protocol, handshakes are also be part of the high level view</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pPr algn="r"/>
            <a:r>
              <a:rPr lang="en-US" b="1" dirty="0" smtClean="0"/>
              <a:t>Cont…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48</a:t>
            </a:fld>
            <a:endParaRPr lang="en-US"/>
          </a:p>
        </p:txBody>
      </p:sp>
      <p:sp>
        <p:nvSpPr>
          <p:cNvPr id="3" name="Content Placeholder 2"/>
          <p:cNvSpPr>
            <a:spLocks noGrp="1"/>
          </p:cNvSpPr>
          <p:nvPr>
            <p:ph sz="quarter" idx="1"/>
          </p:nvPr>
        </p:nvSpPr>
        <p:spPr>
          <a:xfrm>
            <a:off x="685800" y="1143000"/>
            <a:ext cx="8001000" cy="5257800"/>
          </a:xfrm>
        </p:spPr>
        <p:txBody>
          <a:bodyPr>
            <a:normAutofit/>
          </a:bodyPr>
          <a:lstStyle/>
          <a:p>
            <a:pPr algn="just"/>
            <a:r>
              <a:rPr lang="en-US" sz="2800" dirty="0" smtClean="0"/>
              <a:t>Contracts that are provided, pre conditions and post conditions: </a:t>
            </a:r>
          </a:p>
          <a:p>
            <a:pPr algn="just"/>
            <a:r>
              <a:rPr lang="en-US" sz="2800" dirty="0" smtClean="0"/>
              <a:t>When you ask for a service, what is expected from you, what are the parameters that are expected from you? And what is guaranteed to you in return? </a:t>
            </a:r>
          </a:p>
          <a:p>
            <a:pPr algn="just"/>
            <a:r>
              <a:rPr lang="en-US" sz="2800" dirty="0" smtClean="0"/>
              <a:t>Pre conditions and post conditions these are also part of contract or abstraction of the given entity.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t>Encapsulation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49</a:t>
            </a:fld>
            <a:endParaRPr lang="en-US"/>
          </a:p>
        </p:txBody>
      </p:sp>
      <p:sp>
        <p:nvSpPr>
          <p:cNvPr id="3" name="Content Placeholder 2"/>
          <p:cNvSpPr>
            <a:spLocks noGrp="1"/>
          </p:cNvSpPr>
          <p:nvPr>
            <p:ph sz="quarter" idx="1"/>
          </p:nvPr>
        </p:nvSpPr>
        <p:spPr>
          <a:xfrm>
            <a:off x="533400" y="990600"/>
            <a:ext cx="8305800" cy="5486400"/>
          </a:xfrm>
        </p:spPr>
        <p:txBody>
          <a:bodyPr>
            <a:normAutofit lnSpcReduction="10000"/>
          </a:bodyPr>
          <a:lstStyle/>
          <a:p>
            <a:pPr algn="just"/>
            <a:r>
              <a:rPr lang="en-US" sz="2800" dirty="0" smtClean="0"/>
              <a:t>Hiding lower layers</a:t>
            </a:r>
          </a:p>
          <a:p>
            <a:pPr lvl="1" algn="just"/>
            <a:r>
              <a:rPr lang="en-US" sz="2800" dirty="0" smtClean="0"/>
              <a:t>Security</a:t>
            </a:r>
          </a:p>
          <a:p>
            <a:pPr lvl="1" algn="just"/>
            <a:r>
              <a:rPr lang="en-US" sz="2800" dirty="0" smtClean="0"/>
              <a:t>Enforces abstraction</a:t>
            </a:r>
          </a:p>
          <a:p>
            <a:pPr lvl="1" algn="just"/>
            <a:r>
              <a:rPr lang="en-US" sz="2800" dirty="0" smtClean="0">
                <a:solidFill>
                  <a:srgbClr val="C00000"/>
                </a:solidFill>
              </a:rPr>
              <a:t>Examples</a:t>
            </a:r>
            <a:r>
              <a:rPr lang="en-US" sz="2800" dirty="0" smtClean="0"/>
              <a:t>: local state within local scope, non-exported or invisible variables, private member functions in object oriented classes or object oriented program.</a:t>
            </a:r>
          </a:p>
          <a:p>
            <a:pPr algn="just"/>
            <a:r>
              <a:rPr lang="en-US" sz="3000" dirty="0" smtClean="0"/>
              <a:t>Therefore, encapsulation is a manifest. You want to hide something so that you want to only project the external abstraction that you have thought of to the user and the internal implementations are hidden. </a:t>
            </a:r>
          </a:p>
          <a:p>
            <a:pPr algn="just"/>
            <a:r>
              <a:rPr lang="en-US" sz="3000" dirty="0" smtClean="0"/>
              <a:t>So, Iterative refinement becomes easy to achieve with out much redo work </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just"/>
            <a:r>
              <a:rPr lang="en-US" b="1" dirty="0" smtClean="0">
                <a:solidFill>
                  <a:srgbClr val="002060"/>
                </a:solidFill>
              </a:rPr>
              <a:t>Design In Software Engineering </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5</a:t>
            </a:fld>
            <a:endParaRPr lang="en-US"/>
          </a:p>
        </p:txBody>
      </p:sp>
      <p:sp>
        <p:nvSpPr>
          <p:cNvPr id="3" name="Content Placeholder 2"/>
          <p:cNvSpPr>
            <a:spLocks noGrp="1"/>
          </p:cNvSpPr>
          <p:nvPr>
            <p:ph sz="quarter" idx="1"/>
          </p:nvPr>
        </p:nvSpPr>
        <p:spPr>
          <a:xfrm>
            <a:off x="457200" y="1143000"/>
            <a:ext cx="8229600" cy="5181600"/>
          </a:xfrm>
        </p:spPr>
        <p:txBody>
          <a:bodyPr>
            <a:normAutofit/>
          </a:bodyPr>
          <a:lstStyle/>
          <a:p>
            <a:r>
              <a:rPr lang="en-US" sz="3200" dirty="0" smtClean="0"/>
              <a:t>There are two design types in software engineering:-</a:t>
            </a:r>
          </a:p>
          <a:p>
            <a:pPr marL="971550" lvl="1" indent="-514350" algn="just">
              <a:buFont typeface="+mj-lt"/>
              <a:buAutoNum type="alphaLcParenR"/>
            </a:pPr>
            <a:r>
              <a:rPr lang="en-US" sz="3200" b="1" dirty="0" smtClean="0">
                <a:solidFill>
                  <a:srgbClr val="C00000"/>
                </a:solidFill>
              </a:rPr>
              <a:t>Process Design:</a:t>
            </a:r>
          </a:p>
          <a:p>
            <a:pPr marL="1371600" lvl="2" indent="-514350" algn="just">
              <a:buFont typeface="Wingdings" pitchFamily="2" charset="2"/>
              <a:buChar char="§"/>
            </a:pPr>
            <a:r>
              <a:rPr lang="en-US" sz="3200" dirty="0" smtClean="0"/>
              <a:t> design for the process of </a:t>
            </a:r>
            <a:r>
              <a:rPr lang="en-US" sz="3200" dirty="0" smtClean="0">
                <a:solidFill>
                  <a:schemeClr val="accent1"/>
                </a:solidFill>
              </a:rPr>
              <a:t>carrying out software development </a:t>
            </a:r>
          </a:p>
          <a:p>
            <a:pPr marL="971550" lvl="1" indent="-514350">
              <a:buFont typeface="+mj-lt"/>
              <a:buAutoNum type="alphaLcParenR"/>
            </a:pPr>
            <a:r>
              <a:rPr lang="en-US" sz="3200" b="1" dirty="0" smtClean="0">
                <a:solidFill>
                  <a:srgbClr val="C00000"/>
                </a:solidFill>
              </a:rPr>
              <a:t>Product Design:</a:t>
            </a:r>
          </a:p>
          <a:p>
            <a:pPr marL="1371600" lvl="2" indent="-514350">
              <a:buFont typeface="Wingdings" pitchFamily="2" charset="2"/>
              <a:buChar char="§"/>
            </a:pPr>
            <a:r>
              <a:rPr lang="en-US" sz="3200" dirty="0" smtClean="0"/>
              <a:t> </a:t>
            </a:r>
            <a:r>
              <a:rPr lang="en-US" sz="3200" dirty="0">
                <a:solidFill>
                  <a:schemeClr val="accent1"/>
                </a:solidFill>
              </a:rPr>
              <a:t>design of the product to be built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609600"/>
          </a:xfrm>
        </p:spPr>
        <p:txBody>
          <a:bodyPr>
            <a:normAutofit fontScale="90000"/>
          </a:bodyPr>
          <a:lstStyle/>
          <a:p>
            <a:r>
              <a:rPr lang="en-US" b="1" dirty="0" smtClean="0"/>
              <a:t>Refinement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50</a:t>
            </a:fld>
            <a:endParaRPr lang="en-US"/>
          </a:p>
        </p:txBody>
      </p:sp>
      <p:sp>
        <p:nvSpPr>
          <p:cNvPr id="3" name="Content Placeholder 2"/>
          <p:cNvSpPr>
            <a:spLocks noGrp="1"/>
          </p:cNvSpPr>
          <p:nvPr>
            <p:ph sz="quarter" idx="1"/>
          </p:nvPr>
        </p:nvSpPr>
        <p:spPr>
          <a:xfrm>
            <a:off x="685800" y="838200"/>
            <a:ext cx="8077200" cy="5562600"/>
          </a:xfrm>
        </p:spPr>
        <p:txBody>
          <a:bodyPr>
            <a:noAutofit/>
          </a:bodyPr>
          <a:lstStyle/>
          <a:p>
            <a:pPr algn="just"/>
            <a:r>
              <a:rPr lang="en-US" sz="2800" dirty="0" smtClean="0"/>
              <a:t>Iterative refinement of a given concept should be easy to achieve without much redo work</a:t>
            </a:r>
          </a:p>
          <a:p>
            <a:pPr algn="just"/>
            <a:r>
              <a:rPr lang="en-US" sz="2800" dirty="0" smtClean="0"/>
              <a:t>E.g. 1 a software process with revisit-able design phase</a:t>
            </a:r>
          </a:p>
          <a:p>
            <a:pPr lvl="1" algn="just">
              <a:buFont typeface="Courier New" pitchFamily="49" charset="0"/>
              <a:buChar char="o"/>
            </a:pPr>
            <a:r>
              <a:rPr lang="en-US" sz="2800" dirty="0" smtClean="0"/>
              <a:t>How do you refine? </a:t>
            </a:r>
          </a:p>
          <a:p>
            <a:pPr lvl="1" algn="just">
              <a:buFont typeface="Courier New" pitchFamily="49" charset="0"/>
              <a:buChar char="o"/>
            </a:pPr>
            <a:r>
              <a:rPr lang="en-US" sz="2800" dirty="0" smtClean="0"/>
              <a:t>What are the principles of refining?</a:t>
            </a:r>
          </a:p>
          <a:p>
            <a:pPr lvl="1" algn="just">
              <a:buFont typeface="Courier New" pitchFamily="49" charset="0"/>
              <a:buChar char="o"/>
            </a:pPr>
            <a:r>
              <a:rPr lang="en-US" sz="2800" dirty="0" smtClean="0"/>
              <a:t> What are the ways of refinement? </a:t>
            </a:r>
          </a:p>
          <a:p>
            <a:pPr lvl="1" algn="just">
              <a:buFont typeface="Courier New" pitchFamily="49" charset="0"/>
              <a:buChar char="o"/>
            </a:pPr>
            <a:r>
              <a:rPr lang="en-US" sz="2800" dirty="0" smtClean="0"/>
              <a:t>How are you going to apply this into your designs? </a:t>
            </a:r>
            <a:r>
              <a:rPr lang="en-US" sz="2800" dirty="0" smtClean="0">
                <a:solidFill>
                  <a:srgbClr val="C00000"/>
                </a:solidFill>
              </a:rPr>
              <a:t>In the above example</a:t>
            </a:r>
            <a:r>
              <a:rPr lang="en-US" sz="2800" dirty="0" smtClean="0"/>
              <a:t>, a software process with revisit-able design phase you can come back again and again in the process and you apply this iterative refinement.</a:t>
            </a:r>
          </a:p>
          <a:p>
            <a:pPr algn="just">
              <a:buFont typeface="Courier New" pitchFamily="49" charset="0"/>
              <a:buChar char="o"/>
            </a:pPr>
            <a:r>
              <a:rPr lang="en-US" sz="3000" dirty="0" smtClean="0">
                <a:solidFill>
                  <a:srgbClr val="C00000"/>
                </a:solidFill>
              </a:rPr>
              <a:t>Implementation</a:t>
            </a:r>
            <a:r>
              <a:rPr lang="en-US" sz="3000" dirty="0" smtClean="0"/>
              <a:t> </a:t>
            </a:r>
            <a:r>
              <a:rPr lang="en-US" sz="3000" dirty="0" smtClean="0">
                <a:solidFill>
                  <a:srgbClr val="C00000"/>
                </a:solidFill>
              </a:rPr>
              <a:t>is open </a:t>
            </a:r>
            <a:r>
              <a:rPr lang="en-US" sz="3000" dirty="0" smtClean="0"/>
              <a:t>for refinement but the </a:t>
            </a:r>
            <a:r>
              <a:rPr lang="en-US" sz="3000" dirty="0" smtClean="0">
                <a:solidFill>
                  <a:srgbClr val="C00000"/>
                </a:solidFill>
              </a:rPr>
              <a:t>interface is closed</a:t>
            </a:r>
          </a:p>
          <a:p>
            <a:pPr>
              <a:buFont typeface="Courier New" pitchFamily="49" charset="0"/>
              <a:buChar char="o"/>
            </a:pPr>
            <a:r>
              <a:rPr lang="en-US" sz="3000" dirty="0" smtClean="0"/>
              <a:t/>
            </a:r>
            <a:br>
              <a:rPr lang="en-US" sz="3000" dirty="0" smtClean="0"/>
            </a:br>
            <a:endParaRPr lang="en-US" sz="3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t>Refinement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51</a:t>
            </a:fld>
            <a:endParaRPr lang="en-US"/>
          </a:p>
        </p:txBody>
      </p:sp>
      <p:sp>
        <p:nvSpPr>
          <p:cNvPr id="3" name="Content Placeholder 2"/>
          <p:cNvSpPr>
            <a:spLocks noGrp="1"/>
          </p:cNvSpPr>
          <p:nvPr>
            <p:ph sz="quarter" idx="1"/>
          </p:nvPr>
        </p:nvSpPr>
        <p:spPr>
          <a:xfrm>
            <a:off x="685800" y="1066800"/>
            <a:ext cx="8229600" cy="5486400"/>
          </a:xfrm>
        </p:spPr>
        <p:txBody>
          <a:bodyPr>
            <a:normAutofit/>
          </a:bodyPr>
          <a:lstStyle/>
          <a:p>
            <a:pPr algn="just"/>
            <a:r>
              <a:rPr lang="en-US" sz="2800" dirty="0" smtClean="0">
                <a:solidFill>
                  <a:srgbClr val="C00000"/>
                </a:solidFill>
              </a:rPr>
              <a:t>Inheritance and refinement</a:t>
            </a:r>
          </a:p>
          <a:p>
            <a:pPr algn="just"/>
            <a:r>
              <a:rPr lang="en-US" sz="2800" dirty="0" smtClean="0">
                <a:solidFill>
                  <a:srgbClr val="C00000"/>
                </a:solidFill>
              </a:rPr>
              <a:t>Open-close principles for components</a:t>
            </a:r>
          </a:p>
          <a:p>
            <a:pPr lvl="1" algn="just">
              <a:buFont typeface="Courier New" pitchFamily="49" charset="0"/>
              <a:buChar char="o"/>
            </a:pPr>
            <a:r>
              <a:rPr lang="en-US" sz="2800" dirty="0" smtClean="0"/>
              <a:t>Implementation Is Open To Refinement </a:t>
            </a:r>
          </a:p>
          <a:p>
            <a:pPr lvl="1" algn="just">
              <a:buFont typeface="Courier New" pitchFamily="49" charset="0"/>
              <a:buChar char="o"/>
            </a:pPr>
            <a:r>
              <a:rPr lang="en-US" sz="2800" dirty="0" smtClean="0"/>
              <a:t>Inheritance Is Closed  </a:t>
            </a:r>
          </a:p>
          <a:p>
            <a:pPr lvl="1" algn="just">
              <a:buFont typeface="Courier New" pitchFamily="49" charset="0"/>
              <a:buChar char="o"/>
            </a:pPr>
            <a:r>
              <a:rPr lang="en-US" sz="2800" dirty="0" smtClean="0">
                <a:solidFill>
                  <a:srgbClr val="C00000"/>
                </a:solidFill>
              </a:rPr>
              <a:t>E.G</a:t>
            </a:r>
            <a:r>
              <a:rPr lang="en-US" sz="2800" dirty="0" smtClean="0"/>
              <a:t>. Next Version Of A Component May Be Refined With Respect To Implementation Or Specialized Through Inheritance </a:t>
            </a:r>
          </a:p>
          <a:p>
            <a:pPr lvl="1" algn="just">
              <a:buFont typeface="Courier New" pitchFamily="49" charset="0"/>
              <a:buChar char="o"/>
            </a:pPr>
            <a:r>
              <a:rPr lang="en-US" sz="2800" dirty="0" smtClean="0"/>
              <a:t>Changing The Implementation Without Affecting The Contract Or Guaranteed For The Outside User</a:t>
            </a:r>
          </a:p>
          <a:p>
            <a:pPr algn="just"/>
            <a:r>
              <a:rPr lang="en-US" sz="2800" dirty="0" smtClean="0">
                <a:solidFill>
                  <a:srgbClr val="C00000"/>
                </a:solidFill>
              </a:rPr>
              <a:t>Macroscopic Model </a:t>
            </a:r>
            <a:r>
              <a:rPr lang="en-US" sz="2800" dirty="0" smtClean="0">
                <a:solidFill>
                  <a:srgbClr val="C00000"/>
                </a:solidFill>
                <a:sym typeface="Wingdings" pitchFamily="2" charset="2"/>
              </a:rPr>
              <a:t> vs. Microscopic model refinement</a:t>
            </a:r>
          </a:p>
          <a:p>
            <a:pPr lvl="1" algn="just">
              <a:buNone/>
            </a:pPr>
            <a:r>
              <a:rPr lang="en-US" sz="2800" dirty="0" smtClean="0">
                <a:sym typeface="Wingdings" pitchFamily="2" charset="2"/>
              </a:rPr>
              <a:t>        e.g.  </a:t>
            </a:r>
            <a:r>
              <a:rPr lang="en-US" sz="2800" dirty="0" smtClean="0">
                <a:solidFill>
                  <a:srgbClr val="C00000"/>
                </a:solidFill>
                <a:sym typeface="Wingdings" pitchFamily="2" charset="2"/>
              </a:rPr>
              <a:t>state diagrams(UML) </a:t>
            </a:r>
            <a:r>
              <a:rPr lang="en-US" sz="2800" dirty="0" smtClean="0">
                <a:sym typeface="Wingdings" pitchFamily="2" charset="2"/>
              </a:rPr>
              <a:t> </a:t>
            </a:r>
            <a:r>
              <a:rPr lang="en-US" sz="2800" dirty="0" smtClean="0">
                <a:solidFill>
                  <a:srgbClr val="0070C0"/>
                </a:solidFill>
                <a:sym typeface="Wingdings" pitchFamily="2" charset="2"/>
              </a:rPr>
              <a:t>separate state diagrams  </a:t>
            </a:r>
            <a:endParaRPr lang="en-US" sz="2800" dirty="0">
              <a:solidFill>
                <a:srgbClr val="0070C0"/>
              </a:solidFill>
              <a:sym typeface="Wingdings" pitchFamily="2" charset="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85800"/>
          </a:xfrm>
        </p:spPr>
        <p:txBody>
          <a:bodyPr>
            <a:normAutofit fontScale="90000"/>
          </a:bodyPr>
          <a:lstStyle/>
          <a:p>
            <a:pPr algn="r"/>
            <a:r>
              <a:rPr lang="en-US" b="1" dirty="0" smtClean="0"/>
              <a:t>Cont…</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52</a:t>
            </a:fld>
            <a:endParaRPr lang="en-US"/>
          </a:p>
        </p:txBody>
      </p:sp>
      <p:sp>
        <p:nvSpPr>
          <p:cNvPr id="3" name="Content Placeholder 2"/>
          <p:cNvSpPr>
            <a:spLocks noGrp="1"/>
          </p:cNvSpPr>
          <p:nvPr>
            <p:ph sz="quarter" idx="1"/>
          </p:nvPr>
        </p:nvSpPr>
        <p:spPr>
          <a:xfrm>
            <a:off x="609600" y="1066800"/>
            <a:ext cx="8229600" cy="5562600"/>
          </a:xfrm>
        </p:spPr>
        <p:txBody>
          <a:bodyPr>
            <a:normAutofit/>
          </a:bodyPr>
          <a:lstStyle/>
          <a:p>
            <a:pPr algn="just"/>
            <a:r>
              <a:rPr lang="en-US" sz="3200" dirty="0" smtClean="0">
                <a:solidFill>
                  <a:srgbClr val="C00000"/>
                </a:solidFill>
              </a:rPr>
              <a:t>Generic description to specific description </a:t>
            </a:r>
          </a:p>
          <a:p>
            <a:pPr lvl="1" algn="just"/>
            <a:r>
              <a:rPr lang="en-US" sz="2800" dirty="0" smtClean="0"/>
              <a:t>Different from inheritance </a:t>
            </a:r>
          </a:p>
          <a:p>
            <a:pPr lvl="1" algn="just"/>
            <a:r>
              <a:rPr lang="en-US" sz="2800" dirty="0" smtClean="0"/>
              <a:t>E.g. template classes or generic packages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dirty="0" smtClean="0"/>
              <a:t>Refinement  and change process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53</a:t>
            </a:fld>
            <a:endParaRPr lang="en-US"/>
          </a:p>
        </p:txBody>
      </p:sp>
      <p:sp>
        <p:nvSpPr>
          <p:cNvPr id="3" name="Content Placeholder 2"/>
          <p:cNvSpPr>
            <a:spLocks noGrp="1"/>
          </p:cNvSpPr>
          <p:nvPr>
            <p:ph sz="quarter" idx="1"/>
          </p:nvPr>
        </p:nvSpPr>
        <p:spPr>
          <a:xfrm>
            <a:off x="533400" y="1066800"/>
            <a:ext cx="8229600" cy="5486400"/>
          </a:xfrm>
        </p:spPr>
        <p:txBody>
          <a:bodyPr>
            <a:normAutofit/>
          </a:bodyPr>
          <a:lstStyle/>
          <a:p>
            <a:pPr algn="just"/>
            <a:r>
              <a:rPr lang="en-US" sz="2800" dirty="0" smtClean="0"/>
              <a:t>Change processes are provided to carry out refinements </a:t>
            </a:r>
          </a:p>
          <a:p>
            <a:pPr lvl="1" algn="just"/>
            <a:r>
              <a:rPr lang="en-US" sz="2800" dirty="0" smtClean="0">
                <a:solidFill>
                  <a:srgbClr val="C00000"/>
                </a:solidFill>
              </a:rPr>
              <a:t>Example</a:t>
            </a:r>
            <a:r>
              <a:rPr lang="en-US" sz="2800" dirty="0" smtClean="0"/>
              <a:t> – inheritance mechanism</a:t>
            </a:r>
          </a:p>
          <a:p>
            <a:pPr lvl="1" algn="just"/>
            <a:r>
              <a:rPr lang="en-US" sz="2800" dirty="0" smtClean="0"/>
              <a:t>Encapsulation and separate compilation- enables refinement of implementation </a:t>
            </a:r>
          </a:p>
          <a:p>
            <a:pPr lvl="1" algn="just"/>
            <a:r>
              <a:rPr lang="en-US" sz="2800" dirty="0" smtClean="0"/>
              <a:t>UML support for hierarchical state diagrams for microscopic refinements </a:t>
            </a:r>
            <a:endParaRPr lang="en-US" sz="2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dirty="0" smtClean="0"/>
              <a:t>Communication</a:t>
            </a:r>
            <a:r>
              <a:rPr lang="en-US" dirty="0" smtClean="0"/>
              <a:t> </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54</a:t>
            </a:fld>
            <a:endParaRPr lang="en-US"/>
          </a:p>
        </p:txBody>
      </p:sp>
      <p:sp>
        <p:nvSpPr>
          <p:cNvPr id="3" name="Content Placeholder 2"/>
          <p:cNvSpPr>
            <a:spLocks noGrp="1"/>
          </p:cNvSpPr>
          <p:nvPr>
            <p:ph sz="quarter" idx="1"/>
          </p:nvPr>
        </p:nvSpPr>
        <p:spPr>
          <a:xfrm>
            <a:off x="685800" y="1143000"/>
            <a:ext cx="8229600" cy="5257800"/>
          </a:xfrm>
        </p:spPr>
        <p:txBody>
          <a:bodyPr/>
          <a:lstStyle/>
          <a:p>
            <a:pPr algn="just"/>
            <a:r>
              <a:rPr lang="en-US" sz="2800" dirty="0" smtClean="0"/>
              <a:t>Different kinds of interconnections- </a:t>
            </a:r>
          </a:p>
          <a:p>
            <a:pPr lvl="1" algn="just">
              <a:buFont typeface="Courier New" pitchFamily="49" charset="0"/>
              <a:buChar char="o"/>
            </a:pPr>
            <a:r>
              <a:rPr lang="en-US" sz="2800" dirty="0" smtClean="0"/>
              <a:t>called </a:t>
            </a:r>
            <a:r>
              <a:rPr lang="en-US" sz="2800" dirty="0" smtClean="0">
                <a:solidFill>
                  <a:srgbClr val="C00000"/>
                </a:solidFill>
              </a:rPr>
              <a:t>connectors</a:t>
            </a:r>
            <a:r>
              <a:rPr lang="en-US" sz="2800" dirty="0" smtClean="0"/>
              <a:t> </a:t>
            </a:r>
          </a:p>
          <a:p>
            <a:pPr lvl="1" algn="just">
              <a:buFont typeface="Courier New" pitchFamily="49" charset="0"/>
              <a:buChar char="o"/>
            </a:pPr>
            <a:r>
              <a:rPr lang="en-US" sz="2800" dirty="0" smtClean="0"/>
              <a:t>For the components to collaborate and solve a common problem of the system </a:t>
            </a:r>
          </a:p>
          <a:p>
            <a:r>
              <a:rPr lang="en-US" sz="2800" dirty="0" smtClean="0"/>
              <a:t>Inter-class connectors(pointers, references), inter-process connectors (sockets, proxies), inter-machine connectors(TCP/IP, internet).</a:t>
            </a:r>
          </a:p>
          <a:p>
            <a:endParaRPr lang="en-US" sz="2800" dirty="0" smtClean="0"/>
          </a:p>
          <a:p>
            <a:pPr algn="just"/>
            <a:endParaRPr lang="en-US" sz="2800" dirty="0" smtClean="0"/>
          </a:p>
          <a:p>
            <a:pPr algn="just"/>
            <a:endParaRPr lang="en-US" sz="2800"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Other kinds of communication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55</a:t>
            </a:fld>
            <a:endParaRPr lang="en-US"/>
          </a:p>
        </p:txBody>
      </p:sp>
      <p:sp>
        <p:nvSpPr>
          <p:cNvPr id="3" name="Content Placeholder 2"/>
          <p:cNvSpPr>
            <a:spLocks noGrp="1"/>
          </p:cNvSpPr>
          <p:nvPr>
            <p:ph sz="quarter" idx="1"/>
          </p:nvPr>
        </p:nvSpPr>
        <p:spPr>
          <a:xfrm>
            <a:off x="609600" y="1066800"/>
            <a:ext cx="8229600" cy="5486400"/>
          </a:xfrm>
        </p:spPr>
        <p:txBody>
          <a:bodyPr/>
          <a:lstStyle/>
          <a:p>
            <a:r>
              <a:rPr lang="en-US" dirty="0" smtClean="0"/>
              <a:t>Shared memories /black boards</a:t>
            </a:r>
          </a:p>
          <a:p>
            <a:r>
              <a:rPr lang="en-US" dirty="0" smtClean="0"/>
              <a:t>Synchronization</a:t>
            </a:r>
          </a:p>
          <a:p>
            <a:pPr lvl="1">
              <a:buFont typeface="Courier New" pitchFamily="49" charset="0"/>
              <a:buChar char="o"/>
            </a:pPr>
            <a:r>
              <a:rPr lang="en-US" dirty="0" smtClean="0"/>
              <a:t>Semaphores</a:t>
            </a:r>
          </a:p>
          <a:p>
            <a:pPr lvl="1">
              <a:buFont typeface="Courier New" pitchFamily="49" charset="0"/>
              <a:buChar char="o"/>
            </a:pPr>
            <a:r>
              <a:rPr lang="en-US" dirty="0" smtClean="0"/>
              <a:t>Message queues</a:t>
            </a:r>
          </a:p>
          <a:p>
            <a:pPr lvl="1">
              <a:buFont typeface="Courier New" pitchFamily="49" charset="0"/>
              <a:buChar char="o"/>
            </a:pPr>
            <a:r>
              <a:rPr lang="en-US" dirty="0" smtClean="0"/>
              <a:t>Monitors </a:t>
            </a:r>
          </a:p>
          <a:p>
            <a:pPr lvl="1">
              <a:buFont typeface="Courier New" pitchFamily="49" charset="0"/>
              <a:buChar char="o"/>
            </a:pPr>
            <a:r>
              <a:rPr lang="en-US" dirty="0" smtClean="0"/>
              <a:t>Signals and actions </a:t>
            </a:r>
          </a:p>
          <a:p>
            <a:r>
              <a:rPr lang="en-US" dirty="0" smtClean="0"/>
              <a:t>Filters and pipes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patterns </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56</a:t>
            </a:fld>
            <a:endParaRPr lang="en-US"/>
          </a:p>
        </p:txBody>
      </p:sp>
      <p:sp>
        <p:nvSpPr>
          <p:cNvPr id="4" name="Content Placeholder 3"/>
          <p:cNvSpPr>
            <a:spLocks noGrp="1"/>
          </p:cNvSpPr>
          <p:nvPr>
            <p:ph sz="quarter" idx="1"/>
          </p:nvPr>
        </p:nvSpPr>
        <p:spPr/>
        <p:txBody>
          <a:bodyPr/>
          <a:lstStyle/>
          <a:p>
            <a:r>
              <a:rPr lang="en-US" dirty="0" smtClean="0"/>
              <a:t>Introduction to design patterns</a:t>
            </a:r>
          </a:p>
          <a:p>
            <a:r>
              <a:rPr lang="en-US" dirty="0" smtClean="0"/>
              <a:t>The Gang of Four (GOF)</a:t>
            </a:r>
          </a:p>
          <a:p>
            <a:r>
              <a:rPr lang="en-US" dirty="0" smtClean="0"/>
              <a:t>Benefits of design pattern</a:t>
            </a:r>
          </a:p>
          <a:p>
            <a:r>
              <a:rPr lang="en-US" dirty="0" smtClean="0"/>
              <a:t>Components of a pattern</a:t>
            </a:r>
          </a:p>
          <a:p>
            <a:r>
              <a:rPr lang="en-US" dirty="0" smtClean="0"/>
              <a:t> Various patterns</a:t>
            </a:r>
          </a:p>
          <a:p>
            <a:pPr lvl="1"/>
            <a:r>
              <a:rPr lang="en-US" dirty="0" smtClean="0"/>
              <a:t> Creational</a:t>
            </a:r>
          </a:p>
          <a:p>
            <a:pPr lvl="1"/>
            <a:r>
              <a:rPr lang="en-US" dirty="0" smtClean="0"/>
              <a:t> Structural</a:t>
            </a:r>
          </a:p>
          <a:p>
            <a:pPr lvl="1"/>
            <a:r>
              <a:rPr lang="en-US" dirty="0" smtClean="0"/>
              <a:t> Behavioral</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t>Design patterns </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57</a:t>
            </a:fld>
            <a:endParaRPr lang="en-US"/>
          </a:p>
        </p:txBody>
      </p:sp>
      <p:sp>
        <p:nvSpPr>
          <p:cNvPr id="4" name="Content Placeholder 3"/>
          <p:cNvSpPr>
            <a:spLocks noGrp="1"/>
          </p:cNvSpPr>
          <p:nvPr>
            <p:ph sz="quarter" idx="1"/>
          </p:nvPr>
        </p:nvSpPr>
        <p:spPr>
          <a:xfrm>
            <a:off x="533400" y="914400"/>
            <a:ext cx="8305800" cy="5638800"/>
          </a:xfrm>
        </p:spPr>
        <p:txBody>
          <a:bodyPr/>
          <a:lstStyle/>
          <a:p>
            <a:r>
              <a:rPr lang="en-US" dirty="0" smtClean="0">
                <a:solidFill>
                  <a:srgbClr val="FF0000"/>
                </a:solidFill>
              </a:rPr>
              <a:t>Motivation</a:t>
            </a:r>
            <a:r>
              <a:rPr lang="en-US" dirty="0" smtClean="0"/>
              <a:t> </a:t>
            </a:r>
          </a:p>
          <a:p>
            <a:pPr algn="just"/>
            <a:r>
              <a:rPr lang="en-US" dirty="0" smtClean="0"/>
              <a:t>The main motivation in using </a:t>
            </a:r>
            <a:r>
              <a:rPr lang="en-US" b="1" dirty="0" smtClean="0"/>
              <a:t>design patterns </a:t>
            </a:r>
            <a:r>
              <a:rPr lang="en-US" dirty="0" smtClean="0"/>
              <a:t>is to</a:t>
            </a:r>
            <a:br>
              <a:rPr lang="en-US" dirty="0" smtClean="0"/>
            </a:br>
            <a:r>
              <a:rPr lang="en-US" dirty="0" smtClean="0">
                <a:solidFill>
                  <a:srgbClr val="0070C0"/>
                </a:solidFill>
              </a:rPr>
              <a:t>minimize the design complexity of the system </a:t>
            </a:r>
            <a:r>
              <a:rPr lang="en-US" dirty="0" smtClean="0"/>
              <a:t>we are</a:t>
            </a:r>
            <a:br>
              <a:rPr lang="en-US" dirty="0" smtClean="0"/>
            </a:br>
            <a:r>
              <a:rPr lang="en-US" dirty="0" smtClean="0"/>
              <a:t>building.</a:t>
            </a:r>
          </a:p>
          <a:p>
            <a:pPr>
              <a:buFont typeface="Arial" pitchFamily="34" charset="0"/>
              <a:buChar char="•"/>
            </a:pPr>
            <a:r>
              <a:rPr lang="en-US" dirty="0" smtClean="0"/>
              <a:t>Advantages to this include:</a:t>
            </a:r>
          </a:p>
          <a:p>
            <a:pPr lvl="1">
              <a:buFont typeface="Courier New" pitchFamily="49" charset="0"/>
              <a:buChar char="o"/>
            </a:pPr>
            <a:r>
              <a:rPr lang="en-US" dirty="0" smtClean="0">
                <a:solidFill>
                  <a:srgbClr val="002060"/>
                </a:solidFill>
              </a:rPr>
              <a:t>Enhanced re-use</a:t>
            </a:r>
          </a:p>
          <a:p>
            <a:pPr lvl="1">
              <a:buFont typeface="Courier New" pitchFamily="49" charset="0"/>
              <a:buChar char="o"/>
            </a:pPr>
            <a:r>
              <a:rPr lang="en-US" sz="2600" dirty="0" smtClean="0">
                <a:solidFill>
                  <a:srgbClr val="002060"/>
                </a:solidFill>
              </a:rPr>
              <a:t>More regular and simpler designs</a:t>
            </a:r>
          </a:p>
          <a:p>
            <a:pPr lvl="1">
              <a:buFont typeface="Courier New" pitchFamily="49" charset="0"/>
              <a:buChar char="o"/>
            </a:pPr>
            <a:r>
              <a:rPr lang="en-US" dirty="0" smtClean="0">
                <a:solidFill>
                  <a:srgbClr val="002060"/>
                </a:solidFill>
              </a:rPr>
              <a:t> Designs are more easily understood and communicated</a:t>
            </a:r>
          </a:p>
          <a:p>
            <a:pPr lvl="1">
              <a:buFont typeface="Courier New" pitchFamily="49" charset="0"/>
              <a:buChar char="o"/>
            </a:pPr>
            <a:r>
              <a:rPr lang="en-US" dirty="0" smtClean="0">
                <a:solidFill>
                  <a:srgbClr val="002060"/>
                </a:solidFill>
              </a:rPr>
              <a:t> More capable analysis</a:t>
            </a:r>
          </a:p>
          <a:p>
            <a:pPr lvl="1">
              <a:buFont typeface="Courier New" pitchFamily="49" charset="0"/>
              <a:buChar char="o"/>
            </a:pPr>
            <a:r>
              <a:rPr lang="en-US" dirty="0" smtClean="0">
                <a:solidFill>
                  <a:srgbClr val="002060"/>
                </a:solidFill>
              </a:rPr>
              <a:t>Shorter selection time</a:t>
            </a:r>
          </a:p>
          <a:p>
            <a:pPr lvl="1">
              <a:buFont typeface="Courier New" pitchFamily="49" charset="0"/>
              <a:buChar char="o"/>
            </a:pPr>
            <a:r>
              <a:rPr lang="en-US" dirty="0" smtClean="0">
                <a:solidFill>
                  <a:srgbClr val="002060"/>
                </a:solidFill>
              </a:rPr>
              <a:t>Greater interoperability</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3200" b="1" dirty="0" smtClean="0"/>
              <a:t>Architectural patterns and Design patterns </a:t>
            </a:r>
            <a:endParaRPr lang="en-US" sz="3200"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58</a:t>
            </a:fld>
            <a:endParaRPr lang="en-US"/>
          </a:p>
        </p:txBody>
      </p:sp>
      <p:sp>
        <p:nvSpPr>
          <p:cNvPr id="4" name="Content Placeholder 3"/>
          <p:cNvSpPr>
            <a:spLocks noGrp="1"/>
          </p:cNvSpPr>
          <p:nvPr>
            <p:ph sz="quarter" idx="1"/>
          </p:nvPr>
        </p:nvSpPr>
        <p:spPr>
          <a:xfrm>
            <a:off x="533400" y="990600"/>
            <a:ext cx="8382000" cy="5638800"/>
          </a:xfrm>
        </p:spPr>
        <p:txBody>
          <a:bodyPr>
            <a:normAutofit/>
          </a:bodyPr>
          <a:lstStyle/>
          <a:p>
            <a:r>
              <a:rPr lang="en-US" sz="2800" b="1" dirty="0" smtClean="0"/>
              <a:t>Architectural patterns </a:t>
            </a:r>
            <a:r>
              <a:rPr lang="en-US" sz="2800" dirty="0" smtClean="0"/>
              <a:t>only </a:t>
            </a:r>
            <a:r>
              <a:rPr lang="en-US" sz="2800" dirty="0" smtClean="0">
                <a:solidFill>
                  <a:srgbClr val="0070C0"/>
                </a:solidFill>
              </a:rPr>
              <a:t>support limited portions of</a:t>
            </a:r>
            <a:br>
              <a:rPr lang="en-US" sz="2800" dirty="0" smtClean="0">
                <a:solidFill>
                  <a:srgbClr val="0070C0"/>
                </a:solidFill>
              </a:rPr>
            </a:br>
            <a:r>
              <a:rPr lang="en-US" sz="2800" dirty="0" smtClean="0">
                <a:solidFill>
                  <a:srgbClr val="0070C0"/>
                </a:solidFill>
              </a:rPr>
              <a:t>software development and do not articulate why a system is designed in a particular way</a:t>
            </a:r>
            <a:r>
              <a:rPr lang="en-US" sz="2800" dirty="0" smtClean="0"/>
              <a:t>, which complicates subsequent software reuse and evolution.</a:t>
            </a:r>
          </a:p>
          <a:p>
            <a:pPr algn="just"/>
            <a:r>
              <a:rPr lang="en-US" dirty="0" smtClean="0"/>
              <a:t>We are interested in </a:t>
            </a:r>
            <a:r>
              <a:rPr lang="en-US" b="1" dirty="0" smtClean="0"/>
              <a:t>how </a:t>
            </a:r>
            <a:r>
              <a:rPr lang="en-US" dirty="0" smtClean="0"/>
              <a:t>an architect achieves particular qualities. The quality requirements specify the responses of the software to realize business goals. Our interest is in the tactics used by the architect to create a design using </a:t>
            </a:r>
            <a:r>
              <a:rPr lang="en-US" dirty="0" smtClean="0">
                <a:solidFill>
                  <a:srgbClr val="0070C0"/>
                </a:solidFill>
              </a:rPr>
              <a:t>design</a:t>
            </a:r>
            <a:r>
              <a:rPr lang="en-US" dirty="0" smtClean="0"/>
              <a:t> </a:t>
            </a:r>
            <a:r>
              <a:rPr lang="en-US" dirty="0" smtClean="0">
                <a:solidFill>
                  <a:srgbClr val="0070C0"/>
                </a:solidFill>
              </a:rPr>
              <a:t>patterns</a:t>
            </a:r>
            <a:r>
              <a:rPr lang="en-US" dirty="0" smtClean="0"/>
              <a:t>, </a:t>
            </a:r>
            <a:r>
              <a:rPr lang="en-US" dirty="0" smtClean="0">
                <a:solidFill>
                  <a:srgbClr val="0070C0"/>
                </a:solidFill>
              </a:rPr>
              <a:t>architectural patterns</a:t>
            </a:r>
            <a:r>
              <a:rPr lang="en-US" dirty="0" smtClean="0"/>
              <a:t>, or </a:t>
            </a:r>
            <a:r>
              <a:rPr lang="en-US" dirty="0" smtClean="0">
                <a:solidFill>
                  <a:srgbClr val="0070C0"/>
                </a:solidFill>
              </a:rPr>
              <a:t>architectural</a:t>
            </a:r>
            <a:r>
              <a:rPr lang="en-US" dirty="0" smtClean="0"/>
              <a:t> </a:t>
            </a:r>
            <a:r>
              <a:rPr lang="en-US" dirty="0" smtClean="0">
                <a:solidFill>
                  <a:srgbClr val="0070C0"/>
                </a:solidFill>
              </a:rPr>
              <a:t>strategies</a:t>
            </a:r>
            <a:r>
              <a:rPr lang="en-US" dirty="0" smtClean="0"/>
              <a:t>.</a:t>
            </a:r>
          </a:p>
          <a:p>
            <a:pPr algn="just"/>
            <a:r>
              <a:rPr lang="en-US" b="1" dirty="0" smtClean="0"/>
              <a:t>Christopher Alexander's </a:t>
            </a:r>
            <a:r>
              <a:rPr lang="en-US" dirty="0" smtClean="0"/>
              <a:t>seminal and innovative work on design patterns for architecture (the house-building kind) served as the basis for the work on </a:t>
            </a:r>
            <a:r>
              <a:rPr lang="en-US" b="1" dirty="0" smtClean="0"/>
              <a:t>software design patterns</a:t>
            </a:r>
            <a:r>
              <a:rPr lang="en-US"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Design patterns </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59</a:t>
            </a:fld>
            <a:endParaRPr lang="en-US"/>
          </a:p>
        </p:txBody>
      </p:sp>
      <p:sp>
        <p:nvSpPr>
          <p:cNvPr id="4" name="Content Placeholder 3"/>
          <p:cNvSpPr>
            <a:spLocks noGrp="1"/>
          </p:cNvSpPr>
          <p:nvPr>
            <p:ph sz="quarter" idx="1"/>
          </p:nvPr>
        </p:nvSpPr>
        <p:spPr>
          <a:xfrm>
            <a:off x="533400" y="990600"/>
            <a:ext cx="8305800" cy="5562600"/>
          </a:xfrm>
        </p:spPr>
        <p:txBody>
          <a:bodyPr>
            <a:normAutofit fontScale="92500"/>
          </a:bodyPr>
          <a:lstStyle/>
          <a:p>
            <a:pPr algn="just"/>
            <a:r>
              <a:rPr lang="en-US" dirty="0" smtClean="0"/>
              <a:t>A definition by </a:t>
            </a:r>
            <a:r>
              <a:rPr lang="en-US" b="1" dirty="0" smtClean="0"/>
              <a:t>Christopher Alexander </a:t>
            </a:r>
            <a:r>
              <a:rPr lang="en-US" dirty="0" smtClean="0"/>
              <a:t>(A Pattern Language, 1977)</a:t>
            </a:r>
          </a:p>
          <a:p>
            <a:pPr lvl="1" algn="just">
              <a:buSzPct val="88000"/>
              <a:buFont typeface="Wingdings" pitchFamily="2" charset="2"/>
              <a:buChar char=""/>
            </a:pPr>
            <a:r>
              <a:rPr lang="en-US" dirty="0" smtClean="0"/>
              <a:t>“Each pattern describes a </a:t>
            </a:r>
            <a:r>
              <a:rPr lang="en-US" dirty="0" smtClean="0">
                <a:solidFill>
                  <a:srgbClr val="0070C0"/>
                </a:solidFill>
              </a:rPr>
              <a:t>problem which occurs over </a:t>
            </a:r>
            <a:r>
              <a:rPr lang="en-US" dirty="0" smtClean="0"/>
              <a:t>and </a:t>
            </a:r>
            <a:r>
              <a:rPr lang="en-US" dirty="0" smtClean="0">
                <a:solidFill>
                  <a:srgbClr val="0070C0"/>
                </a:solidFill>
              </a:rPr>
              <a:t>over again in our environment</a:t>
            </a:r>
            <a:r>
              <a:rPr lang="en-US" dirty="0" smtClean="0"/>
              <a:t> and then describes the core of the </a:t>
            </a:r>
            <a:r>
              <a:rPr lang="en-US" dirty="0" smtClean="0">
                <a:solidFill>
                  <a:srgbClr val="0070C0"/>
                </a:solidFill>
              </a:rPr>
              <a:t>solution to that problem</a:t>
            </a:r>
            <a:r>
              <a:rPr lang="en-US" dirty="0" smtClean="0"/>
              <a:t>, in such a way that you can </a:t>
            </a:r>
            <a:r>
              <a:rPr lang="en-US" dirty="0" smtClean="0">
                <a:solidFill>
                  <a:srgbClr val="0070C0"/>
                </a:solidFill>
              </a:rPr>
              <a:t>use this solution a million times over</a:t>
            </a:r>
            <a:r>
              <a:rPr lang="en-US" dirty="0" smtClean="0"/>
              <a:t>, </a:t>
            </a:r>
            <a:r>
              <a:rPr lang="en-US" dirty="0" smtClean="0">
                <a:solidFill>
                  <a:srgbClr val="0070C0"/>
                </a:solidFill>
              </a:rPr>
              <a:t>without ever doing it in the same way twice</a:t>
            </a:r>
            <a:r>
              <a:rPr lang="en-US" dirty="0" smtClean="0"/>
              <a:t>”</a:t>
            </a:r>
          </a:p>
          <a:p>
            <a:pPr algn="just"/>
            <a:r>
              <a:rPr lang="en-US" dirty="0" smtClean="0"/>
              <a:t>A design pattern is a way of </a:t>
            </a:r>
            <a:r>
              <a:rPr lang="en-US" dirty="0" smtClean="0">
                <a:solidFill>
                  <a:srgbClr val="0070C0"/>
                </a:solidFill>
              </a:rPr>
              <a:t>reusing abstract knowledge about a problem and its solution.</a:t>
            </a:r>
          </a:p>
          <a:p>
            <a:pPr algn="just"/>
            <a:r>
              <a:rPr lang="en-US" dirty="0" smtClean="0"/>
              <a:t>A pattern is a </a:t>
            </a:r>
            <a:r>
              <a:rPr lang="en-US" b="1" dirty="0" smtClean="0">
                <a:solidFill>
                  <a:srgbClr val="0070C0"/>
                </a:solidFill>
              </a:rPr>
              <a:t>description</a:t>
            </a:r>
            <a:r>
              <a:rPr lang="en-US" b="1" dirty="0" smtClean="0"/>
              <a:t> </a:t>
            </a:r>
            <a:r>
              <a:rPr lang="en-US" dirty="0" smtClean="0"/>
              <a:t>of the </a:t>
            </a:r>
            <a:r>
              <a:rPr lang="en-US" b="1" dirty="0" smtClean="0">
                <a:solidFill>
                  <a:srgbClr val="0070C0"/>
                </a:solidFill>
              </a:rPr>
              <a:t>Problem</a:t>
            </a:r>
            <a:r>
              <a:rPr lang="en-US" b="1" dirty="0" smtClean="0"/>
              <a:t> </a:t>
            </a:r>
            <a:r>
              <a:rPr lang="en-US" dirty="0" smtClean="0"/>
              <a:t>and the</a:t>
            </a:r>
            <a:br>
              <a:rPr lang="en-US" dirty="0" smtClean="0"/>
            </a:br>
            <a:r>
              <a:rPr lang="en-US" b="1" dirty="0" smtClean="0"/>
              <a:t>essence </a:t>
            </a:r>
            <a:r>
              <a:rPr lang="en-US" dirty="0" smtClean="0"/>
              <a:t>of its </a:t>
            </a:r>
            <a:r>
              <a:rPr lang="en-US" b="1" dirty="0" smtClean="0">
                <a:solidFill>
                  <a:srgbClr val="0070C0"/>
                </a:solidFill>
              </a:rPr>
              <a:t>Solution</a:t>
            </a:r>
            <a:r>
              <a:rPr lang="en-US" dirty="0" smtClean="0"/>
              <a:t>.</a:t>
            </a:r>
          </a:p>
          <a:p>
            <a:pPr algn="just"/>
            <a:r>
              <a:rPr lang="en-US" dirty="0" smtClean="0"/>
              <a:t>Patterns solve specific design problems and make </a:t>
            </a:r>
            <a:r>
              <a:rPr lang="en-US" b="1" dirty="0" smtClean="0">
                <a:solidFill>
                  <a:srgbClr val="0070C0"/>
                </a:solidFill>
              </a:rPr>
              <a:t>object-oriented</a:t>
            </a:r>
            <a:r>
              <a:rPr lang="en-US" dirty="0" smtClean="0">
                <a:solidFill>
                  <a:srgbClr val="0070C0"/>
                </a:solidFill>
              </a:rPr>
              <a:t/>
            </a:r>
            <a:br>
              <a:rPr lang="en-US" dirty="0" smtClean="0">
                <a:solidFill>
                  <a:srgbClr val="0070C0"/>
                </a:solidFill>
              </a:rPr>
            </a:br>
            <a:r>
              <a:rPr lang="en-US" b="1" dirty="0" smtClean="0">
                <a:solidFill>
                  <a:srgbClr val="0070C0"/>
                </a:solidFill>
              </a:rPr>
              <a:t>designs more flexible, elegant, and ultimately reusable</a:t>
            </a:r>
            <a:r>
              <a:rPr lang="en-US" dirty="0" smtClean="0"/>
              <a:t>.</a:t>
            </a:r>
          </a:p>
          <a:p>
            <a:pPr algn="just"/>
            <a:r>
              <a:rPr lang="en-US" dirty="0" smtClean="0"/>
              <a:t>Expert designers know to </a:t>
            </a:r>
            <a:r>
              <a:rPr lang="en-US" dirty="0" smtClean="0">
                <a:solidFill>
                  <a:srgbClr val="0070C0"/>
                </a:solidFill>
              </a:rPr>
              <a:t>reuse solutions </a:t>
            </a:r>
            <a:r>
              <a:rPr lang="en-US" dirty="0" smtClean="0"/>
              <a:t>that have worked for them in</a:t>
            </a:r>
            <a:br>
              <a:rPr lang="en-US" dirty="0" smtClean="0"/>
            </a:br>
            <a:r>
              <a:rPr lang="en-US" dirty="0" smtClean="0">
                <a:solidFill>
                  <a:srgbClr val="0070C0"/>
                </a:solidFill>
              </a:rPr>
              <a:t>the past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b="1" dirty="0" smtClean="0">
                <a:solidFill>
                  <a:srgbClr val="C00000"/>
                </a:solidFill>
              </a:rPr>
              <a:t>Process Design </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6</a:t>
            </a:fld>
            <a:endParaRPr lang="en-US"/>
          </a:p>
        </p:txBody>
      </p:sp>
      <p:sp>
        <p:nvSpPr>
          <p:cNvPr id="3" name="Content Placeholder 2"/>
          <p:cNvSpPr>
            <a:spLocks noGrp="1"/>
          </p:cNvSpPr>
          <p:nvPr>
            <p:ph sz="quarter" idx="1"/>
          </p:nvPr>
        </p:nvSpPr>
        <p:spPr>
          <a:xfrm>
            <a:off x="457200" y="1066800"/>
            <a:ext cx="8229600" cy="5257800"/>
          </a:xfrm>
        </p:spPr>
        <p:txBody>
          <a:bodyPr>
            <a:normAutofit/>
          </a:bodyPr>
          <a:lstStyle/>
          <a:p>
            <a:pPr algn="just"/>
            <a:r>
              <a:rPr lang="en-US" sz="2800" dirty="0" smtClean="0"/>
              <a:t>In software design you have design processes:</a:t>
            </a:r>
          </a:p>
          <a:p>
            <a:pPr lvl="1" algn="just"/>
            <a:r>
              <a:rPr lang="en-US" dirty="0" smtClean="0">
                <a:solidFill>
                  <a:schemeClr val="accent1"/>
                </a:solidFill>
              </a:rPr>
              <a:t>When do you actually design software?</a:t>
            </a:r>
          </a:p>
          <a:p>
            <a:pPr lvl="1" algn="just"/>
            <a:r>
              <a:rPr lang="en-US" dirty="0" smtClean="0">
                <a:solidFill>
                  <a:schemeClr val="accent1"/>
                </a:solidFill>
              </a:rPr>
              <a:t> How do you go about designing? </a:t>
            </a:r>
          </a:p>
          <a:p>
            <a:pPr lvl="1" algn="just"/>
            <a:r>
              <a:rPr lang="en-US" dirty="0" smtClean="0">
                <a:solidFill>
                  <a:schemeClr val="accent1"/>
                </a:solidFill>
              </a:rPr>
              <a:t>How many people work on the design? </a:t>
            </a:r>
          </a:p>
          <a:p>
            <a:pPr lvl="1" algn="just"/>
            <a:r>
              <a:rPr lang="en-US" dirty="0" smtClean="0">
                <a:solidFill>
                  <a:schemeClr val="accent1"/>
                </a:solidFill>
              </a:rPr>
              <a:t>How do they go about designing? </a:t>
            </a:r>
          </a:p>
          <a:p>
            <a:pPr lvl="1" algn="just"/>
            <a:r>
              <a:rPr lang="en-US" dirty="0" smtClean="0">
                <a:solidFill>
                  <a:schemeClr val="accent1"/>
                </a:solidFill>
              </a:rPr>
              <a:t>Where do the start? </a:t>
            </a:r>
          </a:p>
          <a:p>
            <a:pPr algn="just"/>
            <a:r>
              <a:rPr lang="en-US" sz="2800" dirty="0" smtClean="0"/>
              <a:t>So you have to design this process itself.</a:t>
            </a:r>
          </a:p>
          <a:p>
            <a:pPr algn="just"/>
            <a:r>
              <a:rPr lang="en-US" sz="2800" dirty="0" smtClean="0"/>
              <a:t>Any process for that matter in the entire life cycle, first you have to design. </a:t>
            </a:r>
          </a:p>
          <a:p>
            <a:pPr algn="just"/>
            <a:r>
              <a:rPr lang="en-US" sz="2800" dirty="0" smtClean="0"/>
              <a:t>Process design is an important discipline</a:t>
            </a:r>
          </a:p>
          <a:p>
            <a:pPr algn="just">
              <a:buNone/>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Design patterns                          cont’d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60</a:t>
            </a:fld>
            <a:endParaRPr lang="en-US"/>
          </a:p>
        </p:txBody>
      </p:sp>
      <p:sp>
        <p:nvSpPr>
          <p:cNvPr id="3" name="Content Placeholder 2"/>
          <p:cNvSpPr>
            <a:spLocks noGrp="1"/>
          </p:cNvSpPr>
          <p:nvPr>
            <p:ph sz="quarter" idx="1"/>
          </p:nvPr>
        </p:nvSpPr>
        <p:spPr>
          <a:xfrm>
            <a:off x="304800" y="990600"/>
            <a:ext cx="8610600" cy="5715000"/>
          </a:xfrm>
        </p:spPr>
        <p:txBody>
          <a:bodyPr>
            <a:normAutofit fontScale="62500" lnSpcReduction="20000"/>
          </a:bodyPr>
          <a:lstStyle/>
          <a:p>
            <a:pPr algn="just">
              <a:buFont typeface="Arial" pitchFamily="34" charset="0"/>
              <a:buChar char="•"/>
            </a:pPr>
            <a:r>
              <a:rPr lang="en-US" sz="4400" dirty="0" smtClean="0"/>
              <a:t>In Software Engineering, a </a:t>
            </a:r>
            <a:r>
              <a:rPr lang="en-US" sz="4400" b="1" dirty="0" smtClean="0"/>
              <a:t>design pattern</a:t>
            </a:r>
            <a:r>
              <a:rPr lang="en-US" sz="4400" dirty="0" smtClean="0"/>
              <a:t> is a general repeatable solution to a commonly occurring problem in software design. </a:t>
            </a:r>
          </a:p>
          <a:p>
            <a:pPr algn="just">
              <a:buFont typeface="Arial" pitchFamily="34" charset="0"/>
              <a:buChar char="•"/>
            </a:pPr>
            <a:r>
              <a:rPr lang="en-US" sz="4400" dirty="0" smtClean="0"/>
              <a:t>A design pattern isn't a finished design that can be transformed directly into code. It is a </a:t>
            </a:r>
            <a:r>
              <a:rPr lang="en-US" sz="4400" dirty="0" smtClean="0">
                <a:solidFill>
                  <a:srgbClr val="0070C0"/>
                </a:solidFill>
              </a:rPr>
              <a:t>description</a:t>
            </a:r>
            <a:r>
              <a:rPr lang="en-US" sz="4400" dirty="0" smtClean="0"/>
              <a:t> or </a:t>
            </a:r>
            <a:r>
              <a:rPr lang="en-US" sz="4400" dirty="0" smtClean="0">
                <a:solidFill>
                  <a:srgbClr val="0070C0"/>
                </a:solidFill>
              </a:rPr>
              <a:t>template</a:t>
            </a:r>
            <a:r>
              <a:rPr lang="en-US" sz="4400" dirty="0" smtClean="0"/>
              <a:t> for how to solve a problem that can be used in many different situations.</a:t>
            </a:r>
          </a:p>
          <a:p>
            <a:pPr algn="just">
              <a:buFont typeface="Arial" pitchFamily="34" charset="0"/>
              <a:buChar char="•"/>
            </a:pPr>
            <a:r>
              <a:rPr lang="en-US" sz="4400" dirty="0" smtClean="0"/>
              <a:t>Design patterns represent the best practices used by</a:t>
            </a:r>
            <a:br>
              <a:rPr lang="en-US" sz="4400" dirty="0" smtClean="0"/>
            </a:br>
            <a:r>
              <a:rPr lang="en-US" sz="4400" dirty="0" smtClean="0"/>
              <a:t>experienced object-oriented software developers</a:t>
            </a:r>
          </a:p>
          <a:p>
            <a:pPr algn="just">
              <a:buFont typeface="Arial" pitchFamily="34" charset="0"/>
              <a:buChar char="•"/>
            </a:pPr>
            <a:r>
              <a:rPr lang="en-US" sz="4400" dirty="0" smtClean="0"/>
              <a:t> Design patterns are solutions to general problems that</a:t>
            </a:r>
            <a:br>
              <a:rPr lang="en-US" sz="4400" dirty="0" smtClean="0"/>
            </a:br>
            <a:r>
              <a:rPr lang="en-US" sz="4400" dirty="0" smtClean="0"/>
              <a:t>software developers faced during software development</a:t>
            </a:r>
          </a:p>
          <a:p>
            <a:pPr algn="just">
              <a:buFont typeface="Arial" pitchFamily="34" charset="0"/>
              <a:buChar char="•"/>
            </a:pPr>
            <a:r>
              <a:rPr lang="en-US" sz="4400" dirty="0" smtClean="0"/>
              <a:t>These solutions were obtained by trial and error by</a:t>
            </a:r>
            <a:br>
              <a:rPr lang="en-US" sz="4400" dirty="0" smtClean="0"/>
            </a:br>
            <a:r>
              <a:rPr lang="en-US" sz="4400" dirty="0" smtClean="0"/>
              <a:t>numerous software developers over quite a substantial</a:t>
            </a:r>
            <a:br>
              <a:rPr lang="en-US" sz="4400" dirty="0" smtClean="0"/>
            </a:br>
            <a:r>
              <a:rPr lang="en-US" sz="4400" dirty="0" smtClean="0"/>
              <a:t>period of time</a:t>
            </a:r>
          </a:p>
          <a:p>
            <a:pPr algn="just">
              <a:buFont typeface="Arial" pitchFamily="34" charset="0"/>
              <a:buChar char="•"/>
            </a:pPr>
            <a:r>
              <a:rPr lang="en-US" sz="4400" dirty="0" smtClean="0"/>
              <a:t>Learning these patterns helps unexperienced developers</a:t>
            </a:r>
            <a:br>
              <a:rPr lang="en-US" sz="4400" dirty="0" smtClean="0"/>
            </a:br>
            <a:r>
              <a:rPr lang="en-US" sz="4400" dirty="0" smtClean="0"/>
              <a:t>to learn software design in an </a:t>
            </a:r>
            <a:r>
              <a:rPr lang="en-US" sz="4400" dirty="0" smtClean="0">
                <a:solidFill>
                  <a:srgbClr val="0070C0"/>
                </a:solidFill>
              </a:rPr>
              <a:t>easy</a:t>
            </a:r>
            <a:r>
              <a:rPr lang="en-US" sz="4400" dirty="0" smtClean="0"/>
              <a:t> and </a:t>
            </a:r>
            <a:r>
              <a:rPr lang="en-US" sz="4500" dirty="0" smtClean="0">
                <a:solidFill>
                  <a:srgbClr val="0070C0"/>
                </a:solidFill>
              </a:rPr>
              <a:t>faster</a:t>
            </a:r>
            <a:r>
              <a:rPr lang="en-US" sz="4400" dirty="0" smtClean="0"/>
              <a:t> </a:t>
            </a:r>
            <a:r>
              <a:rPr lang="en-US" sz="4500" dirty="0" smtClean="0">
                <a:solidFill>
                  <a:srgbClr val="0070C0"/>
                </a:solidFill>
              </a:rPr>
              <a:t>way</a:t>
            </a:r>
          </a:p>
          <a:p>
            <a:pPr algn="just">
              <a:buNone/>
            </a:pPr>
            <a:endParaRPr lang="en-US" sz="2800" dirty="0" smtClean="0"/>
          </a:p>
          <a:p>
            <a:pPr algn="just">
              <a:buNone/>
            </a:pPr>
            <a:endParaRPr lang="en-US" sz="4800" b="1" dirty="0" smtClean="0">
              <a:solidFill>
                <a:srgbClr val="C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762000"/>
          </a:xfrm>
        </p:spPr>
        <p:txBody>
          <a:bodyPr/>
          <a:lstStyle/>
          <a:p>
            <a:r>
              <a:rPr lang="en-US" b="1" dirty="0" smtClean="0"/>
              <a:t>Who are the Gang of Four (GOF) ?</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61</a:t>
            </a:fld>
            <a:endParaRPr lang="en-US"/>
          </a:p>
        </p:txBody>
      </p:sp>
      <p:sp>
        <p:nvSpPr>
          <p:cNvPr id="4" name="Content Placeholder 3"/>
          <p:cNvSpPr>
            <a:spLocks noGrp="1"/>
          </p:cNvSpPr>
          <p:nvPr>
            <p:ph sz="quarter" idx="1"/>
          </p:nvPr>
        </p:nvSpPr>
        <p:spPr>
          <a:xfrm>
            <a:off x="533400" y="1219200"/>
            <a:ext cx="8458200" cy="5410200"/>
          </a:xfrm>
        </p:spPr>
        <p:txBody>
          <a:bodyPr>
            <a:noAutofit/>
          </a:bodyPr>
          <a:lstStyle/>
          <a:p>
            <a:pPr algn="just"/>
            <a:r>
              <a:rPr lang="en-US" dirty="0" smtClean="0"/>
              <a:t>The Gang of Four are the authors of the book, "</a:t>
            </a:r>
            <a:r>
              <a:rPr lang="en-US" dirty="0" smtClean="0">
                <a:solidFill>
                  <a:srgbClr val="002060"/>
                </a:solidFill>
              </a:rPr>
              <a:t>Design Patterns: Elements of Reusable Object-Oriented Software</a:t>
            </a:r>
            <a:r>
              <a:rPr lang="en-US" dirty="0" smtClean="0"/>
              <a:t>". This important book describes various development techniques and pitfalls in addition to providing twenty-three object-oriented programming design patterns. </a:t>
            </a:r>
          </a:p>
          <a:p>
            <a:pPr algn="just"/>
            <a:r>
              <a:rPr lang="en-US" dirty="0" smtClean="0"/>
              <a:t>The four authors were </a:t>
            </a:r>
            <a:r>
              <a:rPr lang="en-US" b="1" dirty="0" smtClean="0">
                <a:solidFill>
                  <a:srgbClr val="002060"/>
                </a:solidFill>
              </a:rPr>
              <a:t>Erich Gamma</a:t>
            </a:r>
            <a:r>
              <a:rPr lang="en-US" dirty="0" smtClean="0">
                <a:solidFill>
                  <a:srgbClr val="002060"/>
                </a:solidFill>
              </a:rPr>
              <a:t>, </a:t>
            </a:r>
            <a:r>
              <a:rPr lang="en-US" b="1" dirty="0" smtClean="0">
                <a:solidFill>
                  <a:srgbClr val="002060"/>
                </a:solidFill>
              </a:rPr>
              <a:t>Richard</a:t>
            </a:r>
            <a:r>
              <a:rPr lang="en-US" dirty="0" smtClean="0">
                <a:solidFill>
                  <a:srgbClr val="002060"/>
                </a:solidFill>
              </a:rPr>
              <a:t> </a:t>
            </a:r>
            <a:r>
              <a:rPr lang="en-US" b="1" dirty="0" smtClean="0">
                <a:solidFill>
                  <a:srgbClr val="002060"/>
                </a:solidFill>
              </a:rPr>
              <a:t>Helm</a:t>
            </a:r>
            <a:r>
              <a:rPr lang="en-US" dirty="0" smtClean="0">
                <a:solidFill>
                  <a:srgbClr val="002060"/>
                </a:solidFill>
              </a:rPr>
              <a:t>, </a:t>
            </a:r>
            <a:r>
              <a:rPr lang="en-US" b="1" dirty="0" smtClean="0">
                <a:solidFill>
                  <a:srgbClr val="002060"/>
                </a:solidFill>
              </a:rPr>
              <a:t>Ralph</a:t>
            </a:r>
            <a:r>
              <a:rPr lang="en-US" dirty="0" smtClean="0">
                <a:solidFill>
                  <a:srgbClr val="002060"/>
                </a:solidFill>
              </a:rPr>
              <a:t> </a:t>
            </a:r>
            <a:r>
              <a:rPr lang="en-US" b="1" dirty="0" smtClean="0">
                <a:solidFill>
                  <a:srgbClr val="002060"/>
                </a:solidFill>
              </a:rPr>
              <a:t>Johnson</a:t>
            </a:r>
            <a:r>
              <a:rPr lang="en-US" dirty="0" smtClean="0">
                <a:solidFill>
                  <a:srgbClr val="002060"/>
                </a:solidFill>
              </a:rPr>
              <a:t> and </a:t>
            </a:r>
            <a:r>
              <a:rPr lang="en-US" b="1" dirty="0" smtClean="0">
                <a:solidFill>
                  <a:srgbClr val="002060"/>
                </a:solidFill>
              </a:rPr>
              <a:t>John</a:t>
            </a:r>
            <a:r>
              <a:rPr lang="en-US" dirty="0" smtClean="0">
                <a:solidFill>
                  <a:srgbClr val="002060"/>
                </a:solidFill>
              </a:rPr>
              <a:t> </a:t>
            </a:r>
            <a:r>
              <a:rPr lang="en-US" b="1" dirty="0" smtClean="0">
                <a:solidFill>
                  <a:srgbClr val="002060"/>
                </a:solidFill>
              </a:rPr>
              <a:t>Vlissides</a:t>
            </a:r>
            <a:r>
              <a:rPr lang="en-US" dirty="0" smtClean="0"/>
              <a:t>.</a:t>
            </a:r>
          </a:p>
          <a:p>
            <a:pPr algn="just"/>
            <a:r>
              <a:rPr lang="en-US" dirty="0" smtClean="0">
                <a:solidFill>
                  <a:srgbClr val="0070C0"/>
                </a:solidFill>
              </a:rPr>
              <a:t>Erich Gamma</a:t>
            </a:r>
            <a:r>
              <a:rPr lang="en-US" dirty="0" smtClean="0"/>
              <a:t>, </a:t>
            </a:r>
            <a:r>
              <a:rPr lang="en-US" dirty="0" smtClean="0">
                <a:solidFill>
                  <a:srgbClr val="0070C0"/>
                </a:solidFill>
              </a:rPr>
              <a:t>Richard</a:t>
            </a:r>
            <a:r>
              <a:rPr lang="en-US" dirty="0" smtClean="0"/>
              <a:t> </a:t>
            </a:r>
            <a:r>
              <a:rPr lang="en-US" dirty="0" smtClean="0">
                <a:solidFill>
                  <a:srgbClr val="0070C0"/>
                </a:solidFill>
              </a:rPr>
              <a:t>Helm</a:t>
            </a:r>
            <a:r>
              <a:rPr lang="en-US" dirty="0" smtClean="0"/>
              <a:t>, </a:t>
            </a:r>
            <a:r>
              <a:rPr lang="en-US" dirty="0" smtClean="0">
                <a:solidFill>
                  <a:srgbClr val="0070C0"/>
                </a:solidFill>
              </a:rPr>
              <a:t>Ralph</a:t>
            </a:r>
            <a:r>
              <a:rPr lang="en-US" dirty="0" smtClean="0"/>
              <a:t> </a:t>
            </a:r>
            <a:r>
              <a:rPr lang="en-US" dirty="0" smtClean="0">
                <a:solidFill>
                  <a:srgbClr val="0070C0"/>
                </a:solidFill>
              </a:rPr>
              <a:t>Johnson</a:t>
            </a:r>
            <a:r>
              <a:rPr lang="en-US" dirty="0" smtClean="0"/>
              <a:t> and </a:t>
            </a:r>
            <a:r>
              <a:rPr lang="en-US" dirty="0" smtClean="0">
                <a:solidFill>
                  <a:srgbClr val="0070C0"/>
                </a:solidFill>
              </a:rPr>
              <a:t>John</a:t>
            </a:r>
            <a:r>
              <a:rPr lang="en-US" dirty="0" smtClean="0"/>
              <a:t/>
            </a:r>
            <a:br>
              <a:rPr lang="en-US" dirty="0" smtClean="0"/>
            </a:br>
            <a:r>
              <a:rPr lang="en-US" dirty="0" smtClean="0">
                <a:solidFill>
                  <a:srgbClr val="0070C0"/>
                </a:solidFill>
              </a:rPr>
              <a:t>Vlissides</a:t>
            </a:r>
            <a:r>
              <a:rPr lang="en-US" dirty="0" smtClean="0"/>
              <a:t> initiated the concept of </a:t>
            </a:r>
            <a:r>
              <a:rPr lang="en-US" dirty="0" smtClean="0">
                <a:solidFill>
                  <a:srgbClr val="0070C0"/>
                </a:solidFill>
              </a:rPr>
              <a:t>Design Pattern in</a:t>
            </a:r>
            <a:br>
              <a:rPr lang="en-US" dirty="0" smtClean="0">
                <a:solidFill>
                  <a:srgbClr val="0070C0"/>
                </a:solidFill>
              </a:rPr>
            </a:br>
            <a:r>
              <a:rPr lang="en-US" dirty="0" smtClean="0">
                <a:solidFill>
                  <a:srgbClr val="0070C0"/>
                </a:solidFill>
              </a:rPr>
              <a:t>Software development</a:t>
            </a:r>
          </a:p>
          <a:p>
            <a:pPr algn="just"/>
            <a:r>
              <a:rPr lang="en-US" dirty="0" smtClean="0"/>
              <a:t>These authors are collectively known as </a:t>
            </a:r>
            <a:r>
              <a:rPr lang="en-US" dirty="0" smtClean="0">
                <a:solidFill>
                  <a:srgbClr val="0070C0"/>
                </a:solidFill>
              </a:rPr>
              <a:t>Gang of Four</a:t>
            </a:r>
            <a:br>
              <a:rPr lang="en-US" dirty="0" smtClean="0">
                <a:solidFill>
                  <a:srgbClr val="0070C0"/>
                </a:solidFill>
              </a:rPr>
            </a:br>
            <a:r>
              <a:rPr lang="en-US" dirty="0" smtClean="0">
                <a:solidFill>
                  <a:srgbClr val="0070C0"/>
                </a:solidFill>
              </a:rPr>
              <a:t>(GOF).</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685800"/>
          </a:xfrm>
        </p:spPr>
        <p:txBody>
          <a:bodyPr>
            <a:noAutofit/>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Benefits of design patterns</a:t>
            </a:r>
            <a:endParaRPr lang="en-US" b="1" dirty="0">
              <a:solidFill>
                <a:srgbClr val="FF0000"/>
              </a:solidFill>
            </a:endParaRPr>
          </a:p>
        </p:txBody>
      </p:sp>
      <p:sp>
        <p:nvSpPr>
          <p:cNvPr id="3" name="Slide Number Placeholder 2"/>
          <p:cNvSpPr>
            <a:spLocks noGrp="1"/>
          </p:cNvSpPr>
          <p:nvPr>
            <p:ph type="sldNum" sz="quarter" idx="12"/>
          </p:nvPr>
        </p:nvSpPr>
        <p:spPr/>
        <p:txBody>
          <a:bodyPr/>
          <a:lstStyle/>
          <a:p>
            <a:fld id="{738C291B-5212-4CD6-AE03-AE823AEA7B0F}" type="slidenum">
              <a:rPr lang="en-US" smtClean="0"/>
              <a:pPr/>
              <a:t>62</a:t>
            </a:fld>
            <a:endParaRPr lang="en-US"/>
          </a:p>
        </p:txBody>
      </p:sp>
      <p:sp>
        <p:nvSpPr>
          <p:cNvPr id="4" name="Content Placeholder 3"/>
          <p:cNvSpPr>
            <a:spLocks noGrp="1"/>
          </p:cNvSpPr>
          <p:nvPr>
            <p:ph sz="quarter" idx="1"/>
          </p:nvPr>
        </p:nvSpPr>
        <p:spPr>
          <a:xfrm>
            <a:off x="609600" y="1066800"/>
            <a:ext cx="8229600" cy="5410200"/>
          </a:xfrm>
        </p:spPr>
        <p:txBody>
          <a:bodyPr>
            <a:normAutofit/>
          </a:bodyPr>
          <a:lstStyle/>
          <a:p>
            <a:pPr algn="just"/>
            <a:r>
              <a:rPr lang="en-US" dirty="0" smtClean="0"/>
              <a:t>Design patterns make it </a:t>
            </a:r>
            <a:r>
              <a:rPr lang="en-US" b="1" dirty="0" smtClean="0">
                <a:solidFill>
                  <a:srgbClr val="0070C0"/>
                </a:solidFill>
              </a:rPr>
              <a:t>easier to reuse successful designs</a:t>
            </a:r>
            <a:r>
              <a:rPr lang="en-US" dirty="0" smtClean="0">
                <a:solidFill>
                  <a:srgbClr val="0070C0"/>
                </a:solidFill>
              </a:rPr>
              <a:t/>
            </a:r>
            <a:br>
              <a:rPr lang="en-US" dirty="0" smtClean="0">
                <a:solidFill>
                  <a:srgbClr val="0070C0"/>
                </a:solidFill>
              </a:rPr>
            </a:br>
            <a:r>
              <a:rPr lang="en-US" b="1" dirty="0" smtClean="0">
                <a:solidFill>
                  <a:srgbClr val="0070C0"/>
                </a:solidFill>
              </a:rPr>
              <a:t>and architectures</a:t>
            </a:r>
            <a:r>
              <a:rPr lang="en-US" dirty="0" smtClean="0">
                <a:solidFill>
                  <a:srgbClr val="0070C0"/>
                </a:solidFill>
              </a:rPr>
              <a:t>.</a:t>
            </a:r>
          </a:p>
          <a:p>
            <a:pPr algn="just"/>
            <a:r>
              <a:rPr lang="en-US" dirty="0" smtClean="0"/>
              <a:t>Expressing </a:t>
            </a:r>
            <a:r>
              <a:rPr lang="en-US" b="1" dirty="0" smtClean="0">
                <a:solidFill>
                  <a:srgbClr val="0070C0"/>
                </a:solidFill>
              </a:rPr>
              <a:t>proven techniques </a:t>
            </a:r>
            <a:r>
              <a:rPr lang="en-US" dirty="0" smtClean="0"/>
              <a:t>as design patterns makes</a:t>
            </a:r>
            <a:br>
              <a:rPr lang="en-US" dirty="0" smtClean="0"/>
            </a:br>
            <a:r>
              <a:rPr lang="en-US" dirty="0" smtClean="0"/>
              <a:t>them </a:t>
            </a:r>
            <a:r>
              <a:rPr lang="en-US" b="1" dirty="0" smtClean="0">
                <a:solidFill>
                  <a:srgbClr val="0070C0"/>
                </a:solidFill>
              </a:rPr>
              <a:t>more accessible </a:t>
            </a:r>
            <a:r>
              <a:rPr lang="en-US" dirty="0" smtClean="0"/>
              <a:t>to developers of new systems.</a:t>
            </a:r>
          </a:p>
          <a:p>
            <a:pPr algn="just"/>
            <a:r>
              <a:rPr lang="en-US" dirty="0" smtClean="0"/>
              <a:t>Design patterns help you </a:t>
            </a:r>
            <a:r>
              <a:rPr lang="en-US" b="1" dirty="0" smtClean="0"/>
              <a:t>choose design alternatives </a:t>
            </a:r>
            <a:r>
              <a:rPr lang="en-US" dirty="0" smtClean="0"/>
              <a:t>that</a:t>
            </a:r>
            <a:br>
              <a:rPr lang="en-US" dirty="0" smtClean="0"/>
            </a:br>
            <a:r>
              <a:rPr lang="en-US" dirty="0" smtClean="0"/>
              <a:t>make a system </a:t>
            </a:r>
            <a:r>
              <a:rPr lang="en-US" b="1" dirty="0" smtClean="0"/>
              <a:t>reusable </a:t>
            </a:r>
            <a:r>
              <a:rPr lang="en-US" dirty="0" smtClean="0"/>
              <a:t>and avoid alternatives that</a:t>
            </a:r>
            <a:br>
              <a:rPr lang="en-US" dirty="0" smtClean="0"/>
            </a:br>
            <a:r>
              <a:rPr lang="en-US" dirty="0" smtClean="0"/>
              <a:t>compromise reusability.</a:t>
            </a:r>
          </a:p>
          <a:p>
            <a:pPr algn="just"/>
            <a:r>
              <a:rPr lang="en-US" dirty="0" smtClean="0"/>
              <a:t>Design patterns can even improve the documentation and</a:t>
            </a:r>
            <a:br>
              <a:rPr lang="en-US" dirty="0" smtClean="0"/>
            </a:br>
            <a:r>
              <a:rPr lang="en-US" dirty="0" smtClean="0"/>
              <a:t>maintenance of existing systems by </a:t>
            </a:r>
            <a:r>
              <a:rPr lang="en-US" dirty="0" smtClean="0">
                <a:solidFill>
                  <a:srgbClr val="0070C0"/>
                </a:solidFill>
              </a:rPr>
              <a:t>furnishing an explicit</a:t>
            </a:r>
            <a:br>
              <a:rPr lang="en-US" dirty="0" smtClean="0">
                <a:solidFill>
                  <a:srgbClr val="0070C0"/>
                </a:solidFill>
              </a:rPr>
            </a:br>
            <a:r>
              <a:rPr lang="en-US" dirty="0" smtClean="0">
                <a:solidFill>
                  <a:srgbClr val="0070C0"/>
                </a:solidFill>
              </a:rPr>
              <a:t>specification of class and object interactions </a:t>
            </a:r>
            <a:r>
              <a:rPr lang="en-US" dirty="0" smtClean="0"/>
              <a:t>and their</a:t>
            </a:r>
            <a:br>
              <a:rPr lang="en-US" dirty="0" smtClean="0"/>
            </a:br>
            <a:r>
              <a:rPr lang="en-US" dirty="0" smtClean="0">
                <a:solidFill>
                  <a:srgbClr val="0070C0"/>
                </a:solidFill>
              </a:rPr>
              <a:t>underlying intent</a:t>
            </a:r>
            <a:r>
              <a:rPr lang="en-US" dirty="0" smtClean="0"/>
              <a:t>.</a:t>
            </a:r>
          </a:p>
          <a:p>
            <a:r>
              <a:rPr lang="en-US" dirty="0" smtClean="0"/>
              <a:t>Design patterns help a designer get a design "</a:t>
            </a:r>
            <a:r>
              <a:rPr lang="en-US" b="1" dirty="0" smtClean="0">
                <a:solidFill>
                  <a:srgbClr val="0070C0"/>
                </a:solidFill>
              </a:rPr>
              <a:t>right" faster</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r>
              <a:rPr lang="en-US" b="1" dirty="0" smtClean="0"/>
              <a:t>Elements of design patterns </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63</a:t>
            </a:fld>
            <a:endParaRPr lang="en-US"/>
          </a:p>
        </p:txBody>
      </p:sp>
      <p:sp>
        <p:nvSpPr>
          <p:cNvPr id="4" name="Content Placeholder 3"/>
          <p:cNvSpPr>
            <a:spLocks noGrp="1"/>
          </p:cNvSpPr>
          <p:nvPr>
            <p:ph sz="quarter" idx="1"/>
          </p:nvPr>
        </p:nvSpPr>
        <p:spPr>
          <a:xfrm>
            <a:off x="533400" y="990600"/>
            <a:ext cx="8382000" cy="5562600"/>
          </a:xfrm>
        </p:spPr>
        <p:txBody>
          <a:bodyPr>
            <a:normAutofit/>
          </a:bodyPr>
          <a:lstStyle/>
          <a:p>
            <a:pPr algn="just"/>
            <a:r>
              <a:rPr lang="en-US" dirty="0" smtClean="0">
                <a:solidFill>
                  <a:srgbClr val="0070C0"/>
                </a:solidFill>
              </a:rPr>
              <a:t>Design pattern name: </a:t>
            </a:r>
            <a:r>
              <a:rPr lang="en-US" dirty="0" smtClean="0"/>
              <a:t>A meaningful pattern identifier. we can use to describe a design problem, its solutions, and consequences</a:t>
            </a:r>
          </a:p>
          <a:p>
            <a:r>
              <a:rPr lang="en-US" dirty="0" smtClean="0">
                <a:solidFill>
                  <a:srgbClr val="0070C0"/>
                </a:solidFill>
              </a:rPr>
              <a:t>Problem description: </a:t>
            </a:r>
            <a:r>
              <a:rPr lang="en-US" dirty="0" smtClean="0"/>
              <a:t>Describes when to apply a pattern. Explains the problem and the context.</a:t>
            </a:r>
          </a:p>
          <a:p>
            <a:r>
              <a:rPr lang="en-US" dirty="0" smtClean="0">
                <a:solidFill>
                  <a:srgbClr val="0070C0"/>
                </a:solidFill>
              </a:rPr>
              <a:t>Solution description</a:t>
            </a:r>
            <a:r>
              <a:rPr lang="en-US" dirty="0" smtClean="0"/>
              <a:t>: </a:t>
            </a:r>
          </a:p>
          <a:p>
            <a:pPr lvl="1" algn="just">
              <a:buFont typeface="Courier New" pitchFamily="49" charset="0"/>
              <a:buChar char="o"/>
            </a:pPr>
            <a:r>
              <a:rPr lang="en-US" dirty="0" smtClean="0"/>
              <a:t>Describes the elements that make up the </a:t>
            </a:r>
            <a:r>
              <a:rPr lang="en-US" dirty="0" smtClean="0">
                <a:solidFill>
                  <a:srgbClr val="0070C0"/>
                </a:solidFill>
              </a:rPr>
              <a:t>design</a:t>
            </a:r>
            <a:r>
              <a:rPr lang="en-US" dirty="0" smtClean="0"/>
              <a:t>, </a:t>
            </a:r>
            <a:r>
              <a:rPr lang="en-US" dirty="0" smtClean="0">
                <a:solidFill>
                  <a:srgbClr val="0070C0"/>
                </a:solidFill>
              </a:rPr>
              <a:t>their</a:t>
            </a:r>
            <a:r>
              <a:rPr lang="en-US" dirty="0" smtClean="0"/>
              <a:t> </a:t>
            </a:r>
            <a:r>
              <a:rPr lang="en-US" dirty="0" smtClean="0">
                <a:solidFill>
                  <a:srgbClr val="0070C0"/>
                </a:solidFill>
              </a:rPr>
              <a:t>relationships</a:t>
            </a:r>
            <a:r>
              <a:rPr lang="en-US" dirty="0" smtClean="0"/>
              <a:t>,</a:t>
            </a:r>
            <a:br>
              <a:rPr lang="en-US" dirty="0" smtClean="0"/>
            </a:br>
            <a:r>
              <a:rPr lang="en-US" dirty="0" smtClean="0">
                <a:solidFill>
                  <a:srgbClr val="0070C0"/>
                </a:solidFill>
              </a:rPr>
              <a:t>responsibilities</a:t>
            </a:r>
            <a:r>
              <a:rPr lang="en-US" dirty="0" smtClean="0"/>
              <a:t>, and </a:t>
            </a:r>
            <a:r>
              <a:rPr lang="en-US" dirty="0" smtClean="0">
                <a:solidFill>
                  <a:srgbClr val="0070C0"/>
                </a:solidFill>
              </a:rPr>
              <a:t>collaborations</a:t>
            </a:r>
            <a:r>
              <a:rPr lang="en-US" dirty="0" smtClean="0"/>
              <a:t>.</a:t>
            </a:r>
          </a:p>
          <a:p>
            <a:pPr lvl="1" algn="just">
              <a:buFont typeface="Courier New" pitchFamily="49" charset="0"/>
              <a:buChar char="o"/>
            </a:pPr>
            <a:r>
              <a:rPr lang="en-US" dirty="0" smtClean="0"/>
              <a:t> Does not represent a concrete design but a template for a design</a:t>
            </a:r>
            <a:br>
              <a:rPr lang="en-US" dirty="0" smtClean="0"/>
            </a:br>
            <a:r>
              <a:rPr lang="en-US" dirty="0" smtClean="0"/>
              <a:t>solution that can be applied in many different situations.</a:t>
            </a:r>
          </a:p>
          <a:p>
            <a:pPr algn="just">
              <a:buFont typeface="Arial" pitchFamily="34" charset="0"/>
              <a:buChar char="•"/>
            </a:pPr>
            <a:r>
              <a:rPr lang="en-US" dirty="0" smtClean="0">
                <a:solidFill>
                  <a:srgbClr val="0070C0"/>
                </a:solidFill>
              </a:rPr>
              <a:t>Consequences : </a:t>
            </a:r>
            <a:r>
              <a:rPr lang="en-US" dirty="0" smtClean="0"/>
              <a:t>The </a:t>
            </a:r>
            <a:r>
              <a:rPr lang="en-US" dirty="0" smtClean="0">
                <a:solidFill>
                  <a:srgbClr val="0070C0"/>
                </a:solidFill>
              </a:rPr>
              <a:t>results</a:t>
            </a:r>
            <a:r>
              <a:rPr lang="en-US" dirty="0" smtClean="0"/>
              <a:t> and </a:t>
            </a:r>
            <a:r>
              <a:rPr lang="en-US" dirty="0" smtClean="0">
                <a:solidFill>
                  <a:srgbClr val="0070C0"/>
                </a:solidFill>
              </a:rPr>
              <a:t>trade-offs</a:t>
            </a:r>
            <a:r>
              <a:rPr lang="en-US" dirty="0" smtClean="0"/>
              <a:t> of applying the pattern. They are critical for evaluating design alternatives and for understanding the </a:t>
            </a:r>
            <a:r>
              <a:rPr lang="en-US" dirty="0" smtClean="0">
                <a:solidFill>
                  <a:srgbClr val="002060"/>
                </a:solidFill>
              </a:rPr>
              <a:t>costs</a:t>
            </a:r>
            <a:r>
              <a:rPr lang="en-US" dirty="0" smtClean="0"/>
              <a:t> and </a:t>
            </a:r>
            <a:r>
              <a:rPr lang="en-US" dirty="0" smtClean="0">
                <a:solidFill>
                  <a:srgbClr val="002060"/>
                </a:solidFill>
              </a:rPr>
              <a:t>benefits</a:t>
            </a:r>
            <a:r>
              <a:rPr lang="en-US" dirty="0" smtClean="0"/>
              <a:t> of applying the pattern.</a:t>
            </a:r>
          </a:p>
          <a:p>
            <a:pPr algn="just">
              <a:buFont typeface="Arial" pitchFamily="34" charset="0"/>
              <a:buChar char="•"/>
            </a:pPr>
            <a:endParaRPr lang="en-US" dirty="0" smtClean="0"/>
          </a:p>
          <a:p>
            <a:pPr algn="just">
              <a:buFont typeface="Arial" pitchFamily="34" charset="0"/>
              <a:buChar char="•"/>
            </a:pPr>
            <a:endParaRPr lang="en-US" dirty="0">
              <a:solidFill>
                <a:srgbClr val="0070C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096962"/>
          </a:xfrm>
        </p:spPr>
        <p:txBody>
          <a:bodyPr/>
          <a:lstStyle/>
          <a:p>
            <a:r>
              <a:rPr lang="en-US" b="1" dirty="0" smtClean="0"/>
              <a:t>Application of design patterns </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64</a:t>
            </a:fld>
            <a:endParaRPr lang="en-US"/>
          </a:p>
        </p:txBody>
      </p:sp>
      <p:sp>
        <p:nvSpPr>
          <p:cNvPr id="4" name="Content Placeholder 3"/>
          <p:cNvSpPr>
            <a:spLocks noGrp="1"/>
          </p:cNvSpPr>
          <p:nvPr>
            <p:ph sz="quarter" idx="1"/>
          </p:nvPr>
        </p:nvSpPr>
        <p:spPr>
          <a:xfrm>
            <a:off x="838200" y="1600200"/>
            <a:ext cx="8001000" cy="4343400"/>
          </a:xfrm>
        </p:spPr>
        <p:txBody>
          <a:bodyPr>
            <a:normAutofit/>
          </a:bodyPr>
          <a:lstStyle/>
          <a:p>
            <a:pPr algn="just"/>
            <a:r>
              <a:rPr lang="en-US" sz="2800" dirty="0" smtClean="0">
                <a:solidFill>
                  <a:srgbClr val="002060"/>
                </a:solidFill>
              </a:rPr>
              <a:t>Wide variety of application domains:</a:t>
            </a:r>
          </a:p>
          <a:p>
            <a:pPr lvl="1" algn="just">
              <a:buFont typeface="Courier New" pitchFamily="49" charset="0"/>
              <a:buChar char="o"/>
            </a:pPr>
            <a:r>
              <a:rPr lang="en-US" sz="2800" dirty="0" smtClean="0"/>
              <a:t> Drawing editors, banking, CAD, CAE, cellular network</a:t>
            </a:r>
            <a:br>
              <a:rPr lang="en-US" sz="2800" dirty="0" smtClean="0"/>
            </a:br>
            <a:r>
              <a:rPr lang="en-US" sz="2800" dirty="0" smtClean="0"/>
              <a:t>management, telecomm switches, program visualization.</a:t>
            </a:r>
          </a:p>
          <a:p>
            <a:pPr algn="just"/>
            <a:r>
              <a:rPr lang="en-US" sz="2800" dirty="0" smtClean="0">
                <a:solidFill>
                  <a:srgbClr val="002060"/>
                </a:solidFill>
              </a:rPr>
              <a:t>Wide variety of technical areas:</a:t>
            </a:r>
          </a:p>
          <a:p>
            <a:pPr lvl="1" algn="just">
              <a:buFont typeface="Courier New" pitchFamily="49" charset="0"/>
              <a:buChar char="o"/>
            </a:pPr>
            <a:r>
              <a:rPr lang="en-US" sz="2800" dirty="0" smtClean="0"/>
              <a:t>User interface, communications,  persistent objects, O/S kernels, distributed systems.</a:t>
            </a:r>
          </a:p>
          <a:p>
            <a:pPr lvl="1">
              <a:buNone/>
            </a:pPr>
            <a:endParaRPr lang="en-US"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762000"/>
          </a:xfrm>
        </p:spPr>
        <p:txBody>
          <a:bodyPr>
            <a:normAutofit/>
          </a:bodyPr>
          <a:lstStyle/>
          <a:p>
            <a:r>
              <a:rPr lang="en-US" b="1" dirty="0" smtClean="0"/>
              <a:t>Types of Design Patterns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65</a:t>
            </a:fld>
            <a:endParaRPr lang="en-US"/>
          </a:p>
        </p:txBody>
      </p:sp>
      <p:sp>
        <p:nvSpPr>
          <p:cNvPr id="3" name="Content Placeholder 2"/>
          <p:cNvSpPr>
            <a:spLocks noGrp="1"/>
          </p:cNvSpPr>
          <p:nvPr>
            <p:ph sz="quarter" idx="1"/>
          </p:nvPr>
        </p:nvSpPr>
        <p:spPr>
          <a:xfrm>
            <a:off x="838200" y="1752600"/>
            <a:ext cx="7772400" cy="4572000"/>
          </a:xfrm>
        </p:spPr>
        <p:txBody>
          <a:bodyPr>
            <a:normAutofit/>
          </a:bodyPr>
          <a:lstStyle/>
          <a:p>
            <a:r>
              <a:rPr lang="en-US" sz="3200" dirty="0" smtClean="0"/>
              <a:t>Th</a:t>
            </a:r>
            <a:r>
              <a:rPr lang="en-US" sz="3200" dirty="0" smtClean="0">
                <a:latin typeface="Times New Roman" pitchFamily="18" charset="0"/>
                <a:cs typeface="Times New Roman" pitchFamily="18" charset="0"/>
              </a:rPr>
              <a:t>ere are three basic types of design patterns </a:t>
            </a:r>
          </a:p>
          <a:p>
            <a:pPr marL="834390" lvl="1" indent="-514350">
              <a:buFont typeface="+mj-lt"/>
              <a:buAutoNum type="arabicParenR"/>
            </a:pPr>
            <a:r>
              <a:rPr lang="en-US" sz="3200" dirty="0" smtClean="0">
                <a:solidFill>
                  <a:srgbClr val="C00000"/>
                </a:solidFill>
                <a:latin typeface="Times New Roman" pitchFamily="18" charset="0"/>
                <a:cs typeface="Times New Roman" pitchFamily="18" charset="0"/>
              </a:rPr>
              <a:t>Creational design patterns</a:t>
            </a:r>
          </a:p>
          <a:p>
            <a:pPr marL="834390" lvl="1" indent="-514350">
              <a:buFont typeface="+mj-lt"/>
              <a:buAutoNum type="arabicParenR"/>
            </a:pPr>
            <a:r>
              <a:rPr lang="en-US" sz="3200" dirty="0" smtClean="0">
                <a:solidFill>
                  <a:srgbClr val="C00000"/>
                </a:solidFill>
                <a:latin typeface="Times New Roman" pitchFamily="18" charset="0"/>
                <a:cs typeface="Times New Roman" pitchFamily="18" charset="0"/>
              </a:rPr>
              <a:t>Structural design patterns</a:t>
            </a:r>
          </a:p>
          <a:p>
            <a:pPr marL="834390" lvl="1" indent="-514350">
              <a:buFont typeface="+mj-lt"/>
              <a:buAutoNum type="arabicParenR"/>
            </a:pPr>
            <a:r>
              <a:rPr lang="en-US" sz="3200" dirty="0" smtClean="0">
                <a:solidFill>
                  <a:srgbClr val="C00000"/>
                </a:solidFill>
                <a:latin typeface="Times New Roman" pitchFamily="18" charset="0"/>
                <a:cs typeface="Times New Roman" pitchFamily="18" charset="0"/>
              </a:rPr>
              <a:t>Behavioral design patterns </a:t>
            </a:r>
            <a:endParaRPr lang="en-US" sz="32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762000"/>
          </a:xfrm>
        </p:spPr>
        <p:txBody>
          <a:bodyPr>
            <a:normAutofit/>
          </a:bodyPr>
          <a:lstStyle/>
          <a:p>
            <a:r>
              <a:rPr lang="en-US" b="1" dirty="0" smtClean="0"/>
              <a:t>Creational design patterns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66</a:t>
            </a:fld>
            <a:endParaRPr lang="en-US"/>
          </a:p>
        </p:txBody>
      </p:sp>
      <p:sp>
        <p:nvSpPr>
          <p:cNvPr id="3" name="Content Placeholder 2"/>
          <p:cNvSpPr>
            <a:spLocks noGrp="1"/>
          </p:cNvSpPr>
          <p:nvPr>
            <p:ph sz="quarter" idx="1"/>
          </p:nvPr>
        </p:nvSpPr>
        <p:spPr>
          <a:xfrm>
            <a:off x="609600" y="1143000"/>
            <a:ext cx="8305800" cy="5334000"/>
          </a:xfrm>
        </p:spPr>
        <p:txBody>
          <a:bodyPr>
            <a:normAutofit fontScale="92500" lnSpcReduction="10000"/>
          </a:bodyPr>
          <a:lstStyle/>
          <a:p>
            <a:pPr algn="just"/>
            <a:r>
              <a:rPr lang="en-US" sz="2800" dirty="0" smtClean="0"/>
              <a:t>These design patterns provide a way to create objects while hiding the creation logic, rather than instantiating objects directly using operator.</a:t>
            </a:r>
          </a:p>
          <a:p>
            <a:pPr algn="just"/>
            <a:r>
              <a:rPr lang="en-US" sz="2800" dirty="0" smtClean="0"/>
              <a:t>This gives the program more flexible in deciding which objects need to be created for a given use case.</a:t>
            </a:r>
          </a:p>
          <a:p>
            <a:pPr algn="just"/>
            <a:r>
              <a:rPr lang="en-US" sz="2800" dirty="0" smtClean="0"/>
              <a:t>Useful as system evolve: the </a:t>
            </a:r>
            <a:r>
              <a:rPr lang="en-US" sz="2800" dirty="0" smtClean="0">
                <a:solidFill>
                  <a:srgbClr val="0070C0"/>
                </a:solidFill>
              </a:rPr>
              <a:t>classes</a:t>
            </a:r>
            <a:r>
              <a:rPr lang="en-US" sz="2800" dirty="0" smtClean="0"/>
              <a:t> that will be used in</a:t>
            </a:r>
            <a:br>
              <a:rPr lang="en-US" sz="2800" dirty="0" smtClean="0"/>
            </a:br>
            <a:r>
              <a:rPr lang="en-US" sz="2800" dirty="0" smtClean="0"/>
              <a:t>the </a:t>
            </a:r>
            <a:r>
              <a:rPr lang="en-US" sz="2800" dirty="0" smtClean="0">
                <a:solidFill>
                  <a:srgbClr val="0070C0"/>
                </a:solidFill>
              </a:rPr>
              <a:t>future may not be known now</a:t>
            </a:r>
          </a:p>
          <a:p>
            <a:pPr algn="just"/>
            <a:r>
              <a:rPr lang="en-US" sz="2800" dirty="0" smtClean="0">
                <a:solidFill>
                  <a:srgbClr val="002060"/>
                </a:solidFill>
              </a:rPr>
              <a:t>Examples</a:t>
            </a:r>
          </a:p>
          <a:p>
            <a:pPr lvl="2" algn="just">
              <a:buClr>
                <a:srgbClr val="C00000"/>
              </a:buClr>
              <a:buFont typeface="Wingdings" pitchFamily="2" charset="2"/>
              <a:buChar char=""/>
            </a:pPr>
            <a:r>
              <a:rPr lang="en-US" dirty="0" smtClean="0">
                <a:solidFill>
                  <a:srgbClr val="002060"/>
                </a:solidFill>
              </a:rPr>
              <a:t> </a:t>
            </a:r>
            <a:r>
              <a:rPr lang="en-US" sz="2800" dirty="0" smtClean="0">
                <a:solidFill>
                  <a:srgbClr val="002060"/>
                </a:solidFill>
              </a:rPr>
              <a:t>Factory method </a:t>
            </a:r>
          </a:p>
          <a:p>
            <a:pPr lvl="2" algn="just">
              <a:buClr>
                <a:srgbClr val="C00000"/>
              </a:buClr>
              <a:buFont typeface="Wingdings" pitchFamily="2" charset="2"/>
              <a:buChar char=""/>
            </a:pPr>
            <a:r>
              <a:rPr lang="en-US" sz="2800" dirty="0" smtClean="0">
                <a:solidFill>
                  <a:srgbClr val="002060"/>
                </a:solidFill>
              </a:rPr>
              <a:t>Abstract factory </a:t>
            </a:r>
          </a:p>
          <a:p>
            <a:pPr lvl="2" algn="just">
              <a:buClr>
                <a:srgbClr val="C00000"/>
              </a:buClr>
              <a:buFont typeface="Wingdings" pitchFamily="2" charset="2"/>
              <a:buChar char=""/>
            </a:pPr>
            <a:r>
              <a:rPr lang="en-US" sz="2800" dirty="0" smtClean="0">
                <a:solidFill>
                  <a:srgbClr val="002060"/>
                </a:solidFill>
              </a:rPr>
              <a:t>Singleton </a:t>
            </a:r>
          </a:p>
          <a:p>
            <a:pPr lvl="2" algn="just">
              <a:buClr>
                <a:srgbClr val="C00000"/>
              </a:buClr>
              <a:buFont typeface="Wingdings" pitchFamily="2" charset="2"/>
              <a:buChar char=""/>
            </a:pPr>
            <a:r>
              <a:rPr lang="en-US" sz="2800" dirty="0" smtClean="0">
                <a:solidFill>
                  <a:srgbClr val="002060"/>
                </a:solidFill>
              </a:rPr>
              <a:t>Builder</a:t>
            </a:r>
          </a:p>
          <a:p>
            <a:pPr lvl="2" algn="just">
              <a:buClr>
                <a:srgbClr val="C00000"/>
              </a:buClr>
              <a:buFont typeface="Wingdings" pitchFamily="2" charset="2"/>
              <a:buChar char=""/>
            </a:pPr>
            <a:r>
              <a:rPr lang="en-US" sz="2800" dirty="0" smtClean="0">
                <a:solidFill>
                  <a:srgbClr val="002060"/>
                </a:solidFill>
              </a:rPr>
              <a:t>prototype</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r>
              <a:rPr lang="en-US" sz="3600" b="1" dirty="0" smtClean="0"/>
              <a:t>Creational pattern                        cont’d </a:t>
            </a:r>
            <a:endParaRPr lang="en-US" sz="3600"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67</a:t>
            </a:fld>
            <a:endParaRPr lang="en-US"/>
          </a:p>
        </p:txBody>
      </p:sp>
      <p:sp>
        <p:nvSpPr>
          <p:cNvPr id="4" name="Content Placeholder 3"/>
          <p:cNvSpPr>
            <a:spLocks noGrp="1"/>
          </p:cNvSpPr>
          <p:nvPr>
            <p:ph sz="quarter" idx="1"/>
          </p:nvPr>
        </p:nvSpPr>
        <p:spPr>
          <a:xfrm>
            <a:off x="685800" y="990600"/>
            <a:ext cx="8229600" cy="5562600"/>
          </a:xfrm>
        </p:spPr>
        <p:txBody>
          <a:bodyPr>
            <a:normAutofit/>
          </a:bodyPr>
          <a:lstStyle/>
          <a:p>
            <a:pPr lvl="0" algn="just"/>
            <a:r>
              <a:rPr lang="en-US" b="1" dirty="0" smtClean="0">
                <a:solidFill>
                  <a:srgbClr val="002060"/>
                </a:solidFill>
              </a:rPr>
              <a:t>Abstract Facto</a:t>
            </a:r>
            <a:r>
              <a:rPr lang="en-US" dirty="0" smtClean="0">
                <a:solidFill>
                  <a:srgbClr val="002060"/>
                </a:solidFill>
              </a:rPr>
              <a:t>ry</a:t>
            </a:r>
            <a:r>
              <a:rPr lang="en-US" dirty="0" smtClean="0"/>
              <a:t>. The abstract factory pattern is used to provide a client with a set of related or dependant objects. The "family" of objects created by the factory are determined at run-time.</a:t>
            </a:r>
          </a:p>
          <a:p>
            <a:pPr lvl="0" algn="just"/>
            <a:r>
              <a:rPr lang="en-US" b="1" dirty="0" smtClean="0">
                <a:solidFill>
                  <a:srgbClr val="002060"/>
                </a:solidFill>
              </a:rPr>
              <a:t>Builder</a:t>
            </a:r>
            <a:r>
              <a:rPr lang="en-US" b="1" dirty="0" smtClean="0"/>
              <a:t>: </a:t>
            </a:r>
            <a:r>
              <a:rPr lang="en-US" dirty="0" smtClean="0"/>
              <a:t>The builder pattern is used to create complex objects with constituent parts that must be created in the same order or using a specific algorithm. An external class controls the construction algorithm.</a:t>
            </a:r>
          </a:p>
          <a:p>
            <a:pPr algn="just"/>
            <a:r>
              <a:rPr lang="en-US" b="1" dirty="0" smtClean="0">
                <a:solidFill>
                  <a:srgbClr val="002060"/>
                </a:solidFill>
              </a:rPr>
              <a:t>Factory Method</a:t>
            </a:r>
            <a:r>
              <a:rPr lang="en-US" dirty="0" smtClean="0"/>
              <a:t>: The factory pattern is used to replace class constructors, abstracting the process of object generation so that the type of the object instantiated can be determined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15962"/>
          </a:xfrm>
        </p:spPr>
        <p:txBody>
          <a:bodyPr>
            <a:normAutofit fontScale="90000"/>
          </a:bodyPr>
          <a:lstStyle/>
          <a:p>
            <a:pPr algn="r"/>
            <a:r>
              <a:rPr lang="en-US" b="1" dirty="0" smtClean="0"/>
              <a:t>Cont’d</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68</a:t>
            </a:fld>
            <a:endParaRPr lang="en-US"/>
          </a:p>
        </p:txBody>
      </p:sp>
      <p:sp>
        <p:nvSpPr>
          <p:cNvPr id="4" name="Content Placeholder 3"/>
          <p:cNvSpPr>
            <a:spLocks noGrp="1"/>
          </p:cNvSpPr>
          <p:nvPr>
            <p:ph sz="quarter" idx="1"/>
          </p:nvPr>
        </p:nvSpPr>
        <p:spPr>
          <a:xfrm>
            <a:off x="685800" y="1295400"/>
            <a:ext cx="8229600" cy="4800600"/>
          </a:xfrm>
        </p:spPr>
        <p:txBody>
          <a:bodyPr>
            <a:normAutofit/>
          </a:bodyPr>
          <a:lstStyle/>
          <a:p>
            <a:pPr lvl="0" algn="just"/>
            <a:r>
              <a:rPr lang="en-US" sz="2800" b="1" dirty="0" smtClean="0"/>
              <a:t>Prototype</a:t>
            </a:r>
            <a:r>
              <a:rPr lang="en-US" sz="2800" dirty="0" smtClean="0"/>
              <a:t>: The prototype pattern is used to instantiate a new object by copying all of the properties of an existing object, creating an independent clone. This practice is particularly useful when the construction of a new object is inefficient.</a:t>
            </a:r>
          </a:p>
          <a:p>
            <a:pPr lvl="0" algn="just"/>
            <a:r>
              <a:rPr lang="en-US" sz="2800" b="1" dirty="0" smtClean="0"/>
              <a:t>Singleton:</a:t>
            </a:r>
            <a:r>
              <a:rPr lang="en-US" sz="2800" dirty="0" smtClean="0"/>
              <a:t> The singleton pattern ensures that only one object of a particular class is ever created. All further references to objects of the singleton class refer to the same underlying instance.</a:t>
            </a:r>
          </a:p>
          <a:p>
            <a:pPr algn="just"/>
            <a:endParaRPr lang="en-US"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t>Structural design patterns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69</a:t>
            </a:fld>
            <a:endParaRPr lang="en-US"/>
          </a:p>
        </p:txBody>
      </p:sp>
      <p:sp>
        <p:nvSpPr>
          <p:cNvPr id="3" name="Content Placeholder 2"/>
          <p:cNvSpPr>
            <a:spLocks noGrp="1"/>
          </p:cNvSpPr>
          <p:nvPr>
            <p:ph sz="quarter" idx="1"/>
          </p:nvPr>
        </p:nvSpPr>
        <p:spPr>
          <a:xfrm>
            <a:off x="762000" y="1219200"/>
            <a:ext cx="7924800" cy="5105400"/>
          </a:xfrm>
        </p:spPr>
        <p:txBody>
          <a:bodyPr>
            <a:normAutofit fontScale="85000" lnSpcReduction="20000"/>
          </a:bodyPr>
          <a:lstStyle/>
          <a:p>
            <a:pPr algn="just"/>
            <a:r>
              <a:rPr lang="en-US" sz="2800" dirty="0" smtClean="0"/>
              <a:t>These design patterns concern </a:t>
            </a:r>
            <a:r>
              <a:rPr lang="en-US" sz="2800" dirty="0" smtClean="0">
                <a:solidFill>
                  <a:srgbClr val="0070C0"/>
                </a:solidFill>
              </a:rPr>
              <a:t>class</a:t>
            </a:r>
            <a:r>
              <a:rPr lang="en-US" sz="2800" dirty="0" smtClean="0"/>
              <a:t> and </a:t>
            </a:r>
            <a:r>
              <a:rPr lang="en-US" sz="2800" dirty="0" smtClean="0">
                <a:solidFill>
                  <a:srgbClr val="0070C0"/>
                </a:solidFill>
              </a:rPr>
              <a:t>object</a:t>
            </a:r>
            <a:r>
              <a:rPr lang="en-US" sz="2800" dirty="0" smtClean="0"/>
              <a:t> </a:t>
            </a:r>
            <a:r>
              <a:rPr lang="en-US" sz="2800" dirty="0" smtClean="0">
                <a:solidFill>
                  <a:srgbClr val="0070C0"/>
                </a:solidFill>
              </a:rPr>
              <a:t>composition</a:t>
            </a:r>
            <a:r>
              <a:rPr lang="en-US" sz="2800" dirty="0" smtClean="0"/>
              <a:t>. </a:t>
            </a:r>
          </a:p>
          <a:p>
            <a:pPr algn="just"/>
            <a:r>
              <a:rPr lang="en-US" sz="2800" dirty="0" smtClean="0"/>
              <a:t>Concept of inheritance is used to compose interfaces and define ways to compose objects to obtain new functionalities .</a:t>
            </a:r>
          </a:p>
          <a:p>
            <a:pPr algn="just"/>
            <a:r>
              <a:rPr lang="en-US" sz="2800" dirty="0" smtClean="0"/>
              <a:t>Ease the design by identifying a simple way to realize</a:t>
            </a:r>
            <a:br>
              <a:rPr lang="en-US" sz="2800" dirty="0" smtClean="0"/>
            </a:br>
            <a:r>
              <a:rPr lang="en-US" sz="2800" dirty="0" smtClean="0"/>
              <a:t>relationships between entities</a:t>
            </a:r>
          </a:p>
          <a:p>
            <a:pPr algn="just"/>
            <a:r>
              <a:rPr lang="en-US" sz="2800" dirty="0" smtClean="0"/>
              <a:t>Techniques to </a:t>
            </a:r>
            <a:r>
              <a:rPr lang="en-US" sz="2800" dirty="0" smtClean="0">
                <a:solidFill>
                  <a:srgbClr val="0070C0"/>
                </a:solidFill>
              </a:rPr>
              <a:t>compose objects to form larger structures</a:t>
            </a:r>
          </a:p>
          <a:p>
            <a:pPr>
              <a:buNone/>
            </a:pPr>
            <a:r>
              <a:rPr lang="en-US" sz="2800" dirty="0" smtClean="0"/>
              <a:t>Example </a:t>
            </a:r>
          </a:p>
          <a:p>
            <a:pPr lvl="1" algn="just">
              <a:buFont typeface="Wingdings" pitchFamily="2" charset="2"/>
              <a:buChar char=""/>
            </a:pPr>
            <a:r>
              <a:rPr lang="en-US" sz="2800" dirty="0" smtClean="0">
                <a:solidFill>
                  <a:srgbClr val="002060"/>
                </a:solidFill>
              </a:rPr>
              <a:t>Adapter </a:t>
            </a:r>
          </a:p>
          <a:p>
            <a:pPr lvl="1" algn="just">
              <a:buFont typeface="Wingdings" pitchFamily="2" charset="2"/>
              <a:buChar char=""/>
            </a:pPr>
            <a:r>
              <a:rPr lang="en-US" sz="2800" dirty="0" smtClean="0">
                <a:solidFill>
                  <a:srgbClr val="002060"/>
                </a:solidFill>
              </a:rPr>
              <a:t>Composite </a:t>
            </a:r>
          </a:p>
          <a:p>
            <a:pPr lvl="1" algn="just">
              <a:buFont typeface="Wingdings" pitchFamily="2" charset="2"/>
              <a:buChar char=""/>
            </a:pPr>
            <a:r>
              <a:rPr lang="en-US" sz="2800" dirty="0" smtClean="0">
                <a:solidFill>
                  <a:srgbClr val="002060"/>
                </a:solidFill>
              </a:rPr>
              <a:t>Decorator </a:t>
            </a:r>
          </a:p>
          <a:p>
            <a:pPr lvl="1" algn="just">
              <a:buFont typeface="Wingdings" pitchFamily="2" charset="2"/>
              <a:buChar char=""/>
            </a:pPr>
            <a:r>
              <a:rPr lang="en-US" sz="2800" dirty="0" smtClean="0">
                <a:solidFill>
                  <a:srgbClr val="002060"/>
                </a:solidFill>
              </a:rPr>
              <a:t>Bridge </a:t>
            </a:r>
          </a:p>
          <a:p>
            <a:pPr lvl="1" algn="just">
              <a:buFont typeface="Wingdings" pitchFamily="2" charset="2"/>
              <a:buChar char=""/>
            </a:pPr>
            <a:r>
              <a:rPr lang="en-US" sz="2800" dirty="0" smtClean="0">
                <a:solidFill>
                  <a:srgbClr val="002060"/>
                </a:solidFill>
              </a:rPr>
              <a:t>Façade </a:t>
            </a:r>
          </a:p>
          <a:p>
            <a:pPr lvl="1" algn="just">
              <a:buFont typeface="Wingdings" pitchFamily="2" charset="2"/>
              <a:buChar char=""/>
            </a:pPr>
            <a:r>
              <a:rPr lang="en-US" sz="2800" dirty="0" smtClean="0">
                <a:solidFill>
                  <a:srgbClr val="002060"/>
                </a:solidFill>
              </a:rPr>
              <a:t>Flyweight</a:t>
            </a:r>
          </a:p>
          <a:p>
            <a:pPr lvl="1" algn="just">
              <a:buFont typeface="Wingdings" pitchFamily="2" charset="2"/>
              <a:buChar char=""/>
            </a:pPr>
            <a:r>
              <a:rPr lang="en-US" sz="2800" dirty="0" smtClean="0">
                <a:solidFill>
                  <a:srgbClr val="002060"/>
                </a:solidFill>
              </a:rPr>
              <a:t>Proxy </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b="1" dirty="0" smtClean="0">
                <a:solidFill>
                  <a:srgbClr val="002060"/>
                </a:solidFill>
              </a:rPr>
              <a:t>cont.…</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7</a:t>
            </a:fld>
            <a:endParaRPr lang="en-US"/>
          </a:p>
        </p:txBody>
      </p:sp>
      <p:sp>
        <p:nvSpPr>
          <p:cNvPr id="3" name="Content Placeholder 2"/>
          <p:cNvSpPr>
            <a:spLocks noGrp="1"/>
          </p:cNvSpPr>
          <p:nvPr>
            <p:ph sz="quarter" idx="1"/>
          </p:nvPr>
        </p:nvSpPr>
        <p:spPr>
          <a:xfrm>
            <a:off x="457200" y="1066800"/>
            <a:ext cx="8382000" cy="5334000"/>
          </a:xfrm>
        </p:spPr>
        <p:txBody>
          <a:bodyPr>
            <a:normAutofit fontScale="92500" lnSpcReduction="20000"/>
          </a:bodyPr>
          <a:lstStyle/>
          <a:p>
            <a:pPr algn="just"/>
            <a:r>
              <a:rPr lang="en-US" sz="3200" dirty="0" smtClean="0"/>
              <a:t>It is a design for the process of carrying out software development. </a:t>
            </a:r>
          </a:p>
          <a:p>
            <a:pPr algn="just"/>
            <a:r>
              <a:rPr lang="en-US" sz="3200" dirty="0" smtClean="0"/>
              <a:t>You need to design a process just as you design a product itself. So product is different from a process. </a:t>
            </a:r>
          </a:p>
          <a:p>
            <a:pPr algn="just"/>
            <a:r>
              <a:rPr lang="en-US" sz="3200" dirty="0" smtClean="0">
                <a:solidFill>
                  <a:srgbClr val="0070C0"/>
                </a:solidFill>
              </a:rPr>
              <a:t>The process is the one that brings out the product, but you have to also design the process.</a:t>
            </a:r>
          </a:p>
          <a:p>
            <a:pPr algn="just"/>
            <a:r>
              <a:rPr lang="en-US" sz="3200" dirty="0" smtClean="0"/>
              <a:t>When you actually carry out the process then that is the implementation of the process. </a:t>
            </a:r>
          </a:p>
          <a:p>
            <a:pPr algn="just"/>
            <a:r>
              <a:rPr lang="en-US" sz="3200" dirty="0" smtClean="0"/>
              <a:t>Therefore, you have to plan for the process and you actually carry out the process which is the implementation of the process</a:t>
            </a:r>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609600"/>
          </a:xfrm>
        </p:spPr>
        <p:txBody>
          <a:bodyPr>
            <a:normAutofit fontScale="90000"/>
          </a:bodyPr>
          <a:lstStyle/>
          <a:p>
            <a:pPr algn="r"/>
            <a:r>
              <a:rPr lang="en-US" b="1" dirty="0" smtClean="0"/>
              <a:t>Cont’d</a:t>
            </a:r>
            <a:r>
              <a:rPr lang="en-US" dirty="0" smtClean="0"/>
              <a:t> </a:t>
            </a:r>
            <a:endParaRPr lang="en-US"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70</a:t>
            </a:fld>
            <a:endParaRPr lang="en-US"/>
          </a:p>
        </p:txBody>
      </p:sp>
      <p:sp>
        <p:nvSpPr>
          <p:cNvPr id="4" name="Content Placeholder 3"/>
          <p:cNvSpPr>
            <a:spLocks noGrp="1"/>
          </p:cNvSpPr>
          <p:nvPr>
            <p:ph sz="quarter" idx="1"/>
          </p:nvPr>
        </p:nvSpPr>
        <p:spPr>
          <a:xfrm>
            <a:off x="685800" y="1143000"/>
            <a:ext cx="8001000" cy="5257800"/>
          </a:xfrm>
        </p:spPr>
        <p:txBody>
          <a:bodyPr>
            <a:normAutofit/>
          </a:bodyPr>
          <a:lstStyle/>
          <a:p>
            <a:pPr lvl="0" algn="just"/>
            <a:r>
              <a:rPr lang="en-US" b="1" dirty="0" smtClean="0"/>
              <a:t>Adapter</a:t>
            </a:r>
            <a:r>
              <a:rPr lang="en-US" dirty="0" smtClean="0"/>
              <a:t>. The adapter pattern is used to provide a link between two otherwise incompatible types by wrapping the "adoptee" with a class that supports the interface required by the client.</a:t>
            </a:r>
          </a:p>
          <a:p>
            <a:pPr lvl="0" algn="just"/>
            <a:r>
              <a:rPr lang="en-US" b="1" dirty="0" smtClean="0"/>
              <a:t>Bridge</a:t>
            </a:r>
            <a:r>
              <a:rPr lang="en-US" dirty="0" smtClean="0"/>
              <a:t>. The bridge pattern is used to separate the abstract elements of a class from the implementation details, providing the means to replace the implementation details without modifying the abstraction.</a:t>
            </a:r>
          </a:p>
          <a:p>
            <a:pPr lvl="0" algn="just"/>
            <a:r>
              <a:rPr lang="en-US" b="1" dirty="0" smtClean="0"/>
              <a:t>Composite</a:t>
            </a:r>
            <a:r>
              <a:rPr lang="en-US" dirty="0" smtClean="0"/>
              <a:t>. The composite pattern is used to create hierarchical, recursive tree structures of related objects where any element of the structure may be accessed and utilized in a standard manner.</a:t>
            </a:r>
          </a:p>
          <a:p>
            <a:pPr algn="just"/>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r"/>
            <a:r>
              <a:rPr lang="en-US" b="1" dirty="0" smtClean="0"/>
              <a:t>Cont’d</a:t>
            </a:r>
            <a:endParaRPr lang="en-US" b="1"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71</a:t>
            </a:fld>
            <a:endParaRPr lang="en-US"/>
          </a:p>
        </p:txBody>
      </p:sp>
      <p:sp>
        <p:nvSpPr>
          <p:cNvPr id="4" name="Content Placeholder 3"/>
          <p:cNvSpPr>
            <a:spLocks noGrp="1"/>
          </p:cNvSpPr>
          <p:nvPr>
            <p:ph sz="quarter" idx="1"/>
          </p:nvPr>
        </p:nvSpPr>
        <p:spPr>
          <a:xfrm>
            <a:off x="685800" y="1219200"/>
            <a:ext cx="8001000" cy="5334000"/>
          </a:xfrm>
        </p:spPr>
        <p:txBody>
          <a:bodyPr>
            <a:normAutofit fontScale="92500" lnSpcReduction="10000"/>
          </a:bodyPr>
          <a:lstStyle/>
          <a:p>
            <a:pPr lvl="0" algn="just"/>
            <a:r>
              <a:rPr lang="en-US" b="1" dirty="0" smtClean="0"/>
              <a:t>Decorator</a:t>
            </a:r>
            <a:r>
              <a:rPr lang="en-US" dirty="0" smtClean="0"/>
              <a:t>. The decorator pattern is used to extend or alter the functionality of objects at run-time by wrapping them in an object of a decorator class. This provides a flexible alternative to using inheritance to modify behavior.</a:t>
            </a:r>
          </a:p>
          <a:p>
            <a:pPr lvl="0" algn="just"/>
            <a:r>
              <a:rPr lang="en-US" b="1" dirty="0" smtClean="0"/>
              <a:t>Facade</a:t>
            </a:r>
            <a:r>
              <a:rPr lang="en-US" dirty="0" smtClean="0"/>
              <a:t>. The facade pattern is used to define a simplified interface to a more complex subsystem.</a:t>
            </a:r>
          </a:p>
          <a:p>
            <a:pPr lvl="0" algn="just"/>
            <a:r>
              <a:rPr lang="en-US" b="1" dirty="0" smtClean="0"/>
              <a:t>Flyweight</a:t>
            </a:r>
            <a:r>
              <a:rPr lang="en-US" dirty="0" smtClean="0"/>
              <a:t>. The flyweight pattern is used to reduce the memory and resource usage for complex models containing many hundreds, thousands or hundreds of thousands of similar objects.</a:t>
            </a:r>
          </a:p>
          <a:p>
            <a:pPr lvl="0" algn="just"/>
            <a:r>
              <a:rPr lang="en-US" b="1" dirty="0" smtClean="0"/>
              <a:t>Proxy</a:t>
            </a:r>
            <a:r>
              <a:rPr lang="en-US" dirty="0" smtClean="0"/>
              <a:t>. The proxy pattern is used to provide a surrogate or placeholder object, which references an underlying object. The proxy provides the same public interface as the underlying subject class, adding a level of indirection by accepting requests from a client object and passing these to the real subject object as necessary.</a:t>
            </a:r>
          </a:p>
          <a:p>
            <a:pPr algn="just"/>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t>Behavioral design patterns </a:t>
            </a:r>
            <a:endParaRPr lang="en-US" b="1"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72</a:t>
            </a:fld>
            <a:endParaRPr lang="en-US"/>
          </a:p>
        </p:txBody>
      </p:sp>
      <p:sp>
        <p:nvSpPr>
          <p:cNvPr id="3" name="Content Placeholder 2"/>
          <p:cNvSpPr>
            <a:spLocks noGrp="1"/>
          </p:cNvSpPr>
          <p:nvPr>
            <p:ph sz="quarter" idx="1"/>
          </p:nvPr>
        </p:nvSpPr>
        <p:spPr>
          <a:xfrm>
            <a:off x="609600" y="1066800"/>
            <a:ext cx="8305800" cy="5334000"/>
          </a:xfrm>
        </p:spPr>
        <p:txBody>
          <a:bodyPr>
            <a:normAutofit fontScale="85000" lnSpcReduction="20000"/>
          </a:bodyPr>
          <a:lstStyle/>
          <a:p>
            <a:pPr algn="just"/>
            <a:r>
              <a:rPr lang="en-US" sz="2800" dirty="0" smtClean="0"/>
              <a:t>These design patterns are specifically concerned with communication between objects(common communication patterns)</a:t>
            </a:r>
          </a:p>
          <a:p>
            <a:pPr algn="just"/>
            <a:r>
              <a:rPr lang="en-US" sz="2800" dirty="0" smtClean="0"/>
              <a:t>Describe complex control flow</a:t>
            </a:r>
          </a:p>
          <a:p>
            <a:pPr algn="just"/>
            <a:r>
              <a:rPr lang="en-US" sz="2800" dirty="0" smtClean="0">
                <a:solidFill>
                  <a:srgbClr val="C00000"/>
                </a:solidFill>
              </a:rPr>
              <a:t>Example</a:t>
            </a:r>
            <a:r>
              <a:rPr lang="en-US" sz="2800" dirty="0" smtClean="0"/>
              <a:t> </a:t>
            </a:r>
          </a:p>
          <a:p>
            <a:pPr lvl="1" algn="just">
              <a:buSzPct val="86000"/>
              <a:buFont typeface="Wingdings" pitchFamily="2" charset="2"/>
              <a:buChar char=""/>
            </a:pPr>
            <a:r>
              <a:rPr lang="en-US" sz="2800" dirty="0" smtClean="0">
                <a:solidFill>
                  <a:srgbClr val="002060"/>
                </a:solidFill>
              </a:rPr>
              <a:t>Chain of responsibility </a:t>
            </a:r>
          </a:p>
          <a:p>
            <a:pPr lvl="1" algn="just">
              <a:buSzPct val="86000"/>
              <a:buFont typeface="Wingdings" pitchFamily="2" charset="2"/>
              <a:buChar char=""/>
            </a:pPr>
            <a:r>
              <a:rPr lang="en-US" sz="2800" dirty="0" smtClean="0">
                <a:solidFill>
                  <a:srgbClr val="002060"/>
                </a:solidFill>
              </a:rPr>
              <a:t>Command </a:t>
            </a:r>
          </a:p>
          <a:p>
            <a:pPr lvl="1" algn="just">
              <a:buSzPct val="86000"/>
              <a:buFont typeface="Wingdings" pitchFamily="2" charset="2"/>
              <a:buChar char=""/>
            </a:pPr>
            <a:r>
              <a:rPr lang="en-US" sz="2800" dirty="0" smtClean="0">
                <a:solidFill>
                  <a:srgbClr val="002060"/>
                </a:solidFill>
              </a:rPr>
              <a:t>Iterator</a:t>
            </a:r>
          </a:p>
          <a:p>
            <a:pPr lvl="1" algn="just">
              <a:buSzPct val="86000"/>
              <a:buFont typeface="Wingdings" pitchFamily="2" charset="2"/>
              <a:buChar char=""/>
            </a:pPr>
            <a:r>
              <a:rPr lang="en-US" sz="2800" dirty="0" smtClean="0">
                <a:solidFill>
                  <a:srgbClr val="002060"/>
                </a:solidFill>
              </a:rPr>
              <a:t>Interpreter </a:t>
            </a:r>
          </a:p>
          <a:p>
            <a:pPr lvl="1" algn="just">
              <a:buSzPct val="86000"/>
              <a:buFont typeface="Wingdings" pitchFamily="2" charset="2"/>
              <a:buChar char=""/>
            </a:pPr>
            <a:r>
              <a:rPr lang="en-US" sz="2800" dirty="0" smtClean="0">
                <a:solidFill>
                  <a:srgbClr val="002060"/>
                </a:solidFill>
              </a:rPr>
              <a:t>Memento</a:t>
            </a:r>
          </a:p>
          <a:p>
            <a:pPr lvl="1" algn="just">
              <a:buSzPct val="86000"/>
              <a:buFont typeface="Wingdings" pitchFamily="2" charset="2"/>
              <a:buChar char=""/>
            </a:pPr>
            <a:r>
              <a:rPr lang="en-US" sz="2800" dirty="0" smtClean="0">
                <a:solidFill>
                  <a:srgbClr val="002060"/>
                </a:solidFill>
              </a:rPr>
              <a:t>State </a:t>
            </a:r>
          </a:p>
          <a:p>
            <a:pPr lvl="1" algn="just">
              <a:buSzPct val="86000"/>
              <a:buFont typeface="Wingdings" pitchFamily="2" charset="2"/>
              <a:buChar char=""/>
            </a:pPr>
            <a:r>
              <a:rPr lang="en-US" sz="2800" dirty="0" smtClean="0">
                <a:solidFill>
                  <a:srgbClr val="002060"/>
                </a:solidFill>
              </a:rPr>
              <a:t>Mediator </a:t>
            </a:r>
          </a:p>
          <a:p>
            <a:pPr lvl="1" algn="just">
              <a:buSzPct val="86000"/>
              <a:buFont typeface="Wingdings" pitchFamily="2" charset="2"/>
              <a:buChar char=""/>
            </a:pPr>
            <a:r>
              <a:rPr lang="en-US" sz="2800" dirty="0" smtClean="0">
                <a:solidFill>
                  <a:srgbClr val="002060"/>
                </a:solidFill>
              </a:rPr>
              <a:t>Observer</a:t>
            </a:r>
          </a:p>
          <a:p>
            <a:pPr lvl="1" algn="just">
              <a:buSzPct val="86000"/>
              <a:buFont typeface="Wingdings" pitchFamily="2" charset="2"/>
              <a:buChar char=""/>
            </a:pPr>
            <a:r>
              <a:rPr lang="en-US" sz="2800" dirty="0" smtClean="0">
                <a:solidFill>
                  <a:srgbClr val="002060"/>
                </a:solidFill>
              </a:rPr>
              <a:t>Strategy</a:t>
            </a:r>
          </a:p>
          <a:p>
            <a:pPr lvl="1" algn="just">
              <a:buSzPct val="86000"/>
              <a:buFont typeface="Wingdings" pitchFamily="2" charset="2"/>
              <a:buChar char=""/>
            </a:pPr>
            <a:r>
              <a:rPr lang="en-US" sz="2800" dirty="0" smtClean="0">
                <a:solidFill>
                  <a:srgbClr val="002060"/>
                </a:solidFill>
              </a:rPr>
              <a:t>Template method</a:t>
            </a:r>
          </a:p>
          <a:p>
            <a:pPr lvl="1" algn="just">
              <a:buSzPct val="86000"/>
              <a:buFont typeface="Wingdings" pitchFamily="2" charset="2"/>
              <a:buChar char=""/>
            </a:pPr>
            <a:r>
              <a:rPr lang="en-US" sz="2800" dirty="0" smtClean="0">
                <a:solidFill>
                  <a:srgbClr val="002060"/>
                </a:solidFill>
              </a:rPr>
              <a:t>Visitor  </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r"/>
            <a:r>
              <a:rPr lang="en-US" b="1" dirty="0" smtClean="0"/>
              <a:t>Cont’d</a:t>
            </a:r>
            <a:r>
              <a:rPr lang="en-US" dirty="0" smtClean="0"/>
              <a:t> </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73</a:t>
            </a:fld>
            <a:endParaRPr lang="en-US"/>
          </a:p>
        </p:txBody>
      </p:sp>
      <p:sp>
        <p:nvSpPr>
          <p:cNvPr id="3" name="Content Placeholder 2"/>
          <p:cNvSpPr>
            <a:spLocks noGrp="1"/>
          </p:cNvSpPr>
          <p:nvPr>
            <p:ph sz="quarter" idx="1"/>
          </p:nvPr>
        </p:nvSpPr>
        <p:spPr>
          <a:xfrm>
            <a:off x="685800" y="914400"/>
            <a:ext cx="8153400" cy="5486400"/>
          </a:xfrm>
        </p:spPr>
        <p:txBody>
          <a:bodyPr>
            <a:normAutofit/>
          </a:bodyPr>
          <a:lstStyle/>
          <a:p>
            <a:pPr lvl="0" algn="just"/>
            <a:r>
              <a:rPr lang="en-US" sz="2800" b="1" dirty="0" smtClean="0"/>
              <a:t>Chain of Responsibility</a:t>
            </a:r>
            <a:r>
              <a:rPr lang="en-US" sz="2800" dirty="0" smtClean="0"/>
              <a:t>. The chain of responsibility pattern is used to process varied requests, each of which may be dealt with by a different handler.</a:t>
            </a:r>
          </a:p>
          <a:p>
            <a:pPr lvl="0" algn="just"/>
            <a:r>
              <a:rPr lang="en-US" sz="2800" b="1" dirty="0" smtClean="0"/>
              <a:t>Command</a:t>
            </a:r>
            <a:r>
              <a:rPr lang="en-US" sz="2800" dirty="0" smtClean="0"/>
              <a:t>. The command pattern is used to express a request, including the call to be made and all of its required parameters, in a command object. The command may then be executed immediately or held for later use.</a:t>
            </a:r>
          </a:p>
          <a:p>
            <a:pPr lvl="0" algn="just"/>
            <a:r>
              <a:rPr lang="en-US" sz="2800" b="1" dirty="0" smtClean="0"/>
              <a:t>Interpreter</a:t>
            </a:r>
            <a:r>
              <a:rPr lang="en-US" sz="2800" dirty="0" smtClean="0"/>
              <a:t>. The interpreter pattern is used to define the grammar for instructions that form part of a language or notation, whilst allowing the grammar to be easily extended.</a:t>
            </a:r>
            <a:endParaRPr 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001000" cy="639762"/>
          </a:xfrm>
        </p:spPr>
        <p:txBody>
          <a:bodyPr>
            <a:normAutofit fontScale="90000"/>
          </a:bodyPr>
          <a:lstStyle/>
          <a:p>
            <a:pPr algn="r"/>
            <a:r>
              <a:rPr lang="en-US" b="1" dirty="0" smtClean="0"/>
              <a:t>Cont’d</a:t>
            </a:r>
            <a:r>
              <a:rPr lang="en-US" dirty="0" smtClean="0"/>
              <a:t> </a:t>
            </a:r>
            <a:endParaRPr lang="en-US" dirty="0"/>
          </a:p>
        </p:txBody>
      </p:sp>
      <p:sp>
        <p:nvSpPr>
          <p:cNvPr id="4" name="Slide Number Placeholder 3"/>
          <p:cNvSpPr>
            <a:spLocks noGrp="1"/>
          </p:cNvSpPr>
          <p:nvPr>
            <p:ph type="sldNum" sz="quarter" idx="12"/>
          </p:nvPr>
        </p:nvSpPr>
        <p:spPr/>
        <p:txBody>
          <a:bodyPr/>
          <a:lstStyle/>
          <a:p>
            <a:fld id="{738C291B-5212-4CD6-AE03-AE823AEA7B0F}" type="slidenum">
              <a:rPr lang="en-US" smtClean="0"/>
              <a:pPr/>
              <a:t>74</a:t>
            </a:fld>
            <a:endParaRPr lang="en-US"/>
          </a:p>
        </p:txBody>
      </p:sp>
      <p:sp>
        <p:nvSpPr>
          <p:cNvPr id="3" name="Content Placeholder 2"/>
          <p:cNvSpPr>
            <a:spLocks noGrp="1"/>
          </p:cNvSpPr>
          <p:nvPr>
            <p:ph sz="quarter" idx="1"/>
          </p:nvPr>
        </p:nvSpPr>
        <p:spPr>
          <a:xfrm>
            <a:off x="685800" y="990600"/>
            <a:ext cx="8153400" cy="5486400"/>
          </a:xfrm>
        </p:spPr>
        <p:txBody>
          <a:bodyPr>
            <a:normAutofit/>
          </a:bodyPr>
          <a:lstStyle/>
          <a:p>
            <a:pPr lvl="0" algn="just"/>
            <a:r>
              <a:rPr lang="en-US" b="1" dirty="0" smtClean="0"/>
              <a:t>Iterator</a:t>
            </a:r>
            <a:r>
              <a:rPr lang="en-US" dirty="0" smtClean="0"/>
              <a:t>. The iterator pattern is used to provide a standard interface for traversing a collection of items in an aggregate object without the need to understand its underlying structure.</a:t>
            </a:r>
          </a:p>
          <a:p>
            <a:pPr lvl="0" algn="just"/>
            <a:r>
              <a:rPr lang="en-US" b="1" dirty="0" smtClean="0"/>
              <a:t>Mediator</a:t>
            </a:r>
            <a:r>
              <a:rPr lang="en-US" dirty="0" smtClean="0"/>
              <a:t>. The mediator pattern is used to reduce coupling between classes that communicate with each other. Instead of classes communicating directly, and thus requiring knowledge of their implementation, the classes send messages via a mediator object.</a:t>
            </a:r>
          </a:p>
          <a:p>
            <a:pPr lvl="0" algn="just"/>
            <a:r>
              <a:rPr lang="en-US" b="1" dirty="0" smtClean="0"/>
              <a:t>Memento</a:t>
            </a:r>
            <a:r>
              <a:rPr lang="en-US" dirty="0" smtClean="0"/>
              <a:t>. The memento pattern is used to capture the current state of an object and store it in such a manner that it can be restored at a later time without breaking the rules of encapsulation.</a:t>
            </a:r>
          </a:p>
          <a:p>
            <a:pPr algn="just"/>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r"/>
            <a:r>
              <a:rPr lang="en-US" b="1" dirty="0" smtClean="0"/>
              <a:t>Cont’d</a:t>
            </a:r>
            <a:r>
              <a:rPr lang="en-US" dirty="0" smtClean="0"/>
              <a:t> </a:t>
            </a:r>
            <a:endParaRPr lang="en-US"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75</a:t>
            </a:fld>
            <a:endParaRPr lang="en-US"/>
          </a:p>
        </p:txBody>
      </p:sp>
      <p:sp>
        <p:nvSpPr>
          <p:cNvPr id="4" name="Content Placeholder 3"/>
          <p:cNvSpPr>
            <a:spLocks noGrp="1"/>
          </p:cNvSpPr>
          <p:nvPr>
            <p:ph sz="quarter" idx="1"/>
          </p:nvPr>
        </p:nvSpPr>
        <p:spPr>
          <a:xfrm>
            <a:off x="685800" y="1219200"/>
            <a:ext cx="8001000" cy="5181600"/>
          </a:xfrm>
        </p:spPr>
        <p:txBody>
          <a:bodyPr>
            <a:normAutofit/>
          </a:bodyPr>
          <a:lstStyle/>
          <a:p>
            <a:pPr lvl="0" algn="just"/>
            <a:r>
              <a:rPr lang="en-US" sz="2800" b="1" dirty="0" smtClean="0"/>
              <a:t>Observer</a:t>
            </a:r>
            <a:r>
              <a:rPr lang="en-US" sz="2800" dirty="0" smtClean="0"/>
              <a:t>. The observer pattern is used to allow an object to publish changes to its state. Other objects subscribe to be immediately notified of any changes.</a:t>
            </a:r>
          </a:p>
          <a:p>
            <a:pPr lvl="0" algn="just"/>
            <a:r>
              <a:rPr lang="en-US" sz="2800" b="1" dirty="0" smtClean="0"/>
              <a:t>State</a:t>
            </a:r>
            <a:r>
              <a:rPr lang="en-US" sz="2800" dirty="0" smtClean="0"/>
              <a:t>. The state pattern is used to alter the behavior of an object as its internal state changes. The pattern allows the class for an object to apparently change at run-time.</a:t>
            </a:r>
          </a:p>
          <a:p>
            <a:pPr lvl="0" algn="just"/>
            <a:r>
              <a:rPr lang="en-US" sz="2800" b="1" dirty="0" smtClean="0"/>
              <a:t>Strategy</a:t>
            </a:r>
            <a:r>
              <a:rPr lang="en-US" sz="2800" dirty="0" smtClean="0"/>
              <a:t>. The strategy pattern is used to create an interchangeable family of algorithms from which the required process is chosen at run-time.</a:t>
            </a:r>
            <a:endParaRPr lang="en-US"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pPr algn="r"/>
            <a:r>
              <a:rPr lang="en-US" dirty="0" smtClean="0"/>
              <a:t>Cont’d</a:t>
            </a:r>
            <a:endParaRPr lang="en-US" dirty="0"/>
          </a:p>
        </p:txBody>
      </p:sp>
      <p:sp>
        <p:nvSpPr>
          <p:cNvPr id="3" name="Slide Number Placeholder 2"/>
          <p:cNvSpPr>
            <a:spLocks noGrp="1"/>
          </p:cNvSpPr>
          <p:nvPr>
            <p:ph type="sldNum" sz="quarter" idx="12"/>
          </p:nvPr>
        </p:nvSpPr>
        <p:spPr/>
        <p:txBody>
          <a:bodyPr/>
          <a:lstStyle/>
          <a:p>
            <a:fld id="{738C291B-5212-4CD6-AE03-AE823AEA7B0F}" type="slidenum">
              <a:rPr lang="en-US" smtClean="0"/>
              <a:pPr/>
              <a:t>76</a:t>
            </a:fld>
            <a:endParaRPr lang="en-US"/>
          </a:p>
        </p:txBody>
      </p:sp>
      <p:sp>
        <p:nvSpPr>
          <p:cNvPr id="4" name="Content Placeholder 3"/>
          <p:cNvSpPr>
            <a:spLocks noGrp="1"/>
          </p:cNvSpPr>
          <p:nvPr>
            <p:ph sz="quarter" idx="1"/>
          </p:nvPr>
        </p:nvSpPr>
        <p:spPr>
          <a:xfrm>
            <a:off x="685800" y="1447800"/>
            <a:ext cx="8077200" cy="5029200"/>
          </a:xfrm>
        </p:spPr>
        <p:txBody>
          <a:bodyPr/>
          <a:lstStyle/>
          <a:p>
            <a:pPr lvl="0" algn="just"/>
            <a:r>
              <a:rPr lang="en-US" b="1" dirty="0" smtClean="0"/>
              <a:t>Template Method</a:t>
            </a:r>
            <a:r>
              <a:rPr lang="en-US" dirty="0" smtClean="0"/>
              <a:t>. The template method pattern is used to define the basic steps of an algorithm and allow the implementation of the individual steps to be changed.</a:t>
            </a:r>
          </a:p>
          <a:p>
            <a:pPr lvl="0" algn="just"/>
            <a:r>
              <a:rPr lang="en-US" b="1" dirty="0" smtClean="0"/>
              <a:t>Visitor</a:t>
            </a:r>
            <a:r>
              <a:rPr lang="en-US" dirty="0" smtClean="0"/>
              <a:t>. The visitor pattern is used to separate a relatively complex set of structured data classes from the functionality that may be performed upon the data that they hold.</a:t>
            </a:r>
          </a:p>
          <a:p>
            <a:pPr algn="just"/>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38C291B-5212-4CD6-AE03-AE823AEA7B0F}" type="slidenum">
              <a:rPr lang="en-US" smtClean="0"/>
              <a:pPr/>
              <a:t>77</a:t>
            </a:fld>
            <a:endParaRPr lang="en-US"/>
          </a:p>
        </p:txBody>
      </p:sp>
      <p:sp>
        <p:nvSpPr>
          <p:cNvPr id="4" name="Content Placeholder 3"/>
          <p:cNvSpPr>
            <a:spLocks noGrp="1"/>
          </p:cNvSpPr>
          <p:nvPr>
            <p:ph sz="quarter" idx="1"/>
          </p:nvPr>
        </p:nvSpPr>
        <p:spPr>
          <a:ln>
            <a:solidFill>
              <a:srgbClr val="C00000"/>
            </a:solidFill>
          </a:ln>
        </p:spPr>
        <p:txBody>
          <a:bodyPr/>
          <a:lstStyle/>
          <a:p>
            <a:endParaRPr lang="en-US" dirty="0" smtClean="0"/>
          </a:p>
          <a:p>
            <a:endParaRPr lang="en-US" dirty="0" smtClean="0"/>
          </a:p>
          <a:p>
            <a:endParaRPr lang="en-US" dirty="0" smtClean="0"/>
          </a:p>
          <a:p>
            <a:endParaRPr lang="en-US" dirty="0" smtClean="0"/>
          </a:p>
          <a:p>
            <a:pPr>
              <a:buNone/>
            </a:pPr>
            <a:r>
              <a:rPr lang="en-US" sz="4800" b="1" dirty="0" smtClean="0">
                <a:solidFill>
                  <a:srgbClr val="002060"/>
                </a:solidFill>
              </a:rPr>
              <a:t>                       </a:t>
            </a:r>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a:t>
            </a:r>
            <a:endParaRPr lang="en-US" sz="4800" b="1"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002060"/>
                </a:solidFill>
              </a:rPr>
              <a:t>Examples</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8</a:t>
            </a:fld>
            <a:endParaRPr lang="en-US"/>
          </a:p>
        </p:txBody>
      </p:sp>
      <p:sp>
        <p:nvSpPr>
          <p:cNvPr id="3" name="Content Placeholder 2"/>
          <p:cNvSpPr>
            <a:spLocks noGrp="1"/>
          </p:cNvSpPr>
          <p:nvPr>
            <p:ph sz="quarter" idx="1"/>
          </p:nvPr>
        </p:nvSpPr>
        <p:spPr>
          <a:xfrm>
            <a:off x="457200" y="1143000"/>
            <a:ext cx="8229600" cy="5257800"/>
          </a:xfrm>
        </p:spPr>
        <p:txBody>
          <a:bodyPr>
            <a:normAutofit/>
          </a:bodyPr>
          <a:lstStyle/>
          <a:p>
            <a:pPr algn="just"/>
            <a:r>
              <a:rPr lang="en-US" sz="2800" dirty="0" smtClean="0">
                <a:solidFill>
                  <a:srgbClr val="0070C0"/>
                </a:solidFill>
              </a:rPr>
              <a:t>Methodology selection </a:t>
            </a:r>
          </a:p>
          <a:p>
            <a:pPr lvl="1" algn="just"/>
            <a:r>
              <a:rPr lang="en-US" sz="2800" dirty="0" smtClean="0"/>
              <a:t>You might want to select the methodology that you want to apply in your processes</a:t>
            </a:r>
          </a:p>
          <a:p>
            <a:pPr lvl="1" algn="just"/>
            <a:r>
              <a:rPr lang="en-US" sz="2800" dirty="0" smtClean="0"/>
              <a:t> What tools you are going to use. </a:t>
            </a:r>
          </a:p>
          <a:p>
            <a:pPr lvl="1" algn="just"/>
            <a:r>
              <a:rPr lang="en-US" sz="2800" dirty="0" smtClean="0"/>
              <a:t>When you select the methodology your tools also might follow your selection.</a:t>
            </a:r>
          </a:p>
          <a:p>
            <a:pPr algn="just"/>
            <a:r>
              <a:rPr lang="en-US" sz="2800" dirty="0" smtClean="0">
                <a:solidFill>
                  <a:srgbClr val="0070C0"/>
                </a:solidFill>
              </a:rPr>
              <a:t>Project planning /execution plan</a:t>
            </a:r>
          </a:p>
          <a:p>
            <a:pPr lvl="1" algn="just"/>
            <a:r>
              <a:rPr lang="en-US" sz="2800" dirty="0" smtClean="0"/>
              <a:t>The entire project planning and how it is going to be executed.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                       cont…</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738C291B-5212-4CD6-AE03-AE823AEA7B0F}" type="slidenum">
              <a:rPr lang="en-US" smtClean="0"/>
              <a:pPr/>
              <a:t>9</a:t>
            </a:fld>
            <a:endParaRPr lang="en-US"/>
          </a:p>
        </p:txBody>
      </p:sp>
      <p:sp>
        <p:nvSpPr>
          <p:cNvPr id="3" name="Content Placeholder 2"/>
          <p:cNvSpPr>
            <a:spLocks noGrp="1"/>
          </p:cNvSpPr>
          <p:nvPr>
            <p:ph sz="quarter" idx="1"/>
          </p:nvPr>
        </p:nvSpPr>
        <p:spPr>
          <a:xfrm>
            <a:off x="457200" y="990600"/>
            <a:ext cx="8229600" cy="5410200"/>
          </a:xfrm>
        </p:spPr>
        <p:txBody>
          <a:bodyPr>
            <a:normAutofit fontScale="92500"/>
          </a:bodyPr>
          <a:lstStyle/>
          <a:p>
            <a:pPr algn="just"/>
            <a:r>
              <a:rPr lang="en-US" sz="3000" dirty="0" smtClean="0">
                <a:solidFill>
                  <a:srgbClr val="0070C0"/>
                </a:solidFill>
              </a:rPr>
              <a:t>Process and documentation standards</a:t>
            </a:r>
          </a:p>
          <a:p>
            <a:pPr lvl="1" algn="just"/>
            <a:r>
              <a:rPr lang="en-US" sz="2800" dirty="0" smtClean="0"/>
              <a:t>what are you going to follow in your entire software development life cycle</a:t>
            </a:r>
          </a:p>
          <a:p>
            <a:pPr algn="just"/>
            <a:r>
              <a:rPr lang="en-US" sz="3000" dirty="0" smtClean="0">
                <a:solidFill>
                  <a:srgbClr val="0070C0"/>
                </a:solidFill>
              </a:rPr>
              <a:t>Resource allocation charts</a:t>
            </a:r>
          </a:p>
          <a:p>
            <a:pPr lvl="1" algn="just"/>
            <a:r>
              <a:rPr lang="en-US" sz="2800" dirty="0" smtClean="0"/>
              <a:t>When are you going to use your specific software engineer?</a:t>
            </a:r>
          </a:p>
          <a:p>
            <a:pPr lvl="1" algn="just"/>
            <a:r>
              <a:rPr lang="en-US" sz="2800" dirty="0" smtClean="0"/>
              <a:t>Where are you going to deploy them? </a:t>
            </a:r>
          </a:p>
          <a:p>
            <a:pPr lvl="1" algn="just"/>
            <a:r>
              <a:rPr lang="en-US" sz="2800" dirty="0" smtClean="0"/>
              <a:t>Where are they going to work? </a:t>
            </a:r>
          </a:p>
          <a:p>
            <a:pPr lvl="1" algn="just"/>
            <a:r>
              <a:rPr lang="en-US" sz="2800" dirty="0" smtClean="0"/>
              <a:t>On which site they are going to work? </a:t>
            </a:r>
          </a:p>
          <a:p>
            <a:pPr lvl="1" algn="just"/>
            <a:r>
              <a:rPr lang="en-US" sz="2800" dirty="0" smtClean="0"/>
              <a:t>Which are the machines that will be kept aside for the development? </a:t>
            </a:r>
          </a:p>
          <a:p>
            <a:pPr lvl="1" algn="just"/>
            <a:r>
              <a:rPr lang="en-US" sz="2800" dirty="0" smtClean="0"/>
              <a:t>Which cabins that are going to be allot to your team? </a:t>
            </a:r>
          </a:p>
          <a:p>
            <a:pPr lvl="1" algn="just"/>
            <a:r>
              <a:rPr lang="en-US" sz="2800" dirty="0" smtClean="0"/>
              <a:t>Where are they going to discuss?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1878</TotalTime>
  <Words>5597</Words>
  <Application>Microsoft Office PowerPoint</Application>
  <PresentationFormat>On-screen Show (4:3)</PresentationFormat>
  <Paragraphs>609</Paragraphs>
  <Slides>77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Arial</vt:lpstr>
      <vt:lpstr>Berlin Sans FB Demi</vt:lpstr>
      <vt:lpstr>Calibri</vt:lpstr>
      <vt:lpstr>Cooper Black</vt:lpstr>
      <vt:lpstr>Courier New</vt:lpstr>
      <vt:lpstr>Franklin Gothic Book</vt:lpstr>
      <vt:lpstr>Perpetua</vt:lpstr>
      <vt:lpstr>Times New Roman</vt:lpstr>
      <vt:lpstr>Wingdings</vt:lpstr>
      <vt:lpstr>Wingdings 2</vt:lpstr>
      <vt:lpstr>Equity</vt:lpstr>
      <vt:lpstr>PowerPoint Presentation</vt:lpstr>
      <vt:lpstr>Design :Primary Considerations</vt:lpstr>
      <vt:lpstr>Cont…</vt:lpstr>
      <vt:lpstr>Examples of design in real life </vt:lpstr>
      <vt:lpstr>Design In Software Engineering </vt:lpstr>
      <vt:lpstr>Process Design </vt:lpstr>
      <vt:lpstr>cont.…</vt:lpstr>
      <vt:lpstr>Examples</vt:lpstr>
      <vt:lpstr>                       cont…</vt:lpstr>
      <vt:lpstr>                                                 cont.…</vt:lpstr>
      <vt:lpstr>Product Design </vt:lpstr>
      <vt:lpstr>What is covered in product design?</vt:lpstr>
      <vt:lpstr>Cont…</vt:lpstr>
      <vt:lpstr>Cont…</vt:lpstr>
      <vt:lpstr>Cont…</vt:lpstr>
      <vt:lpstr>Cont…</vt:lpstr>
      <vt:lpstr>Cont…</vt:lpstr>
      <vt:lpstr>Cont…</vt:lpstr>
      <vt:lpstr>Analysis to Design</vt:lpstr>
      <vt:lpstr>Cont…</vt:lpstr>
      <vt:lpstr>Factors to Be Considered in Design </vt:lpstr>
      <vt:lpstr>                                     cont…</vt:lpstr>
      <vt:lpstr>                                         cont…</vt:lpstr>
      <vt:lpstr>                                          cont…</vt:lpstr>
      <vt:lpstr>Cont…</vt:lpstr>
      <vt:lpstr>Cont…</vt:lpstr>
      <vt:lpstr>Cont…</vt:lpstr>
      <vt:lpstr>Cont…</vt:lpstr>
      <vt:lpstr>Cont…</vt:lpstr>
      <vt:lpstr>Cont…</vt:lpstr>
      <vt:lpstr>Cont…</vt:lpstr>
      <vt:lpstr>Process of Complex System Design </vt:lpstr>
      <vt:lpstr>Decomposition/partitioning </vt:lpstr>
      <vt:lpstr>Typed of design approaches </vt:lpstr>
      <vt:lpstr>Top down  design approach </vt:lpstr>
      <vt:lpstr>Bottom up design approach </vt:lpstr>
      <vt:lpstr>Composition /Interconnection </vt:lpstr>
      <vt:lpstr>Composition ….</vt:lpstr>
      <vt:lpstr>Cont…</vt:lpstr>
      <vt:lpstr>Cont…</vt:lpstr>
      <vt:lpstr>Cont…</vt:lpstr>
      <vt:lpstr>Basic principles to be applied during design</vt:lpstr>
      <vt:lpstr>Abstraction </vt:lpstr>
      <vt:lpstr>Cont…</vt:lpstr>
      <vt:lpstr>Examples </vt:lpstr>
      <vt:lpstr>Cont…</vt:lpstr>
      <vt:lpstr>Cont…</vt:lpstr>
      <vt:lpstr>Cont… </vt:lpstr>
      <vt:lpstr>Encapsulation </vt:lpstr>
      <vt:lpstr>Refinement </vt:lpstr>
      <vt:lpstr>Refinement ….</vt:lpstr>
      <vt:lpstr>Cont…</vt:lpstr>
      <vt:lpstr>Refinement  and change process </vt:lpstr>
      <vt:lpstr>Communication </vt:lpstr>
      <vt:lpstr>Other kinds of communication </vt:lpstr>
      <vt:lpstr>Design patterns </vt:lpstr>
      <vt:lpstr>Design patterns </vt:lpstr>
      <vt:lpstr>Architectural patterns and Design patterns </vt:lpstr>
      <vt:lpstr>Design patterns </vt:lpstr>
      <vt:lpstr>Design patterns                          cont’d </vt:lpstr>
      <vt:lpstr>Who are the Gang of Four (GOF) ?</vt:lpstr>
      <vt:lpstr> Benefits of design patterns</vt:lpstr>
      <vt:lpstr>Elements of design patterns </vt:lpstr>
      <vt:lpstr>Application of design patterns </vt:lpstr>
      <vt:lpstr>Types of Design Patterns </vt:lpstr>
      <vt:lpstr>Creational design patterns </vt:lpstr>
      <vt:lpstr>Creational pattern                        cont’d </vt:lpstr>
      <vt:lpstr>Cont’d</vt:lpstr>
      <vt:lpstr>Structural design patterns </vt:lpstr>
      <vt:lpstr>Cont’d </vt:lpstr>
      <vt:lpstr>Cont’d</vt:lpstr>
      <vt:lpstr>Behavioral design patterns </vt:lpstr>
      <vt:lpstr>Cont’d </vt:lpstr>
      <vt:lpstr>Cont’d </vt:lpstr>
      <vt:lpstr>Cont’d </vt:lpstr>
      <vt:lpstr>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Tilaye H</cp:lastModifiedBy>
  <cp:revision>274</cp:revision>
  <dcterms:created xsi:type="dcterms:W3CDTF">2018-11-09T11:54:41Z</dcterms:created>
  <dcterms:modified xsi:type="dcterms:W3CDTF">2022-01-26T07:31:06Z</dcterms:modified>
</cp:coreProperties>
</file>