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57" r:id="rId3"/>
    <p:sldId id="263" r:id="rId4"/>
    <p:sldId id="264" r:id="rId5"/>
    <p:sldId id="265" r:id="rId6"/>
    <p:sldId id="267" r:id="rId7"/>
    <p:sldId id="268" r:id="rId8"/>
    <p:sldId id="303" r:id="rId9"/>
    <p:sldId id="270" r:id="rId10"/>
    <p:sldId id="271" r:id="rId11"/>
    <p:sldId id="272" r:id="rId12"/>
    <p:sldId id="307" r:id="rId13"/>
    <p:sldId id="308" r:id="rId14"/>
    <p:sldId id="305" r:id="rId15"/>
    <p:sldId id="275" r:id="rId16"/>
    <p:sldId id="276" r:id="rId17"/>
    <p:sldId id="277" r:id="rId18"/>
    <p:sldId id="278" r:id="rId19"/>
    <p:sldId id="279" r:id="rId20"/>
    <p:sldId id="280" r:id="rId21"/>
    <p:sldId id="282" r:id="rId22"/>
    <p:sldId id="284" r:id="rId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108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DD39FE8-D137-4A87-831D-62057D6BB665}" type="datetimeFigureOut">
              <a:rPr lang="en-US" smtClean="0"/>
              <a:t>4/6/2022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99A52D31-E2DB-4584-91E4-7EBA131CEC67}" type="slidenum">
              <a:rPr lang="en-US" smtClean="0"/>
              <a:t>‹#›</a:t>
            </a:fld>
            <a:endParaRPr lang="en-US"/>
          </a:p>
        </p:txBody>
      </p:sp>
    </p:spTree>
    <p:extLst>
      <p:ext uri="{BB962C8B-B14F-4D97-AF65-F5344CB8AC3E}">
        <p14:creationId xmlns:p14="http://schemas.microsoft.com/office/powerpoint/2010/main" val="609935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2F40B2C7-054D-4B26-A63C-F637C88E55FA}" type="datetimeFigureOut">
              <a:rPr lang="en-US" smtClean="0"/>
              <a:pPr/>
              <a:t>4/6/2022</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AD33CED0-109D-4014-A5C6-43AEC1FDA316}" type="slidenum">
              <a:rPr lang="en-US" smtClean="0"/>
              <a:pPr/>
              <a:t>‹#›</a:t>
            </a:fld>
            <a:endParaRPr lang="en-US"/>
          </a:p>
        </p:txBody>
      </p:sp>
    </p:spTree>
    <p:extLst>
      <p:ext uri="{BB962C8B-B14F-4D97-AF65-F5344CB8AC3E}">
        <p14:creationId xmlns:p14="http://schemas.microsoft.com/office/powerpoint/2010/main" val="3433289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8914B0E-6BD5-4D2D-BEC0-9F9490BEA9CA}" type="datetime1">
              <a:rPr lang="en-US" smtClean="0"/>
              <a:pPr/>
              <a:t>4/6/2022</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955A5A-2970-4A1D-B644-D2244B6FEA07}" type="datetime1">
              <a:rPr lang="en-US" smtClean="0"/>
              <a:pPr/>
              <a:t>4/6/2022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B802A4-91A8-4794-AC7D-D2D64456F3F4}" type="datetime1">
              <a:rPr lang="en-US" smtClean="0"/>
              <a:pPr/>
              <a:t>4/6/2022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74AEC75-C315-4D1D-A0FD-30B0D16BD003}" type="datetime1">
              <a:rPr lang="en-US" smtClean="0"/>
              <a:pPr/>
              <a:t>4/6/2022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0A2AA7E-40DA-492A-9691-95A956CB10D5}" type="datetime1">
              <a:rPr lang="en-US" smtClean="0"/>
              <a:pPr/>
              <a:t>4/6/2022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7944A2-B737-4F7A-AAF4-86C47DA9EBFF}" type="datetime1">
              <a:rPr lang="en-US" smtClean="0"/>
              <a:pPr/>
              <a:t>4/6/2022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B190394-20BE-4198-89E5-1C0EA1CAA71A}" type="datetime1">
              <a:rPr lang="en-US" smtClean="0"/>
              <a:pPr/>
              <a:t>4/6/2022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8C87E5-B69C-4A4B-9C78-6C0FAD4F3A2A}" type="datetime1">
              <a:rPr lang="en-US" smtClean="0"/>
              <a:pPr/>
              <a:t>4/6/2022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9B00AB-F0BD-4031-B21E-0AB31013A035}" type="datetime1">
              <a:rPr lang="en-US" smtClean="0"/>
              <a:pPr/>
              <a:t>4/6/2022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981AA3-2033-402D-B478-8C3741462479}" type="datetime1">
              <a:rPr lang="en-US" smtClean="0"/>
              <a:pPr/>
              <a:t>4/6/2022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F91ACC-8B66-4CA9-96D1-AFAAC80EF9AA}" type="datetime1">
              <a:rPr lang="en-US" smtClean="0"/>
              <a:pPr/>
              <a:t>4/6/2022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60591327-345C-460F-8ED5-E49D8DF8D8E9}" type="datetime1">
              <a:rPr lang="en-US" smtClean="0"/>
              <a:pPr algn="r" eaLnBrk="1" latinLnBrk="0" hangingPunct="1"/>
              <a:t>4/6/2022</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dir="in"/>
  </p:transition>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3200400"/>
            <a:ext cx="8382000" cy="3048000"/>
          </a:xfrm>
        </p:spPr>
        <p:txBody>
          <a:bodyPr>
            <a:normAutofit/>
          </a:bodyPr>
          <a:lstStyle/>
          <a:p>
            <a:endParaRPr lang="en-US" sz="4000" dirty="0" smtClean="0"/>
          </a:p>
          <a:p>
            <a:r>
              <a:rPr lang="en-US" sz="4000" b="1" dirty="0" smtClean="0">
                <a:solidFill>
                  <a:srgbClr val="002060"/>
                </a:solidFill>
                <a:latin typeface="Calisto MT" pitchFamily="18" charset="0"/>
              </a:rPr>
              <a:t>Threads and thread synchronization </a:t>
            </a:r>
            <a:endParaRPr lang="en-US" sz="4000" b="1" dirty="0">
              <a:solidFill>
                <a:srgbClr val="002060"/>
              </a:solidFill>
              <a:latin typeface="Calisto MT" pitchFamily="18" charset="0"/>
            </a:endParaRPr>
          </a:p>
        </p:txBody>
      </p:sp>
      <p:sp>
        <p:nvSpPr>
          <p:cNvPr id="3" name="Title 2"/>
          <p:cNvSpPr>
            <a:spLocks noGrp="1"/>
          </p:cNvSpPr>
          <p:nvPr>
            <p:ph type="ctrTitle"/>
          </p:nvPr>
        </p:nvSpPr>
        <p:spPr>
          <a:xfrm>
            <a:off x="0" y="1505930"/>
            <a:ext cx="9144000" cy="1470025"/>
          </a:xfrm>
          <a:ln/>
        </p:spPr>
        <p:style>
          <a:lnRef idx="1">
            <a:schemeClr val="accent5"/>
          </a:lnRef>
          <a:fillRef idx="3">
            <a:schemeClr val="accent5"/>
          </a:fillRef>
          <a:effectRef idx="2">
            <a:schemeClr val="accent5"/>
          </a:effectRef>
          <a:fontRef idx="minor">
            <a:schemeClr val="lt1"/>
          </a:fontRef>
        </p:style>
        <p:txBody>
          <a:bodyPr vert="horz">
            <a:normAutofit/>
          </a:bodyPr>
          <a:lstStyle/>
          <a:p>
            <a:r>
              <a:rPr lang="en-US" sz="5400" b="1" dirty="0" smtClean="0">
                <a:latin typeface="Calisto MT" pitchFamily="18" charset="0"/>
              </a:rPr>
              <a:t>C</a:t>
            </a:r>
            <a:r>
              <a:rPr sz="5400" b="1" smtClean="0">
                <a:latin typeface="Calisto MT" pitchFamily="18" charset="0"/>
              </a:rPr>
              <a:t>hapter 2</a:t>
            </a:r>
            <a:endParaRPr lang="en-US" sz="5400" b="1" dirty="0">
              <a:latin typeface="Calisto MT" pitchFamily="18" charset="0"/>
            </a:endParaRPr>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a:t>
            </a:fld>
            <a:endParaRPr kumimoji="0" lang="en-US" sz="1400" dirty="0">
              <a:solidFill>
                <a:srgbClr val="FFFFFF"/>
              </a:solidFill>
            </a:endParaRPr>
          </a:p>
        </p:txBody>
      </p:sp>
    </p:spTree>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pPr algn="r"/>
            <a:r>
              <a:rPr lang="en-US" dirty="0" smtClean="0">
                <a:latin typeface="Calisto MT" pitchFamily="18" charset="0"/>
              </a:rPr>
              <a:t>Cont’d</a:t>
            </a:r>
            <a:endParaRPr lang="en-US" dirty="0">
              <a:latin typeface="Calisto MT" pitchFamily="18" charset="0"/>
            </a:endParaRPr>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10</a:t>
            </a:fld>
            <a:endParaRPr kumimoji="0" lang="en-US"/>
          </a:p>
        </p:txBody>
      </p:sp>
      <p:pic>
        <p:nvPicPr>
          <p:cNvPr id="5" name="Content Placeholder 4"/>
          <p:cNvPicPr>
            <a:picLocks noGrp="1"/>
          </p:cNvPicPr>
          <p:nvPr>
            <p:ph sz="quarter" idx="1"/>
          </p:nvPr>
        </p:nvPicPr>
        <p:blipFill>
          <a:blip r:embed="rId2" cstate="print"/>
          <a:srcRect/>
          <a:stretch>
            <a:fillRect/>
          </a:stretch>
        </p:blipFill>
        <p:spPr bwMode="auto">
          <a:xfrm>
            <a:off x="762000" y="1371600"/>
            <a:ext cx="7848600" cy="4724400"/>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smtClean="0">
                <a:latin typeface="Calisto MT" pitchFamily="18" charset="0"/>
              </a:rPr>
              <a:t>Types of threads </a:t>
            </a:r>
            <a:endParaRPr lang="en-US" b="1" dirty="0">
              <a:latin typeface="Calisto MT" pitchFamily="18" charset="0"/>
            </a:endParaRPr>
          </a:p>
        </p:txBody>
      </p:sp>
      <p:sp>
        <p:nvSpPr>
          <p:cNvPr id="3" name="Content Placeholder 2"/>
          <p:cNvSpPr>
            <a:spLocks noGrp="1"/>
          </p:cNvSpPr>
          <p:nvPr>
            <p:ph sz="quarter" idx="1"/>
          </p:nvPr>
        </p:nvSpPr>
        <p:spPr>
          <a:xfrm>
            <a:off x="533400" y="1066800"/>
            <a:ext cx="8382000" cy="5334000"/>
          </a:xfrm>
        </p:spPr>
        <p:txBody>
          <a:bodyPr/>
          <a:lstStyle/>
          <a:p>
            <a:pPr algn="just"/>
            <a:r>
              <a:rPr lang="en-US" dirty="0" smtClean="0">
                <a:latin typeface="Calisto MT" pitchFamily="18" charset="0"/>
              </a:rPr>
              <a:t>There are two types of threads. </a:t>
            </a:r>
          </a:p>
          <a:p>
            <a:pPr marL="777240" lvl="1" indent="-457200" algn="just">
              <a:buFont typeface="+mj-lt"/>
              <a:buAutoNum type="arabicPeriod"/>
            </a:pPr>
            <a:r>
              <a:rPr lang="en-US" sz="2600" b="1" dirty="0" smtClean="0">
                <a:solidFill>
                  <a:srgbClr val="C00000"/>
                </a:solidFill>
                <a:latin typeface="Calisto MT" pitchFamily="18" charset="0"/>
              </a:rPr>
              <a:t>User threads</a:t>
            </a:r>
            <a:r>
              <a:rPr lang="en-US" sz="2600" dirty="0" smtClean="0">
                <a:solidFill>
                  <a:srgbClr val="C00000"/>
                </a:solidFill>
                <a:latin typeface="Calisto MT" pitchFamily="18" charset="0"/>
              </a:rPr>
              <a:t> </a:t>
            </a:r>
            <a:r>
              <a:rPr lang="en-US" sz="2600" dirty="0" smtClean="0">
                <a:latin typeface="Calisto MT" pitchFamily="18" charset="0"/>
              </a:rPr>
              <a:t>are above the kernel and without kernel support. </a:t>
            </a:r>
            <a:r>
              <a:rPr lang="en-US" sz="1800" b="1" dirty="0" smtClean="0">
                <a:latin typeface="Calisto MT" pitchFamily="18" charset="0"/>
              </a:rPr>
              <a:t>These are the threads that application programmers use in their programs.</a:t>
            </a:r>
          </a:p>
          <a:p>
            <a:pPr marL="777240" lvl="1" indent="-457200" algn="just">
              <a:buFont typeface="+mj-lt"/>
              <a:buAutoNum type="arabicPeriod"/>
            </a:pPr>
            <a:r>
              <a:rPr lang="en-US" sz="2600" b="1" dirty="0" smtClean="0">
                <a:solidFill>
                  <a:srgbClr val="C00000"/>
                </a:solidFill>
                <a:latin typeface="Calisto MT" pitchFamily="18" charset="0"/>
              </a:rPr>
              <a:t>Kernel threads</a:t>
            </a:r>
            <a:r>
              <a:rPr lang="en-US" sz="2600" dirty="0" smtClean="0">
                <a:solidFill>
                  <a:srgbClr val="C00000"/>
                </a:solidFill>
                <a:latin typeface="Calisto MT" pitchFamily="18" charset="0"/>
              </a:rPr>
              <a:t> </a:t>
            </a:r>
            <a:r>
              <a:rPr lang="en-US" sz="2600" dirty="0" smtClean="0">
                <a:latin typeface="Calisto MT" pitchFamily="18" charset="0"/>
              </a:rPr>
              <a:t>are supported within the kernel of the OS itself. </a:t>
            </a:r>
            <a:r>
              <a:rPr lang="en-US" sz="2000" b="1" dirty="0" smtClean="0">
                <a:solidFill>
                  <a:srgbClr val="0070C0"/>
                </a:solidFill>
                <a:latin typeface="Calisto MT" pitchFamily="18" charset="0"/>
              </a:rPr>
              <a:t>All modern OSs support kernel level threads,</a:t>
            </a:r>
            <a:r>
              <a:rPr lang="en-US" sz="2600" dirty="0" smtClean="0">
                <a:latin typeface="Calisto MT" pitchFamily="18" charset="0"/>
              </a:rPr>
              <a:t> allowing the kernel to perform multiple simultaneous tasks and/or to service </a:t>
            </a:r>
            <a:r>
              <a:rPr lang="en-US" sz="2600" dirty="0" smtClean="0">
                <a:solidFill>
                  <a:srgbClr val="002060"/>
                </a:solidFill>
                <a:latin typeface="Calisto MT" pitchFamily="18" charset="0"/>
              </a:rPr>
              <a:t>multiple kernel system calls simultaneously.</a:t>
            </a:r>
          </a:p>
          <a:p>
            <a:pPr marL="502920" indent="-457200">
              <a:buNone/>
            </a:pPr>
            <a:endParaRPr lang="en-US" dirty="0" smtClean="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11</a:t>
            </a:fld>
            <a:endParaRPr kumimoji="0" lang="en-US"/>
          </a:p>
        </p:txBody>
      </p:sp>
    </p:spTree>
  </p:cSld>
  <p:clrMapOvr>
    <a:masterClrMapping/>
  </p:clrMapOvr>
  <p:transition>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b="1" dirty="0" smtClean="0">
                <a:latin typeface="Calisto MT" pitchFamily="18" charset="0"/>
              </a:rPr>
              <a:t>Processes vs. threads </a:t>
            </a:r>
            <a:endParaRPr lang="en-US" b="1" dirty="0">
              <a:latin typeface="Calisto MT" pitchFamily="18" charset="0"/>
            </a:endParaRPr>
          </a:p>
        </p:txBody>
      </p:sp>
      <p:sp>
        <p:nvSpPr>
          <p:cNvPr id="3" name="Content Placeholder 2"/>
          <p:cNvSpPr>
            <a:spLocks noGrp="1"/>
          </p:cNvSpPr>
          <p:nvPr>
            <p:ph sz="quarter" idx="1"/>
          </p:nvPr>
        </p:nvSpPr>
        <p:spPr>
          <a:xfrm>
            <a:off x="609600" y="838200"/>
            <a:ext cx="8229600" cy="5638800"/>
          </a:xfrm>
        </p:spPr>
        <p:txBody>
          <a:bodyPr>
            <a:normAutofit fontScale="85000" lnSpcReduction="10000"/>
          </a:bodyPr>
          <a:lstStyle/>
          <a:p>
            <a:pPr algn="just"/>
            <a:r>
              <a:rPr lang="en-US" dirty="0" smtClean="0"/>
              <a:t>A </a:t>
            </a:r>
            <a:r>
              <a:rPr lang="en-US" dirty="0" smtClean="0">
                <a:solidFill>
                  <a:srgbClr val="FF0000"/>
                </a:solidFill>
              </a:rPr>
              <a:t>process</a:t>
            </a:r>
            <a:r>
              <a:rPr lang="en-US" dirty="0" smtClean="0"/>
              <a:t> is an executing instance of an application. for example, when you double-click the Microsoft Word icon, you start a process that runs Word. </a:t>
            </a:r>
          </a:p>
          <a:p>
            <a:pPr algn="just"/>
            <a:r>
              <a:rPr lang="en-US" dirty="0" smtClean="0"/>
              <a:t>A </a:t>
            </a:r>
            <a:r>
              <a:rPr lang="en-US" dirty="0" smtClean="0">
                <a:solidFill>
                  <a:srgbClr val="FF0000"/>
                </a:solidFill>
              </a:rPr>
              <a:t>thread</a:t>
            </a:r>
            <a:r>
              <a:rPr lang="en-US" dirty="0" smtClean="0"/>
              <a:t> is a path of execution </a:t>
            </a:r>
            <a:r>
              <a:rPr lang="en-US" i="1" dirty="0" smtClean="0"/>
              <a:t>within</a:t>
            </a:r>
            <a:r>
              <a:rPr lang="en-US" dirty="0" smtClean="0"/>
              <a:t> a process. Also, a process can contain multiple threads. When you start Word, the operating system creates a process and begins executing the primary thread of that process.</a:t>
            </a:r>
          </a:p>
          <a:p>
            <a:pPr algn="just"/>
            <a:r>
              <a:rPr lang="en-US" dirty="0" smtClean="0"/>
              <a:t>A thread can do anything a process can do. But since a </a:t>
            </a:r>
            <a:r>
              <a:rPr lang="en-US" dirty="0" smtClean="0">
                <a:solidFill>
                  <a:srgbClr val="0070C0"/>
                </a:solidFill>
              </a:rPr>
              <a:t>process can consist of multiple threads. </a:t>
            </a:r>
            <a:r>
              <a:rPr lang="en-US" dirty="0" smtClean="0"/>
              <a:t>Thus, the difference between a thread and a process is the work that each one is used to accomplish. </a:t>
            </a:r>
            <a:r>
              <a:rPr lang="en-US" dirty="0" smtClean="0">
                <a:solidFill>
                  <a:srgbClr val="FF0000"/>
                </a:solidFill>
              </a:rPr>
              <a:t>Threads</a:t>
            </a:r>
            <a:r>
              <a:rPr lang="en-US" dirty="0" smtClean="0"/>
              <a:t> are used for small tasks, whereas </a:t>
            </a:r>
            <a:r>
              <a:rPr lang="en-US" dirty="0" smtClean="0">
                <a:solidFill>
                  <a:srgbClr val="FF0000"/>
                </a:solidFill>
              </a:rPr>
              <a:t>processes</a:t>
            </a:r>
            <a:r>
              <a:rPr lang="en-US" dirty="0" smtClean="0"/>
              <a:t> are used for more ‘heavyweight’ tasks- basically the execution of applications.</a:t>
            </a:r>
          </a:p>
          <a:p>
            <a:pPr algn="just"/>
            <a:r>
              <a:rPr lang="en-US" dirty="0" smtClean="0"/>
              <a:t>Threads within the same process share the same address space, whereas different processes do not. This allows threads to read from and write to the same data structures and variables, and facilitates communication between threads. </a:t>
            </a:r>
          </a:p>
          <a:p>
            <a:pPr algn="just"/>
            <a:r>
              <a:rPr lang="en-US" dirty="0" smtClean="0"/>
              <a:t>Communication between processes – also known as IPC (inter-process communication)  is quite difficult and resource-intensive.</a:t>
            </a:r>
          </a:p>
          <a:p>
            <a:pPr algn="just"/>
            <a:endParaRPr lang="en-US" dirty="0" smtClean="0"/>
          </a:p>
          <a:p>
            <a:pPr algn="just"/>
            <a:endParaRPr lang="en-US" dirty="0" smtClean="0"/>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12</a:t>
            </a:fld>
            <a:endParaRPr kumimoji="0" lang="en-US"/>
          </a:p>
        </p:txBody>
      </p:sp>
    </p:spTree>
  </p:cSld>
  <p:clrMapOvr>
    <a:masterClrMapping/>
  </p:clrMapOvr>
  <p:transition>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77200" cy="685800"/>
          </a:xfrm>
        </p:spPr>
        <p:txBody>
          <a:bodyPr>
            <a:normAutofit/>
          </a:bodyPr>
          <a:lstStyle/>
          <a:p>
            <a:r>
              <a:rPr lang="en-US" sz="3200" b="1" dirty="0" smtClean="0">
                <a:solidFill>
                  <a:schemeClr val="tx1"/>
                </a:solidFill>
                <a:latin typeface="Calisto MT" pitchFamily="18" charset="0"/>
              </a:rPr>
              <a:t>Differences b/n processes and threads </a:t>
            </a:r>
            <a:endParaRPr lang="en-US" sz="3200" b="1" dirty="0">
              <a:solidFill>
                <a:schemeClr val="tx1"/>
              </a:solidFill>
              <a:latin typeface="Calisto MT" pitchFamily="18" charset="0"/>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13</a:t>
            </a:fld>
            <a:endParaRPr kumimoji="0" lang="en-US"/>
          </a:p>
        </p:txBody>
      </p:sp>
      <p:sp>
        <p:nvSpPr>
          <p:cNvPr id="4" name="Content Placeholder 3"/>
          <p:cNvSpPr>
            <a:spLocks noGrp="1"/>
          </p:cNvSpPr>
          <p:nvPr>
            <p:ph sz="quarter" idx="1"/>
          </p:nvPr>
        </p:nvSpPr>
        <p:spPr>
          <a:xfrm>
            <a:off x="533400" y="914400"/>
            <a:ext cx="8382000" cy="5638800"/>
          </a:xfrm>
        </p:spPr>
        <p:txBody>
          <a:bodyPr>
            <a:normAutofit fontScale="92500" lnSpcReduction="10000"/>
          </a:bodyPr>
          <a:lstStyle/>
          <a:p>
            <a:pPr algn="just"/>
            <a:r>
              <a:rPr lang="en-US" b="1" dirty="0" smtClean="0"/>
              <a:t>Process</a:t>
            </a:r>
            <a:r>
              <a:rPr lang="en-US" dirty="0" smtClean="0"/>
              <a:t> </a:t>
            </a:r>
          </a:p>
          <a:p>
            <a:pPr lvl="1" algn="just">
              <a:buFont typeface="Courier New" pitchFamily="49" charset="0"/>
              <a:buChar char="o"/>
            </a:pPr>
            <a:r>
              <a:rPr lang="en-US" dirty="0" smtClean="0"/>
              <a:t>Heavy weight</a:t>
            </a:r>
          </a:p>
          <a:p>
            <a:pPr lvl="1" algn="just">
              <a:buFont typeface="Courier New" pitchFamily="49" charset="0"/>
              <a:buChar char="o"/>
            </a:pPr>
            <a:r>
              <a:rPr lang="en-US" dirty="0" smtClean="0"/>
              <a:t>Process switching needs interaction with operating system</a:t>
            </a:r>
          </a:p>
          <a:p>
            <a:pPr lvl="1" algn="just">
              <a:buFont typeface="Courier New" pitchFamily="49" charset="0"/>
              <a:buChar char="o"/>
            </a:pPr>
            <a:r>
              <a:rPr lang="en-US" dirty="0" smtClean="0"/>
              <a:t>In multiple processing environments, each process executes the same code but has its own memory and file resources</a:t>
            </a:r>
          </a:p>
          <a:p>
            <a:pPr lvl="1" algn="just">
              <a:buFont typeface="Courier New" pitchFamily="49" charset="0"/>
              <a:buChar char="o"/>
            </a:pPr>
            <a:r>
              <a:rPr lang="en-US" dirty="0" smtClean="0"/>
              <a:t>If one process is blocked, then no other process execute until the first process is unblocked</a:t>
            </a:r>
          </a:p>
          <a:p>
            <a:pPr lvl="1" algn="just">
              <a:buFont typeface="Courier New" pitchFamily="49" charset="0"/>
              <a:buChar char="o"/>
            </a:pPr>
            <a:r>
              <a:rPr lang="en-US" dirty="0" smtClean="0"/>
              <a:t>Each process operates independently to others </a:t>
            </a:r>
          </a:p>
          <a:p>
            <a:pPr algn="just">
              <a:buFont typeface="Arial" pitchFamily="34" charset="0"/>
              <a:buChar char="•"/>
            </a:pPr>
            <a:r>
              <a:rPr lang="en-US" b="1" dirty="0" smtClean="0"/>
              <a:t>Thread</a:t>
            </a:r>
            <a:r>
              <a:rPr lang="en-US" dirty="0" smtClean="0"/>
              <a:t> </a:t>
            </a:r>
          </a:p>
          <a:p>
            <a:pPr lvl="1" algn="just">
              <a:buFont typeface="Courier New" pitchFamily="49" charset="0"/>
              <a:buChar char="o"/>
            </a:pPr>
            <a:r>
              <a:rPr lang="en-US" dirty="0" smtClean="0"/>
              <a:t>Light weight</a:t>
            </a:r>
          </a:p>
          <a:p>
            <a:pPr lvl="1" algn="just">
              <a:buFont typeface="Courier New" pitchFamily="49" charset="0"/>
              <a:buChar char="o"/>
            </a:pPr>
            <a:r>
              <a:rPr lang="en-US" dirty="0" smtClean="0"/>
              <a:t>Thread switching doesn’t need to interact with the operating system </a:t>
            </a:r>
          </a:p>
          <a:p>
            <a:pPr lvl="1" algn="just">
              <a:buFont typeface="Courier New" pitchFamily="49" charset="0"/>
              <a:buChar char="o"/>
            </a:pPr>
            <a:r>
              <a:rPr lang="en-US" dirty="0" smtClean="0"/>
              <a:t>All threads can share same set of open files, child processes</a:t>
            </a:r>
          </a:p>
          <a:p>
            <a:pPr lvl="1" algn="just">
              <a:buFont typeface="Courier New" pitchFamily="49" charset="0"/>
              <a:buChar char="o"/>
            </a:pPr>
            <a:r>
              <a:rPr lang="en-US" dirty="0" smtClean="0"/>
              <a:t>While one thread is blocked and waiting a second thread is in the same task can run</a:t>
            </a:r>
          </a:p>
          <a:p>
            <a:pPr lvl="1" algn="just">
              <a:buFont typeface="Courier New" pitchFamily="49" charset="0"/>
              <a:buChar char="o"/>
            </a:pPr>
            <a:r>
              <a:rPr lang="en-US" dirty="0" smtClean="0"/>
              <a:t>One thread can read, write and change another threads data</a:t>
            </a:r>
          </a:p>
        </p:txBody>
      </p:sp>
    </p:spTree>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smtClean="0">
                <a:latin typeface="Calisto MT" pitchFamily="18" charset="0"/>
              </a:rPr>
              <a:t>Multi-threading </a:t>
            </a:r>
            <a:endParaRPr lang="en-US" b="1" dirty="0">
              <a:latin typeface="Calisto MT" pitchFamily="18" charset="0"/>
            </a:endParaRPr>
          </a:p>
        </p:txBody>
      </p:sp>
      <p:sp>
        <p:nvSpPr>
          <p:cNvPr id="3" name="Content Placeholder 2"/>
          <p:cNvSpPr>
            <a:spLocks noGrp="1"/>
          </p:cNvSpPr>
          <p:nvPr>
            <p:ph sz="quarter" idx="1"/>
          </p:nvPr>
        </p:nvSpPr>
        <p:spPr>
          <a:xfrm>
            <a:off x="533400" y="914400"/>
            <a:ext cx="8305800" cy="5562600"/>
          </a:xfrm>
        </p:spPr>
        <p:txBody>
          <a:bodyPr>
            <a:normAutofit lnSpcReduction="10000"/>
          </a:bodyPr>
          <a:lstStyle/>
          <a:p>
            <a:pPr algn="just"/>
            <a:r>
              <a:rPr lang="en-US" dirty="0" smtClean="0"/>
              <a:t>Threads allow for multi-threading. A common example of the advantage of multithreading is the fact that you can have a word processor that prints a document using a background thread, but at the same time another thread is running that accepts user input, so that you can type up a new document.</a:t>
            </a:r>
          </a:p>
          <a:p>
            <a:pPr algn="just"/>
            <a:r>
              <a:rPr lang="en-US" dirty="0" smtClean="0"/>
              <a:t>If we were dealing with an application that uses only one thread, then the application would only be able to do one thing at a time so printing and responding to user input at the same time would not be possible in a single threaded application.</a:t>
            </a:r>
          </a:p>
          <a:p>
            <a:pPr algn="just"/>
            <a:r>
              <a:rPr lang="en-US" dirty="0" smtClean="0"/>
              <a:t>Each process has its own address space, but the threads within the same process share that </a:t>
            </a:r>
            <a:r>
              <a:rPr lang="en-US" dirty="0" smtClean="0">
                <a:solidFill>
                  <a:srgbClr val="002060"/>
                </a:solidFill>
              </a:rPr>
              <a:t>address space</a:t>
            </a:r>
            <a:r>
              <a:rPr lang="en-US" dirty="0" smtClean="0"/>
              <a:t>. Threads also share any other resources within that process. </a:t>
            </a:r>
            <a:r>
              <a:rPr lang="en-US" dirty="0" smtClean="0">
                <a:solidFill>
                  <a:srgbClr val="FF0000"/>
                </a:solidFill>
              </a:rPr>
              <a:t>This means that it’s very easy to share data amongst threads</a:t>
            </a:r>
            <a:r>
              <a:rPr lang="en-US" dirty="0" smtClean="0"/>
              <a:t>, but it’s also easy for the threads to step on each other, which can lead to bad things.</a:t>
            </a:r>
          </a:p>
          <a:p>
            <a:pPr algn="just"/>
            <a:endParaRPr lang="en-US" dirty="0" smtClean="0"/>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14</a:t>
            </a:fld>
            <a:endParaRPr kumimoji="0" lang="en-US"/>
          </a:p>
        </p:txBody>
      </p:sp>
    </p:spTree>
  </p:cSld>
  <p:clrMapOvr>
    <a:masterClrMapping/>
  </p:clrMapOvr>
  <p:transition>
    <p:zoom dir="in"/>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b="1" dirty="0" smtClean="0">
                <a:latin typeface="Calisto MT" pitchFamily="18" charset="0"/>
              </a:rPr>
              <a:t>Multi-threading  Models </a:t>
            </a:r>
            <a:endParaRPr lang="en-US" b="1" dirty="0">
              <a:latin typeface="Calisto MT" pitchFamily="18" charset="0"/>
            </a:endParaRPr>
          </a:p>
        </p:txBody>
      </p:sp>
      <p:sp>
        <p:nvSpPr>
          <p:cNvPr id="3" name="Content Placeholder 2"/>
          <p:cNvSpPr>
            <a:spLocks noGrp="1"/>
          </p:cNvSpPr>
          <p:nvPr>
            <p:ph sz="quarter" idx="1"/>
          </p:nvPr>
        </p:nvSpPr>
        <p:spPr>
          <a:xfrm>
            <a:off x="609600" y="1066800"/>
            <a:ext cx="8153400" cy="5410200"/>
          </a:xfrm>
        </p:spPr>
        <p:txBody>
          <a:bodyPr/>
          <a:lstStyle/>
          <a:p>
            <a:pPr algn="just"/>
            <a:r>
              <a:rPr lang="en-US" sz="3200" dirty="0" smtClean="0"/>
              <a:t>The user threads must be mapped to kernel threads, by one of the following strategies:</a:t>
            </a:r>
          </a:p>
          <a:p>
            <a:pPr lvl="2">
              <a:buClr>
                <a:srgbClr val="C00000"/>
              </a:buClr>
              <a:buFont typeface="Wingdings 2" pitchFamily="18" charset="2"/>
              <a:buChar char=""/>
            </a:pPr>
            <a:r>
              <a:rPr lang="en-US" sz="3200" dirty="0" smtClean="0">
                <a:solidFill>
                  <a:srgbClr val="002060"/>
                </a:solidFill>
              </a:rPr>
              <a:t>Many to One Model</a:t>
            </a:r>
          </a:p>
          <a:p>
            <a:pPr lvl="2">
              <a:buClr>
                <a:srgbClr val="C00000"/>
              </a:buClr>
              <a:buFont typeface="Wingdings 2" pitchFamily="18" charset="2"/>
              <a:buChar char=""/>
            </a:pPr>
            <a:r>
              <a:rPr lang="en-US" sz="3200" dirty="0" smtClean="0">
                <a:solidFill>
                  <a:srgbClr val="002060"/>
                </a:solidFill>
              </a:rPr>
              <a:t>One to One Model</a:t>
            </a:r>
          </a:p>
          <a:p>
            <a:pPr lvl="2">
              <a:buClr>
                <a:srgbClr val="C00000"/>
              </a:buClr>
              <a:buFont typeface="Wingdings 2" pitchFamily="18" charset="2"/>
              <a:buChar char=""/>
            </a:pPr>
            <a:r>
              <a:rPr lang="en-US" sz="3200" dirty="0" smtClean="0">
                <a:solidFill>
                  <a:srgbClr val="002060"/>
                </a:solidFill>
              </a:rPr>
              <a:t>Many to Many Model</a:t>
            </a:r>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15</a:t>
            </a:fld>
            <a:endParaRPr kumimoji="0" lang="en-US"/>
          </a:p>
        </p:txBody>
      </p:sp>
    </p:spTree>
  </p:cSld>
  <p:clrMapOvr>
    <a:masterClrMapping/>
  </p:clrMapOvr>
  <p:transition>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b="1" dirty="0" smtClean="0"/>
              <a:t>Many to One Model </a:t>
            </a:r>
            <a:endParaRPr lang="en-US" b="1" dirty="0"/>
          </a:p>
        </p:txBody>
      </p:sp>
      <p:sp>
        <p:nvSpPr>
          <p:cNvPr id="3" name="Content Placeholder 2"/>
          <p:cNvSpPr>
            <a:spLocks noGrp="1"/>
          </p:cNvSpPr>
          <p:nvPr>
            <p:ph sz="quarter" idx="1"/>
          </p:nvPr>
        </p:nvSpPr>
        <p:spPr>
          <a:xfrm>
            <a:off x="685800" y="1066800"/>
            <a:ext cx="8001000" cy="5410200"/>
          </a:xfrm>
        </p:spPr>
        <p:txBody>
          <a:bodyPr/>
          <a:lstStyle/>
          <a:p>
            <a:pPr lvl="0" algn="just"/>
            <a:r>
              <a:rPr lang="en-US" dirty="0" smtClean="0"/>
              <a:t>In the </a:t>
            </a:r>
            <a:r>
              <a:rPr lang="en-US" b="1" dirty="0" smtClean="0"/>
              <a:t>many to one</a:t>
            </a:r>
            <a:r>
              <a:rPr lang="en-US" dirty="0" smtClean="0"/>
              <a:t> model, many user-level threads are all mapped onto a single kernel thread.</a:t>
            </a:r>
          </a:p>
          <a:p>
            <a:pPr lvl="0" algn="just"/>
            <a:r>
              <a:rPr lang="en-US" dirty="0" smtClean="0"/>
              <a:t>Thread management is handled by the thread library in user space, which is efficient in nature.</a:t>
            </a:r>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16</a:t>
            </a:fld>
            <a:endParaRPr kumimoji="0" lang="en-US"/>
          </a:p>
        </p:txBody>
      </p:sp>
      <p:sp>
        <p:nvSpPr>
          <p:cNvPr id="5" name="Rectangle 4"/>
          <p:cNvSpPr/>
          <p:nvPr/>
        </p:nvSpPr>
        <p:spPr>
          <a:xfrm>
            <a:off x="685800" y="2895600"/>
            <a:ext cx="8001000" cy="335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a:blip r:embed="rId2" cstate="print"/>
          <a:srcRect/>
          <a:stretch>
            <a:fillRect/>
          </a:stretch>
        </p:blipFill>
        <p:spPr bwMode="auto">
          <a:xfrm>
            <a:off x="1371600" y="2971800"/>
            <a:ext cx="6248400" cy="3276600"/>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smtClean="0">
                <a:latin typeface="Calisto MT" pitchFamily="18" charset="0"/>
              </a:rPr>
              <a:t>	One to One Model</a:t>
            </a:r>
            <a:endParaRPr lang="en-US" dirty="0">
              <a:latin typeface="Calisto MT" pitchFamily="18" charset="0"/>
            </a:endParaRPr>
          </a:p>
        </p:txBody>
      </p:sp>
      <p:sp>
        <p:nvSpPr>
          <p:cNvPr id="3" name="Content Placeholder 2"/>
          <p:cNvSpPr>
            <a:spLocks noGrp="1"/>
          </p:cNvSpPr>
          <p:nvPr>
            <p:ph sz="quarter" idx="1"/>
          </p:nvPr>
        </p:nvSpPr>
        <p:spPr>
          <a:xfrm>
            <a:off x="609600" y="1066800"/>
            <a:ext cx="8229600" cy="5486400"/>
          </a:xfrm>
        </p:spPr>
        <p:txBody>
          <a:bodyPr/>
          <a:lstStyle/>
          <a:p>
            <a:pPr lvl="0" algn="just"/>
            <a:r>
              <a:rPr lang="en-US" dirty="0" smtClean="0"/>
              <a:t>The </a:t>
            </a:r>
            <a:r>
              <a:rPr lang="en-US" b="1" dirty="0" smtClean="0"/>
              <a:t>one to one</a:t>
            </a:r>
            <a:r>
              <a:rPr lang="en-US" dirty="0" smtClean="0"/>
              <a:t> model creates a separate kernel thread to handle each and every user thread.</a:t>
            </a:r>
          </a:p>
          <a:p>
            <a:pPr lvl="0" algn="just"/>
            <a:r>
              <a:rPr lang="en-US" dirty="0" smtClean="0"/>
              <a:t>Most implementations of this model place a limit on how many threads can be created.</a:t>
            </a:r>
          </a:p>
          <a:p>
            <a:pPr lvl="0" algn="just"/>
            <a:r>
              <a:rPr lang="en-US" dirty="0" smtClean="0">
                <a:solidFill>
                  <a:srgbClr val="FF0000"/>
                </a:solidFill>
              </a:rPr>
              <a:t>Linux and Windows from 95 to XP </a:t>
            </a:r>
            <a:r>
              <a:rPr lang="en-US" dirty="0" smtClean="0"/>
              <a:t>implement the one-to-one model for threads.</a:t>
            </a:r>
          </a:p>
          <a:p>
            <a:pPr algn="just"/>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17</a:t>
            </a:fld>
            <a:endParaRPr kumimoji="0" lang="en-US"/>
          </a:p>
        </p:txBody>
      </p:sp>
      <p:pic>
        <p:nvPicPr>
          <p:cNvPr id="5" name="Picture 4"/>
          <p:cNvPicPr/>
          <p:nvPr/>
        </p:nvPicPr>
        <p:blipFill>
          <a:blip r:embed="rId2" cstate="print"/>
          <a:srcRect/>
          <a:stretch>
            <a:fillRect/>
          </a:stretch>
        </p:blipFill>
        <p:spPr bwMode="auto">
          <a:xfrm>
            <a:off x="3200400" y="3352800"/>
            <a:ext cx="4724400" cy="2800350"/>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smtClean="0">
                <a:latin typeface="Calisto MT" pitchFamily="18" charset="0"/>
              </a:rPr>
              <a:t>	Many to Many Model</a:t>
            </a:r>
            <a:endParaRPr lang="en-US" dirty="0">
              <a:latin typeface="Calisto MT" pitchFamily="18" charset="0"/>
            </a:endParaRPr>
          </a:p>
        </p:txBody>
      </p:sp>
      <p:sp>
        <p:nvSpPr>
          <p:cNvPr id="3" name="Content Placeholder 2"/>
          <p:cNvSpPr>
            <a:spLocks noGrp="1"/>
          </p:cNvSpPr>
          <p:nvPr>
            <p:ph sz="quarter" idx="1"/>
          </p:nvPr>
        </p:nvSpPr>
        <p:spPr>
          <a:xfrm>
            <a:off x="685800" y="990600"/>
            <a:ext cx="8153400" cy="5562600"/>
          </a:xfrm>
        </p:spPr>
        <p:txBody>
          <a:bodyPr/>
          <a:lstStyle/>
          <a:p>
            <a:pPr lvl="0" algn="just"/>
            <a:r>
              <a:rPr lang="en-US" sz="2400" dirty="0" smtClean="0"/>
              <a:t>The </a:t>
            </a:r>
            <a:r>
              <a:rPr lang="en-US" sz="2400" b="1" dirty="0" smtClean="0"/>
              <a:t>many to many</a:t>
            </a:r>
            <a:r>
              <a:rPr lang="en-US" sz="2400" dirty="0" smtClean="0"/>
              <a:t> model multiplexes any number of user threads onto an equal or smaller number of kernel threads, combining the best features of the one-to-one and many-to-one models.</a:t>
            </a:r>
          </a:p>
          <a:p>
            <a:pPr lvl="0" algn="just"/>
            <a:r>
              <a:rPr lang="en-US" sz="2400" dirty="0" smtClean="0"/>
              <a:t>Users can create any number of the threads.</a:t>
            </a:r>
          </a:p>
          <a:p>
            <a:pPr lvl="0" algn="just"/>
            <a:r>
              <a:rPr lang="en-US" sz="2400" dirty="0" smtClean="0"/>
              <a:t>Blocking the kernel system calls doesn’t block the entire process.</a:t>
            </a:r>
          </a:p>
          <a:p>
            <a:pPr lvl="0" algn="just"/>
            <a:r>
              <a:rPr lang="en-US" sz="2400" dirty="0" smtClean="0"/>
              <a:t>Processes can be split across multiple processors.</a:t>
            </a:r>
          </a:p>
          <a:p>
            <a:pPr algn="just"/>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18</a:t>
            </a:fld>
            <a:endParaRPr kumimoji="0" lang="en-US"/>
          </a:p>
        </p:txBody>
      </p:sp>
      <p:pic>
        <p:nvPicPr>
          <p:cNvPr id="5" name="Picture 4"/>
          <p:cNvPicPr/>
          <p:nvPr/>
        </p:nvPicPr>
        <p:blipFill>
          <a:blip r:embed="rId2" cstate="print"/>
          <a:srcRect/>
          <a:stretch>
            <a:fillRect/>
          </a:stretch>
        </p:blipFill>
        <p:spPr bwMode="auto">
          <a:xfrm>
            <a:off x="2743200" y="3581400"/>
            <a:ext cx="4724400" cy="2924175"/>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smtClean="0">
                <a:latin typeface="Calisto MT" pitchFamily="18" charset="0"/>
              </a:rPr>
              <a:t>Benefits of Multithreading </a:t>
            </a:r>
            <a:endParaRPr lang="en-US" b="1" dirty="0">
              <a:latin typeface="Calisto MT" pitchFamily="18" charset="0"/>
            </a:endParaRPr>
          </a:p>
        </p:txBody>
      </p:sp>
      <p:sp>
        <p:nvSpPr>
          <p:cNvPr id="3" name="Content Placeholder 2"/>
          <p:cNvSpPr>
            <a:spLocks noGrp="1"/>
          </p:cNvSpPr>
          <p:nvPr>
            <p:ph sz="quarter" idx="1"/>
          </p:nvPr>
        </p:nvSpPr>
        <p:spPr>
          <a:xfrm>
            <a:off x="609600" y="990600"/>
            <a:ext cx="8305800" cy="5562600"/>
          </a:xfrm>
        </p:spPr>
        <p:txBody>
          <a:bodyPr>
            <a:normAutofit/>
          </a:bodyPr>
          <a:lstStyle/>
          <a:p>
            <a:pPr lvl="0" algn="just"/>
            <a:r>
              <a:rPr lang="en-US" sz="2800" dirty="0" smtClean="0">
                <a:solidFill>
                  <a:srgbClr val="0070C0"/>
                </a:solidFill>
              </a:rPr>
              <a:t>Responsiveness- </a:t>
            </a:r>
            <a:r>
              <a:rPr lang="en-US" sz="2800" dirty="0" smtClean="0"/>
              <a:t>a program continues running even if some part of it is blocked</a:t>
            </a:r>
          </a:p>
          <a:p>
            <a:pPr lvl="0" algn="just"/>
            <a:r>
              <a:rPr lang="en-US" sz="2800" dirty="0" smtClean="0">
                <a:solidFill>
                  <a:srgbClr val="0070C0"/>
                </a:solidFill>
              </a:rPr>
              <a:t>Resource</a:t>
            </a:r>
            <a:r>
              <a:rPr lang="en-US" sz="2800" dirty="0" smtClean="0"/>
              <a:t> </a:t>
            </a:r>
            <a:r>
              <a:rPr lang="en-US" sz="2800" dirty="0" smtClean="0">
                <a:solidFill>
                  <a:srgbClr val="0070C0"/>
                </a:solidFill>
              </a:rPr>
              <a:t>sharing</a:t>
            </a:r>
            <a:r>
              <a:rPr lang="en-US" sz="2800" dirty="0" smtClean="0"/>
              <a:t>: allowing better utilization of resources.</a:t>
            </a:r>
          </a:p>
          <a:p>
            <a:pPr lvl="0" algn="just"/>
            <a:r>
              <a:rPr lang="en-US" sz="2800" dirty="0" smtClean="0">
                <a:solidFill>
                  <a:srgbClr val="0070C0"/>
                </a:solidFill>
              </a:rPr>
              <a:t>Economy</a:t>
            </a:r>
            <a:r>
              <a:rPr lang="en-US" sz="2800" dirty="0" smtClean="0"/>
              <a:t>: Creating and managing threads becomes easier.</a:t>
            </a:r>
          </a:p>
          <a:p>
            <a:pPr lvl="0" algn="just"/>
            <a:r>
              <a:rPr lang="en-US" sz="2800" dirty="0" smtClean="0">
                <a:solidFill>
                  <a:srgbClr val="0070C0"/>
                </a:solidFill>
              </a:rPr>
              <a:t>Scalability</a:t>
            </a:r>
            <a:r>
              <a:rPr lang="en-US" sz="2800" dirty="0" smtClean="0"/>
              <a:t>. One thread runs on one CPU. In Multithreaded processes, threads can be distributed over a series of processors to scale.</a:t>
            </a:r>
          </a:p>
          <a:p>
            <a:pPr lvl="0" algn="just"/>
            <a:r>
              <a:rPr lang="en-US" sz="2800" dirty="0" smtClean="0">
                <a:solidFill>
                  <a:srgbClr val="0070C0"/>
                </a:solidFill>
              </a:rPr>
              <a:t>Context</a:t>
            </a:r>
            <a:r>
              <a:rPr lang="en-US" sz="2800" dirty="0" smtClean="0"/>
              <a:t> </a:t>
            </a:r>
            <a:r>
              <a:rPr lang="en-US" sz="2800" dirty="0" smtClean="0">
                <a:solidFill>
                  <a:srgbClr val="0070C0"/>
                </a:solidFill>
              </a:rPr>
              <a:t>Switching</a:t>
            </a:r>
            <a:r>
              <a:rPr lang="en-US" sz="2800" dirty="0" smtClean="0"/>
              <a:t> </a:t>
            </a:r>
            <a:r>
              <a:rPr lang="en-US" sz="2800" dirty="0" smtClean="0">
                <a:solidFill>
                  <a:srgbClr val="0070C0"/>
                </a:solidFill>
              </a:rPr>
              <a:t>is</a:t>
            </a:r>
            <a:r>
              <a:rPr lang="en-US" sz="2800" dirty="0" smtClean="0"/>
              <a:t> </a:t>
            </a:r>
            <a:r>
              <a:rPr lang="en-US" sz="2800" dirty="0" smtClean="0">
                <a:solidFill>
                  <a:srgbClr val="0070C0"/>
                </a:solidFill>
              </a:rPr>
              <a:t>smooth</a:t>
            </a:r>
            <a:r>
              <a:rPr lang="en-US" sz="2800" dirty="0" smtClean="0"/>
              <a:t>. Context switching refers to the procedure followed by CPU to change from one task to another.</a:t>
            </a:r>
          </a:p>
          <a:p>
            <a:pPr algn="just"/>
            <a:endParaRPr lang="en-US" sz="2800"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19</a:t>
            </a:fld>
            <a:endParaRPr kumimoji="0" lang="en-US"/>
          </a:p>
        </p:txBody>
      </p:sp>
    </p:spTree>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Calisto MT" pitchFamily="18" charset="0"/>
              </a:rPr>
              <a:t>Outline</a:t>
            </a:r>
            <a:r>
              <a:rPr lang="en-US" b="1" dirty="0" smtClean="0">
                <a:solidFill>
                  <a:srgbClr val="002060"/>
                </a:solidFill>
              </a:rPr>
              <a:t> </a:t>
            </a:r>
            <a:endParaRPr lang="en-US" b="1" dirty="0">
              <a:solidFill>
                <a:srgbClr val="002060"/>
              </a:solidFill>
            </a:endParaRPr>
          </a:p>
        </p:txBody>
      </p:sp>
      <p:sp>
        <p:nvSpPr>
          <p:cNvPr id="3" name="Content Placeholder 2"/>
          <p:cNvSpPr>
            <a:spLocks noGrp="1"/>
          </p:cNvSpPr>
          <p:nvPr>
            <p:ph sz="quarter" idx="1"/>
          </p:nvPr>
        </p:nvSpPr>
        <p:spPr/>
        <p:txBody>
          <a:bodyPr>
            <a:normAutofit/>
          </a:bodyPr>
          <a:lstStyle/>
          <a:p>
            <a:r>
              <a:rPr lang="en-US" sz="3200" dirty="0" smtClean="0"/>
              <a:t>Processes </a:t>
            </a:r>
          </a:p>
          <a:p>
            <a:r>
              <a:rPr lang="en-US" sz="3200" dirty="0" smtClean="0"/>
              <a:t>Process states</a:t>
            </a:r>
          </a:p>
          <a:p>
            <a:r>
              <a:rPr lang="en-US" sz="3200" dirty="0" smtClean="0"/>
              <a:t>Threads</a:t>
            </a:r>
          </a:p>
          <a:p>
            <a:r>
              <a:rPr lang="en-US" sz="3200" dirty="0" smtClean="0"/>
              <a:t>Process vs. threads </a:t>
            </a:r>
          </a:p>
          <a:p>
            <a:r>
              <a:rPr lang="en-US" sz="3200" dirty="0" smtClean="0"/>
              <a:t>Types of threads</a:t>
            </a:r>
          </a:p>
          <a:p>
            <a:r>
              <a:rPr lang="en-US" sz="3200" dirty="0" smtClean="0"/>
              <a:t>Thread synchronization </a:t>
            </a:r>
            <a:endParaRPr lang="en-US" sz="3200"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2</a:t>
            </a:fld>
            <a:endParaRPr kumimoji="0" lang="en-US"/>
          </a:p>
        </p:txBody>
      </p:sp>
    </p:spTree>
  </p:cSld>
  <p:clrMapOvr>
    <a:masterClrMapping/>
  </p:clrMapOvr>
  <p:transition>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r>
              <a:rPr lang="en-US" b="1" dirty="0" smtClean="0">
                <a:solidFill>
                  <a:schemeClr val="tx1"/>
                </a:solidFill>
                <a:latin typeface="Calisto MT" pitchFamily="18" charset="0"/>
              </a:rPr>
              <a:t>Thread synchronization </a:t>
            </a:r>
            <a:endParaRPr lang="en-US" b="1" dirty="0">
              <a:solidFill>
                <a:schemeClr val="tx1"/>
              </a:solidFill>
              <a:latin typeface="Calisto MT" pitchFamily="18" charset="0"/>
            </a:endParaRPr>
          </a:p>
        </p:txBody>
      </p:sp>
      <p:sp>
        <p:nvSpPr>
          <p:cNvPr id="3" name="Content Placeholder 2"/>
          <p:cNvSpPr>
            <a:spLocks noGrp="1"/>
          </p:cNvSpPr>
          <p:nvPr>
            <p:ph sz="quarter" idx="1"/>
          </p:nvPr>
        </p:nvSpPr>
        <p:spPr>
          <a:xfrm>
            <a:off x="609600" y="990600"/>
            <a:ext cx="8305800" cy="5410200"/>
          </a:xfrm>
        </p:spPr>
        <p:txBody>
          <a:bodyPr>
            <a:normAutofit/>
          </a:bodyPr>
          <a:lstStyle/>
          <a:p>
            <a:pPr algn="just"/>
            <a:r>
              <a:rPr lang="en-US" dirty="0" smtClean="0">
                <a:solidFill>
                  <a:srgbClr val="FF0000"/>
                </a:solidFill>
              </a:rPr>
              <a:t>Thread synchronization </a:t>
            </a:r>
            <a:r>
              <a:rPr lang="en-US" dirty="0" smtClean="0"/>
              <a:t>is the concurrent execution of two or more threads that share critical resources. </a:t>
            </a:r>
          </a:p>
          <a:p>
            <a:pPr algn="just"/>
            <a:r>
              <a:rPr lang="en-US" dirty="0" smtClean="0"/>
              <a:t>Threads should be synchronized to avoid critical resource use conflicts. Otherwise, conflicts may arise when parallel-running threads attempt to modify a common variable at the same time.</a:t>
            </a:r>
          </a:p>
          <a:p>
            <a:pPr algn="just"/>
            <a:r>
              <a:rPr lang="en-US" dirty="0" smtClean="0"/>
              <a:t>To clarify thread synchronization, consider the following example: three threads - A, B, and C - are executed concurrently and need to access a critical resource, Z.</a:t>
            </a:r>
          </a:p>
          <a:p>
            <a:pPr algn="just"/>
            <a:r>
              <a:rPr lang="en-US" dirty="0" smtClean="0"/>
              <a:t> To avoid conflicts when accessing Z, threads A, B, and C must be synchronized. Thus, when A accesses Z, and B also tries to access Z, B’s access of Z must be avoided with security measures until A finishes its operation and comes out of Z.</a:t>
            </a:r>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20</a:t>
            </a:fld>
            <a:endParaRPr kumimoji="0" lang="en-US"/>
          </a:p>
        </p:txBody>
      </p:sp>
    </p:spTree>
  </p:cSld>
  <p:clrMapOvr>
    <a:masterClrMapping/>
  </p:clrMapOvr>
  <p:transition>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r"/>
            <a:r>
              <a:rPr lang="en-US" b="1" dirty="0" smtClean="0">
                <a:latin typeface="Calisto MT" pitchFamily="18" charset="0"/>
              </a:rPr>
              <a:t>Cont’d </a:t>
            </a:r>
            <a:endParaRPr lang="en-US" b="1" dirty="0">
              <a:latin typeface="Calisto MT" pitchFamily="18" charset="0"/>
            </a:endParaRPr>
          </a:p>
        </p:txBody>
      </p:sp>
      <p:sp>
        <p:nvSpPr>
          <p:cNvPr id="3" name="Content Placeholder 2"/>
          <p:cNvSpPr>
            <a:spLocks noGrp="1"/>
          </p:cNvSpPr>
          <p:nvPr>
            <p:ph sz="quarter" idx="1"/>
          </p:nvPr>
        </p:nvSpPr>
        <p:spPr>
          <a:xfrm>
            <a:off x="609600" y="762000"/>
            <a:ext cx="8305800" cy="5791200"/>
          </a:xfrm>
        </p:spPr>
        <p:txBody>
          <a:bodyPr>
            <a:normAutofit/>
          </a:bodyPr>
          <a:lstStyle/>
          <a:p>
            <a:pPr algn="just"/>
            <a:r>
              <a:rPr lang="en-US" dirty="0" smtClean="0"/>
              <a:t>In Java, two synchronization strategies are used to prevent thread interference and memory consistency errors: </a:t>
            </a:r>
          </a:p>
          <a:p>
            <a:pPr algn="just"/>
            <a:r>
              <a:rPr lang="en-US" b="1" dirty="0" smtClean="0">
                <a:solidFill>
                  <a:srgbClr val="0070C0"/>
                </a:solidFill>
              </a:rPr>
              <a:t>Synchronized Method</a:t>
            </a:r>
            <a:r>
              <a:rPr lang="en-US" dirty="0" smtClean="0"/>
              <a:t>: Includes the synchronized keyword in its declaration. When a thread invokes a synchronized method, synchronized method automatically acquires the intrinsic lock for that method's object and releases it when the method returns, even if that return was caused by an uncaught exception.</a:t>
            </a:r>
          </a:p>
          <a:p>
            <a:pPr algn="just"/>
            <a:r>
              <a:rPr lang="en-US" b="1" dirty="0" smtClean="0">
                <a:solidFill>
                  <a:srgbClr val="0070C0"/>
                </a:solidFill>
              </a:rPr>
              <a:t>Synchronized Statement: </a:t>
            </a:r>
            <a:r>
              <a:rPr lang="en-US" dirty="0" smtClean="0"/>
              <a:t>Declares a block of code to be synchronized. Unlike synchronized methods, synchronized statements should </a:t>
            </a:r>
            <a:r>
              <a:rPr lang="en-US" dirty="0" smtClean="0">
                <a:solidFill>
                  <a:srgbClr val="FF0000"/>
                </a:solidFill>
              </a:rPr>
              <a:t>specify the objects that provide the intrinsic lock.</a:t>
            </a:r>
            <a:r>
              <a:rPr lang="en-US" dirty="0" smtClean="0"/>
              <a:t> These statements are useful for improving concurrency with fine-grained synchronization, as they enable the avoidance of unnecessary blocking.</a:t>
            </a:r>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21</a:t>
            </a:fld>
            <a:endParaRPr kumimoji="0" lang="en-US"/>
          </a:p>
        </p:txBody>
      </p:sp>
    </p:spTree>
  </p:cSld>
  <p:clrMapOvr>
    <a:masterClrMapping/>
  </p:clrMapOvr>
  <p:transition>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22</a:t>
            </a:fld>
            <a:endParaRPr kumimoji="0" lang="en-US"/>
          </a:p>
        </p:txBody>
      </p:sp>
    </p:spTree>
  </p:cSld>
  <p:clrMapOvr>
    <a:masterClrMapping/>
  </p:clrMapOvr>
  <p:transition>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smtClean="0">
                <a:solidFill>
                  <a:srgbClr val="002060"/>
                </a:solidFill>
                <a:latin typeface="Calisto MT" pitchFamily="18" charset="0"/>
              </a:rPr>
              <a:t>What is process? </a:t>
            </a:r>
            <a:endParaRPr lang="en-US" b="1" dirty="0">
              <a:solidFill>
                <a:srgbClr val="002060"/>
              </a:solidFill>
              <a:latin typeface="Calisto MT" pitchFamily="18" charset="0"/>
            </a:endParaRPr>
          </a:p>
        </p:txBody>
      </p:sp>
      <p:sp>
        <p:nvSpPr>
          <p:cNvPr id="3" name="Content Placeholder 2"/>
          <p:cNvSpPr>
            <a:spLocks noGrp="1"/>
          </p:cNvSpPr>
          <p:nvPr>
            <p:ph sz="quarter" idx="1"/>
          </p:nvPr>
        </p:nvSpPr>
        <p:spPr>
          <a:xfrm>
            <a:off x="609600" y="990600"/>
            <a:ext cx="8077200" cy="5486400"/>
          </a:xfrm>
        </p:spPr>
        <p:txBody>
          <a:bodyPr>
            <a:noAutofit/>
          </a:bodyPr>
          <a:lstStyle/>
          <a:p>
            <a:pPr algn="just"/>
            <a:r>
              <a:rPr lang="en-US" sz="2000" dirty="0" smtClean="0"/>
              <a:t>A process is an instance of a  computer program in execution. When we ask a computer system to run a program the code for that program is loaded from disk into memory and executed as a process in the system on some platforms.</a:t>
            </a:r>
          </a:p>
          <a:p>
            <a:pPr algn="just"/>
            <a:r>
              <a:rPr lang="en-US" sz="2000" dirty="0" smtClean="0">
                <a:solidFill>
                  <a:srgbClr val="FF0000"/>
                </a:solidFill>
              </a:rPr>
              <a:t>Processes</a:t>
            </a:r>
            <a:r>
              <a:rPr lang="en-US" sz="2000" dirty="0" smtClean="0"/>
              <a:t> might be called </a:t>
            </a:r>
            <a:r>
              <a:rPr lang="en-US" sz="2000" dirty="0" smtClean="0">
                <a:solidFill>
                  <a:srgbClr val="7030A0"/>
                </a:solidFill>
              </a:rPr>
              <a:t>jobs or tasks on a modern system</a:t>
            </a:r>
            <a:r>
              <a:rPr lang="en-US" sz="2000" dirty="0" smtClean="0"/>
              <a:t>.</a:t>
            </a:r>
          </a:p>
          <a:p>
            <a:pPr algn="just"/>
            <a:r>
              <a:rPr lang="en-US" sz="2000" dirty="0" smtClean="0"/>
              <a:t>A process consists of </a:t>
            </a:r>
            <a:r>
              <a:rPr lang="en-US" sz="2000" dirty="0" smtClean="0">
                <a:solidFill>
                  <a:srgbClr val="C00000"/>
                </a:solidFill>
              </a:rPr>
              <a:t>one or more threads </a:t>
            </a:r>
            <a:r>
              <a:rPr lang="en-US" sz="2000" dirty="0" smtClean="0"/>
              <a:t>of execution.</a:t>
            </a:r>
          </a:p>
          <a:p>
            <a:pPr algn="just"/>
            <a:r>
              <a:rPr lang="en-US" sz="2000" dirty="0" smtClean="0"/>
              <a:t>A process can execute one instruction a time or can execute several instructions at a time on the CPU.</a:t>
            </a:r>
          </a:p>
          <a:p>
            <a:pPr algn="just"/>
            <a:r>
              <a:rPr lang="en-US" sz="2000" dirty="0" smtClean="0"/>
              <a:t>Each process on the system receives its own private allocation of resources </a:t>
            </a:r>
          </a:p>
          <a:p>
            <a:pPr algn="just"/>
            <a:r>
              <a:rPr lang="en-US" sz="2000" dirty="0" smtClean="0"/>
              <a:t>Each process also has access to its own data and the operating system maintain statistics about each process in order to make effective scheduling decisions in memory.</a:t>
            </a:r>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3</a:t>
            </a:fld>
            <a:endParaRPr kumimoji="0" lang="en-US"/>
          </a:p>
        </p:txBody>
      </p:sp>
    </p:spTree>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533400"/>
          </a:xfrm>
        </p:spPr>
        <p:txBody>
          <a:bodyPr>
            <a:normAutofit fontScale="90000"/>
          </a:bodyPr>
          <a:lstStyle/>
          <a:p>
            <a:pPr algn="r"/>
            <a:r>
              <a:rPr lang="en-US" b="1" dirty="0" smtClean="0">
                <a:solidFill>
                  <a:srgbClr val="002060"/>
                </a:solidFill>
                <a:latin typeface="Calisto MT" pitchFamily="18" charset="0"/>
              </a:rPr>
              <a:t>Cont</a:t>
            </a:r>
            <a:r>
              <a:rPr lang="en-US" b="1" dirty="0" smtClean="0">
                <a:solidFill>
                  <a:srgbClr val="002060"/>
                </a:solidFill>
              </a:rPr>
              <a:t>…</a:t>
            </a:r>
            <a:endParaRPr lang="en-US" b="1" dirty="0">
              <a:solidFill>
                <a:srgbClr val="002060"/>
              </a:solidFill>
            </a:endParaRPr>
          </a:p>
        </p:txBody>
      </p:sp>
      <p:sp>
        <p:nvSpPr>
          <p:cNvPr id="3" name="Content Placeholder 2"/>
          <p:cNvSpPr>
            <a:spLocks noGrp="1"/>
          </p:cNvSpPr>
          <p:nvPr>
            <p:ph sz="quarter" idx="1"/>
          </p:nvPr>
        </p:nvSpPr>
        <p:spPr>
          <a:xfrm>
            <a:off x="609600" y="609600"/>
            <a:ext cx="8229600" cy="6019800"/>
          </a:xfrm>
        </p:spPr>
        <p:txBody>
          <a:bodyPr>
            <a:normAutofit fontScale="92500" lnSpcReduction="10000"/>
          </a:bodyPr>
          <a:lstStyle/>
          <a:p>
            <a:pPr algn="just"/>
            <a:r>
              <a:rPr lang="en-US" dirty="0" smtClean="0"/>
              <a:t>A process is divided into segments program code and other read-only data are placed into the text segment.</a:t>
            </a:r>
          </a:p>
          <a:p>
            <a:pPr algn="just"/>
            <a:r>
              <a:rPr lang="en-US" dirty="0" smtClean="0">
                <a:solidFill>
                  <a:srgbClr val="C00000"/>
                </a:solidFill>
              </a:rPr>
              <a:t>Global variables</a:t>
            </a:r>
            <a:r>
              <a:rPr lang="en-US" dirty="0" smtClean="0"/>
              <a:t> in a program have their own data segment that allows both </a:t>
            </a:r>
            <a:r>
              <a:rPr lang="en-US" dirty="0" smtClean="0">
                <a:solidFill>
                  <a:srgbClr val="00B0F0"/>
                </a:solidFill>
              </a:rPr>
              <a:t>reading and writing </a:t>
            </a:r>
            <a:r>
              <a:rPr lang="en-US" dirty="0" smtClean="0"/>
              <a:t>automatic variables or local variables and functions are allocated at compile time and placed on the stack </a:t>
            </a:r>
          </a:p>
          <a:p>
            <a:pPr algn="just"/>
            <a:r>
              <a:rPr lang="en-US" dirty="0" smtClean="0"/>
              <a:t>if a process makes use of shared libraries these libraries are mapped into process memory between the stack and in order to track processes correctly and allow multiple processes to share the same system the operating system must track some information that is associated with each process </a:t>
            </a:r>
          </a:p>
          <a:p>
            <a:pPr algn="just"/>
            <a:r>
              <a:rPr lang="en-US" dirty="0" smtClean="0"/>
              <a:t>This information includes that the process is using and the current location in the process code that is executing known as the </a:t>
            </a:r>
            <a:r>
              <a:rPr lang="en-US" b="1" dirty="0" smtClean="0"/>
              <a:t>process program counter</a:t>
            </a:r>
          </a:p>
          <a:p>
            <a:pPr algn="just"/>
            <a:r>
              <a:rPr lang="en-US" dirty="0" smtClean="0"/>
              <a:t> The </a:t>
            </a:r>
            <a:r>
              <a:rPr lang="en-US" dirty="0" smtClean="0">
                <a:solidFill>
                  <a:srgbClr val="FF0000"/>
                </a:solidFill>
              </a:rPr>
              <a:t>operating system </a:t>
            </a:r>
            <a:r>
              <a:rPr lang="en-US" dirty="0" smtClean="0"/>
              <a:t>must also track other resources in use by a process including </a:t>
            </a:r>
            <a:r>
              <a:rPr lang="en-US" dirty="0" smtClean="0">
                <a:solidFill>
                  <a:srgbClr val="002060"/>
                </a:solidFill>
              </a:rPr>
              <a:t>which files are currently open </a:t>
            </a:r>
            <a:r>
              <a:rPr lang="en-US" dirty="0" smtClean="0"/>
              <a:t>and </a:t>
            </a:r>
            <a:r>
              <a:rPr lang="en-US" dirty="0" smtClean="0">
                <a:solidFill>
                  <a:srgbClr val="002060"/>
                </a:solidFill>
              </a:rPr>
              <a:t>any network connections the process is using .</a:t>
            </a:r>
            <a:endParaRPr lang="en-US" dirty="0">
              <a:solidFill>
                <a:srgbClr val="002060"/>
              </a:solidFill>
            </a:endParaRPr>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4</a:t>
            </a:fld>
            <a:endParaRPr kumimoji="0" lang="en-US"/>
          </a:p>
        </p:txBody>
      </p:sp>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762000"/>
          </a:xfrm>
        </p:spPr>
        <p:txBody>
          <a:bodyPr>
            <a:normAutofit/>
          </a:bodyPr>
          <a:lstStyle/>
          <a:p>
            <a:pPr algn="r"/>
            <a:r>
              <a:rPr lang="en-US" sz="3600" b="1" dirty="0" smtClean="0">
                <a:solidFill>
                  <a:srgbClr val="002060"/>
                </a:solidFill>
                <a:latin typeface="Calisto MT" pitchFamily="18" charset="0"/>
              </a:rPr>
              <a:t>Cont’d</a:t>
            </a:r>
            <a:endParaRPr lang="en-US" sz="3600" b="1" dirty="0">
              <a:solidFill>
                <a:srgbClr val="002060"/>
              </a:solidFill>
              <a:latin typeface="Calisto MT" pitchFamily="18" charset="0"/>
            </a:endParaRPr>
          </a:p>
        </p:txBody>
      </p:sp>
      <p:sp>
        <p:nvSpPr>
          <p:cNvPr id="3" name="Content Placeholder 2"/>
          <p:cNvSpPr>
            <a:spLocks noGrp="1"/>
          </p:cNvSpPr>
          <p:nvPr>
            <p:ph sz="quarter" idx="1"/>
          </p:nvPr>
        </p:nvSpPr>
        <p:spPr>
          <a:xfrm>
            <a:off x="609600" y="914400"/>
            <a:ext cx="8305800" cy="5715000"/>
          </a:xfrm>
        </p:spPr>
        <p:txBody>
          <a:bodyPr>
            <a:normAutofit/>
          </a:bodyPr>
          <a:lstStyle/>
          <a:p>
            <a:pPr algn="just"/>
            <a:r>
              <a:rPr lang="en-US" sz="2800" dirty="0" smtClean="0">
                <a:solidFill>
                  <a:srgbClr val="FF0000"/>
                </a:solidFill>
              </a:rPr>
              <a:t>The operating system </a:t>
            </a:r>
            <a:r>
              <a:rPr lang="en-US" sz="2800" dirty="0" smtClean="0"/>
              <a:t>must keep scheduling information and this information includes a </a:t>
            </a:r>
            <a:r>
              <a:rPr lang="en-US" sz="2800" dirty="0" smtClean="0">
                <a:solidFill>
                  <a:srgbClr val="002060"/>
                </a:solidFill>
              </a:rPr>
              <a:t>unique</a:t>
            </a:r>
            <a:r>
              <a:rPr lang="en-US" sz="2800" dirty="0" smtClean="0"/>
              <a:t> </a:t>
            </a:r>
            <a:r>
              <a:rPr lang="en-US" sz="2800" dirty="0" smtClean="0">
                <a:solidFill>
                  <a:srgbClr val="002060"/>
                </a:solidFill>
              </a:rPr>
              <a:t>identifier</a:t>
            </a:r>
            <a:r>
              <a:rPr lang="en-US" sz="2800" dirty="0" smtClean="0"/>
              <a:t> or </a:t>
            </a:r>
            <a:r>
              <a:rPr lang="en-US" sz="2800" dirty="0" smtClean="0">
                <a:solidFill>
                  <a:srgbClr val="002060"/>
                </a:solidFill>
              </a:rPr>
              <a:t>process</a:t>
            </a:r>
            <a:r>
              <a:rPr lang="en-US" sz="2800" dirty="0" smtClean="0"/>
              <a:t> </a:t>
            </a:r>
            <a:r>
              <a:rPr lang="en-US" sz="2800" dirty="0" smtClean="0">
                <a:solidFill>
                  <a:srgbClr val="002060"/>
                </a:solidFill>
              </a:rPr>
              <a:t>ID</a:t>
            </a:r>
            <a:r>
              <a:rPr lang="en-US" sz="2800" dirty="0" smtClean="0"/>
              <a:t> </a:t>
            </a:r>
          </a:p>
          <a:p>
            <a:pPr algn="just"/>
            <a:r>
              <a:rPr lang="en-US" sz="2800" dirty="0" smtClean="0"/>
              <a:t>It can be used to distinguish processes from each other in order to arbitrate access to system resources the </a:t>
            </a:r>
            <a:r>
              <a:rPr lang="en-US" sz="2800" dirty="0" smtClean="0">
                <a:solidFill>
                  <a:srgbClr val="FF0000"/>
                </a:solidFill>
              </a:rPr>
              <a:t>operating system must</a:t>
            </a:r>
            <a:r>
              <a:rPr lang="en-US" sz="2800" dirty="0" smtClean="0"/>
              <a:t> also store information about the owner of a process so that permissions can be enforced correctly to facilitate scheduling decisions</a:t>
            </a:r>
          </a:p>
          <a:p>
            <a:pPr algn="just"/>
            <a:r>
              <a:rPr lang="en-US" sz="2800" dirty="0" smtClean="0"/>
              <a:t> The </a:t>
            </a:r>
            <a:r>
              <a:rPr lang="en-US" sz="2800" dirty="0" smtClean="0">
                <a:solidFill>
                  <a:srgbClr val="FF0000"/>
                </a:solidFill>
              </a:rPr>
              <a:t>operating system </a:t>
            </a:r>
            <a:r>
              <a:rPr lang="en-US" sz="2800" dirty="0" smtClean="0"/>
              <a:t>collects various statistics about process execution such as the amount of CPU time consumed and the amount of memory used during the lifetime of a process</a:t>
            </a:r>
          </a:p>
          <a:p>
            <a:pPr algn="just"/>
            <a:r>
              <a:rPr lang="en-US" sz="2800" dirty="0" smtClean="0"/>
              <a:t> The process moves between several states about each process</a:t>
            </a:r>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5</a:t>
            </a:fld>
            <a:endParaRPr kumimoji="0" lang="en-US"/>
          </a:p>
        </p:txBody>
      </p:sp>
    </p:spTree>
  </p:cSld>
  <p:clrMapOvr>
    <a:masterClrMapping/>
  </p:clrMapOvr>
  <p:transition>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Autofit/>
          </a:bodyPr>
          <a:lstStyle/>
          <a:p>
            <a:r>
              <a:rPr lang="en-US" sz="3600" b="1" dirty="0" smtClean="0">
                <a:solidFill>
                  <a:srgbClr val="002060"/>
                </a:solidFill>
                <a:latin typeface="Calisto MT" pitchFamily="18" charset="0"/>
              </a:rPr>
              <a:t>Process</a:t>
            </a:r>
            <a:r>
              <a:rPr lang="en-US" b="1" dirty="0" smtClean="0">
                <a:solidFill>
                  <a:srgbClr val="002060"/>
                </a:solidFill>
              </a:rPr>
              <a:t> </a:t>
            </a:r>
            <a:r>
              <a:rPr lang="en-US" sz="3600" b="1" dirty="0" smtClean="0">
                <a:solidFill>
                  <a:srgbClr val="002060"/>
                </a:solidFill>
                <a:latin typeface="Calisto MT" pitchFamily="18" charset="0"/>
              </a:rPr>
              <a:t>state</a:t>
            </a:r>
            <a:endParaRPr lang="en-US" sz="3600" b="1" dirty="0">
              <a:solidFill>
                <a:srgbClr val="002060"/>
              </a:solidFill>
              <a:latin typeface="Calisto MT" pitchFamily="18" charset="0"/>
            </a:endParaRPr>
          </a:p>
        </p:txBody>
      </p:sp>
      <p:sp>
        <p:nvSpPr>
          <p:cNvPr id="3" name="Content Placeholder 2"/>
          <p:cNvSpPr>
            <a:spLocks noGrp="1"/>
          </p:cNvSpPr>
          <p:nvPr>
            <p:ph sz="quarter" idx="1"/>
          </p:nvPr>
        </p:nvSpPr>
        <p:spPr>
          <a:xfrm>
            <a:off x="685800" y="1143000"/>
            <a:ext cx="8001000" cy="5410200"/>
          </a:xfrm>
        </p:spPr>
        <p:txBody>
          <a:bodyPr>
            <a:noAutofit/>
          </a:bodyPr>
          <a:lstStyle/>
          <a:p>
            <a:pPr algn="just">
              <a:buFont typeface="Wingdings" pitchFamily="2" charset="2"/>
              <a:buChar char="§"/>
            </a:pPr>
            <a:r>
              <a:rPr lang="en-US" sz="2800" dirty="0" smtClean="0"/>
              <a:t>As a process executes, it changes its </a:t>
            </a:r>
            <a:r>
              <a:rPr lang="en-US" sz="2800" b="1" i="1" dirty="0" smtClean="0"/>
              <a:t>state</a:t>
            </a:r>
          </a:p>
          <a:p>
            <a:pPr lvl="1" algn="just">
              <a:buFont typeface="Courier New" pitchFamily="49" charset="0"/>
              <a:buChar char="o"/>
            </a:pPr>
            <a:r>
              <a:rPr lang="en-US" sz="2800" b="1" dirty="0" smtClean="0"/>
              <a:t>New</a:t>
            </a:r>
            <a:r>
              <a:rPr lang="en-US" sz="2800" dirty="0" smtClean="0"/>
              <a:t>: the process is being created</a:t>
            </a:r>
          </a:p>
          <a:p>
            <a:pPr lvl="1" algn="just">
              <a:buFont typeface="Courier New" pitchFamily="49" charset="0"/>
              <a:buChar char="o"/>
            </a:pPr>
            <a:r>
              <a:rPr lang="en-US" sz="2800" b="1" dirty="0" smtClean="0"/>
              <a:t>Running</a:t>
            </a:r>
            <a:r>
              <a:rPr lang="en-US" sz="2800" dirty="0" smtClean="0"/>
              <a:t>: instructions are being executed</a:t>
            </a:r>
          </a:p>
          <a:p>
            <a:pPr lvl="1" algn="just">
              <a:buFont typeface="Courier New" pitchFamily="49" charset="0"/>
              <a:buChar char="o"/>
            </a:pPr>
            <a:r>
              <a:rPr lang="en-US" sz="2800" b="1" dirty="0" smtClean="0"/>
              <a:t>Waiting</a:t>
            </a:r>
            <a:r>
              <a:rPr lang="en-US" sz="2800" dirty="0" smtClean="0"/>
              <a:t>: the process is waiting for some event to occur</a:t>
            </a:r>
          </a:p>
          <a:p>
            <a:pPr lvl="1" algn="just">
              <a:buFont typeface="Courier New" pitchFamily="49" charset="0"/>
              <a:buChar char="o"/>
            </a:pPr>
            <a:r>
              <a:rPr lang="en-US" sz="2800" b="1" dirty="0" smtClean="0"/>
              <a:t>Ready</a:t>
            </a:r>
            <a:r>
              <a:rPr lang="en-US" sz="2800" dirty="0" smtClean="0"/>
              <a:t>: the process is waiting to be assigned to a CPU</a:t>
            </a:r>
          </a:p>
          <a:p>
            <a:pPr lvl="1" algn="just">
              <a:buFont typeface="Courier New" pitchFamily="49" charset="0"/>
              <a:buChar char="o"/>
            </a:pPr>
            <a:r>
              <a:rPr lang="en-US" sz="2800" dirty="0" smtClean="0"/>
              <a:t> </a:t>
            </a:r>
            <a:r>
              <a:rPr lang="en-US" sz="2800" b="1" dirty="0" smtClean="0"/>
              <a:t>Terminated</a:t>
            </a:r>
            <a:r>
              <a:rPr lang="en-US" sz="2800" dirty="0" smtClean="0"/>
              <a:t>: the process has finished execution</a:t>
            </a:r>
          </a:p>
          <a:p>
            <a:pPr lvl="1" algn="just">
              <a:buNone/>
            </a:pPr>
            <a:r>
              <a:rPr lang="en-US" sz="2800" dirty="0" smtClean="0"/>
              <a:t/>
            </a:r>
            <a:br>
              <a:rPr lang="en-US" sz="2800" dirty="0" smtClean="0"/>
            </a:br>
            <a:endParaRPr lang="en-US" sz="2800"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6</a:t>
            </a:fld>
            <a:endParaRPr kumimoji="0" lang="en-US"/>
          </a:p>
        </p:txBody>
      </p:sp>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002060"/>
                </a:solidFill>
                <a:latin typeface="Calisto MT" pitchFamily="18" charset="0"/>
              </a:rPr>
              <a:t>Process</a:t>
            </a:r>
            <a:r>
              <a:rPr lang="en-US" b="1" dirty="0" smtClean="0">
                <a:solidFill>
                  <a:srgbClr val="002060"/>
                </a:solidFill>
              </a:rPr>
              <a:t> </a:t>
            </a:r>
            <a:r>
              <a:rPr lang="en-US" sz="3600" b="1" dirty="0" smtClean="0">
                <a:solidFill>
                  <a:srgbClr val="002060"/>
                </a:solidFill>
                <a:latin typeface="Calisto MT" pitchFamily="18" charset="0"/>
              </a:rPr>
              <a:t>state</a:t>
            </a:r>
            <a:r>
              <a:rPr lang="en-US" b="1" dirty="0" smtClean="0">
                <a:solidFill>
                  <a:srgbClr val="002060"/>
                </a:solidFill>
              </a:rPr>
              <a:t>                       </a:t>
            </a:r>
            <a:r>
              <a:rPr lang="en-US" sz="3600" b="1" dirty="0" smtClean="0">
                <a:solidFill>
                  <a:srgbClr val="002060"/>
                </a:solidFill>
                <a:latin typeface="Calisto MT" pitchFamily="18" charset="0"/>
              </a:rPr>
              <a:t>Cont’d</a:t>
            </a:r>
            <a:r>
              <a:rPr lang="en-US" b="1" dirty="0" smtClean="0">
                <a:solidFill>
                  <a:srgbClr val="002060"/>
                </a:solidFill>
              </a:rPr>
              <a:t> </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7</a:t>
            </a:fld>
            <a:endParaRPr kumimoji="0" lang="en-US"/>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609600" y="1524000"/>
            <a:ext cx="8229600" cy="4495800"/>
          </a:xfrm>
          <a:prstGeom prst="rect">
            <a:avLst/>
          </a:prstGeom>
          <a:noFill/>
          <a:ln w="9525">
            <a:noFill/>
            <a:miter lim="800000"/>
            <a:headEnd/>
            <a:tailEnd/>
          </a:ln>
          <a:effectLst/>
        </p:spPr>
      </p:pic>
    </p:spTree>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r"/>
            <a:r>
              <a:rPr lang="en-US" sz="3600" b="1" dirty="0" smtClean="0">
                <a:solidFill>
                  <a:srgbClr val="002060"/>
                </a:solidFill>
                <a:latin typeface="Calisto MT" pitchFamily="18" charset="0"/>
              </a:rPr>
              <a:t>Cont’d</a:t>
            </a:r>
            <a:endParaRPr lang="en-US" sz="3600" b="1" dirty="0">
              <a:solidFill>
                <a:srgbClr val="002060"/>
              </a:solidFill>
              <a:latin typeface="Calisto MT" pitchFamily="18" charset="0"/>
            </a:endParaRPr>
          </a:p>
        </p:txBody>
      </p:sp>
      <p:sp>
        <p:nvSpPr>
          <p:cNvPr id="3" name="Content Placeholder 2"/>
          <p:cNvSpPr>
            <a:spLocks noGrp="1"/>
          </p:cNvSpPr>
          <p:nvPr>
            <p:ph sz="quarter" idx="1"/>
          </p:nvPr>
        </p:nvSpPr>
        <p:spPr>
          <a:xfrm>
            <a:off x="609600" y="762000"/>
            <a:ext cx="8305800" cy="5791200"/>
          </a:xfrm>
        </p:spPr>
        <p:txBody>
          <a:bodyPr>
            <a:normAutofit/>
          </a:bodyPr>
          <a:lstStyle/>
          <a:p>
            <a:pPr algn="just"/>
            <a:r>
              <a:rPr lang="en-US" sz="2800" dirty="0" smtClean="0"/>
              <a:t>When a process is first created it is initially in the new state once creation is complete and the process is ready to run it transition to the ready state where it waits to be assigned to a CPU core</a:t>
            </a:r>
          </a:p>
          <a:p>
            <a:pPr algn="just"/>
            <a:r>
              <a:rPr lang="en-US" sz="2800" dirty="0" smtClean="0"/>
              <a:t>when the scheduler selects a ready process to run that process is moved to the running state and is given CPU resources during execution a process might request external resources such as disk I/O since these resources take time to provide the process is moved out of the running state and into the waiting state so that the CPU core can be given to another process</a:t>
            </a:r>
            <a:endParaRPr lang="en-US" sz="2800"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8</a:t>
            </a:fld>
            <a:endParaRPr kumimoji="0" lang="en-US"/>
          </a:p>
        </p:txBody>
      </p:sp>
    </p:spTree>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a:bodyPr>
          <a:lstStyle/>
          <a:p>
            <a:r>
              <a:rPr lang="en-US" sz="3600" b="1" dirty="0" smtClean="0">
                <a:solidFill>
                  <a:srgbClr val="002060"/>
                </a:solidFill>
                <a:latin typeface="Calisto MT" pitchFamily="18" charset="0"/>
              </a:rPr>
              <a:t>Threads </a:t>
            </a:r>
            <a:endParaRPr lang="en-US" sz="3600" b="1" dirty="0">
              <a:solidFill>
                <a:srgbClr val="002060"/>
              </a:solidFill>
              <a:latin typeface="Calisto MT" pitchFamily="18" charset="0"/>
            </a:endParaRPr>
          </a:p>
        </p:txBody>
      </p:sp>
      <p:sp>
        <p:nvSpPr>
          <p:cNvPr id="3" name="Content Placeholder 2"/>
          <p:cNvSpPr>
            <a:spLocks noGrp="1"/>
          </p:cNvSpPr>
          <p:nvPr>
            <p:ph sz="quarter" idx="1"/>
          </p:nvPr>
        </p:nvSpPr>
        <p:spPr>
          <a:xfrm>
            <a:off x="685800" y="990600"/>
            <a:ext cx="8001000" cy="5486400"/>
          </a:xfrm>
        </p:spPr>
        <p:txBody>
          <a:bodyPr>
            <a:normAutofit/>
          </a:bodyPr>
          <a:lstStyle/>
          <a:p>
            <a:pPr algn="just"/>
            <a:r>
              <a:rPr lang="en-US" sz="2800" dirty="0" smtClean="0">
                <a:solidFill>
                  <a:srgbClr val="FF0000"/>
                </a:solidFill>
              </a:rPr>
              <a:t>Thread</a:t>
            </a:r>
            <a:r>
              <a:rPr lang="en-US" sz="2800" dirty="0" smtClean="0"/>
              <a:t> is an execution unit which consists of its own </a:t>
            </a:r>
            <a:r>
              <a:rPr lang="en-US" sz="2800" dirty="0" smtClean="0">
                <a:solidFill>
                  <a:srgbClr val="0070C0"/>
                </a:solidFill>
              </a:rPr>
              <a:t>program</a:t>
            </a:r>
            <a:r>
              <a:rPr lang="en-US" sz="2800" dirty="0" smtClean="0"/>
              <a:t> </a:t>
            </a:r>
            <a:r>
              <a:rPr lang="en-US" sz="2800" dirty="0" smtClean="0">
                <a:solidFill>
                  <a:srgbClr val="0070C0"/>
                </a:solidFill>
              </a:rPr>
              <a:t>counter</a:t>
            </a:r>
            <a:r>
              <a:rPr lang="en-US" sz="2800" dirty="0" smtClean="0"/>
              <a:t>, a </a:t>
            </a:r>
            <a:r>
              <a:rPr lang="en-US" sz="2800" dirty="0" smtClean="0">
                <a:solidFill>
                  <a:srgbClr val="0070C0"/>
                </a:solidFill>
              </a:rPr>
              <a:t>stack</a:t>
            </a:r>
            <a:r>
              <a:rPr lang="en-US" sz="2800" dirty="0" smtClean="0"/>
              <a:t>, and a </a:t>
            </a:r>
            <a:r>
              <a:rPr lang="en-US" sz="2800" dirty="0" smtClean="0">
                <a:solidFill>
                  <a:srgbClr val="0070C0"/>
                </a:solidFill>
              </a:rPr>
              <a:t>set</a:t>
            </a:r>
            <a:r>
              <a:rPr lang="en-US" sz="2800" dirty="0" smtClean="0"/>
              <a:t> </a:t>
            </a:r>
            <a:r>
              <a:rPr lang="en-US" sz="2800" dirty="0" smtClean="0">
                <a:solidFill>
                  <a:srgbClr val="0070C0"/>
                </a:solidFill>
              </a:rPr>
              <a:t>of</a:t>
            </a:r>
            <a:r>
              <a:rPr lang="en-US" sz="2800" dirty="0" smtClean="0"/>
              <a:t> </a:t>
            </a:r>
            <a:r>
              <a:rPr lang="en-US" sz="2800" dirty="0" smtClean="0">
                <a:solidFill>
                  <a:srgbClr val="0070C0"/>
                </a:solidFill>
              </a:rPr>
              <a:t>registers</a:t>
            </a:r>
            <a:r>
              <a:rPr lang="en-US" sz="2800" dirty="0" smtClean="0"/>
              <a:t>. </a:t>
            </a:r>
          </a:p>
          <a:p>
            <a:pPr algn="just"/>
            <a:r>
              <a:rPr lang="en-US" sz="2800" dirty="0" smtClean="0">
                <a:solidFill>
                  <a:srgbClr val="FF0000"/>
                </a:solidFill>
              </a:rPr>
              <a:t>Threads</a:t>
            </a:r>
            <a:r>
              <a:rPr lang="en-US" sz="2800" dirty="0" smtClean="0"/>
              <a:t> are also known as “</a:t>
            </a:r>
            <a:r>
              <a:rPr lang="en-US" sz="2800" dirty="0" smtClean="0">
                <a:solidFill>
                  <a:srgbClr val="0070C0"/>
                </a:solidFill>
              </a:rPr>
              <a:t>Lightweight processes’’</a:t>
            </a:r>
            <a:r>
              <a:rPr lang="en-US" sz="2800" dirty="0" smtClean="0"/>
              <a:t>. Threads are popular way to improve application through parallelism. The CPU switches rapidly back and forth among the threads giving illusion that the </a:t>
            </a:r>
            <a:r>
              <a:rPr lang="en-US" sz="2800" dirty="0" smtClean="0">
                <a:solidFill>
                  <a:srgbClr val="FF0000"/>
                </a:solidFill>
              </a:rPr>
              <a:t>threads</a:t>
            </a:r>
            <a:r>
              <a:rPr lang="en-US" sz="2800" dirty="0" smtClean="0"/>
              <a:t> are running in parallel.</a:t>
            </a:r>
          </a:p>
          <a:p>
            <a:pPr algn="just"/>
            <a:r>
              <a:rPr lang="en-US" sz="2800" dirty="0" smtClean="0"/>
              <a:t>As </a:t>
            </a:r>
            <a:r>
              <a:rPr lang="en-US" sz="2800" dirty="0" smtClean="0">
                <a:solidFill>
                  <a:srgbClr val="FF0000"/>
                </a:solidFill>
              </a:rPr>
              <a:t>each thread </a:t>
            </a:r>
            <a:r>
              <a:rPr lang="en-US" sz="2800" dirty="0" smtClean="0"/>
              <a:t>has its own </a:t>
            </a:r>
            <a:r>
              <a:rPr lang="en-US" sz="2800" b="1" dirty="0" smtClean="0"/>
              <a:t>independent</a:t>
            </a:r>
            <a:r>
              <a:rPr lang="en-US" sz="2800" dirty="0" smtClean="0"/>
              <a:t> resource for process execution, </a:t>
            </a:r>
          </a:p>
          <a:p>
            <a:pPr algn="just"/>
            <a:r>
              <a:rPr lang="en-US" sz="2800" dirty="0" smtClean="0"/>
              <a:t>multiple processes can be executed parallel by increasing number of threads.</a:t>
            </a:r>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9</a:t>
            </a:fld>
            <a:endParaRPr kumimoji="0" lang="en-US"/>
          </a:p>
        </p:txBody>
      </p:sp>
    </p:spTree>
  </p:cSld>
  <p:clrMapOvr>
    <a:masterClrMapping/>
  </p:clrMapOvr>
  <p:transition>
    <p:zoom dir="in"/>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733</TotalTime>
  <Words>1484</Words>
  <Application>Microsoft Office PowerPoint</Application>
  <PresentationFormat>On-screen Show (4:3)</PresentationFormat>
  <Paragraphs>128</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Calisto MT</vt:lpstr>
      <vt:lpstr>Courier New</vt:lpstr>
      <vt:lpstr>Franklin Gothic Book</vt:lpstr>
      <vt:lpstr>Perpetua</vt:lpstr>
      <vt:lpstr>Wingdings</vt:lpstr>
      <vt:lpstr>Wingdings 2</vt:lpstr>
      <vt:lpstr>Default Theme</vt:lpstr>
      <vt:lpstr>Chapter 2</vt:lpstr>
      <vt:lpstr>Outline </vt:lpstr>
      <vt:lpstr>What is process? </vt:lpstr>
      <vt:lpstr>Cont…</vt:lpstr>
      <vt:lpstr>Cont’d</vt:lpstr>
      <vt:lpstr>Process state</vt:lpstr>
      <vt:lpstr>Process state                       Cont’d </vt:lpstr>
      <vt:lpstr>Cont’d</vt:lpstr>
      <vt:lpstr>Threads </vt:lpstr>
      <vt:lpstr>Cont’d</vt:lpstr>
      <vt:lpstr>Types of threads </vt:lpstr>
      <vt:lpstr>Processes vs. threads </vt:lpstr>
      <vt:lpstr>Differences b/n processes and threads </vt:lpstr>
      <vt:lpstr>Multi-threading </vt:lpstr>
      <vt:lpstr>Multi-threading  Models </vt:lpstr>
      <vt:lpstr>Many to One Model </vt:lpstr>
      <vt:lpstr> One to One Model</vt:lpstr>
      <vt:lpstr> Many to Many Model</vt:lpstr>
      <vt:lpstr>Benefits of Multithreading </vt:lpstr>
      <vt:lpstr>Thread synchronization </vt:lpstr>
      <vt:lpstr>Cont’d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user</dc:creator>
  <cp:lastModifiedBy>Windows User</cp:lastModifiedBy>
  <cp:revision>52</cp:revision>
  <dcterms:created xsi:type="dcterms:W3CDTF">2018-12-07T16:55:59Z</dcterms:created>
  <dcterms:modified xsi:type="dcterms:W3CDTF">2022-04-06T12:19:25Z</dcterms:modified>
</cp:coreProperties>
</file>