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7" r:id="rId17"/>
    <p:sldId id="272" r:id="rId18"/>
    <p:sldId id="273" r:id="rId19"/>
    <p:sldId id="278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533EA-9357-4B13-B42D-29E4188BE15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F81C1-EC49-4690-99BE-A17D11FE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CCEFE-C09A-40B3-B217-3EA52838FC6C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44C9-C43E-4A36-A5D8-384B96720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E42CC19-4470-4D1E-BA5B-210B60D2A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3504" y="3200400"/>
            <a:ext cx="8083296" cy="3124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Inter-thread and inter-process communications using shared memory, pipes and sockets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C19-4470-4D1E-BA5B-210B60D2AD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THREE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II. Shared memory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153400" cy="5638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 algn="just"/>
            <a:r>
              <a:rPr lang="en-US" sz="2800" dirty="0" smtClean="0"/>
              <a:t>OS establishes shared channel and maps it into each process address space</a:t>
            </a:r>
          </a:p>
          <a:p>
            <a:pPr lvl="0" algn="just"/>
            <a:r>
              <a:rPr lang="en-US" sz="2800" dirty="0" smtClean="0"/>
              <a:t>Processes directly read/write from this memory</a:t>
            </a:r>
          </a:p>
          <a:p>
            <a:pPr lvl="0" algn="just"/>
            <a:r>
              <a:rPr lang="en-US" sz="2800" dirty="0" smtClean="0"/>
              <a:t>OS is out of the way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24000" y="990600"/>
            <a:ext cx="47244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4267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38600" y="4572000"/>
            <a:ext cx="46482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648200"/>
            <a:ext cx="449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Race Conditions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562600"/>
          </a:xfrm>
        </p:spPr>
        <p:txBody>
          <a:bodyPr/>
          <a:lstStyle/>
          <a:p>
            <a:pPr algn="just"/>
            <a:r>
              <a:rPr lang="en-US" sz="2800" dirty="0" smtClean="0"/>
              <a:t>In operating systems, processes that are working together share some common storage (main memory, file etc.) that each process can </a:t>
            </a:r>
            <a:r>
              <a:rPr lang="en-US" sz="2800" dirty="0" smtClean="0">
                <a:solidFill>
                  <a:srgbClr val="0070C0"/>
                </a:solidFill>
              </a:rPr>
              <a:t>read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write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When </a:t>
            </a:r>
            <a:r>
              <a:rPr lang="en-US" sz="2800" dirty="0" smtClean="0">
                <a:solidFill>
                  <a:srgbClr val="0070C0"/>
                </a:solidFill>
              </a:rPr>
              <a:t>two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70C0"/>
                </a:solidFill>
              </a:rPr>
              <a:t>more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processes</a:t>
            </a:r>
            <a:r>
              <a:rPr lang="en-US" sz="2800" dirty="0" smtClean="0"/>
              <a:t> are </a:t>
            </a:r>
            <a:r>
              <a:rPr lang="en-US" sz="2800" dirty="0" smtClean="0">
                <a:solidFill>
                  <a:srgbClr val="0070C0"/>
                </a:solidFill>
              </a:rPr>
              <a:t>reading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70C0"/>
                </a:solidFill>
              </a:rPr>
              <a:t>writing</a:t>
            </a:r>
            <a:r>
              <a:rPr lang="en-US" sz="2800" dirty="0" smtClean="0"/>
              <a:t> some shared data and the final result depends on </a:t>
            </a:r>
            <a:r>
              <a:rPr lang="en-US" sz="2800" dirty="0" smtClean="0">
                <a:solidFill>
                  <a:srgbClr val="0070C0"/>
                </a:solidFill>
              </a:rPr>
              <a:t>who runs precisely when,</a:t>
            </a:r>
            <a:r>
              <a:rPr lang="en-US" sz="2800" dirty="0" smtClean="0"/>
              <a:t> are called </a:t>
            </a:r>
            <a:r>
              <a:rPr lang="en-US" sz="2800" b="1" dirty="0" smtClean="0">
                <a:solidFill>
                  <a:srgbClr val="0070C0"/>
                </a:solidFill>
              </a:rPr>
              <a:t>race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conditions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>
                <a:solidFill>
                  <a:srgbClr val="0070C0"/>
                </a:solidFill>
              </a:rPr>
              <a:t>Concurrently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executing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threads</a:t>
            </a:r>
            <a:r>
              <a:rPr lang="en-US" sz="2800" dirty="0" smtClean="0"/>
              <a:t> that share data need to </a:t>
            </a:r>
            <a:r>
              <a:rPr lang="en-US" sz="2800" dirty="0" smtClean="0">
                <a:solidFill>
                  <a:srgbClr val="0070C0"/>
                </a:solidFill>
              </a:rPr>
              <a:t>synchronize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their operations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070C0"/>
                </a:solidFill>
              </a:rPr>
              <a:t>processing</a:t>
            </a:r>
            <a:r>
              <a:rPr lang="en-US" sz="2800" dirty="0" smtClean="0"/>
              <a:t> in order to </a:t>
            </a:r>
            <a:r>
              <a:rPr lang="en-US" sz="2800" dirty="0" smtClean="0">
                <a:solidFill>
                  <a:srgbClr val="0070C0"/>
                </a:solidFill>
              </a:rPr>
              <a:t>avoid race condition </a:t>
            </a:r>
            <a:r>
              <a:rPr lang="en-US" sz="2800" dirty="0" smtClean="0"/>
              <a:t>on shared data.</a:t>
            </a:r>
          </a:p>
          <a:p>
            <a:pPr algn="just"/>
            <a:r>
              <a:rPr lang="en-US" sz="2800" dirty="0" smtClean="0"/>
              <a:t> Only one ‘</a:t>
            </a:r>
            <a:r>
              <a:rPr lang="en-US" sz="2800" dirty="0" smtClean="0">
                <a:solidFill>
                  <a:srgbClr val="0070C0"/>
                </a:solidFill>
              </a:rPr>
              <a:t>customer</a:t>
            </a:r>
            <a:r>
              <a:rPr lang="en-US" sz="2800" dirty="0" smtClean="0"/>
              <a:t>’ thread </a:t>
            </a:r>
            <a:r>
              <a:rPr lang="en-US" sz="2800" dirty="0" smtClean="0">
                <a:solidFill>
                  <a:srgbClr val="0070C0"/>
                </a:solidFill>
              </a:rPr>
              <a:t>at a time should be allowed </a:t>
            </a:r>
            <a:r>
              <a:rPr lang="en-US" sz="2800" dirty="0" smtClean="0"/>
              <a:t>to </a:t>
            </a:r>
            <a:r>
              <a:rPr lang="en-US" sz="2800" dirty="0" smtClean="0">
                <a:solidFill>
                  <a:srgbClr val="0070C0"/>
                </a:solidFill>
              </a:rPr>
              <a:t>examine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70C0"/>
                </a:solidFill>
              </a:rPr>
              <a:t>update</a:t>
            </a:r>
            <a:r>
              <a:rPr lang="en-US" sz="2800" dirty="0" smtClean="0"/>
              <a:t> the shared variable.</a:t>
            </a:r>
          </a:p>
          <a:p>
            <a:pPr algn="just"/>
            <a:r>
              <a:rPr lang="en-US" sz="2800" dirty="0" smtClean="0"/>
              <a:t>Race conditions are also </a:t>
            </a:r>
            <a:r>
              <a:rPr lang="en-US" sz="2800" dirty="0" smtClean="0">
                <a:solidFill>
                  <a:srgbClr val="0070C0"/>
                </a:solidFill>
              </a:rPr>
              <a:t>possible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in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Operating Systems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 smtClean="0"/>
              <a:t>If the ready queue is implemented as a linked list and if the ready queue is being manipulated during the handling of an interrupt, then interrupts must be disabled to prevent another interrupt before the first one completes.</a:t>
            </a:r>
          </a:p>
          <a:p>
            <a:pPr algn="just"/>
            <a:r>
              <a:rPr lang="en-US" sz="3000" dirty="0" smtClean="0"/>
              <a:t>If interrupts are not disabled then the linked list could become corrupt.</a:t>
            </a:r>
          </a:p>
          <a:p>
            <a:pPr>
              <a:buNone/>
            </a:pPr>
            <a:r>
              <a:rPr lang="en-US" sz="3000" b="1" dirty="0" smtClean="0"/>
              <a:t>   Critical Section</a:t>
            </a:r>
            <a:endParaRPr lang="en-US" sz="3000" dirty="0" smtClean="0"/>
          </a:p>
          <a:p>
            <a:pPr lvl="0" algn="just"/>
            <a:r>
              <a:rPr lang="en-US" sz="3000" dirty="0" smtClean="0"/>
              <a:t>The key to preventing trouble involving shared storage is find some way to prohibit more than one process from reading and writing the shared data simultaneously.</a:t>
            </a:r>
          </a:p>
          <a:p>
            <a:pPr lvl="0" algn="just"/>
            <a:r>
              <a:rPr lang="en-US" sz="3000" dirty="0" smtClean="0"/>
              <a:t>That part of the program where the shared memory is accessed is called the Critical Section.</a:t>
            </a:r>
          </a:p>
          <a:p>
            <a:pPr lvl="0" algn="just"/>
            <a:r>
              <a:rPr lang="en-US" sz="3000" dirty="0" smtClean="0"/>
              <a:t>To avoid race conditions and flawed results, one must identify codes in Critical Sections in each thread.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83058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algn="just"/>
            <a:r>
              <a:rPr lang="en-US" sz="4400" dirty="0" smtClean="0">
                <a:solidFill>
                  <a:srgbClr val="0070C0"/>
                </a:solidFill>
              </a:rPr>
              <a:t>The characteristic properties of the code that form a Critical Section are: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that reference one or more variables in a “</a:t>
            </a:r>
            <a:r>
              <a:rPr lang="en-US" sz="3600" dirty="0" smtClean="0">
                <a:solidFill>
                  <a:srgbClr val="0070C0"/>
                </a:solidFill>
              </a:rPr>
              <a:t>read-update-write</a:t>
            </a:r>
            <a:r>
              <a:rPr lang="en-US" sz="3600" dirty="0" smtClean="0"/>
              <a:t>” fashion while any of those variables is possibly being altered by another thread.</a:t>
            </a:r>
            <a:endParaRPr lang="en-US" sz="33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that alter one or more variables that are possibly being referenced in “read-update-write” fashion by another thread.</a:t>
            </a:r>
            <a:endParaRPr lang="en-US" sz="33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use a data structure while any part of it is possibly being altered by another thread.</a:t>
            </a:r>
            <a:endParaRPr lang="en-US" sz="33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alter any part of a data structure while it is possibly in use by another thread.</a:t>
            </a:r>
            <a:endParaRPr lang="en-US" sz="33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 Here, the important point is that when one process is executing shared modifiable data in its critical section, no other process is to be allowed to execute in its critical section.</a:t>
            </a:r>
            <a:endParaRPr lang="en-US" sz="33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Thus, the execution of critical sections by the processes is mutually exclusive in time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52600" y="990600"/>
            <a:ext cx="4724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838200"/>
            <a:ext cx="411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Mutual exclusion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382000" cy="57150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/>
              <a:t>A way of making sure that if one process is using a shared modifiable data, the other processes will be excluded from doing the same thing.</a:t>
            </a:r>
          </a:p>
          <a:p>
            <a:pPr lvl="0" algn="just"/>
            <a:r>
              <a:rPr lang="en-US" dirty="0" smtClean="0"/>
              <a:t>Formally, while one process executes the shared variable, all other processes desiring to do so at the same time moment should be kept waiting; when that process has finished executing the shared variable, one of the processes waiting; while that process has finished executing the shared variable, one of the processes waiting to do so should be allowed to proceed.</a:t>
            </a:r>
          </a:p>
          <a:p>
            <a:pPr lvl="0" algn="just"/>
            <a:r>
              <a:rPr lang="en-US" dirty="0" smtClean="0"/>
              <a:t>In this fashion, each process executing the shared data (variables) excludes all others from doing so simultaneously. This is called </a:t>
            </a:r>
            <a:r>
              <a:rPr lang="en-US" dirty="0" smtClean="0">
                <a:solidFill>
                  <a:srgbClr val="0070C0"/>
                </a:solidFill>
              </a:rPr>
              <a:t>Mutual Exclusion.</a:t>
            </a:r>
          </a:p>
          <a:p>
            <a:pPr lvl="0" algn="just"/>
            <a:r>
              <a:rPr lang="en-US" dirty="0" smtClean="0"/>
              <a:t>Note that mutual exclusion needs to be enforced only when processes access shared modifiable data - when processes are performing operations that do not conflict with one another they should be allowed to proceed concurrently.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IPC Methods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010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File</a:t>
            </a:r>
            <a:r>
              <a:rPr lang="en-US" dirty="0" smtClean="0"/>
              <a:t> – used to store resources for sharing</a:t>
            </a:r>
          </a:p>
          <a:p>
            <a:pPr algn="just"/>
            <a:r>
              <a:rPr lang="en-US" b="1" dirty="0" smtClean="0"/>
              <a:t>Signals-</a:t>
            </a:r>
            <a:r>
              <a:rPr lang="en-US" dirty="0" smtClean="0"/>
              <a:t>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used in UNIX operating system (occurs in process interruption)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Signal is a mechanism to communication between multiple processes by way of signaling. This means a source process will send a signal (recognized by number) and the destination process will handle it accordingly.</a:t>
            </a:r>
          </a:p>
          <a:p>
            <a:pPr algn="just"/>
            <a:r>
              <a:rPr lang="en-US" b="1" dirty="0" smtClean="0"/>
              <a:t>Sockets-</a:t>
            </a:r>
            <a:r>
              <a:rPr lang="en-US" dirty="0" smtClean="0"/>
              <a:t> provides p2p communication and 2-way communication b/n two processes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IPC Methods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 smtClean="0"/>
              <a:t>Message</a:t>
            </a:r>
            <a:r>
              <a:rPr lang="en-US" dirty="0" smtClean="0"/>
              <a:t> </a:t>
            </a:r>
            <a:r>
              <a:rPr lang="en-US" b="1" dirty="0" smtClean="0"/>
              <a:t>queue</a:t>
            </a:r>
            <a:r>
              <a:rPr lang="en-US" dirty="0" smtClean="0"/>
              <a:t> –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Provides asynchronous or communication protocol (no need of sender and receiver to interact at the same time)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Communication between two or more processes with full duplex capacity. The processes will communicate with each other by posting a message and retrieving it out of the queue. Once retrieved, the message is no longer available in the queue.</a:t>
            </a:r>
            <a:endParaRPr lang="en-US" b="1" dirty="0" smtClean="0"/>
          </a:p>
          <a:p>
            <a:r>
              <a:rPr lang="en-US" b="1" dirty="0" smtClean="0"/>
              <a:t>Pipe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 Access the O/P of each process (stdout) feeds directly as I/P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Communication between two related processes. The mechanism is half duplex meaning the first process communicates with the second process. To achieve a full duplex i.e., for the second process to communicate with the first process another pipe is required.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Pipes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305800" cy="5486400"/>
          </a:xfrm>
        </p:spPr>
        <p:txBody>
          <a:bodyPr/>
          <a:lstStyle/>
          <a:p>
            <a:r>
              <a:rPr lang="en-US" sz="2800" dirty="0" smtClean="0"/>
              <a:t>Are used between parent and child</a:t>
            </a:r>
          </a:p>
          <a:p>
            <a:r>
              <a:rPr lang="en-US" sz="2800" dirty="0" smtClean="0"/>
              <a:t>Always unidirectional </a:t>
            </a:r>
          </a:p>
          <a:p>
            <a:r>
              <a:rPr lang="en-US" sz="2800" dirty="0" smtClean="0"/>
              <a:t>Accessed by two  associated file descriptors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Fd[0] for reading from pipe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Fd[1] for writing to the pipe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429000"/>
            <a:ext cx="6172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5410200" cy="2514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Pipes for two way communication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181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pipes opened pipe0 and pipe 1     . Close unnecessary pipes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Note the unnecessary pipes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4419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419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410200" y="1371600"/>
            <a:ext cx="3200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524000"/>
            <a:ext cx="327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>
                <a:solidFill>
                  <a:srgbClr val="002060"/>
                </a:solidFill>
              </a:rPr>
              <a:t> </a:t>
            </a:r>
            <a:r>
              <a:rPr lang="en-US" sz="4000" dirty="0" smtClean="0">
                <a:solidFill>
                  <a:srgbClr val="002060"/>
                </a:solidFill>
              </a:rPr>
              <a:t>                      End 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Inter-process 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077200" cy="5486400"/>
          </a:xfrm>
        </p:spPr>
        <p:txBody>
          <a:bodyPr/>
          <a:lstStyle/>
          <a:p>
            <a:pPr algn="just"/>
            <a:r>
              <a:rPr lang="en-US" b="1" dirty="0" smtClean="0"/>
              <a:t>What is IPC?</a:t>
            </a:r>
            <a:endParaRPr lang="en-US" dirty="0" smtClean="0"/>
          </a:p>
          <a:p>
            <a:pPr algn="just"/>
            <a:r>
              <a:rPr lang="en-US" b="1" dirty="0" smtClean="0"/>
              <a:t>Process</a:t>
            </a:r>
            <a:r>
              <a:rPr lang="en-US" dirty="0" smtClean="0"/>
              <a:t>: Running program is called a process.</a:t>
            </a:r>
          </a:p>
          <a:p>
            <a:pPr algn="just"/>
            <a:r>
              <a:rPr lang="en-US" b="1" dirty="0" smtClean="0"/>
              <a:t>IPC</a:t>
            </a:r>
            <a:r>
              <a:rPr lang="en-US" dirty="0" smtClean="0"/>
              <a:t>: Exchange of data between two or more separate, independent processes Operating systems provide facilities for inter-process communication (IPC).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685800" y="3429000"/>
            <a:ext cx="7772400" cy="297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sz="2000" dirty="0" smtClean="0"/>
              <a:t>     Uni-cast                                                                     Multi-cast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5626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Processes within a system may be </a:t>
            </a:r>
            <a:r>
              <a:rPr lang="en-US" sz="2800" dirty="0" smtClean="0">
                <a:solidFill>
                  <a:srgbClr val="C00000"/>
                </a:solidFill>
              </a:rPr>
              <a:t>independent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C00000"/>
                </a:solidFill>
              </a:rPr>
              <a:t>cooperating</a:t>
            </a:r>
          </a:p>
          <a:p>
            <a:pPr lvl="0" algn="just"/>
            <a:r>
              <a:rPr lang="en-US" sz="2800" dirty="0" smtClean="0"/>
              <a:t>Cooperating process can affect or be affected by other processes, including sharing data</a:t>
            </a:r>
          </a:p>
          <a:p>
            <a:pPr lvl="0" algn="just"/>
            <a:r>
              <a:rPr lang="en-US" sz="2800" dirty="0" smtClean="0">
                <a:solidFill>
                  <a:srgbClr val="002060"/>
                </a:solidFill>
              </a:rPr>
              <a:t>Reasons for cooperating processes: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Information sharing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Computation speedup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Modularity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Convenience</a:t>
            </a:r>
          </a:p>
          <a:p>
            <a:pPr algn="just">
              <a:buNone/>
            </a:pPr>
            <a:r>
              <a:rPr lang="en-US" sz="2800" dirty="0" smtClean="0"/>
              <a:t>Two models of IPC</a:t>
            </a:r>
          </a:p>
          <a:p>
            <a:pPr marL="1120140" lvl="2" indent="-571500" algn="just">
              <a:buFont typeface="+mj-lt"/>
              <a:buAutoNum type="romanUcPeriod"/>
            </a:pPr>
            <a:r>
              <a:rPr lang="en-US" sz="2800" dirty="0" smtClean="0">
                <a:solidFill>
                  <a:srgbClr val="C00000"/>
                </a:solidFill>
              </a:rPr>
              <a:t>Shared memory</a:t>
            </a:r>
          </a:p>
          <a:p>
            <a:pPr marL="1120140" lvl="2" indent="-571500" algn="just">
              <a:buFont typeface="+mj-lt"/>
              <a:buAutoNum type="romanUcPeriod"/>
            </a:pPr>
            <a:r>
              <a:rPr lang="en-US" sz="2800" dirty="0" smtClean="0">
                <a:solidFill>
                  <a:srgbClr val="C00000"/>
                </a:solidFill>
              </a:rPr>
              <a:t>Message passing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Communication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077200" cy="5105400"/>
          </a:xfrm>
        </p:spPr>
        <p:txBody>
          <a:bodyPr/>
          <a:lstStyle/>
          <a:p>
            <a:r>
              <a:rPr lang="en-US" b="1" dirty="0" smtClean="0"/>
              <a:t>Message passing model: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239000" cy="3581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1"/>
            <a:ext cx="586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Message passing                         cont’d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5626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Mechanism for process to communicate and synchronize their actions</a:t>
            </a:r>
            <a:endParaRPr lang="en-US" sz="2400" dirty="0" smtClean="0"/>
          </a:p>
          <a:p>
            <a:pPr lvl="0" algn="just"/>
            <a:r>
              <a:rPr lang="en-US" sz="2800" dirty="0" smtClean="0"/>
              <a:t> Message system process communicate with each other without resorting to shared variables</a:t>
            </a:r>
            <a:endParaRPr lang="en-US" sz="2400" dirty="0" smtClean="0"/>
          </a:p>
          <a:p>
            <a:pPr lvl="0" algn="just"/>
            <a:r>
              <a:rPr lang="en-US" sz="2800" b="1" dirty="0" smtClean="0"/>
              <a:t>IPC facility provides two operations:</a:t>
            </a:r>
            <a:endParaRPr lang="en-US" sz="24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Send(message)-message size fixed or variable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Receive(message)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0" algn="just"/>
            <a:r>
              <a:rPr lang="en-US" sz="2800" dirty="0" smtClean="0"/>
              <a:t>If P and Q wish to communicate, they need to: 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Establish a communication link between them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Exchange messages via send/receive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0" algn="just"/>
            <a:r>
              <a:rPr lang="en-US" sz="2800" dirty="0" smtClean="0"/>
              <a:t>Implementation of communication link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Physical (e.g. shared </a:t>
            </a:r>
            <a:r>
              <a:rPr lang="en-US" smtClean="0">
                <a:solidFill>
                  <a:srgbClr val="0070C0"/>
                </a:solidFill>
              </a:rPr>
              <a:t>memory , </a:t>
            </a:r>
            <a:r>
              <a:rPr lang="en-US" dirty="0" smtClean="0">
                <a:solidFill>
                  <a:srgbClr val="0070C0"/>
                </a:solidFill>
              </a:rPr>
              <a:t>hardware bus)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Logical( e.g. direct or indirect, synchronous or asynchronous)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0" algn="just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8001000" cy="5715000"/>
          </a:xfrm>
        </p:spPr>
        <p:txBody>
          <a:bodyPr>
            <a:noAutofit/>
          </a:bodyPr>
          <a:lstStyle/>
          <a:p>
            <a:pPr lvl="0" algn="just"/>
            <a:r>
              <a:rPr lang="en-US" sz="3200" dirty="0" smtClean="0"/>
              <a:t>Implementation questions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How are links established?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Can a link be associated with more than two processes?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 How many links can there be between every pair of communicating processes?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What is the capacity of a link?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 Is the size of a message that the link can accommodate fixed or variable?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Is a link unidirectional or bi-directional?</a:t>
            </a:r>
            <a:endParaRPr lang="en-US" dirty="0" smtClean="0"/>
          </a:p>
          <a:p>
            <a:r>
              <a:rPr lang="en-US" sz="2800" dirty="0" smtClean="0"/>
              <a:t>There are two ways of link establishment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Direct communication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Indirect communication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Direct communication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077200" cy="5638800"/>
          </a:xfrm>
        </p:spPr>
        <p:txBody>
          <a:bodyPr/>
          <a:lstStyle/>
          <a:p>
            <a:pPr lvl="0" algn="just"/>
            <a:r>
              <a:rPr lang="en-US" sz="3200" dirty="0" smtClean="0"/>
              <a:t>Processes must name each other explicitly: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Send (P, message) –send a message to process P</a:t>
            </a:r>
            <a:endParaRPr lang="en-US" dirty="0" smtClean="0"/>
          </a:p>
          <a:p>
            <a:pPr lvl="1" algn="just"/>
            <a:r>
              <a:rPr lang="en-US" sz="2800" dirty="0" smtClean="0"/>
              <a:t>Receive (Q, message) –receive a message from process Q</a:t>
            </a:r>
            <a:endParaRPr lang="en-US" dirty="0" smtClean="0"/>
          </a:p>
          <a:p>
            <a:pPr lvl="1" algn="just"/>
            <a:r>
              <a:rPr lang="en-US" sz="2800" dirty="0" smtClean="0"/>
              <a:t>Properties of direct communication link</a:t>
            </a:r>
            <a:endParaRPr lang="en-US" dirty="0" smtClean="0"/>
          </a:p>
          <a:p>
            <a:pPr lvl="1" algn="just"/>
            <a:r>
              <a:rPr lang="en-US" sz="2800" dirty="0" smtClean="0"/>
              <a:t>A link is associated with exactly one pair of communicating processes</a:t>
            </a:r>
            <a:endParaRPr lang="en-US" dirty="0" smtClean="0"/>
          </a:p>
          <a:p>
            <a:pPr lvl="1" algn="just"/>
            <a:r>
              <a:rPr lang="en-US" sz="2800" dirty="0" smtClean="0"/>
              <a:t>Between each pair there exists exactly one link</a:t>
            </a:r>
            <a:endParaRPr lang="en-US" dirty="0" smtClean="0"/>
          </a:p>
          <a:p>
            <a:pPr lvl="1" algn="just"/>
            <a:r>
              <a:rPr lang="en-US" sz="2800" dirty="0" smtClean="0"/>
              <a:t>The link may be unidirectional, but is usually bi-directional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Indirect communication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8153400" cy="5867400"/>
          </a:xfrm>
        </p:spPr>
        <p:txBody>
          <a:bodyPr/>
          <a:lstStyle/>
          <a:p>
            <a:pPr lvl="0" algn="just"/>
            <a:r>
              <a:rPr lang="en-US" sz="2400" dirty="0" smtClean="0"/>
              <a:t>Messages are directed and received mailboxes (also referred to as Ports).</a:t>
            </a:r>
          </a:p>
          <a:p>
            <a:pPr lvl="0" algn="just"/>
            <a:r>
              <a:rPr lang="en-US" sz="2400" dirty="0" smtClean="0"/>
              <a:t>Each mailbox has a unique id</a:t>
            </a:r>
          </a:p>
          <a:p>
            <a:pPr lvl="0" algn="just"/>
            <a:r>
              <a:rPr lang="en-US" sz="2400" dirty="0" smtClean="0"/>
              <a:t>Processes can communicate only if they share a mailbox</a:t>
            </a:r>
          </a:p>
          <a:p>
            <a:pPr lvl="0" algn="just"/>
            <a:r>
              <a:rPr lang="en-US" sz="2400" dirty="0" smtClean="0"/>
              <a:t>Properties of </a:t>
            </a:r>
            <a:r>
              <a:rPr lang="en-US" sz="2400" b="1" dirty="0"/>
              <a:t>Indirect </a:t>
            </a:r>
            <a:r>
              <a:rPr lang="en-US" sz="2400" dirty="0" smtClean="0"/>
              <a:t>communication </a:t>
            </a:r>
            <a:r>
              <a:rPr lang="en-US" sz="2400" dirty="0" smtClean="0"/>
              <a:t>link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Link established only if processes share a common mailbox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link may be associated with many processes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Each pair of processes may share several communication links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Link may be unidirectional or bi-directional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4495800"/>
            <a:ext cx="5638800" cy="190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4572000"/>
            <a:ext cx="449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Cont’d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562600"/>
          </a:xfrm>
        </p:spPr>
        <p:txBody>
          <a:bodyPr/>
          <a:lstStyle/>
          <a:p>
            <a:r>
              <a:rPr lang="en-US" sz="3200" b="1" dirty="0" smtClean="0"/>
              <a:t>Mechanisms </a:t>
            </a:r>
            <a:endParaRPr lang="en-US" sz="32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Transfer data/info between address spaces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Maintain protection and isolation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Provide flexibility and performance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Processes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Write(send) and read(receive)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Advantage is that OS manages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Disadvantage is overheads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440</TotalTime>
  <Words>1264</Words>
  <Application>Microsoft Office PowerPoint</Application>
  <PresentationFormat>On-screen Show (4:3)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CHAPTER THREE </vt:lpstr>
      <vt:lpstr>Inter-process communication</vt:lpstr>
      <vt:lpstr>cont’d </vt:lpstr>
      <vt:lpstr>Communication Models</vt:lpstr>
      <vt:lpstr>Message passing                         cont’d</vt:lpstr>
      <vt:lpstr>Cont’d </vt:lpstr>
      <vt:lpstr>Direct communication </vt:lpstr>
      <vt:lpstr>Indirect communication </vt:lpstr>
      <vt:lpstr>Cont’d</vt:lpstr>
      <vt:lpstr>II. Shared memory </vt:lpstr>
      <vt:lpstr>Race Conditions</vt:lpstr>
      <vt:lpstr>Cont’d</vt:lpstr>
      <vt:lpstr>Cont’d</vt:lpstr>
      <vt:lpstr>Mutual exclusion </vt:lpstr>
      <vt:lpstr>IPC Methods </vt:lpstr>
      <vt:lpstr>IPC Methods </vt:lpstr>
      <vt:lpstr>Pipes </vt:lpstr>
      <vt:lpstr>Pipes for two way communication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49</cp:revision>
  <dcterms:created xsi:type="dcterms:W3CDTF">2018-12-14T06:02:17Z</dcterms:created>
  <dcterms:modified xsi:type="dcterms:W3CDTF">2022-04-05T13:56:04Z</dcterms:modified>
</cp:coreProperties>
</file>