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50"/>
  </p:notesMasterIdLst>
  <p:handoutMasterIdLst>
    <p:handoutMasterId r:id="rId51"/>
  </p:handoutMasterIdLst>
  <p:sldIdLst>
    <p:sldId id="318" r:id="rId2"/>
    <p:sldId id="265" r:id="rId3"/>
    <p:sldId id="320" r:id="rId4"/>
    <p:sldId id="259" r:id="rId5"/>
    <p:sldId id="322" r:id="rId6"/>
    <p:sldId id="260" r:id="rId7"/>
    <p:sldId id="258" r:id="rId8"/>
    <p:sldId id="280" r:id="rId9"/>
    <p:sldId id="272" r:id="rId10"/>
    <p:sldId id="278" r:id="rId11"/>
    <p:sldId id="287" r:id="rId12"/>
    <p:sldId id="262" r:id="rId13"/>
    <p:sldId id="267" r:id="rId14"/>
    <p:sldId id="268" r:id="rId15"/>
    <p:sldId id="269" r:id="rId16"/>
    <p:sldId id="270" r:id="rId17"/>
    <p:sldId id="271" r:id="rId18"/>
    <p:sldId id="298" r:id="rId19"/>
    <p:sldId id="295" r:id="rId20"/>
    <p:sldId id="273" r:id="rId21"/>
    <p:sldId id="274" r:id="rId22"/>
    <p:sldId id="288" r:id="rId23"/>
    <p:sldId id="290" r:id="rId24"/>
    <p:sldId id="300" r:id="rId25"/>
    <p:sldId id="277" r:id="rId26"/>
    <p:sldId id="275" r:id="rId27"/>
    <p:sldId id="276" r:id="rId28"/>
    <p:sldId id="291" r:id="rId29"/>
    <p:sldId id="292" r:id="rId30"/>
    <p:sldId id="301" r:id="rId31"/>
    <p:sldId id="302" r:id="rId32"/>
    <p:sldId id="299" r:id="rId33"/>
    <p:sldId id="316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7" r:id="rId42"/>
    <p:sldId id="310" r:id="rId43"/>
    <p:sldId id="311" r:id="rId44"/>
    <p:sldId id="312" r:id="rId45"/>
    <p:sldId id="313" r:id="rId46"/>
    <p:sldId id="314" r:id="rId47"/>
    <p:sldId id="315" r:id="rId48"/>
    <p:sldId id="323" r:id="rId49"/>
  </p:sldIdLst>
  <p:sldSz cx="9144000" cy="6858000" type="screen4x3"/>
  <p:notesSz cx="92964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2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3" d="100"/>
        <a:sy n="22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CC0D-B23A-D94E-8A6C-F5D09E51EFB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1391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0FA27-EA4A-574D-9560-ADEED0ACB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4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809" y="0"/>
            <a:ext cx="402844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257550"/>
            <a:ext cx="743712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402844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09" y="6513910"/>
            <a:ext cx="402844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1" charset="0"/>
              </a:defRPr>
            </a:lvl1pPr>
          </a:lstStyle>
          <a:p>
            <a:pPr>
              <a:defRPr/>
            </a:pPr>
            <a:fld id="{2263836E-E817-1449-BBCD-2B3C52BA4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9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12F40-4B6D-B747-AD33-84F066BD9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78F0A-39DE-2949-AEBE-49028C99F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714CD-BD8A-E24F-ACC0-BDFF55980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600D2-7FBB-C042-82C1-0FAFA5C8E9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169C5-69BD-1347-86BB-64AA333F68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FA2DC-53F6-3548-9DED-A91E2D88B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BEB6D-DEC3-2244-926A-B5609DDEF6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0390-23F3-5541-96D9-40E4031528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36473-833C-A64A-ACD2-60CFEDC340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159BA-4CFD-854F-8DDC-2D49E02727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BE3949-05FB-524E-8FF8-FD4F4FC5DD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43358" y="31865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52578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  <a:latin typeface="Bahnschrift Light" pitchFamily="34" charset="0"/>
              </a:rPr>
              <a:t>Chapter 4</a:t>
            </a:r>
            <a:r>
              <a:rPr lang="en-US" sz="4800" b="1" dirty="0" smtClean="0">
                <a:solidFill>
                  <a:srgbClr val="C00000"/>
                </a:solidFill>
                <a:latin typeface="Bahnschrift Light" pitchFamily="34" charset="0"/>
              </a:rPr>
              <a:t/>
            </a:r>
            <a:br>
              <a:rPr lang="en-US" sz="4800" b="1" dirty="0" smtClean="0">
                <a:solidFill>
                  <a:srgbClr val="C00000"/>
                </a:solidFill>
                <a:latin typeface="Bahnschrift Light" pitchFamily="34" charset="0"/>
              </a:rPr>
            </a:br>
            <a:r>
              <a:rPr lang="en-US" sz="4800" b="1" dirty="0" smtClean="0">
                <a:solidFill>
                  <a:srgbClr val="C00000"/>
                </a:solidFill>
                <a:latin typeface="Bahnschrift Light" pitchFamily="34" charset="0"/>
              </a:rPr>
              <a:t/>
            </a:r>
            <a:br>
              <a:rPr lang="en-US" sz="4800" b="1" dirty="0" smtClean="0">
                <a:solidFill>
                  <a:srgbClr val="C00000"/>
                </a:solidFill>
                <a:latin typeface="Bahnschrift Light" pitchFamily="34" charset="0"/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4800" b="1" dirty="0" smtClean="0">
                <a:solidFill>
                  <a:srgbClr val="7030A0"/>
                </a:solidFill>
                <a:latin typeface="Bahnschrift Light" pitchFamily="34" charset="0"/>
              </a:rPr>
              <a:t>Anti-patterns </a:t>
            </a:r>
            <a:endParaRPr lang="en-US" b="1" dirty="0" smtClean="0">
              <a:solidFill>
                <a:srgbClr val="7030A0"/>
              </a:solidFill>
              <a:latin typeface="Bahnschrift Ligh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12F40-4B6D-B747-AD33-84F066BD9F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7030A0"/>
                </a:solidFill>
                <a:ea typeface="+mj-ea"/>
                <a:cs typeface="+mj-cs"/>
              </a:rPr>
              <a:t>Primal </a:t>
            </a: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Forces: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Key </a:t>
            </a:r>
            <a:r>
              <a:rPr lang="en-US" sz="2800" b="1" dirty="0">
                <a:solidFill>
                  <a:srgbClr val="7030A0"/>
                </a:solidFill>
                <a:ea typeface="+mj-ea"/>
                <a:cs typeface="+mj-cs"/>
              </a:rPr>
              <a:t>Motivators of decision making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>
                <a:solidFill>
                  <a:srgbClr val="7030A0"/>
                </a:solidFill>
                <a:ea typeface="+mn-ea"/>
                <a:cs typeface="+mn-cs"/>
              </a:rPr>
              <a:t>Management of Functionality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Meeting the requirements</a:t>
            </a:r>
          </a:p>
          <a:p>
            <a:pPr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>
                <a:solidFill>
                  <a:srgbClr val="7030A0"/>
                </a:solidFill>
              </a:rPr>
              <a:t>Management of Performance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Meeting required speed and operation</a:t>
            </a:r>
          </a:p>
          <a:p>
            <a:pPr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>
                <a:solidFill>
                  <a:srgbClr val="7030A0"/>
                </a:solidFill>
              </a:rPr>
              <a:t>Management of Complexity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Defining abstractions</a:t>
            </a:r>
          </a:p>
          <a:p>
            <a:pPr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>
                <a:solidFill>
                  <a:srgbClr val="7030A0"/>
                </a:solidFill>
              </a:rPr>
              <a:t>Management of Change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Controlling the evolution of software </a:t>
            </a:r>
          </a:p>
          <a:p>
            <a:pPr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>
                <a:solidFill>
                  <a:srgbClr val="7030A0"/>
                </a:solidFill>
              </a:rPr>
              <a:t>Management of IT Resources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Managing people and IT artifacts</a:t>
            </a:r>
          </a:p>
          <a:p>
            <a:pPr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>
                <a:solidFill>
                  <a:srgbClr val="7030A0"/>
                </a:solidFill>
              </a:rPr>
              <a:t>Management of Technology Transfer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Controlling technology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7030A0"/>
                </a:solidFill>
                <a:ea typeface="+mj-ea"/>
                <a:cs typeface="+mj-cs"/>
              </a:rPr>
              <a:t>Viewpoints in S/W Development</a:t>
            </a:r>
            <a:endParaRPr lang="en-US" sz="3600" b="1" dirty="0">
              <a:solidFill>
                <a:srgbClr val="7030A0"/>
              </a:solidFill>
              <a:ea typeface="+mj-ea"/>
              <a:cs typeface="+mj-cs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Autofit/>
          </a:bodyPr>
          <a:lstStyle/>
          <a:p>
            <a:pPr algn="just">
              <a:buFont typeface="Wingdings" pitchFamily="1" charset="2"/>
              <a:buChar char="§"/>
              <a:defRPr/>
            </a:pPr>
            <a:r>
              <a:rPr lang="en-US" sz="2000" b="1" i="1" dirty="0">
                <a:solidFill>
                  <a:srgbClr val="002060"/>
                </a:solidFill>
              </a:rPr>
              <a:t>The Manager Viewpoint: </a:t>
            </a:r>
          </a:p>
          <a:p>
            <a:pPr lvl="1" algn="just" eaLnBrk="1" hangingPunct="1">
              <a:buFont typeface="Wingdings" pitchFamily="1" charset="2"/>
              <a:buChar char="§"/>
              <a:defRPr/>
            </a:pPr>
            <a:r>
              <a:rPr lang="en-US" sz="2000" dirty="0"/>
              <a:t>The viewpoint of those who manage teams, projects, and programs.  This viewpoint is related to the </a:t>
            </a:r>
            <a:r>
              <a:rPr lang="en-US" sz="2000" dirty="0">
                <a:solidFill>
                  <a:srgbClr val="FF0000"/>
                </a:solidFill>
              </a:rPr>
              <a:t>responsibility for planning and scheduling across </a:t>
            </a:r>
            <a:r>
              <a:rPr lang="en-US" sz="2000" dirty="0"/>
              <a:t>the software development lifecycle.  Management is often responsible for the software development lifecycle used, including the </a:t>
            </a:r>
            <a:r>
              <a:rPr lang="en-US" sz="2000" dirty="0">
                <a:solidFill>
                  <a:srgbClr val="7030A0"/>
                </a:solidFill>
              </a:rPr>
              <a:t>software configuration management</a:t>
            </a:r>
            <a:r>
              <a:rPr lang="en-US" sz="2000" dirty="0"/>
              <a:t>.</a:t>
            </a:r>
            <a:endParaRPr lang="en-US" sz="2000" i="1" dirty="0"/>
          </a:p>
          <a:p>
            <a:pPr algn="just">
              <a:buFont typeface="Wingdings" pitchFamily="1" charset="2"/>
              <a:buChar char="§"/>
              <a:defRPr/>
            </a:pPr>
            <a:r>
              <a:rPr lang="en-US" sz="2000" b="1" i="1" dirty="0">
                <a:solidFill>
                  <a:srgbClr val="002060"/>
                </a:solidFill>
              </a:rPr>
              <a:t>The </a:t>
            </a:r>
            <a:r>
              <a:rPr lang="en-US" sz="2000" b="1" i="1" dirty="0" smtClean="0">
                <a:solidFill>
                  <a:srgbClr val="002060"/>
                </a:solidFill>
              </a:rPr>
              <a:t>Architect viewpoint</a:t>
            </a:r>
            <a:r>
              <a:rPr lang="en-US" sz="2000" b="1" i="1" dirty="0">
                <a:solidFill>
                  <a:srgbClr val="002060"/>
                </a:solidFill>
              </a:rPr>
              <a:t>:  </a:t>
            </a:r>
          </a:p>
          <a:p>
            <a:pPr lvl="1" algn="just" eaLnBrk="1" hangingPunct="1">
              <a:buFont typeface="Wingdings" pitchFamily="1" charset="2"/>
              <a:buChar char="§"/>
              <a:defRPr/>
            </a:pPr>
            <a:r>
              <a:rPr lang="en-US" sz="1900" dirty="0" smtClean="0"/>
              <a:t>Focuses on </a:t>
            </a:r>
            <a:r>
              <a:rPr lang="en-US" sz="1900" dirty="0"/>
              <a:t>identifying the </a:t>
            </a:r>
            <a:r>
              <a:rPr lang="en-US" sz="1900" dirty="0">
                <a:solidFill>
                  <a:srgbClr val="7030A0"/>
                </a:solidFill>
              </a:rPr>
              <a:t>technology</a:t>
            </a:r>
            <a:r>
              <a:rPr lang="en-US" sz="1900" dirty="0"/>
              <a:t>, and specifying </a:t>
            </a:r>
            <a:r>
              <a:rPr lang="en-US" sz="1900" dirty="0">
                <a:solidFill>
                  <a:srgbClr val="7030A0"/>
                </a:solidFill>
              </a:rPr>
              <a:t>system configurations </a:t>
            </a:r>
            <a:r>
              <a:rPr lang="en-US" sz="1900" dirty="0"/>
              <a:t>and </a:t>
            </a:r>
            <a:r>
              <a:rPr lang="en-US" sz="1900" dirty="0">
                <a:solidFill>
                  <a:srgbClr val="7030A0"/>
                </a:solidFill>
              </a:rPr>
              <a:t>architecture</a:t>
            </a:r>
            <a:r>
              <a:rPr lang="en-US" sz="1900" dirty="0"/>
              <a:t>.  This covers both </a:t>
            </a:r>
            <a:r>
              <a:rPr lang="en-US" sz="1900" dirty="0">
                <a:solidFill>
                  <a:srgbClr val="002060"/>
                </a:solidFill>
              </a:rPr>
              <a:t>logical</a:t>
            </a:r>
            <a:r>
              <a:rPr lang="en-US" sz="1900" dirty="0"/>
              <a:t> and </a:t>
            </a:r>
            <a:r>
              <a:rPr lang="en-US" sz="1900" dirty="0">
                <a:solidFill>
                  <a:srgbClr val="002060"/>
                </a:solidFill>
              </a:rPr>
              <a:t>physical</a:t>
            </a:r>
            <a:r>
              <a:rPr lang="en-US" sz="1900" dirty="0"/>
              <a:t> representations of the architecture and establishing the scope of the use of the selected technologies. During implementation the role of the architect involves </a:t>
            </a:r>
            <a:r>
              <a:rPr lang="en-US" sz="1900" dirty="0">
                <a:solidFill>
                  <a:srgbClr val="7030A0"/>
                </a:solidFill>
              </a:rPr>
              <a:t>ensuring designs conform to the architecture </a:t>
            </a:r>
            <a:r>
              <a:rPr lang="en-US" sz="1900" dirty="0"/>
              <a:t>and </a:t>
            </a:r>
            <a:r>
              <a:rPr lang="en-US" sz="1900" dirty="0">
                <a:solidFill>
                  <a:srgbClr val="7030A0"/>
                </a:solidFill>
              </a:rPr>
              <a:t>updating the architecture based on coding discoveries made during implementation</a:t>
            </a:r>
            <a:r>
              <a:rPr lang="en-US" sz="2000" dirty="0"/>
              <a:t>.</a:t>
            </a:r>
            <a:endParaRPr lang="en-US" sz="2000" i="1" dirty="0"/>
          </a:p>
          <a:p>
            <a:pPr algn="just">
              <a:buFont typeface="Wingdings" pitchFamily="1" charset="2"/>
              <a:buChar char="§"/>
              <a:defRPr/>
            </a:pPr>
            <a:r>
              <a:rPr lang="en-US" sz="2000" b="1" i="1" dirty="0">
                <a:solidFill>
                  <a:srgbClr val="002060"/>
                </a:solidFill>
              </a:rPr>
              <a:t>The </a:t>
            </a:r>
            <a:r>
              <a:rPr lang="en-US" sz="2000" b="1" i="1" dirty="0" smtClean="0">
                <a:solidFill>
                  <a:srgbClr val="002060"/>
                </a:solidFill>
              </a:rPr>
              <a:t>Developer viewpoint</a:t>
            </a:r>
            <a:r>
              <a:rPr lang="en-US" sz="2000" b="1" i="1" dirty="0">
                <a:solidFill>
                  <a:srgbClr val="002060"/>
                </a:solidFill>
              </a:rPr>
              <a:t>:  </a:t>
            </a:r>
          </a:p>
          <a:p>
            <a:pPr lvl="1" algn="just" eaLnBrk="1" hangingPunct="1">
              <a:buFont typeface="Wingdings" pitchFamily="1" charset="2"/>
              <a:buChar char="§"/>
              <a:defRPr/>
            </a:pPr>
            <a:r>
              <a:rPr lang="en-US" sz="2000" dirty="0" smtClean="0"/>
              <a:t>Focuses on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implementation </a:t>
            </a:r>
            <a:r>
              <a:rPr lang="en-US" sz="2000" dirty="0"/>
              <a:t>of the software development process.  A developer can be anyone who has a role in mainstream development or implementation of a software system.  Such roles include </a:t>
            </a:r>
            <a:r>
              <a:rPr lang="en-US" sz="2000" dirty="0">
                <a:solidFill>
                  <a:srgbClr val="7030A0"/>
                </a:solidFill>
              </a:rPr>
              <a:t>gathering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requirements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designing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coding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7030A0"/>
                </a:solidFill>
              </a:rPr>
              <a:t>testing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  <a:ea typeface="+mj-ea"/>
                <a:cs typeface="+mj-cs"/>
              </a:rPr>
              <a:t>Types of </a:t>
            </a:r>
            <a:r>
              <a:rPr lang="en-US" b="1" dirty="0" smtClean="0">
                <a:solidFill>
                  <a:srgbClr val="7030A0"/>
                </a:solidFill>
                <a:ea typeface="+mj-ea"/>
                <a:cs typeface="+mj-cs"/>
              </a:rPr>
              <a:t>Anti-patterns</a:t>
            </a:r>
            <a:endParaRPr lang="en-US" b="1" dirty="0">
              <a:solidFill>
                <a:srgbClr val="7030A0"/>
              </a:solidFill>
              <a:ea typeface="+mj-ea"/>
              <a:cs typeface="+mj-cs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71500" indent="-571500" algn="just" eaLnBrk="1" hangingPunct="1">
              <a:buFont typeface="+mj-lt"/>
              <a:buAutoNum type="romanLcPeriod"/>
              <a:defRPr/>
            </a:pPr>
            <a:r>
              <a:rPr lang="en-US" b="1" dirty="0">
                <a:solidFill>
                  <a:srgbClr val="002060"/>
                </a:solidFill>
                <a:ea typeface="+mn-ea"/>
                <a:cs typeface="+mn-cs"/>
              </a:rPr>
              <a:t>Development </a:t>
            </a:r>
            <a:r>
              <a:rPr lang="en-US" b="1" dirty="0" smtClean="0">
                <a:solidFill>
                  <a:srgbClr val="002060"/>
                </a:solidFill>
                <a:ea typeface="+mn-ea"/>
                <a:cs typeface="+mn-cs"/>
              </a:rPr>
              <a:t>Anti-patterns</a:t>
            </a:r>
            <a:endParaRPr lang="en-US" b="1" dirty="0">
              <a:solidFill>
                <a:srgbClr val="002060"/>
              </a:solidFill>
              <a:ea typeface="+mn-ea"/>
              <a:cs typeface="+mn-cs"/>
            </a:endParaRPr>
          </a:p>
          <a:p>
            <a:pPr marL="1028700" lvl="1" indent="-571500" algn="just" eaLnBrk="1" hangingPunct="1">
              <a:buFont typeface="Arial" pitchFamily="34" charset="0"/>
              <a:buChar char="•"/>
              <a:defRPr/>
            </a:pPr>
            <a:r>
              <a:rPr lang="en-US" dirty="0"/>
              <a:t>Problems encountered by </a:t>
            </a:r>
            <a:r>
              <a:rPr lang="en-US" dirty="0">
                <a:solidFill>
                  <a:srgbClr val="7030A0"/>
                </a:solidFill>
              </a:rPr>
              <a:t>programmers</a:t>
            </a:r>
          </a:p>
          <a:p>
            <a:pPr marL="571500" indent="-571500" algn="just">
              <a:buFont typeface="+mj-lt"/>
              <a:buAutoNum type="romanLcPeriod"/>
              <a:defRPr/>
            </a:pPr>
            <a:r>
              <a:rPr lang="en-US" b="1" dirty="0">
                <a:solidFill>
                  <a:srgbClr val="002060"/>
                </a:solidFill>
              </a:rPr>
              <a:t>Architecture </a:t>
            </a:r>
            <a:r>
              <a:rPr lang="en-US" b="1" dirty="0" smtClean="0">
                <a:solidFill>
                  <a:srgbClr val="002060"/>
                </a:solidFill>
              </a:rPr>
              <a:t>Anti-patterns</a:t>
            </a:r>
            <a:endParaRPr lang="en-US" b="1" dirty="0">
              <a:solidFill>
                <a:srgbClr val="002060"/>
              </a:solidFill>
            </a:endParaRPr>
          </a:p>
          <a:p>
            <a:pPr marL="1028700" lvl="1" indent="-571500" algn="just" eaLnBrk="1" hangingPunct="1">
              <a:buFont typeface="Arial" pitchFamily="34" charset="0"/>
              <a:buChar char="•"/>
              <a:defRPr/>
            </a:pPr>
            <a:r>
              <a:rPr lang="en-US" dirty="0"/>
              <a:t>Common problems in </a:t>
            </a:r>
            <a:r>
              <a:rPr lang="en-US" dirty="0">
                <a:solidFill>
                  <a:srgbClr val="7030A0"/>
                </a:solidFill>
              </a:rPr>
              <a:t>system structure</a:t>
            </a:r>
          </a:p>
          <a:p>
            <a:pPr marL="571500" indent="-571500" algn="just">
              <a:buFont typeface="+mj-lt"/>
              <a:buAutoNum type="romanLcPeriod"/>
              <a:defRPr/>
            </a:pPr>
            <a:r>
              <a:rPr lang="en-US" b="1" dirty="0">
                <a:solidFill>
                  <a:srgbClr val="002060"/>
                </a:solidFill>
              </a:rPr>
              <a:t>Management </a:t>
            </a:r>
            <a:r>
              <a:rPr lang="en-US" b="1" dirty="0" smtClean="0">
                <a:solidFill>
                  <a:srgbClr val="002060"/>
                </a:solidFill>
              </a:rPr>
              <a:t>Anti-patterns</a:t>
            </a:r>
            <a:endParaRPr lang="en-US" b="1" dirty="0">
              <a:solidFill>
                <a:srgbClr val="002060"/>
              </a:solidFill>
            </a:endParaRPr>
          </a:p>
          <a:p>
            <a:pPr marL="1028700" lvl="1" indent="-571500" algn="just" eaLnBrk="1" hangingPunct="1">
              <a:buFont typeface="Arial" pitchFamily="34" charset="0"/>
              <a:buChar char="•"/>
              <a:defRPr/>
            </a:pPr>
            <a:r>
              <a:rPr lang="en-US" dirty="0"/>
              <a:t>Problems in </a:t>
            </a:r>
            <a:r>
              <a:rPr lang="en-US" dirty="0">
                <a:solidFill>
                  <a:srgbClr val="7030A0"/>
                </a:solidFill>
              </a:rPr>
              <a:t>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</a:rPr>
              <a:t>What </a:t>
            </a:r>
            <a:r>
              <a:rPr lang="en-US" sz="4000" b="1" dirty="0">
                <a:solidFill>
                  <a:srgbClr val="7030A0"/>
                </a:solidFill>
              </a:rPr>
              <a:t>are </a:t>
            </a:r>
            <a:r>
              <a:rPr lang="en-US" sz="4000" b="1" dirty="0">
                <a:solidFill>
                  <a:srgbClr val="C00000"/>
                </a:solidFill>
              </a:rPr>
              <a:t>Development</a:t>
            </a:r>
            <a:r>
              <a:rPr lang="en-US" sz="4000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Anti-patterns</a:t>
            </a:r>
            <a:r>
              <a:rPr lang="en-US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Common </a:t>
            </a:r>
            <a:r>
              <a:rPr lang="en-US" dirty="0" smtClean="0">
                <a:ea typeface="+mn-ea"/>
                <a:cs typeface="+mn-cs"/>
              </a:rPr>
              <a:t>pitfalls </a:t>
            </a:r>
            <a:r>
              <a:rPr lang="en-US" dirty="0">
                <a:ea typeface="+mn-ea"/>
                <a:cs typeface="+mn-cs"/>
              </a:rPr>
              <a:t>in the development process</a:t>
            </a: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The goal of identifying Development </a:t>
            </a:r>
            <a:r>
              <a:rPr lang="en-US" dirty="0" smtClean="0">
                <a:ea typeface="+mn-ea"/>
                <a:cs typeface="+mn-cs"/>
              </a:rPr>
              <a:t>Anti-patterns </a:t>
            </a:r>
            <a:r>
              <a:rPr lang="en-US" dirty="0">
                <a:ea typeface="+mn-ea"/>
                <a:cs typeface="+mn-cs"/>
              </a:rPr>
              <a:t>is</a:t>
            </a:r>
            <a:r>
              <a:rPr lang="en-US" dirty="0" smtClean="0">
                <a:ea typeface="+mn-ea"/>
                <a:cs typeface="+mn-cs"/>
              </a:rPr>
              <a:t> to help </a:t>
            </a:r>
            <a:r>
              <a:rPr lang="en-US" dirty="0">
                <a:ea typeface="+mn-ea"/>
                <a:cs typeface="+mn-cs"/>
              </a:rPr>
              <a:t>to </a:t>
            </a:r>
            <a:r>
              <a:rPr lang="en-US" dirty="0">
                <a:solidFill>
                  <a:srgbClr val="0070C0"/>
                </a:solidFill>
                <a:ea typeface="+mn-ea"/>
                <a:cs typeface="+mn-cs"/>
              </a:rPr>
              <a:t>identify</a:t>
            </a:r>
            <a:r>
              <a:rPr lang="en-US" dirty="0" smtClean="0">
                <a:solidFill>
                  <a:srgbClr val="0070C0"/>
                </a:solidFill>
                <a:ea typeface="+mn-ea"/>
                <a:cs typeface="+mn-cs"/>
              </a:rPr>
              <a:t> what to refactor </a:t>
            </a:r>
            <a:r>
              <a:rPr lang="en-US" dirty="0" smtClean="0">
                <a:ea typeface="+mn-ea"/>
                <a:cs typeface="+mn-cs"/>
              </a:rPr>
              <a:t>in your </a:t>
            </a:r>
            <a:r>
              <a:rPr lang="en-US" dirty="0">
                <a:ea typeface="+mn-ea"/>
                <a:cs typeface="+mn-cs"/>
              </a:rPr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</a:rPr>
              <a:t>Development Anti-patterns (1)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Ambiguous Viewpoint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Boat Anchor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Continuous Obsolescence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Cut and Paste Programming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Dead End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Fire Drill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Functional Decomposition</a:t>
            </a:r>
          </a:p>
          <a:p>
            <a:pPr eaLnBrk="1" hangingPunct="1">
              <a:buFont typeface="Wingdings" pitchFamily="1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</a:rPr>
              <a:t>Development Anti-patterns (2)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6425" cy="4878388"/>
          </a:xfrm>
        </p:spPr>
        <p:txBody>
          <a:bodyPr/>
          <a:lstStyle/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Golden </a:t>
            </a:r>
            <a:r>
              <a:rPr lang="en-US" dirty="0" smtClean="0">
                <a:ea typeface="+mn-ea"/>
                <a:cs typeface="+mn-cs"/>
              </a:rPr>
              <a:t>Hammer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Input Kludge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Lava Flow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Mushroom Management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poltergeists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The </a:t>
            </a:r>
            <a:r>
              <a:rPr lang="en-US" dirty="0" smtClean="0">
                <a:ea typeface="+mn-ea"/>
                <a:cs typeface="+mn-cs"/>
              </a:rPr>
              <a:t>Blob 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Walking Through a Mine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7030A0"/>
                </a:solidFill>
                <a:ea typeface="+mj-ea"/>
                <a:cs typeface="+mj-cs"/>
              </a:rPr>
              <a:t>A Few </a:t>
            </a:r>
            <a:r>
              <a:rPr lang="en-US" sz="4000" b="1" dirty="0" smtClean="0">
                <a:solidFill>
                  <a:srgbClr val="7030A0"/>
                </a:solidFill>
                <a:ea typeface="+mj-ea"/>
                <a:cs typeface="+mj-cs"/>
              </a:rPr>
              <a:t>Examples: </a:t>
            </a:r>
            <a:r>
              <a:rPr lang="en-US" sz="4000" b="1" dirty="0" smtClean="0">
                <a:solidFill>
                  <a:srgbClr val="C00000"/>
                </a:solidFill>
                <a:ea typeface="+mj-ea"/>
                <a:cs typeface="+mj-cs"/>
              </a:rPr>
              <a:t>The </a:t>
            </a:r>
            <a:r>
              <a:rPr lang="en-US" sz="4000" b="1" dirty="0">
                <a:solidFill>
                  <a:srgbClr val="C00000"/>
                </a:solidFill>
                <a:ea typeface="+mj-ea"/>
                <a:cs typeface="+mj-cs"/>
              </a:rPr>
              <a:t>Blob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Synopsis</a:t>
            </a:r>
            <a:r>
              <a:rPr lang="en-US" dirty="0">
                <a:ea typeface="+mn-ea"/>
                <a:cs typeface="+mn-cs"/>
              </a:rPr>
              <a:t> - Procedural-style design leads to one </a:t>
            </a:r>
            <a:r>
              <a:rPr lang="en-US" dirty="0">
                <a:solidFill>
                  <a:srgbClr val="00B0F0"/>
                </a:solidFill>
                <a:ea typeface="+mn-ea"/>
                <a:cs typeface="+mn-cs"/>
              </a:rPr>
              <a:t>object with numerous responsibilities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dirty="0">
                <a:solidFill>
                  <a:srgbClr val="00B0F0"/>
                </a:solidFill>
                <a:ea typeface="+mn-ea"/>
                <a:cs typeface="+mn-cs"/>
              </a:rPr>
              <a:t>most other objects only holding data. </a:t>
            </a:r>
            <a:endParaRPr lang="en-US" dirty="0" smtClean="0">
              <a:solidFill>
                <a:srgbClr val="00B0F0"/>
              </a:solidFill>
              <a:ea typeface="+mn-ea"/>
              <a:cs typeface="+mn-cs"/>
            </a:endParaRPr>
          </a:p>
          <a:p>
            <a:pPr eaLnBrk="1" hangingPunct="1">
              <a:buFont typeface="Wingdings" pitchFamily="1" charset="2"/>
              <a:buChar char="§"/>
              <a:defRPr/>
            </a:pPr>
            <a:endParaRPr lang="en-US" i="1" dirty="0">
              <a:ea typeface="+mn-ea"/>
              <a:cs typeface="+mn-cs"/>
            </a:endParaRP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Refactored Solution- </a:t>
            </a:r>
            <a:r>
              <a:rPr lang="en-US" dirty="0">
                <a:ea typeface="+mn-ea"/>
                <a:cs typeface="+mn-cs"/>
              </a:rPr>
              <a:t>Refactor the design to </a:t>
            </a:r>
            <a:r>
              <a:rPr lang="en-US" b="1" dirty="0">
                <a:solidFill>
                  <a:srgbClr val="002060"/>
                </a:solidFill>
                <a:ea typeface="+mn-ea"/>
                <a:cs typeface="+mn-cs"/>
              </a:rPr>
              <a:t>distribute responsibilities </a:t>
            </a:r>
            <a:r>
              <a:rPr lang="en-US" dirty="0">
                <a:ea typeface="+mn-ea"/>
                <a:cs typeface="+mn-cs"/>
              </a:rPr>
              <a:t>more uniformly and isolate the effect of changes.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7030A0"/>
                </a:solidFill>
              </a:rPr>
              <a:t>A Few Examples: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Poltergeists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383587" cy="4421187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Synopsis-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7030A0"/>
                </a:solidFill>
                <a:ea typeface="+mn-ea"/>
                <a:cs typeface="+mn-cs"/>
              </a:rPr>
              <a:t>Small Classes with very limited responsibilities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dirty="0">
                <a:solidFill>
                  <a:srgbClr val="7030A0"/>
                </a:solidFill>
                <a:ea typeface="+mn-ea"/>
                <a:cs typeface="+mn-cs"/>
              </a:rPr>
              <a:t>short life cycles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endParaRPr lang="en-US" dirty="0">
              <a:ea typeface="+mn-ea"/>
              <a:cs typeface="+mn-cs"/>
            </a:endParaRP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Refactored Solution- </a:t>
            </a:r>
            <a:r>
              <a:rPr lang="en-US" dirty="0">
                <a:solidFill>
                  <a:srgbClr val="7030A0"/>
                </a:solidFill>
                <a:ea typeface="+mn-ea"/>
                <a:cs typeface="+mn-cs"/>
              </a:rPr>
              <a:t>Allocate the Responsibility to Larger Objects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dirty="0">
                <a:solidFill>
                  <a:srgbClr val="7030A0"/>
                </a:solidFill>
                <a:ea typeface="+mn-ea"/>
                <a:cs typeface="+mn-cs"/>
              </a:rPr>
              <a:t>eliminate the Poltergeists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endParaRPr lang="en-US" dirty="0" smtClean="0">
              <a:ea typeface="+mn-ea"/>
              <a:cs typeface="+mn-cs"/>
            </a:endParaRP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 smtClean="0">
                <a:solidFill>
                  <a:srgbClr val="7030A0"/>
                </a:solidFill>
                <a:ea typeface="+mn-ea"/>
                <a:cs typeface="+mn-cs"/>
              </a:rPr>
              <a:t>Note</a:t>
            </a:r>
            <a:r>
              <a:rPr lang="en-US" dirty="0" smtClean="0">
                <a:ea typeface="+mn-ea"/>
                <a:cs typeface="+mn-cs"/>
              </a:rPr>
              <a:t> : Blob (too few) and Poltergeists (too many) are at the opposite ends of a spectrum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A Few Examples:</a:t>
            </a:r>
            <a:r>
              <a:rPr lang="en-US" sz="4000" dirty="0">
                <a:ea typeface="+mj-ea"/>
                <a:cs typeface="+mj-cs"/>
              </a:rPr>
              <a:t/>
            </a:r>
            <a:br>
              <a:rPr lang="en-US" sz="4000" dirty="0">
                <a:ea typeface="+mj-ea"/>
                <a:cs typeface="+mj-cs"/>
              </a:rPr>
            </a:b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Cut and Paste Programming 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>
                <a:solidFill>
                  <a:srgbClr val="C00000"/>
                </a:solidFill>
              </a:rPr>
              <a:t>Synopsis-</a:t>
            </a:r>
            <a:r>
              <a:rPr lang="en-US" dirty="0" smtClean="0"/>
              <a:t> Code </a:t>
            </a:r>
            <a:r>
              <a:rPr lang="en-US" dirty="0"/>
              <a:t>reused by copying source statements leads to </a:t>
            </a:r>
            <a:r>
              <a:rPr lang="en-US" dirty="0">
                <a:solidFill>
                  <a:srgbClr val="7030A0"/>
                </a:solidFill>
              </a:rPr>
              <a:t>significant maintenance problems. </a:t>
            </a:r>
            <a:endParaRPr lang="en-US" dirty="0" smtClean="0">
              <a:solidFill>
                <a:srgbClr val="7030A0"/>
              </a:solidFill>
            </a:endParaRPr>
          </a:p>
          <a:p>
            <a:pPr algn="just" eaLnBrk="1" hangingPunct="1"/>
            <a:r>
              <a:rPr lang="en-US" dirty="0" smtClean="0">
                <a:solidFill>
                  <a:srgbClr val="C00000"/>
                </a:solidFill>
              </a:rPr>
              <a:t>Refactored Solution- </a:t>
            </a:r>
            <a:r>
              <a:rPr lang="en-US" dirty="0" smtClean="0"/>
              <a:t>Black </a:t>
            </a:r>
            <a:r>
              <a:rPr lang="en-US" dirty="0"/>
              <a:t>Box reuse (i.e., reuse of interface, typically through composition) reduces maintenance </a:t>
            </a:r>
            <a:r>
              <a:rPr lang="en-US" dirty="0" smtClean="0"/>
              <a:t>issues.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</a:rPr>
              <a:t>What </a:t>
            </a:r>
            <a:r>
              <a:rPr lang="en-US" sz="4000" b="1" dirty="0">
                <a:solidFill>
                  <a:srgbClr val="7030A0"/>
                </a:solidFill>
              </a:rPr>
              <a:t>are </a:t>
            </a:r>
            <a:r>
              <a:rPr lang="en-US" sz="4000" b="1" dirty="0">
                <a:solidFill>
                  <a:srgbClr val="C00000"/>
                </a:solidFill>
              </a:rPr>
              <a:t>Architecture</a:t>
            </a:r>
            <a:r>
              <a:rPr lang="en-US" sz="4000" b="1" dirty="0">
                <a:solidFill>
                  <a:srgbClr val="7030A0"/>
                </a:solidFill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Anti-patterns</a:t>
            </a:r>
            <a:r>
              <a:rPr lang="en-US" sz="4000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Architectural </a:t>
            </a:r>
            <a:r>
              <a:rPr lang="en-US" dirty="0" smtClean="0">
                <a:ea typeface="+mn-ea"/>
                <a:cs typeface="+mn-cs"/>
              </a:rPr>
              <a:t>Anti-Patterns </a:t>
            </a:r>
            <a:r>
              <a:rPr lang="en-US" dirty="0">
                <a:ea typeface="+mn-ea"/>
                <a:cs typeface="+mn-cs"/>
              </a:rPr>
              <a:t>focus on some common 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problems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mistakes</a:t>
            </a:r>
            <a:r>
              <a:rPr lang="en-US" dirty="0">
                <a:ea typeface="+mn-ea"/>
                <a:cs typeface="+mn-cs"/>
              </a:rPr>
              <a:t> in the 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creation, </a:t>
            </a:r>
            <a:r>
              <a:rPr lang="en-US" dirty="0">
                <a:solidFill>
                  <a:srgbClr val="C00000"/>
                </a:solidFill>
              </a:rPr>
              <a:t>implementation</a:t>
            </a:r>
            <a:r>
              <a:rPr lang="en-US" dirty="0">
                <a:ea typeface="+mn-ea"/>
                <a:cs typeface="+mn-cs"/>
              </a:rPr>
              <a:t>, and 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management</a:t>
            </a:r>
            <a:r>
              <a:rPr lang="en-US" dirty="0">
                <a:ea typeface="+mn-ea"/>
                <a:cs typeface="+mn-cs"/>
              </a:rPr>
              <a:t> of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7030A0"/>
                </a:solidFill>
                <a:ea typeface="+mj-ea"/>
                <a:cs typeface="+mj-cs"/>
              </a:rPr>
              <a:t>The Pattern Zoo</a:t>
            </a:r>
            <a:endParaRPr lang="en-US" b="1" dirty="0">
              <a:solidFill>
                <a:srgbClr val="7030A0"/>
              </a:solidFill>
              <a:ea typeface="+mj-ea"/>
              <a:cs typeface="+mj-cs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/>
              <a:t>23 Gamma Patterns</a:t>
            </a:r>
          </a:p>
          <a:p>
            <a:pPr algn="just" eaLnBrk="1" hangingPunct="1"/>
            <a:r>
              <a:rPr lang="en-US" dirty="0" smtClean="0"/>
              <a:t>17 Buschmann Architectural Patterns</a:t>
            </a:r>
          </a:p>
          <a:p>
            <a:pPr algn="just" eaLnBrk="1" hangingPunct="1"/>
            <a:r>
              <a:rPr lang="en-US" dirty="0" smtClean="0"/>
              <a:t>72 Analysis Patterns</a:t>
            </a:r>
          </a:p>
          <a:p>
            <a:pPr algn="just" eaLnBrk="1" hangingPunct="1"/>
            <a:r>
              <a:rPr lang="en-US" dirty="0" smtClean="0"/>
              <a:t>38 CORBA Design Patterns</a:t>
            </a:r>
          </a:p>
          <a:p>
            <a:pPr algn="just" eaLnBrk="1" hangingPunct="1"/>
            <a:r>
              <a:rPr lang="en-US" dirty="0" smtClean="0"/>
              <a:t>42 Anti-patterns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</a:rPr>
              <a:t>Architectural Anti-patterns (1)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Architecture by Implication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Auto generated Stovepipe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Cover Your Assets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Design by Committee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Intellectual Violence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Jumble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Reinvent the Wheel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</a:rPr>
              <a:t>Architectural Anti-patterns (2)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Stovepipe Enterprise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Stovepipe System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Swiss Army </a:t>
            </a:r>
            <a:r>
              <a:rPr lang="en-US" dirty="0" smtClean="0">
                <a:ea typeface="+mn-ea"/>
                <a:cs typeface="+mn-cs"/>
              </a:rPr>
              <a:t>Knife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The Grand Old Duke of York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Vendor Lock-In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Warm Bodies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Wolf Ticket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A Few Examples:</a:t>
            </a:r>
            <a:r>
              <a:rPr lang="en-US" sz="4000" dirty="0">
                <a:ea typeface="+mj-ea"/>
                <a:cs typeface="+mj-cs"/>
              </a:rPr>
              <a:t/>
            </a:r>
            <a:br>
              <a:rPr lang="en-US" sz="4000" dirty="0">
                <a:ea typeface="+mj-ea"/>
                <a:cs typeface="+mj-cs"/>
              </a:rPr>
            </a:b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Reinvent the Wheel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Synopsis-</a:t>
            </a:r>
            <a:r>
              <a:rPr lang="en-US" dirty="0">
                <a:ea typeface="+mn-ea"/>
                <a:cs typeface="+mn-cs"/>
              </a:rPr>
              <a:t> Legacy syst</a:t>
            </a:r>
            <a:r>
              <a:rPr lang="en-US" dirty="0"/>
              <a:t>ems </a:t>
            </a:r>
            <a:r>
              <a:rPr lang="en-US" dirty="0">
                <a:ea typeface="+mn-ea"/>
                <a:cs typeface="+mn-cs"/>
              </a:rPr>
              <a:t>with overlapping functionality. Every system built in isolation.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endParaRPr lang="en-US" dirty="0">
              <a:ea typeface="+mn-ea"/>
              <a:cs typeface="+mn-cs"/>
            </a:endParaRP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Refactored Solution-  </a:t>
            </a:r>
            <a:r>
              <a:rPr lang="en-US" dirty="0">
                <a:ea typeface="+mn-ea"/>
                <a:cs typeface="+mn-cs"/>
              </a:rPr>
              <a:t>Take advantage of existing, tested, and available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A Few Examples:</a:t>
            </a:r>
            <a:r>
              <a:rPr lang="en-US" sz="4000" dirty="0">
                <a:ea typeface="+mj-ea"/>
                <a:cs typeface="+mj-cs"/>
              </a:rPr>
              <a:t/>
            </a:r>
            <a:br>
              <a:rPr lang="en-US" sz="4000" dirty="0">
                <a:ea typeface="+mj-ea"/>
                <a:cs typeface="+mj-cs"/>
              </a:rPr>
            </a:b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Vendor Lock in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+mn-ea"/>
                <a:cs typeface="+mn-cs"/>
              </a:rPr>
              <a:t>Synopsis-</a:t>
            </a:r>
            <a:r>
              <a:rPr lang="en-US" sz="2800" dirty="0">
                <a:ea typeface="+mn-ea"/>
                <a:cs typeface="+mn-cs"/>
              </a:rPr>
              <a:t> </a:t>
            </a:r>
            <a:r>
              <a:rPr lang="en-US" sz="2800" dirty="0" smtClean="0">
                <a:ea typeface="+mn-ea"/>
                <a:cs typeface="+mn-cs"/>
              </a:rPr>
              <a:t>Proprietary, product-dependent </a:t>
            </a:r>
            <a:r>
              <a:rPr lang="en-US" sz="2800" dirty="0">
                <a:ea typeface="+mn-ea"/>
                <a:cs typeface="+mn-cs"/>
              </a:rPr>
              <a:t>architectures do not manage complexity and lead to a loss of control of the architecture and maintenance costs. </a:t>
            </a: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+mn-ea"/>
                <a:cs typeface="+mn-cs"/>
              </a:rPr>
              <a:t>Refactored Solution- </a:t>
            </a:r>
            <a:r>
              <a:rPr lang="en-US" sz="2800" dirty="0">
                <a:ea typeface="+mn-ea"/>
                <a:cs typeface="+mn-cs"/>
              </a:rPr>
              <a:t>Providing an isolation layer between product-dependent interfaces and the majority of application software enables management of complexity and architecture.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A Few Examples: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Stovepipe System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Synopsis-</a:t>
            </a:r>
            <a:r>
              <a:rPr lang="en-US" dirty="0">
                <a:ea typeface="+mn-ea"/>
                <a:cs typeface="+mn-cs"/>
              </a:rPr>
              <a:t> Ad hoc integration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dirty="0">
                <a:ea typeface="+mn-ea"/>
                <a:cs typeface="+mn-cs"/>
              </a:rPr>
              <a:t>lack of abstraction lead to brittle, un-maintainable architectures </a:t>
            </a: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Refactored Solution- </a:t>
            </a:r>
            <a:r>
              <a:rPr lang="en-US" dirty="0">
                <a:ea typeface="+mn-ea"/>
                <a:cs typeface="+mn-cs"/>
              </a:rPr>
              <a:t>Proper use of abstraction, subsystem </a:t>
            </a:r>
            <a:r>
              <a:rPr lang="en-US" dirty="0" smtClean="0">
                <a:ea typeface="+mn-ea"/>
                <a:cs typeface="+mn-cs"/>
              </a:rPr>
              <a:t>facades, </a:t>
            </a:r>
            <a:r>
              <a:rPr lang="en-US" dirty="0">
                <a:ea typeface="+mn-ea"/>
                <a:cs typeface="+mn-cs"/>
              </a:rPr>
              <a:t>and metadata leads to adaptable systems.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</a:rPr>
              <a:t>What </a:t>
            </a:r>
            <a:r>
              <a:rPr lang="en-US" sz="4000" b="1" dirty="0">
                <a:solidFill>
                  <a:srgbClr val="7030A0"/>
                </a:solidFill>
              </a:rPr>
              <a:t>are </a:t>
            </a:r>
            <a:r>
              <a:rPr lang="en-US" sz="4000" b="1" dirty="0">
                <a:solidFill>
                  <a:srgbClr val="C00000"/>
                </a:solidFill>
              </a:rPr>
              <a:t>Management</a:t>
            </a:r>
            <a:r>
              <a:rPr lang="en-US" sz="4000" b="1" dirty="0">
                <a:solidFill>
                  <a:srgbClr val="7030A0"/>
                </a:solidFill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Anti-patterns</a:t>
            </a:r>
            <a:r>
              <a:rPr lang="en-US" sz="4000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Areas where </a:t>
            </a:r>
            <a:r>
              <a:rPr lang="en-US" dirty="0">
                <a:solidFill>
                  <a:srgbClr val="7030A0"/>
                </a:solidFill>
                <a:ea typeface="+mn-ea"/>
                <a:cs typeface="+mn-cs"/>
              </a:rPr>
              <a:t>human communication </a:t>
            </a:r>
            <a:r>
              <a:rPr lang="en-US" dirty="0">
                <a:ea typeface="+mn-ea"/>
                <a:cs typeface="+mn-cs"/>
              </a:rPr>
              <a:t>can be </a:t>
            </a:r>
            <a:r>
              <a:rPr lang="en-US" dirty="0">
                <a:solidFill>
                  <a:srgbClr val="7030A0"/>
                </a:solidFill>
                <a:ea typeface="+mn-ea"/>
                <a:cs typeface="+mn-cs"/>
              </a:rPr>
              <a:t>destructive</a:t>
            </a:r>
            <a:r>
              <a:rPr lang="en-US" dirty="0">
                <a:ea typeface="+mn-ea"/>
                <a:cs typeface="+mn-cs"/>
              </a:rPr>
              <a:t> to the software process</a:t>
            </a: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The purpose of management </a:t>
            </a:r>
            <a:r>
              <a:rPr lang="en-US" dirty="0" smtClean="0">
                <a:ea typeface="+mn-ea"/>
                <a:cs typeface="+mn-cs"/>
              </a:rPr>
              <a:t>Anti-Patterns </a:t>
            </a:r>
            <a:r>
              <a:rPr lang="en-US" dirty="0">
                <a:ea typeface="+mn-ea"/>
                <a:cs typeface="+mn-cs"/>
              </a:rPr>
              <a:t>is to </a:t>
            </a:r>
            <a:r>
              <a:rPr lang="en-US" dirty="0">
                <a:solidFill>
                  <a:srgbClr val="7030A0"/>
                </a:solidFill>
                <a:ea typeface="+mn-ea"/>
                <a:cs typeface="+mn-cs"/>
              </a:rPr>
              <a:t>develop awareness </a:t>
            </a:r>
            <a:r>
              <a:rPr lang="en-US" dirty="0">
                <a:ea typeface="+mn-ea"/>
                <a:cs typeface="+mn-cs"/>
              </a:rPr>
              <a:t>that enables you to increase your success.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</a:rPr>
              <a:t>Management Anti-patterns (1)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Analysis Paralysis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Blowhard Jamboree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Corncob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Death By Planning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Email is dangerous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Fear of Success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ea typeface="+mn-ea"/>
                <a:cs typeface="+mn-cs"/>
              </a:rPr>
              <a:t>Irrational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</a:rPr>
              <a:t>Management Anti-patterns (2)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1" charset="2"/>
              <a:buChar char="§"/>
              <a:defRPr/>
            </a:pPr>
            <a:r>
              <a:rPr lang="en-US">
                <a:ea typeface="+mn-ea"/>
                <a:cs typeface="+mn-cs"/>
              </a:rPr>
              <a:t>Project Mis-Management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>
                <a:ea typeface="+mn-ea"/>
                <a:cs typeface="+mn-cs"/>
              </a:rPr>
              <a:t>Smoke and Mirrors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>
                <a:ea typeface="+mn-ea"/>
                <a:cs typeface="+mn-cs"/>
              </a:rPr>
              <a:t>The Feud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>
                <a:ea typeface="+mn-ea"/>
                <a:cs typeface="+mn-cs"/>
              </a:rPr>
              <a:t>Throw it over the Wall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>
                <a:ea typeface="+mn-ea"/>
                <a:cs typeface="+mn-cs"/>
              </a:rPr>
              <a:t>Viewgraph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A Few Examples: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Analysis Paralysis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Synopsis-</a:t>
            </a:r>
            <a:r>
              <a:rPr lang="en-US" dirty="0">
                <a:ea typeface="+mn-ea"/>
                <a:cs typeface="+mn-cs"/>
              </a:rPr>
              <a:t> Striving for perfection and completeness in the analysis phase leads to project gridlock. </a:t>
            </a: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Refactored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Solution-</a:t>
            </a:r>
            <a:r>
              <a:rPr lang="en-US" dirty="0">
                <a:ea typeface="+mn-ea"/>
                <a:cs typeface="+mn-cs"/>
              </a:rPr>
              <a:t> Use an Incremental, iterative development processes. Defer the detailed analysis until the knowledge is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A Few Examples: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Corncob</a:t>
            </a:r>
            <a:r>
              <a:rPr lang="en-US" sz="4000" dirty="0">
                <a:solidFill>
                  <a:srgbClr val="C00000"/>
                </a:solidFill>
                <a:effectLst/>
                <a:ea typeface="+mj-ea"/>
                <a:cs typeface="+mj-cs"/>
              </a:rPr>
              <a:t>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Synopsis-</a:t>
            </a:r>
            <a:r>
              <a:rPr lang="en-US" dirty="0">
                <a:ea typeface="+mn-ea"/>
                <a:cs typeface="+mn-cs"/>
              </a:rPr>
              <a:t> Frequently, difficult people obstruct and divert the software development process. 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endParaRPr lang="en-US" dirty="0">
              <a:ea typeface="+mn-ea"/>
              <a:cs typeface="+mn-cs"/>
            </a:endParaRP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Refactored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Solution-</a:t>
            </a:r>
            <a:r>
              <a:rPr lang="en-US" dirty="0">
                <a:ea typeface="+mn-ea"/>
                <a:cs typeface="+mn-cs"/>
              </a:rPr>
              <a:t> Address agendas of the individual through various tactical, operational, and strategic organizational actions.</a:t>
            </a:r>
            <a:r>
              <a:rPr lang="en-US" dirty="0" smtClean="0">
                <a:ea typeface="+mn-ea"/>
                <a:cs typeface="+mn-cs"/>
              </a:rPr>
              <a:t> That is, the team must be more important!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Definitions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Pattern</a:t>
            </a:r>
            <a:r>
              <a:rPr lang="en-US" dirty="0" smtClean="0"/>
              <a:t>: good ideas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Anti-Patterns</a:t>
            </a:r>
            <a:r>
              <a:rPr lang="en-US" dirty="0" smtClean="0"/>
              <a:t>: bad ideas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Refactoring</a:t>
            </a:r>
            <a:r>
              <a:rPr lang="en-US" dirty="0" smtClean="0"/>
              <a:t>: better ideas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A Few Examples: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Fear of Success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Synopsis-</a:t>
            </a:r>
            <a:r>
              <a:rPr lang="en-US" dirty="0">
                <a:ea typeface="+mn-ea"/>
                <a:cs typeface="+mn-cs"/>
              </a:rPr>
              <a:t> People (software developers included) do crazy things when a project is near successful completion. </a:t>
            </a:r>
          </a:p>
          <a:p>
            <a:pPr eaLnBrk="1" hangingPunct="1">
              <a:buFont typeface="Wingdings" pitchFamily="1" charset="2"/>
              <a:buChar char="§"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Refactored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Solution-</a:t>
            </a:r>
            <a:r>
              <a:rPr lang="en-US" dirty="0">
                <a:ea typeface="+mn-ea"/>
                <a:cs typeface="+mn-cs"/>
              </a:rPr>
              <a:t> When project completion is close-at-hand, a clear declaration of success is important for the project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A Few Examples:</a:t>
            </a:r>
            <a:r>
              <a:rPr lang="en-US" sz="4000" dirty="0">
                <a:ea typeface="+mj-ea"/>
                <a:cs typeface="+mj-cs"/>
              </a:rPr>
              <a:t/>
            </a:r>
            <a:br>
              <a:rPr lang="en-US" sz="4000" dirty="0">
                <a:ea typeface="+mj-ea"/>
                <a:cs typeface="+mj-cs"/>
              </a:rPr>
            </a:b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Smoke and Mirrors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Synopsis-</a:t>
            </a:r>
            <a:r>
              <a:rPr lang="en-US" dirty="0">
                <a:ea typeface="+mn-ea"/>
                <a:cs typeface="+mn-cs"/>
              </a:rPr>
              <a:t> End-users mistakenly assume that a brittle demonstration is a capability that is ready for operational use. 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Refactored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Solution-</a:t>
            </a:r>
            <a:r>
              <a:rPr lang="en-US" dirty="0">
                <a:ea typeface="+mn-ea"/>
                <a:cs typeface="+mn-cs"/>
              </a:rPr>
              <a:t> Practice of proper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ethics </a:t>
            </a:r>
            <a:r>
              <a:rPr lang="en-US" dirty="0">
                <a:ea typeface="+mn-ea"/>
                <a:cs typeface="+mn-cs"/>
              </a:rPr>
              <a:t>is important to manage expectations, risk, liabilities, and consequences in computing sales and marketing situations.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7388" cy="14033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Architectural or Management?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Cover Your Assets</a:t>
            </a:r>
            <a:r>
              <a:rPr lang="en-US" sz="4000" dirty="0">
                <a:ea typeface="+mj-ea"/>
                <a:cs typeface="+mj-cs"/>
              </a:rPr>
              <a:t/>
            </a:r>
            <a:br>
              <a:rPr lang="en-US" sz="4000" dirty="0">
                <a:ea typeface="+mj-ea"/>
                <a:cs typeface="+mj-cs"/>
              </a:rPr>
            </a:br>
            <a:endParaRPr lang="en-US" sz="4000" dirty="0">
              <a:ea typeface="+mj-ea"/>
              <a:cs typeface="+mj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Synopsis-</a:t>
            </a:r>
            <a:r>
              <a:rPr lang="en-US" dirty="0">
                <a:ea typeface="+mn-ea"/>
                <a:cs typeface="+mn-cs"/>
              </a:rPr>
              <a:t> Document driven software processes often employ authors who list alternatives instead of making decisions. </a:t>
            </a:r>
          </a:p>
          <a:p>
            <a:pPr eaLnBrk="1" hangingPunct="1">
              <a:buFont typeface="Wingdings" pitchFamily="1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algn="just" eaLnBrk="1" hangingPunct="1">
              <a:buFont typeface="Wingdings" pitchFamily="1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Refactored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+mn-ea"/>
                <a:cs typeface="+mn-cs"/>
              </a:rPr>
              <a:t>Solution- </a:t>
            </a:r>
            <a:r>
              <a:rPr lang="en-US" dirty="0" smtClean="0"/>
              <a:t>Establish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clear purposes and guidelines for documentation tasks; inspect the results for the value of documented decisions.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Elemental Patterns?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ea typeface="Times" pitchFamily="1" charset="0"/>
                <a:cs typeface="Times" pitchFamily="1" charset="0"/>
              </a:rPr>
              <a:t>Elemental Patterns (1)</a:t>
            </a:r>
            <a:endParaRPr lang="en-US" sz="4000" b="1" dirty="0">
              <a:solidFill>
                <a:srgbClr val="7030A0"/>
              </a:solidFill>
              <a:ea typeface="Times" pitchFamily="1" charset="0"/>
              <a:cs typeface="Times" pitchFamily="1" charset="0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44973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i="1" dirty="0" smtClean="0">
                <a:solidFill>
                  <a:srgbClr val="C00000"/>
                </a:solidFill>
                <a:ea typeface="Times" pitchFamily="1" charset="0"/>
                <a:cs typeface="Times" pitchFamily="1" charset="0"/>
              </a:rPr>
              <a:t>IMMUTABLE</a:t>
            </a:r>
          </a:p>
          <a:p>
            <a:pPr lvl="1">
              <a:lnSpc>
                <a:spcPct val="90000"/>
              </a:lnSpc>
            </a:pPr>
            <a:r>
              <a:rPr lang="en-GB" sz="2000" b="1" i="1" dirty="0" smtClean="0">
                <a:ea typeface="Times" pitchFamily="1" charset="0"/>
                <a:cs typeface="Times" pitchFamily="1" charset="0"/>
              </a:rPr>
              <a:t>Context</a:t>
            </a:r>
            <a:r>
              <a:rPr lang="en-GB" sz="2000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An immutable object is an object that has a state that never changes after creation</a:t>
            </a:r>
            <a:r>
              <a:rPr lang="en-US" sz="2000" dirty="0">
                <a:ea typeface="Times" pitchFamily="1" charset="0"/>
                <a:cs typeface="Times" pitchFamily="1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2000" b="1" i="1" dirty="0">
                <a:ea typeface="Times" pitchFamily="1" charset="0"/>
                <a:cs typeface="Times" pitchFamily="1" charset="0"/>
              </a:rPr>
              <a:t>Problem</a:t>
            </a:r>
            <a:r>
              <a:rPr lang="en-GB" sz="2000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How do you create a class whose instances are immutable? </a:t>
            </a:r>
          </a:p>
          <a:p>
            <a:pPr lvl="1">
              <a:lnSpc>
                <a:spcPct val="90000"/>
              </a:lnSpc>
            </a:pPr>
            <a:r>
              <a:rPr lang="en-GB" sz="2000" b="1" i="1" dirty="0">
                <a:ea typeface="Times" pitchFamily="1" charset="0"/>
                <a:cs typeface="Times" pitchFamily="1" charset="0"/>
              </a:rPr>
              <a:t>Forces</a:t>
            </a:r>
            <a:r>
              <a:rPr lang="en-GB" sz="2000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There must be no loopholes that would allow ‘illegal’ modification of an immutable object</a:t>
            </a:r>
            <a:r>
              <a:rPr lang="en-US" sz="2000" dirty="0">
                <a:ea typeface="Times" pitchFamily="1" charset="0"/>
                <a:cs typeface="Times" pitchFamily="1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sz="2000" b="1" i="1" dirty="0">
                <a:ea typeface="Times" pitchFamily="1" charset="0"/>
                <a:cs typeface="Times" pitchFamily="1" charset="0"/>
              </a:rPr>
              <a:t>Solution</a:t>
            </a:r>
            <a:r>
              <a:rPr lang="en-GB" sz="2000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Ensure that the constructor of the immutable class is the </a:t>
            </a:r>
            <a:r>
              <a:rPr lang="en-GB" sz="2000" i="1" dirty="0">
                <a:ea typeface="Times" pitchFamily="1" charset="0"/>
                <a:cs typeface="Times" pitchFamily="1" charset="0"/>
              </a:rPr>
              <a:t>only</a:t>
            </a:r>
            <a:r>
              <a:rPr lang="en-GB" sz="2000" dirty="0">
                <a:ea typeface="Times" pitchFamily="1" charset="0"/>
                <a:cs typeface="Times" pitchFamily="1" charset="0"/>
              </a:rPr>
              <a:t> place where the values of instance variables are set or modified.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Instance methods</a:t>
            </a:r>
            <a:r>
              <a:rPr lang="en-GB" sz="2000" dirty="0" smtClean="0">
                <a:ea typeface="Times" pitchFamily="1" charset="0"/>
                <a:cs typeface="Times" pitchFamily="1" charset="0"/>
              </a:rPr>
              <a:t> that access </a:t>
            </a:r>
            <a:r>
              <a:rPr lang="en-GB" sz="2000" dirty="0">
                <a:ea typeface="Times" pitchFamily="1" charset="0"/>
                <a:cs typeface="Times" pitchFamily="1" charset="0"/>
              </a:rPr>
              <a:t>properties must not have side effects.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If a method that would otherwise modify an instance variable is required, then it has to return a </a:t>
            </a:r>
            <a:r>
              <a:rPr lang="en-GB" sz="2000" i="1" dirty="0">
                <a:ea typeface="Times" pitchFamily="1" charset="0"/>
                <a:cs typeface="Times" pitchFamily="1" charset="0"/>
              </a:rPr>
              <a:t>new</a:t>
            </a:r>
            <a:r>
              <a:rPr lang="en-GB" sz="2000" dirty="0">
                <a:ea typeface="Times" pitchFamily="1" charset="0"/>
                <a:cs typeface="Times" pitchFamily="1" charset="0"/>
              </a:rPr>
              <a:t> instance of the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a typeface="Times" pitchFamily="1" charset="0"/>
                <a:cs typeface="Times" pitchFamily="1" charset="0"/>
              </a:rPr>
              <a:t>Elemental Patterns (2)</a:t>
            </a:r>
            <a:endParaRPr lang="en-US" dirty="0">
              <a:solidFill>
                <a:srgbClr val="7030A0"/>
              </a:solidFill>
              <a:ea typeface="Times" pitchFamily="1" charset="0"/>
              <a:cs typeface="Times" pitchFamily="1" charset="0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7630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800" b="1" i="1" dirty="0" smtClean="0">
                <a:solidFill>
                  <a:srgbClr val="C00000"/>
                </a:solidFill>
                <a:ea typeface="Times" pitchFamily="1" charset="0"/>
                <a:cs typeface="Times" pitchFamily="1" charset="0"/>
              </a:rPr>
              <a:t>Delegation</a:t>
            </a:r>
          </a:p>
          <a:p>
            <a:pPr lvl="1">
              <a:lnSpc>
                <a:spcPct val="90000"/>
              </a:lnSpc>
            </a:pPr>
            <a:r>
              <a:rPr lang="en-GB" sz="2400" b="1" i="1" dirty="0" smtClean="0">
                <a:ea typeface="Times" pitchFamily="1" charset="0"/>
                <a:cs typeface="Times" pitchFamily="1" charset="0"/>
              </a:rPr>
              <a:t>Context</a:t>
            </a:r>
            <a:r>
              <a:rPr lang="en-GB" sz="2400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You are designing a method in a class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You realize that another class has a method</a:t>
            </a:r>
            <a:r>
              <a:rPr lang="en-GB" sz="2000" dirty="0" smtClean="0">
                <a:ea typeface="Times" pitchFamily="1" charset="0"/>
                <a:cs typeface="Times" pitchFamily="1" charset="0"/>
              </a:rPr>
              <a:t> that provides </a:t>
            </a:r>
            <a:r>
              <a:rPr lang="en-GB" sz="2000" dirty="0">
                <a:ea typeface="Times" pitchFamily="1" charset="0"/>
                <a:cs typeface="Times" pitchFamily="1" charset="0"/>
              </a:rPr>
              <a:t>the required service</a:t>
            </a:r>
            <a:r>
              <a:rPr lang="en-US" sz="20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Times" pitchFamily="1" charset="0"/>
                <a:cs typeface="Times" pitchFamily="1" charset="0"/>
              </a:rPr>
              <a:t>Inheritance</a:t>
            </a:r>
            <a:r>
              <a:rPr lang="en-GB" sz="2000" dirty="0">
                <a:ea typeface="Times" pitchFamily="1" charset="0"/>
                <a:cs typeface="Times" pitchFamily="1" charset="0"/>
              </a:rPr>
              <a:t> is not appropriate</a:t>
            </a:r>
            <a:r>
              <a:rPr lang="en-GB" sz="2000" dirty="0" smtClean="0">
                <a:ea typeface="Times" pitchFamily="1" charset="0"/>
                <a:cs typeface="Times" pitchFamily="1" charset="0"/>
              </a:rPr>
              <a:t> (e.g., not is-a relationship)</a:t>
            </a:r>
          </a:p>
          <a:p>
            <a:pPr lvl="1">
              <a:lnSpc>
                <a:spcPct val="90000"/>
              </a:lnSpc>
            </a:pPr>
            <a:r>
              <a:rPr lang="en-GB" sz="2400" b="1" i="1" dirty="0" smtClean="0">
                <a:ea typeface="Times" pitchFamily="1" charset="0"/>
                <a:cs typeface="Times" pitchFamily="1" charset="0"/>
              </a:rPr>
              <a:t>Problem</a:t>
            </a:r>
            <a:r>
              <a:rPr lang="en-GB" sz="2400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How can you most effectively make use of a method that already exists in the other class?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GB" sz="2400" b="1" i="1" dirty="0">
                <a:ea typeface="Times" pitchFamily="1" charset="0"/>
                <a:cs typeface="Times" pitchFamily="1" charset="0"/>
              </a:rPr>
              <a:t>Forces</a:t>
            </a:r>
            <a:r>
              <a:rPr lang="en-GB" sz="2400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a typeface="Times" pitchFamily="1" charset="0"/>
                <a:cs typeface="Times" pitchFamily="1" charset="0"/>
              </a:rPr>
              <a:t>You want to minimize development cost by reusing methods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b="1" dirty="0" smtClean="0">
                <a:solidFill>
                  <a:srgbClr val="7030A0"/>
                </a:solidFill>
                <a:ea typeface="Times New Roman" pitchFamily="1" charset="0"/>
                <a:cs typeface="Times New Roman" pitchFamily="1" charset="0"/>
              </a:rPr>
              <a:t>Elemental 3a: </a:t>
            </a:r>
            <a:r>
              <a:rPr lang="en-GB" b="1" dirty="0" smtClean="0">
                <a:solidFill>
                  <a:srgbClr val="7030A0"/>
                </a:solidFill>
                <a:ea typeface="Times" pitchFamily="1" charset="0"/>
                <a:cs typeface="Times" pitchFamily="1" charset="0"/>
              </a:rPr>
              <a:t>Abstraction-Occurrence </a:t>
            </a:r>
            <a:endParaRPr lang="en-GB" b="1" dirty="0">
              <a:solidFill>
                <a:srgbClr val="7030A0"/>
              </a:solidFill>
              <a:ea typeface="Times" pitchFamily="1" charset="0"/>
              <a:cs typeface="Times" pitchFamily="1" charset="0"/>
            </a:endParaRPr>
          </a:p>
        </p:txBody>
      </p:sp>
      <p:sp>
        <p:nvSpPr>
          <p:cNvPr id="2652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 smtClean="0">
                <a:ea typeface="Times New Roman" pitchFamily="1" charset="0"/>
                <a:cs typeface="Times New Roman" pitchFamily="1" charset="0"/>
              </a:rPr>
              <a:t>Problem: A book can have several copies</a:t>
            </a:r>
          </a:p>
          <a:p>
            <a:pPr algn="just">
              <a:lnSpc>
                <a:spcPct val="90000"/>
              </a:lnSpc>
            </a:pPr>
            <a:r>
              <a:rPr lang="en-US" altLang="en-US" dirty="0" smtClean="0">
                <a:ea typeface="Times New Roman" pitchFamily="1" charset="0"/>
                <a:cs typeface="Times New Roman" pitchFamily="1" charset="0"/>
              </a:rPr>
              <a:t>Anti-patterns</a:t>
            </a:r>
            <a:r>
              <a:rPr lang="en-GB" altLang="en-US" dirty="0" smtClean="0">
                <a:ea typeface="Times New Roman" pitchFamily="1" charset="0"/>
                <a:cs typeface="Times New Roman" pitchFamily="1" charset="0"/>
              </a:rPr>
              <a:t>?</a:t>
            </a:r>
            <a:endParaRPr lang="en-US" dirty="0"/>
          </a:p>
        </p:txBody>
      </p:sp>
      <p:pic>
        <p:nvPicPr>
          <p:cNvPr id="265278" name="Picture 10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71800"/>
            <a:ext cx="7620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b="1" dirty="0" smtClean="0">
                <a:solidFill>
                  <a:srgbClr val="7030A0"/>
                </a:solidFill>
                <a:ea typeface="Times New Roman" pitchFamily="1" charset="0"/>
                <a:cs typeface="Times New Roman" pitchFamily="1" charset="0"/>
              </a:rPr>
              <a:t> Elemental 3b:</a:t>
            </a:r>
            <a:r>
              <a:rPr lang="en-GB" b="1" dirty="0" smtClean="0">
                <a:solidFill>
                  <a:srgbClr val="7030A0"/>
                </a:solidFill>
                <a:ea typeface="Times" pitchFamily="1" charset="0"/>
                <a:cs typeface="Times" pitchFamily="1" charset="0"/>
              </a:rPr>
              <a:t>Abstraction-Occurrence </a:t>
            </a:r>
            <a:endParaRPr lang="en-GB" b="1" dirty="0">
              <a:solidFill>
                <a:srgbClr val="7030A0"/>
              </a:solidFill>
              <a:ea typeface="Times" pitchFamily="1" charset="0"/>
              <a:cs typeface="Times" pitchFamily="1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90000"/>
              </a:lnSpc>
              <a:buNone/>
            </a:pPr>
            <a:r>
              <a:rPr lang="en-GB" b="1" i="1" dirty="0">
                <a:ea typeface="Times New Roman" pitchFamily="1" charset="0"/>
                <a:cs typeface="Times New Roman" pitchFamily="1" charset="0"/>
              </a:rPr>
              <a:t>Solution:</a:t>
            </a:r>
            <a:endParaRPr lang="en-GB" dirty="0"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3298825" y="2684463"/>
            <a:ext cx="1284288" cy="98901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>
            <a:off x="3308350" y="3057525"/>
            <a:ext cx="1223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3449638" y="2774950"/>
            <a:ext cx="868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Arial" pitchFamily="1" charset="0"/>
              </a:rPr>
              <a:t>TVSeries</a:t>
            </a:r>
            <a:endParaRPr lang="en-CA"/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3468688" y="3159125"/>
            <a:ext cx="946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seriesName</a:t>
            </a:r>
            <a:endParaRPr lang="en-CA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3468688" y="3400425"/>
            <a:ext cx="8016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producer</a:t>
            </a:r>
            <a:endParaRPr lang="en-CA"/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5584825" y="2684463"/>
            <a:ext cx="1444625" cy="123031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>
            <a:off x="5594350" y="3057525"/>
            <a:ext cx="14239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5915025" y="2774950"/>
            <a:ext cx="9017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Arial" pitchFamily="1" charset="0"/>
              </a:rPr>
              <a:t>Episode</a:t>
            </a:r>
            <a:endParaRPr lang="en-CA"/>
          </a:p>
        </p:txBody>
      </p:sp>
      <p:sp>
        <p:nvSpPr>
          <p:cNvPr id="200718" name="Rectangle 14"/>
          <p:cNvSpPr>
            <a:spLocks noChangeArrowheads="1"/>
          </p:cNvSpPr>
          <p:nvPr/>
        </p:nvSpPr>
        <p:spPr bwMode="auto">
          <a:xfrm>
            <a:off x="5754688" y="3159125"/>
            <a:ext cx="701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number</a:t>
            </a:r>
            <a:endParaRPr lang="en-CA"/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5754688" y="3400425"/>
            <a:ext cx="381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title</a:t>
            </a:r>
            <a:endParaRPr lang="en-CA"/>
          </a:p>
        </p:txBody>
      </p:sp>
      <p:sp>
        <p:nvSpPr>
          <p:cNvPr id="200720" name="Rectangle 16"/>
          <p:cNvSpPr>
            <a:spLocks noChangeArrowheads="1"/>
          </p:cNvSpPr>
          <p:nvPr/>
        </p:nvSpPr>
        <p:spPr bwMode="auto">
          <a:xfrm>
            <a:off x="5754688" y="3643313"/>
            <a:ext cx="1104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storySynopsis</a:t>
            </a:r>
            <a:endParaRPr lang="en-CA"/>
          </a:p>
        </p:txBody>
      </p:sp>
      <p:sp>
        <p:nvSpPr>
          <p:cNvPr id="200721" name="Line 17"/>
          <p:cNvSpPr>
            <a:spLocks noChangeShapeType="1"/>
          </p:cNvSpPr>
          <p:nvPr/>
        </p:nvSpPr>
        <p:spPr bwMode="auto">
          <a:xfrm flipH="1">
            <a:off x="4572000" y="3178175"/>
            <a:ext cx="10033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5394325" y="29178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5394325" y="29178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94325" y="29178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5394325" y="29178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5394325" y="29178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5394325" y="29178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34" name="Rectangle 30"/>
          <p:cNvSpPr>
            <a:spLocks noChangeArrowheads="1"/>
          </p:cNvSpPr>
          <p:nvPr/>
        </p:nvSpPr>
        <p:spPr bwMode="auto">
          <a:xfrm>
            <a:off x="5584825" y="1838325"/>
            <a:ext cx="1504950" cy="585788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5654675" y="1928813"/>
            <a:ext cx="150336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Arial" pitchFamily="1" charset="0"/>
              </a:rPr>
              <a:t>«Occurrence»</a:t>
            </a:r>
            <a:endParaRPr lang="en-CA"/>
          </a:p>
        </p:txBody>
      </p:sp>
      <p:sp>
        <p:nvSpPr>
          <p:cNvPr id="200736" name="Rectangle 32"/>
          <p:cNvSpPr>
            <a:spLocks noChangeArrowheads="1"/>
          </p:cNvSpPr>
          <p:nvPr/>
        </p:nvSpPr>
        <p:spPr bwMode="auto">
          <a:xfrm>
            <a:off x="3117850" y="1838325"/>
            <a:ext cx="1465263" cy="585788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3187700" y="1928813"/>
            <a:ext cx="14636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Arial" pitchFamily="1" charset="0"/>
              </a:rPr>
              <a:t>«Abstraction»</a:t>
            </a:r>
            <a:endParaRPr lang="en-CA"/>
          </a:p>
        </p:txBody>
      </p:sp>
      <p:sp>
        <p:nvSpPr>
          <p:cNvPr id="200738" name="Line 34"/>
          <p:cNvSpPr>
            <a:spLocks noChangeShapeType="1"/>
          </p:cNvSpPr>
          <p:nvPr/>
        </p:nvSpPr>
        <p:spPr bwMode="auto">
          <a:xfrm>
            <a:off x="4592638" y="2130425"/>
            <a:ext cx="9826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40" name="Rectangle 36"/>
          <p:cNvSpPr>
            <a:spLocks noChangeArrowheads="1"/>
          </p:cNvSpPr>
          <p:nvPr/>
        </p:nvSpPr>
        <p:spPr bwMode="auto">
          <a:xfrm>
            <a:off x="5394325" y="187007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42" name="Rectangle 38"/>
          <p:cNvSpPr>
            <a:spLocks noChangeArrowheads="1"/>
          </p:cNvSpPr>
          <p:nvPr/>
        </p:nvSpPr>
        <p:spPr bwMode="auto">
          <a:xfrm>
            <a:off x="5394325" y="187007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44" name="Rectangle 40"/>
          <p:cNvSpPr>
            <a:spLocks noChangeArrowheads="1"/>
          </p:cNvSpPr>
          <p:nvPr/>
        </p:nvSpPr>
        <p:spPr bwMode="auto">
          <a:xfrm>
            <a:off x="5394325" y="187007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46" name="Rectangle 42"/>
          <p:cNvSpPr>
            <a:spLocks noChangeArrowheads="1"/>
          </p:cNvSpPr>
          <p:nvPr/>
        </p:nvSpPr>
        <p:spPr bwMode="auto">
          <a:xfrm>
            <a:off x="5394325" y="187007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48" name="Rectangle 44"/>
          <p:cNvSpPr>
            <a:spLocks noChangeArrowheads="1"/>
          </p:cNvSpPr>
          <p:nvPr/>
        </p:nvSpPr>
        <p:spPr bwMode="auto">
          <a:xfrm>
            <a:off x="5394325" y="187007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50" name="Rectangle 46"/>
          <p:cNvSpPr>
            <a:spLocks noChangeArrowheads="1"/>
          </p:cNvSpPr>
          <p:nvPr/>
        </p:nvSpPr>
        <p:spPr bwMode="auto">
          <a:xfrm>
            <a:off x="5394325" y="187007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51" name="Rectangle 47"/>
          <p:cNvSpPr>
            <a:spLocks noChangeArrowheads="1"/>
          </p:cNvSpPr>
          <p:nvPr/>
        </p:nvSpPr>
        <p:spPr bwMode="auto">
          <a:xfrm>
            <a:off x="3057525" y="4094163"/>
            <a:ext cx="1525588" cy="17145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2" name="Line 48"/>
          <p:cNvSpPr>
            <a:spLocks noChangeShapeType="1"/>
          </p:cNvSpPr>
          <p:nvPr/>
        </p:nvSpPr>
        <p:spPr bwMode="auto">
          <a:xfrm>
            <a:off x="3068638" y="4468813"/>
            <a:ext cx="14827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3" name="Rectangle 49"/>
          <p:cNvSpPr>
            <a:spLocks noChangeArrowheads="1"/>
          </p:cNvSpPr>
          <p:nvPr/>
        </p:nvSpPr>
        <p:spPr bwMode="auto">
          <a:xfrm>
            <a:off x="3429000" y="4186238"/>
            <a:ext cx="5016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Arial" pitchFamily="1" charset="0"/>
              </a:rPr>
              <a:t>Title</a:t>
            </a:r>
            <a:endParaRPr lang="en-CA"/>
          </a:p>
        </p:txBody>
      </p:sp>
      <p:sp>
        <p:nvSpPr>
          <p:cNvPr id="200754" name="Rectangle 50"/>
          <p:cNvSpPr>
            <a:spLocks noChangeArrowheads="1"/>
          </p:cNvSpPr>
          <p:nvPr/>
        </p:nvSpPr>
        <p:spPr bwMode="auto">
          <a:xfrm>
            <a:off x="3228975" y="4568825"/>
            <a:ext cx="541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name</a:t>
            </a:r>
            <a:endParaRPr lang="en-CA"/>
          </a:p>
        </p:txBody>
      </p:sp>
      <p:sp>
        <p:nvSpPr>
          <p:cNvPr id="200755" name="Rectangle 51"/>
          <p:cNvSpPr>
            <a:spLocks noChangeArrowheads="1"/>
          </p:cNvSpPr>
          <p:nvPr/>
        </p:nvSpPr>
        <p:spPr bwMode="auto">
          <a:xfrm>
            <a:off x="3228975" y="4811713"/>
            <a:ext cx="6016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author</a:t>
            </a:r>
            <a:endParaRPr lang="en-CA"/>
          </a:p>
        </p:txBody>
      </p:sp>
      <p:sp>
        <p:nvSpPr>
          <p:cNvPr id="200756" name="Rectangle 52"/>
          <p:cNvSpPr>
            <a:spLocks noChangeArrowheads="1"/>
          </p:cNvSpPr>
          <p:nvPr/>
        </p:nvSpPr>
        <p:spPr bwMode="auto">
          <a:xfrm>
            <a:off x="5584825" y="4094163"/>
            <a:ext cx="1604963" cy="747712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7" name="Line 53"/>
          <p:cNvSpPr>
            <a:spLocks noChangeShapeType="1"/>
          </p:cNvSpPr>
          <p:nvPr/>
        </p:nvSpPr>
        <p:spPr bwMode="auto">
          <a:xfrm>
            <a:off x="5594350" y="4468813"/>
            <a:ext cx="15636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8" name="Rectangle 54"/>
          <p:cNvSpPr>
            <a:spLocks noChangeArrowheads="1"/>
          </p:cNvSpPr>
          <p:nvPr/>
        </p:nvSpPr>
        <p:spPr bwMode="auto">
          <a:xfrm>
            <a:off x="5775325" y="4186238"/>
            <a:ext cx="1108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Arial" pitchFamily="1" charset="0"/>
              </a:rPr>
              <a:t>LibraryItem</a:t>
            </a:r>
            <a:endParaRPr lang="en-CA"/>
          </a:p>
        </p:txBody>
      </p:sp>
      <p:sp>
        <p:nvSpPr>
          <p:cNvPr id="200759" name="Rectangle 55"/>
          <p:cNvSpPr>
            <a:spLocks noChangeArrowheads="1"/>
          </p:cNvSpPr>
          <p:nvPr/>
        </p:nvSpPr>
        <p:spPr bwMode="auto">
          <a:xfrm>
            <a:off x="5754688" y="4568825"/>
            <a:ext cx="13096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barCodeNumber</a:t>
            </a:r>
            <a:endParaRPr lang="en-CA"/>
          </a:p>
        </p:txBody>
      </p:sp>
      <p:sp>
        <p:nvSpPr>
          <p:cNvPr id="200760" name="Line 56"/>
          <p:cNvSpPr>
            <a:spLocks noChangeShapeType="1"/>
          </p:cNvSpPr>
          <p:nvPr/>
        </p:nvSpPr>
        <p:spPr bwMode="auto">
          <a:xfrm flipH="1">
            <a:off x="4572000" y="4589463"/>
            <a:ext cx="10033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62" name="Rectangle 58"/>
          <p:cNvSpPr>
            <a:spLocks noChangeArrowheads="1"/>
          </p:cNvSpPr>
          <p:nvPr/>
        </p:nvSpPr>
        <p:spPr bwMode="auto">
          <a:xfrm>
            <a:off x="5394325" y="43275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64" name="Rectangle 60"/>
          <p:cNvSpPr>
            <a:spLocks noChangeArrowheads="1"/>
          </p:cNvSpPr>
          <p:nvPr/>
        </p:nvSpPr>
        <p:spPr bwMode="auto">
          <a:xfrm>
            <a:off x="5394325" y="43275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66" name="Rectangle 62"/>
          <p:cNvSpPr>
            <a:spLocks noChangeArrowheads="1"/>
          </p:cNvSpPr>
          <p:nvPr/>
        </p:nvSpPr>
        <p:spPr bwMode="auto">
          <a:xfrm>
            <a:off x="5394325" y="43275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68" name="Rectangle 64"/>
          <p:cNvSpPr>
            <a:spLocks noChangeArrowheads="1"/>
          </p:cNvSpPr>
          <p:nvPr/>
        </p:nvSpPr>
        <p:spPr bwMode="auto">
          <a:xfrm>
            <a:off x="5394325" y="43275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70" name="Rectangle 66"/>
          <p:cNvSpPr>
            <a:spLocks noChangeArrowheads="1"/>
          </p:cNvSpPr>
          <p:nvPr/>
        </p:nvSpPr>
        <p:spPr bwMode="auto">
          <a:xfrm>
            <a:off x="5394325" y="43275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72" name="Rectangle 68"/>
          <p:cNvSpPr>
            <a:spLocks noChangeArrowheads="1"/>
          </p:cNvSpPr>
          <p:nvPr/>
        </p:nvSpPr>
        <p:spPr bwMode="auto">
          <a:xfrm>
            <a:off x="5394325" y="4327525"/>
            <a:ext cx="1603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*</a:t>
            </a:r>
            <a:endParaRPr lang="en-CA"/>
          </a:p>
        </p:txBody>
      </p:sp>
      <p:sp>
        <p:nvSpPr>
          <p:cNvPr id="200773" name="Rectangle 69"/>
          <p:cNvSpPr>
            <a:spLocks noChangeArrowheads="1"/>
          </p:cNvSpPr>
          <p:nvPr/>
        </p:nvSpPr>
        <p:spPr bwMode="auto">
          <a:xfrm>
            <a:off x="3228975" y="5053013"/>
            <a:ext cx="325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isbn</a:t>
            </a:r>
            <a:endParaRPr lang="en-CA"/>
          </a:p>
        </p:txBody>
      </p:sp>
      <p:sp>
        <p:nvSpPr>
          <p:cNvPr id="200774" name="Rectangle 70"/>
          <p:cNvSpPr>
            <a:spLocks noChangeArrowheads="1"/>
          </p:cNvSpPr>
          <p:nvPr/>
        </p:nvSpPr>
        <p:spPr bwMode="auto">
          <a:xfrm>
            <a:off x="3228975" y="5294313"/>
            <a:ext cx="1222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publicationDate</a:t>
            </a:r>
            <a:endParaRPr lang="en-CA"/>
          </a:p>
        </p:txBody>
      </p:sp>
      <p:sp>
        <p:nvSpPr>
          <p:cNvPr id="200775" name="Rectangle 71"/>
          <p:cNvSpPr>
            <a:spLocks noChangeArrowheads="1"/>
          </p:cNvSpPr>
          <p:nvPr/>
        </p:nvSpPr>
        <p:spPr bwMode="auto">
          <a:xfrm>
            <a:off x="3228975" y="5537200"/>
            <a:ext cx="1123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Arial" pitchFamily="1" charset="0"/>
              </a:rPr>
              <a:t>libOfCongress</a:t>
            </a:r>
            <a:endParaRPr lang="en-CA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7030A0"/>
                </a:solidFill>
                <a:ea typeface="Times" pitchFamily="1" charset="0"/>
                <a:cs typeface="Times" pitchFamily="1" charset="0"/>
              </a:rPr>
              <a:t>Elemental 4a: The </a:t>
            </a:r>
            <a:r>
              <a:rPr lang="en-GB" b="1" dirty="0">
                <a:solidFill>
                  <a:srgbClr val="7030A0"/>
                </a:solidFill>
                <a:ea typeface="Times" pitchFamily="1" charset="0"/>
                <a:cs typeface="Times" pitchFamily="1" charset="0"/>
              </a:rPr>
              <a:t>Player-Role</a:t>
            </a:r>
            <a:r>
              <a:rPr lang="en-US" b="1" dirty="0">
                <a:solidFill>
                  <a:srgbClr val="7030A0"/>
                </a:solidFill>
              </a:rPr>
              <a:t> Pattern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1" algn="just"/>
            <a:r>
              <a:rPr lang="en-GB" b="1" i="1" dirty="0">
                <a:ea typeface="Times" pitchFamily="1" charset="0"/>
                <a:cs typeface="Times" pitchFamily="1" charset="0"/>
              </a:rPr>
              <a:t>Context</a:t>
            </a:r>
            <a:r>
              <a:rPr lang="en-GB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 algn="just"/>
            <a:r>
              <a:rPr lang="en-GB" dirty="0">
                <a:ea typeface="Times" pitchFamily="1" charset="0"/>
                <a:cs typeface="Times" pitchFamily="1" charset="0"/>
              </a:rPr>
              <a:t>A </a:t>
            </a:r>
            <a:r>
              <a:rPr lang="en-GB" i="1" dirty="0">
                <a:ea typeface="Times" pitchFamily="1" charset="0"/>
                <a:cs typeface="Times" pitchFamily="1" charset="0"/>
              </a:rPr>
              <a:t>role</a:t>
            </a:r>
            <a:r>
              <a:rPr lang="en-GB" dirty="0">
                <a:ea typeface="Times" pitchFamily="1" charset="0"/>
                <a:cs typeface="Times" pitchFamily="1" charset="0"/>
              </a:rPr>
              <a:t> is a particular set of properties associated with an object in a particular context. </a:t>
            </a:r>
          </a:p>
          <a:p>
            <a:pPr lvl="2" algn="just"/>
            <a:r>
              <a:rPr lang="en-GB" dirty="0">
                <a:ea typeface="Times" pitchFamily="1" charset="0"/>
                <a:cs typeface="Times" pitchFamily="1" charset="0"/>
              </a:rPr>
              <a:t>An object may </a:t>
            </a:r>
            <a:r>
              <a:rPr lang="en-GB" i="1" dirty="0">
                <a:ea typeface="Times" pitchFamily="1" charset="0"/>
                <a:cs typeface="Times" pitchFamily="1" charset="0"/>
              </a:rPr>
              <a:t>play</a:t>
            </a:r>
            <a:r>
              <a:rPr lang="en-GB" dirty="0">
                <a:ea typeface="Times" pitchFamily="1" charset="0"/>
                <a:cs typeface="Times" pitchFamily="1" charset="0"/>
              </a:rPr>
              <a:t> different roles in different contexts.</a:t>
            </a:r>
            <a:r>
              <a:rPr lang="en-US" dirty="0"/>
              <a:t> </a:t>
            </a:r>
          </a:p>
          <a:p>
            <a:pPr lvl="1" algn="just"/>
            <a:r>
              <a:rPr lang="en-GB" b="1" i="1" dirty="0">
                <a:ea typeface="Times" pitchFamily="1" charset="0"/>
                <a:cs typeface="Times" pitchFamily="1" charset="0"/>
              </a:rPr>
              <a:t>Problem</a:t>
            </a:r>
            <a:r>
              <a:rPr lang="en-GB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 algn="just"/>
            <a:r>
              <a:rPr lang="en-GB" dirty="0">
                <a:ea typeface="Times" pitchFamily="1" charset="0"/>
                <a:cs typeface="Times" pitchFamily="1" charset="0"/>
              </a:rPr>
              <a:t>How do you best model players and roles so that a player can change roles or possess multiple roles?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7030A0"/>
                </a:solidFill>
              </a:rPr>
              <a:t>Elemental 4b: Player</a:t>
            </a:r>
            <a:r>
              <a:rPr lang="en-US" altLang="en-US" b="1" dirty="0">
                <a:solidFill>
                  <a:srgbClr val="7030A0"/>
                </a:solidFill>
              </a:rPr>
              <a:t>-Role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7030A0"/>
                </a:solidFill>
              </a:rPr>
              <a:t>Anti-patterns:</a:t>
            </a:r>
            <a:endParaRPr lang="en-US" altLang="en-US" dirty="0">
              <a:solidFill>
                <a:srgbClr val="7030A0"/>
              </a:solidFill>
            </a:endParaRPr>
          </a:p>
          <a:p>
            <a:pPr lvl="1" algn="just"/>
            <a:r>
              <a:rPr lang="en-GB" dirty="0">
                <a:ea typeface="Times" pitchFamily="1" charset="0"/>
                <a:cs typeface="Times" pitchFamily="1" charset="0"/>
              </a:rPr>
              <a:t>Merge all the properties and behaviours into a single «Player» class and not have «Role» classes at all. </a:t>
            </a:r>
          </a:p>
          <a:p>
            <a:pPr lvl="1" algn="just"/>
            <a:r>
              <a:rPr lang="en-GB" dirty="0">
                <a:ea typeface="Times" pitchFamily="1" charset="0"/>
                <a:cs typeface="Times" pitchFamily="1" charset="0"/>
              </a:rPr>
              <a:t>Create roles as subclasses of the «Player»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7030A0"/>
                </a:solidFill>
                <a:ea typeface="+mj-ea"/>
                <a:cs typeface="+mj-cs"/>
              </a:rPr>
              <a:t> What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b="1" dirty="0" smtClean="0">
                <a:solidFill>
                  <a:srgbClr val="7030A0"/>
                </a:solidFill>
                <a:ea typeface="+mj-ea"/>
                <a:cs typeface="+mj-cs"/>
              </a:rPr>
              <a:t>re </a:t>
            </a:r>
            <a:r>
              <a:rPr lang="en-US" b="1" dirty="0" smtClean="0">
                <a:solidFill>
                  <a:srgbClr val="C00000"/>
                </a:solidFill>
                <a:ea typeface="+mj-ea"/>
                <a:cs typeface="+mj-cs"/>
              </a:rPr>
              <a:t>Anti-patterns</a:t>
            </a:r>
            <a:r>
              <a:rPr lang="en-US" b="1" dirty="0">
                <a:solidFill>
                  <a:srgbClr val="7030A0"/>
                </a:solidFill>
                <a:ea typeface="+mj-ea"/>
                <a:cs typeface="+mj-cs"/>
              </a:rPr>
              <a:t>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7030A0"/>
                </a:solidFill>
              </a:rPr>
              <a:t>An Anti-Pattern </a:t>
            </a:r>
            <a:r>
              <a:rPr lang="en-US" sz="2800" dirty="0" smtClean="0"/>
              <a:t>describes a </a:t>
            </a:r>
            <a:r>
              <a:rPr lang="en-US" sz="2800" dirty="0" smtClean="0">
                <a:solidFill>
                  <a:srgbClr val="7030A0"/>
                </a:solidFill>
              </a:rPr>
              <a:t>commonly occurring solution to a problem that generates decidedly negative consequences</a:t>
            </a:r>
            <a:r>
              <a:rPr lang="en-US" sz="2800" dirty="0" smtClean="0"/>
              <a:t>.”</a:t>
            </a:r>
          </a:p>
          <a:p>
            <a:pPr algn="just"/>
            <a:r>
              <a:rPr lang="en-US" sz="2800" dirty="0" smtClean="0"/>
              <a:t> Happens </a:t>
            </a:r>
            <a:r>
              <a:rPr lang="en-US" sz="2800" dirty="0" smtClean="0">
                <a:solidFill>
                  <a:srgbClr val="7030A0"/>
                </a:solidFill>
              </a:rPr>
              <a:t>because</a:t>
            </a:r>
            <a:r>
              <a:rPr lang="en-US" sz="2800" dirty="0" smtClean="0"/>
              <a:t> an architect…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 Does </a:t>
            </a:r>
            <a:r>
              <a:rPr lang="en-US" b="1" dirty="0" smtClean="0"/>
              <a:t>not have sufficient knowledge or experience</a:t>
            </a:r>
            <a:r>
              <a:rPr lang="en-US" dirty="0" smtClean="0"/>
              <a:t> solving a particular problem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b="1" dirty="0" smtClean="0"/>
              <a:t>Applied </a:t>
            </a:r>
            <a:r>
              <a:rPr lang="en-US" dirty="0" smtClean="0"/>
              <a:t>a perfectly </a:t>
            </a:r>
            <a:r>
              <a:rPr lang="en-US" b="1" dirty="0" smtClean="0"/>
              <a:t>good design pattern </a:t>
            </a:r>
            <a:r>
              <a:rPr lang="en-US" dirty="0" smtClean="0"/>
              <a:t>in the </a:t>
            </a:r>
            <a:r>
              <a:rPr lang="en-US" b="1" dirty="0" smtClean="0"/>
              <a:t>wrong</a:t>
            </a:r>
            <a:r>
              <a:rPr lang="en-US" dirty="0" smtClean="0"/>
              <a:t> </a:t>
            </a:r>
            <a:r>
              <a:rPr lang="en-US" b="1" dirty="0" smtClean="0"/>
              <a:t>context</a:t>
            </a:r>
            <a:endParaRPr lang="en-US" dirty="0" smtClean="0"/>
          </a:p>
          <a:p>
            <a:pPr algn="just" eaLnBrk="1" hangingPunct="1"/>
            <a:r>
              <a:rPr lang="en-US" dirty="0" smtClean="0"/>
              <a:t>“</a:t>
            </a:r>
            <a:r>
              <a:rPr lang="en-US" dirty="0">
                <a:solidFill>
                  <a:srgbClr val="7030A0"/>
                </a:solidFill>
              </a:rPr>
              <a:t>Negative Solutions</a:t>
            </a:r>
            <a:r>
              <a:rPr lang="en-US" dirty="0"/>
              <a:t>,” or solutions that present more problems than they address.</a:t>
            </a:r>
          </a:p>
          <a:p>
            <a:pPr algn="just" eaLnBrk="1" hangingPunct="1"/>
            <a:r>
              <a:rPr lang="en-US" dirty="0"/>
              <a:t>Natural extensions to design patterns</a:t>
            </a:r>
            <a:endParaRPr lang="en-US" dirty="0" smtClean="0"/>
          </a:p>
          <a:p>
            <a:pPr algn="just" eaLnBrk="1" hangingPunct="1"/>
            <a:r>
              <a:rPr lang="en-US" dirty="0" smtClean="0"/>
              <a:t>Provide </a:t>
            </a:r>
            <a:r>
              <a:rPr lang="en-US" dirty="0"/>
              <a:t>knowledge to prevent and recover from </a:t>
            </a:r>
            <a:r>
              <a:rPr lang="en-US" dirty="0">
                <a:solidFill>
                  <a:srgbClr val="7030A0"/>
                </a:solidFill>
              </a:rPr>
              <a:t>common mistakes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b="1" dirty="0" smtClean="0">
                <a:solidFill>
                  <a:srgbClr val="7030A0"/>
                </a:solidFill>
              </a:rPr>
              <a:t>Elemental 4c: Player</a:t>
            </a:r>
            <a:r>
              <a:rPr lang="en-US" altLang="en-US" b="1" dirty="0">
                <a:solidFill>
                  <a:srgbClr val="7030A0"/>
                </a:solidFill>
              </a:rPr>
              <a:t>-Role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6425" cy="5105400"/>
          </a:xfrm>
        </p:spPr>
        <p:txBody>
          <a:bodyPr/>
          <a:lstStyle/>
          <a:p>
            <a:pPr lvl="1"/>
            <a:r>
              <a:rPr lang="en-GB" b="1" i="1" dirty="0">
                <a:ea typeface="Times" pitchFamily="1" charset="0"/>
                <a:cs typeface="Times" pitchFamily="1" charset="0"/>
              </a:rPr>
              <a:t>Forces</a:t>
            </a:r>
            <a:r>
              <a:rPr lang="en-GB" dirty="0">
                <a:ea typeface="Times" pitchFamily="1" charset="0"/>
                <a:cs typeface="Times" pitchFamily="1" charset="0"/>
              </a:rPr>
              <a:t>: </a:t>
            </a:r>
          </a:p>
          <a:p>
            <a:pPr lvl="2"/>
            <a:r>
              <a:rPr lang="en-GB" dirty="0">
                <a:ea typeface="Times" pitchFamily="1" charset="0"/>
                <a:cs typeface="Times" pitchFamily="1" charset="0"/>
              </a:rPr>
              <a:t>It is desirable to improve encapsulation by capturing the information associated with each separate role in a class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ea typeface="Times" pitchFamily="1" charset="0"/>
                <a:cs typeface="Times" pitchFamily="1" charset="0"/>
              </a:rPr>
              <a:t>You</a:t>
            </a:r>
            <a:r>
              <a:rPr lang="en-GB" dirty="0">
                <a:ea typeface="Times" pitchFamily="1" charset="0"/>
                <a:cs typeface="Times" pitchFamily="1" charset="0"/>
              </a:rPr>
              <a:t> want to avoid multiple inheritance. </a:t>
            </a:r>
          </a:p>
          <a:p>
            <a:pPr lvl="2"/>
            <a:r>
              <a:rPr lang="en-GB" dirty="0">
                <a:ea typeface="Times" pitchFamily="1" charset="0"/>
                <a:cs typeface="Times" pitchFamily="1" charset="0"/>
              </a:rPr>
              <a:t>You cannot allow an instance to change class</a:t>
            </a:r>
            <a:r>
              <a:rPr lang="en-US" sz="2000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b="1" i="1" dirty="0"/>
              <a:t>Solution</a:t>
            </a:r>
            <a:r>
              <a:rPr lang="en-US" i="1" dirty="0"/>
              <a:t>: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208982" name="Rectangle 86"/>
          <p:cNvSpPr>
            <a:spLocks noChangeArrowheads="1"/>
          </p:cNvSpPr>
          <p:nvPr/>
        </p:nvSpPr>
        <p:spPr bwMode="auto">
          <a:xfrm>
            <a:off x="3327400" y="3962400"/>
            <a:ext cx="146685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83" name="Rectangle 87"/>
          <p:cNvSpPr>
            <a:spLocks noChangeArrowheads="1"/>
          </p:cNvSpPr>
          <p:nvPr/>
        </p:nvSpPr>
        <p:spPr bwMode="auto">
          <a:xfrm>
            <a:off x="3538538" y="4073525"/>
            <a:ext cx="104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2000" b="1">
                <a:solidFill>
                  <a:srgbClr val="000000"/>
                </a:solidFill>
                <a:latin typeface="Arial" pitchFamily="1" charset="0"/>
              </a:rPr>
              <a:t>«Player»</a:t>
            </a:r>
          </a:p>
        </p:txBody>
      </p:sp>
      <p:sp>
        <p:nvSpPr>
          <p:cNvPr id="208984" name="Line 88"/>
          <p:cNvSpPr>
            <a:spLocks noChangeShapeType="1"/>
          </p:cNvSpPr>
          <p:nvPr/>
        </p:nvSpPr>
        <p:spPr bwMode="auto">
          <a:xfrm>
            <a:off x="4806950" y="4322763"/>
            <a:ext cx="6715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85" name="Line 89"/>
          <p:cNvSpPr>
            <a:spLocks noChangeShapeType="1"/>
          </p:cNvSpPr>
          <p:nvPr/>
        </p:nvSpPr>
        <p:spPr bwMode="auto">
          <a:xfrm>
            <a:off x="6399213" y="4695825"/>
            <a:ext cx="1587" cy="498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86" name="Freeform 90"/>
          <p:cNvSpPr>
            <a:spLocks/>
          </p:cNvSpPr>
          <p:nvPr/>
        </p:nvSpPr>
        <p:spPr bwMode="auto">
          <a:xfrm>
            <a:off x="6200775" y="4695825"/>
            <a:ext cx="373063" cy="298450"/>
          </a:xfrm>
          <a:custGeom>
            <a:avLst/>
            <a:gdLst/>
            <a:ahLst/>
            <a:cxnLst>
              <a:cxn ang="0">
                <a:pos x="125" y="0"/>
              </a:cxn>
              <a:cxn ang="0">
                <a:pos x="235" y="188"/>
              </a:cxn>
              <a:cxn ang="0">
                <a:pos x="0" y="188"/>
              </a:cxn>
              <a:cxn ang="0">
                <a:pos x="125" y="0"/>
              </a:cxn>
            </a:cxnLst>
            <a:rect l="0" t="0" r="r" b="b"/>
            <a:pathLst>
              <a:path w="235" h="188">
                <a:moveTo>
                  <a:pt x="125" y="0"/>
                </a:moveTo>
                <a:lnTo>
                  <a:pt x="235" y="188"/>
                </a:lnTo>
                <a:lnTo>
                  <a:pt x="0" y="188"/>
                </a:lnTo>
                <a:lnTo>
                  <a:pt x="12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87" name="Freeform 91"/>
          <p:cNvSpPr>
            <a:spLocks/>
          </p:cNvSpPr>
          <p:nvPr/>
        </p:nvSpPr>
        <p:spPr bwMode="auto">
          <a:xfrm>
            <a:off x="6200775" y="4695825"/>
            <a:ext cx="373063" cy="298450"/>
          </a:xfrm>
          <a:custGeom>
            <a:avLst/>
            <a:gdLst/>
            <a:ahLst/>
            <a:cxnLst>
              <a:cxn ang="0">
                <a:pos x="125" y="0"/>
              </a:cxn>
              <a:cxn ang="0">
                <a:pos x="235" y="188"/>
              </a:cxn>
              <a:cxn ang="0">
                <a:pos x="0" y="188"/>
              </a:cxn>
              <a:cxn ang="0">
                <a:pos x="125" y="0"/>
              </a:cxn>
            </a:cxnLst>
            <a:rect l="0" t="0" r="r" b="b"/>
            <a:pathLst>
              <a:path w="235" h="188">
                <a:moveTo>
                  <a:pt x="125" y="0"/>
                </a:moveTo>
                <a:lnTo>
                  <a:pt x="235" y="188"/>
                </a:lnTo>
                <a:lnTo>
                  <a:pt x="0" y="188"/>
                </a:lnTo>
                <a:lnTo>
                  <a:pt x="125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88" name="Line 92"/>
          <p:cNvSpPr>
            <a:spLocks noChangeShapeType="1"/>
          </p:cNvSpPr>
          <p:nvPr/>
        </p:nvSpPr>
        <p:spPr bwMode="auto">
          <a:xfrm flipH="1">
            <a:off x="5080000" y="5194300"/>
            <a:ext cx="131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89" name="Line 93"/>
          <p:cNvSpPr>
            <a:spLocks noChangeShapeType="1"/>
          </p:cNvSpPr>
          <p:nvPr/>
        </p:nvSpPr>
        <p:spPr bwMode="auto">
          <a:xfrm>
            <a:off x="5080000" y="5194300"/>
            <a:ext cx="1588" cy="223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90" name="Rectangle 94"/>
          <p:cNvSpPr>
            <a:spLocks noChangeArrowheads="1"/>
          </p:cNvSpPr>
          <p:nvPr/>
        </p:nvSpPr>
        <p:spPr bwMode="auto">
          <a:xfrm>
            <a:off x="4770438" y="5413375"/>
            <a:ext cx="146685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91" name="Rectangle 95"/>
          <p:cNvSpPr>
            <a:spLocks noChangeArrowheads="1"/>
          </p:cNvSpPr>
          <p:nvPr/>
        </p:nvSpPr>
        <p:spPr bwMode="auto">
          <a:xfrm>
            <a:off x="5030788" y="5541963"/>
            <a:ext cx="974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2000" b="1">
                <a:solidFill>
                  <a:srgbClr val="000000"/>
                </a:solidFill>
                <a:latin typeface="Arial" pitchFamily="1" charset="0"/>
              </a:rPr>
              <a:t>«Role1»</a:t>
            </a:r>
          </a:p>
        </p:txBody>
      </p:sp>
      <p:sp>
        <p:nvSpPr>
          <p:cNvPr id="208992" name="Line 96"/>
          <p:cNvSpPr>
            <a:spLocks noChangeShapeType="1"/>
          </p:cNvSpPr>
          <p:nvPr/>
        </p:nvSpPr>
        <p:spPr bwMode="auto">
          <a:xfrm>
            <a:off x="6399213" y="5194300"/>
            <a:ext cx="14668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93" name="Line 97"/>
          <p:cNvSpPr>
            <a:spLocks noChangeShapeType="1"/>
          </p:cNvSpPr>
          <p:nvPr/>
        </p:nvSpPr>
        <p:spPr bwMode="auto">
          <a:xfrm>
            <a:off x="7866063" y="5194300"/>
            <a:ext cx="1587" cy="223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94" name="Rectangle 98"/>
          <p:cNvSpPr>
            <a:spLocks noChangeArrowheads="1"/>
          </p:cNvSpPr>
          <p:nvPr/>
        </p:nvSpPr>
        <p:spPr bwMode="auto">
          <a:xfrm>
            <a:off x="6635750" y="5430838"/>
            <a:ext cx="146685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95" name="Rectangle 99"/>
          <p:cNvSpPr>
            <a:spLocks noChangeArrowheads="1"/>
          </p:cNvSpPr>
          <p:nvPr/>
        </p:nvSpPr>
        <p:spPr bwMode="auto">
          <a:xfrm>
            <a:off x="6896100" y="5541963"/>
            <a:ext cx="974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2000" b="1">
                <a:solidFill>
                  <a:srgbClr val="000000"/>
                </a:solidFill>
                <a:latin typeface="Arial" pitchFamily="1" charset="0"/>
              </a:rPr>
              <a:t>«Role2»</a:t>
            </a:r>
          </a:p>
        </p:txBody>
      </p:sp>
      <p:sp>
        <p:nvSpPr>
          <p:cNvPr id="208996" name="Rectangle 100"/>
          <p:cNvSpPr>
            <a:spLocks noChangeArrowheads="1"/>
          </p:cNvSpPr>
          <p:nvPr/>
        </p:nvSpPr>
        <p:spPr bwMode="auto">
          <a:xfrm>
            <a:off x="5491163" y="3962400"/>
            <a:ext cx="1989137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97" name="Rectangle 101"/>
          <p:cNvSpPr>
            <a:spLocks noChangeArrowheads="1"/>
          </p:cNvSpPr>
          <p:nvPr/>
        </p:nvSpPr>
        <p:spPr bwMode="auto">
          <a:xfrm>
            <a:off x="5578475" y="4073525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CA" sz="2000" b="1">
                <a:solidFill>
                  <a:srgbClr val="000000"/>
                </a:solidFill>
                <a:latin typeface="Arial" pitchFamily="1" charset="0"/>
              </a:rPr>
              <a:t>«AbstractRole»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SLDM levels</a:t>
            </a:r>
          </a:p>
          <a:p>
            <a:pPr algn="ctr"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&amp; </a:t>
            </a:r>
          </a:p>
          <a:p>
            <a:pPr algn="ctr"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Anti-pattern Template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  <a:ea typeface="+mj-ea"/>
                <a:cs typeface="+mj-cs"/>
              </a:rPr>
              <a:t>Software </a:t>
            </a:r>
            <a:r>
              <a:rPr lang="en-US" sz="4000" b="1" dirty="0">
                <a:solidFill>
                  <a:srgbClr val="7030A0"/>
                </a:solidFill>
                <a:ea typeface="+mj-ea"/>
                <a:cs typeface="+mj-cs"/>
              </a:rPr>
              <a:t>Design Level Model (SDLM):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>
                <a:ea typeface="+mn-ea"/>
                <a:cs typeface="+mn-cs"/>
              </a:rPr>
              <a:t>Global scale:</a:t>
            </a:r>
            <a:r>
              <a:rPr lang="en-US" sz="2800" dirty="0">
                <a:ea typeface="+mn-ea"/>
                <a:cs typeface="+mn-cs"/>
              </a:rPr>
              <a:t>  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involves design issues that are globally applicable across all systems.  This level is concerned with coordination across all organizations that participate in information sharing.</a:t>
            </a:r>
            <a:endParaRPr lang="en-US" sz="2400" i="1" dirty="0"/>
          </a:p>
          <a:p>
            <a:pPr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>
                <a:ea typeface="+mn-ea"/>
                <a:cs typeface="+mn-cs"/>
              </a:rPr>
              <a:t>Enterprise scale:  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focuses on coordination and communication across a single organization.  The organization can be distributed across many locations.</a:t>
            </a:r>
            <a:endParaRPr lang="en-US" sz="2400" i="1" dirty="0"/>
          </a:p>
          <a:p>
            <a:pPr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>
                <a:ea typeface="+mn-ea"/>
                <a:cs typeface="+mn-cs"/>
              </a:rPr>
              <a:t>System scale:</a:t>
            </a:r>
            <a:r>
              <a:rPr lang="en-US" sz="2800" dirty="0">
                <a:ea typeface="+mn-ea"/>
                <a:cs typeface="+mn-cs"/>
              </a:rPr>
              <a:t>  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deals with communications and coordination across applications and sets of applications.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7030A0"/>
                </a:solidFill>
                <a:ea typeface="+mj-ea"/>
                <a:cs typeface="+mj-cs"/>
              </a:rPr>
              <a:t>SDLM (cont.)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6425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>
                <a:ea typeface="+mn-ea"/>
                <a:cs typeface="+mn-cs"/>
              </a:rPr>
              <a:t>Application scale:</a:t>
            </a:r>
            <a:r>
              <a:rPr lang="en-US" sz="2800" dirty="0">
                <a:ea typeface="+mn-ea"/>
                <a:cs typeface="+mn-cs"/>
              </a:rPr>
              <a:t>  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focuses upon the organization of applications developed to meet a set of user requirements.</a:t>
            </a:r>
            <a:endParaRPr lang="en-US" sz="2400" i="1" dirty="0"/>
          </a:p>
          <a:p>
            <a:pPr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>
                <a:ea typeface="+mn-ea"/>
                <a:cs typeface="+mn-cs"/>
              </a:rPr>
              <a:t>Framework scale:</a:t>
            </a:r>
            <a:r>
              <a:rPr lang="en-US" sz="2800" dirty="0">
                <a:ea typeface="+mn-ea"/>
                <a:cs typeface="+mn-cs"/>
              </a:rPr>
              <a:t>  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 smtClean="0"/>
              <a:t>focuses </a:t>
            </a:r>
            <a:r>
              <a:rPr lang="en-US" sz="2400" dirty="0"/>
              <a:t>on the organization and development of application frameworks.</a:t>
            </a:r>
            <a:endParaRPr lang="en-US" sz="2400" i="1" dirty="0"/>
          </a:p>
          <a:p>
            <a:pPr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/>
              <a:t>Micro-architecture scale:  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centered on the development of software components that solve recurring software problems.  </a:t>
            </a:r>
            <a:endParaRPr lang="en-US" sz="2400" i="1" dirty="0"/>
          </a:p>
          <a:p>
            <a:pPr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/>
              <a:t>Object scale: 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concerned with the development of reusable objects and classes.  The object level is more concerned with code reuse than design reuse.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  <a:ea typeface="+mj-ea"/>
                <a:cs typeface="+mj-cs"/>
              </a:rPr>
              <a:t>Anti-Pattern Template (1)</a:t>
            </a:r>
            <a:endParaRPr lang="en-US" sz="4000" b="1" dirty="0">
              <a:solidFill>
                <a:srgbClr val="7030A0"/>
              </a:solidFill>
              <a:ea typeface="+mj-ea"/>
              <a:cs typeface="+mj-cs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>
                <a:ea typeface="+mn-ea"/>
                <a:cs typeface="+mn-cs"/>
              </a:rPr>
              <a:t>Name</a:t>
            </a:r>
            <a:r>
              <a:rPr lang="en-US" sz="2800" i="1" u="sng" dirty="0">
                <a:ea typeface="+mn-ea"/>
                <a:cs typeface="+mn-cs"/>
              </a:rPr>
              <a:t>:</a:t>
            </a:r>
            <a:r>
              <a:rPr lang="en-US" sz="2800" dirty="0">
                <a:ea typeface="+mn-ea"/>
                <a:cs typeface="+mn-cs"/>
              </a:rPr>
              <a:t>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The formal name of the </a:t>
            </a:r>
            <a:r>
              <a:rPr lang="en-US" sz="2400" dirty="0" smtClean="0"/>
              <a:t>Anti-Pattern</a:t>
            </a:r>
            <a:endParaRPr lang="en-US" sz="2400" i="1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/>
              <a:t>Also Known As: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Other popular, descriptive, or humorous names for the </a:t>
            </a:r>
            <a:r>
              <a:rPr lang="en-US" sz="2400" dirty="0" smtClean="0"/>
              <a:t>Anti-Pattern</a:t>
            </a:r>
            <a:r>
              <a:rPr lang="en-US" sz="2400" dirty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/>
              <a:t>Most Frequent Scale: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Where the </a:t>
            </a:r>
            <a:r>
              <a:rPr lang="en-US" sz="2400" dirty="0" smtClean="0"/>
              <a:t>Anti-Pattern </a:t>
            </a:r>
            <a:r>
              <a:rPr lang="en-US" sz="2400" dirty="0"/>
              <a:t>fits into the SDLM Model</a:t>
            </a:r>
            <a:endParaRPr lang="en-US" sz="2400" i="1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/>
              <a:t>Refactored Solution Name: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The name of the pattern that acts as the </a:t>
            </a:r>
            <a:r>
              <a:rPr lang="en-US" sz="2400" dirty="0">
                <a:solidFill>
                  <a:srgbClr val="FF0000"/>
                </a:solidFill>
              </a:rPr>
              <a:t>proper </a:t>
            </a:r>
            <a:r>
              <a:rPr lang="en-US" sz="2400" dirty="0"/>
              <a:t>Refactored solution.</a:t>
            </a:r>
            <a:endParaRPr lang="en-US" sz="2400" i="1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800" i="1" dirty="0"/>
              <a:t>Refactored Solution Type: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This will identify the type of improvement that results from applying the </a:t>
            </a:r>
            <a:r>
              <a:rPr lang="en-US" sz="2400" dirty="0" smtClean="0"/>
              <a:t>Anti-Pattern </a:t>
            </a:r>
            <a:r>
              <a:rPr lang="en-US" sz="2400" dirty="0"/>
              <a:t>solution.  Such improvements include: Software, Technology, Process, and Role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7030A0"/>
                </a:solidFill>
                <a:ea typeface="+mj-ea"/>
                <a:cs typeface="+mj-cs"/>
              </a:rPr>
              <a:t>Anti-Pattern </a:t>
            </a:r>
            <a:r>
              <a:rPr lang="en-US" b="1" dirty="0">
                <a:solidFill>
                  <a:srgbClr val="7030A0"/>
                </a:solidFill>
                <a:ea typeface="+mj-ea"/>
                <a:cs typeface="+mj-cs"/>
              </a:rPr>
              <a:t>Template </a:t>
            </a:r>
            <a:r>
              <a:rPr lang="en-US" b="1" dirty="0" smtClean="0">
                <a:solidFill>
                  <a:srgbClr val="7030A0"/>
                </a:solidFill>
                <a:ea typeface="+mj-ea"/>
                <a:cs typeface="+mj-cs"/>
              </a:rPr>
              <a:t>(2)</a:t>
            </a:r>
            <a:endParaRPr lang="en-US" b="1" dirty="0">
              <a:solidFill>
                <a:srgbClr val="7030A0"/>
              </a:solidFill>
              <a:ea typeface="+mj-ea"/>
              <a:cs typeface="+mj-cs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541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b="1" i="1" dirty="0">
                <a:ea typeface="+mn-ea"/>
                <a:cs typeface="+mn-cs"/>
              </a:rPr>
              <a:t>Root Causes</a:t>
            </a:r>
            <a:r>
              <a:rPr lang="en-US" sz="2400" b="1" u="sng" dirty="0">
                <a:ea typeface="+mn-ea"/>
                <a:cs typeface="+mn-cs"/>
              </a:rPr>
              <a:t>:</a:t>
            </a:r>
            <a:r>
              <a:rPr lang="en-US" sz="2400" b="1" dirty="0">
                <a:ea typeface="+mn-ea"/>
                <a:cs typeface="+mn-cs"/>
              </a:rPr>
              <a:t> 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One or more key root causes that result in the </a:t>
            </a:r>
            <a:r>
              <a:rPr lang="en-US" sz="2000" dirty="0" smtClean="0"/>
              <a:t>Anti-Pattern</a:t>
            </a:r>
            <a:r>
              <a:rPr lang="en-US" sz="2000" dirty="0"/>
              <a:t>.</a:t>
            </a:r>
            <a:endParaRPr lang="en-US" sz="2000" i="1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b="1" i="1" dirty="0"/>
              <a:t>Unbalanced</a:t>
            </a:r>
            <a:r>
              <a:rPr lang="en-US" sz="2400" i="1" dirty="0"/>
              <a:t> </a:t>
            </a:r>
            <a:r>
              <a:rPr lang="en-US" sz="2400" b="1" i="1" dirty="0"/>
              <a:t>Forces: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Identifies the Primal Forces that are ignored, misused, or overused in the </a:t>
            </a:r>
            <a:r>
              <a:rPr lang="en-US" sz="2000" dirty="0" smtClean="0"/>
              <a:t>Anti-Pattern</a:t>
            </a:r>
            <a:r>
              <a:rPr lang="en-US" sz="2000" dirty="0"/>
              <a:t>.</a:t>
            </a:r>
            <a:endParaRPr lang="en-US" sz="2000" i="1" dirty="0"/>
          </a:p>
          <a:p>
            <a:pPr algn="just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b="1" i="1" dirty="0"/>
              <a:t>Anecdotal Evidence: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Common phrases and humorous anecdotes that describe the problem.</a:t>
            </a:r>
            <a:endParaRPr lang="en-US" sz="2000" i="1" dirty="0"/>
          </a:p>
          <a:p>
            <a:pPr algn="just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b="1" i="1" dirty="0"/>
              <a:t>Background: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Sets the Scene for the </a:t>
            </a:r>
            <a:r>
              <a:rPr lang="en-US" sz="2000" dirty="0" smtClean="0"/>
              <a:t>Anti-Pattern </a:t>
            </a:r>
            <a:r>
              <a:rPr lang="en-US" sz="2000" dirty="0"/>
              <a:t>and introduces the problem under discussion.</a:t>
            </a:r>
            <a:endParaRPr lang="en-US" sz="2000" i="1" dirty="0"/>
          </a:p>
          <a:p>
            <a:pPr algn="just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b="1" i="1" dirty="0"/>
              <a:t>General Form: </a:t>
            </a: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General characteristics of the </a:t>
            </a:r>
            <a:r>
              <a:rPr lang="en-US" sz="2000" dirty="0" smtClean="0"/>
              <a:t>Anti-Pattern </a:t>
            </a:r>
            <a:r>
              <a:rPr lang="en-US" sz="2000" dirty="0"/>
              <a:t>are identified, and an overview of the nature of the problem is presented.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7030A0"/>
                </a:solidFill>
                <a:ea typeface="+mj-ea"/>
                <a:cs typeface="+mj-cs"/>
              </a:rPr>
              <a:t>Anti-Pattern </a:t>
            </a:r>
            <a:r>
              <a:rPr lang="en-US" b="1" dirty="0">
                <a:solidFill>
                  <a:srgbClr val="7030A0"/>
                </a:solidFill>
                <a:ea typeface="+mj-ea"/>
                <a:cs typeface="+mj-cs"/>
              </a:rPr>
              <a:t>Template </a:t>
            </a:r>
            <a:r>
              <a:rPr lang="en-US" b="1" dirty="0" smtClean="0">
                <a:solidFill>
                  <a:srgbClr val="7030A0"/>
                </a:solidFill>
                <a:ea typeface="+mj-ea"/>
                <a:cs typeface="+mj-cs"/>
              </a:rPr>
              <a:t>(3)</a:t>
            </a:r>
            <a:endParaRPr lang="en-US" b="1" dirty="0">
              <a:solidFill>
                <a:srgbClr val="7030A0"/>
              </a:solidFill>
              <a:ea typeface="+mj-ea"/>
              <a:cs typeface="+mj-cs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b="1" i="1" dirty="0">
                <a:ea typeface="+mn-ea"/>
                <a:cs typeface="+mn-cs"/>
              </a:rPr>
              <a:t>Symptoms and Consequences:</a:t>
            </a:r>
            <a:r>
              <a:rPr lang="en-US" sz="2400" b="1" dirty="0">
                <a:ea typeface="+mn-ea"/>
                <a:cs typeface="+mn-cs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A list of symptoms and related consequences resulting from this </a:t>
            </a:r>
            <a:r>
              <a:rPr lang="en-US" sz="2000" dirty="0" smtClean="0"/>
              <a:t>Anti-Pattern</a:t>
            </a:r>
            <a:r>
              <a:rPr lang="en-US" sz="2000" dirty="0"/>
              <a:t>.</a:t>
            </a:r>
            <a:endParaRPr lang="en-US" sz="2000" i="1" dirty="0"/>
          </a:p>
          <a:p>
            <a:pPr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b="1" i="1" dirty="0"/>
              <a:t>Typical Causes: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A list of the unique causes of an </a:t>
            </a:r>
            <a:r>
              <a:rPr lang="en-US" sz="2000" dirty="0" smtClean="0"/>
              <a:t>Anti-Pattern</a:t>
            </a:r>
            <a:r>
              <a:rPr lang="en-US" sz="2000" dirty="0"/>
              <a:t>, which should relate to corresponding symptoms and consequences where possible. </a:t>
            </a:r>
            <a:endParaRPr lang="en-US" sz="2000" i="1" dirty="0"/>
          </a:p>
          <a:p>
            <a:pPr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b="1" i="1" dirty="0"/>
              <a:t>Known Exceptions: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Specific occasions when </a:t>
            </a:r>
            <a:r>
              <a:rPr lang="en-US" sz="2000" dirty="0" smtClean="0"/>
              <a:t>Anti-Pattern </a:t>
            </a:r>
            <a:r>
              <a:rPr lang="en-US" sz="2000" dirty="0"/>
              <a:t>behavior and processes may not always be wrong.</a:t>
            </a:r>
            <a:endParaRPr lang="en-US" sz="2000" i="1" dirty="0"/>
          </a:p>
          <a:p>
            <a:pPr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b="1" i="1" dirty="0"/>
              <a:t>Refactored Solutions: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Resolves the unbalanced forces, causes, symptoms, and consequences of the </a:t>
            </a:r>
            <a:r>
              <a:rPr lang="en-US" sz="2000" dirty="0" smtClean="0"/>
              <a:t>Anti-Pattern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7030A0"/>
                </a:solidFill>
                <a:ea typeface="+mj-ea"/>
                <a:cs typeface="+mj-cs"/>
              </a:rPr>
              <a:t>Anti-Pattern </a:t>
            </a:r>
            <a:r>
              <a:rPr lang="en-US" dirty="0">
                <a:solidFill>
                  <a:srgbClr val="7030A0"/>
                </a:solidFill>
                <a:ea typeface="+mj-ea"/>
                <a:cs typeface="+mj-cs"/>
              </a:rPr>
              <a:t>Template </a:t>
            </a:r>
            <a:r>
              <a:rPr lang="en-US" dirty="0" smtClean="0">
                <a:solidFill>
                  <a:srgbClr val="7030A0"/>
                </a:solidFill>
                <a:ea typeface="+mj-ea"/>
                <a:cs typeface="+mj-cs"/>
              </a:rPr>
              <a:t>(4)</a:t>
            </a:r>
            <a:endParaRPr lang="en-US" dirty="0">
              <a:solidFill>
                <a:srgbClr val="7030A0"/>
              </a:solidFill>
              <a:ea typeface="+mj-ea"/>
              <a:cs typeface="+mj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b="1" i="1" dirty="0">
                <a:ea typeface="+mn-ea"/>
                <a:cs typeface="+mn-cs"/>
              </a:rPr>
              <a:t>Variations:</a:t>
            </a:r>
            <a:r>
              <a:rPr lang="en-US" sz="2800" b="1" dirty="0">
                <a:ea typeface="+mn-ea"/>
                <a:cs typeface="+mn-cs"/>
              </a:rPr>
              <a:t>  </a:t>
            </a:r>
          </a:p>
          <a:p>
            <a:pPr lvl="1"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Lists known variations of the </a:t>
            </a:r>
            <a:r>
              <a:rPr lang="en-US" sz="2400" dirty="0" smtClean="0"/>
              <a:t>Anti-Pattern</a:t>
            </a:r>
            <a:r>
              <a:rPr lang="en-US" sz="2400" dirty="0"/>
              <a:t>,</a:t>
            </a:r>
            <a:endParaRPr lang="en-US" sz="2400" i="1" dirty="0"/>
          </a:p>
          <a:p>
            <a:pPr algn="just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b="1" i="1" dirty="0"/>
              <a:t>Example</a:t>
            </a:r>
            <a:r>
              <a:rPr lang="en-US" sz="2800" i="1" dirty="0"/>
              <a:t>:  </a:t>
            </a:r>
          </a:p>
          <a:p>
            <a:pPr lvl="1"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An example of the </a:t>
            </a:r>
            <a:r>
              <a:rPr lang="en-US" sz="2400" dirty="0" smtClean="0"/>
              <a:t>Anti-Pattern </a:t>
            </a:r>
            <a:r>
              <a:rPr lang="en-US" sz="2400" dirty="0"/>
              <a:t>based on real-world experience</a:t>
            </a:r>
            <a:endParaRPr lang="en-US" sz="2400" i="1" dirty="0"/>
          </a:p>
          <a:p>
            <a:pPr algn="just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b="1" i="1" dirty="0"/>
              <a:t>Related Solutions: </a:t>
            </a:r>
          </a:p>
          <a:p>
            <a:pPr lvl="1"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Identifies and lists any cross-references to other </a:t>
            </a:r>
            <a:r>
              <a:rPr lang="en-US" sz="2400" dirty="0" smtClean="0"/>
              <a:t>Anti-patterns </a:t>
            </a:r>
            <a:r>
              <a:rPr lang="en-US" sz="2400" dirty="0"/>
              <a:t>which are closely related.</a:t>
            </a:r>
            <a:endParaRPr lang="en-US" sz="2400" i="1" dirty="0"/>
          </a:p>
          <a:p>
            <a:pPr algn="just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b="1" i="1" dirty="0"/>
              <a:t>Applicability to Other Viewpoints and Scales: </a:t>
            </a:r>
          </a:p>
          <a:p>
            <a:pPr lvl="1"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Describes the impact of the </a:t>
            </a:r>
            <a:r>
              <a:rPr lang="en-US" sz="2400" dirty="0" smtClean="0"/>
              <a:t>Anti-Pattern </a:t>
            </a:r>
            <a:r>
              <a:rPr lang="en-US" sz="2400" dirty="0"/>
              <a:t>to other applicable SDLM scales.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4800" b="1" dirty="0" smtClean="0"/>
              <a:t>                   </a:t>
            </a:r>
            <a:r>
              <a:rPr lang="en-US" sz="13800" b="1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END </a:t>
            </a:r>
            <a:endParaRPr lang="en-US" sz="4800" b="1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algn="just"/>
            <a:r>
              <a:rPr lang="en-US" dirty="0" smtClean="0"/>
              <a:t>Anti-Patterns are described in terms of the: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 Cause </a:t>
            </a:r>
            <a:r>
              <a:rPr lang="en-US" dirty="0" smtClean="0"/>
              <a:t>– how did we get here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Symptoms</a:t>
            </a:r>
            <a:r>
              <a:rPr lang="en-US" dirty="0" smtClean="0"/>
              <a:t> – how did we recognized there’s a problem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Consequences</a:t>
            </a:r>
            <a:r>
              <a:rPr lang="en-US" dirty="0" smtClean="0"/>
              <a:t> – what’s the looming disaster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Solution</a:t>
            </a:r>
            <a:r>
              <a:rPr lang="en-US" dirty="0" smtClean="0"/>
              <a:t> – a plan to get out of the mess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7030A0"/>
                </a:solidFill>
                <a:ea typeface="+mj-ea"/>
                <a:cs typeface="+mj-cs"/>
              </a:rPr>
              <a:t>Software </a:t>
            </a:r>
            <a:r>
              <a:rPr lang="en-US" sz="4000" b="1" dirty="0">
                <a:solidFill>
                  <a:srgbClr val="7030A0"/>
                </a:solidFill>
                <a:ea typeface="+mj-ea"/>
                <a:cs typeface="+mj-cs"/>
              </a:rPr>
              <a:t>Development Statistics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solidFill>
                  <a:srgbClr val="7030A0"/>
                </a:solidFill>
              </a:rPr>
              <a:t>Five</a:t>
            </a:r>
            <a:r>
              <a:rPr lang="en-US" dirty="0" smtClean="0"/>
              <a:t> out of </a:t>
            </a:r>
            <a:r>
              <a:rPr lang="en-US" dirty="0" smtClean="0">
                <a:solidFill>
                  <a:srgbClr val="7030A0"/>
                </a:solidFill>
              </a:rPr>
              <a:t>six</a:t>
            </a:r>
            <a:r>
              <a:rPr lang="en-US" dirty="0" smtClean="0"/>
              <a:t> software projects are considered </a:t>
            </a:r>
            <a:r>
              <a:rPr lang="en-US" dirty="0" smtClean="0">
                <a:solidFill>
                  <a:srgbClr val="7030A0"/>
                </a:solidFill>
              </a:rPr>
              <a:t>unsuccessful</a:t>
            </a:r>
            <a:r>
              <a:rPr lang="en-US" dirty="0" smtClean="0"/>
              <a:t> </a:t>
            </a:r>
          </a:p>
          <a:p>
            <a:pPr algn="just" eaLnBrk="1" hangingPunct="1"/>
            <a:r>
              <a:rPr lang="en-US" dirty="0" smtClean="0"/>
              <a:t>Nearly 1/3 of software projects are outright canceled</a:t>
            </a:r>
          </a:p>
          <a:p>
            <a:pPr algn="just" eaLnBrk="1" hangingPunct="1"/>
            <a:r>
              <a:rPr lang="en-US" dirty="0" smtClean="0"/>
              <a:t>2/3 of delivered software was typically twice the expected budget and took twice as long to developed as originally planned</a:t>
            </a:r>
          </a:p>
          <a:p>
            <a:pPr lvl="1" algn="just" eaLnBrk="1" hangingPunct="1"/>
            <a:r>
              <a:rPr lang="en-US" dirty="0" smtClean="0"/>
              <a:t>Such projects are known as </a:t>
            </a:r>
            <a:r>
              <a:rPr lang="en-US" dirty="0" smtClean="0">
                <a:solidFill>
                  <a:srgbClr val="FF0000"/>
                </a:solidFill>
              </a:rPr>
              <a:t>Death March Projects</a:t>
            </a:r>
            <a:r>
              <a:rPr lang="en-US" dirty="0" smtClean="0"/>
              <a:t> (Yourdon, 2003) 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  <a:ea typeface="+mj-ea"/>
                <a:cs typeface="+mj-cs"/>
              </a:rPr>
              <a:t>Why Study </a:t>
            </a:r>
            <a:r>
              <a:rPr lang="en-US" b="1" dirty="0" smtClean="0">
                <a:solidFill>
                  <a:srgbClr val="7030A0"/>
                </a:solidFill>
                <a:ea typeface="+mj-ea"/>
                <a:cs typeface="+mj-cs"/>
              </a:rPr>
              <a:t>Anti-patterns</a:t>
            </a:r>
            <a:endParaRPr lang="en-US" b="1" dirty="0">
              <a:solidFill>
                <a:srgbClr val="7030A0"/>
              </a:solidFill>
              <a:ea typeface="+mj-ea"/>
              <a:cs typeface="+mj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334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 smtClean="0">
                <a:ea typeface="+mn-ea"/>
                <a:cs typeface="+mn-cs"/>
              </a:rPr>
              <a:t>Anti-patterns </a:t>
            </a:r>
            <a:r>
              <a:rPr lang="en-US" sz="2800" dirty="0">
                <a:ea typeface="+mn-ea"/>
                <a:cs typeface="+mn-cs"/>
              </a:rPr>
              <a:t>provide easily identifiable templates for common problems, </a:t>
            </a:r>
            <a:r>
              <a:rPr lang="en-US" sz="2800" dirty="0">
                <a:solidFill>
                  <a:srgbClr val="FF0000"/>
                </a:solidFill>
                <a:ea typeface="+mn-ea"/>
                <a:cs typeface="+mn-cs"/>
              </a:rPr>
              <a:t>as well as </a:t>
            </a:r>
            <a:r>
              <a:rPr lang="en-US" sz="2800" dirty="0">
                <a:ea typeface="+mn-ea"/>
                <a:cs typeface="+mn-cs"/>
              </a:rPr>
              <a:t>a path of action to rectify these problems.</a:t>
            </a:r>
          </a:p>
          <a:p>
            <a:pPr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 smtClean="0">
                <a:ea typeface="+mn-ea"/>
                <a:cs typeface="+mn-cs"/>
              </a:rPr>
              <a:t>Anti-patterns </a:t>
            </a:r>
            <a:r>
              <a:rPr lang="en-US" sz="2800" dirty="0">
                <a:ea typeface="+mn-ea"/>
                <a:cs typeface="+mn-cs"/>
              </a:rPr>
              <a:t>provide real world experience in recognizing </a:t>
            </a:r>
            <a:r>
              <a:rPr lang="en-US" sz="2800" dirty="0" smtClean="0">
                <a:ea typeface="+mn-ea"/>
                <a:cs typeface="+mn-cs"/>
              </a:rPr>
              <a:t>recurring(repeated) </a:t>
            </a:r>
            <a:r>
              <a:rPr lang="en-US" sz="2800" dirty="0">
                <a:ea typeface="+mn-ea"/>
                <a:cs typeface="+mn-cs"/>
              </a:rPr>
              <a:t>problems in the software industry providing a detailed remedy for the most common ones.</a:t>
            </a:r>
          </a:p>
          <a:p>
            <a:pPr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 smtClean="0">
                <a:ea typeface="+mn-ea"/>
                <a:cs typeface="+mn-cs"/>
              </a:rPr>
              <a:t>Anti-patterns </a:t>
            </a:r>
            <a:r>
              <a:rPr lang="en-US" sz="2800" dirty="0">
                <a:ea typeface="+mn-ea"/>
                <a:cs typeface="+mn-cs"/>
              </a:rPr>
              <a:t>provide a common vocabulary for identifying problems and discussing solutions.</a:t>
            </a:r>
          </a:p>
          <a:p>
            <a:pPr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 smtClean="0">
                <a:ea typeface="+mn-ea"/>
                <a:cs typeface="+mn-cs"/>
              </a:rPr>
              <a:t>Anti-patterns </a:t>
            </a:r>
            <a:r>
              <a:rPr lang="en-US" sz="2800" dirty="0">
                <a:solidFill>
                  <a:srgbClr val="008000"/>
                </a:solidFill>
                <a:ea typeface="+mn-ea"/>
                <a:cs typeface="+mn-cs"/>
              </a:rPr>
              <a:t>provide stress release in the form of shared </a:t>
            </a:r>
            <a:r>
              <a:rPr lang="en-US" sz="2800" dirty="0" smtClean="0">
                <a:solidFill>
                  <a:srgbClr val="008000"/>
                </a:solidFill>
                <a:ea typeface="+mn-ea"/>
                <a:cs typeface="+mn-cs"/>
              </a:rPr>
              <a:t>misery</a:t>
            </a:r>
            <a:r>
              <a:rPr lang="en-US" sz="2800" dirty="0" smtClean="0"/>
              <a:t> </a:t>
            </a:r>
            <a:endParaRPr lang="en-US" sz="2800" dirty="0" smtClean="0">
              <a:ea typeface="+mn-ea"/>
              <a:cs typeface="+mn-cs"/>
            </a:endParaRPr>
          </a:p>
          <a:p>
            <a:pPr algn="just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800" dirty="0" smtClean="0">
                <a:ea typeface="+mn-ea"/>
                <a:cs typeface="+mn-cs"/>
              </a:rPr>
              <a:t>Anti-patterns </a:t>
            </a:r>
            <a:r>
              <a:rPr lang="en-US" sz="2800" dirty="0">
                <a:ea typeface="+mn-ea"/>
                <a:cs typeface="+mn-cs"/>
              </a:rPr>
              <a:t>ensure common problems are not continually repeated within an organization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endParaRPr lang="en-US" sz="24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  <a:ea typeface="+mj-ea"/>
                <a:cs typeface="+mj-cs"/>
              </a:rPr>
              <a:t>Reference Model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4582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The Reference Model is broken down in three main areas: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ea typeface="Arial" pitchFamily="1" charset="0"/>
                <a:cs typeface="Arial" pitchFamily="1" charset="0"/>
              </a:rPr>
              <a:t>■</a:t>
            </a:r>
            <a:r>
              <a:rPr lang="en-US" sz="2400" dirty="0">
                <a:solidFill>
                  <a:srgbClr val="FF0000"/>
                </a:solidFill>
                <a:ea typeface="Arial" pitchFamily="1" charset="0"/>
                <a:cs typeface="Arial" pitchFamily="1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ea typeface="+mn-ea"/>
                <a:cs typeface="+mn-cs"/>
              </a:rPr>
              <a:t>Root causes</a:t>
            </a:r>
            <a:endParaRPr lang="en-US" sz="24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 smtClean="0"/>
              <a:t>provide </a:t>
            </a:r>
            <a:r>
              <a:rPr lang="en-US" sz="2400" dirty="0"/>
              <a:t>fundamental context for the </a:t>
            </a:r>
            <a:r>
              <a:rPr lang="en-US" sz="2400" dirty="0" smtClean="0"/>
              <a:t>Anti-Pattern</a:t>
            </a:r>
            <a:endParaRPr 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Primal forces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/>
              <a:t> are the key motivators for decision making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  <a:ea typeface="+mn-ea"/>
                <a:cs typeface="+mn-cs"/>
              </a:rPr>
              <a:t>Software design-level model</a:t>
            </a:r>
            <a:endParaRPr lang="en-US" sz="24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Char char="§"/>
              <a:defRPr/>
            </a:pPr>
            <a:r>
              <a:rPr lang="en-US" sz="2400" dirty="0" smtClean="0"/>
              <a:t>defines at what level the problem applies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38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>
              <a:defRPr/>
            </a:pPr>
            <a:r>
              <a:rPr lang="en-US" sz="2200" dirty="0">
                <a:latin typeface="+mj-lt"/>
              </a:rPr>
              <a:t>The reference Model helps us gain an understanding of what causes particular </a:t>
            </a:r>
            <a:r>
              <a:rPr lang="en-US" sz="2200" dirty="0" smtClean="0">
                <a:latin typeface="+mj-lt"/>
              </a:rPr>
              <a:t>Anti-patterns</a:t>
            </a:r>
            <a:r>
              <a:rPr lang="en-US" sz="2200" dirty="0">
                <a:latin typeface="+mj-lt"/>
              </a:rPr>
              <a:t>, and the scope at which they occur.  This information helps us better understand the problem, and why it continues to happen.  </a:t>
            </a:r>
          </a:p>
          <a:p>
            <a:pPr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1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7030A0"/>
                </a:solidFill>
                <a:ea typeface="+mj-ea"/>
                <a:cs typeface="+mj-cs"/>
              </a:rPr>
              <a:t>Root Causes: </a:t>
            </a:r>
            <a:r>
              <a:rPr lang="en-US" sz="4000" b="1" dirty="0" smtClean="0">
                <a:solidFill>
                  <a:srgbClr val="7030A0"/>
                </a:solidFill>
                <a:ea typeface="+mj-ea"/>
                <a:cs typeface="+mj-cs"/>
              </a:rPr>
              <a:t>Seven </a:t>
            </a:r>
            <a:r>
              <a:rPr lang="en-US" sz="4000" b="1" dirty="0">
                <a:solidFill>
                  <a:srgbClr val="7030A0"/>
                </a:solidFill>
                <a:ea typeface="+mj-ea"/>
                <a:cs typeface="+mj-cs"/>
              </a:rPr>
              <a:t>Deadly Sins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  <a:ea typeface="+mn-ea"/>
                <a:cs typeface="+mn-cs"/>
              </a:rPr>
              <a:t>Haste </a:t>
            </a:r>
            <a:endParaRPr lang="en-US" sz="2400" dirty="0">
              <a:solidFill>
                <a:srgbClr val="FF0000"/>
              </a:solidFill>
              <a:ea typeface="+mn-ea"/>
              <a:cs typeface="+mn-cs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Tight deadlines often lead to neglecting important activities</a:t>
            </a:r>
            <a:endParaRPr lang="en-US" sz="2000" u="sng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  <a:ea typeface="+mn-ea"/>
                <a:cs typeface="+mn-cs"/>
              </a:rPr>
              <a:t>Apathy</a:t>
            </a:r>
            <a:endParaRPr lang="en-US" sz="2400" dirty="0">
              <a:solidFill>
                <a:srgbClr val="FF0000"/>
              </a:solidFill>
              <a:ea typeface="+mn-ea"/>
              <a:cs typeface="+mn-cs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The attitude of not caring about solving known problems.</a:t>
            </a:r>
            <a:endParaRPr lang="en-US" sz="2000" u="sng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  <a:ea typeface="+mn-ea"/>
                <a:cs typeface="+mn-cs"/>
              </a:rPr>
              <a:t>Narrow-Mindedness</a:t>
            </a:r>
            <a:endParaRPr lang="en-US" sz="2400" dirty="0">
              <a:solidFill>
                <a:srgbClr val="FF0000"/>
              </a:solidFill>
              <a:ea typeface="+mn-ea"/>
              <a:cs typeface="+mn-cs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Refusal of developers to learn proven solutions.</a:t>
            </a:r>
            <a:endParaRPr lang="en-US" sz="2000" u="sng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Sloth</a:t>
            </a:r>
            <a:endParaRPr lang="en-US" sz="2400" dirty="0" smtClean="0">
              <a:ea typeface="+mn-ea"/>
              <a:cs typeface="+mn-cs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A</a:t>
            </a:r>
            <a:r>
              <a:rPr lang="en-US" sz="2000" dirty="0" smtClean="0"/>
              <a:t>daptation </a:t>
            </a:r>
            <a:r>
              <a:rPr lang="en-US" sz="2000" dirty="0"/>
              <a:t>of the most simple “solution</a:t>
            </a:r>
            <a:r>
              <a:rPr lang="en-US" sz="2000" dirty="0" smtClean="0"/>
              <a:t>” (regardless of reqs).</a:t>
            </a:r>
            <a:endParaRPr lang="en-US" sz="2000" u="sng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Avarice</a:t>
            </a:r>
            <a:endParaRPr lang="en-US" sz="2400" dirty="0">
              <a:ea typeface="+mn-ea"/>
              <a:cs typeface="+mn-cs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 smtClean="0"/>
              <a:t>Greed(</a:t>
            </a:r>
            <a:r>
              <a:rPr lang="en-US" sz="2000" dirty="0" err="1" smtClean="0"/>
              <a:t>mesasat</a:t>
            </a:r>
            <a:r>
              <a:rPr lang="en-US" sz="2000" dirty="0" smtClean="0"/>
              <a:t>) </a:t>
            </a:r>
            <a:r>
              <a:rPr lang="en-US" sz="2000" dirty="0"/>
              <a:t>in creating a system can result in very complex, and difficult to maintain software.</a:t>
            </a:r>
            <a:endParaRPr lang="en-US" sz="2000" u="sng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Ignorance</a:t>
            </a:r>
            <a:endParaRPr lang="en-US" sz="2400" dirty="0">
              <a:ea typeface="+mn-ea"/>
              <a:cs typeface="+mn-cs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The lack of motivation to understand things.</a:t>
            </a:r>
            <a:endParaRPr lang="en-US" sz="2000" u="sng" dirty="0"/>
          </a:p>
          <a:p>
            <a:pPr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Pride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endParaRPr lang="en-US" sz="2400" dirty="0">
              <a:ea typeface="+mn-ea"/>
              <a:cs typeface="+mn-cs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1" charset="2"/>
              <a:buChar char="§"/>
              <a:defRPr/>
            </a:pPr>
            <a:r>
              <a:rPr lang="en-US" sz="2000" dirty="0"/>
              <a:t>The Failure to reuse existing software packages because they were not invented by a specific company</a:t>
            </a:r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8BD6E-EBCC-034B-B99E-EE0CFDB903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2301</Words>
  <Application>Microsoft Office PowerPoint</Application>
  <PresentationFormat>On-screen Show (4:3)</PresentationFormat>
  <Paragraphs>380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Arial</vt:lpstr>
      <vt:lpstr>Arial Black</vt:lpstr>
      <vt:lpstr>Bahnschrift Light</vt:lpstr>
      <vt:lpstr>Calibri</vt:lpstr>
      <vt:lpstr>Courier New</vt:lpstr>
      <vt:lpstr>Times</vt:lpstr>
      <vt:lpstr>Times New Roman</vt:lpstr>
      <vt:lpstr>Wingdings</vt:lpstr>
      <vt:lpstr>Office Theme</vt:lpstr>
      <vt:lpstr>Chapter 4   Anti-patterns </vt:lpstr>
      <vt:lpstr>The Pattern Zoo</vt:lpstr>
      <vt:lpstr>Definitions </vt:lpstr>
      <vt:lpstr> What are Anti-patterns?</vt:lpstr>
      <vt:lpstr>Cont…</vt:lpstr>
      <vt:lpstr>Software Development Statistics</vt:lpstr>
      <vt:lpstr>Why Study Anti-patterns</vt:lpstr>
      <vt:lpstr>Reference Model</vt:lpstr>
      <vt:lpstr>Root Causes: Seven Deadly Sins</vt:lpstr>
      <vt:lpstr>Primal Forces: Key Motivators of decision making</vt:lpstr>
      <vt:lpstr>Viewpoints in S/W Development</vt:lpstr>
      <vt:lpstr>Types of Anti-patterns</vt:lpstr>
      <vt:lpstr>What are Development Anti-patterns?</vt:lpstr>
      <vt:lpstr>Development Anti-patterns (1)</vt:lpstr>
      <vt:lpstr>Development Anti-patterns (2)</vt:lpstr>
      <vt:lpstr>A Few Examples: The Blob</vt:lpstr>
      <vt:lpstr>A Few Examples: Poltergeists</vt:lpstr>
      <vt:lpstr>A Few Examples: Cut and Paste Programming </vt:lpstr>
      <vt:lpstr>What are Architecture Anti-patterns?</vt:lpstr>
      <vt:lpstr>Architectural Anti-patterns (1)</vt:lpstr>
      <vt:lpstr>Architectural Anti-patterns (2)</vt:lpstr>
      <vt:lpstr>A Few Examples: Reinvent the Wheel</vt:lpstr>
      <vt:lpstr>A Few Examples: Vendor Lock in</vt:lpstr>
      <vt:lpstr>A Few Examples: Stovepipe System</vt:lpstr>
      <vt:lpstr>What are Management Anti-patterns?</vt:lpstr>
      <vt:lpstr>Management Anti-patterns (1)</vt:lpstr>
      <vt:lpstr>Management Anti-patterns (2)</vt:lpstr>
      <vt:lpstr>A Few Examples: Analysis Paralysis </vt:lpstr>
      <vt:lpstr>A Few Examples: Corncob </vt:lpstr>
      <vt:lpstr>A Few Examples: Fear of Success</vt:lpstr>
      <vt:lpstr>A Few Examples: Smoke and Mirrors</vt:lpstr>
      <vt:lpstr>Architectural or Management? Cover Your Assets </vt:lpstr>
      <vt:lpstr>PowerPoint Presentation</vt:lpstr>
      <vt:lpstr>Elemental Patterns (1)</vt:lpstr>
      <vt:lpstr>Elemental Patterns (2)</vt:lpstr>
      <vt:lpstr>Elemental 3a: Abstraction-Occurrence </vt:lpstr>
      <vt:lpstr> Elemental 3b:Abstraction-Occurrence </vt:lpstr>
      <vt:lpstr>Elemental 4a: The Player-Role Pattern</vt:lpstr>
      <vt:lpstr>Elemental 4b: Player-Role</vt:lpstr>
      <vt:lpstr>Elemental 4c: Player-Role</vt:lpstr>
      <vt:lpstr>PowerPoint Presentation</vt:lpstr>
      <vt:lpstr>Software Design Level Model (SDLM):</vt:lpstr>
      <vt:lpstr>SDLM (cont.)</vt:lpstr>
      <vt:lpstr>Anti-Pattern Template (1)</vt:lpstr>
      <vt:lpstr>Anti-Pattern Template (2)</vt:lpstr>
      <vt:lpstr>Anti-Pattern Template (3)</vt:lpstr>
      <vt:lpstr>Anti-Pattern Template (4)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251</cp:revision>
  <cp:lastPrinted>2013-04-05T02:15:37Z</cp:lastPrinted>
  <dcterms:created xsi:type="dcterms:W3CDTF">2015-03-20T14:18:57Z</dcterms:created>
  <dcterms:modified xsi:type="dcterms:W3CDTF">2022-04-06T12:23:09Z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