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6"/>
  </p:notesMasterIdLst>
  <p:sldIdLst>
    <p:sldId id="327" r:id="rId4"/>
    <p:sldId id="259" r:id="rId5"/>
    <p:sldId id="579" r:id="rId6"/>
    <p:sldId id="580" r:id="rId7"/>
    <p:sldId id="581" r:id="rId8"/>
    <p:sldId id="601" r:id="rId9"/>
    <p:sldId id="544" r:id="rId10"/>
    <p:sldId id="587" r:id="rId11"/>
    <p:sldId id="583" r:id="rId12"/>
    <p:sldId id="585" r:id="rId13"/>
    <p:sldId id="547" r:id="rId14"/>
    <p:sldId id="586" r:id="rId15"/>
    <p:sldId id="582" r:id="rId16"/>
    <p:sldId id="584" r:id="rId17"/>
    <p:sldId id="588" r:id="rId18"/>
    <p:sldId id="589" r:id="rId19"/>
    <p:sldId id="590" r:id="rId20"/>
    <p:sldId id="604" r:id="rId21"/>
    <p:sldId id="605" r:id="rId22"/>
    <p:sldId id="606" r:id="rId23"/>
    <p:sldId id="607" r:id="rId24"/>
    <p:sldId id="602" r:id="rId25"/>
    <p:sldId id="546" r:id="rId26"/>
    <p:sldId id="548" r:id="rId27"/>
    <p:sldId id="592" r:id="rId28"/>
    <p:sldId id="593" r:id="rId29"/>
    <p:sldId id="492" r:id="rId30"/>
    <p:sldId id="594" r:id="rId31"/>
    <p:sldId id="595" r:id="rId32"/>
    <p:sldId id="596" r:id="rId33"/>
    <p:sldId id="551" r:id="rId34"/>
    <p:sldId id="597" r:id="rId35"/>
    <p:sldId id="608" r:id="rId36"/>
    <p:sldId id="552" r:id="rId37"/>
    <p:sldId id="603" r:id="rId38"/>
    <p:sldId id="554" r:id="rId39"/>
    <p:sldId id="598" r:id="rId40"/>
    <p:sldId id="599" r:id="rId41"/>
    <p:sldId id="600" r:id="rId42"/>
    <p:sldId id="609" r:id="rId43"/>
    <p:sldId id="610" r:id="rId44"/>
    <p:sldId id="611" r:id="rId45"/>
    <p:sldId id="612" r:id="rId46"/>
    <p:sldId id="613" r:id="rId47"/>
    <p:sldId id="614" r:id="rId48"/>
    <p:sldId id="615" r:id="rId49"/>
    <p:sldId id="616" r:id="rId50"/>
    <p:sldId id="617" r:id="rId51"/>
    <p:sldId id="618" r:id="rId52"/>
    <p:sldId id="619" r:id="rId53"/>
    <p:sldId id="620" r:id="rId54"/>
    <p:sldId id="621" r:id="rId55"/>
    <p:sldId id="622" r:id="rId56"/>
    <p:sldId id="623" r:id="rId57"/>
    <p:sldId id="624" r:id="rId58"/>
    <p:sldId id="625" r:id="rId59"/>
    <p:sldId id="626" r:id="rId60"/>
    <p:sldId id="627" r:id="rId61"/>
    <p:sldId id="628" r:id="rId62"/>
    <p:sldId id="629" r:id="rId63"/>
    <p:sldId id="630" r:id="rId64"/>
    <p:sldId id="63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0" autoAdjust="0"/>
    <p:restoredTop sz="89247" autoAdjust="0"/>
  </p:normalViewPr>
  <p:slideViewPr>
    <p:cSldViewPr>
      <p:cViewPr varScale="1">
        <p:scale>
          <a:sx n="104" d="100"/>
          <a:sy n="104" d="100"/>
        </p:scale>
        <p:origin x="-1974" y="-90"/>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654081-B124-4720-8BE8-10204EDA8DFF}" type="datetimeFigureOut">
              <a:rPr lang="en-US" smtClean="0"/>
              <a:pPr/>
              <a:t>11/14/2021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FC4F-83B7-477D-B5E6-BE3BE77D372A}" type="slidenum">
              <a:rPr lang="en-US" smtClean="0"/>
              <a:pPr/>
              <a:t>‹#›</a:t>
            </a:fld>
            <a:endParaRPr lang="en-US"/>
          </a:p>
        </p:txBody>
      </p:sp>
    </p:spTree>
    <p:extLst>
      <p:ext uri="{BB962C8B-B14F-4D97-AF65-F5344CB8AC3E}">
        <p14:creationId xmlns:p14="http://schemas.microsoft.com/office/powerpoint/2010/main" val="154619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6</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36</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39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solidFill>
                  <a:prstClr val="black"/>
                </a:solidFill>
              </a:rPr>
              <a:pPr/>
              <a:t>49</a:t>
            </a:fld>
            <a:endParaRPr 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solidFill>
                  <a:prstClr val="black"/>
                </a:solidFill>
              </a:rPr>
              <a:pPr/>
              <a:t>50</a:t>
            </a:fld>
            <a:endParaRPr 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solidFill>
                  <a:prstClr val="black"/>
                </a:solidFill>
              </a:rPr>
              <a:pPr/>
              <a:t>60</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BEFC4F-83B7-477D-B5E6-BE3BE77D372A}"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B3C12B-AB44-4101-BD51-FE03AFE43055}" type="datetime1">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046F50-2FDD-4B49-8A2C-1B8FA53793EC}" type="datetime1">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A19A-3422-4599-A7EC-C33126429653}" type="datetime1">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9B6C83-6E1A-4947-B4EE-CAC03C36F4B8}"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67701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28E058-19D8-4221-B514-EF48728CF3E9}"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008907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CE24A-EDC5-4A09-9B1A-416332E848D9}"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5021304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CC56F-018A-4A23-9B6B-D7341DAE323D}"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18006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AFB14D-7A03-41B7-B102-6F0B643EFD3A}" type="datetime1">
              <a:rPr lang="en-US" smtClean="0">
                <a:solidFill>
                  <a:prstClr val="black">
                    <a:tint val="75000"/>
                  </a:prstClr>
                </a:solidFill>
              </a:rPr>
              <a:pPr/>
              <a:t>11/14/2021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Compiled By Atnafu J.</a:t>
            </a:r>
          </a:p>
        </p:txBody>
      </p:sp>
      <p:sp>
        <p:nvSpPr>
          <p:cNvPr id="9" name="Slide Number Placeholder 8"/>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211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1EE98-100B-444C-9571-55DBBC059F25}" type="datetime1">
              <a:rPr lang="en-US" smtClean="0">
                <a:solidFill>
                  <a:prstClr val="black">
                    <a:tint val="75000"/>
                  </a:prstClr>
                </a:solidFill>
              </a:rPr>
              <a:pPr/>
              <a:t>11/14/2021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Compiled By Atnafu J.</a:t>
            </a:r>
          </a:p>
        </p:txBody>
      </p: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6991682"/>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67684-22DD-4F9E-B244-A548D6A2C142}" type="datetime1">
              <a:rPr lang="en-US" smtClean="0">
                <a:solidFill>
                  <a:prstClr val="black">
                    <a:tint val="75000"/>
                  </a:prstClr>
                </a:solidFill>
              </a:rPr>
              <a:pPr/>
              <a:t>11/14/2021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Compiled By Atnafu J.</a:t>
            </a:r>
          </a:p>
        </p:txBody>
      </p:sp>
      <p:sp>
        <p:nvSpPr>
          <p:cNvPr id="4" name="Slide Number Placeholder 3"/>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978855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3E5F9-2ED1-423F-A6E6-FEBAEFE8AAA8}"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89588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25895B-DE2B-4494-B6E8-47DAD79B1E38}" type="datetime1">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8C9EC-AA1B-4004-8457-9B7DBB88FD1A}"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853369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19CBF-2099-4705-B77A-4A1506021EFA}"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0676066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9B56B-123D-4621-ADD7-9431B7B4288E}"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232350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99B6C83-6E1A-4947-B4EE-CAC03C36F4B8}"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97016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28E058-19D8-4221-B514-EF48728CF3E9}"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908843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CE24A-EDC5-4A09-9B1A-416332E848D9}"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5067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CC56F-018A-4A23-9B6B-D7341DAE323D}"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6390469"/>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AFB14D-7A03-41B7-B102-6F0B643EFD3A}" type="datetime1">
              <a:rPr lang="en-US" smtClean="0">
                <a:solidFill>
                  <a:prstClr val="black">
                    <a:tint val="75000"/>
                  </a:prstClr>
                </a:solidFill>
              </a:rPr>
              <a:pPr/>
              <a:t>11/14/2021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Compiled By Atnafu J.</a:t>
            </a:r>
          </a:p>
        </p:txBody>
      </p:sp>
      <p:sp>
        <p:nvSpPr>
          <p:cNvPr id="9" name="Slide Number Placeholder 8"/>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033967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61EE98-100B-444C-9571-55DBBC059F25}" type="datetime1">
              <a:rPr lang="en-US" smtClean="0">
                <a:solidFill>
                  <a:prstClr val="black">
                    <a:tint val="75000"/>
                  </a:prstClr>
                </a:solidFill>
              </a:rPr>
              <a:pPr/>
              <a:t>11/14/2021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Compiled By Atnafu J.</a:t>
            </a:r>
          </a:p>
        </p:txBody>
      </p: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18053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67684-22DD-4F9E-B244-A548D6A2C142}" type="datetime1">
              <a:rPr lang="en-US" smtClean="0">
                <a:solidFill>
                  <a:prstClr val="black">
                    <a:tint val="75000"/>
                  </a:prstClr>
                </a:solidFill>
              </a:rPr>
              <a:pPr/>
              <a:t>11/14/2021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Compiled By Atnafu J.</a:t>
            </a:r>
          </a:p>
        </p:txBody>
      </p:sp>
      <p:sp>
        <p:nvSpPr>
          <p:cNvPr id="4" name="Slide Number Placeholder 3"/>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17934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772128-0EFD-442E-8481-BC239F34D38E}" type="datetime1">
              <a:rPr lang="en-US" smtClean="0"/>
              <a:pPr/>
              <a:t>11/14/2021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83E5F9-2ED1-423F-A6E6-FEBAEFE8AAA8}"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074528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C8C9EC-AA1B-4004-8457-9B7DBB88FD1A}" type="datetime1">
              <a:rPr lang="en-US" smtClean="0">
                <a:solidFill>
                  <a:prstClr val="black">
                    <a:tint val="75000"/>
                  </a:prstClr>
                </a:solidFill>
              </a:rPr>
              <a:pPr/>
              <a:t>11/14/2021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Compiled By Atnafu J.</a:t>
            </a:r>
          </a:p>
        </p:txBody>
      </p:sp>
      <p:sp>
        <p:nvSpPr>
          <p:cNvPr id="7" name="Slide Number Placeholder 6"/>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772373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619CBF-2099-4705-B77A-4A1506021EFA}"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765255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9B56B-123D-4621-ADD7-9431B7B4288E}"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Compiled By Atnafu J.</a:t>
            </a:r>
          </a:p>
        </p:txBody>
      </p:sp>
      <p:sp>
        <p:nvSpPr>
          <p:cNvPr id="6" name="Slide Number Placeholder 5"/>
          <p:cNvSpPr>
            <a:spLocks noGrp="1"/>
          </p:cNvSpPr>
          <p:nvPr>
            <p:ph type="sldNum" sz="quarter" idx="12"/>
          </p:nvPr>
        </p:nvSpPr>
        <p:spPr/>
        <p:txBody>
          <a:body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9608463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860235-BCA1-435D-AE03-1BDCCFDC3D1E}" type="datetime1">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520D1E-7FC4-4D5B-BFF8-319541114034}" type="datetime1">
              <a:rPr lang="en-US" smtClean="0"/>
              <a:pPr/>
              <a:t>11/14/2021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CBEDF5-7C7B-438B-97E9-36B85389DD1E}" type="datetime1">
              <a:rPr lang="en-US" smtClean="0"/>
              <a:pPr/>
              <a:t>11/14/2021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60175C-ABA6-45F4-B51E-E6D7EEC5BC7F}" type="datetime1">
              <a:rPr lang="en-US" smtClean="0"/>
              <a:pPr/>
              <a:t>11/14/2021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EAA30F-92E2-482A-A51F-1907F1D64F1E}" type="datetime1">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9AEF9-5A62-4C87-ACBE-9AE53B937FD3}" type="datetime1">
              <a:rPr lang="en-US" smtClean="0"/>
              <a:pPr/>
              <a:t>11/14/2021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44E82-0D97-4C44-BD32-01B99DA0AB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2BEFDA-AE88-4DED-9226-4057FA3D5FC5}" type="datetime1">
              <a:rPr lang="en-US" smtClean="0"/>
              <a:pPr/>
              <a:t>11/14/2021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03FC6-59E0-400B-9AE6-948EA12D7775}"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Compiled By Atnafu J.</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7545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03FC6-59E0-400B-9AE6-948EA12D7775}" type="datetime1">
              <a:rPr lang="en-US" smtClean="0">
                <a:solidFill>
                  <a:prstClr val="black">
                    <a:tint val="75000"/>
                  </a:prstClr>
                </a:solidFill>
              </a:rPr>
              <a:pPr/>
              <a:t>11/14/2021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Compiled By Atnafu J.</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44E82-0D97-4C44-BD32-01B99DA0AB1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56714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references-in-c/" TargetMode="Externa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a:latin typeface="Times New Roman" pitchFamily="18" charset="0"/>
                <a:cs typeface="Times New Roman" pitchFamily="18" charset="0"/>
              </a:rPr>
              <a:t>Chapter </a:t>
            </a:r>
            <a:r>
              <a:rPr lang="en-US" dirty="0" smtClean="0">
                <a:latin typeface="Times New Roman" pitchFamily="18" charset="0"/>
                <a:cs typeface="Times New Roman" pitchFamily="18" charset="0"/>
              </a:rPr>
              <a:t>5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Array and Pointers</a:t>
            </a:r>
            <a:endParaRPr lang="en-GB" dirty="0">
              <a:latin typeface="Times New Roman" pitchFamily="18" charset="0"/>
              <a:cs typeface="Times New Roman" pitchFamily="18" charset="0"/>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latin typeface="Times New Roman" pitchFamily="18" charset="0"/>
                <a:cs typeface="Times New Roman" pitchFamily="18" charset="0"/>
              </a:rPr>
              <a:pPr/>
              <a:t>1</a:t>
            </a:fld>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Array…</a:t>
            </a:r>
          </a:p>
        </p:txBody>
      </p:sp>
      <p:sp>
        <p:nvSpPr>
          <p:cNvPr id="147459" name="Rectangle 1027"/>
          <p:cNvSpPr>
            <a:spLocks noGrp="1" noChangeArrowheads="1"/>
          </p:cNvSpPr>
          <p:nvPr>
            <p:ph type="body" idx="1"/>
          </p:nvPr>
        </p:nvSpPr>
        <p:spPr>
          <a:xfrm>
            <a:off x="621792" y="2057400"/>
            <a:ext cx="8141208" cy="4343400"/>
          </a:xfrm>
        </p:spPr>
        <p:txBody>
          <a:bodyPr wrap="square">
            <a:noAutofit/>
          </a:bodyPr>
          <a:lstStyle/>
          <a:p>
            <a:pPr marL="0" indent="0">
              <a:buNone/>
            </a:pPr>
            <a:r>
              <a:rPr lang="en-US" sz="2200" dirty="0"/>
              <a:t>Example:</a:t>
            </a:r>
          </a:p>
          <a:p>
            <a:pPr marL="0" indent="0">
              <a:buNone/>
            </a:pPr>
            <a:r>
              <a:rPr lang="en-US" sz="2200" dirty="0" err="1"/>
              <a:t>int</a:t>
            </a:r>
            <a:r>
              <a:rPr lang="en-US" sz="2200" dirty="0"/>
              <a:t> num[5]={3,7,12,24,15]; //equivalent </a:t>
            </a:r>
            <a:r>
              <a:rPr lang="en-US" sz="2200" dirty="0" err="1"/>
              <a:t>int</a:t>
            </a:r>
            <a:r>
              <a:rPr lang="en-US" sz="2200" dirty="0"/>
              <a:t> num[]={3,7,12,24,15]; </a:t>
            </a:r>
          </a:p>
          <a:p>
            <a:pPr marL="0" indent="0">
              <a:buNone/>
            </a:pPr>
            <a:r>
              <a:rPr lang="fr-FR" sz="2200" dirty="0"/>
              <a:t>double distance[5] = {44.14, 720.52, 96.08, 468.78, 6.28};</a:t>
            </a:r>
          </a:p>
          <a:p>
            <a:pPr marL="0" indent="0">
              <a:buNone/>
            </a:pPr>
            <a:r>
              <a:rPr lang="fr-FR" sz="2200" dirty="0"/>
              <a:t>double distance[5] ={0}; //all </a:t>
            </a:r>
            <a:r>
              <a:rPr lang="fr-FR" sz="2200" dirty="0" err="1"/>
              <a:t>elements</a:t>
            </a:r>
            <a:r>
              <a:rPr lang="fr-FR" sz="2200" dirty="0"/>
              <a:t> </a:t>
            </a:r>
            <a:r>
              <a:rPr lang="fr-FR" sz="2200" dirty="0" err="1"/>
              <a:t>initialised</a:t>
            </a:r>
            <a:r>
              <a:rPr lang="fr-FR" sz="2200" dirty="0"/>
              <a:t> to zéro</a:t>
            </a:r>
          </a:p>
          <a:p>
            <a:pPr marL="0" indent="0">
              <a:buNone/>
            </a:pPr>
            <a:r>
              <a:rPr lang="fr-FR" sz="2200" dirty="0"/>
              <a:t>double m[5] ={1.5, 2.3, 4.7}; //m[0], m[1], m[2], m[3], and m[4] are </a:t>
            </a:r>
            <a:r>
              <a:rPr lang="en-US" sz="2200" dirty="0"/>
              <a:t>initialized</a:t>
            </a:r>
            <a:r>
              <a:rPr lang="fr-FR" sz="2200" dirty="0"/>
              <a:t> to 1.5, 2.3, 4.7, 0.0, and 0.0 </a:t>
            </a:r>
            <a:r>
              <a:rPr lang="en-US" sz="2200" dirty="0"/>
              <a:t>respectively</a:t>
            </a:r>
            <a:r>
              <a:rPr lang="fr-FR" sz="2200" dirty="0"/>
              <a:t>.</a:t>
            </a:r>
          </a:p>
        </p:txBody>
      </p:sp>
      <p:cxnSp>
        <p:nvCxnSpPr>
          <p:cNvPr id="4" name="Straight Connector 3"/>
          <p:cNvCxnSpPr/>
          <p:nvPr/>
        </p:nvCxnSpPr>
        <p:spPr>
          <a:xfrm>
            <a:off x="609600" y="1676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Referencing Elements of an Array</a:t>
            </a:r>
          </a:p>
        </p:txBody>
      </p:sp>
      <p:sp>
        <p:nvSpPr>
          <p:cNvPr id="147459" name="Rectangle 1027"/>
          <p:cNvSpPr>
            <a:spLocks noGrp="1" noChangeArrowheads="1"/>
          </p:cNvSpPr>
          <p:nvPr>
            <p:ph type="body" idx="1"/>
          </p:nvPr>
        </p:nvSpPr>
        <p:spPr>
          <a:xfrm>
            <a:off x="621792" y="1371600"/>
            <a:ext cx="8141208" cy="5029200"/>
          </a:xfrm>
        </p:spPr>
        <p:txBody>
          <a:bodyPr wrap="square">
            <a:noAutofit/>
          </a:bodyPr>
          <a:lstStyle/>
          <a:p>
            <a:pPr marL="0" indent="0">
              <a:buNone/>
            </a:pPr>
            <a:r>
              <a:rPr lang="en-US" sz="2200" dirty="0"/>
              <a:t>An array individual elements can be accessed using an </a:t>
            </a:r>
            <a:r>
              <a:rPr lang="en-US" sz="2200" b="1" dirty="0"/>
              <a:t>index</a:t>
            </a:r>
            <a:r>
              <a:rPr lang="en-US" sz="2200" dirty="0"/>
              <a:t>.</a:t>
            </a:r>
            <a:r>
              <a:rPr lang="en-US" sz="2400" dirty="0"/>
              <a:t> For a one-dimensional array, the first element has an index of 0, the second element has an index of 1, and so on. Array index starts from zero.</a:t>
            </a:r>
            <a:endParaRPr lang="en-US" sz="2200" dirty="0"/>
          </a:p>
          <a:p>
            <a:pPr marL="0" indent="0">
              <a:buNone/>
            </a:pPr>
            <a:r>
              <a:rPr lang="en-US" sz="2200" dirty="0">
                <a:latin typeface="Times New Roman" pitchFamily="18" charset="0"/>
                <a:cs typeface="Times New Roman" pitchFamily="18" charset="0"/>
              </a:rPr>
              <a:t>The general format for accessing an array element in one dimensional array is:</a:t>
            </a:r>
          </a:p>
          <a:p>
            <a:pPr marL="0" indent="0">
              <a:buNone/>
            </a:pPr>
            <a:r>
              <a:rPr lang="en-US" sz="2200" dirty="0">
                <a:latin typeface="Times New Roman" pitchFamily="18" charset="0"/>
                <a:cs typeface="Times New Roman" pitchFamily="18" charset="0"/>
              </a:rPr>
              <a:t>	</a:t>
            </a:r>
            <a:r>
              <a:rPr lang="en-US" sz="2200" b="1" dirty="0" err="1">
                <a:latin typeface="Times New Roman" pitchFamily="18" charset="0"/>
                <a:cs typeface="Times New Roman" pitchFamily="18" charset="0"/>
              </a:rPr>
              <a:t>array_name</a:t>
            </a:r>
            <a:r>
              <a:rPr lang="en-US" sz="2200" b="1" dirty="0">
                <a:latin typeface="Times New Roman" pitchFamily="18" charset="0"/>
                <a:cs typeface="Times New Roman" pitchFamily="18" charset="0"/>
              </a:rPr>
              <a:t>[index];</a:t>
            </a:r>
          </a:p>
          <a:p>
            <a:pPr marL="0" indent="0">
              <a:buNone/>
            </a:pPr>
            <a:r>
              <a:rPr lang="en-US" sz="2200" dirty="0">
                <a:latin typeface="Times New Roman" pitchFamily="18" charset="0"/>
                <a:cs typeface="Times New Roman" pitchFamily="18" charset="0"/>
              </a:rPr>
              <a:t>Where </a:t>
            </a:r>
            <a:r>
              <a:rPr lang="en-US" sz="2200" b="1" dirty="0" err="1">
                <a:latin typeface="Times New Roman" pitchFamily="18" charset="0"/>
                <a:cs typeface="Times New Roman" pitchFamily="18" charset="0"/>
              </a:rPr>
              <a:t>array_name</a:t>
            </a:r>
            <a:r>
              <a:rPr lang="en-US" sz="2200" dirty="0">
                <a:latin typeface="Times New Roman" pitchFamily="18" charset="0"/>
                <a:cs typeface="Times New Roman" pitchFamily="18" charset="0"/>
              </a:rPr>
              <a:t> is the name of the array and </a:t>
            </a:r>
            <a:r>
              <a:rPr lang="en-US" sz="2200" b="1" dirty="0">
                <a:latin typeface="Times New Roman" pitchFamily="18" charset="0"/>
                <a:cs typeface="Times New Roman" pitchFamily="18" charset="0"/>
              </a:rPr>
              <a:t>inde</a:t>
            </a:r>
            <a:r>
              <a:rPr lang="en-US" sz="2200" dirty="0">
                <a:latin typeface="Times New Roman" pitchFamily="18" charset="0"/>
                <a:cs typeface="Times New Roman" pitchFamily="18" charset="0"/>
              </a:rPr>
              <a:t>x is an integral </a:t>
            </a:r>
            <a:r>
              <a:rPr lang="en-US" sz="2200" b="1" dirty="0">
                <a:latin typeface="Times New Roman" pitchFamily="18" charset="0"/>
                <a:cs typeface="Times New Roman" pitchFamily="18" charset="0"/>
              </a:rPr>
              <a:t>constant</a:t>
            </a:r>
            <a:r>
              <a:rPr lang="en-US" sz="2200" dirty="0">
                <a:latin typeface="Times New Roman" pitchFamily="18" charset="0"/>
                <a:cs typeface="Times New Roman" pitchFamily="18" charset="0"/>
              </a:rPr>
              <a:t> or </a:t>
            </a:r>
            <a:r>
              <a:rPr lang="en-US" sz="2200" b="1" dirty="0">
                <a:latin typeface="Times New Roman" pitchFamily="18" charset="0"/>
                <a:cs typeface="Times New Roman" pitchFamily="18" charset="0"/>
              </a:rPr>
              <a:t>any expression </a:t>
            </a:r>
            <a:r>
              <a:rPr lang="en-US" sz="2200" dirty="0">
                <a:latin typeface="Times New Roman" pitchFamily="18" charset="0"/>
                <a:cs typeface="Times New Roman" pitchFamily="18" charset="0"/>
              </a:rPr>
              <a:t>that evaluates to an </a:t>
            </a:r>
            <a:r>
              <a:rPr lang="en-US" sz="2200" b="1" dirty="0">
                <a:latin typeface="Times New Roman" pitchFamily="18" charset="0"/>
                <a:cs typeface="Times New Roman" pitchFamily="18" charset="0"/>
              </a:rPr>
              <a:t>integral value</a:t>
            </a:r>
            <a:r>
              <a:rPr lang="en-US" sz="22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Example:</a:t>
            </a:r>
          </a:p>
          <a:p>
            <a:pPr marL="0" indent="0">
              <a:buNone/>
            </a:pPr>
            <a:r>
              <a:rPr lang="en-US" sz="2400" dirty="0">
                <a:latin typeface="Times New Roman" pitchFamily="18" charset="0"/>
                <a:cs typeface="Times New Roman" pitchFamily="18" charset="0"/>
              </a:rPr>
              <a:t>score[3]   refers to the third element to the array score</a:t>
            </a:r>
            <a:r>
              <a:rPr lang="en-US" sz="2400" dirty="0"/>
              <a:t> </a:t>
            </a:r>
          </a:p>
          <a:p>
            <a:pPr marL="0" indent="0">
              <a:buNone/>
            </a:pPr>
            <a:r>
              <a:rPr lang="en-US" sz="2400" dirty="0"/>
              <a:t>		</a:t>
            </a:r>
          </a:p>
        </p:txBody>
      </p:sp>
      <p:cxnSp>
        <p:nvCxnSpPr>
          <p:cNvPr id="4" name="Straight Connector 3"/>
          <p:cNvCxnSpPr/>
          <p:nvPr/>
        </p:nvCxnSpPr>
        <p:spPr>
          <a:xfrm>
            <a:off x="6096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Referencing…</a:t>
            </a:r>
          </a:p>
        </p:txBody>
      </p:sp>
      <p:sp>
        <p:nvSpPr>
          <p:cNvPr id="147459" name="Rectangle 1027"/>
          <p:cNvSpPr>
            <a:spLocks noGrp="1" noChangeArrowheads="1"/>
          </p:cNvSpPr>
          <p:nvPr>
            <p:ph type="body" idx="1"/>
          </p:nvPr>
        </p:nvSpPr>
        <p:spPr>
          <a:xfrm>
            <a:off x="685800" y="1524000"/>
            <a:ext cx="8141208" cy="4343400"/>
          </a:xfrm>
        </p:spPr>
        <p:txBody>
          <a:bodyPr wrap="square">
            <a:noAutofit/>
          </a:bodyPr>
          <a:lstStyle/>
          <a:p>
            <a:pPr marL="457200" indent="-457200"/>
            <a:r>
              <a:rPr lang="en-US" sz="2400" b="1" dirty="0">
                <a:latin typeface="Times New Roman" pitchFamily="18" charset="0"/>
                <a:cs typeface="Times New Roman" pitchFamily="18" charset="0"/>
              </a:rPr>
              <a:t>An element of an array can be used any where a variable can be used.</a:t>
            </a:r>
          </a:p>
          <a:p>
            <a:pPr marL="400050" lvl="1" indent="0">
              <a:buNone/>
            </a:pPr>
            <a:r>
              <a:rPr lang="en-US" sz="2000" dirty="0">
                <a:latin typeface="Times New Roman" pitchFamily="18" charset="0"/>
                <a:cs typeface="Times New Roman" pitchFamily="18" charset="0"/>
              </a:rPr>
              <a:t>Assuming the following declaration</a:t>
            </a:r>
          </a:p>
          <a:p>
            <a:pPr marL="400050" lvl="1" indent="0">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[20]={1}, </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=1, y=3;</a:t>
            </a:r>
          </a:p>
          <a:p>
            <a:pPr marL="400050" lvl="1" indent="0">
              <a:buNone/>
            </a:pPr>
            <a:r>
              <a:rPr lang="en-US" sz="2000" b="1" dirty="0">
                <a:latin typeface="Times New Roman" pitchFamily="18" charset="0"/>
                <a:cs typeface="Times New Roman" pitchFamily="18" charset="0"/>
              </a:rPr>
              <a:t>An element of array can be assigned:</a:t>
            </a:r>
          </a:p>
          <a:p>
            <a:pPr marL="400050" lvl="1" indent="0">
              <a:buNone/>
            </a:pP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[4] = 55; //The fifth element of the array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 assigned 55</a:t>
            </a:r>
          </a:p>
          <a:p>
            <a:pPr marL="400050" lvl="1" indent="0">
              <a:buNone/>
            </a:pPr>
            <a:r>
              <a:rPr lang="en-US" sz="2000" b="1" dirty="0">
                <a:latin typeface="Times New Roman" pitchFamily="18" charset="0"/>
                <a:cs typeface="Times New Roman" pitchFamily="18" charset="0"/>
              </a:rPr>
              <a:t>It can be used in an expression(as </a:t>
            </a:r>
            <a:r>
              <a:rPr lang="en-US" sz="2000" b="1" dirty="0" err="1">
                <a:latin typeface="Times New Roman" pitchFamily="18" charset="0"/>
                <a:cs typeface="Times New Roman" pitchFamily="18" charset="0"/>
              </a:rPr>
              <a:t>lvalue</a:t>
            </a:r>
            <a:r>
              <a:rPr lang="en-US" sz="2000" b="1"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rvalue</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00050" lvl="1" indent="0">
              <a:buNone/>
            </a:pP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[2*</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+1] = 3*y +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[2*</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//the 4</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element is assigned 10</a:t>
            </a:r>
          </a:p>
          <a:p>
            <a:pPr marL="400050" lvl="1" indent="0">
              <a:buNone/>
            </a:pPr>
            <a:r>
              <a:rPr lang="en-US" sz="2000" b="1" dirty="0">
                <a:latin typeface="Times New Roman" pitchFamily="18" charset="0"/>
                <a:cs typeface="Times New Roman" pitchFamily="18" charset="0"/>
              </a:rPr>
              <a:t>It can be used in an input-output statement:</a:t>
            </a:r>
          </a:p>
          <a:p>
            <a:pPr marL="400050" lvl="1" indent="0">
              <a:buNone/>
            </a:pPr>
            <a:r>
              <a:rPr lang="en-US" sz="2000" dirty="0" err="1">
                <a:latin typeface="Times New Roman" pitchFamily="18" charset="0"/>
                <a:cs typeface="Times New Roman" pitchFamily="18" charset="0"/>
              </a:rPr>
              <a:t>cin</a:t>
            </a:r>
            <a:r>
              <a:rPr lang="en-US" sz="2000" dirty="0">
                <a:latin typeface="Times New Roman" pitchFamily="18" charset="0"/>
                <a:cs typeface="Times New Roman" pitchFamily="18" charset="0"/>
              </a:rPr>
              <a:t> &gt;&gt;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[18];  //the 19</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element will be an integer read from 			keyboard </a:t>
            </a:r>
          </a:p>
          <a:p>
            <a:pPr marL="400050" lvl="1" indent="0">
              <a:buNone/>
            </a:pP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[15];   //The 16</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will be displayed on the screen</a:t>
            </a:r>
          </a:p>
          <a:p>
            <a:pPr marL="0" indent="0">
              <a:buNone/>
            </a:pPr>
            <a:r>
              <a:rPr lang="en-US" sz="2400" dirty="0">
                <a:latin typeface="Times New Roman" pitchFamily="18" charset="0"/>
                <a:cs typeface="Times New Roman" pitchFamily="18" charset="0"/>
              </a:rPr>
              <a:t> </a:t>
            </a:r>
          </a:p>
        </p:txBody>
      </p:sp>
      <p:cxnSp>
        <p:nvCxnSpPr>
          <p:cNvPr id="4" name="Straight Connector 3"/>
          <p:cNvCxnSpPr/>
          <p:nvPr/>
        </p:nvCxnSpPr>
        <p:spPr>
          <a:xfrm>
            <a:off x="6858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Referencing…</a:t>
            </a:r>
          </a:p>
        </p:txBody>
      </p:sp>
      <p:sp>
        <p:nvSpPr>
          <p:cNvPr id="147459" name="Rectangle 1027"/>
          <p:cNvSpPr>
            <a:spLocks noGrp="1" noChangeArrowheads="1"/>
          </p:cNvSpPr>
          <p:nvPr>
            <p:ph type="body" idx="1"/>
          </p:nvPr>
        </p:nvSpPr>
        <p:spPr>
          <a:xfrm>
            <a:off x="621792" y="1524000"/>
            <a:ext cx="7772400" cy="4953000"/>
          </a:xfrm>
        </p:spPr>
        <p:txBody>
          <a:bodyPr wrap="square">
            <a:noAutofit/>
          </a:bodyPr>
          <a:lstStyle/>
          <a:p>
            <a:pPr marL="457200" indent="-457200">
              <a:buNone/>
            </a:pPr>
            <a:r>
              <a:rPr lang="en-US" sz="2200" dirty="0"/>
              <a:t>Consider the following declaration for the next proposition:</a:t>
            </a:r>
          </a:p>
          <a:p>
            <a:pPr marL="457200" indent="-457200">
              <a:buNone/>
            </a:pPr>
            <a:r>
              <a:rPr lang="en-US" sz="2200" dirty="0" err="1"/>
              <a:t>int</a:t>
            </a:r>
            <a:r>
              <a:rPr lang="en-US" sz="2200" dirty="0"/>
              <a:t> </a:t>
            </a:r>
            <a:r>
              <a:rPr lang="en-US" sz="2200" dirty="0" err="1"/>
              <a:t>lista</a:t>
            </a:r>
            <a:r>
              <a:rPr lang="en-US" sz="2200" dirty="0"/>
              <a:t>[]={5, 7, 9, 6, 4}, </a:t>
            </a:r>
            <a:r>
              <a:rPr lang="en-US" sz="2200" dirty="0" err="1"/>
              <a:t>listb</a:t>
            </a:r>
            <a:r>
              <a:rPr lang="en-US" sz="2200" dirty="0"/>
              <a:t>[5];</a:t>
            </a:r>
          </a:p>
          <a:p>
            <a:pPr marL="457200" indent="-457200"/>
            <a:r>
              <a:rPr lang="en-US" sz="2200" dirty="0"/>
              <a:t>Attempting to access </a:t>
            </a:r>
            <a:r>
              <a:rPr lang="en-US" sz="2200" b="1" dirty="0"/>
              <a:t>a nonexistent array element </a:t>
            </a:r>
            <a:r>
              <a:rPr lang="en-US" sz="2200" dirty="0"/>
              <a:t>leads to a serious </a:t>
            </a:r>
            <a:r>
              <a:rPr lang="en-US" sz="2200" b="1" dirty="0"/>
              <a:t>runtime error </a:t>
            </a:r>
            <a:r>
              <a:rPr lang="en-US" sz="2200" dirty="0"/>
              <a:t>(called </a:t>
            </a:r>
            <a:r>
              <a:rPr lang="en-US" sz="2200" b="1" dirty="0"/>
              <a:t>‘index out of bounds’ error</a:t>
            </a:r>
            <a:r>
              <a:rPr lang="en-US" sz="2200" dirty="0"/>
              <a:t>). T</a:t>
            </a:r>
            <a:r>
              <a:rPr lang="en-US" sz="2400" dirty="0"/>
              <a:t>he compiler won’t complain if you assign a value to the nonexistent element. Your code will compile. </a:t>
            </a:r>
            <a:endParaRPr lang="en-US" sz="2000" dirty="0"/>
          </a:p>
          <a:p>
            <a:pPr marL="400050" lvl="1" indent="0">
              <a:buNone/>
            </a:pPr>
            <a:r>
              <a:rPr lang="en-US" sz="2000" dirty="0"/>
              <a:t>  </a:t>
            </a:r>
            <a:r>
              <a:rPr lang="en-US" sz="2000" dirty="0" err="1"/>
              <a:t>listb</a:t>
            </a:r>
            <a:r>
              <a:rPr lang="en-US" sz="2000" dirty="0"/>
              <a:t>[5]=</a:t>
            </a:r>
            <a:r>
              <a:rPr lang="en-US" sz="2000" dirty="0" err="1"/>
              <a:t>lista</a:t>
            </a:r>
            <a:r>
              <a:rPr lang="en-US" sz="2000" dirty="0"/>
              <a:t>[0];     //</a:t>
            </a:r>
            <a:r>
              <a:rPr lang="en-US" sz="2000" b="1" dirty="0"/>
              <a:t> </a:t>
            </a:r>
            <a:r>
              <a:rPr lang="en-US" sz="2000" b="1" dirty="0">
                <a:solidFill>
                  <a:srgbClr val="FF0000"/>
                </a:solidFill>
              </a:rPr>
              <a:t>index out of bounds error</a:t>
            </a:r>
            <a:endParaRPr lang="en-US" sz="2000" dirty="0">
              <a:solidFill>
                <a:srgbClr val="FF0000"/>
              </a:solidFill>
            </a:endParaRPr>
          </a:p>
          <a:p>
            <a:pPr marL="400050" lvl="1" indent="0">
              <a:buNone/>
            </a:pPr>
            <a:r>
              <a:rPr lang="en-US" sz="2000" dirty="0"/>
              <a:t>  </a:t>
            </a:r>
            <a:r>
              <a:rPr lang="en-US" sz="2000" dirty="0" err="1"/>
              <a:t>cout</a:t>
            </a:r>
            <a:r>
              <a:rPr lang="en-US" sz="2000" dirty="0"/>
              <a:t> &lt;&lt;  </a:t>
            </a:r>
            <a:r>
              <a:rPr lang="en-US" sz="2000" dirty="0" err="1"/>
              <a:t>lista</a:t>
            </a:r>
            <a:r>
              <a:rPr lang="en-US" sz="2000" dirty="0"/>
              <a:t>[-1] ;     //</a:t>
            </a:r>
            <a:r>
              <a:rPr lang="en-US" sz="2000" b="1" dirty="0"/>
              <a:t> </a:t>
            </a:r>
            <a:r>
              <a:rPr lang="en-US" sz="2000" b="1" dirty="0">
                <a:solidFill>
                  <a:srgbClr val="FF0000"/>
                </a:solidFill>
              </a:rPr>
              <a:t>index out of bounds error</a:t>
            </a:r>
          </a:p>
          <a:p>
            <a:pPr marL="457200" lvl="1" indent="-457200">
              <a:buFont typeface="Arial" pitchFamily="34" charset="0"/>
              <a:buChar char="•"/>
            </a:pPr>
            <a:r>
              <a:rPr lang="en-US" sz="2200" dirty="0"/>
              <a:t>C++ does not allow </a:t>
            </a:r>
            <a:r>
              <a:rPr lang="en-US" sz="2200" b="1" dirty="0"/>
              <a:t>aggregate operations</a:t>
            </a:r>
            <a:r>
              <a:rPr lang="en-US" sz="2200" dirty="0"/>
              <a:t> on an array:</a:t>
            </a:r>
          </a:p>
          <a:p>
            <a:pPr marL="457200" lvl="1" indent="-457200">
              <a:buNone/>
            </a:pPr>
            <a:r>
              <a:rPr lang="en-US" sz="2200" dirty="0"/>
              <a:t>	</a:t>
            </a:r>
            <a:r>
              <a:rPr lang="en-US" sz="2200" dirty="0" err="1"/>
              <a:t>listb</a:t>
            </a:r>
            <a:r>
              <a:rPr lang="en-US" sz="2200" dirty="0"/>
              <a:t>=</a:t>
            </a:r>
            <a:r>
              <a:rPr lang="en-US" sz="2200" dirty="0" err="1"/>
              <a:t>lista</a:t>
            </a:r>
            <a:r>
              <a:rPr lang="en-US" sz="2200" dirty="0"/>
              <a:t>;     //</a:t>
            </a:r>
            <a:r>
              <a:rPr lang="en-US" sz="2200" b="1" dirty="0"/>
              <a:t>illegal. Copy element by element</a:t>
            </a:r>
          </a:p>
          <a:p>
            <a:pPr marL="457200" lvl="1" indent="-457200">
              <a:buNone/>
            </a:pPr>
            <a:r>
              <a:rPr lang="en-US" sz="2200" dirty="0"/>
              <a:t>	</a:t>
            </a:r>
            <a:r>
              <a:rPr lang="en-US" sz="2200" dirty="0" err="1"/>
              <a:t>cin</a:t>
            </a:r>
            <a:r>
              <a:rPr lang="en-US" sz="2200" dirty="0"/>
              <a:t> &gt;&gt; </a:t>
            </a:r>
            <a:r>
              <a:rPr lang="en-US" sz="2200" dirty="0" err="1"/>
              <a:t>listb</a:t>
            </a:r>
            <a:r>
              <a:rPr lang="en-US" sz="2200" dirty="0"/>
              <a:t>;   //</a:t>
            </a:r>
            <a:r>
              <a:rPr lang="en-US" sz="2200" b="1" dirty="0"/>
              <a:t>illegal! Read element by element</a:t>
            </a:r>
          </a:p>
          <a:p>
            <a:pPr marL="457200" lvl="1" indent="-457200">
              <a:buNone/>
            </a:pPr>
            <a:r>
              <a:rPr lang="en-US" sz="2200" dirty="0"/>
              <a:t>        </a:t>
            </a:r>
            <a:r>
              <a:rPr lang="en-US" sz="2200" dirty="0" err="1"/>
              <a:t>cout</a:t>
            </a:r>
            <a:r>
              <a:rPr lang="en-US" sz="2200" dirty="0"/>
              <a:t> &lt;&lt; </a:t>
            </a:r>
            <a:r>
              <a:rPr lang="en-US" sz="2200" dirty="0" err="1"/>
              <a:t>listb</a:t>
            </a:r>
            <a:r>
              <a:rPr lang="en-US" sz="2200" dirty="0"/>
              <a:t>;   //</a:t>
            </a:r>
            <a:r>
              <a:rPr lang="en-US" sz="2200" b="1" dirty="0"/>
              <a:t>illegal! Display element by </a:t>
            </a:r>
            <a:r>
              <a:rPr lang="en-US" sz="2200" b="1" dirty="0" smtClean="0"/>
              <a:t>element</a:t>
            </a:r>
            <a:r>
              <a:rPr lang="en-US" sz="2200" dirty="0"/>
              <a:t>	</a:t>
            </a:r>
          </a:p>
          <a:p>
            <a:pPr marL="457200" lvl="1" indent="-457200">
              <a:buNone/>
            </a:pPr>
            <a:r>
              <a:rPr lang="en-US" sz="2200" dirty="0"/>
              <a:t>	Copy element by element</a:t>
            </a:r>
          </a:p>
          <a:p>
            <a:pPr marL="400050" lvl="1" indent="0">
              <a:buNone/>
            </a:pPr>
            <a:endParaRPr lang="en-US" sz="2200" dirty="0"/>
          </a:p>
          <a:p>
            <a:pPr marL="400050" lvl="1" indent="0">
              <a:buNone/>
            </a:pPr>
            <a:endParaRPr lang="en-US" sz="2000" b="1" dirty="0"/>
          </a:p>
          <a:p>
            <a:pPr marL="0" indent="0">
              <a:buNone/>
            </a:pPr>
            <a:endParaRPr lang="en-US" sz="2200" dirty="0"/>
          </a:p>
        </p:txBody>
      </p:sp>
      <p:cxnSp>
        <p:nvCxnSpPr>
          <p:cNvPr id="4" name="Straight Connector 3"/>
          <p:cNvCxnSpPr/>
          <p:nvPr/>
        </p:nvCxnSpPr>
        <p:spPr>
          <a:xfrm>
            <a:off x="609600" y="1295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Array Processing</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Some basic operations performed on a one-dimensional array are:</a:t>
            </a:r>
          </a:p>
          <a:p>
            <a:pPr marL="857250" lvl="2" indent="-457200"/>
            <a:r>
              <a:rPr lang="en-US" sz="2200" dirty="0"/>
              <a:t>Initialization </a:t>
            </a:r>
          </a:p>
          <a:p>
            <a:pPr marL="857250" lvl="2" indent="-457200"/>
            <a:r>
              <a:rPr lang="en-US" sz="2200" dirty="0"/>
              <a:t>Filling array from keyboard</a:t>
            </a:r>
          </a:p>
          <a:p>
            <a:pPr marL="857250" lvl="2" indent="-457200"/>
            <a:r>
              <a:rPr lang="en-US" sz="2200" dirty="0"/>
              <a:t>Outputting data stored in an array</a:t>
            </a:r>
          </a:p>
          <a:p>
            <a:pPr marL="857250" lvl="2" indent="-457200"/>
            <a:r>
              <a:rPr lang="en-US" sz="2200" dirty="0"/>
              <a:t>Finding the largest and/or smallest element</a:t>
            </a:r>
          </a:p>
          <a:p>
            <a:pPr marL="457200" indent="-457200"/>
            <a:r>
              <a:rPr lang="en-US" sz="2400" dirty="0"/>
              <a:t>Each operation requires ability to step through the elements of the array</a:t>
            </a:r>
          </a:p>
          <a:p>
            <a:pPr marL="457200" indent="-457200"/>
            <a:r>
              <a:rPr lang="en-US" sz="2400" dirty="0"/>
              <a:t>Easily accomplished by a loop</a:t>
            </a:r>
          </a:p>
          <a:p>
            <a:pPr marL="0" indent="0">
              <a:buNone/>
            </a:pPr>
            <a:endParaRPr lang="en-US" sz="2400" dirty="0"/>
          </a:p>
          <a:p>
            <a:pPr marL="0" indent="0">
              <a:buNone/>
            </a:pPr>
            <a:endParaRPr lang="en-US" sz="2400" dirty="0"/>
          </a:p>
          <a:p>
            <a:pPr marL="0" indent="0">
              <a:buNone/>
            </a:pPr>
            <a:endParaRPr lang="en-US" sz="24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Initialization</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A loop is very useful for initialization of an array specially if the values of the array follows some pattern:</a:t>
            </a:r>
          </a:p>
          <a:p>
            <a:pPr marL="0" indent="0">
              <a:buNone/>
            </a:pPr>
            <a:r>
              <a:rPr lang="en-US" sz="2400" dirty="0"/>
              <a:t>Example:</a:t>
            </a:r>
          </a:p>
          <a:p>
            <a:pPr marL="0" indent="0">
              <a:buNone/>
            </a:pPr>
            <a:r>
              <a:rPr lang="en-US" sz="2400" dirty="0" err="1"/>
              <a:t>int</a:t>
            </a:r>
            <a:r>
              <a:rPr lang="en-US" sz="2400" dirty="0"/>
              <a:t>  odd[50]</a:t>
            </a:r>
          </a:p>
          <a:p>
            <a:pPr marL="0" indent="0">
              <a:buNone/>
            </a:pPr>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50; </a:t>
            </a:r>
            <a:r>
              <a:rPr lang="en-US" sz="2400" dirty="0" err="1"/>
              <a:t>i</a:t>
            </a:r>
            <a:r>
              <a:rPr lang="en-US" sz="2400" dirty="0"/>
              <a:t>++)</a:t>
            </a:r>
          </a:p>
          <a:p>
            <a:pPr marL="0" indent="0">
              <a:buNone/>
            </a:pPr>
            <a:r>
              <a:rPr lang="en-US" sz="2400" dirty="0"/>
              <a:t>	odd[</a:t>
            </a:r>
            <a:r>
              <a:rPr lang="en-US" sz="2400" dirty="0" err="1"/>
              <a:t>i</a:t>
            </a:r>
            <a:r>
              <a:rPr lang="en-US" sz="2400" dirty="0"/>
              <a:t>] = 2*</a:t>
            </a:r>
            <a:r>
              <a:rPr lang="en-US" sz="2400" dirty="0" err="1"/>
              <a:t>i</a:t>
            </a:r>
            <a:r>
              <a:rPr lang="en-US" sz="2400" dirty="0"/>
              <a:t> + 1;</a:t>
            </a:r>
          </a:p>
          <a:p>
            <a:pPr marL="0" indent="0">
              <a:buNone/>
            </a:pPr>
            <a:endParaRPr lang="en-US" sz="2400" dirty="0"/>
          </a:p>
          <a:p>
            <a:pPr marL="0" indent="0">
              <a:buNone/>
            </a:pPr>
            <a:endParaRPr lang="en-US" sz="2400" dirty="0"/>
          </a:p>
          <a:p>
            <a:pPr marL="0" indent="0">
              <a:buNone/>
            </a:pPr>
            <a:endParaRPr lang="en-US" sz="24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Filling array from Keyboard</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A loop is very useful to obtain the values of the array from the keyboard:</a:t>
            </a:r>
          </a:p>
          <a:p>
            <a:pPr marL="0" indent="0">
              <a:buNone/>
            </a:pPr>
            <a:r>
              <a:rPr lang="en-US" sz="2400" dirty="0"/>
              <a:t>Example:</a:t>
            </a:r>
          </a:p>
          <a:p>
            <a:pPr marL="0" indent="0">
              <a:buNone/>
            </a:pPr>
            <a:r>
              <a:rPr lang="en-US" sz="2400" dirty="0"/>
              <a:t>float  score[60]</a:t>
            </a:r>
          </a:p>
          <a:p>
            <a:pPr marL="0" indent="0">
              <a:buNone/>
            </a:pPr>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60; </a:t>
            </a:r>
            <a:r>
              <a:rPr lang="en-US" sz="2400" dirty="0" err="1"/>
              <a:t>i</a:t>
            </a:r>
            <a:r>
              <a:rPr lang="en-US" sz="2400" dirty="0"/>
              <a:t>++){</a:t>
            </a:r>
          </a:p>
          <a:p>
            <a:pPr marL="0" indent="0">
              <a:buNone/>
            </a:pPr>
            <a:r>
              <a:rPr lang="en-US" sz="2400" dirty="0"/>
              <a:t>	</a:t>
            </a:r>
            <a:r>
              <a:rPr lang="en-US" sz="2400" dirty="0" err="1"/>
              <a:t>cout</a:t>
            </a:r>
            <a:r>
              <a:rPr lang="en-US" sz="2400" dirty="0"/>
              <a:t> &lt;&lt; “score[“ &lt;&lt; </a:t>
            </a:r>
            <a:r>
              <a:rPr lang="en-US" sz="2400" dirty="0" err="1"/>
              <a:t>i</a:t>
            </a:r>
            <a:r>
              <a:rPr lang="en-US" sz="2400" dirty="0"/>
              <a:t> &lt;&lt; “] = “;</a:t>
            </a:r>
          </a:p>
          <a:p>
            <a:pPr marL="0" indent="0">
              <a:buNone/>
            </a:pPr>
            <a:r>
              <a:rPr lang="en-US" sz="2400" dirty="0"/>
              <a:t>	</a:t>
            </a:r>
            <a:r>
              <a:rPr lang="en-US" sz="2400" dirty="0" err="1"/>
              <a:t>cin</a:t>
            </a:r>
            <a:r>
              <a:rPr lang="en-US" sz="2400" dirty="0"/>
              <a:t> &lt;&lt; score[</a:t>
            </a:r>
            <a:r>
              <a:rPr lang="en-US" sz="2400" dirty="0" err="1"/>
              <a:t>i</a:t>
            </a:r>
            <a:r>
              <a:rPr lang="en-US" sz="2400" dirty="0"/>
              <a:t>];</a:t>
            </a:r>
          </a:p>
          <a:p>
            <a:pPr marL="0" indent="0">
              <a:buNone/>
            </a:pPr>
            <a:r>
              <a:rPr lang="en-US" sz="2400" dirty="0"/>
              <a:t>}</a:t>
            </a:r>
          </a:p>
          <a:p>
            <a:pPr marL="0" indent="0">
              <a:buNone/>
            </a:pPr>
            <a:endParaRPr lang="en-US" sz="2400" dirty="0"/>
          </a:p>
          <a:p>
            <a:pPr marL="0" indent="0">
              <a:buNone/>
            </a:pPr>
            <a:endParaRPr lang="en-US" sz="2400" dirty="0"/>
          </a:p>
          <a:p>
            <a:pPr marL="0" indent="0">
              <a:buNone/>
            </a:pPr>
            <a:endParaRPr lang="en-US" sz="24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lvl="2" algn="l" rtl="0">
              <a:spcBef>
                <a:spcPct val="0"/>
              </a:spcBef>
            </a:pPr>
            <a:r>
              <a:rPr lang="en-US" sz="4400" kern="1200" dirty="0">
                <a:solidFill>
                  <a:schemeClr val="accent2"/>
                </a:solidFill>
                <a:latin typeface="Times New Roman" pitchFamily="18" charset="0"/>
                <a:ea typeface="+mj-ea"/>
                <a:cs typeface="Times New Roman" pitchFamily="18" charset="0"/>
              </a:rPr>
              <a:t>Outputting Data Stored in an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A loop is very useful to display the values of the array :</a:t>
            </a:r>
          </a:p>
          <a:p>
            <a:pPr marL="0" indent="0">
              <a:buNone/>
            </a:pPr>
            <a:r>
              <a:rPr lang="en-US" sz="2400" dirty="0"/>
              <a:t>Example:</a:t>
            </a:r>
          </a:p>
          <a:p>
            <a:pPr marL="0" indent="0">
              <a:buNone/>
            </a:pPr>
            <a:r>
              <a:rPr lang="en-US" sz="2400" dirty="0"/>
              <a:t>float  score[60];</a:t>
            </a:r>
          </a:p>
          <a:p>
            <a:pPr marL="0" indent="0">
              <a:buNone/>
            </a:pPr>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60; </a:t>
            </a:r>
            <a:r>
              <a:rPr lang="en-US" sz="2400" dirty="0" err="1"/>
              <a:t>i</a:t>
            </a:r>
            <a:r>
              <a:rPr lang="en-US" sz="2400" dirty="0"/>
              <a:t>++)</a:t>
            </a:r>
          </a:p>
          <a:p>
            <a:pPr marL="0" indent="0">
              <a:buNone/>
            </a:pPr>
            <a:r>
              <a:rPr lang="en-US" sz="2400" dirty="0"/>
              <a:t>	</a:t>
            </a:r>
            <a:r>
              <a:rPr lang="en-US" sz="2400" dirty="0" err="1"/>
              <a:t>cout</a:t>
            </a:r>
            <a:r>
              <a:rPr lang="en-US" sz="2400" dirty="0"/>
              <a:t> &lt;&lt; “score[“ &lt;&lt; </a:t>
            </a:r>
            <a:r>
              <a:rPr lang="en-US" sz="2400" dirty="0" err="1"/>
              <a:t>i</a:t>
            </a:r>
            <a:r>
              <a:rPr lang="en-US" sz="2400" dirty="0"/>
              <a:t> &lt;&lt; “] = “ &lt;&lt; score[</a:t>
            </a:r>
            <a:r>
              <a:rPr lang="en-US" sz="2400" dirty="0" err="1"/>
              <a:t>i</a:t>
            </a:r>
            <a:r>
              <a:rPr lang="en-US" sz="2400" dirty="0"/>
              <a:t>]&lt;&lt;</a:t>
            </a:r>
            <a:r>
              <a:rPr lang="en-US" sz="2400" dirty="0" err="1"/>
              <a:t>endl</a:t>
            </a:r>
            <a:r>
              <a:rPr lang="en-US" sz="2400" dirty="0"/>
              <a:t>;</a:t>
            </a:r>
          </a:p>
          <a:p>
            <a:pPr marL="0" indent="0">
              <a:buNone/>
            </a:pPr>
            <a:endParaRPr lang="en-US" sz="2400" dirty="0"/>
          </a:p>
          <a:p>
            <a:pPr marL="0" indent="0">
              <a:buNone/>
            </a:pPr>
            <a:endParaRPr lang="en-US" sz="2400" dirty="0"/>
          </a:p>
          <a:p>
            <a:pPr marL="0" indent="0">
              <a:buNone/>
            </a:pPr>
            <a:endParaRPr lang="en-US" sz="2400"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28484" y="512071"/>
            <a:ext cx="8229600" cy="780152"/>
          </a:xfrm>
        </p:spPr>
        <p:txBody>
          <a:bodyPr>
            <a:noAutofit/>
          </a:bodyPr>
          <a:lstStyle/>
          <a:p>
            <a:pPr lvl="2" algn="l" rtl="0">
              <a:spcBef>
                <a:spcPct val="0"/>
              </a:spcBef>
            </a:pPr>
            <a:r>
              <a:rPr lang="en-US" sz="4400" kern="1200" dirty="0">
                <a:solidFill>
                  <a:schemeClr val="accent2"/>
                </a:solidFill>
                <a:latin typeface="Times New Roman" pitchFamily="18" charset="0"/>
                <a:ea typeface="+mj-ea"/>
                <a:cs typeface="Times New Roman" pitchFamily="18" charset="0"/>
              </a:rPr>
              <a:t>Finding The Smallest, Largest, Range and Average Value</a:t>
            </a:r>
          </a:p>
        </p:txBody>
      </p:sp>
      <p:sp>
        <p:nvSpPr>
          <p:cNvPr id="147459" name="Rectangle 1027"/>
          <p:cNvSpPr>
            <a:spLocks noGrp="1" noChangeArrowheads="1"/>
          </p:cNvSpPr>
          <p:nvPr>
            <p:ph type="body" idx="1"/>
          </p:nvPr>
        </p:nvSpPr>
        <p:spPr>
          <a:xfrm>
            <a:off x="580103" y="2062165"/>
            <a:ext cx="7772400" cy="4414836"/>
          </a:xfrm>
        </p:spPr>
        <p:txBody>
          <a:bodyPr wrap="square">
            <a:noAutofit/>
          </a:bodyPr>
          <a:lstStyle/>
          <a:p>
            <a:pPr marL="0" indent="0">
              <a:buNone/>
            </a:pPr>
            <a:r>
              <a:rPr lang="en-US" sz="2400" dirty="0"/>
              <a:t>Write a program that collects the score of students and determine the smallest, largest, range and average of the scores</a:t>
            </a:r>
          </a:p>
          <a:p>
            <a:pPr marL="0" indent="0">
              <a:buNone/>
            </a:pPr>
            <a:endParaRPr lang="en-US" sz="2400" dirty="0"/>
          </a:p>
        </p:txBody>
      </p:sp>
      <p:cxnSp>
        <p:nvCxnSpPr>
          <p:cNvPr id="4" name="Straight Connector 3"/>
          <p:cNvCxnSpPr/>
          <p:nvPr/>
        </p:nvCxnSpPr>
        <p:spPr>
          <a:xfrm>
            <a:off x="508819" y="1676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18</a:t>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cs typeface="Times New Roman" pitchFamily="18" charset="0"/>
              </a:rPr>
              <a:t>Range Based For Loop and Array</a:t>
            </a:r>
            <a:endParaRPr lang="en-US" i="1" dirty="0">
              <a:solidFill>
                <a:schemeClr val="accent2"/>
              </a:solidFill>
              <a:cs typeface="Times New Roman" pitchFamily="18" charset="0"/>
            </a:endParaRPr>
          </a:p>
        </p:txBody>
      </p:sp>
      <p:sp>
        <p:nvSpPr>
          <p:cNvPr id="147459" name="Rectangle 1027"/>
          <p:cNvSpPr>
            <a:spLocks noGrp="1" noChangeArrowheads="1"/>
          </p:cNvSpPr>
          <p:nvPr>
            <p:ph type="body" idx="1"/>
          </p:nvPr>
        </p:nvSpPr>
        <p:spPr>
          <a:xfrm>
            <a:off x="621792" y="1922922"/>
            <a:ext cx="7772400" cy="4114800"/>
          </a:xfrm>
        </p:spPr>
        <p:txBody>
          <a:bodyPr wrap="square">
            <a:noAutofit/>
          </a:bodyPr>
          <a:lstStyle/>
          <a:p>
            <a:pPr marL="0" lvl="1" indent="0">
              <a:lnSpc>
                <a:spcPct val="90000"/>
              </a:lnSpc>
              <a:buNone/>
            </a:pPr>
            <a:r>
              <a:rPr lang="en-US" sz="2000" b="0" i="0" dirty="0" smtClean="0">
                <a:solidFill>
                  <a:srgbClr val="000000"/>
                </a:solidFill>
                <a:effectLst/>
              </a:rPr>
              <a:t>A range based style </a:t>
            </a:r>
            <a:r>
              <a:rPr lang="en-US" sz="2000" b="0" i="0" dirty="0">
                <a:solidFill>
                  <a:srgbClr val="000000"/>
                </a:solidFill>
                <a:effectLst/>
              </a:rPr>
              <a:t>loop</a:t>
            </a:r>
            <a:r>
              <a:rPr lang="en-US" sz="2000" dirty="0">
                <a:solidFill>
                  <a:srgbClr val="000000"/>
                </a:solidFill>
              </a:rPr>
              <a:t> </a:t>
            </a:r>
            <a:r>
              <a:rPr lang="en-US" sz="2000" b="0" i="0" dirty="0">
                <a:solidFill>
                  <a:srgbClr val="000000"/>
                </a:solidFill>
                <a:effectLst/>
              </a:rPr>
              <a:t>is</a:t>
            </a:r>
            <a:r>
              <a:rPr lang="en-US" sz="2000" dirty="0">
                <a:solidFill>
                  <a:srgbClr val="000000"/>
                </a:solidFill>
              </a:rPr>
              <a:t> </a:t>
            </a:r>
            <a:r>
              <a:rPr lang="en-US" sz="2000" b="0" i="0" dirty="0">
                <a:solidFill>
                  <a:srgbClr val="000000"/>
                </a:solidFill>
                <a:effectLst/>
              </a:rPr>
              <a:t>designed</a:t>
            </a:r>
            <a:r>
              <a:rPr lang="en-US" sz="2000" dirty="0">
                <a:solidFill>
                  <a:srgbClr val="000000"/>
                </a:solidFill>
              </a:rPr>
              <a:t> </a:t>
            </a:r>
            <a:r>
              <a:rPr lang="en-US" sz="2000" b="1" i="0" dirty="0">
                <a:solidFill>
                  <a:srgbClr val="000000"/>
                </a:solidFill>
                <a:effectLst/>
              </a:rPr>
              <a:t>to</a:t>
            </a:r>
            <a:r>
              <a:rPr lang="en-US" sz="2000" b="1" dirty="0">
                <a:solidFill>
                  <a:srgbClr val="000000"/>
                </a:solidFill>
              </a:rPr>
              <a:t> </a:t>
            </a:r>
            <a:r>
              <a:rPr lang="en-US" sz="2000" b="1" i="0" dirty="0">
                <a:solidFill>
                  <a:srgbClr val="000000"/>
                </a:solidFill>
                <a:effectLst/>
              </a:rPr>
              <a:t>cycle</a:t>
            </a:r>
            <a:r>
              <a:rPr lang="en-US" sz="2000" b="1" dirty="0">
                <a:solidFill>
                  <a:srgbClr val="000000"/>
                </a:solidFill>
              </a:rPr>
              <a:t> </a:t>
            </a:r>
            <a:r>
              <a:rPr lang="en-US" sz="2000" b="1" i="0" dirty="0">
                <a:solidFill>
                  <a:srgbClr val="000000"/>
                </a:solidFill>
                <a:effectLst/>
              </a:rPr>
              <a:t>through</a:t>
            </a:r>
            <a:r>
              <a:rPr lang="en-US" sz="2000" b="1" dirty="0">
                <a:solidFill>
                  <a:srgbClr val="000000"/>
                </a:solidFill>
              </a:rPr>
              <a:t> </a:t>
            </a:r>
            <a:r>
              <a:rPr lang="en-US" sz="2000" b="1" i="0" dirty="0">
                <a:solidFill>
                  <a:srgbClr val="000000"/>
                </a:solidFill>
                <a:effectLst/>
              </a:rPr>
              <a:t>a</a:t>
            </a:r>
            <a:r>
              <a:rPr lang="en-US" sz="2000" b="1" dirty="0">
                <a:solidFill>
                  <a:srgbClr val="000000"/>
                </a:solidFill>
              </a:rPr>
              <a:t> </a:t>
            </a:r>
            <a:r>
              <a:rPr lang="en-US" sz="2000" b="1" i="0" dirty="0">
                <a:solidFill>
                  <a:srgbClr val="000000"/>
                </a:solidFill>
                <a:effectLst/>
              </a:rPr>
              <a:t>collection</a:t>
            </a:r>
            <a:r>
              <a:rPr lang="en-US" sz="2000" b="1" dirty="0">
                <a:solidFill>
                  <a:srgbClr val="000000"/>
                </a:solidFill>
              </a:rPr>
              <a:t> </a:t>
            </a:r>
            <a:r>
              <a:rPr lang="en-US" sz="2000" b="1" i="0" dirty="0">
                <a:solidFill>
                  <a:srgbClr val="000000"/>
                </a:solidFill>
                <a:effectLst/>
              </a:rPr>
              <a:t>of</a:t>
            </a:r>
            <a:r>
              <a:rPr lang="en-US" sz="2000" b="1" dirty="0">
                <a:solidFill>
                  <a:srgbClr val="000000"/>
                </a:solidFill>
              </a:rPr>
              <a:t> </a:t>
            </a:r>
            <a:r>
              <a:rPr lang="en-US" sz="2000" b="1" i="0" dirty="0">
                <a:solidFill>
                  <a:srgbClr val="000000"/>
                </a:solidFill>
                <a:effectLst/>
              </a:rPr>
              <a:t>objects</a:t>
            </a:r>
            <a:r>
              <a:rPr lang="en-US" sz="2000" b="0" i="0" dirty="0">
                <a:solidFill>
                  <a:srgbClr val="000000"/>
                </a:solidFill>
                <a:effectLst/>
              </a:rPr>
              <a:t>, such</a:t>
            </a:r>
            <a:r>
              <a:rPr lang="en-US" sz="2000" dirty="0">
                <a:solidFill>
                  <a:srgbClr val="000000"/>
                </a:solidFill>
              </a:rPr>
              <a:t> </a:t>
            </a:r>
            <a:r>
              <a:rPr lang="en-US" sz="2000" b="0" i="0" dirty="0">
                <a:solidFill>
                  <a:srgbClr val="000000"/>
                </a:solidFill>
                <a:effectLst/>
              </a:rPr>
              <a:t>as</a:t>
            </a:r>
            <a:r>
              <a:rPr lang="en-US" sz="2000" dirty="0">
                <a:solidFill>
                  <a:srgbClr val="000000"/>
                </a:solidFill>
              </a:rPr>
              <a:t> </a:t>
            </a:r>
            <a:r>
              <a:rPr lang="en-US" sz="2000" b="0" i="0" dirty="0">
                <a:solidFill>
                  <a:srgbClr val="000000"/>
                </a:solidFill>
                <a:effectLst/>
              </a:rPr>
              <a:t>an</a:t>
            </a:r>
            <a:r>
              <a:rPr lang="en-US" sz="2000" dirty="0">
                <a:solidFill>
                  <a:srgbClr val="000000"/>
                </a:solidFill>
              </a:rPr>
              <a:t> </a:t>
            </a:r>
            <a:r>
              <a:rPr lang="en-US" sz="2000" b="0" i="0" dirty="0">
                <a:solidFill>
                  <a:srgbClr val="000000"/>
                </a:solidFill>
                <a:effectLst/>
              </a:rPr>
              <a:t>array, </a:t>
            </a:r>
            <a:r>
              <a:rPr lang="en-US" sz="2000" b="0" i="0" dirty="0" smtClean="0">
                <a:solidFill>
                  <a:srgbClr val="000000"/>
                </a:solidFill>
                <a:effectLst/>
              </a:rPr>
              <a:t>vector </a:t>
            </a:r>
            <a:r>
              <a:rPr lang="en-US" sz="2000" b="0" i="0" dirty="0">
                <a:solidFill>
                  <a:srgbClr val="000000"/>
                </a:solidFill>
                <a:effectLst/>
              </a:rPr>
              <a:t>in</a:t>
            </a:r>
            <a:r>
              <a:rPr lang="en-US" sz="2000" dirty="0">
                <a:solidFill>
                  <a:srgbClr val="000000"/>
                </a:solidFill>
              </a:rPr>
              <a:t> </a:t>
            </a:r>
            <a:r>
              <a:rPr lang="en-US" sz="2000" b="0" i="0" dirty="0">
                <a:solidFill>
                  <a:srgbClr val="000000"/>
                </a:solidFill>
                <a:effectLst/>
              </a:rPr>
              <a:t>strictly</a:t>
            </a:r>
            <a:r>
              <a:rPr lang="en-US" sz="2000" dirty="0">
                <a:solidFill>
                  <a:srgbClr val="000000"/>
                </a:solidFill>
              </a:rPr>
              <a:t> </a:t>
            </a:r>
            <a:r>
              <a:rPr lang="en-US" sz="2000" b="0" i="0" dirty="0">
                <a:solidFill>
                  <a:srgbClr val="000000"/>
                </a:solidFill>
                <a:effectLst/>
              </a:rPr>
              <a:t>sequential</a:t>
            </a:r>
            <a:r>
              <a:rPr lang="en-US" sz="2000" dirty="0">
                <a:solidFill>
                  <a:srgbClr val="000000"/>
                </a:solidFill>
              </a:rPr>
              <a:t> </a:t>
            </a:r>
            <a:r>
              <a:rPr lang="en-US" sz="2000" b="0" i="0" dirty="0">
                <a:solidFill>
                  <a:srgbClr val="000000"/>
                </a:solidFill>
                <a:effectLst/>
              </a:rPr>
              <a:t>fashion, from</a:t>
            </a:r>
            <a:r>
              <a:rPr lang="en-US" sz="2000" dirty="0">
                <a:solidFill>
                  <a:srgbClr val="000000"/>
                </a:solidFill>
              </a:rPr>
              <a:t> </a:t>
            </a:r>
            <a:r>
              <a:rPr lang="en-US" sz="2000" b="0" i="0" dirty="0">
                <a:solidFill>
                  <a:srgbClr val="000000"/>
                </a:solidFill>
                <a:effectLst/>
              </a:rPr>
              <a:t>start</a:t>
            </a:r>
            <a:r>
              <a:rPr lang="en-US" sz="2000" dirty="0">
                <a:solidFill>
                  <a:srgbClr val="000000"/>
                </a:solidFill>
              </a:rPr>
              <a:t> </a:t>
            </a:r>
            <a:r>
              <a:rPr lang="en-US" sz="2000" b="0" i="0" dirty="0">
                <a:solidFill>
                  <a:srgbClr val="000000"/>
                </a:solidFill>
                <a:effectLst/>
              </a:rPr>
              <a:t>to</a:t>
            </a:r>
            <a:r>
              <a:rPr lang="en-US" sz="2000" dirty="0">
                <a:solidFill>
                  <a:srgbClr val="000000"/>
                </a:solidFill>
              </a:rPr>
              <a:t> </a:t>
            </a:r>
            <a:r>
              <a:rPr lang="en-US" sz="2000" b="0" i="0" dirty="0">
                <a:solidFill>
                  <a:srgbClr val="000000"/>
                </a:solidFill>
                <a:effectLst/>
              </a:rPr>
              <a:t>finish.</a:t>
            </a:r>
          </a:p>
          <a:p>
            <a:pPr marL="0" lvl="1" indent="0">
              <a:lnSpc>
                <a:spcPct val="90000"/>
              </a:lnSpc>
              <a:buNone/>
            </a:pPr>
            <a:r>
              <a:rPr lang="en-US" sz="2000" dirty="0">
                <a:solidFill>
                  <a:srgbClr val="000000"/>
                </a:solidFill>
              </a:rPr>
              <a:t>The general form of the for-each version of the for is shown here: </a:t>
            </a:r>
          </a:p>
          <a:p>
            <a:pPr marL="0" lvl="1" indent="0">
              <a:lnSpc>
                <a:spcPct val="90000"/>
              </a:lnSpc>
              <a:buNone/>
            </a:pPr>
            <a:r>
              <a:rPr lang="en-US" sz="2000" b="1" dirty="0" smtClean="0">
                <a:solidFill>
                  <a:srgbClr val="FF0000"/>
                </a:solidFill>
              </a:rPr>
              <a:t>for(</a:t>
            </a:r>
            <a:r>
              <a:rPr lang="en-US" sz="2000" b="1" dirty="0" err="1" smtClean="0">
                <a:solidFill>
                  <a:srgbClr val="FF0000"/>
                </a:solidFill>
              </a:rPr>
              <a:t>range_decleration</a:t>
            </a:r>
            <a:r>
              <a:rPr lang="en-US" sz="2000" b="1" dirty="0" smtClean="0">
                <a:solidFill>
                  <a:srgbClr val="FF0000"/>
                </a:solidFill>
              </a:rPr>
              <a:t> </a:t>
            </a:r>
            <a:r>
              <a:rPr lang="en-US" sz="2000" b="1" dirty="0">
                <a:solidFill>
                  <a:srgbClr val="FF0000"/>
                </a:solidFill>
              </a:rPr>
              <a:t>: collection){</a:t>
            </a:r>
          </a:p>
          <a:p>
            <a:pPr marL="0" lvl="1" indent="0">
              <a:lnSpc>
                <a:spcPct val="90000"/>
              </a:lnSpc>
              <a:buNone/>
            </a:pPr>
            <a:r>
              <a:rPr lang="en-US" sz="2000" b="1" dirty="0">
                <a:solidFill>
                  <a:srgbClr val="FF0000"/>
                </a:solidFill>
              </a:rPr>
              <a:t>	</a:t>
            </a:r>
            <a:r>
              <a:rPr lang="en-US" sz="2000" b="1" dirty="0" smtClean="0">
                <a:solidFill>
                  <a:srgbClr val="FF0000"/>
                </a:solidFill>
              </a:rPr>
              <a:t>statements</a:t>
            </a:r>
            <a:endParaRPr lang="en-US" sz="2000" b="1" dirty="0">
              <a:solidFill>
                <a:srgbClr val="FF0000"/>
              </a:solidFill>
            </a:endParaRPr>
          </a:p>
          <a:p>
            <a:pPr marL="0" lvl="1" indent="0">
              <a:lnSpc>
                <a:spcPct val="90000"/>
              </a:lnSpc>
              <a:buNone/>
            </a:pPr>
            <a:r>
              <a:rPr lang="en-US" sz="2000" b="1" dirty="0">
                <a:solidFill>
                  <a:srgbClr val="FF0000"/>
                </a:solidFill>
              </a:rPr>
              <a:t>}</a:t>
            </a:r>
          </a:p>
          <a:p>
            <a:pPr marL="0" lvl="1" indent="0">
              <a:lnSpc>
                <a:spcPct val="90000"/>
              </a:lnSpc>
              <a:buNone/>
            </a:pPr>
            <a:r>
              <a:rPr lang="en-US" sz="2000" dirty="0" smtClean="0">
                <a:solidFill>
                  <a:srgbClr val="000000"/>
                </a:solidFill>
              </a:rPr>
              <a:t>There are two types of ranged based loops</a:t>
            </a:r>
            <a:br>
              <a:rPr lang="en-US" sz="2000" dirty="0" smtClean="0">
                <a:solidFill>
                  <a:srgbClr val="000000"/>
                </a:solidFill>
              </a:rPr>
            </a:br>
            <a:r>
              <a:rPr lang="en-US" sz="2000" dirty="0" smtClean="0">
                <a:solidFill>
                  <a:srgbClr val="000000"/>
                </a:solidFill>
              </a:rPr>
              <a:t>1. </a:t>
            </a:r>
            <a:r>
              <a:rPr lang="en-US" sz="2000" b="1" dirty="0" smtClean="0">
                <a:solidFill>
                  <a:srgbClr val="000000"/>
                </a:solidFill>
              </a:rPr>
              <a:t>Normal Iterators: </a:t>
            </a:r>
            <a:r>
              <a:rPr lang="en-US" sz="2000" dirty="0"/>
              <a:t> an ordinary temporary variable is </a:t>
            </a:r>
            <a:r>
              <a:rPr lang="en-US" sz="2000" dirty="0" err="1" smtClean="0"/>
              <a:t>diclared</a:t>
            </a:r>
            <a:r>
              <a:rPr lang="en-US" sz="2000" dirty="0" smtClean="0"/>
              <a:t> </a:t>
            </a:r>
            <a:r>
              <a:rPr lang="en-US" sz="2000" dirty="0"/>
              <a:t>as the iterator, and the iterator gets a copy of the current loop item </a:t>
            </a:r>
            <a:r>
              <a:rPr lang="en-US" sz="2000" b="1" dirty="0"/>
              <a:t>by value</a:t>
            </a:r>
            <a:r>
              <a:rPr lang="en-US" sz="2000" dirty="0"/>
              <a:t>. Any changes made to the temporary copy will not get reflected in the </a:t>
            </a:r>
            <a:r>
              <a:rPr lang="en-US" sz="2000" dirty="0" smtClean="0"/>
              <a:t>original </a:t>
            </a:r>
            <a:r>
              <a:rPr lang="en-US" sz="2000" dirty="0" err="1"/>
              <a:t>iterable</a:t>
            </a:r>
            <a:r>
              <a:rPr lang="en-US" sz="2000" dirty="0" smtClean="0"/>
              <a:t>.</a:t>
            </a:r>
          </a:p>
          <a:p>
            <a:pPr marL="0" lvl="1" indent="0">
              <a:lnSpc>
                <a:spcPct val="90000"/>
              </a:lnSpc>
              <a:buNone/>
            </a:pPr>
            <a:r>
              <a:rPr lang="en-US" sz="2000" dirty="0" smtClean="0"/>
              <a:t>Syntax</a:t>
            </a:r>
          </a:p>
          <a:p>
            <a:pPr marL="0" lvl="1" indent="0">
              <a:lnSpc>
                <a:spcPct val="90000"/>
              </a:lnSpc>
              <a:buNone/>
            </a:pPr>
            <a:r>
              <a:rPr lang="en-US" sz="2000" dirty="0"/>
              <a:t>for (</a:t>
            </a:r>
            <a:r>
              <a:rPr lang="en-US" sz="2000" dirty="0" err="1"/>
              <a:t>datatype</a:t>
            </a:r>
            <a:r>
              <a:rPr lang="en-US" sz="2000" dirty="0"/>
              <a:t> iterator : </a:t>
            </a:r>
            <a:r>
              <a:rPr lang="en-US" sz="2000" dirty="0" smtClean="0"/>
              <a:t>collection) </a:t>
            </a:r>
            <a:r>
              <a:rPr lang="en-US" sz="2000" dirty="0"/>
              <a:t>{ </a:t>
            </a:r>
            <a:endParaRPr lang="en-US" sz="2000" dirty="0" smtClean="0"/>
          </a:p>
          <a:p>
            <a:pPr marL="0" lvl="1" indent="0">
              <a:lnSpc>
                <a:spcPct val="90000"/>
              </a:lnSpc>
              <a:buNone/>
            </a:pPr>
            <a:r>
              <a:rPr lang="en-US" sz="2000" dirty="0" smtClean="0"/>
              <a:t>// </a:t>
            </a:r>
            <a:r>
              <a:rPr lang="en-US" sz="2000" dirty="0"/>
              <a:t>operation are performed here </a:t>
            </a:r>
            <a:endParaRPr lang="en-US" sz="2000" dirty="0" smtClean="0"/>
          </a:p>
          <a:p>
            <a:pPr marL="0" lvl="1" indent="0">
              <a:lnSpc>
                <a:spcPct val="90000"/>
              </a:lnSpc>
              <a:buNone/>
            </a:pPr>
            <a:r>
              <a:rPr lang="en-US" sz="2000" dirty="0" smtClean="0"/>
              <a:t>}</a:t>
            </a:r>
            <a:endParaRPr lang="en-US" sz="2000" dirty="0">
              <a:solidFill>
                <a:srgbClr val="000000"/>
              </a:solidFill>
            </a:endParaRPr>
          </a:p>
        </p:txBody>
      </p:sp>
      <p:cxnSp>
        <p:nvCxnSpPr>
          <p:cNvPr id="4" name="Straight Connector 3"/>
          <p:cNvCxnSpPr/>
          <p:nvPr/>
        </p:nvCxnSpPr>
        <p:spPr>
          <a:xfrm>
            <a:off x="621792" y="1602707"/>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2932217056"/>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Composite Type</a:t>
            </a:r>
          </a:p>
        </p:txBody>
      </p:sp>
      <p:sp>
        <p:nvSpPr>
          <p:cNvPr id="147459" name="Rectangle 1027"/>
          <p:cNvSpPr>
            <a:spLocks noGrp="1" noChangeArrowheads="1"/>
          </p:cNvSpPr>
          <p:nvPr>
            <p:ph type="body" idx="1"/>
          </p:nvPr>
        </p:nvSpPr>
        <p:spPr>
          <a:xfrm>
            <a:off x="621792" y="2057400"/>
            <a:ext cx="7772400" cy="4267200"/>
          </a:xfrm>
        </p:spPr>
        <p:txBody>
          <a:bodyPr wrap="square">
            <a:noAutofit/>
          </a:bodyPr>
          <a:lstStyle/>
          <a:p>
            <a:pPr marL="0" indent="0">
              <a:buNone/>
            </a:pPr>
            <a:r>
              <a:rPr lang="en-US" sz="2200" dirty="0"/>
              <a:t>A data type is called </a:t>
            </a:r>
            <a:r>
              <a:rPr lang="en-US" sz="2200" b="1" dirty="0"/>
              <a:t>simple</a:t>
            </a:r>
            <a:r>
              <a:rPr lang="en-US" sz="2200" dirty="0"/>
              <a:t> if variables of that type can store only one value at a time.</a:t>
            </a:r>
          </a:p>
          <a:p>
            <a:pPr marL="0" indent="0">
              <a:buNone/>
            </a:pPr>
            <a:r>
              <a:rPr lang="en-US" sz="2200" b="1" dirty="0"/>
              <a:t>Composite type or aggregate type</a:t>
            </a:r>
            <a:r>
              <a:rPr lang="en-US" sz="2200" dirty="0"/>
              <a:t>  is types that we can use to define collections of data such that we can manipulate an entire collection as a unit, but can still refer to individual components of a given datum by name. </a:t>
            </a:r>
          </a:p>
          <a:p>
            <a:pPr marL="0" indent="0">
              <a:buNone/>
            </a:pPr>
            <a:r>
              <a:rPr lang="en-US" sz="2200" dirty="0"/>
              <a:t>Composite Types are derived from more than one primitive type. Examples</a:t>
            </a:r>
          </a:p>
          <a:p>
            <a:pPr marL="0" indent="0">
              <a:buNone/>
            </a:pPr>
            <a:r>
              <a:rPr lang="en-US" sz="2200" dirty="0">
                <a:latin typeface="Times New Roman" pitchFamily="18" charset="0"/>
                <a:cs typeface="Times New Roman" pitchFamily="18" charset="0"/>
              </a:rPr>
              <a:t>Array, </a:t>
            </a:r>
            <a:r>
              <a:rPr lang="en-US" sz="2200" dirty="0" err="1">
                <a:latin typeface="Times New Roman" pitchFamily="18" charset="0"/>
                <a:cs typeface="Times New Roman" pitchFamily="18" charset="0"/>
              </a:rPr>
              <a:t>struct</a:t>
            </a:r>
            <a:r>
              <a:rPr lang="en-US" sz="2200" dirty="0">
                <a:latin typeface="Times New Roman" pitchFamily="18" charset="0"/>
                <a:cs typeface="Times New Roman" pitchFamily="18" charset="0"/>
              </a:rPr>
              <a:t>, unions</a:t>
            </a:r>
            <a:endParaRPr lang="en-US" sz="2200" i="1" dirty="0"/>
          </a:p>
          <a:p>
            <a:pPr marL="0" indent="0">
              <a:buNone/>
            </a:pPr>
            <a:r>
              <a:rPr lang="en-US" sz="2200" i="1" dirty="0"/>
              <a:t>A </a:t>
            </a:r>
            <a:r>
              <a:rPr lang="en-US" sz="2200" b="1" i="1" dirty="0"/>
              <a:t>data structure</a:t>
            </a:r>
            <a:r>
              <a:rPr lang="en-US" sz="2200" i="1" dirty="0"/>
              <a:t> </a:t>
            </a:r>
            <a:r>
              <a:rPr lang="en-US" sz="2200" dirty="0"/>
              <a:t>is a particular way of storing and organizing composite data in a computer memory so that it can be used efficiently</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a:solidFill>
                  <a:schemeClr val="accent2"/>
                </a:solidFill>
                <a:cs typeface="Times New Roman" pitchFamily="18" charset="0"/>
              </a:rPr>
              <a:t>Range Based For </a:t>
            </a:r>
            <a:r>
              <a:rPr lang="en-US" i="1" dirty="0" smtClean="0">
                <a:solidFill>
                  <a:schemeClr val="accent2"/>
                </a:solidFill>
                <a:cs typeface="Times New Roman" pitchFamily="18" charset="0"/>
              </a:rPr>
              <a:t>Loop…</a:t>
            </a:r>
            <a:endParaRPr lang="en-US" i="1" dirty="0">
              <a:solidFill>
                <a:schemeClr val="accent2"/>
              </a:solidFill>
              <a:cs typeface="Times New Roman" pitchFamily="18" charset="0"/>
            </a:endParaRPr>
          </a:p>
        </p:txBody>
      </p:sp>
      <p:sp>
        <p:nvSpPr>
          <p:cNvPr id="147459" name="Rectangle 1027"/>
          <p:cNvSpPr>
            <a:spLocks noGrp="1" noChangeArrowheads="1"/>
          </p:cNvSpPr>
          <p:nvPr>
            <p:ph type="body" idx="1"/>
          </p:nvPr>
        </p:nvSpPr>
        <p:spPr>
          <a:xfrm>
            <a:off x="621792" y="1922922"/>
            <a:ext cx="7772400" cy="4114800"/>
          </a:xfrm>
        </p:spPr>
        <p:txBody>
          <a:bodyPr wrap="square">
            <a:noAutofit/>
          </a:bodyPr>
          <a:lstStyle/>
          <a:p>
            <a:pPr marL="0" lvl="1" indent="0">
              <a:lnSpc>
                <a:spcPct val="90000"/>
              </a:lnSpc>
              <a:buNone/>
            </a:pPr>
            <a:r>
              <a:rPr lang="en-US" dirty="0" err="1"/>
              <a:t>int</a:t>
            </a:r>
            <a:r>
              <a:rPr lang="en-US" dirty="0"/>
              <a:t> </a:t>
            </a:r>
            <a:r>
              <a:rPr lang="en-US" dirty="0" err="1" smtClean="0"/>
              <a:t>arr</a:t>
            </a:r>
            <a:r>
              <a:rPr lang="en-US" dirty="0" smtClean="0"/>
              <a:t>[]={</a:t>
            </a:r>
            <a:r>
              <a:rPr lang="en-US" dirty="0"/>
              <a:t>12, 20, 50,54, 72, 101};</a:t>
            </a:r>
          </a:p>
          <a:p>
            <a:pPr marL="0" lvl="1" indent="0">
              <a:lnSpc>
                <a:spcPct val="90000"/>
              </a:lnSpc>
              <a:buNone/>
            </a:pPr>
            <a:r>
              <a:rPr lang="en-US" dirty="0"/>
              <a:t>for(int x:arr){</a:t>
            </a:r>
          </a:p>
          <a:p>
            <a:pPr marL="0" lvl="1" indent="0">
              <a:lnSpc>
                <a:spcPct val="90000"/>
              </a:lnSpc>
              <a:buNone/>
            </a:pPr>
            <a:r>
              <a:rPr lang="en-US" dirty="0"/>
              <a:t>	</a:t>
            </a:r>
            <a:r>
              <a:rPr lang="en-US" dirty="0" err="1" smtClean="0"/>
              <a:t>cout</a:t>
            </a:r>
            <a:r>
              <a:rPr lang="en-US" dirty="0" smtClean="0"/>
              <a:t>&lt;&lt;x&lt;&lt;“ “;</a:t>
            </a:r>
          </a:p>
          <a:p>
            <a:pPr marL="0" lvl="1" indent="0">
              <a:lnSpc>
                <a:spcPct val="90000"/>
              </a:lnSpc>
              <a:buNone/>
            </a:pPr>
            <a:r>
              <a:rPr lang="en-US" dirty="0" smtClean="0"/>
              <a:t>}</a:t>
            </a:r>
          </a:p>
          <a:p>
            <a:pPr marL="0" lvl="1" indent="0">
              <a:lnSpc>
                <a:spcPct val="90000"/>
              </a:lnSpc>
              <a:buNone/>
            </a:pPr>
            <a:r>
              <a:rPr lang="en-US" dirty="0" smtClean="0"/>
              <a:t>The above code prints all the values in </a:t>
            </a:r>
            <a:r>
              <a:rPr lang="en-US" dirty="0" err="1" smtClean="0"/>
              <a:t>arr</a:t>
            </a:r>
            <a:r>
              <a:rPr lang="en-US" dirty="0" smtClean="0"/>
              <a:t> separated by space.</a:t>
            </a:r>
            <a:endParaRPr lang="en-US" dirty="0"/>
          </a:p>
        </p:txBody>
      </p:sp>
      <p:cxnSp>
        <p:nvCxnSpPr>
          <p:cNvPr id="4" name="Straight Connector 3"/>
          <p:cNvCxnSpPr/>
          <p:nvPr/>
        </p:nvCxnSpPr>
        <p:spPr>
          <a:xfrm>
            <a:off x="621792" y="1602707"/>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54660196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cs typeface="Times New Roman" pitchFamily="18" charset="0"/>
              </a:rPr>
              <a:t>Range Based For Loop…</a:t>
            </a:r>
            <a:endParaRPr lang="en-US" i="1" dirty="0">
              <a:solidFill>
                <a:schemeClr val="accent2"/>
              </a:solidFill>
              <a:cs typeface="Times New Roman" pitchFamily="18" charset="0"/>
            </a:endParaRPr>
          </a:p>
        </p:txBody>
      </p:sp>
      <p:sp>
        <p:nvSpPr>
          <p:cNvPr id="147459" name="Rectangle 1027"/>
          <p:cNvSpPr>
            <a:spLocks noGrp="1" noChangeArrowheads="1"/>
          </p:cNvSpPr>
          <p:nvPr>
            <p:ph type="body" idx="1"/>
          </p:nvPr>
        </p:nvSpPr>
        <p:spPr>
          <a:xfrm>
            <a:off x="621792" y="1922922"/>
            <a:ext cx="7772400" cy="4114800"/>
          </a:xfrm>
        </p:spPr>
        <p:txBody>
          <a:bodyPr wrap="square">
            <a:noAutofit/>
          </a:bodyPr>
          <a:lstStyle/>
          <a:p>
            <a:pPr marL="0" lvl="1" indent="0">
              <a:lnSpc>
                <a:spcPct val="90000"/>
              </a:lnSpc>
              <a:buNone/>
            </a:pPr>
            <a:r>
              <a:rPr lang="en-US" sz="2000" dirty="0">
                <a:solidFill>
                  <a:srgbClr val="000000"/>
                </a:solidFill>
              </a:rPr>
              <a:t>2</a:t>
            </a:r>
            <a:r>
              <a:rPr lang="en-US" sz="2000" dirty="0" smtClean="0">
                <a:solidFill>
                  <a:srgbClr val="000000"/>
                </a:solidFill>
              </a:rPr>
              <a:t>. </a:t>
            </a:r>
            <a:r>
              <a:rPr lang="en-US" sz="2000" b="1" dirty="0" smtClean="0">
                <a:solidFill>
                  <a:srgbClr val="000000"/>
                </a:solidFill>
              </a:rPr>
              <a:t>Reference Iterators: </a:t>
            </a:r>
            <a:r>
              <a:rPr lang="en-US" sz="2000" dirty="0"/>
              <a:t> Reference iterators are declared as a </a:t>
            </a:r>
            <a:r>
              <a:rPr lang="en-US" sz="2000" dirty="0">
                <a:hlinkClick r:id="rId2"/>
              </a:rPr>
              <a:t>reference variable</a:t>
            </a:r>
            <a:r>
              <a:rPr lang="en-US" sz="2000" dirty="0"/>
              <a:t>, and the iterator gets the value of the current item by reference. So the changes made inside the loop are definitely get affected in the original container </a:t>
            </a:r>
            <a:r>
              <a:rPr lang="en-US" sz="2000" dirty="0" err="1"/>
              <a:t>itself.</a:t>
            </a:r>
            <a:r>
              <a:rPr lang="en-US" sz="2000" dirty="0" err="1" smtClean="0"/>
              <a:t>Syntax</a:t>
            </a:r>
            <a:endParaRPr lang="en-US" sz="2000" dirty="0" smtClean="0"/>
          </a:p>
          <a:p>
            <a:pPr marL="0" lvl="1" indent="0">
              <a:lnSpc>
                <a:spcPct val="90000"/>
              </a:lnSpc>
              <a:buNone/>
            </a:pPr>
            <a:r>
              <a:rPr lang="en-US" sz="2000" dirty="0"/>
              <a:t>for (</a:t>
            </a:r>
            <a:r>
              <a:rPr lang="en-US" sz="2000" dirty="0" err="1"/>
              <a:t>datatype</a:t>
            </a:r>
            <a:r>
              <a:rPr lang="en-US" sz="2000" dirty="0"/>
              <a:t> &amp; iterator : </a:t>
            </a:r>
            <a:r>
              <a:rPr lang="en-US" sz="2000" dirty="0" smtClean="0"/>
              <a:t>collection) </a:t>
            </a:r>
            <a:r>
              <a:rPr lang="en-US" sz="2000" dirty="0"/>
              <a:t>{ </a:t>
            </a:r>
            <a:endParaRPr lang="en-US" sz="2000" dirty="0" smtClean="0"/>
          </a:p>
          <a:p>
            <a:pPr marL="0" lvl="1" indent="0">
              <a:lnSpc>
                <a:spcPct val="90000"/>
              </a:lnSpc>
              <a:buNone/>
            </a:pPr>
            <a:r>
              <a:rPr lang="en-US" sz="2000" dirty="0" smtClean="0"/>
              <a:t>// </a:t>
            </a:r>
            <a:r>
              <a:rPr lang="en-US" sz="2000" dirty="0"/>
              <a:t>operation are performed </a:t>
            </a:r>
            <a:r>
              <a:rPr lang="en-US" sz="2000" dirty="0" smtClean="0"/>
              <a:t>here</a:t>
            </a:r>
          </a:p>
          <a:p>
            <a:pPr marL="0" lvl="1" indent="0">
              <a:lnSpc>
                <a:spcPct val="90000"/>
              </a:lnSpc>
              <a:buNone/>
            </a:pPr>
            <a:r>
              <a:rPr lang="en-US" sz="2000" dirty="0" smtClean="0"/>
              <a:t> }</a:t>
            </a:r>
          </a:p>
          <a:p>
            <a:pPr marL="0" lvl="1" indent="0">
              <a:lnSpc>
                <a:spcPct val="90000"/>
              </a:lnSpc>
              <a:buNone/>
            </a:pPr>
            <a:r>
              <a:rPr lang="en-US" sz="2000" dirty="0" err="1"/>
              <a:t>int</a:t>
            </a:r>
            <a:r>
              <a:rPr lang="en-US" sz="2000" dirty="0"/>
              <a:t> </a:t>
            </a:r>
            <a:r>
              <a:rPr lang="en-US" sz="2000" dirty="0" err="1"/>
              <a:t>arr</a:t>
            </a:r>
            <a:r>
              <a:rPr lang="en-US" sz="2000" dirty="0"/>
              <a:t>[]={12, 20, 50,54, 72, 101};</a:t>
            </a:r>
          </a:p>
          <a:p>
            <a:pPr marL="0" lvl="1" indent="0">
              <a:lnSpc>
                <a:spcPct val="90000"/>
              </a:lnSpc>
              <a:buNone/>
            </a:pPr>
            <a:r>
              <a:rPr lang="en-US" sz="2000" dirty="0" smtClean="0"/>
              <a:t>for(auto &amp; x:arr</a:t>
            </a:r>
            <a:r>
              <a:rPr lang="en-US" sz="2000" dirty="0"/>
              <a:t>){</a:t>
            </a:r>
          </a:p>
          <a:p>
            <a:pPr marL="0" lvl="1" indent="0">
              <a:lnSpc>
                <a:spcPct val="90000"/>
              </a:lnSpc>
              <a:buNone/>
            </a:pPr>
            <a:r>
              <a:rPr lang="en-US" sz="2000" dirty="0"/>
              <a:t>	</a:t>
            </a:r>
            <a:r>
              <a:rPr lang="en-US" sz="2000" dirty="0" smtClean="0"/>
              <a:t>x=2*x;</a:t>
            </a:r>
            <a:endParaRPr lang="en-US" sz="2000" dirty="0"/>
          </a:p>
          <a:p>
            <a:pPr marL="0" lvl="1" indent="0">
              <a:lnSpc>
                <a:spcPct val="90000"/>
              </a:lnSpc>
              <a:buNone/>
            </a:pPr>
            <a:r>
              <a:rPr lang="en-US" sz="2000" dirty="0"/>
              <a:t>}</a:t>
            </a:r>
          </a:p>
          <a:p>
            <a:pPr marL="0" lvl="1" indent="0">
              <a:lnSpc>
                <a:spcPct val="90000"/>
              </a:lnSpc>
              <a:buNone/>
            </a:pPr>
            <a:endParaRPr lang="en-US" sz="2000" dirty="0">
              <a:solidFill>
                <a:srgbClr val="000000"/>
              </a:solidFill>
            </a:endParaRPr>
          </a:p>
        </p:txBody>
      </p:sp>
      <p:cxnSp>
        <p:nvCxnSpPr>
          <p:cNvPr id="4" name="Straight Connector 3"/>
          <p:cNvCxnSpPr/>
          <p:nvPr/>
        </p:nvCxnSpPr>
        <p:spPr>
          <a:xfrm>
            <a:off x="621792" y="1602707"/>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41179776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chor="ctr">
            <a:noAutofit/>
          </a:bodyPr>
          <a:lstStyle/>
          <a:p>
            <a:pPr algn="ctr">
              <a:buNone/>
            </a:pPr>
            <a:r>
              <a:rPr lang="en-US" sz="4400" dirty="0"/>
              <a:t>Two-d</a:t>
            </a:r>
            <a:r>
              <a:rPr lang="en-US" sz="5000" dirty="0"/>
              <a:t>imensional</a:t>
            </a:r>
            <a:r>
              <a:rPr lang="en-US" sz="4400" dirty="0"/>
              <a:t> Array: </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Two-dimensional </a:t>
            </a:r>
            <a:r>
              <a:rPr lang="en-US" dirty="0" err="1">
                <a:solidFill>
                  <a:schemeClr val="accent2"/>
                </a:solidFill>
                <a:latin typeface="Times New Roman" pitchFamily="18" charset="0"/>
                <a:cs typeface="Times New Roman" pitchFamily="18" charset="0"/>
              </a:rPr>
              <a:t>Arrray</a:t>
            </a:r>
            <a:endParaRPr lang="en-US" dirty="0">
              <a:solidFill>
                <a:schemeClr val="accent2"/>
              </a:solidFill>
              <a:latin typeface="Times New Roman" pitchFamily="18" charset="0"/>
              <a:cs typeface="Times New Roman" pitchFamily="18" charset="0"/>
            </a:endParaRP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spcBef>
                <a:spcPct val="40000"/>
              </a:spcBef>
              <a:buNone/>
            </a:pPr>
            <a:r>
              <a:rPr lang="en-US" b="1" dirty="0"/>
              <a:t>Two-dimensional array</a:t>
            </a:r>
            <a:r>
              <a:rPr lang="en-US" dirty="0"/>
              <a:t>: collection of a fixed number of components (of the same type) arranged in two dimensions</a:t>
            </a:r>
          </a:p>
          <a:p>
            <a:pPr marL="0" indent="0">
              <a:spcBef>
                <a:spcPct val="40000"/>
              </a:spcBef>
              <a:buNone/>
            </a:pPr>
            <a:r>
              <a:rPr lang="en-US" dirty="0"/>
              <a:t>Sometimes called </a:t>
            </a:r>
            <a:r>
              <a:rPr lang="en-US" b="1" dirty="0"/>
              <a:t>matrices or tables</a:t>
            </a:r>
          </a:p>
          <a:p>
            <a:pPr marL="0" indent="0">
              <a:spcBef>
                <a:spcPct val="40000"/>
              </a:spcBef>
              <a:buNone/>
            </a:pPr>
            <a:endParaRPr lang="en-US" b="1" dirty="0"/>
          </a:p>
          <a:p>
            <a:pPr marL="0" indent="0">
              <a:buNone/>
            </a:pPr>
            <a:endParaRPr lang="en-US" sz="2200"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688848"/>
          </a:xfrm>
        </p:spPr>
        <p:txBody>
          <a:bodyPr>
            <a:normAutofit/>
          </a:bodyPr>
          <a:lstStyle/>
          <a:p>
            <a:pPr algn="l"/>
            <a:r>
              <a:rPr lang="en-US" sz="3600" dirty="0">
                <a:solidFill>
                  <a:schemeClr val="accent2"/>
                </a:solidFill>
                <a:latin typeface="Times New Roman" pitchFamily="18" charset="0"/>
                <a:cs typeface="Times New Roman" pitchFamily="18" charset="0"/>
              </a:rPr>
              <a:t>Logical View of Two Dimensional Array</a:t>
            </a:r>
          </a:p>
        </p:txBody>
      </p:sp>
      <p:sp>
        <p:nvSpPr>
          <p:cNvPr id="147459" name="Rectangle 1027"/>
          <p:cNvSpPr>
            <a:spLocks noGrp="1" noChangeArrowheads="1"/>
          </p:cNvSpPr>
          <p:nvPr>
            <p:ph type="body" idx="1"/>
          </p:nvPr>
        </p:nvSpPr>
        <p:spPr>
          <a:xfrm>
            <a:off x="533400" y="1219200"/>
            <a:ext cx="7772400" cy="4114800"/>
          </a:xfrm>
        </p:spPr>
        <p:txBody>
          <a:bodyPr wrap="square">
            <a:noAutofit/>
          </a:bodyPr>
          <a:lstStyle/>
          <a:p>
            <a:pPr marL="0" indent="0">
              <a:buNone/>
            </a:pPr>
            <a:r>
              <a:rPr lang="en-US" sz="2000" dirty="0">
                <a:latin typeface="Times New Roman" pitchFamily="18" charset="0"/>
                <a:cs typeface="Times New Roman" pitchFamily="18" charset="0"/>
              </a:rPr>
              <a:t>The table below shows the sale amount of  salesperson for the quarters of the year. This sales data can be represented using a two dimensional array, row number representing salesperson and column number representing quarter. It is a 7 by 4 two dimensional array. This is the logical view of the programmer,  as seven rows of four doubles entries each.</a:t>
            </a:r>
          </a:p>
        </p:txBody>
      </p:sp>
      <p:cxnSp>
        <p:nvCxnSpPr>
          <p:cNvPr id="4" name="Straight Connector 3"/>
          <p:cNvCxnSpPr/>
          <p:nvPr/>
        </p:nvCxnSpPr>
        <p:spPr>
          <a:xfrm>
            <a:off x="533400" y="1066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24</a:t>
            </a:fld>
            <a:endParaRPr lang="en-US" dirty="0"/>
          </a:p>
        </p:txBody>
      </p:sp>
      <p:graphicFrame>
        <p:nvGraphicFramePr>
          <p:cNvPr id="36" name="Table 35"/>
          <p:cNvGraphicFramePr>
            <a:graphicFrameLocks noGrp="1"/>
          </p:cNvGraphicFramePr>
          <p:nvPr/>
        </p:nvGraphicFramePr>
        <p:xfrm>
          <a:off x="1295400" y="3467100"/>
          <a:ext cx="6096000" cy="3235960"/>
        </p:xfrm>
        <a:graphic>
          <a:graphicData uri="http://schemas.openxmlformats.org/drawingml/2006/table">
            <a:tbl>
              <a:tblPr firstRow="1" bandRow="1">
                <a:tableStyleId>{5940675A-B579-460E-94D1-54222C63F5DA}</a:tableStyleId>
              </a:tblPr>
              <a:tblGrid>
                <a:gridCol w="1219200">
                  <a:extLst>
                    <a:ext uri="{9D8B030D-6E8A-4147-A177-3AD203B41FA5}">
                      <a16:colId xmlns="" xmlns:a16="http://schemas.microsoft.com/office/drawing/2014/main" val="20000"/>
                    </a:ext>
                  </a:extLst>
                </a:gridCol>
                <a:gridCol w="12192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1219200">
                  <a:extLst>
                    <a:ext uri="{9D8B030D-6E8A-4147-A177-3AD203B41FA5}">
                      <a16:colId xmlns="" xmlns:a16="http://schemas.microsoft.com/office/drawing/2014/main" val="20004"/>
                    </a:ext>
                  </a:extLst>
                </a:gridCol>
              </a:tblGrid>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Q1</a:t>
                      </a:r>
                    </a:p>
                    <a:p>
                      <a:endParaRPr lang="en-US" dirty="0"/>
                    </a:p>
                  </a:txBody>
                  <a:tcPr/>
                </a:tc>
                <a:tc>
                  <a:txBody>
                    <a:bodyPr/>
                    <a:lstStyle/>
                    <a:p>
                      <a:r>
                        <a:rPr lang="en-US" dirty="0"/>
                        <a:t>Q2</a:t>
                      </a:r>
                    </a:p>
                  </a:txBody>
                  <a:tcPr/>
                </a:tc>
                <a:tc>
                  <a:txBody>
                    <a:bodyPr/>
                    <a:lstStyle/>
                    <a:p>
                      <a:r>
                        <a:rPr lang="en-US" dirty="0"/>
                        <a:t>Q3</a:t>
                      </a:r>
                    </a:p>
                  </a:txBody>
                  <a:tcPr/>
                </a:tc>
                <a:tc>
                  <a:txBody>
                    <a:bodyPr/>
                    <a:lstStyle/>
                    <a:p>
                      <a:r>
                        <a:rPr lang="en-US" dirty="0"/>
                        <a:t>Q4</a:t>
                      </a:r>
                    </a:p>
                  </a:txBody>
                  <a:tcPr/>
                </a:tc>
                <a:extLst>
                  <a:ext uri="{0D108BD9-81ED-4DB2-BD59-A6C34878D82A}">
                    <a16:rowId xmlns="" xmlns:a16="http://schemas.microsoft.com/office/drawing/2014/main" val="10000"/>
                  </a:ext>
                </a:extLst>
              </a:tr>
              <a:tr h="370840">
                <a:tc>
                  <a:txBody>
                    <a:bodyPr/>
                    <a:lstStyle/>
                    <a:p>
                      <a:r>
                        <a:rPr lang="en-US" dirty="0" err="1"/>
                        <a:t>Abebe</a:t>
                      </a:r>
                      <a:endParaRPr lang="en-US" dirty="0"/>
                    </a:p>
                  </a:txBody>
                  <a:tcPr/>
                </a:tc>
                <a:tc>
                  <a:txBody>
                    <a:bodyPr/>
                    <a:lstStyle/>
                    <a:p>
                      <a:r>
                        <a:rPr lang="en-US" dirty="0"/>
                        <a:t>50,000.00</a:t>
                      </a:r>
                    </a:p>
                  </a:txBody>
                  <a:tcPr/>
                </a:tc>
                <a:tc>
                  <a:txBody>
                    <a:bodyPr/>
                    <a:lstStyle/>
                    <a:p>
                      <a:r>
                        <a:rPr lang="en-US" dirty="0"/>
                        <a:t>35,000.00</a:t>
                      </a:r>
                    </a:p>
                  </a:txBody>
                  <a:tcPr/>
                </a:tc>
                <a:tc>
                  <a:txBody>
                    <a:bodyPr/>
                    <a:lstStyle/>
                    <a:p>
                      <a:r>
                        <a:rPr lang="en-US" dirty="0"/>
                        <a:t>27,000.00</a:t>
                      </a:r>
                    </a:p>
                  </a:txBody>
                  <a:tcPr/>
                </a:tc>
                <a:tc>
                  <a:txBody>
                    <a:bodyPr/>
                    <a:lstStyle/>
                    <a:p>
                      <a:r>
                        <a:rPr lang="en-US" dirty="0"/>
                        <a:t>45,000.00</a:t>
                      </a:r>
                    </a:p>
                  </a:txBody>
                  <a:tcPr/>
                </a:tc>
                <a:extLst>
                  <a:ext uri="{0D108BD9-81ED-4DB2-BD59-A6C34878D82A}">
                    <a16:rowId xmlns="" xmlns:a16="http://schemas.microsoft.com/office/drawing/2014/main" val="10001"/>
                  </a:ext>
                </a:extLst>
              </a:tr>
              <a:tr h="370840">
                <a:tc>
                  <a:txBody>
                    <a:bodyPr/>
                    <a:lstStyle/>
                    <a:p>
                      <a:r>
                        <a:rPr lang="en-US" dirty="0" err="1"/>
                        <a:t>Almaz</a:t>
                      </a:r>
                      <a:endParaRPr lang="en-US" dirty="0"/>
                    </a:p>
                  </a:txBody>
                  <a:tcPr/>
                </a:tc>
                <a:tc>
                  <a:txBody>
                    <a:bodyPr/>
                    <a:lstStyle/>
                    <a:p>
                      <a:r>
                        <a:rPr lang="en-US" dirty="0"/>
                        <a:t>27,000.00</a:t>
                      </a:r>
                    </a:p>
                  </a:txBody>
                  <a:tcPr/>
                </a:tc>
                <a:tc>
                  <a:txBody>
                    <a:bodyPr/>
                    <a:lstStyle/>
                    <a:p>
                      <a:r>
                        <a:rPr lang="en-US" dirty="0"/>
                        <a:t>42,000.00</a:t>
                      </a:r>
                    </a:p>
                  </a:txBody>
                  <a:tcPr/>
                </a:tc>
                <a:tc>
                  <a:txBody>
                    <a:bodyPr/>
                    <a:lstStyle/>
                    <a:p>
                      <a:r>
                        <a:rPr lang="en-US" dirty="0"/>
                        <a:t>33,000.00</a:t>
                      </a:r>
                    </a:p>
                  </a:txBody>
                  <a:tcPr/>
                </a:tc>
                <a:tc>
                  <a:txBody>
                    <a:bodyPr/>
                    <a:lstStyle/>
                    <a:p>
                      <a:r>
                        <a:rPr lang="en-US" dirty="0"/>
                        <a:t>22,000.00</a:t>
                      </a:r>
                    </a:p>
                  </a:txBody>
                  <a:tcPr/>
                </a:tc>
                <a:extLst>
                  <a:ext uri="{0D108BD9-81ED-4DB2-BD59-A6C34878D82A}">
                    <a16:rowId xmlns="" xmlns:a16="http://schemas.microsoft.com/office/drawing/2014/main" val="10002"/>
                  </a:ext>
                </a:extLst>
              </a:tr>
              <a:tr h="370840">
                <a:tc>
                  <a:txBody>
                    <a:bodyPr/>
                    <a:lstStyle/>
                    <a:p>
                      <a:r>
                        <a:rPr lang="en-US" dirty="0" err="1"/>
                        <a:t>Hagos</a:t>
                      </a:r>
                      <a:endParaRPr lang="en-US" dirty="0"/>
                    </a:p>
                  </a:txBody>
                  <a:tcPr/>
                </a:tc>
                <a:tc>
                  <a:txBody>
                    <a:bodyPr/>
                    <a:lstStyle/>
                    <a:p>
                      <a:r>
                        <a:rPr lang="en-US" dirty="0"/>
                        <a:t>11,000.00</a:t>
                      </a:r>
                    </a:p>
                  </a:txBody>
                  <a:tcPr/>
                </a:tc>
                <a:tc>
                  <a:txBody>
                    <a:bodyPr/>
                    <a:lstStyle/>
                    <a:p>
                      <a:r>
                        <a:rPr lang="en-US" dirty="0"/>
                        <a:t>25,000.00</a:t>
                      </a:r>
                    </a:p>
                  </a:txBody>
                  <a:tcPr/>
                </a:tc>
                <a:tc>
                  <a:txBody>
                    <a:bodyPr/>
                    <a:lstStyle/>
                    <a:p>
                      <a:r>
                        <a:rPr lang="en-US" dirty="0"/>
                        <a:t>31,000.00</a:t>
                      </a:r>
                    </a:p>
                  </a:txBody>
                  <a:tcPr/>
                </a:tc>
                <a:tc>
                  <a:txBody>
                    <a:bodyPr/>
                    <a:lstStyle/>
                    <a:p>
                      <a:r>
                        <a:rPr lang="en-US" dirty="0"/>
                        <a:t>20,000.00</a:t>
                      </a:r>
                    </a:p>
                  </a:txBody>
                  <a:tcPr/>
                </a:tc>
                <a:extLst>
                  <a:ext uri="{0D108BD9-81ED-4DB2-BD59-A6C34878D82A}">
                    <a16:rowId xmlns="" xmlns:a16="http://schemas.microsoft.com/office/drawing/2014/main" val="10003"/>
                  </a:ext>
                </a:extLst>
              </a:tr>
              <a:tr h="370840">
                <a:tc>
                  <a:txBody>
                    <a:bodyPr/>
                    <a:lstStyle/>
                    <a:p>
                      <a:r>
                        <a:rPr lang="en-US" dirty="0" err="1"/>
                        <a:t>Tesfaye</a:t>
                      </a:r>
                      <a:endParaRPr lang="en-US" dirty="0"/>
                    </a:p>
                  </a:txBody>
                  <a:tcPr/>
                </a:tc>
                <a:tc>
                  <a:txBody>
                    <a:bodyPr/>
                    <a:lstStyle/>
                    <a:p>
                      <a:r>
                        <a:rPr lang="en-US" dirty="0"/>
                        <a:t>47,000.00</a:t>
                      </a:r>
                    </a:p>
                  </a:txBody>
                  <a:tcPr/>
                </a:tc>
                <a:tc>
                  <a:txBody>
                    <a:bodyPr/>
                    <a:lstStyle/>
                    <a:p>
                      <a:r>
                        <a:rPr lang="en-US" dirty="0"/>
                        <a:t>36,000.00</a:t>
                      </a:r>
                    </a:p>
                  </a:txBody>
                  <a:tcPr/>
                </a:tc>
                <a:tc>
                  <a:txBody>
                    <a:bodyPr/>
                    <a:lstStyle/>
                    <a:p>
                      <a:r>
                        <a:rPr lang="en-US" dirty="0"/>
                        <a:t>26,000.00</a:t>
                      </a:r>
                    </a:p>
                  </a:txBody>
                  <a:tcPr/>
                </a:tc>
                <a:tc>
                  <a:txBody>
                    <a:bodyPr/>
                    <a:lstStyle/>
                    <a:p>
                      <a:r>
                        <a:rPr lang="en-US" dirty="0"/>
                        <a:t>32,000.00</a:t>
                      </a:r>
                    </a:p>
                  </a:txBody>
                  <a:tcPr/>
                </a:tc>
                <a:extLst>
                  <a:ext uri="{0D108BD9-81ED-4DB2-BD59-A6C34878D82A}">
                    <a16:rowId xmlns="" xmlns:a16="http://schemas.microsoft.com/office/drawing/2014/main" val="10004"/>
                  </a:ext>
                </a:extLst>
              </a:tr>
              <a:tr h="370840">
                <a:tc>
                  <a:txBody>
                    <a:bodyPr/>
                    <a:lstStyle/>
                    <a:p>
                      <a:r>
                        <a:rPr lang="en-US" dirty="0"/>
                        <a:t>Roman</a:t>
                      </a:r>
                    </a:p>
                  </a:txBody>
                  <a:tcPr/>
                </a:tc>
                <a:tc>
                  <a:txBody>
                    <a:bodyPr/>
                    <a:lstStyle/>
                    <a:p>
                      <a:r>
                        <a:rPr lang="en-US" dirty="0"/>
                        <a:t>55,000.00</a:t>
                      </a:r>
                    </a:p>
                  </a:txBody>
                  <a:tcPr/>
                </a:tc>
                <a:tc>
                  <a:txBody>
                    <a:bodyPr/>
                    <a:lstStyle/>
                    <a:p>
                      <a:r>
                        <a:rPr lang="en-US" dirty="0"/>
                        <a:t>45,000.00</a:t>
                      </a:r>
                    </a:p>
                  </a:txBody>
                  <a:tcPr/>
                </a:tc>
                <a:tc>
                  <a:txBody>
                    <a:bodyPr/>
                    <a:lstStyle/>
                    <a:p>
                      <a:r>
                        <a:rPr lang="en-US" dirty="0"/>
                        <a:t>52,000.00</a:t>
                      </a:r>
                    </a:p>
                  </a:txBody>
                  <a:tcPr/>
                </a:tc>
                <a:tc>
                  <a:txBody>
                    <a:bodyPr/>
                    <a:lstStyle/>
                    <a:p>
                      <a:r>
                        <a:rPr lang="en-US" dirty="0"/>
                        <a:t>50,000.00</a:t>
                      </a:r>
                    </a:p>
                  </a:txBody>
                  <a:tcPr/>
                </a:tc>
                <a:extLst>
                  <a:ext uri="{0D108BD9-81ED-4DB2-BD59-A6C34878D82A}">
                    <a16:rowId xmlns="" xmlns:a16="http://schemas.microsoft.com/office/drawing/2014/main" val="10005"/>
                  </a:ext>
                </a:extLst>
              </a:tr>
              <a:tr h="370840">
                <a:tc>
                  <a:txBody>
                    <a:bodyPr/>
                    <a:lstStyle/>
                    <a:p>
                      <a:r>
                        <a:rPr lang="en-US" dirty="0"/>
                        <a:t>Eden</a:t>
                      </a:r>
                    </a:p>
                  </a:txBody>
                  <a:tcPr/>
                </a:tc>
                <a:tc>
                  <a:txBody>
                    <a:bodyPr/>
                    <a:lstStyle/>
                    <a:p>
                      <a:r>
                        <a:rPr lang="en-US" dirty="0"/>
                        <a:t>47,000.00</a:t>
                      </a:r>
                    </a:p>
                  </a:txBody>
                  <a:tcPr/>
                </a:tc>
                <a:tc>
                  <a:txBody>
                    <a:bodyPr/>
                    <a:lstStyle/>
                    <a:p>
                      <a:r>
                        <a:rPr lang="en-US" dirty="0"/>
                        <a:t>45,000.00</a:t>
                      </a:r>
                    </a:p>
                  </a:txBody>
                  <a:tcPr/>
                </a:tc>
                <a:tc>
                  <a:txBody>
                    <a:bodyPr/>
                    <a:lstStyle/>
                    <a:p>
                      <a:r>
                        <a:rPr lang="en-US" dirty="0"/>
                        <a:t>48,000.00</a:t>
                      </a:r>
                    </a:p>
                  </a:txBody>
                  <a:tcPr/>
                </a:tc>
                <a:tc>
                  <a:txBody>
                    <a:bodyPr/>
                    <a:lstStyle/>
                    <a:p>
                      <a:r>
                        <a:rPr lang="en-US" dirty="0"/>
                        <a:t>52,000.00</a:t>
                      </a:r>
                    </a:p>
                  </a:txBody>
                  <a:tcPr/>
                </a:tc>
                <a:extLst>
                  <a:ext uri="{0D108BD9-81ED-4DB2-BD59-A6C34878D82A}">
                    <a16:rowId xmlns="" xmlns:a16="http://schemas.microsoft.com/office/drawing/2014/main" val="10006"/>
                  </a:ext>
                </a:extLst>
              </a:tr>
              <a:tr h="370840">
                <a:tc>
                  <a:txBody>
                    <a:bodyPr/>
                    <a:lstStyle/>
                    <a:p>
                      <a:r>
                        <a:rPr lang="en-US" dirty="0"/>
                        <a:t>Solomon</a:t>
                      </a:r>
                    </a:p>
                  </a:txBody>
                  <a:tcPr/>
                </a:tc>
                <a:tc>
                  <a:txBody>
                    <a:bodyPr/>
                    <a:lstStyle/>
                    <a:p>
                      <a:r>
                        <a:rPr lang="en-US" dirty="0"/>
                        <a:t>31,000.00</a:t>
                      </a:r>
                    </a:p>
                  </a:txBody>
                  <a:tcPr/>
                </a:tc>
                <a:tc>
                  <a:txBody>
                    <a:bodyPr/>
                    <a:lstStyle/>
                    <a:p>
                      <a:r>
                        <a:rPr lang="en-US" dirty="0"/>
                        <a:t>34,000.00</a:t>
                      </a:r>
                    </a:p>
                  </a:txBody>
                  <a:tcPr/>
                </a:tc>
                <a:tc>
                  <a:txBody>
                    <a:bodyPr/>
                    <a:lstStyle/>
                    <a:p>
                      <a:r>
                        <a:rPr lang="en-US" dirty="0"/>
                        <a:t>29,000.00</a:t>
                      </a:r>
                    </a:p>
                  </a:txBody>
                  <a:tcPr/>
                </a:tc>
                <a:tc>
                  <a:txBody>
                    <a:bodyPr/>
                    <a:lstStyle/>
                    <a:p>
                      <a:r>
                        <a:rPr lang="en-US" dirty="0"/>
                        <a:t>52,000.00</a:t>
                      </a:r>
                    </a:p>
                  </a:txBody>
                  <a:tcPr/>
                </a:tc>
                <a:extLst>
                  <a:ext uri="{0D108BD9-81ED-4DB2-BD59-A6C34878D82A}">
                    <a16:rowId xmlns="" xmlns:a16="http://schemas.microsoft.com/office/drawing/2014/main" val="10007"/>
                  </a:ext>
                </a:extLst>
              </a:tr>
            </a:tbl>
          </a:graphicData>
        </a:graphic>
      </p:graphicFrame>
      <p:sp>
        <p:nvSpPr>
          <p:cNvPr id="38" name="Left Brace 37"/>
          <p:cNvSpPr/>
          <p:nvPr/>
        </p:nvSpPr>
        <p:spPr>
          <a:xfrm rot="5400000">
            <a:off x="4667250" y="666750"/>
            <a:ext cx="571500" cy="487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ectangle 38"/>
          <p:cNvSpPr/>
          <p:nvPr/>
        </p:nvSpPr>
        <p:spPr>
          <a:xfrm>
            <a:off x="4191000" y="31623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Quarter</a:t>
            </a:r>
          </a:p>
        </p:txBody>
      </p:sp>
      <p:sp>
        <p:nvSpPr>
          <p:cNvPr id="40" name="Left Brace 39"/>
          <p:cNvSpPr/>
          <p:nvPr/>
        </p:nvSpPr>
        <p:spPr>
          <a:xfrm>
            <a:off x="609600" y="3467100"/>
            <a:ext cx="685800" cy="3276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p:cNvSpPr/>
          <p:nvPr/>
        </p:nvSpPr>
        <p:spPr>
          <a:xfrm rot="16200000">
            <a:off x="304800" y="49911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Salesperson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dirty="0">
                <a:solidFill>
                  <a:schemeClr val="accent2"/>
                </a:solidFill>
                <a:latin typeface="Times New Roman" pitchFamily="18" charset="0"/>
                <a:cs typeface="Times New Roman" pitchFamily="18" charset="0"/>
              </a:rPr>
              <a:t>Physical View of Two-dimensional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The organization of the array in memory (The physical view of the programmer) is however still the same (a contiguous sequence of elements) as the one-dimensional array.</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The organization of this array in memory is as 28 consecutive double elements.</a:t>
            </a:r>
          </a:p>
          <a:p>
            <a:pPr marL="0" indent="0">
              <a:buNone/>
            </a:pPr>
            <a:endParaRPr lang="en-US" sz="2400" b="1" dirty="0"/>
          </a:p>
          <a:p>
            <a:pPr marL="0" indent="0">
              <a:spcBef>
                <a:spcPct val="40000"/>
              </a:spcBef>
              <a:buNone/>
            </a:pPr>
            <a:endParaRPr lang="en-US" b="1" dirty="0"/>
          </a:p>
          <a:p>
            <a:pPr marL="0" indent="0">
              <a:buNone/>
            </a:pPr>
            <a:endParaRPr lang="en-US" sz="2200"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25</a:t>
            </a:fld>
            <a:endParaRPr lang="en-US" dirty="0"/>
          </a:p>
        </p:txBody>
      </p:sp>
      <p:grpSp>
        <p:nvGrpSpPr>
          <p:cNvPr id="50" name="Group 49"/>
          <p:cNvGrpSpPr/>
          <p:nvPr/>
        </p:nvGrpSpPr>
        <p:grpSpPr>
          <a:xfrm>
            <a:off x="228600" y="3962400"/>
            <a:ext cx="8610600" cy="1143000"/>
            <a:chOff x="0" y="3962400"/>
            <a:chExt cx="9144000" cy="1143000"/>
          </a:xfrm>
        </p:grpSpPr>
        <p:sp>
          <p:nvSpPr>
            <p:cNvPr id="41" name="Left Brace 40"/>
            <p:cNvSpPr/>
            <p:nvPr/>
          </p:nvSpPr>
          <p:spPr>
            <a:xfrm rot="16200000">
              <a:off x="4267200" y="3352800"/>
              <a:ext cx="762000"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Left Brace 41"/>
            <p:cNvSpPr/>
            <p:nvPr/>
          </p:nvSpPr>
          <p:spPr>
            <a:xfrm rot="16200000">
              <a:off x="1524001" y="3352799"/>
              <a:ext cx="762000" cy="27432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Left Brace 44"/>
            <p:cNvSpPr/>
            <p:nvPr/>
          </p:nvSpPr>
          <p:spPr>
            <a:xfrm rot="16200000">
              <a:off x="7048500" y="3314700"/>
              <a:ext cx="685799" cy="2743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9" name="Group 48"/>
            <p:cNvGrpSpPr/>
            <p:nvPr/>
          </p:nvGrpSpPr>
          <p:grpSpPr>
            <a:xfrm>
              <a:off x="0" y="3962400"/>
              <a:ext cx="9144000" cy="685800"/>
              <a:chOff x="0" y="3962400"/>
              <a:chExt cx="9144000" cy="685800"/>
            </a:xfrm>
          </p:grpSpPr>
          <p:sp>
            <p:nvSpPr>
              <p:cNvPr id="18" name="Rectangle 17"/>
              <p:cNvSpPr/>
              <p:nvPr/>
            </p:nvSpPr>
            <p:spPr>
              <a:xfrm>
                <a:off x="5334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50000</a:t>
                </a:r>
              </a:p>
            </p:txBody>
          </p:sp>
          <p:sp>
            <p:nvSpPr>
              <p:cNvPr id="22" name="Rectangle 21"/>
              <p:cNvSpPr/>
              <p:nvPr/>
            </p:nvSpPr>
            <p:spPr>
              <a:xfrm>
                <a:off x="12192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35000</a:t>
                </a:r>
              </a:p>
            </p:txBody>
          </p:sp>
          <p:sp>
            <p:nvSpPr>
              <p:cNvPr id="23" name="Rectangle 22"/>
              <p:cNvSpPr/>
              <p:nvPr/>
            </p:nvSpPr>
            <p:spPr>
              <a:xfrm>
                <a:off x="19050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27000</a:t>
                </a:r>
              </a:p>
            </p:txBody>
          </p:sp>
          <p:sp>
            <p:nvSpPr>
              <p:cNvPr id="24" name="Rectangle 23"/>
              <p:cNvSpPr/>
              <p:nvPr/>
            </p:nvSpPr>
            <p:spPr>
              <a:xfrm>
                <a:off x="25908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45000</a:t>
                </a:r>
              </a:p>
            </p:txBody>
          </p:sp>
          <p:sp>
            <p:nvSpPr>
              <p:cNvPr id="27" name="Rectangle 26"/>
              <p:cNvSpPr/>
              <p:nvPr/>
            </p:nvSpPr>
            <p:spPr>
              <a:xfrm>
                <a:off x="32766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27000</a:t>
                </a:r>
              </a:p>
            </p:txBody>
          </p:sp>
          <p:sp>
            <p:nvSpPr>
              <p:cNvPr id="28" name="Rectangle 27"/>
              <p:cNvSpPr/>
              <p:nvPr/>
            </p:nvSpPr>
            <p:spPr>
              <a:xfrm>
                <a:off x="39624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42000</a:t>
                </a:r>
              </a:p>
            </p:txBody>
          </p:sp>
          <p:sp>
            <p:nvSpPr>
              <p:cNvPr id="29" name="Rectangle 28"/>
              <p:cNvSpPr/>
              <p:nvPr/>
            </p:nvSpPr>
            <p:spPr>
              <a:xfrm>
                <a:off x="46482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33000</a:t>
                </a:r>
              </a:p>
            </p:txBody>
          </p:sp>
          <p:sp>
            <p:nvSpPr>
              <p:cNvPr id="30" name="Rectangle 29"/>
              <p:cNvSpPr/>
              <p:nvPr/>
            </p:nvSpPr>
            <p:spPr>
              <a:xfrm>
                <a:off x="53340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22000</a:t>
                </a:r>
              </a:p>
            </p:txBody>
          </p:sp>
          <p:sp>
            <p:nvSpPr>
              <p:cNvPr id="31" name="Rectangle 30"/>
              <p:cNvSpPr/>
              <p:nvPr/>
            </p:nvSpPr>
            <p:spPr>
              <a:xfrm>
                <a:off x="60198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11000</a:t>
                </a:r>
              </a:p>
            </p:txBody>
          </p:sp>
          <p:sp>
            <p:nvSpPr>
              <p:cNvPr id="32" name="Rectangle 31"/>
              <p:cNvSpPr/>
              <p:nvPr/>
            </p:nvSpPr>
            <p:spPr>
              <a:xfrm>
                <a:off x="67056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25000</a:t>
                </a:r>
              </a:p>
            </p:txBody>
          </p:sp>
          <p:sp>
            <p:nvSpPr>
              <p:cNvPr id="33" name="Rectangle 32"/>
              <p:cNvSpPr/>
              <p:nvPr/>
            </p:nvSpPr>
            <p:spPr>
              <a:xfrm>
                <a:off x="73914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31000</a:t>
                </a:r>
              </a:p>
            </p:txBody>
          </p:sp>
          <p:sp>
            <p:nvSpPr>
              <p:cNvPr id="34" name="Rectangle 33"/>
              <p:cNvSpPr/>
              <p:nvPr/>
            </p:nvSpPr>
            <p:spPr>
              <a:xfrm>
                <a:off x="8077200" y="3962400"/>
                <a:ext cx="6858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20000</a:t>
                </a:r>
              </a:p>
            </p:txBody>
          </p:sp>
          <p:cxnSp>
            <p:nvCxnSpPr>
              <p:cNvPr id="36" name="Straight Connector 35"/>
              <p:cNvCxnSpPr/>
              <p:nvPr/>
            </p:nvCxnSpPr>
            <p:spPr>
              <a:xfrm rot="10800000">
                <a:off x="0" y="3962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a:off x="0" y="43434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8763000" y="39624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0800000">
                <a:off x="8763000" y="4341811"/>
                <a:ext cx="38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066800" y="44196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row1</a:t>
                </a:r>
              </a:p>
            </p:txBody>
          </p:sp>
          <p:sp>
            <p:nvSpPr>
              <p:cNvPr id="47" name="Rectangle 46"/>
              <p:cNvSpPr/>
              <p:nvPr/>
            </p:nvSpPr>
            <p:spPr>
              <a:xfrm>
                <a:off x="3810000" y="44196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row2</a:t>
                </a:r>
              </a:p>
            </p:txBody>
          </p:sp>
          <p:sp>
            <p:nvSpPr>
              <p:cNvPr id="48" name="Rectangle 47"/>
              <p:cNvSpPr/>
              <p:nvPr/>
            </p:nvSpPr>
            <p:spPr>
              <a:xfrm>
                <a:off x="6553200" y="4343400"/>
                <a:ext cx="16002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row3</a:t>
                </a:r>
              </a:p>
            </p:txBody>
          </p:sp>
        </p:gr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dirty="0">
                <a:solidFill>
                  <a:schemeClr val="accent2"/>
                </a:solidFill>
                <a:latin typeface="Times New Roman" pitchFamily="18" charset="0"/>
                <a:cs typeface="Times New Roman" pitchFamily="18" charset="0"/>
              </a:rPr>
              <a:t>Two-dimensional Array Declaration</a:t>
            </a:r>
          </a:p>
        </p:txBody>
      </p:sp>
      <p:sp>
        <p:nvSpPr>
          <p:cNvPr id="147459" name="Rectangle 1027"/>
          <p:cNvSpPr>
            <a:spLocks noGrp="1" noChangeArrowheads="1"/>
          </p:cNvSpPr>
          <p:nvPr>
            <p:ph type="body" idx="1"/>
          </p:nvPr>
        </p:nvSpPr>
        <p:spPr>
          <a:xfrm>
            <a:off x="621792" y="1066800"/>
            <a:ext cx="7772400" cy="5334000"/>
          </a:xfrm>
        </p:spPr>
        <p:txBody>
          <a:bodyPr wrap="square">
            <a:noAutofit/>
          </a:bodyPr>
          <a:lstStyle/>
          <a:p>
            <a:pPr marL="0" indent="0">
              <a:spcBef>
                <a:spcPct val="40000"/>
              </a:spcBef>
              <a:buNone/>
            </a:pPr>
            <a:r>
              <a:rPr lang="en-US" sz="2400" dirty="0"/>
              <a:t>A two dimensional array has two indices: row index and column index. </a:t>
            </a:r>
          </a:p>
          <a:p>
            <a:pPr marL="0" indent="0">
              <a:spcBef>
                <a:spcPct val="40000"/>
              </a:spcBef>
              <a:buNone/>
            </a:pPr>
            <a:r>
              <a:rPr lang="en-US" sz="2400" dirty="0"/>
              <a:t>The general syntax  for declaring two dimensional array is:</a:t>
            </a:r>
          </a:p>
          <a:p>
            <a:pPr marL="0" indent="0">
              <a:spcBef>
                <a:spcPct val="40000"/>
              </a:spcBef>
              <a:buNone/>
            </a:pPr>
            <a:r>
              <a:rPr lang="en-US" sz="2400" dirty="0"/>
              <a:t>	</a:t>
            </a:r>
            <a:r>
              <a:rPr lang="en-US" sz="2400" b="1" dirty="0" err="1"/>
              <a:t>dataType</a:t>
            </a:r>
            <a:r>
              <a:rPr lang="en-US" sz="2400" b="1" dirty="0"/>
              <a:t>   </a:t>
            </a:r>
            <a:r>
              <a:rPr lang="en-US" sz="2400" b="1" dirty="0" err="1"/>
              <a:t>arrayName</a:t>
            </a:r>
            <a:r>
              <a:rPr lang="en-US" sz="2400" b="1" dirty="0"/>
              <a:t>[</a:t>
            </a:r>
            <a:r>
              <a:rPr lang="en-US" sz="2400" b="1" dirty="0" err="1"/>
              <a:t>rowSize</a:t>
            </a:r>
            <a:r>
              <a:rPr lang="en-US" sz="2400" b="1" dirty="0"/>
              <a:t>][</a:t>
            </a:r>
            <a:r>
              <a:rPr lang="en-US" sz="2400" b="1" dirty="0" err="1"/>
              <a:t>columnSize</a:t>
            </a:r>
            <a:r>
              <a:rPr lang="en-US" sz="2400" b="1" dirty="0"/>
              <a:t>];</a:t>
            </a:r>
          </a:p>
          <a:p>
            <a:pPr marL="0" indent="0">
              <a:spcBef>
                <a:spcPct val="40000"/>
              </a:spcBef>
              <a:buNone/>
            </a:pPr>
            <a:r>
              <a:rPr lang="en-US" sz="2400" dirty="0"/>
              <a:t>Where </a:t>
            </a:r>
            <a:r>
              <a:rPr lang="en-US" sz="2400" dirty="0" err="1"/>
              <a:t>dataType</a:t>
            </a:r>
            <a:r>
              <a:rPr lang="en-US" sz="2400" dirty="0"/>
              <a:t>, </a:t>
            </a:r>
            <a:r>
              <a:rPr lang="en-US" sz="2400" dirty="0" err="1"/>
              <a:t>arrayNname</a:t>
            </a:r>
            <a:r>
              <a:rPr lang="en-US" sz="2400" dirty="0"/>
              <a:t>, </a:t>
            </a:r>
            <a:r>
              <a:rPr lang="en-US" sz="2400" dirty="0" err="1"/>
              <a:t>rowSize</a:t>
            </a:r>
            <a:r>
              <a:rPr lang="en-US" sz="2400" dirty="0"/>
              <a:t>, </a:t>
            </a:r>
            <a:r>
              <a:rPr lang="en-US" sz="2400" dirty="0" err="1"/>
              <a:t>columnSize</a:t>
            </a:r>
            <a:r>
              <a:rPr lang="en-US" sz="2400" dirty="0"/>
              <a:t> refer to the data type, array name, row dimension and column dimension of the array respectively.</a:t>
            </a:r>
          </a:p>
          <a:p>
            <a:pPr marL="0" indent="0">
              <a:spcBef>
                <a:spcPct val="40000"/>
              </a:spcBef>
              <a:buNone/>
            </a:pPr>
            <a:r>
              <a:rPr lang="en-US" sz="2400" dirty="0"/>
              <a:t>The dimension of the array must be </a:t>
            </a:r>
            <a:r>
              <a:rPr lang="en-US" sz="2400" b="1" dirty="0"/>
              <a:t>an integer constant or integral constant expression </a:t>
            </a:r>
            <a:r>
              <a:rPr lang="en-US" sz="2400" dirty="0"/>
              <a:t>and  must have a value at compilation time.</a:t>
            </a:r>
          </a:p>
          <a:p>
            <a:pPr marL="0" indent="0">
              <a:spcBef>
                <a:spcPct val="40000"/>
              </a:spcBef>
              <a:buNone/>
            </a:pPr>
            <a:r>
              <a:rPr lang="en-US" sz="2400" dirty="0"/>
              <a:t>double  sales[7][4]; //declaration for the previous sale table</a:t>
            </a:r>
          </a:p>
          <a:p>
            <a:pPr marL="0" indent="0">
              <a:spcBef>
                <a:spcPct val="40000"/>
              </a:spcBef>
              <a:buNone/>
            </a:pPr>
            <a:r>
              <a:rPr lang="en-US" sz="2400" dirty="0"/>
              <a:t>This array consists of seven rows and four columns and is called a 7-by-4 array</a:t>
            </a:r>
          </a:p>
          <a:p>
            <a:pPr marL="0" indent="0">
              <a:spcBef>
                <a:spcPct val="40000"/>
              </a:spcBef>
              <a:buNone/>
            </a:pPr>
            <a:endParaRPr lang="en-US" sz="2400" dirty="0"/>
          </a:p>
          <a:p>
            <a:pPr marL="0" indent="0">
              <a:buNone/>
            </a:pPr>
            <a:endParaRPr lang="en-US" sz="2200" dirty="0">
              <a:latin typeface="Times New Roman" pitchFamily="18" charset="0"/>
              <a:cs typeface="Times New Roman" pitchFamily="18" charset="0"/>
            </a:endParaRPr>
          </a:p>
        </p:txBody>
      </p:sp>
      <p:cxnSp>
        <p:nvCxnSpPr>
          <p:cNvPr id="4" name="Straight Connector 3"/>
          <p:cNvCxnSpPr/>
          <p:nvPr/>
        </p:nvCxnSpPr>
        <p:spPr>
          <a:xfrm>
            <a:off x="609600" y="838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sz="3600" dirty="0">
                <a:solidFill>
                  <a:schemeClr val="accent2"/>
                </a:solidFill>
                <a:latin typeface="Times New Roman" pitchFamily="18" charset="0"/>
                <a:cs typeface="Times New Roman" pitchFamily="18" charset="0"/>
              </a:rPr>
              <a:t>Initialization of Two-dimensional Array</a:t>
            </a:r>
          </a:p>
        </p:txBody>
      </p:sp>
      <p:sp>
        <p:nvSpPr>
          <p:cNvPr id="147459" name="Rectangle 1027"/>
          <p:cNvSpPr>
            <a:spLocks noGrp="1" noChangeArrowheads="1"/>
          </p:cNvSpPr>
          <p:nvPr>
            <p:ph type="body" idx="1"/>
          </p:nvPr>
        </p:nvSpPr>
        <p:spPr>
          <a:xfrm>
            <a:off x="621792" y="914400"/>
            <a:ext cx="7772400" cy="5486400"/>
          </a:xfrm>
        </p:spPr>
        <p:txBody>
          <a:bodyPr wrap="square">
            <a:noAutofit/>
          </a:bodyPr>
          <a:lstStyle/>
          <a:p>
            <a:pPr marL="0" indent="0">
              <a:buNone/>
            </a:pPr>
            <a:r>
              <a:rPr lang="en-US" sz="2400" dirty="0"/>
              <a:t>As with one-dimensional arrays, two-dimensional arrays can be initialized in their declaration statements by listing the initial values inside braces and separating them with commas. Additionally, braces can be used to separate rows.</a:t>
            </a:r>
            <a:endParaRPr lang="en-US" sz="2200" dirty="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Syntax:</a:t>
            </a:r>
          </a:p>
          <a:p>
            <a:pPr marL="0" indent="0">
              <a:buNone/>
            </a:pPr>
            <a:r>
              <a:rPr lang="en-US" sz="2000" b="1" dirty="0"/>
              <a:t> </a:t>
            </a:r>
            <a:r>
              <a:rPr lang="en-US" sz="2000" b="1" dirty="0" err="1"/>
              <a:t>dataType</a:t>
            </a:r>
            <a:r>
              <a:rPr lang="en-US" sz="2000" b="1" dirty="0"/>
              <a:t>   </a:t>
            </a:r>
            <a:r>
              <a:rPr lang="en-US" sz="2000" b="1" dirty="0" err="1"/>
              <a:t>arrayName</a:t>
            </a:r>
            <a:r>
              <a:rPr lang="en-US" sz="2000" b="1" dirty="0"/>
              <a:t>[n][m] ={{value00, value01,…,value0m},</a:t>
            </a:r>
          </a:p>
          <a:p>
            <a:pPr marL="0" indent="0">
              <a:buNone/>
            </a:pPr>
            <a:r>
              <a:rPr lang="en-US" sz="2000" b="1" dirty="0">
                <a:latin typeface="Times New Roman" pitchFamily="18" charset="0"/>
                <a:cs typeface="Times New Roman" pitchFamily="18" charset="0"/>
              </a:rPr>
              <a:t>			         </a:t>
            </a:r>
            <a:r>
              <a:rPr lang="en-US" sz="2000" b="1" dirty="0"/>
              <a:t>{value10, value11,…,value1m},</a:t>
            </a:r>
            <a:r>
              <a:rPr lang="en-US" sz="2000" b="1"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t>
            </a:r>
            <a:r>
              <a:rPr lang="en-US" sz="2000" b="1" dirty="0"/>
              <a:t>{value20, value21,…,value2m},</a:t>
            </a:r>
            <a:r>
              <a:rPr lang="en-US" sz="2000" b="1"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t>
            </a:r>
          </a:p>
          <a:p>
            <a:pPr marL="0" indent="0">
              <a:buNone/>
            </a:pPr>
            <a:r>
              <a:rPr lang="en-US" sz="2000" b="1" dirty="0">
                <a:latin typeface="Times New Roman" pitchFamily="18" charset="0"/>
                <a:cs typeface="Times New Roman" pitchFamily="18" charset="0"/>
              </a:rPr>
              <a:t>			         </a:t>
            </a:r>
            <a:r>
              <a:rPr lang="en-US" sz="2000" b="1" dirty="0"/>
              <a:t>{valuen0, valuen1,…,</a:t>
            </a:r>
            <a:r>
              <a:rPr lang="en-US" sz="2000" b="1" dirty="0" err="1"/>
              <a:t>valuenm</a:t>
            </a:r>
            <a:r>
              <a:rPr lang="en-US" sz="2000" b="1" dirty="0"/>
              <a:t>}}</a:t>
            </a:r>
            <a:r>
              <a:rPr lang="en-US" sz="2000" b="1" dirty="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r>
              <a:rPr lang="en-US" sz="2000" b="1" dirty="0"/>
              <a:t>Although the commas in initialization braces are always required, the inner braces can be omitted</a:t>
            </a:r>
            <a:r>
              <a:rPr lang="en-US" sz="2000" dirty="0"/>
              <a:t>.</a:t>
            </a:r>
          </a:p>
          <a:p>
            <a:endParaRPr lang="en-US" sz="2000" dirty="0"/>
          </a:p>
          <a:p>
            <a:endParaRPr lang="en-US" sz="2000" dirty="0"/>
          </a:p>
          <a:p>
            <a:pPr>
              <a:buNone/>
            </a:pPr>
            <a:endParaRPr lang="en-US" sz="2400" b="1" dirty="0">
              <a:latin typeface="Courier New" pitchFamily="49" charset="0"/>
            </a:endParaRP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533400" y="838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Initialization…</a:t>
            </a: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r>
              <a:rPr lang="en-US" sz="2200" dirty="0">
                <a:latin typeface="Times New Roman" pitchFamily="18" charset="0"/>
                <a:cs typeface="Times New Roman" pitchFamily="18" charset="0"/>
              </a:rPr>
              <a:t>In two-dimensional array, if the array is completely initialized, it is possible to omit the first dimension(the row size). </a:t>
            </a:r>
          </a:p>
          <a:p>
            <a:pPr marL="342900" lvl="1" indent="-342900">
              <a:buFont typeface="Arial" pitchFamily="34" charset="0"/>
              <a:buChar char="•"/>
            </a:pPr>
            <a:r>
              <a:rPr lang="en-US" sz="2200" dirty="0">
                <a:latin typeface="Times New Roman" pitchFamily="18" charset="0"/>
                <a:cs typeface="Times New Roman" pitchFamily="18" charset="0"/>
              </a:rPr>
              <a:t>For numerical  arrays, if all components of a row aren’t specified, unspecified ones are set to 0</a:t>
            </a:r>
          </a:p>
          <a:p>
            <a:pPr marL="0" indent="0">
              <a:buNone/>
            </a:pPr>
            <a:r>
              <a:rPr lang="en-US" sz="2200" dirty="0">
                <a:latin typeface="Times New Roman" pitchFamily="18" charset="0"/>
                <a:cs typeface="Times New Roman" pitchFamily="18" charset="0"/>
              </a:rPr>
              <a:t>Example</a:t>
            </a:r>
          </a:p>
          <a:p>
            <a:pPr marL="0" indent="0">
              <a:buNone/>
            </a:pP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table[5][4]={{0, 1, 2, 3}, {10,11,12,13}, {20, 21, 22, 23},</a:t>
            </a:r>
          </a:p>
          <a:p>
            <a:pPr marL="0" indent="0">
              <a:buNone/>
            </a:pPr>
            <a:r>
              <a:rPr lang="en-US" sz="2200" dirty="0">
                <a:latin typeface="Times New Roman" pitchFamily="18" charset="0"/>
                <a:cs typeface="Times New Roman" pitchFamily="18" charset="0"/>
              </a:rPr>
              <a:t>		{30, 31, 32, 33}, {40, 41, 42, 43}};</a:t>
            </a:r>
          </a:p>
          <a:p>
            <a:pPr marL="0" indent="0">
              <a:buNone/>
            </a:pPr>
            <a:r>
              <a:rPr lang="en-US" sz="2200" dirty="0">
                <a:latin typeface="Times New Roman" pitchFamily="18" charset="0"/>
                <a:cs typeface="Times New Roman" pitchFamily="18" charset="0"/>
              </a:rPr>
              <a:t>Or</a:t>
            </a:r>
          </a:p>
          <a:p>
            <a:pPr marL="0" indent="0">
              <a:buNone/>
            </a:pP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table[5][4]={0, 1, 2, 3, 10,11,12,13, 20, 21, 22, 23,</a:t>
            </a:r>
          </a:p>
          <a:p>
            <a:pPr marL="0" indent="0">
              <a:buNone/>
            </a:pPr>
            <a:r>
              <a:rPr lang="en-US" sz="2200" dirty="0">
                <a:latin typeface="Times New Roman" pitchFamily="18" charset="0"/>
                <a:cs typeface="Times New Roman" pitchFamily="18" charset="0"/>
              </a:rPr>
              <a:t>		30, 31, 32, 33, 40, 41, 42, 43};</a:t>
            </a:r>
          </a:p>
          <a:p>
            <a:pPr marL="0" indent="0">
              <a:buNone/>
            </a:pPr>
            <a:r>
              <a:rPr lang="en-US" sz="2200" dirty="0">
                <a:latin typeface="Times New Roman" pitchFamily="18" charset="0"/>
                <a:cs typeface="Times New Roman" pitchFamily="18" charset="0"/>
              </a:rPr>
              <a:t>Or</a:t>
            </a:r>
          </a:p>
          <a:p>
            <a:pPr marL="0" indent="0">
              <a:buNone/>
            </a:pPr>
            <a:r>
              <a:rPr lang="en-US" sz="2200" dirty="0" err="1">
                <a:latin typeface="Times New Roman" pitchFamily="18" charset="0"/>
                <a:cs typeface="Times New Roman" pitchFamily="18" charset="0"/>
              </a:rPr>
              <a:t>int</a:t>
            </a:r>
            <a:r>
              <a:rPr lang="en-US" sz="2200" dirty="0">
                <a:latin typeface="Times New Roman" pitchFamily="18" charset="0"/>
                <a:cs typeface="Times New Roman" pitchFamily="18" charset="0"/>
              </a:rPr>
              <a:t> table[][4]={{0, 1, 2, 3}, {10,11,12,13}, {20, 21, 22, 23},</a:t>
            </a:r>
          </a:p>
          <a:p>
            <a:pPr marL="0" indent="0">
              <a:buNone/>
            </a:pPr>
            <a:r>
              <a:rPr lang="en-US" sz="2200" dirty="0">
                <a:latin typeface="Times New Roman" pitchFamily="18" charset="0"/>
                <a:cs typeface="Times New Roman" pitchFamily="18" charset="0"/>
              </a:rPr>
              <a:t>		{30, 31, 32, 33}, {40, 41, 42, 43}};</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09600" y="1447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fontScale="90000"/>
          </a:bodyPr>
          <a:lstStyle/>
          <a:p>
            <a:pPr algn="l"/>
            <a:r>
              <a:rPr lang="en-US" dirty="0">
                <a:solidFill>
                  <a:schemeClr val="accent2"/>
                </a:solidFill>
                <a:latin typeface="Times New Roman" pitchFamily="18" charset="0"/>
                <a:cs typeface="Times New Roman" pitchFamily="18" charset="0"/>
              </a:rPr>
              <a:t>Referencing Array Elements for Two-dimensional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200" dirty="0"/>
              <a:t>The individual elements of a two-dimensional array can be accessed using two indices: row and column indices. </a:t>
            </a:r>
          </a:p>
          <a:p>
            <a:pPr marL="0" indent="0">
              <a:buNone/>
            </a:pPr>
            <a:r>
              <a:rPr lang="en-US" sz="2200" dirty="0">
                <a:latin typeface="Times New Roman" pitchFamily="18" charset="0"/>
                <a:cs typeface="Times New Roman" pitchFamily="18" charset="0"/>
              </a:rPr>
              <a:t>Syntax:</a:t>
            </a:r>
          </a:p>
          <a:p>
            <a:pPr marL="0" indent="0">
              <a:buNone/>
            </a:pPr>
            <a:r>
              <a:rPr lang="en-US" sz="2200" dirty="0">
                <a:latin typeface="Times New Roman" pitchFamily="18" charset="0"/>
                <a:cs typeface="Times New Roman" pitchFamily="18" charset="0"/>
              </a:rPr>
              <a:t>	</a:t>
            </a:r>
            <a:r>
              <a:rPr lang="en-US" sz="2200" b="1" dirty="0" err="1">
                <a:latin typeface="Times New Roman" pitchFamily="18" charset="0"/>
                <a:cs typeface="Times New Roman" pitchFamily="18" charset="0"/>
              </a:rPr>
              <a:t>array_name</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rowIndex</a:t>
            </a:r>
            <a:r>
              <a:rPr lang="en-US" sz="2200" b="1" dirty="0">
                <a:latin typeface="Times New Roman" pitchFamily="18" charset="0"/>
                <a:cs typeface="Times New Roman" pitchFamily="18" charset="0"/>
              </a:rPr>
              <a:t>][</a:t>
            </a:r>
            <a:r>
              <a:rPr lang="en-US" sz="2200" b="1" dirty="0" err="1">
                <a:latin typeface="Times New Roman" pitchFamily="18" charset="0"/>
                <a:cs typeface="Times New Roman" pitchFamily="18" charset="0"/>
              </a:rPr>
              <a:t>columnIndex</a:t>
            </a:r>
            <a:r>
              <a:rPr lang="en-US" sz="2200" b="1"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Where </a:t>
            </a:r>
            <a:r>
              <a:rPr lang="en-US" sz="2200" b="1" dirty="0" err="1">
                <a:latin typeface="Times New Roman" pitchFamily="18" charset="0"/>
                <a:cs typeface="Times New Roman" pitchFamily="18" charset="0"/>
              </a:rPr>
              <a:t>array_name</a:t>
            </a:r>
            <a:r>
              <a:rPr lang="en-US" sz="2200" dirty="0">
                <a:latin typeface="Times New Roman" pitchFamily="18" charset="0"/>
                <a:cs typeface="Times New Roman" pitchFamily="18" charset="0"/>
              </a:rPr>
              <a:t> is the name of the array and </a:t>
            </a:r>
            <a:r>
              <a:rPr lang="en-US" sz="2200" b="1" dirty="0" err="1">
                <a:latin typeface="Times New Roman" pitchFamily="18" charset="0"/>
                <a:cs typeface="Times New Roman" pitchFamily="18" charset="0"/>
              </a:rPr>
              <a:t>rowIndex</a:t>
            </a:r>
            <a:r>
              <a:rPr lang="en-US" sz="2200" b="1" dirty="0">
                <a:latin typeface="Times New Roman" pitchFamily="18" charset="0"/>
                <a:cs typeface="Times New Roman" pitchFamily="18" charset="0"/>
              </a:rPr>
              <a:t> and </a:t>
            </a:r>
            <a:r>
              <a:rPr lang="en-US" sz="2200" b="1" dirty="0" err="1">
                <a:latin typeface="Times New Roman" pitchFamily="18" charset="0"/>
                <a:cs typeface="Times New Roman" pitchFamily="18" charset="0"/>
              </a:rPr>
              <a:t>columnIndex</a:t>
            </a:r>
            <a:r>
              <a:rPr lang="en-US" sz="2200" dirty="0">
                <a:latin typeface="Times New Roman" pitchFamily="18" charset="0"/>
                <a:cs typeface="Times New Roman" pitchFamily="18" charset="0"/>
              </a:rPr>
              <a:t> are an integral </a:t>
            </a:r>
            <a:r>
              <a:rPr lang="en-US" sz="2200" b="1" dirty="0">
                <a:latin typeface="Times New Roman" pitchFamily="18" charset="0"/>
                <a:cs typeface="Times New Roman" pitchFamily="18" charset="0"/>
              </a:rPr>
              <a:t>constant</a:t>
            </a:r>
            <a:r>
              <a:rPr lang="en-US" sz="2200" dirty="0">
                <a:latin typeface="Times New Roman" pitchFamily="18" charset="0"/>
                <a:cs typeface="Times New Roman" pitchFamily="18" charset="0"/>
              </a:rPr>
              <a:t> or </a:t>
            </a:r>
            <a:r>
              <a:rPr lang="en-US" sz="2200" b="1" dirty="0">
                <a:latin typeface="Times New Roman" pitchFamily="18" charset="0"/>
                <a:cs typeface="Times New Roman" pitchFamily="18" charset="0"/>
              </a:rPr>
              <a:t>any expression </a:t>
            </a:r>
            <a:r>
              <a:rPr lang="en-US" sz="2200" dirty="0">
                <a:latin typeface="Times New Roman" pitchFamily="18" charset="0"/>
                <a:cs typeface="Times New Roman" pitchFamily="18" charset="0"/>
              </a:rPr>
              <a:t>that evaluates to an </a:t>
            </a:r>
            <a:r>
              <a:rPr lang="en-US" sz="2200" b="1" dirty="0">
                <a:latin typeface="Times New Roman" pitchFamily="18" charset="0"/>
                <a:cs typeface="Times New Roman" pitchFamily="18" charset="0"/>
              </a:rPr>
              <a:t>integral value</a:t>
            </a:r>
            <a:r>
              <a:rPr lang="en-US" sz="2200" dirty="0">
                <a:latin typeface="Times New Roman" pitchFamily="18" charset="0"/>
                <a:cs typeface="Times New Roman" pitchFamily="18" charset="0"/>
              </a:rPr>
              <a:t>.</a:t>
            </a:r>
          </a:p>
          <a:p>
            <a:pPr marL="0" indent="0">
              <a:buNone/>
            </a:pPr>
            <a:r>
              <a:rPr lang="en-US" sz="2200" dirty="0">
                <a:latin typeface="Times New Roman" pitchFamily="18" charset="0"/>
                <a:cs typeface="Times New Roman" pitchFamily="18" charset="0"/>
              </a:rPr>
              <a:t>Example:</a:t>
            </a:r>
          </a:p>
          <a:p>
            <a:pPr marL="0" indent="0">
              <a:buNone/>
            </a:pPr>
            <a:r>
              <a:rPr lang="en-US" sz="2200" dirty="0">
                <a:latin typeface="Times New Roman" pitchFamily="18" charset="0"/>
                <a:cs typeface="Times New Roman" pitchFamily="18" charset="0"/>
              </a:rPr>
              <a:t>double sale[7][4];</a:t>
            </a:r>
          </a:p>
          <a:p>
            <a:pPr marL="0" indent="0">
              <a:buNone/>
            </a:pPr>
            <a:r>
              <a:rPr lang="en-US" sz="2200" dirty="0">
                <a:latin typeface="Times New Roman" pitchFamily="18" charset="0"/>
                <a:cs typeface="Times New Roman" pitchFamily="18" charset="0"/>
              </a:rPr>
              <a:t>sale[2][3]   refers to the element at the 3</a:t>
            </a:r>
            <a:r>
              <a:rPr lang="en-US" sz="2200" baseline="30000" dirty="0">
                <a:latin typeface="Times New Roman" pitchFamily="18" charset="0"/>
                <a:cs typeface="Times New Roman" pitchFamily="18" charset="0"/>
              </a:rPr>
              <a:t>rd</a:t>
            </a:r>
            <a:r>
              <a:rPr lang="en-US" sz="2200" dirty="0">
                <a:latin typeface="Times New Roman" pitchFamily="18" charset="0"/>
                <a:cs typeface="Times New Roman" pitchFamily="18" charset="0"/>
              </a:rPr>
              <a:t> row and the 4</a:t>
            </a:r>
            <a:r>
              <a:rPr lang="en-US" sz="2200" baseline="30000" dirty="0">
                <a:latin typeface="Times New Roman" pitchFamily="18" charset="0"/>
                <a:cs typeface="Times New Roman" pitchFamily="18" charset="0"/>
              </a:rPr>
              <a:t>th</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columnto</a:t>
            </a:r>
            <a:r>
              <a:rPr lang="en-US" sz="2200" dirty="0">
                <a:latin typeface="Times New Roman" pitchFamily="18" charset="0"/>
                <a:cs typeface="Times New Roman" pitchFamily="18" charset="0"/>
              </a:rPr>
              <a:t> the array score</a:t>
            </a:r>
          </a:p>
          <a:p>
            <a:pPr marL="0" indent="0">
              <a:buNone/>
            </a:pPr>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marL="0" lvl="1" indent="0">
              <a:lnSpc>
                <a:spcPct val="90000"/>
              </a:lnSpc>
              <a:buNone/>
            </a:pPr>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Array</a:t>
            </a:r>
            <a:endParaRPr lang="en-US" dirty="0"/>
          </a:p>
        </p:txBody>
      </p:sp>
      <p:sp>
        <p:nvSpPr>
          <p:cNvPr id="147459" name="Rectangle 1027"/>
          <p:cNvSpPr>
            <a:spLocks noGrp="1" noChangeArrowheads="1"/>
          </p:cNvSpPr>
          <p:nvPr>
            <p:ph type="body" idx="1"/>
          </p:nvPr>
        </p:nvSpPr>
        <p:spPr>
          <a:xfrm>
            <a:off x="621792" y="2057400"/>
            <a:ext cx="7772400" cy="4114800"/>
          </a:xfrm>
        </p:spPr>
        <p:txBody>
          <a:bodyPr wrap="square">
            <a:noAutofit/>
          </a:bodyPr>
          <a:lstStyle/>
          <a:p>
            <a:pPr marL="0" indent="0">
              <a:buNone/>
            </a:pPr>
            <a:r>
              <a:rPr lang="en-US" sz="2200" b="1" dirty="0"/>
              <a:t>Array</a:t>
            </a:r>
            <a:r>
              <a:rPr lang="en-US" sz="2200" dirty="0"/>
              <a:t> is an elementary data structure that exists as built-in in most programming languages.</a:t>
            </a:r>
          </a:p>
          <a:p>
            <a:pPr marL="0" indent="0">
              <a:buNone/>
            </a:pPr>
            <a:r>
              <a:rPr lang="en-US" sz="2200" b="1" dirty="0"/>
              <a:t>Array</a:t>
            </a:r>
            <a:r>
              <a:rPr lang="en-US" sz="2200" dirty="0"/>
              <a:t> is a </a:t>
            </a:r>
            <a:r>
              <a:rPr lang="en-US" sz="2200" b="1" dirty="0"/>
              <a:t>collection structure </a:t>
            </a:r>
            <a:r>
              <a:rPr lang="en-US" sz="2200" dirty="0"/>
              <a:t>composed of a </a:t>
            </a:r>
            <a:r>
              <a:rPr lang="en-US" sz="2200" b="1" dirty="0"/>
              <a:t>fixed number of elements</a:t>
            </a:r>
            <a:r>
              <a:rPr lang="en-US" sz="2200" dirty="0"/>
              <a:t> wherein all of the elements have </a:t>
            </a:r>
            <a:r>
              <a:rPr lang="en-US" sz="2200" b="1" dirty="0"/>
              <a:t>the same data type</a:t>
            </a:r>
            <a:r>
              <a:rPr lang="en-US" sz="2200" dirty="0"/>
              <a:t>.</a:t>
            </a:r>
          </a:p>
          <a:p>
            <a:pPr marL="0" indent="0">
              <a:buNone/>
            </a:pPr>
            <a:r>
              <a:rPr lang="en-US" sz="2200" dirty="0"/>
              <a:t>The elements are stored in </a:t>
            </a:r>
            <a:r>
              <a:rPr lang="en-US" sz="2200" b="1" dirty="0"/>
              <a:t>contiguous computer memory</a:t>
            </a:r>
            <a:r>
              <a:rPr lang="en-US" sz="2200" dirty="0"/>
              <a:t> so that it allows </a:t>
            </a:r>
            <a:r>
              <a:rPr lang="en-US" sz="2200" b="1" dirty="0"/>
              <a:t>random access </a:t>
            </a:r>
            <a:r>
              <a:rPr lang="en-US" sz="2200" dirty="0"/>
              <a:t>of its elements, i.e. elements can be accessed using indexing by address calculation.</a:t>
            </a:r>
          </a:p>
          <a:p>
            <a:pPr marL="0" indent="0">
              <a:buNone/>
            </a:pPr>
            <a:r>
              <a:rPr lang="en-US" sz="2200" dirty="0"/>
              <a:t>Arrays are suitable for representing composite data which consist of many similar, individual items. Examples include: a list of names, a table of world cities and their current temperatures, or the monthly transactions for a bank account.</a:t>
            </a:r>
          </a:p>
          <a:p>
            <a:pPr marL="0" indent="0">
              <a:buNone/>
            </a:pPr>
            <a:endParaRPr lang="en-US" sz="2800" dirty="0">
              <a:latin typeface="Helvetica" pitchFamily="34" charset="0"/>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Referencing…</a:t>
            </a:r>
          </a:p>
        </p:txBody>
      </p:sp>
      <p:sp>
        <p:nvSpPr>
          <p:cNvPr id="147459" name="Rectangle 1027"/>
          <p:cNvSpPr>
            <a:spLocks noGrp="1" noChangeArrowheads="1"/>
          </p:cNvSpPr>
          <p:nvPr>
            <p:ph type="body" idx="1"/>
          </p:nvPr>
        </p:nvSpPr>
        <p:spPr>
          <a:xfrm>
            <a:off x="685800" y="1524000"/>
            <a:ext cx="8141208" cy="4343400"/>
          </a:xfrm>
        </p:spPr>
        <p:txBody>
          <a:bodyPr wrap="square">
            <a:noAutofit/>
          </a:bodyPr>
          <a:lstStyle/>
          <a:p>
            <a:pPr marL="457200" indent="-457200"/>
            <a:r>
              <a:rPr lang="en-US" sz="2400" b="1" dirty="0">
                <a:latin typeface="Times New Roman" pitchFamily="18" charset="0"/>
                <a:cs typeface="Times New Roman" pitchFamily="18" charset="0"/>
              </a:rPr>
              <a:t>An element of a two-dimensional array can be used any where a variable can be used.</a:t>
            </a:r>
          </a:p>
          <a:p>
            <a:pPr marL="400050" lvl="1" indent="0">
              <a:buNone/>
            </a:pPr>
            <a:r>
              <a:rPr lang="en-US" sz="2000" dirty="0">
                <a:latin typeface="Times New Roman" pitchFamily="18" charset="0"/>
                <a:cs typeface="Times New Roman" pitchFamily="18" charset="0"/>
              </a:rPr>
              <a:t>Assuming the following declaration</a:t>
            </a:r>
          </a:p>
          <a:p>
            <a:pPr marL="400050" lvl="1" indent="0">
              <a:buNone/>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[2][5]={1,2,3,5,5,5,4,5,3,6}, </a:t>
            </a:r>
            <a:r>
              <a:rPr lang="en-US" sz="2000" dirty="0">
                <a:latin typeface="Times New Roman" pitchFamily="18" charset="0"/>
                <a:cs typeface="Times New Roman" pitchFamily="18" charset="0"/>
              </a:rPr>
              <a:t>i=1, y=3;</a:t>
            </a:r>
          </a:p>
          <a:p>
            <a:pPr marL="400050" lvl="1" indent="0">
              <a:buNone/>
            </a:pPr>
            <a:r>
              <a:rPr lang="en-US" sz="2000" b="1" dirty="0">
                <a:latin typeface="Times New Roman" pitchFamily="18" charset="0"/>
                <a:cs typeface="Times New Roman" pitchFamily="18" charset="0"/>
              </a:rPr>
              <a:t>It can be assigned:</a:t>
            </a:r>
          </a:p>
          <a:p>
            <a:pPr marL="400050" lvl="1" indent="0">
              <a:buNone/>
            </a:pP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[1][4] = 55;       //The element  at row index 1 and  column index4 is 		       // assigned 55</a:t>
            </a:r>
          </a:p>
          <a:p>
            <a:pPr marL="400050" lvl="1" indent="0">
              <a:buNone/>
            </a:pPr>
            <a:r>
              <a:rPr lang="en-US" sz="2000" b="1" dirty="0">
                <a:latin typeface="Times New Roman" pitchFamily="18" charset="0"/>
                <a:cs typeface="Times New Roman" pitchFamily="18" charset="0"/>
              </a:rPr>
              <a:t>It can be used in an expression(as </a:t>
            </a:r>
            <a:r>
              <a:rPr lang="en-US" sz="2000" b="1" dirty="0" err="1">
                <a:latin typeface="Times New Roman" pitchFamily="18" charset="0"/>
                <a:cs typeface="Times New Roman" pitchFamily="18" charset="0"/>
              </a:rPr>
              <a:t>lvalue</a:t>
            </a:r>
            <a:r>
              <a:rPr lang="en-US" sz="2000" b="1"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rvalue</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400050" lvl="1" indent="0">
              <a:buNone/>
            </a:pP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[0][2*i+1] </a:t>
            </a:r>
            <a:r>
              <a:rPr lang="en-US" sz="2000" dirty="0">
                <a:latin typeface="Times New Roman" pitchFamily="18" charset="0"/>
                <a:cs typeface="Times New Roman" pitchFamily="18" charset="0"/>
              </a:rPr>
              <a:t>= 3*y +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[2*i][2];     // The element  at row index </a:t>
            </a:r>
            <a:r>
              <a:rPr lang="en-US" sz="2000" dirty="0" smtClean="0">
                <a:latin typeface="Times New Roman" pitchFamily="18" charset="0"/>
                <a:cs typeface="Times New Roman" pitchFamily="18" charset="0"/>
              </a:rPr>
              <a:t>0 </a:t>
            </a:r>
            <a:r>
              <a:rPr lang="en-US" sz="2000" dirty="0">
                <a:latin typeface="Times New Roman" pitchFamily="18" charset="0"/>
                <a:cs typeface="Times New Roman" pitchFamily="18" charset="0"/>
              </a:rPr>
              <a:t>and  				         //column index 3 is assigned </a:t>
            </a:r>
            <a:r>
              <a:rPr lang="en-US" sz="2000" dirty="0" smtClean="0">
                <a:latin typeface="Times New Roman" pitchFamily="18" charset="0"/>
                <a:cs typeface="Times New Roman" pitchFamily="18" charset="0"/>
              </a:rPr>
              <a:t>12</a:t>
            </a:r>
            <a:endParaRPr lang="en-US" sz="2000" dirty="0">
              <a:latin typeface="Times New Roman" pitchFamily="18" charset="0"/>
              <a:cs typeface="Times New Roman" pitchFamily="18" charset="0"/>
            </a:endParaRPr>
          </a:p>
          <a:p>
            <a:pPr marL="400050" lvl="1" indent="0">
              <a:buNone/>
            </a:pPr>
            <a:r>
              <a:rPr lang="en-US" sz="2000" b="1" dirty="0">
                <a:latin typeface="Times New Roman" pitchFamily="18" charset="0"/>
                <a:cs typeface="Times New Roman" pitchFamily="18" charset="0"/>
              </a:rPr>
              <a:t>It can be used in an input-output statement:</a:t>
            </a:r>
          </a:p>
          <a:p>
            <a:pPr marL="400050" lvl="1" indent="0">
              <a:buNone/>
            </a:pPr>
            <a:r>
              <a:rPr lang="en-US" sz="2000" dirty="0" err="1">
                <a:latin typeface="Times New Roman" pitchFamily="18" charset="0"/>
                <a:cs typeface="Times New Roman" pitchFamily="18" charset="0"/>
              </a:rPr>
              <a:t>cin</a:t>
            </a:r>
            <a:r>
              <a:rPr lang="en-US" sz="2000" dirty="0">
                <a:latin typeface="Times New Roman" pitchFamily="18" charset="0"/>
                <a:cs typeface="Times New Roman" pitchFamily="18" charset="0"/>
              </a:rPr>
              <a:t> &gt;&gt;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[1][</a:t>
            </a:r>
            <a:r>
              <a:rPr lang="en-US" sz="2000" dirty="0">
                <a:latin typeface="Times New Roman" pitchFamily="18" charset="0"/>
                <a:cs typeface="Times New Roman" pitchFamily="18" charset="0"/>
              </a:rPr>
              <a:t>3];  </a:t>
            </a:r>
          </a:p>
          <a:p>
            <a:pPr marL="400050" lvl="1" indent="0">
              <a:buNone/>
            </a:pPr>
            <a:r>
              <a:rPr lang="en-US" sz="2000" dirty="0" err="1">
                <a:latin typeface="Times New Roman" pitchFamily="18" charset="0"/>
                <a:cs typeface="Times New Roman" pitchFamily="18" charset="0"/>
              </a:rPr>
              <a:t>cout</a:t>
            </a:r>
            <a:r>
              <a:rPr lang="en-US" sz="2000" dirty="0">
                <a:latin typeface="Times New Roman" pitchFamily="18" charset="0"/>
                <a:cs typeface="Times New Roman" pitchFamily="18" charset="0"/>
              </a:rPr>
              <a:t> &lt;&lt; </a:t>
            </a:r>
            <a:r>
              <a:rPr lang="en-US" sz="2000" dirty="0" err="1" smtClean="0">
                <a:latin typeface="Times New Roman" pitchFamily="18" charset="0"/>
                <a:cs typeface="Times New Roman" pitchFamily="18" charset="0"/>
              </a:rPr>
              <a:t>arr</a:t>
            </a:r>
            <a:r>
              <a:rPr lang="en-US" sz="2000" dirty="0" smtClean="0">
                <a:latin typeface="Times New Roman" pitchFamily="18" charset="0"/>
                <a:cs typeface="Times New Roman" pitchFamily="18" charset="0"/>
              </a:rPr>
              <a:t>[0][</a:t>
            </a:r>
            <a:r>
              <a:rPr lang="en-US" sz="2000" dirty="0">
                <a:latin typeface="Times New Roman" pitchFamily="18" charset="0"/>
                <a:cs typeface="Times New Roman" pitchFamily="18" charset="0"/>
              </a:rPr>
              <a:t>2]; </a:t>
            </a:r>
          </a:p>
          <a:p>
            <a:pPr marL="0" indent="0">
              <a:buNone/>
            </a:pPr>
            <a:r>
              <a:rPr lang="en-US" sz="2400" dirty="0">
                <a:latin typeface="Times New Roman" pitchFamily="18" charset="0"/>
                <a:cs typeface="Times New Roman" pitchFamily="18" charset="0"/>
              </a:rPr>
              <a:t> </a:t>
            </a:r>
          </a:p>
        </p:txBody>
      </p:sp>
      <p:cxnSp>
        <p:nvCxnSpPr>
          <p:cNvPr id="4" name="Straight Connector 3"/>
          <p:cNvCxnSpPr/>
          <p:nvPr/>
        </p:nvCxnSpPr>
        <p:spPr>
          <a:xfrm>
            <a:off x="6858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dirty="0">
                <a:solidFill>
                  <a:schemeClr val="accent2"/>
                </a:solidFill>
                <a:latin typeface="Times New Roman" pitchFamily="18" charset="0"/>
                <a:cs typeface="Times New Roman" pitchFamily="18" charset="0"/>
              </a:rPr>
              <a:t>Processing Two-Dimensional Arrays</a:t>
            </a:r>
          </a:p>
        </p:txBody>
      </p:sp>
      <p:sp>
        <p:nvSpPr>
          <p:cNvPr id="147459" name="Rectangle 1027"/>
          <p:cNvSpPr>
            <a:spLocks noGrp="1" noChangeArrowheads="1"/>
          </p:cNvSpPr>
          <p:nvPr>
            <p:ph type="body" idx="1"/>
          </p:nvPr>
        </p:nvSpPr>
        <p:spPr>
          <a:xfrm>
            <a:off x="621792" y="1752600"/>
            <a:ext cx="7772400" cy="4648200"/>
          </a:xfrm>
        </p:spPr>
        <p:txBody>
          <a:bodyPr wrap="square">
            <a:noAutofit/>
          </a:bodyPr>
          <a:lstStyle/>
          <a:p>
            <a:pPr marL="0" indent="0">
              <a:buNone/>
            </a:pPr>
            <a:r>
              <a:rPr lang="en-US" sz="2400" dirty="0"/>
              <a:t>Processing a two-dimensional array usually requires a nested loop.</a:t>
            </a:r>
          </a:p>
          <a:p>
            <a:pPr>
              <a:buNone/>
            </a:pPr>
            <a:r>
              <a:rPr lang="en-US" sz="2400" b="1" dirty="0"/>
              <a:t>Initialization</a:t>
            </a:r>
          </a:p>
          <a:p>
            <a:pPr marL="457200" indent="-457200"/>
            <a:r>
              <a:rPr lang="en-US" sz="2400" dirty="0"/>
              <a:t>To initialize a particular row (i.e., fifth row) to 0</a:t>
            </a:r>
          </a:p>
          <a:p>
            <a:pPr lvl="1">
              <a:buNone/>
            </a:pPr>
            <a:r>
              <a:rPr lang="en-US" sz="2400" dirty="0"/>
              <a:t>row=4;</a:t>
            </a:r>
          </a:p>
          <a:p>
            <a:pPr lvl="1">
              <a:buNone/>
            </a:pPr>
            <a:r>
              <a:rPr lang="en-US" sz="2400" dirty="0"/>
              <a:t>for(</a:t>
            </a:r>
            <a:r>
              <a:rPr lang="en-US" sz="2400" dirty="0" err="1"/>
              <a:t>i</a:t>
            </a:r>
            <a:r>
              <a:rPr lang="en-US" sz="2400" dirty="0"/>
              <a:t> = 0; </a:t>
            </a:r>
            <a:r>
              <a:rPr lang="en-US" sz="2400" dirty="0" err="1"/>
              <a:t>i</a:t>
            </a:r>
            <a:r>
              <a:rPr lang="en-US" sz="2400" dirty="0"/>
              <a:t> &lt; </a:t>
            </a:r>
            <a:r>
              <a:rPr lang="en-US" sz="2400" dirty="0" err="1"/>
              <a:t>rowSize</a:t>
            </a:r>
            <a:r>
              <a:rPr lang="en-US" sz="2400" dirty="0"/>
              <a:t>; </a:t>
            </a:r>
            <a:r>
              <a:rPr lang="en-US" sz="2400" dirty="0" err="1"/>
              <a:t>i</a:t>
            </a:r>
            <a:r>
              <a:rPr lang="en-US" sz="2400" dirty="0"/>
              <a:t>++)</a:t>
            </a:r>
          </a:p>
          <a:p>
            <a:pPr lvl="1">
              <a:buNone/>
            </a:pPr>
            <a:r>
              <a:rPr lang="en-US" sz="2400" dirty="0"/>
              <a:t>		table[row][</a:t>
            </a:r>
            <a:r>
              <a:rPr lang="en-US" sz="2400" dirty="0" err="1"/>
              <a:t>i</a:t>
            </a:r>
            <a:r>
              <a:rPr lang="en-US" sz="2400" dirty="0"/>
              <a:t>]=0;</a:t>
            </a:r>
          </a:p>
          <a:p>
            <a:pPr marL="457200" indent="-457200"/>
            <a:r>
              <a:rPr lang="en-US" sz="2400" dirty="0"/>
              <a:t>To initialize the whole array to some value v</a:t>
            </a:r>
          </a:p>
          <a:p>
            <a:pPr lvl="1">
              <a:buNone/>
            </a:pPr>
            <a:r>
              <a:rPr lang="en-US" sz="2400" dirty="0"/>
              <a:t>for(</a:t>
            </a:r>
            <a:r>
              <a:rPr lang="en-US" sz="2400" dirty="0" err="1"/>
              <a:t>i</a:t>
            </a:r>
            <a:r>
              <a:rPr lang="en-US" sz="2400" dirty="0"/>
              <a:t> = 0; </a:t>
            </a:r>
            <a:r>
              <a:rPr lang="en-US" sz="2400" dirty="0" err="1"/>
              <a:t>i</a:t>
            </a:r>
            <a:r>
              <a:rPr lang="en-US" sz="2400" dirty="0"/>
              <a:t> &lt; </a:t>
            </a:r>
            <a:r>
              <a:rPr lang="en-US" sz="2400" dirty="0" err="1"/>
              <a:t>rowSize</a:t>
            </a:r>
            <a:r>
              <a:rPr lang="en-US" sz="2400" dirty="0"/>
              <a:t>; </a:t>
            </a:r>
            <a:r>
              <a:rPr lang="en-US" sz="2400" dirty="0" err="1"/>
              <a:t>i</a:t>
            </a:r>
            <a:r>
              <a:rPr lang="en-US" sz="2400" dirty="0"/>
              <a:t>++)</a:t>
            </a:r>
          </a:p>
          <a:p>
            <a:pPr lvl="1">
              <a:buNone/>
            </a:pPr>
            <a:r>
              <a:rPr lang="en-US" sz="2400" dirty="0"/>
              <a:t>	for(j = 0; </a:t>
            </a:r>
            <a:r>
              <a:rPr lang="en-US" sz="2400" dirty="0" err="1"/>
              <a:t>i</a:t>
            </a:r>
            <a:r>
              <a:rPr lang="en-US" sz="2400" dirty="0"/>
              <a:t> &lt; </a:t>
            </a:r>
            <a:r>
              <a:rPr lang="en-US" sz="2400" dirty="0" err="1"/>
              <a:t>colSize</a:t>
            </a:r>
            <a:r>
              <a:rPr lang="en-US" sz="2400" dirty="0"/>
              <a:t>; </a:t>
            </a:r>
            <a:r>
              <a:rPr lang="en-US" sz="2400" dirty="0" err="1"/>
              <a:t>i</a:t>
            </a:r>
            <a:r>
              <a:rPr lang="en-US" sz="2400" dirty="0"/>
              <a:t>++)</a:t>
            </a:r>
          </a:p>
          <a:p>
            <a:pPr lvl="1">
              <a:buNone/>
            </a:pPr>
            <a:r>
              <a:rPr lang="en-US" sz="2400" dirty="0"/>
              <a:t>		       table[</a:t>
            </a:r>
            <a:r>
              <a:rPr lang="en-US" sz="2400" dirty="0" err="1"/>
              <a:t>i</a:t>
            </a:r>
            <a:r>
              <a:rPr lang="en-US" sz="2400" dirty="0"/>
              <a:t>][j]=v;</a:t>
            </a:r>
          </a:p>
          <a:p>
            <a:pPr>
              <a:buNone/>
            </a:pPr>
            <a:endParaRPr lang="en-US" sz="2400" dirty="0"/>
          </a:p>
          <a:p>
            <a:pPr>
              <a:buNone/>
            </a:pPr>
            <a:r>
              <a:rPr lang="en-US" sz="2400" dirty="0"/>
              <a:t>	</a:t>
            </a:r>
          </a:p>
          <a:p>
            <a:pPr>
              <a:buNone/>
            </a:pPr>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09600" y="1600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Autofit/>
          </a:bodyPr>
          <a:lstStyle/>
          <a:p>
            <a:pPr algn="l"/>
            <a:r>
              <a:rPr lang="en-US" dirty="0">
                <a:solidFill>
                  <a:schemeClr val="accent2"/>
                </a:solidFill>
                <a:latin typeface="Times New Roman" pitchFamily="18" charset="0"/>
                <a:cs typeface="Times New Roman" pitchFamily="18" charset="0"/>
              </a:rPr>
              <a:t>Processing…</a:t>
            </a:r>
          </a:p>
        </p:txBody>
      </p:sp>
      <p:sp>
        <p:nvSpPr>
          <p:cNvPr id="147459" name="Rectangle 1027"/>
          <p:cNvSpPr>
            <a:spLocks noGrp="1" noChangeArrowheads="1"/>
          </p:cNvSpPr>
          <p:nvPr>
            <p:ph type="body" idx="1"/>
          </p:nvPr>
        </p:nvSpPr>
        <p:spPr>
          <a:xfrm>
            <a:off x="621792" y="1524000"/>
            <a:ext cx="7772400" cy="4876800"/>
          </a:xfrm>
        </p:spPr>
        <p:txBody>
          <a:bodyPr wrap="square">
            <a:noAutofit/>
          </a:bodyPr>
          <a:lstStyle/>
          <a:p>
            <a:pPr>
              <a:buNone/>
            </a:pPr>
            <a:r>
              <a:rPr lang="en-US" sz="2400" b="1" dirty="0"/>
              <a:t>Inputting</a:t>
            </a:r>
          </a:p>
          <a:p>
            <a:pPr lvl="1">
              <a:buNone/>
            </a:pPr>
            <a:r>
              <a:rPr lang="en-US" sz="2400" dirty="0"/>
              <a:t>for(</a:t>
            </a:r>
            <a:r>
              <a:rPr lang="en-US" sz="2400" dirty="0" err="1"/>
              <a:t>i</a:t>
            </a:r>
            <a:r>
              <a:rPr lang="en-US" sz="2400" dirty="0"/>
              <a:t> = 0; </a:t>
            </a:r>
            <a:r>
              <a:rPr lang="en-US" sz="2400" dirty="0" err="1"/>
              <a:t>i</a:t>
            </a:r>
            <a:r>
              <a:rPr lang="en-US" sz="2400" dirty="0"/>
              <a:t> &lt; </a:t>
            </a:r>
            <a:r>
              <a:rPr lang="en-US" sz="2400" dirty="0" err="1"/>
              <a:t>rowSize</a:t>
            </a:r>
            <a:r>
              <a:rPr lang="en-US" sz="2400" dirty="0"/>
              <a:t>; </a:t>
            </a:r>
            <a:r>
              <a:rPr lang="en-US" sz="2400" dirty="0" err="1"/>
              <a:t>i</a:t>
            </a:r>
            <a:r>
              <a:rPr lang="en-US" sz="2400" dirty="0"/>
              <a:t>++)</a:t>
            </a:r>
          </a:p>
          <a:p>
            <a:pPr lvl="1">
              <a:buNone/>
            </a:pPr>
            <a:r>
              <a:rPr lang="en-US" sz="2400" dirty="0"/>
              <a:t>	for(j = 0; </a:t>
            </a:r>
            <a:r>
              <a:rPr lang="en-US" sz="2400" dirty="0" err="1"/>
              <a:t>i</a:t>
            </a:r>
            <a:r>
              <a:rPr lang="en-US" sz="2400" dirty="0"/>
              <a:t> &lt; </a:t>
            </a:r>
            <a:r>
              <a:rPr lang="en-US" sz="2400" dirty="0" err="1"/>
              <a:t>colSize</a:t>
            </a:r>
            <a:r>
              <a:rPr lang="en-US" sz="2400" dirty="0"/>
              <a:t>; </a:t>
            </a:r>
            <a:r>
              <a:rPr lang="en-US" sz="2400" dirty="0" err="1"/>
              <a:t>i</a:t>
            </a:r>
            <a:r>
              <a:rPr lang="en-US" sz="2400" dirty="0"/>
              <a:t>++)</a:t>
            </a:r>
          </a:p>
          <a:p>
            <a:pPr lvl="1">
              <a:buNone/>
            </a:pPr>
            <a:r>
              <a:rPr lang="en-US" sz="2400" dirty="0"/>
              <a:t>		 </a:t>
            </a:r>
            <a:r>
              <a:rPr lang="en-US" sz="2400" dirty="0" err="1"/>
              <a:t>cin</a:t>
            </a:r>
            <a:r>
              <a:rPr lang="en-US" sz="2400" dirty="0"/>
              <a:t> &gt;&gt; table[</a:t>
            </a:r>
            <a:r>
              <a:rPr lang="en-US" sz="2400" dirty="0" err="1"/>
              <a:t>i</a:t>
            </a:r>
            <a:r>
              <a:rPr lang="en-US" sz="2400" dirty="0"/>
              <a:t>][j];</a:t>
            </a:r>
          </a:p>
          <a:p>
            <a:pPr marL="457200" indent="-457200">
              <a:buNone/>
            </a:pPr>
            <a:r>
              <a:rPr lang="en-US" sz="2400" b="1" dirty="0"/>
              <a:t>Outputting</a:t>
            </a:r>
          </a:p>
          <a:p>
            <a:pPr lvl="1">
              <a:buNone/>
            </a:pPr>
            <a:r>
              <a:rPr lang="en-US" sz="2400" dirty="0"/>
              <a:t>for(</a:t>
            </a:r>
            <a:r>
              <a:rPr lang="en-US" sz="2400" dirty="0" err="1"/>
              <a:t>i</a:t>
            </a:r>
            <a:r>
              <a:rPr lang="en-US" sz="2400" dirty="0"/>
              <a:t> = 0; </a:t>
            </a:r>
            <a:r>
              <a:rPr lang="en-US" sz="2400" dirty="0" err="1"/>
              <a:t>i</a:t>
            </a:r>
            <a:r>
              <a:rPr lang="en-US" sz="2400" dirty="0"/>
              <a:t> &lt; </a:t>
            </a:r>
            <a:r>
              <a:rPr lang="en-US" sz="2400" dirty="0" err="1"/>
              <a:t>rowSize</a:t>
            </a:r>
            <a:r>
              <a:rPr lang="en-US" sz="2400" dirty="0"/>
              <a:t>; </a:t>
            </a:r>
            <a:r>
              <a:rPr lang="en-US" sz="2400" dirty="0" err="1"/>
              <a:t>i</a:t>
            </a:r>
            <a:r>
              <a:rPr lang="en-US" sz="2400" dirty="0"/>
              <a:t>++){</a:t>
            </a:r>
          </a:p>
          <a:p>
            <a:pPr lvl="1">
              <a:buNone/>
            </a:pPr>
            <a:r>
              <a:rPr lang="en-US" sz="2400" dirty="0"/>
              <a:t>	for(j = 0; </a:t>
            </a:r>
            <a:r>
              <a:rPr lang="en-US" sz="2400" dirty="0" err="1"/>
              <a:t>i</a:t>
            </a:r>
            <a:r>
              <a:rPr lang="en-US" sz="2400" dirty="0"/>
              <a:t> &lt; </a:t>
            </a:r>
            <a:r>
              <a:rPr lang="en-US" sz="2400" dirty="0" err="1"/>
              <a:t>colSize</a:t>
            </a:r>
            <a:r>
              <a:rPr lang="en-US" sz="2400" dirty="0"/>
              <a:t>; </a:t>
            </a:r>
            <a:r>
              <a:rPr lang="en-US" sz="2400" dirty="0" err="1"/>
              <a:t>i</a:t>
            </a:r>
            <a:r>
              <a:rPr lang="en-US" sz="2400" dirty="0"/>
              <a:t>++)</a:t>
            </a:r>
          </a:p>
          <a:p>
            <a:pPr lvl="1">
              <a:buNone/>
            </a:pPr>
            <a:r>
              <a:rPr lang="en-US" sz="2400" dirty="0"/>
              <a:t>		 </a:t>
            </a:r>
            <a:r>
              <a:rPr lang="en-US" sz="2400" dirty="0" err="1"/>
              <a:t>cout</a:t>
            </a:r>
            <a:r>
              <a:rPr lang="en-US" sz="2400" dirty="0"/>
              <a:t> &lt;&lt; </a:t>
            </a:r>
            <a:r>
              <a:rPr lang="en-US" sz="2400" dirty="0" err="1"/>
              <a:t>setw</a:t>
            </a:r>
            <a:r>
              <a:rPr lang="en-US" sz="2400" dirty="0"/>
              <a:t>(5) &lt;&lt; table[</a:t>
            </a:r>
            <a:r>
              <a:rPr lang="en-US" sz="2400" dirty="0" err="1"/>
              <a:t>i</a:t>
            </a:r>
            <a:r>
              <a:rPr lang="en-US" sz="2400" dirty="0"/>
              <a:t>][j] &lt;&lt; ‘\t’;</a:t>
            </a:r>
          </a:p>
          <a:p>
            <a:pPr lvl="1">
              <a:buNone/>
            </a:pPr>
            <a:r>
              <a:rPr lang="en-US" sz="2400" dirty="0"/>
              <a:t>	</a:t>
            </a:r>
            <a:r>
              <a:rPr lang="en-US" sz="2400" dirty="0" err="1"/>
              <a:t>cout</a:t>
            </a:r>
            <a:r>
              <a:rPr lang="en-US" sz="2400" dirty="0"/>
              <a:t> &lt;&lt; </a:t>
            </a:r>
            <a:r>
              <a:rPr lang="en-US" sz="2400" dirty="0" err="1"/>
              <a:t>endl</a:t>
            </a:r>
            <a:r>
              <a:rPr lang="en-US" sz="2400" dirty="0"/>
              <a:t>;</a:t>
            </a:r>
          </a:p>
          <a:p>
            <a:pPr lvl="1">
              <a:buNone/>
            </a:pPr>
            <a:r>
              <a:rPr lang="en-US" sz="2400" dirty="0"/>
              <a:t>}</a:t>
            </a:r>
          </a:p>
          <a:p>
            <a:pPr>
              <a:buNone/>
            </a:pPr>
            <a:endParaRPr lang="en-US" sz="2400" dirty="0"/>
          </a:p>
          <a:p>
            <a:pPr>
              <a:buNone/>
            </a:pPr>
            <a:r>
              <a:rPr lang="en-US" sz="2400" dirty="0"/>
              <a:t>	</a:t>
            </a:r>
          </a:p>
          <a:p>
            <a:pPr>
              <a:buNone/>
            </a:pPr>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lstStyle/>
          <a:p>
            <a:pPr algn="l"/>
            <a:r>
              <a:rPr lang="en-US" i="1" dirty="0" smtClean="0">
                <a:solidFill>
                  <a:schemeClr val="accent2"/>
                </a:solidFill>
                <a:cs typeface="Times New Roman" pitchFamily="18" charset="0"/>
              </a:rPr>
              <a:t>Range Based For Loop For 2D array</a:t>
            </a:r>
            <a:endParaRPr lang="en-US" i="1" dirty="0">
              <a:solidFill>
                <a:schemeClr val="accent2"/>
              </a:solidFill>
              <a:cs typeface="Times New Roman" pitchFamily="18" charset="0"/>
            </a:endParaRPr>
          </a:p>
        </p:txBody>
      </p:sp>
      <p:sp>
        <p:nvSpPr>
          <p:cNvPr id="147459" name="Rectangle 1027"/>
          <p:cNvSpPr>
            <a:spLocks noGrp="1" noChangeArrowheads="1"/>
          </p:cNvSpPr>
          <p:nvPr>
            <p:ph type="body" idx="1"/>
          </p:nvPr>
        </p:nvSpPr>
        <p:spPr>
          <a:xfrm>
            <a:off x="621792" y="1922922"/>
            <a:ext cx="7772400" cy="4114800"/>
          </a:xfrm>
        </p:spPr>
        <p:txBody>
          <a:bodyPr wrap="square">
            <a:noAutofit/>
          </a:bodyPr>
          <a:lstStyle/>
          <a:p>
            <a:pPr marL="0" lvl="1" indent="0">
              <a:lnSpc>
                <a:spcPct val="90000"/>
              </a:lnSpc>
              <a:buNone/>
            </a:pPr>
            <a:r>
              <a:rPr lang="en-US" sz="2000" dirty="0" err="1"/>
              <a:t>int</a:t>
            </a:r>
            <a:r>
              <a:rPr lang="en-US" sz="2000" dirty="0"/>
              <a:t> b[2][3] = { { 1, 2, 3 }, { 4, 5, 6 } }; </a:t>
            </a:r>
            <a:endParaRPr lang="en-US" sz="2000" dirty="0" smtClean="0"/>
          </a:p>
          <a:p>
            <a:pPr marL="0" lvl="1" indent="0">
              <a:lnSpc>
                <a:spcPct val="90000"/>
              </a:lnSpc>
              <a:buNone/>
            </a:pPr>
            <a:r>
              <a:rPr lang="en-US" sz="2000" dirty="0" smtClean="0"/>
              <a:t>for </a:t>
            </a:r>
            <a:r>
              <a:rPr lang="en-US" sz="2000" dirty="0"/>
              <a:t>(auto&amp; outer : b) { </a:t>
            </a:r>
            <a:endParaRPr lang="en-US" sz="2000" dirty="0" smtClean="0"/>
          </a:p>
          <a:p>
            <a:pPr marL="0" lvl="1" indent="0">
              <a:lnSpc>
                <a:spcPct val="90000"/>
              </a:lnSpc>
              <a:buNone/>
            </a:pPr>
            <a:r>
              <a:rPr lang="en-US" sz="2000" dirty="0"/>
              <a:t>	</a:t>
            </a:r>
            <a:r>
              <a:rPr lang="en-US" sz="2000" dirty="0" smtClean="0"/>
              <a:t>for </a:t>
            </a:r>
            <a:r>
              <a:rPr lang="en-US" sz="2000" dirty="0"/>
              <a:t>(auto&amp; inner : outer) </a:t>
            </a:r>
            <a:r>
              <a:rPr lang="en-US" sz="2000" dirty="0" smtClean="0"/>
              <a:t>{</a:t>
            </a:r>
          </a:p>
          <a:p>
            <a:pPr marL="0" lvl="1" indent="0">
              <a:lnSpc>
                <a:spcPct val="90000"/>
              </a:lnSpc>
              <a:buNone/>
            </a:pPr>
            <a:r>
              <a:rPr lang="en-US" sz="2000" dirty="0"/>
              <a:t>	</a:t>
            </a:r>
            <a:r>
              <a:rPr lang="en-US" sz="2000" dirty="0" smtClean="0"/>
              <a:t>	 </a:t>
            </a:r>
            <a:r>
              <a:rPr lang="en-US" sz="2000" dirty="0" err="1"/>
              <a:t>std</a:t>
            </a:r>
            <a:r>
              <a:rPr lang="en-US" sz="2000" dirty="0"/>
              <a:t>::</a:t>
            </a:r>
            <a:r>
              <a:rPr lang="en-US" sz="2000" dirty="0" err="1"/>
              <a:t>cout</a:t>
            </a:r>
            <a:r>
              <a:rPr lang="en-US" sz="2000" dirty="0"/>
              <a:t> &lt;&lt; inner &lt;&lt; </a:t>
            </a:r>
            <a:r>
              <a:rPr lang="en-US" sz="2000" dirty="0" err="1"/>
              <a:t>std</a:t>
            </a:r>
            <a:r>
              <a:rPr lang="en-US" sz="2000" dirty="0"/>
              <a:t>::</a:t>
            </a:r>
            <a:r>
              <a:rPr lang="en-US" sz="2000" dirty="0" err="1"/>
              <a:t>endl</a:t>
            </a:r>
            <a:r>
              <a:rPr lang="en-US" sz="2000" dirty="0" smtClean="0"/>
              <a:t>;</a:t>
            </a:r>
          </a:p>
          <a:p>
            <a:pPr marL="0" lvl="1" indent="0">
              <a:lnSpc>
                <a:spcPct val="90000"/>
              </a:lnSpc>
              <a:buNone/>
            </a:pPr>
            <a:r>
              <a:rPr lang="en-US" sz="2000" dirty="0"/>
              <a:t>	</a:t>
            </a:r>
            <a:r>
              <a:rPr lang="en-US" sz="2000" dirty="0" smtClean="0"/>
              <a:t> }</a:t>
            </a:r>
          </a:p>
          <a:p>
            <a:pPr marL="0" lvl="1" indent="0">
              <a:lnSpc>
                <a:spcPct val="90000"/>
              </a:lnSpc>
              <a:buNone/>
            </a:pPr>
            <a:r>
              <a:rPr lang="en-US" sz="2000" dirty="0" smtClean="0"/>
              <a:t> }</a:t>
            </a:r>
          </a:p>
          <a:p>
            <a:pPr marL="0" lvl="1" indent="0">
              <a:lnSpc>
                <a:spcPct val="90000"/>
              </a:lnSpc>
              <a:buNone/>
            </a:pPr>
            <a:r>
              <a:rPr lang="en-US" sz="2000" dirty="0"/>
              <a:t>On the outer loop the auto and the &amp; are required so that the array doesn't decay to a pointer.</a:t>
            </a:r>
            <a:endParaRPr lang="en-US" sz="2000" dirty="0">
              <a:solidFill>
                <a:srgbClr val="000000"/>
              </a:solidFill>
            </a:endParaRPr>
          </a:p>
        </p:txBody>
      </p:sp>
      <p:cxnSp>
        <p:nvCxnSpPr>
          <p:cNvPr id="4" name="Straight Connector 3"/>
          <p:cNvCxnSpPr/>
          <p:nvPr/>
        </p:nvCxnSpPr>
        <p:spPr>
          <a:xfrm>
            <a:off x="621792" y="1602707"/>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1618891565"/>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Example</a:t>
            </a:r>
          </a:p>
        </p:txBody>
      </p:sp>
      <p:sp>
        <p:nvSpPr>
          <p:cNvPr id="147459" name="Rectangle 1027"/>
          <p:cNvSpPr>
            <a:spLocks noGrp="1" noChangeArrowheads="1"/>
          </p:cNvSpPr>
          <p:nvPr>
            <p:ph type="body" idx="1"/>
          </p:nvPr>
        </p:nvSpPr>
        <p:spPr>
          <a:xfrm>
            <a:off x="621792" y="1600200"/>
            <a:ext cx="7772400" cy="4800600"/>
          </a:xfrm>
          <a:ln>
            <a:noFill/>
          </a:ln>
        </p:spPr>
        <p:txBody>
          <a:bodyPr wrap="square">
            <a:noAutofit/>
          </a:bodyPr>
          <a:lstStyle/>
          <a:p>
            <a:pPr marL="0" indent="0">
              <a:buNone/>
            </a:pPr>
            <a:r>
              <a:rPr lang="en-US" sz="2800" dirty="0"/>
              <a:t>Write a </a:t>
            </a:r>
            <a:r>
              <a:rPr lang="en-US" sz="2800"/>
              <a:t>program </a:t>
            </a:r>
            <a:r>
              <a:rPr lang="en-US" sz="2800" smtClean="0"/>
              <a:t>that calculates </a:t>
            </a:r>
            <a:r>
              <a:rPr lang="en-US" sz="2800" dirty="0"/>
              <a:t>and displays the sum for each individual </a:t>
            </a:r>
            <a:r>
              <a:rPr lang="en-US" sz="2800" dirty="0" smtClean="0"/>
              <a:t>row, column, and the two diagonal of a square matrices of integer. The dimension of the square matrix is known to be not greater than 10. The actual dimension must be accepted from the user. The matrix is populated by accepting the data from the user.</a:t>
            </a:r>
            <a:endParaRPr lang="en-US" sz="2800" dirty="0"/>
          </a:p>
          <a:p>
            <a:pPr>
              <a:buNone/>
            </a:pPr>
            <a:endParaRPr lang="en-US" sz="2400" b="1" dirty="0">
              <a:latin typeface="Courier New" pitchFamily="49" charset="0"/>
            </a:endParaRP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09600" y="1295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chor="ctr">
            <a:noAutofit/>
          </a:bodyPr>
          <a:lstStyle/>
          <a:p>
            <a:pPr algn="ctr">
              <a:buNone/>
            </a:pPr>
            <a:r>
              <a:rPr lang="en-US" sz="4400" dirty="0"/>
              <a:t>Multi-</a:t>
            </a:r>
            <a:r>
              <a:rPr lang="en-US" sz="5000" dirty="0"/>
              <a:t>Dimensional</a:t>
            </a:r>
            <a:r>
              <a:rPr lang="en-US" sz="4400" dirty="0"/>
              <a:t> Array: </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Multi-Dimensional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A multi-dimensional array can have three, four or more dimensions.</a:t>
            </a:r>
          </a:p>
          <a:p>
            <a:pPr>
              <a:buNone/>
            </a:pPr>
            <a:r>
              <a:rPr lang="en-US" sz="2400" b="1" dirty="0"/>
              <a:t>Multidimensional Array Declaration</a:t>
            </a:r>
          </a:p>
          <a:p>
            <a:pPr>
              <a:buNone/>
            </a:pPr>
            <a:r>
              <a:rPr lang="en-US" sz="2400" b="1" dirty="0"/>
              <a:t>SYNTAX</a:t>
            </a:r>
          </a:p>
          <a:p>
            <a:pPr>
              <a:buNone/>
            </a:pPr>
            <a:r>
              <a:rPr lang="en-US" sz="2400" dirty="0"/>
              <a:t>	  </a:t>
            </a:r>
            <a:r>
              <a:rPr lang="en-US" sz="2200" dirty="0"/>
              <a:t>Type </a:t>
            </a:r>
            <a:r>
              <a:rPr lang="en-US" sz="2200" dirty="0" err="1"/>
              <a:t>Array_Name</a:t>
            </a:r>
            <a:r>
              <a:rPr lang="en-US" sz="2200" dirty="0"/>
              <a:t>[Dim_1][Dim_2]...[</a:t>
            </a:r>
            <a:r>
              <a:rPr lang="en-US" sz="2200" dirty="0" err="1"/>
              <a:t>Dim_Last</a:t>
            </a:r>
            <a:r>
              <a:rPr lang="en-US" sz="2200" dirty="0"/>
              <a:t>];</a:t>
            </a:r>
          </a:p>
          <a:p>
            <a:pPr>
              <a:buNone/>
            </a:pPr>
            <a:r>
              <a:rPr lang="en-US" sz="2400" b="1" dirty="0"/>
              <a:t>EXAMPLES</a:t>
            </a:r>
            <a:endParaRPr lang="en-US" sz="2400" dirty="0"/>
          </a:p>
          <a:p>
            <a:pPr lvl="1">
              <a:buNone/>
            </a:pPr>
            <a:r>
              <a:rPr lang="en-US" sz="2400" dirty="0"/>
              <a:t>double </a:t>
            </a:r>
            <a:r>
              <a:rPr lang="en-US" sz="2400" dirty="0" err="1"/>
              <a:t>three_d_picture</a:t>
            </a:r>
            <a:r>
              <a:rPr lang="en-US" sz="2400" dirty="0"/>
              <a:t>[10][20][30];</a:t>
            </a:r>
          </a:p>
          <a:p>
            <a:pPr marL="0" indent="0">
              <a:buNone/>
            </a:pPr>
            <a:endParaRPr lang="en-US" sz="2000" dirty="0"/>
          </a:p>
          <a:p>
            <a:pPr>
              <a:buNone/>
            </a:pPr>
            <a:endParaRPr lang="en-US" sz="2400" b="1" dirty="0">
              <a:latin typeface="Courier New" pitchFamily="49" charset="0"/>
            </a:endParaRP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Using Multi-Dimensional Array</a:t>
            </a:r>
          </a:p>
        </p:txBody>
      </p:sp>
      <p:sp>
        <p:nvSpPr>
          <p:cNvPr id="147459" name="Rectangle 1027"/>
          <p:cNvSpPr>
            <a:spLocks noGrp="1" noChangeArrowheads="1"/>
          </p:cNvSpPr>
          <p:nvPr>
            <p:ph type="body" idx="1"/>
          </p:nvPr>
        </p:nvSpPr>
        <p:spPr>
          <a:xfrm>
            <a:off x="621792" y="1600200"/>
            <a:ext cx="7772400" cy="4800600"/>
          </a:xfrm>
        </p:spPr>
        <p:txBody>
          <a:bodyPr wrap="square">
            <a:noAutofit/>
          </a:bodyPr>
          <a:lstStyle/>
          <a:p>
            <a:pPr marL="0" indent="0">
              <a:buNone/>
            </a:pPr>
            <a:r>
              <a:rPr lang="en-US" sz="2400" dirty="0"/>
              <a:t>A multi-dimensional array is used in a similar fashion as two-dimensional array. </a:t>
            </a:r>
          </a:p>
          <a:p>
            <a:pPr marL="0" indent="0">
              <a:buNone/>
            </a:pPr>
            <a:r>
              <a:rPr lang="en-US" sz="2400" b="1" dirty="0"/>
              <a:t>Initialization</a:t>
            </a:r>
          </a:p>
          <a:p>
            <a:pPr marL="0" indent="0">
              <a:buNone/>
            </a:pPr>
            <a:r>
              <a:rPr lang="en-US" sz="2400" dirty="0"/>
              <a:t>An n-dimensional array will be initialized during declaration using n level nested braces  for each dimension. </a:t>
            </a:r>
          </a:p>
          <a:p>
            <a:pPr marL="0" indent="0">
              <a:buNone/>
            </a:pPr>
            <a:r>
              <a:rPr lang="en-US" sz="2400" dirty="0"/>
              <a:t>Example for three-dimensional array</a:t>
            </a:r>
          </a:p>
          <a:p>
            <a:pPr marL="0" indent="0">
              <a:buNone/>
            </a:pPr>
            <a:r>
              <a:rPr lang="en-US" sz="2400" dirty="0" err="1"/>
              <a:t>int</a:t>
            </a:r>
            <a:r>
              <a:rPr lang="en-US" sz="2400" dirty="0"/>
              <a:t> </a:t>
            </a:r>
            <a:r>
              <a:rPr lang="en-US" sz="2400" dirty="0" err="1"/>
              <a:t>arr</a:t>
            </a:r>
            <a:r>
              <a:rPr lang="en-US" sz="2400" dirty="0"/>
              <a:t>[2][3][4] = {{{1,2,3,4}, {5,6,7,8},{9,10,11,12}}, 				{{13,14,15,16}, {17,18,19,20},{21,22,23,24}}}</a:t>
            </a:r>
          </a:p>
          <a:p>
            <a:pPr marL="0" lvl="1" indent="0">
              <a:buNone/>
            </a:pPr>
            <a:r>
              <a:rPr lang="en-US" sz="2400" dirty="0"/>
              <a:t>It is possible to omit size of first dimension but not other dimensions</a:t>
            </a:r>
          </a:p>
          <a:p>
            <a:pPr>
              <a:buNone/>
            </a:pPr>
            <a:r>
              <a:rPr lang="en-US" sz="2400" b="1" dirty="0"/>
              <a:t>Note</a:t>
            </a:r>
            <a:r>
              <a:rPr lang="en-US" sz="2400" dirty="0"/>
              <a:t>:</a:t>
            </a:r>
            <a:r>
              <a:rPr lang="en-US" sz="2400" b="1" dirty="0">
                <a:latin typeface="Courier New" pitchFamily="49" charset="0"/>
              </a:rPr>
              <a:t> </a:t>
            </a:r>
            <a:r>
              <a:rPr lang="en-US" sz="2400" dirty="0"/>
              <a:t>A three-dimensional array is simply an array of two-dimensional array.</a:t>
            </a: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Using Multi-Dimensional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b="1" dirty="0"/>
              <a:t>Referencing</a:t>
            </a:r>
          </a:p>
          <a:p>
            <a:pPr marL="0" indent="0">
              <a:buNone/>
            </a:pPr>
            <a:r>
              <a:rPr lang="en-US" sz="2400" dirty="0"/>
              <a:t>An n-dimensional array will be referenced using n indices for each dimension. Example </a:t>
            </a:r>
          </a:p>
          <a:p>
            <a:pPr marL="0" indent="0">
              <a:buNone/>
            </a:pPr>
            <a:r>
              <a:rPr lang="en-US" sz="2400" dirty="0"/>
              <a:t>	</a:t>
            </a:r>
            <a:r>
              <a:rPr lang="en-US" sz="2400" dirty="0" err="1"/>
              <a:t>arr</a:t>
            </a:r>
            <a:r>
              <a:rPr lang="en-US" sz="2400" dirty="0"/>
              <a:t>[2][3][1]=55;</a:t>
            </a:r>
          </a:p>
          <a:p>
            <a:pPr marL="0" indent="0">
              <a:buNone/>
            </a:pPr>
            <a:r>
              <a:rPr lang="en-US" sz="2400" b="1" dirty="0"/>
              <a:t>Processing</a:t>
            </a:r>
          </a:p>
          <a:p>
            <a:pPr marL="0" indent="0">
              <a:buNone/>
            </a:pPr>
            <a:r>
              <a:rPr lang="en-US" sz="2400" dirty="0"/>
              <a:t>An n-dimensional array will be processed using n level nested loops.</a:t>
            </a: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Limitation of an Array</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The dimension of an array </a:t>
            </a:r>
            <a:r>
              <a:rPr lang="en-US" sz="2400" b="1" dirty="0"/>
              <a:t>is fixed </a:t>
            </a:r>
            <a:r>
              <a:rPr lang="en-US" sz="2400" dirty="0"/>
              <a:t>and predetermined at compile time; it cannot be changed during program execution. It can’t be resized. For this reason the programmer is forced to estimate the size of the array which may result in </a:t>
            </a:r>
            <a:r>
              <a:rPr lang="en-US" sz="2400" b="1" dirty="0"/>
              <a:t>overestimation</a:t>
            </a:r>
            <a:r>
              <a:rPr lang="en-US" sz="2400" dirty="0"/>
              <a:t> and hence waste of memory space or </a:t>
            </a:r>
            <a:r>
              <a:rPr lang="en-US" sz="2400" b="1" dirty="0"/>
              <a:t>underestimation</a:t>
            </a:r>
            <a:r>
              <a:rPr lang="en-US" sz="2400" dirty="0"/>
              <a:t> in which case the program is unable to hold all the information required  and ultimately </a:t>
            </a:r>
            <a:r>
              <a:rPr lang="en-US" sz="2400"/>
              <a:t>crash .</a:t>
            </a:r>
            <a:endParaRPr lang="en-US" sz="2400" dirty="0"/>
          </a:p>
          <a:p>
            <a:pPr lvl="1">
              <a:buNone/>
            </a:pPr>
            <a:endParaRPr lang="en-US" sz="2400" dirty="0"/>
          </a:p>
          <a:p>
            <a:pPr marL="0" indent="0">
              <a:buNone/>
            </a:pPr>
            <a:endParaRPr lang="en-US" sz="2000" dirty="0"/>
          </a:p>
          <a:p>
            <a:pPr>
              <a:buNone/>
            </a:pPr>
            <a:endParaRPr lang="en-US" sz="2400" b="1" dirty="0">
              <a:latin typeface="Courier New" pitchFamily="49" charset="0"/>
            </a:endParaRPr>
          </a:p>
          <a:p>
            <a:endParaRPr lang="en-US" sz="2200"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a:p>
            <a:pPr marL="0" lvl="1" indent="0">
              <a:lnSpc>
                <a:spcPct val="90000"/>
              </a:lnSpc>
              <a:buNone/>
            </a:pPr>
            <a:endParaRPr lang="en-US" dirty="0">
              <a:latin typeface="Times New Roman" pitchFamily="18" charset="0"/>
              <a:cs typeface="Times New Roman" pitchFamily="18" charset="0"/>
            </a:endParaRP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Array</a:t>
            </a:r>
            <a:endParaRPr lang="en-US" dirty="0"/>
          </a:p>
        </p:txBody>
      </p:sp>
      <p:sp>
        <p:nvSpPr>
          <p:cNvPr id="147459" name="Rectangle 1027"/>
          <p:cNvSpPr>
            <a:spLocks noGrp="1" noChangeArrowheads="1"/>
          </p:cNvSpPr>
          <p:nvPr>
            <p:ph type="body" idx="1"/>
          </p:nvPr>
        </p:nvSpPr>
        <p:spPr>
          <a:xfrm>
            <a:off x="609600" y="1600200"/>
            <a:ext cx="7772400" cy="4876800"/>
          </a:xfrm>
        </p:spPr>
        <p:txBody>
          <a:bodyPr wrap="square">
            <a:noAutofit/>
          </a:bodyPr>
          <a:lstStyle/>
          <a:p>
            <a:pPr marL="0" indent="0">
              <a:buNone/>
            </a:pPr>
            <a:r>
              <a:rPr lang="en-US" sz="2200" dirty="0"/>
              <a:t>In general, only the array itself has a </a:t>
            </a:r>
          </a:p>
          <a:p>
            <a:pPr marL="0" indent="0">
              <a:buNone/>
            </a:pPr>
            <a:r>
              <a:rPr lang="en-US" sz="2200" dirty="0"/>
              <a:t>symbolic name, not its elements. </a:t>
            </a:r>
          </a:p>
          <a:p>
            <a:pPr marL="0" indent="0">
              <a:buNone/>
            </a:pPr>
            <a:r>
              <a:rPr lang="en-US" sz="2200" dirty="0"/>
              <a:t>Each element is identified by </a:t>
            </a:r>
            <a:r>
              <a:rPr lang="en-US" sz="2200" b="1" dirty="0"/>
              <a:t>an index </a:t>
            </a:r>
          </a:p>
          <a:p>
            <a:pPr marL="0" indent="0">
              <a:buNone/>
            </a:pPr>
            <a:r>
              <a:rPr lang="en-US" sz="2200" dirty="0"/>
              <a:t>which denotes the position of the element</a:t>
            </a:r>
          </a:p>
          <a:p>
            <a:pPr marL="0" indent="0">
              <a:buNone/>
            </a:pPr>
            <a:r>
              <a:rPr lang="en-US" sz="2200" dirty="0"/>
              <a:t> in the array.</a:t>
            </a:r>
          </a:p>
          <a:p>
            <a:pPr marL="0" indent="0">
              <a:buNone/>
            </a:pPr>
            <a:r>
              <a:rPr lang="en-US" sz="2200" dirty="0"/>
              <a:t> The number of elements in an array is</a:t>
            </a:r>
          </a:p>
          <a:p>
            <a:pPr marL="0" indent="0">
              <a:buNone/>
            </a:pPr>
            <a:r>
              <a:rPr lang="en-US" sz="2200" dirty="0"/>
              <a:t> called its </a:t>
            </a:r>
            <a:r>
              <a:rPr lang="en-US" sz="2200" b="1" dirty="0"/>
              <a:t>dimension</a:t>
            </a:r>
            <a:r>
              <a:rPr lang="en-US" sz="2200" dirty="0"/>
              <a:t>. The dimension of an</a:t>
            </a:r>
          </a:p>
          <a:p>
            <a:pPr marL="0" indent="0">
              <a:buNone/>
            </a:pPr>
            <a:r>
              <a:rPr lang="en-US" sz="2200" dirty="0"/>
              <a:t> array </a:t>
            </a:r>
            <a:r>
              <a:rPr lang="en-US" sz="2200" b="1" dirty="0"/>
              <a:t>is fixed </a:t>
            </a:r>
            <a:r>
              <a:rPr lang="en-US" sz="2200" dirty="0"/>
              <a:t>and predetermined; it cannot</a:t>
            </a:r>
          </a:p>
          <a:p>
            <a:pPr marL="0" indent="0">
              <a:buNone/>
            </a:pPr>
            <a:r>
              <a:rPr lang="en-US" sz="2200" dirty="0"/>
              <a:t> be changed during program execution.</a:t>
            </a:r>
          </a:p>
          <a:p>
            <a:pPr marL="0" indent="0">
              <a:buNone/>
            </a:pPr>
            <a:r>
              <a:rPr lang="en-US" sz="2200" dirty="0"/>
              <a:t>(see side figure)An array of </a:t>
            </a:r>
            <a:r>
              <a:rPr lang="en-US" sz="2200" b="1" dirty="0"/>
              <a:t>6</a:t>
            </a:r>
            <a:r>
              <a:rPr lang="en-US" sz="2200" dirty="0"/>
              <a:t> integers of type </a:t>
            </a:r>
            <a:r>
              <a:rPr lang="en-US" sz="2200" b="1" dirty="0" err="1"/>
              <a:t>int</a:t>
            </a:r>
            <a:r>
              <a:rPr lang="en-US" sz="2200" dirty="0"/>
              <a:t>  as a  collection referred by a name </a:t>
            </a:r>
            <a:r>
              <a:rPr lang="en-US" sz="2200" b="1" dirty="0"/>
              <a:t>num</a:t>
            </a:r>
            <a:r>
              <a:rPr lang="en-US" sz="2200" dirty="0"/>
              <a:t> and individual elements referred by subscript as num[0], num[1],… </a:t>
            </a:r>
          </a:p>
        </p:txBody>
      </p:sp>
      <p:cxnSp>
        <p:nvCxnSpPr>
          <p:cNvPr id="4" name="Straight Connector 3"/>
          <p:cNvCxnSpPr/>
          <p:nvPr/>
        </p:nvCxnSpPr>
        <p:spPr>
          <a:xfrm>
            <a:off x="6858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4</a:t>
            </a:fld>
            <a:endParaRPr lang="en-US"/>
          </a:p>
        </p:txBody>
      </p:sp>
      <p:grpSp>
        <p:nvGrpSpPr>
          <p:cNvPr id="41" name="Group 40"/>
          <p:cNvGrpSpPr/>
          <p:nvPr/>
        </p:nvGrpSpPr>
        <p:grpSpPr>
          <a:xfrm>
            <a:off x="5791200" y="1828800"/>
            <a:ext cx="2971800" cy="2743200"/>
            <a:chOff x="3886200" y="2438400"/>
            <a:chExt cx="3886200" cy="2743200"/>
          </a:xfrm>
        </p:grpSpPr>
        <p:grpSp>
          <p:nvGrpSpPr>
            <p:cNvPr id="20" name="Group 19"/>
            <p:cNvGrpSpPr/>
            <p:nvPr/>
          </p:nvGrpSpPr>
          <p:grpSpPr>
            <a:xfrm>
              <a:off x="5410200" y="2438400"/>
              <a:ext cx="1447800" cy="2743200"/>
              <a:chOff x="5410200" y="2438400"/>
              <a:chExt cx="1447800" cy="2743200"/>
            </a:xfrm>
          </p:grpSpPr>
          <p:sp>
            <p:nvSpPr>
              <p:cNvPr id="7" name="Rectangle 6"/>
              <p:cNvSpPr/>
              <p:nvPr/>
            </p:nvSpPr>
            <p:spPr>
              <a:xfrm>
                <a:off x="5410200" y="24384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10200" y="26670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10200" y="28956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410200" y="31242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410200" y="33528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410200" y="35814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410200" y="38100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410200" y="40386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410200" y="42672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410200" y="44958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10200" y="47244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410200" y="4953000"/>
                <a:ext cx="14478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3886200" y="2438400"/>
              <a:ext cx="1447800" cy="2743200"/>
              <a:chOff x="5410200" y="2438400"/>
              <a:chExt cx="1447800" cy="2743200"/>
            </a:xfrm>
          </p:grpSpPr>
          <p:sp>
            <p:nvSpPr>
              <p:cNvPr id="23" name="Rectangle 22"/>
              <p:cNvSpPr/>
              <p:nvPr/>
            </p:nvSpPr>
            <p:spPr>
              <a:xfrm>
                <a:off x="5410200" y="24384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num[0]</a:t>
                </a:r>
              </a:p>
            </p:txBody>
          </p:sp>
          <p:sp>
            <p:nvSpPr>
              <p:cNvPr id="25" name="Rectangle 24"/>
              <p:cNvSpPr/>
              <p:nvPr/>
            </p:nvSpPr>
            <p:spPr>
              <a:xfrm>
                <a:off x="5410200" y="28956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num[1]</a:t>
                </a:r>
              </a:p>
            </p:txBody>
          </p:sp>
          <p:sp>
            <p:nvSpPr>
              <p:cNvPr id="27" name="Rectangle 26"/>
              <p:cNvSpPr/>
              <p:nvPr/>
            </p:nvSpPr>
            <p:spPr>
              <a:xfrm>
                <a:off x="5410200" y="33528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num[2]</a:t>
                </a:r>
              </a:p>
            </p:txBody>
          </p:sp>
          <p:sp>
            <p:nvSpPr>
              <p:cNvPr id="29" name="Rectangle 28"/>
              <p:cNvSpPr/>
              <p:nvPr/>
            </p:nvSpPr>
            <p:spPr>
              <a:xfrm>
                <a:off x="5410200" y="38100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num[3]</a:t>
                </a:r>
              </a:p>
            </p:txBody>
          </p:sp>
          <p:sp>
            <p:nvSpPr>
              <p:cNvPr id="31" name="Rectangle 30"/>
              <p:cNvSpPr/>
              <p:nvPr/>
            </p:nvSpPr>
            <p:spPr>
              <a:xfrm>
                <a:off x="5410200" y="42672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num[4]</a:t>
                </a:r>
              </a:p>
            </p:txBody>
          </p:sp>
          <p:sp>
            <p:nvSpPr>
              <p:cNvPr id="33" name="Rectangle 32"/>
              <p:cNvSpPr/>
              <p:nvPr/>
            </p:nvSpPr>
            <p:spPr>
              <a:xfrm>
                <a:off x="5410200" y="47244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num[5]</a:t>
                </a:r>
              </a:p>
            </p:txBody>
          </p:sp>
          <p:sp>
            <p:nvSpPr>
              <p:cNvPr id="34" name="Rectangle 33"/>
              <p:cNvSpPr/>
              <p:nvPr/>
            </p:nvSpPr>
            <p:spPr>
              <a:xfrm>
                <a:off x="5410200" y="4953000"/>
                <a:ext cx="14478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39" name="Right Brace 38"/>
            <p:cNvSpPr/>
            <p:nvPr/>
          </p:nvSpPr>
          <p:spPr>
            <a:xfrm>
              <a:off x="7010401" y="2438400"/>
              <a:ext cx="64477" cy="457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Rectangle 39"/>
            <p:cNvSpPr/>
            <p:nvPr/>
          </p:nvSpPr>
          <p:spPr>
            <a:xfrm>
              <a:off x="7162800" y="2590800"/>
              <a:ext cx="609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int</a:t>
              </a:r>
              <a:endParaRPr lang="en-US" dirty="0">
                <a:solidFill>
                  <a:schemeClr val="tx1"/>
                </a:solidFill>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oAutofit/>
          </a:bodyPr>
          <a:lstStyle/>
          <a:p>
            <a:pPr>
              <a:buNone/>
            </a:pPr>
            <a:r>
              <a:rPr lang="en-US" dirty="0" smtClean="0">
                <a:latin typeface="Times New Roman" pitchFamily="18" charset="0"/>
                <a:cs typeface="Times New Roman" pitchFamily="18" charset="0"/>
              </a:rPr>
              <a:t>Pointer</a:t>
            </a:r>
            <a:endParaRPr lang="en-GB" dirty="0">
              <a:latin typeface="Times New Roman" pitchFamily="18" charset="0"/>
              <a:cs typeface="Times New Roman" pitchFamily="18" charset="0"/>
            </a:endParaRPr>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latin typeface="Times New Roman" pitchFamily="18" charset="0"/>
                <a:cs typeface="Times New Roman" pitchFamily="18" charset="0"/>
              </a:rPr>
              <a:pPr/>
              <a:t>40</a:t>
            </a:fld>
            <a:endParaRPr lang="en-US" dirty="0">
              <a:solidFill>
                <a:prstClr val="black">
                  <a:tint val="7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2281425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Pointer-Concept</a:t>
            </a:r>
          </a:p>
        </p:txBody>
      </p:sp>
      <p:sp>
        <p:nvSpPr>
          <p:cNvPr id="147459" name="Rectangle 1027"/>
          <p:cNvSpPr>
            <a:spLocks noGrp="1" noChangeArrowheads="1"/>
          </p:cNvSpPr>
          <p:nvPr>
            <p:ph type="body" idx="1"/>
          </p:nvPr>
        </p:nvSpPr>
        <p:spPr>
          <a:xfrm>
            <a:off x="621792" y="1857502"/>
            <a:ext cx="4864608" cy="4695698"/>
          </a:xfrm>
        </p:spPr>
        <p:txBody>
          <a:bodyPr wrap="square">
            <a:noAutofit/>
          </a:bodyPr>
          <a:lstStyle/>
          <a:p>
            <a:pPr marL="0" indent="0">
              <a:buNone/>
            </a:pPr>
            <a:r>
              <a:rPr lang="en-US" sz="2200" dirty="0"/>
              <a:t>The memory of your computer can be imagined as a succession of memory cells, each one of the minimal size that computers manage (one byte). </a:t>
            </a:r>
          </a:p>
          <a:p>
            <a:pPr marL="0" indent="0">
              <a:buNone/>
            </a:pPr>
            <a:r>
              <a:rPr lang="en-US" sz="2200" dirty="0"/>
              <a:t>These single-byte memory cells are numbered in consecutive way. This number is called </a:t>
            </a:r>
            <a:r>
              <a:rPr lang="en-US" sz="2200" b="1" dirty="0"/>
              <a:t>the address of that byte. Hexadecimal number is used to represent these addresses.</a:t>
            </a:r>
          </a:p>
        </p:txBody>
      </p:sp>
      <p:cxnSp>
        <p:nvCxnSpPr>
          <p:cNvPr id="4" name="Straight Connector 3"/>
          <p:cNvCxnSpPr/>
          <p:nvPr/>
        </p:nvCxnSpPr>
        <p:spPr>
          <a:xfrm>
            <a:off x="533400" y="1600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41</a:t>
            </a:fld>
            <a:endParaRPr lang="en-US" dirty="0">
              <a:solidFill>
                <a:prstClr val="black">
                  <a:tint val="75000"/>
                </a:prstClr>
              </a:solidFill>
            </a:endParaRPr>
          </a:p>
        </p:txBody>
      </p:sp>
      <p:sp>
        <p:nvSpPr>
          <p:cNvPr id="22" name="Text Box 19"/>
          <p:cNvSpPr txBox="1">
            <a:spLocks noChangeArrowheads="1"/>
          </p:cNvSpPr>
          <p:nvPr/>
        </p:nvSpPr>
        <p:spPr bwMode="auto">
          <a:xfrm>
            <a:off x="5867400" y="1981200"/>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000A1051</a:t>
            </a:r>
          </a:p>
        </p:txBody>
      </p:sp>
      <p:sp>
        <p:nvSpPr>
          <p:cNvPr id="23" name="Text Box 20"/>
          <p:cNvSpPr txBox="1">
            <a:spLocks noChangeArrowheads="1"/>
          </p:cNvSpPr>
          <p:nvPr/>
        </p:nvSpPr>
        <p:spPr bwMode="auto">
          <a:xfrm>
            <a:off x="5867400" y="2286000"/>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000A1052</a:t>
            </a:r>
          </a:p>
        </p:txBody>
      </p:sp>
      <p:sp>
        <p:nvSpPr>
          <p:cNvPr id="24" name="Text Box 21"/>
          <p:cNvSpPr txBox="1">
            <a:spLocks noChangeArrowheads="1"/>
          </p:cNvSpPr>
          <p:nvPr/>
        </p:nvSpPr>
        <p:spPr bwMode="auto">
          <a:xfrm>
            <a:off x="5996669" y="31400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000A1055</a:t>
            </a:r>
          </a:p>
        </p:txBody>
      </p:sp>
      <p:sp>
        <p:nvSpPr>
          <p:cNvPr id="25" name="Text Box 22"/>
          <p:cNvSpPr txBox="1">
            <a:spLocks noChangeArrowheads="1"/>
          </p:cNvSpPr>
          <p:nvPr/>
        </p:nvSpPr>
        <p:spPr bwMode="auto">
          <a:xfrm>
            <a:off x="5996669" y="43592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000A1059</a:t>
            </a:r>
          </a:p>
        </p:txBody>
      </p:sp>
      <p:sp>
        <p:nvSpPr>
          <p:cNvPr id="26" name="Text Box 23"/>
          <p:cNvSpPr txBox="1">
            <a:spLocks noChangeArrowheads="1"/>
          </p:cNvSpPr>
          <p:nvPr/>
        </p:nvSpPr>
        <p:spPr bwMode="auto">
          <a:xfrm>
            <a:off x="6006194" y="46640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000A1060</a:t>
            </a:r>
          </a:p>
        </p:txBody>
      </p:sp>
      <p:sp>
        <p:nvSpPr>
          <p:cNvPr id="27" name="Text Box 24"/>
          <p:cNvSpPr txBox="1">
            <a:spLocks noChangeArrowheads="1"/>
          </p:cNvSpPr>
          <p:nvPr/>
        </p:nvSpPr>
        <p:spPr bwMode="auto">
          <a:xfrm>
            <a:off x="6006194" y="49688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000A1061</a:t>
            </a:r>
          </a:p>
        </p:txBody>
      </p:sp>
      <p:sp>
        <p:nvSpPr>
          <p:cNvPr id="28" name="Text Box 25"/>
          <p:cNvSpPr txBox="1">
            <a:spLocks noChangeArrowheads="1"/>
          </p:cNvSpPr>
          <p:nvPr/>
        </p:nvSpPr>
        <p:spPr bwMode="auto">
          <a:xfrm>
            <a:off x="6006194" y="52736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000A1062</a:t>
            </a:r>
          </a:p>
        </p:txBody>
      </p:sp>
      <p:sp>
        <p:nvSpPr>
          <p:cNvPr id="29" name="Text Box 26"/>
          <p:cNvSpPr txBox="1">
            <a:spLocks noChangeArrowheads="1"/>
          </p:cNvSpPr>
          <p:nvPr/>
        </p:nvSpPr>
        <p:spPr bwMode="auto">
          <a:xfrm>
            <a:off x="6006194" y="55784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000A1063</a:t>
            </a:r>
          </a:p>
        </p:txBody>
      </p:sp>
      <p:sp>
        <p:nvSpPr>
          <p:cNvPr id="30" name="Text Box 27"/>
          <p:cNvSpPr txBox="1">
            <a:spLocks noChangeArrowheads="1"/>
          </p:cNvSpPr>
          <p:nvPr/>
        </p:nvSpPr>
        <p:spPr bwMode="auto">
          <a:xfrm>
            <a:off x="6006194" y="58832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000A1064</a:t>
            </a:r>
          </a:p>
        </p:txBody>
      </p:sp>
      <p:sp>
        <p:nvSpPr>
          <p:cNvPr id="31" name="Text Box 29"/>
          <p:cNvSpPr txBox="1">
            <a:spLocks noChangeArrowheads="1"/>
          </p:cNvSpPr>
          <p:nvPr/>
        </p:nvSpPr>
        <p:spPr bwMode="auto">
          <a:xfrm>
            <a:off x="6006194" y="37496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000A1057</a:t>
            </a:r>
          </a:p>
        </p:txBody>
      </p:sp>
      <p:sp>
        <p:nvSpPr>
          <p:cNvPr id="32" name="Text Box 30"/>
          <p:cNvSpPr txBox="1">
            <a:spLocks noChangeArrowheads="1"/>
          </p:cNvSpPr>
          <p:nvPr/>
        </p:nvSpPr>
        <p:spPr bwMode="auto">
          <a:xfrm>
            <a:off x="6006194" y="40544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000A1058</a:t>
            </a:r>
          </a:p>
        </p:txBody>
      </p:sp>
      <p:sp>
        <p:nvSpPr>
          <p:cNvPr id="33" name="Text Box 31"/>
          <p:cNvSpPr txBox="1">
            <a:spLocks noChangeArrowheads="1"/>
          </p:cNvSpPr>
          <p:nvPr/>
        </p:nvSpPr>
        <p:spPr bwMode="auto">
          <a:xfrm>
            <a:off x="6006194" y="25304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000A1053</a:t>
            </a:r>
          </a:p>
        </p:txBody>
      </p:sp>
      <p:sp>
        <p:nvSpPr>
          <p:cNvPr id="34" name="Text Box 32"/>
          <p:cNvSpPr txBox="1">
            <a:spLocks noChangeArrowheads="1"/>
          </p:cNvSpPr>
          <p:nvPr/>
        </p:nvSpPr>
        <p:spPr bwMode="auto">
          <a:xfrm>
            <a:off x="5903006" y="2835276"/>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000A1054</a:t>
            </a:r>
          </a:p>
        </p:txBody>
      </p:sp>
      <p:sp>
        <p:nvSpPr>
          <p:cNvPr id="35" name="Text Box 95"/>
          <p:cNvSpPr txBox="1">
            <a:spLocks noChangeArrowheads="1"/>
          </p:cNvSpPr>
          <p:nvPr/>
        </p:nvSpPr>
        <p:spPr bwMode="auto">
          <a:xfrm>
            <a:off x="6030006" y="61880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000A1065</a:t>
            </a:r>
          </a:p>
        </p:txBody>
      </p:sp>
      <p:graphicFrame>
        <p:nvGraphicFramePr>
          <p:cNvPr id="36" name="Table 35"/>
          <p:cNvGraphicFramePr>
            <a:graphicFrameLocks noGrp="1"/>
          </p:cNvGraphicFramePr>
          <p:nvPr/>
        </p:nvGraphicFramePr>
        <p:xfrm>
          <a:off x="7162800" y="1981200"/>
          <a:ext cx="1524000" cy="457200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20000"/>
                    </a:ext>
                  </a:extLst>
                </a:gridCol>
              </a:tblGrid>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6</a:t>
                      </a:r>
                    </a:p>
                  </a:txBody>
                  <a:tcPr>
                    <a:solidFill>
                      <a:srgbClr val="526DBA"/>
                    </a:solidFill>
                  </a:tcPr>
                </a:tc>
                <a:extLst>
                  <a:ext uri="{0D108BD9-81ED-4DB2-BD59-A6C34878D82A}">
                    <a16:rowId xmlns="" xmlns:a16="http://schemas.microsoft.com/office/drawing/2014/main" val="10000"/>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1"/>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2"/>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2</a:t>
                      </a:r>
                    </a:p>
                  </a:txBody>
                  <a:tcPr>
                    <a:solidFill>
                      <a:srgbClr val="526DBA"/>
                    </a:solidFill>
                  </a:tcPr>
                </a:tc>
                <a:extLst>
                  <a:ext uri="{0D108BD9-81ED-4DB2-BD59-A6C34878D82A}">
                    <a16:rowId xmlns="" xmlns:a16="http://schemas.microsoft.com/office/drawing/2014/main" val="1000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4"/>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5"/>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7</a:t>
                      </a:r>
                    </a:p>
                  </a:txBody>
                  <a:tcPr>
                    <a:solidFill>
                      <a:srgbClr val="526DBA"/>
                    </a:solidFill>
                  </a:tcPr>
                </a:tc>
                <a:extLst>
                  <a:ext uri="{0D108BD9-81ED-4DB2-BD59-A6C34878D82A}">
                    <a16:rowId xmlns="" xmlns:a16="http://schemas.microsoft.com/office/drawing/2014/main" val="10006"/>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7"/>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8"/>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1</a:t>
                      </a:r>
                    </a:p>
                  </a:txBody>
                  <a:tcPr>
                    <a:solidFill>
                      <a:srgbClr val="526DBA"/>
                    </a:solidFill>
                  </a:tcPr>
                </a:tc>
                <a:extLst>
                  <a:ext uri="{0D108BD9-81ED-4DB2-BD59-A6C34878D82A}">
                    <a16:rowId xmlns="" xmlns:a16="http://schemas.microsoft.com/office/drawing/2014/main" val="10009"/>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0</a:t>
                      </a:r>
                    </a:p>
                  </a:txBody>
                  <a:tcPr>
                    <a:solidFill>
                      <a:srgbClr val="526DBA"/>
                    </a:solidFill>
                  </a:tcPr>
                </a:tc>
                <a:extLst>
                  <a:ext uri="{0D108BD9-81ED-4DB2-BD59-A6C34878D82A}">
                    <a16:rowId xmlns="" xmlns:a16="http://schemas.microsoft.com/office/drawing/2014/main" val="10010"/>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1"/>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8</a:t>
                      </a:r>
                    </a:p>
                  </a:txBody>
                  <a:tcPr>
                    <a:solidFill>
                      <a:srgbClr val="526DBA"/>
                    </a:solidFill>
                  </a:tcPr>
                </a:tc>
                <a:extLst>
                  <a:ext uri="{0D108BD9-81ED-4DB2-BD59-A6C34878D82A}">
                    <a16:rowId xmlns="" xmlns:a16="http://schemas.microsoft.com/office/drawing/2014/main" val="10012"/>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4"/>
                  </a:ext>
                </a:extLst>
              </a:tr>
            </a:tbl>
          </a:graphicData>
        </a:graphic>
      </p:graphicFrame>
      <p:sp>
        <p:nvSpPr>
          <p:cNvPr id="37" name="Text Box 29"/>
          <p:cNvSpPr txBox="1">
            <a:spLocks noChangeArrowheads="1"/>
          </p:cNvSpPr>
          <p:nvPr/>
        </p:nvSpPr>
        <p:spPr bwMode="auto">
          <a:xfrm>
            <a:off x="5970951" y="3441309"/>
            <a:ext cx="1102043"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000A1056</a:t>
            </a:r>
          </a:p>
        </p:txBody>
      </p:sp>
    </p:spTree>
    <p:extLst>
      <p:ext uri="{BB962C8B-B14F-4D97-AF65-F5344CB8AC3E}">
        <p14:creationId xmlns:p14="http://schemas.microsoft.com/office/powerpoint/2010/main" val="2865831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457200" y="151432"/>
            <a:ext cx="8229600" cy="457001"/>
          </a:xfrm>
        </p:spPr>
        <p:txBody>
          <a:bodyPr>
            <a:normAutofit fontScale="90000"/>
          </a:bodyPr>
          <a:lstStyle/>
          <a:p>
            <a:pPr algn="l"/>
            <a:r>
              <a:rPr lang="en-US" i="1" dirty="0">
                <a:solidFill>
                  <a:schemeClr val="accent2"/>
                </a:solidFill>
              </a:rPr>
              <a:t>Pointer and Variable</a:t>
            </a:r>
            <a:endParaRPr lang="en-US" dirty="0"/>
          </a:p>
        </p:txBody>
      </p:sp>
      <p:sp>
        <p:nvSpPr>
          <p:cNvPr id="147459" name="Rectangle 1027"/>
          <p:cNvSpPr>
            <a:spLocks noGrp="1" noChangeArrowheads="1"/>
          </p:cNvSpPr>
          <p:nvPr>
            <p:ph type="body" idx="1"/>
          </p:nvPr>
        </p:nvSpPr>
        <p:spPr>
          <a:xfrm>
            <a:off x="228599" y="763389"/>
            <a:ext cx="5190978" cy="5613299"/>
          </a:xfrm>
        </p:spPr>
        <p:txBody>
          <a:bodyPr wrap="square">
            <a:noAutofit/>
          </a:bodyPr>
          <a:lstStyle/>
          <a:p>
            <a:pPr marL="0" indent="0">
              <a:buNone/>
            </a:pPr>
            <a:r>
              <a:rPr lang="en-US" sz="2200" dirty="0"/>
              <a:t>A variable is implemented as a sequence of adjacent memory locations. For example</a:t>
            </a:r>
          </a:p>
          <a:p>
            <a:pPr marL="0" indent="0">
              <a:buNone/>
            </a:pPr>
            <a:r>
              <a:rPr lang="en-US" sz="2200" dirty="0"/>
              <a:t>float var1=27.34; </a:t>
            </a:r>
          </a:p>
          <a:p>
            <a:pPr marL="0" indent="0">
              <a:buNone/>
            </a:pPr>
            <a:r>
              <a:rPr lang="en-US" sz="2200" dirty="0"/>
              <a:t>char var2=‘A’; short var3;</a:t>
            </a:r>
          </a:p>
          <a:p>
            <a:pPr marL="0" indent="0">
              <a:buNone/>
            </a:pPr>
            <a:r>
              <a:rPr lang="en-US" sz="2200" dirty="0"/>
              <a:t>var1 is implemented as 4 bytes of consecutive memory.</a:t>
            </a:r>
          </a:p>
          <a:p>
            <a:pPr marL="0" indent="0">
              <a:buNone/>
            </a:pPr>
            <a:r>
              <a:rPr lang="en-US" sz="2200" dirty="0"/>
              <a:t>var2 is implemented as 1 bytes of memory.</a:t>
            </a:r>
          </a:p>
          <a:p>
            <a:pPr marL="0" indent="0">
              <a:buNone/>
            </a:pPr>
            <a:r>
              <a:rPr lang="en-US" sz="2200" dirty="0"/>
              <a:t>var3 is implemented as 2 bytes of consecutive memory</a:t>
            </a:r>
          </a:p>
          <a:p>
            <a:pPr marL="0" indent="0">
              <a:buNone/>
            </a:pPr>
            <a:r>
              <a:rPr lang="en-US" sz="2200" dirty="0"/>
              <a:t>The memory </a:t>
            </a:r>
            <a:r>
              <a:rPr lang="en-US" sz="2200" b="1" dirty="0"/>
              <a:t>address of the first byte </a:t>
            </a:r>
          </a:p>
          <a:p>
            <a:pPr marL="0" indent="0">
              <a:buNone/>
            </a:pPr>
            <a:r>
              <a:rPr lang="en-US" sz="2200" dirty="0"/>
              <a:t>can be used as names for the variables. </a:t>
            </a:r>
          </a:p>
          <a:p>
            <a:pPr marL="0" indent="0">
              <a:buNone/>
            </a:pPr>
            <a:r>
              <a:rPr lang="en-US" sz="2200" dirty="0"/>
              <a:t>Thus a </a:t>
            </a:r>
            <a:r>
              <a:rPr lang="en-US" sz="2200" b="1" dirty="0"/>
              <a:t>pointer to the memory address</a:t>
            </a:r>
          </a:p>
          <a:p>
            <a:pPr marL="0" indent="0">
              <a:buNone/>
            </a:pPr>
            <a:r>
              <a:rPr lang="en-US" sz="2200" b="1" dirty="0"/>
              <a:t> of the first  byte of the variable </a:t>
            </a:r>
            <a:r>
              <a:rPr lang="en-US" sz="2200" dirty="0"/>
              <a:t>provides an indirect way of accessing variable.</a:t>
            </a:r>
          </a:p>
        </p:txBody>
      </p:sp>
      <p:cxnSp>
        <p:nvCxnSpPr>
          <p:cNvPr id="4" name="Straight Connector 3"/>
          <p:cNvCxnSpPr/>
          <p:nvPr/>
        </p:nvCxnSpPr>
        <p:spPr>
          <a:xfrm>
            <a:off x="641256" y="763389"/>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a:xfrm>
            <a:off x="6893173" y="6356350"/>
            <a:ext cx="2133600" cy="365125"/>
          </a:xfrm>
        </p:spPr>
        <p:txBody>
          <a:bodyPr/>
          <a:lstStyle/>
          <a:p>
            <a:fld id="{59044E82-0D97-4C44-BD32-01B99DA0AB14}" type="slidenum">
              <a:rPr lang="en-US" smtClean="0">
                <a:solidFill>
                  <a:prstClr val="black">
                    <a:tint val="75000"/>
                  </a:prstClr>
                </a:solidFill>
              </a:rPr>
              <a:pPr/>
              <a:t>42</a:t>
            </a:fld>
            <a:endParaRPr lang="en-US">
              <a:solidFill>
                <a:prstClr val="black">
                  <a:tint val="75000"/>
                </a:prstClr>
              </a:solidFill>
            </a:endParaRPr>
          </a:p>
        </p:txBody>
      </p:sp>
      <p:graphicFrame>
        <p:nvGraphicFramePr>
          <p:cNvPr id="37" name="Table 36"/>
          <p:cNvGraphicFramePr>
            <a:graphicFrameLocks noGrp="1"/>
          </p:cNvGraphicFramePr>
          <p:nvPr>
            <p:extLst>
              <p:ext uri="{D42A27DB-BD31-4B8C-83A1-F6EECF244321}">
                <p14:modId xmlns:p14="http://schemas.microsoft.com/office/powerpoint/2010/main" val="1053913778"/>
              </p:ext>
            </p:extLst>
          </p:nvPr>
        </p:nvGraphicFramePr>
        <p:xfrm>
          <a:off x="6767760" y="1981200"/>
          <a:ext cx="1524000" cy="445008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20000"/>
                    </a:ext>
                  </a:extLst>
                </a:gridCol>
              </a:tblGrid>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A</a:t>
                      </a:r>
                    </a:p>
                  </a:txBody>
                  <a:tcPr>
                    <a:solidFill>
                      <a:schemeClr val="accent6"/>
                    </a:solidFill>
                  </a:tcPr>
                </a:tc>
                <a:extLst>
                  <a:ext uri="{0D108BD9-81ED-4DB2-BD59-A6C34878D82A}">
                    <a16:rowId xmlns="" xmlns:a16="http://schemas.microsoft.com/office/drawing/2014/main" val="10000"/>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1"/>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2"/>
                  </a:ext>
                </a:extLst>
              </a:tr>
              <a:tr h="113792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27.34</a:t>
                      </a:r>
                    </a:p>
                  </a:txBody>
                  <a:tcPr>
                    <a:solidFill>
                      <a:schemeClr val="accent2"/>
                    </a:solidFill>
                  </a:tcPr>
                </a:tc>
                <a:extLst>
                  <a:ext uri="{0D108BD9-81ED-4DB2-BD59-A6C34878D82A}">
                    <a16:rowId xmlns="" xmlns:a16="http://schemas.microsoft.com/office/drawing/2014/main" val="1000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7"/>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8"/>
                  </a:ext>
                </a:extLst>
              </a:tr>
              <a:tr h="56896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10</a:t>
                      </a:r>
                    </a:p>
                  </a:txBody>
                  <a:tcPr>
                    <a:solidFill>
                      <a:schemeClr val="accent2">
                        <a:lumMod val="60000"/>
                        <a:lumOff val="40000"/>
                      </a:schemeClr>
                    </a:solidFill>
                  </a:tcPr>
                </a:tc>
                <a:extLst>
                  <a:ext uri="{0D108BD9-81ED-4DB2-BD59-A6C34878D82A}">
                    <a16:rowId xmlns="" xmlns:a16="http://schemas.microsoft.com/office/drawing/2014/main" val="10009"/>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b</a:t>
                      </a:r>
                    </a:p>
                  </a:txBody>
                  <a:tcPr>
                    <a:solidFill>
                      <a:srgbClr val="526DBA"/>
                    </a:solidFill>
                  </a:tcPr>
                </a:tc>
                <a:extLst>
                  <a:ext uri="{0D108BD9-81ED-4DB2-BD59-A6C34878D82A}">
                    <a16:rowId xmlns="" xmlns:a16="http://schemas.microsoft.com/office/drawing/2014/main" val="10011"/>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c</a:t>
                      </a:r>
                    </a:p>
                  </a:txBody>
                  <a:tcPr>
                    <a:solidFill>
                      <a:srgbClr val="526DBA"/>
                    </a:solidFill>
                  </a:tcPr>
                </a:tc>
                <a:extLst>
                  <a:ext uri="{0D108BD9-81ED-4DB2-BD59-A6C34878D82A}">
                    <a16:rowId xmlns="" xmlns:a16="http://schemas.microsoft.com/office/drawing/2014/main" val="10012"/>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4"/>
                  </a:ext>
                </a:extLst>
              </a:tr>
            </a:tbl>
          </a:graphicData>
        </a:graphic>
      </p:graphicFrame>
      <p:sp>
        <p:nvSpPr>
          <p:cNvPr id="39" name="Right Brace 38"/>
          <p:cNvSpPr/>
          <p:nvPr/>
        </p:nvSpPr>
        <p:spPr>
          <a:xfrm>
            <a:off x="8340973" y="2895600"/>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40" name="TextBox 39"/>
          <p:cNvSpPr txBox="1"/>
          <p:nvPr/>
        </p:nvSpPr>
        <p:spPr>
          <a:xfrm>
            <a:off x="8569573" y="3288268"/>
            <a:ext cx="650627" cy="646331"/>
          </a:xfrm>
          <a:prstGeom prst="rect">
            <a:avLst/>
          </a:prstGeom>
          <a:noFill/>
        </p:spPr>
        <p:txBody>
          <a:bodyPr wrap="none" rtlCol="0">
            <a:spAutoFit/>
          </a:bodyPr>
          <a:lstStyle/>
          <a:p>
            <a:r>
              <a:rPr lang="en-US" dirty="0">
                <a:solidFill>
                  <a:prstClr val="black"/>
                </a:solidFill>
              </a:rPr>
              <a:t>Float</a:t>
            </a:r>
          </a:p>
          <a:p>
            <a:r>
              <a:rPr lang="en-US" dirty="0">
                <a:solidFill>
                  <a:prstClr val="black"/>
                </a:solidFill>
              </a:rPr>
              <a:t>var1</a:t>
            </a:r>
          </a:p>
        </p:txBody>
      </p:sp>
      <p:sp>
        <p:nvSpPr>
          <p:cNvPr id="2" name="Right Brace 1">
            <a:extLst>
              <a:ext uri="{FF2B5EF4-FFF2-40B4-BE49-F238E27FC236}">
                <a16:creationId xmlns="" xmlns:a16="http://schemas.microsoft.com/office/drawing/2014/main" id="{CF98CD95-145C-4DD6-84DE-06B95339B058}"/>
              </a:ext>
            </a:extLst>
          </p:cNvPr>
          <p:cNvSpPr/>
          <p:nvPr/>
        </p:nvSpPr>
        <p:spPr>
          <a:xfrm>
            <a:off x="8340973" y="1981200"/>
            <a:ext cx="762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 name="TextBox 2">
            <a:extLst>
              <a:ext uri="{FF2B5EF4-FFF2-40B4-BE49-F238E27FC236}">
                <a16:creationId xmlns="" xmlns:a16="http://schemas.microsoft.com/office/drawing/2014/main" id="{AB9AE0CE-169E-42A6-A843-78FECB590CB9}"/>
              </a:ext>
            </a:extLst>
          </p:cNvPr>
          <p:cNvSpPr txBox="1"/>
          <p:nvPr/>
        </p:nvSpPr>
        <p:spPr>
          <a:xfrm>
            <a:off x="8483995" y="2013405"/>
            <a:ext cx="620683" cy="646331"/>
          </a:xfrm>
          <a:prstGeom prst="rect">
            <a:avLst/>
          </a:prstGeom>
          <a:noFill/>
        </p:spPr>
        <p:txBody>
          <a:bodyPr wrap="none" rtlCol="0">
            <a:spAutoFit/>
          </a:bodyPr>
          <a:lstStyle/>
          <a:p>
            <a:r>
              <a:rPr lang="en-US" dirty="0">
                <a:solidFill>
                  <a:prstClr val="black"/>
                </a:solidFill>
              </a:rPr>
              <a:t>Char</a:t>
            </a:r>
          </a:p>
          <a:p>
            <a:r>
              <a:rPr lang="en-US" dirty="0">
                <a:solidFill>
                  <a:prstClr val="black"/>
                </a:solidFill>
              </a:rPr>
              <a:t>var2</a:t>
            </a:r>
          </a:p>
        </p:txBody>
      </p:sp>
      <p:sp>
        <p:nvSpPr>
          <p:cNvPr id="6" name="TextBox 5">
            <a:extLst>
              <a:ext uri="{FF2B5EF4-FFF2-40B4-BE49-F238E27FC236}">
                <a16:creationId xmlns="" xmlns:a16="http://schemas.microsoft.com/office/drawing/2014/main" id="{E30FBDE0-540C-4F8F-ADB1-039E832AADF3}"/>
              </a:ext>
            </a:extLst>
          </p:cNvPr>
          <p:cNvSpPr txBox="1"/>
          <p:nvPr/>
        </p:nvSpPr>
        <p:spPr>
          <a:xfrm>
            <a:off x="8320459" y="4624287"/>
            <a:ext cx="675185" cy="646331"/>
          </a:xfrm>
          <a:prstGeom prst="rect">
            <a:avLst/>
          </a:prstGeom>
          <a:noFill/>
        </p:spPr>
        <p:txBody>
          <a:bodyPr wrap="none" rtlCol="0">
            <a:spAutoFit/>
          </a:bodyPr>
          <a:lstStyle/>
          <a:p>
            <a:r>
              <a:rPr lang="en-US" dirty="0">
                <a:solidFill>
                  <a:prstClr val="black"/>
                </a:solidFill>
              </a:rPr>
              <a:t>short</a:t>
            </a:r>
          </a:p>
          <a:p>
            <a:r>
              <a:rPr lang="en-US" dirty="0">
                <a:solidFill>
                  <a:prstClr val="black"/>
                </a:solidFill>
              </a:rPr>
              <a:t>var3</a:t>
            </a:r>
          </a:p>
        </p:txBody>
      </p:sp>
      <p:sp>
        <p:nvSpPr>
          <p:cNvPr id="7" name="Text Box 21">
            <a:extLst>
              <a:ext uri="{FF2B5EF4-FFF2-40B4-BE49-F238E27FC236}">
                <a16:creationId xmlns="" xmlns:a16="http://schemas.microsoft.com/office/drawing/2014/main" id="{3386AAA0-1D00-418F-BD72-73B5CD7D302F}"/>
              </a:ext>
            </a:extLst>
          </p:cNvPr>
          <p:cNvSpPr txBox="1">
            <a:spLocks noChangeArrowheads="1"/>
          </p:cNvSpPr>
          <p:nvPr/>
        </p:nvSpPr>
        <p:spPr bwMode="auto">
          <a:xfrm>
            <a:off x="5740718" y="34260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000A1055</a:t>
            </a:r>
          </a:p>
        </p:txBody>
      </p:sp>
      <p:sp>
        <p:nvSpPr>
          <p:cNvPr id="8" name="Text Box 22">
            <a:extLst>
              <a:ext uri="{FF2B5EF4-FFF2-40B4-BE49-F238E27FC236}">
                <a16:creationId xmlns="" xmlns:a16="http://schemas.microsoft.com/office/drawing/2014/main" id="{A84A5469-5E98-4FB9-ACB4-48BD673EAB2B}"/>
              </a:ext>
            </a:extLst>
          </p:cNvPr>
          <p:cNvSpPr txBox="1">
            <a:spLocks noChangeArrowheads="1"/>
          </p:cNvSpPr>
          <p:nvPr/>
        </p:nvSpPr>
        <p:spPr bwMode="auto">
          <a:xfrm>
            <a:off x="5740718" y="46452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000A1059</a:t>
            </a:r>
          </a:p>
        </p:txBody>
      </p:sp>
      <p:sp>
        <p:nvSpPr>
          <p:cNvPr id="9" name="Text Box 23">
            <a:extLst>
              <a:ext uri="{FF2B5EF4-FFF2-40B4-BE49-F238E27FC236}">
                <a16:creationId xmlns="" xmlns:a16="http://schemas.microsoft.com/office/drawing/2014/main" id="{3BB17237-261E-49D0-B455-9FA1999DB56F}"/>
              </a:ext>
            </a:extLst>
          </p:cNvPr>
          <p:cNvSpPr txBox="1">
            <a:spLocks noChangeArrowheads="1"/>
          </p:cNvSpPr>
          <p:nvPr/>
        </p:nvSpPr>
        <p:spPr bwMode="auto">
          <a:xfrm>
            <a:off x="5750243" y="49500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000A1060</a:t>
            </a:r>
          </a:p>
        </p:txBody>
      </p:sp>
      <p:sp>
        <p:nvSpPr>
          <p:cNvPr id="10" name="Text Box 24">
            <a:extLst>
              <a:ext uri="{FF2B5EF4-FFF2-40B4-BE49-F238E27FC236}">
                <a16:creationId xmlns="" xmlns:a16="http://schemas.microsoft.com/office/drawing/2014/main" id="{6FBF886F-C44D-42A1-949F-E82B5AF930E3}"/>
              </a:ext>
            </a:extLst>
          </p:cNvPr>
          <p:cNvSpPr txBox="1">
            <a:spLocks noChangeArrowheads="1"/>
          </p:cNvSpPr>
          <p:nvPr/>
        </p:nvSpPr>
        <p:spPr bwMode="auto">
          <a:xfrm>
            <a:off x="5750243" y="52548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000A1061</a:t>
            </a:r>
          </a:p>
        </p:txBody>
      </p:sp>
      <p:sp>
        <p:nvSpPr>
          <p:cNvPr id="11" name="Text Box 25">
            <a:extLst>
              <a:ext uri="{FF2B5EF4-FFF2-40B4-BE49-F238E27FC236}">
                <a16:creationId xmlns="" xmlns:a16="http://schemas.microsoft.com/office/drawing/2014/main" id="{2480685A-1E96-498C-A4D5-73D2AAF33894}"/>
              </a:ext>
            </a:extLst>
          </p:cNvPr>
          <p:cNvSpPr txBox="1">
            <a:spLocks noChangeArrowheads="1"/>
          </p:cNvSpPr>
          <p:nvPr/>
        </p:nvSpPr>
        <p:spPr bwMode="auto">
          <a:xfrm>
            <a:off x="5750243" y="55596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000A1062</a:t>
            </a:r>
          </a:p>
        </p:txBody>
      </p:sp>
      <p:sp>
        <p:nvSpPr>
          <p:cNvPr id="12" name="Text Box 26">
            <a:extLst>
              <a:ext uri="{FF2B5EF4-FFF2-40B4-BE49-F238E27FC236}">
                <a16:creationId xmlns="" xmlns:a16="http://schemas.microsoft.com/office/drawing/2014/main" id="{E9574781-2BC0-4545-B2A9-618667E03B5B}"/>
              </a:ext>
            </a:extLst>
          </p:cNvPr>
          <p:cNvSpPr txBox="1">
            <a:spLocks noChangeArrowheads="1"/>
          </p:cNvSpPr>
          <p:nvPr/>
        </p:nvSpPr>
        <p:spPr bwMode="auto">
          <a:xfrm>
            <a:off x="5750243" y="58644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000A1063</a:t>
            </a:r>
          </a:p>
        </p:txBody>
      </p:sp>
      <p:sp>
        <p:nvSpPr>
          <p:cNvPr id="13" name="Text Box 27">
            <a:extLst>
              <a:ext uri="{FF2B5EF4-FFF2-40B4-BE49-F238E27FC236}">
                <a16:creationId xmlns="" xmlns:a16="http://schemas.microsoft.com/office/drawing/2014/main" id="{20967CA6-F7F0-4FEB-9ECC-80952B012877}"/>
              </a:ext>
            </a:extLst>
          </p:cNvPr>
          <p:cNvSpPr txBox="1">
            <a:spLocks noChangeArrowheads="1"/>
          </p:cNvSpPr>
          <p:nvPr/>
        </p:nvSpPr>
        <p:spPr bwMode="auto">
          <a:xfrm>
            <a:off x="5750243" y="61692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000A1064</a:t>
            </a:r>
          </a:p>
        </p:txBody>
      </p:sp>
      <p:sp>
        <p:nvSpPr>
          <p:cNvPr id="14" name="Text Box 29">
            <a:extLst>
              <a:ext uri="{FF2B5EF4-FFF2-40B4-BE49-F238E27FC236}">
                <a16:creationId xmlns="" xmlns:a16="http://schemas.microsoft.com/office/drawing/2014/main" id="{B6D21E79-6EA4-4A2B-9BC3-678B1C0AC6D2}"/>
              </a:ext>
            </a:extLst>
          </p:cNvPr>
          <p:cNvSpPr txBox="1">
            <a:spLocks noChangeArrowheads="1"/>
          </p:cNvSpPr>
          <p:nvPr/>
        </p:nvSpPr>
        <p:spPr bwMode="auto">
          <a:xfrm>
            <a:off x="5750243" y="40356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000A1057</a:t>
            </a:r>
          </a:p>
        </p:txBody>
      </p:sp>
      <p:sp>
        <p:nvSpPr>
          <p:cNvPr id="15" name="Text Box 30">
            <a:extLst>
              <a:ext uri="{FF2B5EF4-FFF2-40B4-BE49-F238E27FC236}">
                <a16:creationId xmlns="" xmlns:a16="http://schemas.microsoft.com/office/drawing/2014/main" id="{563EE732-EB7F-4CB9-AD22-8EE40FB8AF5E}"/>
              </a:ext>
            </a:extLst>
          </p:cNvPr>
          <p:cNvSpPr txBox="1">
            <a:spLocks noChangeArrowheads="1"/>
          </p:cNvSpPr>
          <p:nvPr/>
        </p:nvSpPr>
        <p:spPr bwMode="auto">
          <a:xfrm>
            <a:off x="5750243" y="43404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000A1058</a:t>
            </a:r>
          </a:p>
        </p:txBody>
      </p:sp>
      <p:sp>
        <p:nvSpPr>
          <p:cNvPr id="16" name="Text Box 31">
            <a:extLst>
              <a:ext uri="{FF2B5EF4-FFF2-40B4-BE49-F238E27FC236}">
                <a16:creationId xmlns="" xmlns:a16="http://schemas.microsoft.com/office/drawing/2014/main" id="{CDC13BC3-010A-4444-B1FC-6E9A9209CF7D}"/>
              </a:ext>
            </a:extLst>
          </p:cNvPr>
          <p:cNvSpPr txBox="1">
            <a:spLocks noChangeArrowheads="1"/>
          </p:cNvSpPr>
          <p:nvPr/>
        </p:nvSpPr>
        <p:spPr bwMode="auto">
          <a:xfrm>
            <a:off x="5736726" y="260870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000A1053</a:t>
            </a:r>
          </a:p>
        </p:txBody>
      </p:sp>
      <p:sp>
        <p:nvSpPr>
          <p:cNvPr id="17" name="Text Box 29">
            <a:extLst>
              <a:ext uri="{FF2B5EF4-FFF2-40B4-BE49-F238E27FC236}">
                <a16:creationId xmlns="" xmlns:a16="http://schemas.microsoft.com/office/drawing/2014/main" id="{F33D8C78-C302-46F3-AC4B-7AB90BB44BB7}"/>
              </a:ext>
            </a:extLst>
          </p:cNvPr>
          <p:cNvSpPr txBox="1">
            <a:spLocks noChangeArrowheads="1"/>
          </p:cNvSpPr>
          <p:nvPr/>
        </p:nvSpPr>
        <p:spPr bwMode="auto">
          <a:xfrm>
            <a:off x="5715000" y="3727257"/>
            <a:ext cx="1102043"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000A1056</a:t>
            </a:r>
          </a:p>
        </p:txBody>
      </p:sp>
      <p:sp>
        <p:nvSpPr>
          <p:cNvPr id="18" name="Text Box 19">
            <a:extLst>
              <a:ext uri="{FF2B5EF4-FFF2-40B4-BE49-F238E27FC236}">
                <a16:creationId xmlns="" xmlns:a16="http://schemas.microsoft.com/office/drawing/2014/main" id="{3B3E1F0B-6CCD-4735-BFE0-AEFC0062FC6D}"/>
              </a:ext>
            </a:extLst>
          </p:cNvPr>
          <p:cNvSpPr txBox="1">
            <a:spLocks noChangeArrowheads="1"/>
          </p:cNvSpPr>
          <p:nvPr/>
        </p:nvSpPr>
        <p:spPr bwMode="auto">
          <a:xfrm>
            <a:off x="5611812" y="1981200"/>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000A1051</a:t>
            </a:r>
          </a:p>
        </p:txBody>
      </p:sp>
      <p:sp>
        <p:nvSpPr>
          <p:cNvPr id="19" name="Text Box 20">
            <a:extLst>
              <a:ext uri="{FF2B5EF4-FFF2-40B4-BE49-F238E27FC236}">
                <a16:creationId xmlns="" xmlns:a16="http://schemas.microsoft.com/office/drawing/2014/main" id="{80646264-45D7-4442-9579-B7EFD95BF1CB}"/>
              </a:ext>
            </a:extLst>
          </p:cNvPr>
          <p:cNvSpPr txBox="1">
            <a:spLocks noChangeArrowheads="1"/>
          </p:cNvSpPr>
          <p:nvPr/>
        </p:nvSpPr>
        <p:spPr bwMode="auto">
          <a:xfrm>
            <a:off x="5611812" y="2286000"/>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000A1052</a:t>
            </a:r>
          </a:p>
        </p:txBody>
      </p:sp>
      <p:sp>
        <p:nvSpPr>
          <p:cNvPr id="20" name="Text Box 21">
            <a:extLst>
              <a:ext uri="{FF2B5EF4-FFF2-40B4-BE49-F238E27FC236}">
                <a16:creationId xmlns="" xmlns:a16="http://schemas.microsoft.com/office/drawing/2014/main" id="{D3B09532-4344-48FD-B749-FE308FC490FB}"/>
              </a:ext>
            </a:extLst>
          </p:cNvPr>
          <p:cNvSpPr txBox="1">
            <a:spLocks noChangeArrowheads="1"/>
          </p:cNvSpPr>
          <p:nvPr/>
        </p:nvSpPr>
        <p:spPr bwMode="auto">
          <a:xfrm>
            <a:off x="5732463" y="3197423"/>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000A1055</a:t>
            </a:r>
          </a:p>
        </p:txBody>
      </p:sp>
      <p:sp>
        <p:nvSpPr>
          <p:cNvPr id="21" name="Text Box 32">
            <a:extLst>
              <a:ext uri="{FF2B5EF4-FFF2-40B4-BE49-F238E27FC236}">
                <a16:creationId xmlns="" xmlns:a16="http://schemas.microsoft.com/office/drawing/2014/main" id="{A7CA9976-898E-40CE-BE56-0398CCDD1115}"/>
              </a:ext>
            </a:extLst>
          </p:cNvPr>
          <p:cNvSpPr txBox="1">
            <a:spLocks noChangeArrowheads="1"/>
          </p:cNvSpPr>
          <p:nvPr/>
        </p:nvSpPr>
        <p:spPr bwMode="auto">
          <a:xfrm>
            <a:off x="5638800" y="2892623"/>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000A1054</a:t>
            </a:r>
          </a:p>
        </p:txBody>
      </p:sp>
    </p:spTree>
    <p:extLst>
      <p:ext uri="{BB962C8B-B14F-4D97-AF65-F5344CB8AC3E}">
        <p14:creationId xmlns:p14="http://schemas.microsoft.com/office/powerpoint/2010/main" val="869968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Pointer Type</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b="1" dirty="0"/>
              <a:t>A pointer data type </a:t>
            </a:r>
            <a:r>
              <a:rPr lang="en-US" sz="2400" dirty="0"/>
              <a:t>is a derived data type whose value may be any of the </a:t>
            </a:r>
            <a:r>
              <a:rPr lang="en-US" sz="2400" b="1" dirty="0"/>
              <a:t>memory address </a:t>
            </a:r>
            <a:r>
              <a:rPr lang="en-US" sz="2400" dirty="0"/>
              <a:t>available in the computer.</a:t>
            </a:r>
          </a:p>
          <a:p>
            <a:pPr marL="0" lvl="1" indent="0">
              <a:buNone/>
            </a:pPr>
            <a:r>
              <a:rPr lang="en-US" sz="2400" dirty="0"/>
              <a:t>A pointer data type is a data type for containing </a:t>
            </a:r>
            <a:r>
              <a:rPr lang="en-US" sz="2400" b="1" dirty="0"/>
              <a:t>an address rather than a data value.</a:t>
            </a:r>
          </a:p>
          <a:p>
            <a:pPr marL="0" lvl="1" indent="0">
              <a:buNone/>
            </a:pPr>
            <a:r>
              <a:rPr lang="en-US" sz="2400" dirty="0"/>
              <a:t>It is integral, similar to int.</a:t>
            </a:r>
          </a:p>
          <a:p>
            <a:pPr marL="0" lvl="1" indent="0">
              <a:buNone/>
            </a:pPr>
            <a:r>
              <a:rPr lang="en-US" sz="2400" dirty="0"/>
              <a:t>The size depends on the number of bytes in which the target computer stores a memory address(usually 4 bytes)</a:t>
            </a:r>
          </a:p>
          <a:p>
            <a:pPr marL="0" indent="0">
              <a:buNone/>
            </a:pPr>
            <a:endParaRPr lang="en-US" sz="22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27944946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608012"/>
          </a:xfrm>
        </p:spPr>
        <p:txBody>
          <a:bodyPr>
            <a:normAutofit fontScale="90000"/>
          </a:bodyPr>
          <a:lstStyle/>
          <a:p>
            <a:pPr algn="l"/>
            <a:r>
              <a:rPr lang="en-US" i="1" dirty="0">
                <a:solidFill>
                  <a:schemeClr val="accent2"/>
                </a:solidFill>
              </a:rPr>
              <a:t>Pointer Value</a:t>
            </a:r>
            <a:endParaRPr lang="en-US" dirty="0"/>
          </a:p>
        </p:txBody>
      </p:sp>
      <p:sp>
        <p:nvSpPr>
          <p:cNvPr id="147459" name="Rectangle 1027"/>
          <p:cNvSpPr>
            <a:spLocks noGrp="1" noChangeArrowheads="1"/>
          </p:cNvSpPr>
          <p:nvPr>
            <p:ph type="body" idx="1"/>
          </p:nvPr>
        </p:nvSpPr>
        <p:spPr>
          <a:xfrm>
            <a:off x="285397" y="1058301"/>
            <a:ext cx="5388646" cy="5646762"/>
          </a:xfrm>
        </p:spPr>
        <p:txBody>
          <a:bodyPr wrap="square">
            <a:noAutofit/>
          </a:bodyPr>
          <a:lstStyle/>
          <a:p>
            <a:pPr marL="0" indent="0">
              <a:buNone/>
            </a:pPr>
            <a:r>
              <a:rPr lang="en-US" sz="2200" dirty="0"/>
              <a:t>C++ allows you to obtain </a:t>
            </a:r>
            <a:r>
              <a:rPr lang="en-US" sz="2200" b="1" dirty="0"/>
              <a:t>the memory address of the first  byte of a variable, i.e. the pointer to the variable, through the address operator(&amp;).</a:t>
            </a:r>
          </a:p>
          <a:p>
            <a:pPr marL="0" indent="0">
              <a:buNone/>
            </a:pPr>
            <a:r>
              <a:rPr lang="en-US" sz="2200" b="1" dirty="0"/>
              <a:t>The address operator(&amp;) </a:t>
            </a:r>
            <a:r>
              <a:rPr lang="en-US" sz="2200" dirty="0"/>
              <a:t>provides a pointer constant to any named location in memory.</a:t>
            </a:r>
          </a:p>
          <a:p>
            <a:pPr marL="0" indent="0">
              <a:buNone/>
            </a:pPr>
            <a:r>
              <a:rPr lang="en-US" sz="2200" b="1" dirty="0"/>
              <a:t>Syntax:</a:t>
            </a:r>
          </a:p>
          <a:p>
            <a:pPr marL="0" indent="0">
              <a:buNone/>
            </a:pPr>
            <a:r>
              <a:rPr lang="en-US" sz="2200" dirty="0"/>
              <a:t>	</a:t>
            </a:r>
            <a:r>
              <a:rPr lang="en-US" sz="2200" b="1" dirty="0"/>
              <a:t>&amp;</a:t>
            </a:r>
            <a:r>
              <a:rPr lang="en-US" sz="2200" b="1" dirty="0" err="1"/>
              <a:t>var_name</a:t>
            </a:r>
            <a:endParaRPr lang="en-US" sz="2200" b="1" dirty="0"/>
          </a:p>
          <a:p>
            <a:pPr marL="0" indent="0">
              <a:buNone/>
            </a:pPr>
            <a:r>
              <a:rPr lang="en-US" sz="2200" dirty="0"/>
              <a:t>Where </a:t>
            </a:r>
            <a:r>
              <a:rPr lang="en-US" sz="2200" dirty="0" err="1"/>
              <a:t>var_name</a:t>
            </a:r>
            <a:r>
              <a:rPr lang="en-US" sz="2200" dirty="0"/>
              <a:t> is a valid variable name.</a:t>
            </a:r>
          </a:p>
          <a:p>
            <a:pPr marL="0" indent="0">
              <a:buNone/>
            </a:pPr>
            <a:r>
              <a:rPr lang="en-US" sz="2200" dirty="0"/>
              <a:t>Example: consider the previous slide and what will be printed</a:t>
            </a:r>
          </a:p>
          <a:p>
            <a:pPr marL="0" indent="0">
              <a:buNone/>
            </a:pPr>
            <a:r>
              <a:rPr lang="en-US" sz="2200" dirty="0"/>
              <a:t>float var1=27.34;</a:t>
            </a:r>
          </a:p>
          <a:p>
            <a:pPr marL="0" indent="0">
              <a:buNone/>
            </a:pPr>
            <a:r>
              <a:rPr lang="en-US" sz="2200" dirty="0"/>
              <a:t>char  var2=‘A’;</a:t>
            </a:r>
          </a:p>
          <a:p>
            <a:pPr marL="0" indent="0">
              <a:buNone/>
            </a:pPr>
            <a:r>
              <a:rPr lang="en-US" sz="2200" dirty="0" err="1"/>
              <a:t>cout</a:t>
            </a:r>
            <a:r>
              <a:rPr lang="en-US" sz="2200" dirty="0"/>
              <a:t>  &lt;&lt; “Address of var1: “ &lt;&lt; &amp;var1 &lt;&lt; ‘\n’; </a:t>
            </a:r>
          </a:p>
          <a:p>
            <a:pPr marL="0" indent="0">
              <a:buNone/>
            </a:pPr>
            <a:r>
              <a:rPr lang="en-US" sz="2200" dirty="0" err="1"/>
              <a:t>cout</a:t>
            </a:r>
            <a:r>
              <a:rPr lang="en-US" sz="2200" dirty="0"/>
              <a:t>  &lt;&lt; “Address of var2: “ &lt;&lt; &amp;var2 &lt;&lt; ‘\n’ ’; </a:t>
            </a:r>
          </a:p>
          <a:p>
            <a:pPr marL="0" indent="0">
              <a:buNone/>
            </a:pPr>
            <a:endParaRPr lang="en-US" sz="2200" dirty="0"/>
          </a:p>
          <a:p>
            <a:pPr marL="0" indent="0">
              <a:buNone/>
            </a:pPr>
            <a:endParaRPr lang="en-US" sz="2200" dirty="0"/>
          </a:p>
        </p:txBody>
      </p:sp>
      <p:cxnSp>
        <p:nvCxnSpPr>
          <p:cNvPr id="4" name="Straight Connector 3"/>
          <p:cNvCxnSpPr/>
          <p:nvPr/>
        </p:nvCxnSpPr>
        <p:spPr>
          <a:xfrm>
            <a:off x="561535" y="894055"/>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27" name="Slide Number Placeholder 4">
            <a:extLst>
              <a:ext uri="{FF2B5EF4-FFF2-40B4-BE49-F238E27FC236}">
                <a16:creationId xmlns="" xmlns:a16="http://schemas.microsoft.com/office/drawing/2014/main" id="{2CB84AC2-F096-4CBB-BEC2-60AAF768D1BE}"/>
              </a:ext>
            </a:extLst>
          </p:cNvPr>
          <p:cNvSpPr>
            <a:spLocks noGrp="1"/>
          </p:cNvSpPr>
          <p:nvPr>
            <p:ph type="sldNum" sz="quarter" idx="12"/>
          </p:nvPr>
        </p:nvSpPr>
        <p:spPr>
          <a:xfrm>
            <a:off x="6816973" y="5894802"/>
            <a:ext cx="2133600" cy="365125"/>
          </a:xfrm>
        </p:spPr>
        <p:txBody>
          <a:bodyPr/>
          <a:lstStyle/>
          <a:p>
            <a:fld id="{59044E82-0D97-4C44-BD32-01B99DA0AB14}" type="slidenum">
              <a:rPr lang="en-US" smtClean="0">
                <a:solidFill>
                  <a:prstClr val="black">
                    <a:tint val="75000"/>
                  </a:prstClr>
                </a:solidFill>
              </a:rPr>
              <a:pPr/>
              <a:t>44</a:t>
            </a:fld>
            <a:endParaRPr lang="en-US">
              <a:solidFill>
                <a:prstClr val="black">
                  <a:tint val="75000"/>
                </a:prstClr>
              </a:solidFill>
            </a:endParaRPr>
          </a:p>
        </p:txBody>
      </p:sp>
      <p:graphicFrame>
        <p:nvGraphicFramePr>
          <p:cNvPr id="28" name="Table 27">
            <a:extLst>
              <a:ext uri="{FF2B5EF4-FFF2-40B4-BE49-F238E27FC236}">
                <a16:creationId xmlns="" xmlns:a16="http://schemas.microsoft.com/office/drawing/2014/main" id="{78683F56-F556-45BE-AC4D-9E465DEEB922}"/>
              </a:ext>
            </a:extLst>
          </p:cNvPr>
          <p:cNvGraphicFramePr>
            <a:graphicFrameLocks noGrp="1"/>
          </p:cNvGraphicFramePr>
          <p:nvPr>
            <p:extLst>
              <p:ext uri="{D42A27DB-BD31-4B8C-83A1-F6EECF244321}">
                <p14:modId xmlns:p14="http://schemas.microsoft.com/office/powerpoint/2010/main" val="2347486649"/>
              </p:ext>
            </p:extLst>
          </p:nvPr>
        </p:nvGraphicFramePr>
        <p:xfrm>
          <a:off x="6691560" y="1519652"/>
          <a:ext cx="1524000" cy="4450080"/>
        </p:xfrm>
        <a:graphic>
          <a:graphicData uri="http://schemas.openxmlformats.org/drawingml/2006/table">
            <a:tbl>
              <a:tblPr firstRow="1" bandRow="1">
                <a:tableStyleId>{5940675A-B579-460E-94D1-54222C63F5DA}</a:tableStyleId>
              </a:tblPr>
              <a:tblGrid>
                <a:gridCol w="1524000">
                  <a:extLst>
                    <a:ext uri="{9D8B030D-6E8A-4147-A177-3AD203B41FA5}">
                      <a16:colId xmlns="" xmlns:a16="http://schemas.microsoft.com/office/drawing/2014/main" val="20000"/>
                    </a:ext>
                  </a:extLst>
                </a:gridCol>
              </a:tblGrid>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A</a:t>
                      </a:r>
                    </a:p>
                  </a:txBody>
                  <a:tcPr>
                    <a:solidFill>
                      <a:schemeClr val="accent6"/>
                    </a:solidFill>
                  </a:tcPr>
                </a:tc>
                <a:extLst>
                  <a:ext uri="{0D108BD9-81ED-4DB2-BD59-A6C34878D82A}">
                    <a16:rowId xmlns="" xmlns:a16="http://schemas.microsoft.com/office/drawing/2014/main" val="10000"/>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1"/>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2"/>
                  </a:ext>
                </a:extLst>
              </a:tr>
              <a:tr h="113792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27.34</a:t>
                      </a:r>
                    </a:p>
                  </a:txBody>
                  <a:tcPr>
                    <a:solidFill>
                      <a:schemeClr val="accent2"/>
                    </a:solidFill>
                  </a:tcPr>
                </a:tc>
                <a:extLst>
                  <a:ext uri="{0D108BD9-81ED-4DB2-BD59-A6C34878D82A}">
                    <a16:rowId xmlns="" xmlns:a16="http://schemas.microsoft.com/office/drawing/2014/main" val="1000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7"/>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08"/>
                  </a:ext>
                </a:extLst>
              </a:tr>
              <a:tr h="56896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10</a:t>
                      </a:r>
                    </a:p>
                  </a:txBody>
                  <a:tcPr>
                    <a:solidFill>
                      <a:schemeClr val="accent2">
                        <a:lumMod val="60000"/>
                        <a:lumOff val="40000"/>
                      </a:schemeClr>
                    </a:solidFill>
                  </a:tcPr>
                </a:tc>
                <a:extLst>
                  <a:ext uri="{0D108BD9-81ED-4DB2-BD59-A6C34878D82A}">
                    <a16:rowId xmlns="" xmlns:a16="http://schemas.microsoft.com/office/drawing/2014/main" val="10009"/>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b</a:t>
                      </a:r>
                    </a:p>
                  </a:txBody>
                  <a:tcPr>
                    <a:solidFill>
                      <a:srgbClr val="526DBA"/>
                    </a:solidFill>
                  </a:tcPr>
                </a:tc>
                <a:extLst>
                  <a:ext uri="{0D108BD9-81ED-4DB2-BD59-A6C34878D82A}">
                    <a16:rowId xmlns="" xmlns:a16="http://schemas.microsoft.com/office/drawing/2014/main" val="10011"/>
                  </a:ext>
                </a:extLst>
              </a:tr>
              <a:tr h="284480">
                <a:tc>
                  <a:txBody>
                    <a:bodyPr/>
                    <a:lstStyle/>
                    <a:p>
                      <a:pPr marL="0" algn="ctr" defTabSz="914400" rtl="0" eaLnBrk="1" latinLnBrk="0" hangingPunct="1">
                        <a:lnSpc>
                          <a:spcPct val="100000"/>
                        </a:lnSpc>
                        <a:spcBef>
                          <a:spcPct val="0"/>
                        </a:spcBef>
                        <a:buFontTx/>
                        <a:buNone/>
                      </a:pPr>
                      <a:r>
                        <a:rPr lang="en-US" sz="1400" b="0" kern="1200" dirty="0">
                          <a:solidFill>
                            <a:schemeClr val="bg1"/>
                          </a:solidFill>
                          <a:latin typeface="Helvetica" pitchFamily="34" charset="0"/>
                          <a:ea typeface="+mn-ea"/>
                          <a:cs typeface="+mn-cs"/>
                        </a:rPr>
                        <a:t>c</a:t>
                      </a:r>
                    </a:p>
                  </a:txBody>
                  <a:tcPr>
                    <a:solidFill>
                      <a:srgbClr val="526DBA"/>
                    </a:solidFill>
                  </a:tcPr>
                </a:tc>
                <a:extLst>
                  <a:ext uri="{0D108BD9-81ED-4DB2-BD59-A6C34878D82A}">
                    <a16:rowId xmlns="" xmlns:a16="http://schemas.microsoft.com/office/drawing/2014/main" val="10012"/>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3"/>
                  </a:ext>
                </a:extLst>
              </a:tr>
              <a:tr h="284480">
                <a:tc>
                  <a:txBody>
                    <a:bodyPr/>
                    <a:lstStyle/>
                    <a:p>
                      <a:pPr marL="0" algn="ctr" defTabSz="914400" rtl="0" eaLnBrk="1" latinLnBrk="0" hangingPunct="1">
                        <a:lnSpc>
                          <a:spcPct val="100000"/>
                        </a:lnSpc>
                        <a:spcBef>
                          <a:spcPct val="0"/>
                        </a:spcBef>
                        <a:buFontTx/>
                        <a:buNone/>
                      </a:pPr>
                      <a:endParaRPr lang="en-US" sz="1400" b="0" kern="1200" dirty="0">
                        <a:solidFill>
                          <a:schemeClr val="bg1"/>
                        </a:solidFill>
                        <a:latin typeface="Helvetica" pitchFamily="34" charset="0"/>
                        <a:ea typeface="+mn-ea"/>
                        <a:cs typeface="+mn-cs"/>
                      </a:endParaRPr>
                    </a:p>
                  </a:txBody>
                  <a:tcPr>
                    <a:solidFill>
                      <a:srgbClr val="526DBA"/>
                    </a:solidFill>
                  </a:tcPr>
                </a:tc>
                <a:extLst>
                  <a:ext uri="{0D108BD9-81ED-4DB2-BD59-A6C34878D82A}">
                    <a16:rowId xmlns="" xmlns:a16="http://schemas.microsoft.com/office/drawing/2014/main" val="10014"/>
                  </a:ext>
                </a:extLst>
              </a:tr>
            </a:tbl>
          </a:graphicData>
        </a:graphic>
      </p:graphicFrame>
      <p:sp>
        <p:nvSpPr>
          <p:cNvPr id="29" name="Right Brace 28">
            <a:extLst>
              <a:ext uri="{FF2B5EF4-FFF2-40B4-BE49-F238E27FC236}">
                <a16:creationId xmlns="" xmlns:a16="http://schemas.microsoft.com/office/drawing/2014/main" id="{8BEE7242-B443-4A94-B06E-D9AD006DED73}"/>
              </a:ext>
            </a:extLst>
          </p:cNvPr>
          <p:cNvSpPr/>
          <p:nvPr/>
        </p:nvSpPr>
        <p:spPr>
          <a:xfrm>
            <a:off x="8264773" y="2434052"/>
            <a:ext cx="304800" cy="1219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30" name="TextBox 29">
            <a:extLst>
              <a:ext uri="{FF2B5EF4-FFF2-40B4-BE49-F238E27FC236}">
                <a16:creationId xmlns="" xmlns:a16="http://schemas.microsoft.com/office/drawing/2014/main" id="{B606C7CE-BF75-4E1F-8145-B1340DCBE2BF}"/>
              </a:ext>
            </a:extLst>
          </p:cNvPr>
          <p:cNvSpPr txBox="1"/>
          <p:nvPr/>
        </p:nvSpPr>
        <p:spPr>
          <a:xfrm>
            <a:off x="8493373" y="2826720"/>
            <a:ext cx="650627" cy="646331"/>
          </a:xfrm>
          <a:prstGeom prst="rect">
            <a:avLst/>
          </a:prstGeom>
          <a:noFill/>
        </p:spPr>
        <p:txBody>
          <a:bodyPr wrap="none" rtlCol="0">
            <a:spAutoFit/>
          </a:bodyPr>
          <a:lstStyle/>
          <a:p>
            <a:r>
              <a:rPr lang="en-US" dirty="0">
                <a:solidFill>
                  <a:prstClr val="black"/>
                </a:solidFill>
              </a:rPr>
              <a:t>Float</a:t>
            </a:r>
          </a:p>
          <a:p>
            <a:r>
              <a:rPr lang="en-US" dirty="0">
                <a:solidFill>
                  <a:prstClr val="black"/>
                </a:solidFill>
              </a:rPr>
              <a:t>var1</a:t>
            </a:r>
          </a:p>
        </p:txBody>
      </p:sp>
      <p:sp>
        <p:nvSpPr>
          <p:cNvPr id="31" name="Right Brace 30">
            <a:extLst>
              <a:ext uri="{FF2B5EF4-FFF2-40B4-BE49-F238E27FC236}">
                <a16:creationId xmlns="" xmlns:a16="http://schemas.microsoft.com/office/drawing/2014/main" id="{2F04C696-6455-4CC9-A904-34B0D50A270C}"/>
              </a:ext>
            </a:extLst>
          </p:cNvPr>
          <p:cNvSpPr/>
          <p:nvPr/>
        </p:nvSpPr>
        <p:spPr>
          <a:xfrm>
            <a:off x="8264773" y="1519652"/>
            <a:ext cx="76200" cy="304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prstClr val="black"/>
              </a:solidFill>
            </a:endParaRPr>
          </a:p>
        </p:txBody>
      </p:sp>
      <p:sp>
        <p:nvSpPr>
          <p:cNvPr id="32" name="TextBox 31">
            <a:extLst>
              <a:ext uri="{FF2B5EF4-FFF2-40B4-BE49-F238E27FC236}">
                <a16:creationId xmlns="" xmlns:a16="http://schemas.microsoft.com/office/drawing/2014/main" id="{8DF1F67A-51C6-4EA5-BFE7-37D97594CC6A}"/>
              </a:ext>
            </a:extLst>
          </p:cNvPr>
          <p:cNvSpPr txBox="1"/>
          <p:nvPr/>
        </p:nvSpPr>
        <p:spPr>
          <a:xfrm>
            <a:off x="8407795" y="1551857"/>
            <a:ext cx="595035" cy="369332"/>
          </a:xfrm>
          <a:prstGeom prst="rect">
            <a:avLst/>
          </a:prstGeom>
          <a:noFill/>
        </p:spPr>
        <p:txBody>
          <a:bodyPr wrap="none" rtlCol="0">
            <a:spAutoFit/>
          </a:bodyPr>
          <a:lstStyle/>
          <a:p>
            <a:r>
              <a:rPr lang="en-US" dirty="0">
                <a:solidFill>
                  <a:prstClr val="black"/>
                </a:solidFill>
              </a:rPr>
              <a:t>char</a:t>
            </a:r>
          </a:p>
        </p:txBody>
      </p:sp>
      <p:sp>
        <p:nvSpPr>
          <p:cNvPr id="33" name="TextBox 32">
            <a:extLst>
              <a:ext uri="{FF2B5EF4-FFF2-40B4-BE49-F238E27FC236}">
                <a16:creationId xmlns="" xmlns:a16="http://schemas.microsoft.com/office/drawing/2014/main" id="{A9E56A65-BE0A-4398-AFEF-3688E1D3FAA4}"/>
              </a:ext>
            </a:extLst>
          </p:cNvPr>
          <p:cNvSpPr txBox="1"/>
          <p:nvPr/>
        </p:nvSpPr>
        <p:spPr>
          <a:xfrm>
            <a:off x="8244259" y="4162739"/>
            <a:ext cx="675185" cy="646331"/>
          </a:xfrm>
          <a:prstGeom prst="rect">
            <a:avLst/>
          </a:prstGeom>
          <a:noFill/>
        </p:spPr>
        <p:txBody>
          <a:bodyPr wrap="none" rtlCol="0">
            <a:spAutoFit/>
          </a:bodyPr>
          <a:lstStyle/>
          <a:p>
            <a:r>
              <a:rPr lang="en-US" dirty="0">
                <a:solidFill>
                  <a:prstClr val="black"/>
                </a:solidFill>
              </a:rPr>
              <a:t>short</a:t>
            </a:r>
          </a:p>
          <a:p>
            <a:r>
              <a:rPr lang="en-US" dirty="0">
                <a:solidFill>
                  <a:prstClr val="black"/>
                </a:solidFill>
              </a:rPr>
              <a:t>var3</a:t>
            </a:r>
          </a:p>
        </p:txBody>
      </p:sp>
      <p:sp>
        <p:nvSpPr>
          <p:cNvPr id="34" name="Text Box 21">
            <a:extLst>
              <a:ext uri="{FF2B5EF4-FFF2-40B4-BE49-F238E27FC236}">
                <a16:creationId xmlns="" xmlns:a16="http://schemas.microsoft.com/office/drawing/2014/main" id="{C3C89433-4E6F-4DF3-9D30-0AB12E197733}"/>
              </a:ext>
            </a:extLst>
          </p:cNvPr>
          <p:cNvSpPr txBox="1">
            <a:spLocks noChangeArrowheads="1"/>
          </p:cNvSpPr>
          <p:nvPr/>
        </p:nvSpPr>
        <p:spPr bwMode="auto">
          <a:xfrm>
            <a:off x="5664518" y="29644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000A1055</a:t>
            </a:r>
          </a:p>
        </p:txBody>
      </p:sp>
      <p:sp>
        <p:nvSpPr>
          <p:cNvPr id="35" name="Text Box 22">
            <a:extLst>
              <a:ext uri="{FF2B5EF4-FFF2-40B4-BE49-F238E27FC236}">
                <a16:creationId xmlns="" xmlns:a16="http://schemas.microsoft.com/office/drawing/2014/main" id="{E4152416-7235-4F68-941C-9906F1DBC01A}"/>
              </a:ext>
            </a:extLst>
          </p:cNvPr>
          <p:cNvSpPr txBox="1">
            <a:spLocks noChangeArrowheads="1"/>
          </p:cNvSpPr>
          <p:nvPr/>
        </p:nvSpPr>
        <p:spPr bwMode="auto">
          <a:xfrm>
            <a:off x="5664518" y="41836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000A1059</a:t>
            </a:r>
          </a:p>
        </p:txBody>
      </p:sp>
      <p:sp>
        <p:nvSpPr>
          <p:cNvPr id="36" name="Text Box 23">
            <a:extLst>
              <a:ext uri="{FF2B5EF4-FFF2-40B4-BE49-F238E27FC236}">
                <a16:creationId xmlns="" xmlns:a16="http://schemas.microsoft.com/office/drawing/2014/main" id="{F39726EE-7917-4CB0-A4F6-BCAEF5E8E508}"/>
              </a:ext>
            </a:extLst>
          </p:cNvPr>
          <p:cNvSpPr txBox="1">
            <a:spLocks noChangeArrowheads="1"/>
          </p:cNvSpPr>
          <p:nvPr/>
        </p:nvSpPr>
        <p:spPr bwMode="auto">
          <a:xfrm>
            <a:off x="5674043" y="44884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000A1060</a:t>
            </a:r>
          </a:p>
        </p:txBody>
      </p:sp>
      <p:sp>
        <p:nvSpPr>
          <p:cNvPr id="37" name="Text Box 24">
            <a:extLst>
              <a:ext uri="{FF2B5EF4-FFF2-40B4-BE49-F238E27FC236}">
                <a16:creationId xmlns="" xmlns:a16="http://schemas.microsoft.com/office/drawing/2014/main" id="{FBBF4A55-909E-4531-9415-B893AACC2748}"/>
              </a:ext>
            </a:extLst>
          </p:cNvPr>
          <p:cNvSpPr txBox="1">
            <a:spLocks noChangeArrowheads="1"/>
          </p:cNvSpPr>
          <p:nvPr/>
        </p:nvSpPr>
        <p:spPr bwMode="auto">
          <a:xfrm>
            <a:off x="5674043" y="47932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000A1061</a:t>
            </a:r>
          </a:p>
        </p:txBody>
      </p:sp>
      <p:sp>
        <p:nvSpPr>
          <p:cNvPr id="38" name="Text Box 25">
            <a:extLst>
              <a:ext uri="{FF2B5EF4-FFF2-40B4-BE49-F238E27FC236}">
                <a16:creationId xmlns="" xmlns:a16="http://schemas.microsoft.com/office/drawing/2014/main" id="{FB132BDC-DA1C-4BC4-A365-433CE6BB50E8}"/>
              </a:ext>
            </a:extLst>
          </p:cNvPr>
          <p:cNvSpPr txBox="1">
            <a:spLocks noChangeArrowheads="1"/>
          </p:cNvSpPr>
          <p:nvPr/>
        </p:nvSpPr>
        <p:spPr bwMode="auto">
          <a:xfrm>
            <a:off x="5674043" y="50980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000A1062</a:t>
            </a:r>
          </a:p>
        </p:txBody>
      </p:sp>
      <p:sp>
        <p:nvSpPr>
          <p:cNvPr id="39" name="Text Box 26">
            <a:extLst>
              <a:ext uri="{FF2B5EF4-FFF2-40B4-BE49-F238E27FC236}">
                <a16:creationId xmlns="" xmlns:a16="http://schemas.microsoft.com/office/drawing/2014/main" id="{5372CC93-DF2E-448E-A1BD-1837C7EEE639}"/>
              </a:ext>
            </a:extLst>
          </p:cNvPr>
          <p:cNvSpPr txBox="1">
            <a:spLocks noChangeArrowheads="1"/>
          </p:cNvSpPr>
          <p:nvPr/>
        </p:nvSpPr>
        <p:spPr bwMode="auto">
          <a:xfrm>
            <a:off x="5674043" y="54028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000A1063</a:t>
            </a:r>
          </a:p>
        </p:txBody>
      </p:sp>
      <p:sp>
        <p:nvSpPr>
          <p:cNvPr id="40" name="Text Box 27">
            <a:extLst>
              <a:ext uri="{FF2B5EF4-FFF2-40B4-BE49-F238E27FC236}">
                <a16:creationId xmlns="" xmlns:a16="http://schemas.microsoft.com/office/drawing/2014/main" id="{A31C362E-93F5-4241-A994-EA8E2EEA22D7}"/>
              </a:ext>
            </a:extLst>
          </p:cNvPr>
          <p:cNvSpPr txBox="1">
            <a:spLocks noChangeArrowheads="1"/>
          </p:cNvSpPr>
          <p:nvPr/>
        </p:nvSpPr>
        <p:spPr bwMode="auto">
          <a:xfrm>
            <a:off x="5674043" y="57076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000A1064</a:t>
            </a:r>
          </a:p>
        </p:txBody>
      </p:sp>
      <p:sp>
        <p:nvSpPr>
          <p:cNvPr id="41" name="Text Box 29">
            <a:extLst>
              <a:ext uri="{FF2B5EF4-FFF2-40B4-BE49-F238E27FC236}">
                <a16:creationId xmlns="" xmlns:a16="http://schemas.microsoft.com/office/drawing/2014/main" id="{5C6D8EB8-CF96-4362-91EA-5127EE9670F2}"/>
              </a:ext>
            </a:extLst>
          </p:cNvPr>
          <p:cNvSpPr txBox="1">
            <a:spLocks noChangeArrowheads="1"/>
          </p:cNvSpPr>
          <p:nvPr/>
        </p:nvSpPr>
        <p:spPr bwMode="auto">
          <a:xfrm>
            <a:off x="5674043" y="35740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000A1057</a:t>
            </a:r>
          </a:p>
        </p:txBody>
      </p:sp>
      <p:sp>
        <p:nvSpPr>
          <p:cNvPr id="42" name="Text Box 30">
            <a:extLst>
              <a:ext uri="{FF2B5EF4-FFF2-40B4-BE49-F238E27FC236}">
                <a16:creationId xmlns="" xmlns:a16="http://schemas.microsoft.com/office/drawing/2014/main" id="{DF0419B0-3EBE-4594-BA95-0F41972D0C45}"/>
              </a:ext>
            </a:extLst>
          </p:cNvPr>
          <p:cNvSpPr txBox="1">
            <a:spLocks noChangeArrowheads="1"/>
          </p:cNvSpPr>
          <p:nvPr/>
        </p:nvSpPr>
        <p:spPr bwMode="auto">
          <a:xfrm>
            <a:off x="5674043" y="38788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000A1058</a:t>
            </a:r>
          </a:p>
        </p:txBody>
      </p:sp>
      <p:sp>
        <p:nvSpPr>
          <p:cNvPr id="43" name="Text Box 31">
            <a:extLst>
              <a:ext uri="{FF2B5EF4-FFF2-40B4-BE49-F238E27FC236}">
                <a16:creationId xmlns="" xmlns:a16="http://schemas.microsoft.com/office/drawing/2014/main" id="{E36E72C4-74AD-407E-91BF-737B499D0F84}"/>
              </a:ext>
            </a:extLst>
          </p:cNvPr>
          <p:cNvSpPr txBox="1">
            <a:spLocks noChangeArrowheads="1"/>
          </p:cNvSpPr>
          <p:nvPr/>
        </p:nvSpPr>
        <p:spPr bwMode="auto">
          <a:xfrm>
            <a:off x="5660526" y="2147157"/>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000A1053</a:t>
            </a:r>
          </a:p>
        </p:txBody>
      </p:sp>
      <p:sp>
        <p:nvSpPr>
          <p:cNvPr id="44" name="Text Box 29">
            <a:extLst>
              <a:ext uri="{FF2B5EF4-FFF2-40B4-BE49-F238E27FC236}">
                <a16:creationId xmlns="" xmlns:a16="http://schemas.microsoft.com/office/drawing/2014/main" id="{E2B65C29-38FC-4C24-BD20-7536D8692C26}"/>
              </a:ext>
            </a:extLst>
          </p:cNvPr>
          <p:cNvSpPr txBox="1">
            <a:spLocks noChangeArrowheads="1"/>
          </p:cNvSpPr>
          <p:nvPr/>
        </p:nvSpPr>
        <p:spPr bwMode="auto">
          <a:xfrm>
            <a:off x="5638800" y="3265709"/>
            <a:ext cx="1102043"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000A1056</a:t>
            </a:r>
          </a:p>
        </p:txBody>
      </p:sp>
      <p:sp>
        <p:nvSpPr>
          <p:cNvPr id="45" name="Text Box 19">
            <a:extLst>
              <a:ext uri="{FF2B5EF4-FFF2-40B4-BE49-F238E27FC236}">
                <a16:creationId xmlns="" xmlns:a16="http://schemas.microsoft.com/office/drawing/2014/main" id="{58A19FFF-8F03-4940-9DD8-96A58892A809}"/>
              </a:ext>
            </a:extLst>
          </p:cNvPr>
          <p:cNvSpPr txBox="1">
            <a:spLocks noChangeArrowheads="1"/>
          </p:cNvSpPr>
          <p:nvPr/>
        </p:nvSpPr>
        <p:spPr bwMode="auto">
          <a:xfrm>
            <a:off x="5535612" y="1519652"/>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000A1051</a:t>
            </a:r>
          </a:p>
        </p:txBody>
      </p:sp>
      <p:sp>
        <p:nvSpPr>
          <p:cNvPr id="68" name="Text Box 20">
            <a:extLst>
              <a:ext uri="{FF2B5EF4-FFF2-40B4-BE49-F238E27FC236}">
                <a16:creationId xmlns="" xmlns:a16="http://schemas.microsoft.com/office/drawing/2014/main" id="{14565C23-7F64-44FE-A52E-F4D8E3D1D225}"/>
              </a:ext>
            </a:extLst>
          </p:cNvPr>
          <p:cNvSpPr txBox="1">
            <a:spLocks noChangeArrowheads="1"/>
          </p:cNvSpPr>
          <p:nvPr/>
        </p:nvSpPr>
        <p:spPr bwMode="auto">
          <a:xfrm>
            <a:off x="5535612" y="1824452"/>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000A1052</a:t>
            </a:r>
          </a:p>
        </p:txBody>
      </p:sp>
      <p:sp>
        <p:nvSpPr>
          <p:cNvPr id="69" name="Text Box 21">
            <a:extLst>
              <a:ext uri="{FF2B5EF4-FFF2-40B4-BE49-F238E27FC236}">
                <a16:creationId xmlns="" xmlns:a16="http://schemas.microsoft.com/office/drawing/2014/main" id="{A471B926-4015-465A-AC2C-959F029CB026}"/>
              </a:ext>
            </a:extLst>
          </p:cNvPr>
          <p:cNvSpPr txBox="1">
            <a:spLocks noChangeArrowheads="1"/>
          </p:cNvSpPr>
          <p:nvPr/>
        </p:nvSpPr>
        <p:spPr bwMode="auto">
          <a:xfrm>
            <a:off x="5656263" y="2735875"/>
            <a:ext cx="10937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000A1055</a:t>
            </a:r>
          </a:p>
        </p:txBody>
      </p:sp>
      <p:sp>
        <p:nvSpPr>
          <p:cNvPr id="70" name="Text Box 32">
            <a:extLst>
              <a:ext uri="{FF2B5EF4-FFF2-40B4-BE49-F238E27FC236}">
                <a16:creationId xmlns="" xmlns:a16="http://schemas.microsoft.com/office/drawing/2014/main" id="{D382DCE7-444D-497E-AE94-F5FE390938CD}"/>
              </a:ext>
            </a:extLst>
          </p:cNvPr>
          <p:cNvSpPr txBox="1">
            <a:spLocks noChangeArrowheads="1"/>
          </p:cNvSpPr>
          <p:nvPr/>
        </p:nvSpPr>
        <p:spPr bwMode="auto">
          <a:xfrm>
            <a:off x="5562600" y="2431075"/>
            <a:ext cx="1322388" cy="307777"/>
          </a:xfrm>
          <a:prstGeom prst="rect">
            <a:avLst/>
          </a:prstGeom>
          <a:noFill/>
          <a:ln w="9525">
            <a:noFill/>
            <a:miter lim="800000"/>
            <a:headEnd/>
            <a:tailEnd/>
          </a:ln>
          <a:effectLst/>
        </p:spPr>
        <p:txBody>
          <a:bodyPr wrap="square">
            <a:spAutoFit/>
          </a:bodyPr>
          <a:lstStyle/>
          <a:p>
            <a:pPr algn="ctr">
              <a:spcBef>
                <a:spcPct val="0"/>
              </a:spcBef>
            </a:pPr>
            <a:r>
              <a:rPr lang="en-US" sz="1400" dirty="0">
                <a:solidFill>
                  <a:prstClr val="black"/>
                </a:solidFill>
                <a:latin typeface="Helvetica" pitchFamily="34" charset="0"/>
              </a:rPr>
              <a:t>000A1054</a:t>
            </a:r>
          </a:p>
        </p:txBody>
      </p:sp>
    </p:spTree>
    <p:extLst>
      <p:ext uri="{BB962C8B-B14F-4D97-AF65-F5344CB8AC3E}">
        <p14:creationId xmlns:p14="http://schemas.microsoft.com/office/powerpoint/2010/main" val="1642040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Pointer Variable</a:t>
            </a:r>
            <a:endParaRPr lang="en-US" dirty="0"/>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Even though a pointer value is a memory address and a memory address is a number, you cannot store a pointer in a variable of type </a:t>
            </a:r>
            <a:r>
              <a:rPr lang="en-US" sz="2400" dirty="0" err="1"/>
              <a:t>int</a:t>
            </a:r>
            <a:r>
              <a:rPr lang="en-US" sz="2400" dirty="0"/>
              <a:t> or double.</a:t>
            </a:r>
          </a:p>
          <a:p>
            <a:pPr marL="0" indent="0">
              <a:buNone/>
            </a:pPr>
            <a:r>
              <a:rPr lang="en-US" sz="2400" b="1" dirty="0"/>
              <a:t>A pointer variable </a:t>
            </a:r>
            <a:r>
              <a:rPr lang="en-US" sz="2400" dirty="0"/>
              <a:t>is </a:t>
            </a:r>
            <a:r>
              <a:rPr lang="en-US" sz="2400" b="1" dirty="0"/>
              <a:t>a variable </a:t>
            </a:r>
            <a:r>
              <a:rPr lang="en-US" sz="2400" dirty="0"/>
              <a:t>that allows to store and manipulate a </a:t>
            </a:r>
            <a:r>
              <a:rPr lang="en-US" sz="2400" b="1" dirty="0"/>
              <a:t>pointer</a:t>
            </a:r>
            <a:r>
              <a:rPr lang="en-US" sz="2400" dirty="0"/>
              <a:t> values(address of a variable).</a:t>
            </a:r>
          </a:p>
          <a:p>
            <a:pPr marL="0" indent="0">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45</a:t>
            </a:fld>
            <a:endParaRPr lang="en-US">
              <a:solidFill>
                <a:prstClr val="black">
                  <a:tint val="75000"/>
                </a:prstClr>
              </a:solidFill>
            </a:endParaRPr>
          </a:p>
        </p:txBody>
      </p:sp>
    </p:spTree>
    <p:extLst>
      <p:ext uri="{BB962C8B-B14F-4D97-AF65-F5344CB8AC3E}">
        <p14:creationId xmlns:p14="http://schemas.microsoft.com/office/powerpoint/2010/main" val="2466098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Declaring a Pointer Variable</a:t>
            </a:r>
            <a:endParaRPr lang="en-US" dirty="0"/>
          </a:p>
        </p:txBody>
      </p:sp>
      <p:sp>
        <p:nvSpPr>
          <p:cNvPr id="147459" name="Rectangle 1027"/>
          <p:cNvSpPr>
            <a:spLocks noGrp="1" noChangeArrowheads="1"/>
          </p:cNvSpPr>
          <p:nvPr>
            <p:ph type="body" idx="1"/>
          </p:nvPr>
        </p:nvSpPr>
        <p:spPr>
          <a:xfrm>
            <a:off x="621792" y="1219200"/>
            <a:ext cx="8065008" cy="5181600"/>
          </a:xfrm>
        </p:spPr>
        <p:txBody>
          <a:bodyPr wrap="square">
            <a:noAutofit/>
          </a:bodyPr>
          <a:lstStyle/>
          <a:p>
            <a:pPr marL="0" indent="0">
              <a:buNone/>
            </a:pPr>
            <a:r>
              <a:rPr lang="en-US" sz="2200" dirty="0"/>
              <a:t>Like any other variable a pointer variable should be declared prior of use. </a:t>
            </a:r>
          </a:p>
          <a:p>
            <a:pPr marL="0" indent="0">
              <a:buNone/>
            </a:pPr>
            <a:r>
              <a:rPr lang="en-US" sz="2200" dirty="0"/>
              <a:t>Different types uses different numbers of bytes and different internal formats for storing values. Therefore, a pointer declaration must specify what type of data to which the pointer points.</a:t>
            </a:r>
          </a:p>
          <a:p>
            <a:pPr marL="0" indent="0">
              <a:buNone/>
            </a:pPr>
            <a:r>
              <a:rPr lang="en-US" sz="2200" b="1" dirty="0"/>
              <a:t>Declaration syntax:</a:t>
            </a:r>
          </a:p>
          <a:p>
            <a:pPr marL="0" indent="0">
              <a:buNone/>
            </a:pPr>
            <a:r>
              <a:rPr lang="en-US" sz="2200" b="1" dirty="0"/>
              <a:t>	</a:t>
            </a:r>
            <a:r>
              <a:rPr lang="en-US" sz="2200" b="1" dirty="0" err="1"/>
              <a:t>dataType</a:t>
            </a:r>
            <a:r>
              <a:rPr lang="en-US" sz="2200" b="1" dirty="0"/>
              <a:t> * ptr1, * ptr2, …,* </a:t>
            </a:r>
            <a:r>
              <a:rPr lang="en-US" sz="2200" b="1" dirty="0" err="1"/>
              <a:t>ptrLast</a:t>
            </a:r>
            <a:r>
              <a:rPr lang="en-US" sz="2200" b="1" dirty="0"/>
              <a:t>;</a:t>
            </a:r>
          </a:p>
          <a:p>
            <a:pPr marL="0" indent="0">
              <a:buNone/>
            </a:pPr>
            <a:r>
              <a:rPr lang="en-US" sz="2200" dirty="0"/>
              <a:t>The variable ptr1, ptr2,…</a:t>
            </a:r>
            <a:r>
              <a:rPr lang="en-US" sz="2200" dirty="0" err="1"/>
              <a:t>ptrLast</a:t>
            </a:r>
            <a:r>
              <a:rPr lang="en-US" sz="2200" dirty="0"/>
              <a:t> can hold pointers to variables of type </a:t>
            </a:r>
            <a:r>
              <a:rPr lang="en-US" sz="2200" dirty="0" err="1"/>
              <a:t>dataType</a:t>
            </a:r>
            <a:r>
              <a:rPr lang="en-US" sz="2200" dirty="0"/>
              <a:t> only but it cannot normally contain a pointer to a variable of some other type.</a:t>
            </a:r>
          </a:p>
          <a:p>
            <a:pPr marL="0" indent="0">
              <a:buNone/>
            </a:pPr>
            <a:r>
              <a:rPr lang="en-US" sz="2200" dirty="0"/>
              <a:t>Example:</a:t>
            </a:r>
          </a:p>
          <a:p>
            <a:pPr marL="0" indent="0">
              <a:buNone/>
            </a:pPr>
            <a:r>
              <a:rPr lang="en-US" sz="2200" dirty="0"/>
              <a:t>double * </a:t>
            </a:r>
            <a:r>
              <a:rPr lang="en-US" sz="2200" dirty="0" err="1"/>
              <a:t>ptrSale</a:t>
            </a:r>
            <a:r>
              <a:rPr lang="en-US" sz="2200" dirty="0"/>
              <a:t>; //</a:t>
            </a:r>
            <a:r>
              <a:rPr lang="en-US" sz="2200" dirty="0" err="1"/>
              <a:t>ptrSale</a:t>
            </a:r>
            <a:r>
              <a:rPr lang="en-US" sz="2200" dirty="0"/>
              <a:t> is a pointer variable that can point a 			     double  variable</a:t>
            </a:r>
          </a:p>
          <a:p>
            <a:pPr marL="0" indent="0">
              <a:buNone/>
            </a:pPr>
            <a:r>
              <a:rPr lang="fr-FR" sz="2200" dirty="0" err="1"/>
              <a:t>int</a:t>
            </a:r>
            <a:r>
              <a:rPr lang="fr-FR" sz="2200" dirty="0"/>
              <a:t> *p1, *p2, v1, v2;</a:t>
            </a:r>
            <a:r>
              <a:rPr lang="en-US" sz="2200" dirty="0"/>
              <a:t> //p1, p2 are pointers, v1,v2 are int</a:t>
            </a:r>
          </a:p>
          <a:p>
            <a:pPr marL="0" indent="0">
              <a:buNone/>
            </a:pPr>
            <a:endParaRPr lang="en-US" sz="2400" dirty="0"/>
          </a:p>
        </p:txBody>
      </p:sp>
      <p:cxnSp>
        <p:nvCxnSpPr>
          <p:cNvPr id="4" name="Straight Connector 3"/>
          <p:cNvCxnSpPr/>
          <p:nvPr/>
        </p:nvCxnSpPr>
        <p:spPr>
          <a:xfrm>
            <a:off x="6096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46</a:t>
            </a:fld>
            <a:endParaRPr lang="en-US" dirty="0">
              <a:solidFill>
                <a:prstClr val="black">
                  <a:tint val="75000"/>
                </a:prstClr>
              </a:solidFill>
            </a:endParaRPr>
          </a:p>
        </p:txBody>
      </p:sp>
    </p:spTree>
    <p:extLst>
      <p:ext uri="{BB962C8B-B14F-4D97-AF65-F5344CB8AC3E}">
        <p14:creationId xmlns:p14="http://schemas.microsoft.com/office/powerpoint/2010/main" val="96359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Initialization</a:t>
            </a:r>
            <a:endParaRPr lang="en-US" dirty="0"/>
          </a:p>
        </p:txBody>
      </p:sp>
      <p:sp>
        <p:nvSpPr>
          <p:cNvPr id="147459" name="Rectangle 1027"/>
          <p:cNvSpPr>
            <a:spLocks noGrp="1" noChangeArrowheads="1"/>
          </p:cNvSpPr>
          <p:nvPr>
            <p:ph type="body" idx="1"/>
          </p:nvPr>
        </p:nvSpPr>
        <p:spPr>
          <a:xfrm>
            <a:off x="533400" y="1447800"/>
            <a:ext cx="7772400" cy="5105400"/>
          </a:xfrm>
        </p:spPr>
        <p:txBody>
          <a:bodyPr wrap="square">
            <a:noAutofit/>
          </a:bodyPr>
          <a:lstStyle/>
          <a:p>
            <a:pPr marL="0" indent="0">
              <a:buNone/>
            </a:pPr>
            <a:r>
              <a:rPr lang="en-US" sz="2000" dirty="0"/>
              <a:t>You can use </a:t>
            </a:r>
            <a:r>
              <a:rPr lang="en-US" sz="2000" b="1" dirty="0"/>
              <a:t>the address operator &amp;</a:t>
            </a:r>
            <a:r>
              <a:rPr lang="en-US" sz="2000" dirty="0"/>
              <a:t> to determine the address of a variable, and you can then assign that address to </a:t>
            </a:r>
            <a:r>
              <a:rPr lang="en-US" sz="2000" b="1" dirty="0"/>
              <a:t>a pointer variable</a:t>
            </a:r>
            <a:r>
              <a:rPr lang="en-US" sz="2000" dirty="0"/>
              <a:t>.</a:t>
            </a:r>
          </a:p>
          <a:p>
            <a:pPr marL="0" indent="0">
              <a:buNone/>
            </a:pPr>
            <a:r>
              <a:rPr lang="en-US" sz="2000" dirty="0"/>
              <a:t>A pointer can be initialized during declaration by assigning it the address of an existing variable. Then it is said to be </a:t>
            </a:r>
            <a:r>
              <a:rPr lang="en-US" sz="2000" b="1" dirty="0"/>
              <a:t>it points to that variable</a:t>
            </a:r>
            <a:r>
              <a:rPr lang="en-US" sz="2000" dirty="0"/>
              <a:t>.</a:t>
            </a:r>
          </a:p>
          <a:p>
            <a:pPr>
              <a:buNone/>
            </a:pPr>
            <a:r>
              <a:rPr lang="en-US" sz="2000" b="1" dirty="0"/>
              <a:t>SYNTAX</a:t>
            </a:r>
          </a:p>
          <a:p>
            <a:pPr lvl="1">
              <a:buNone/>
            </a:pPr>
            <a:r>
              <a:rPr lang="en-US" sz="2000" dirty="0" err="1"/>
              <a:t>dataType</a:t>
            </a:r>
            <a:r>
              <a:rPr lang="en-US" sz="2000" dirty="0"/>
              <a:t>  var1, var2,…, </a:t>
            </a:r>
            <a:r>
              <a:rPr lang="en-US" sz="2000" dirty="0" err="1"/>
              <a:t>varLast</a:t>
            </a:r>
            <a:r>
              <a:rPr lang="en-US" sz="2000" dirty="0"/>
              <a:t>;</a:t>
            </a:r>
          </a:p>
          <a:p>
            <a:pPr lvl="1">
              <a:buNone/>
            </a:pPr>
            <a:r>
              <a:rPr lang="en-US" sz="2000" dirty="0" err="1"/>
              <a:t>dataType</a:t>
            </a:r>
            <a:r>
              <a:rPr lang="en-US" sz="2000" dirty="0"/>
              <a:t>  *pvar1=&amp;var1, *pvar2=&amp;var2, …, *</a:t>
            </a:r>
            <a:r>
              <a:rPr lang="en-US" sz="2000" dirty="0" err="1"/>
              <a:t>pvarLast</a:t>
            </a:r>
            <a:r>
              <a:rPr lang="en-US" sz="2000" dirty="0"/>
              <a:t>=&amp;</a:t>
            </a:r>
            <a:r>
              <a:rPr lang="en-US" sz="2000" dirty="0" err="1"/>
              <a:t>varLast</a:t>
            </a:r>
            <a:r>
              <a:rPr lang="en-US" sz="2000" dirty="0"/>
              <a:t>;</a:t>
            </a:r>
          </a:p>
          <a:p>
            <a:pPr>
              <a:buNone/>
            </a:pPr>
            <a:r>
              <a:rPr lang="en-US" sz="2000" b="1" dirty="0"/>
              <a:t>EXAMPLE</a:t>
            </a:r>
            <a:endParaRPr lang="en-US" sz="2000" dirty="0"/>
          </a:p>
          <a:p>
            <a:pPr marL="0" indent="0">
              <a:buNone/>
            </a:pPr>
            <a:r>
              <a:rPr lang="en-US" sz="2000" dirty="0"/>
              <a:t>	float data = 50.8;</a:t>
            </a:r>
          </a:p>
          <a:p>
            <a:pPr lvl="2">
              <a:buNone/>
            </a:pPr>
            <a:r>
              <a:rPr lang="en-US" sz="2000" dirty="0"/>
              <a:t>float *</a:t>
            </a:r>
            <a:r>
              <a:rPr lang="en-US" sz="2000" dirty="0" err="1"/>
              <a:t>ptr</a:t>
            </a:r>
            <a:r>
              <a:rPr lang="en-US" sz="2000" dirty="0"/>
              <a:t> = &amp;data; //</a:t>
            </a:r>
            <a:r>
              <a:rPr lang="en-US" sz="2000" dirty="0" err="1"/>
              <a:t>ptr</a:t>
            </a:r>
            <a:r>
              <a:rPr lang="en-US" sz="2000" dirty="0"/>
              <a:t> points to data</a:t>
            </a:r>
          </a:p>
          <a:p>
            <a:pPr lvl="2">
              <a:buNone/>
            </a:pPr>
            <a:endParaRPr lang="en-US" sz="2000" dirty="0"/>
          </a:p>
          <a:p>
            <a:pPr marL="0" indent="0">
              <a:buNone/>
            </a:pPr>
            <a:r>
              <a:rPr lang="en-US" sz="2000" dirty="0"/>
              <a:t>A pointer can be initialized to a NULL(0) during declaration . Then it is said to be it points to nothing.</a:t>
            </a:r>
          </a:p>
          <a:p>
            <a:pPr marL="0" indent="0">
              <a:buNone/>
            </a:pPr>
            <a:r>
              <a:rPr lang="en-US" sz="2000" dirty="0"/>
              <a:t>	 </a:t>
            </a:r>
            <a:r>
              <a:rPr lang="en-US" sz="2000" dirty="0" err="1"/>
              <a:t>int</a:t>
            </a:r>
            <a:r>
              <a:rPr lang="en-US" sz="2000" dirty="0"/>
              <a:t> *</a:t>
            </a:r>
            <a:r>
              <a:rPr lang="en-US" sz="2000" dirty="0" err="1"/>
              <a:t>ip</a:t>
            </a:r>
            <a:r>
              <a:rPr lang="en-US" sz="2000" dirty="0"/>
              <a:t> = 0;// points to nothing</a:t>
            </a:r>
          </a:p>
          <a:p>
            <a:pPr lvl="1">
              <a:buNone/>
            </a:pPr>
            <a:r>
              <a:rPr lang="en-US" sz="2000" dirty="0"/>
              <a:t>    		  float *</a:t>
            </a:r>
            <a:r>
              <a:rPr lang="en-US" sz="2000" dirty="0" err="1"/>
              <a:t>fp</a:t>
            </a:r>
            <a:r>
              <a:rPr lang="en-US" sz="2000" dirty="0"/>
              <a:t> = NULL; // points to nothing</a:t>
            </a:r>
          </a:p>
          <a:p>
            <a:pPr lvl="1">
              <a:buNone/>
            </a:pPr>
            <a:endParaRPr lang="en-US" sz="2400" dirty="0"/>
          </a:p>
        </p:txBody>
      </p:sp>
      <p:cxnSp>
        <p:nvCxnSpPr>
          <p:cNvPr id="4" name="Straight Connector 3"/>
          <p:cNvCxnSpPr/>
          <p:nvPr/>
        </p:nvCxnSpPr>
        <p:spPr>
          <a:xfrm>
            <a:off x="5334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47</a:t>
            </a:fld>
            <a:endParaRPr lang="en-US">
              <a:solidFill>
                <a:prstClr val="black">
                  <a:tint val="75000"/>
                </a:prstClr>
              </a:solidFill>
            </a:endParaRPr>
          </a:p>
        </p:txBody>
      </p:sp>
      <p:sp>
        <p:nvSpPr>
          <p:cNvPr id="6" name="Rectangle 5"/>
          <p:cNvSpPr/>
          <p:nvPr/>
        </p:nvSpPr>
        <p:spPr>
          <a:xfrm>
            <a:off x="1524000" y="51054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prstClr val="black"/>
                </a:solidFill>
              </a:rPr>
              <a:t>ptr</a:t>
            </a:r>
            <a:endParaRPr lang="en-US" b="1" dirty="0">
              <a:solidFill>
                <a:prstClr val="black"/>
              </a:solidFill>
            </a:endParaRPr>
          </a:p>
        </p:txBody>
      </p:sp>
      <p:sp>
        <p:nvSpPr>
          <p:cNvPr id="7" name="Rectangle 6"/>
          <p:cNvSpPr/>
          <p:nvPr/>
        </p:nvSpPr>
        <p:spPr>
          <a:xfrm>
            <a:off x="5181600" y="51054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Data</a:t>
            </a:r>
          </a:p>
        </p:txBody>
      </p:sp>
      <p:cxnSp>
        <p:nvCxnSpPr>
          <p:cNvPr id="12" name="Straight Arrow Connector 11"/>
          <p:cNvCxnSpPr>
            <a:stCxn id="6" idx="3"/>
            <a:endCxn id="7" idx="1"/>
          </p:cNvCxnSpPr>
          <p:nvPr/>
        </p:nvCxnSpPr>
        <p:spPr>
          <a:xfrm>
            <a:off x="3200400" y="52578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159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lstStyle/>
          <a:p>
            <a:pPr algn="l"/>
            <a:r>
              <a:rPr lang="en-US" i="1" dirty="0">
                <a:solidFill>
                  <a:schemeClr val="accent2"/>
                </a:solidFill>
              </a:rPr>
              <a:t>Pointer </a:t>
            </a:r>
            <a:r>
              <a:rPr lang="en-US" i="1" dirty="0" err="1">
                <a:solidFill>
                  <a:schemeClr val="accent2"/>
                </a:solidFill>
              </a:rPr>
              <a:t>Initia</a:t>
            </a:r>
            <a:r>
              <a:rPr lang="en-US" i="1" dirty="0">
                <a:solidFill>
                  <a:schemeClr val="accent2"/>
                </a:solidFill>
              </a:rPr>
              <a:t>…</a:t>
            </a:r>
            <a:endParaRPr lang="en-US" dirty="0"/>
          </a:p>
        </p:txBody>
      </p:sp>
      <p:sp>
        <p:nvSpPr>
          <p:cNvPr id="147459" name="Rectangle 1027"/>
          <p:cNvSpPr>
            <a:spLocks noGrp="1" noChangeArrowheads="1"/>
          </p:cNvSpPr>
          <p:nvPr>
            <p:ph type="body" idx="1"/>
          </p:nvPr>
        </p:nvSpPr>
        <p:spPr>
          <a:xfrm>
            <a:off x="621792" y="1600200"/>
            <a:ext cx="7772400" cy="4800600"/>
          </a:xfrm>
        </p:spPr>
        <p:txBody>
          <a:bodyPr wrap="square">
            <a:noAutofit/>
          </a:bodyPr>
          <a:lstStyle/>
          <a:p>
            <a:pPr marL="0" indent="0">
              <a:buNone/>
            </a:pPr>
            <a:r>
              <a:rPr lang="en-US" sz="2200" dirty="0"/>
              <a:t>Pointers can also be initialized or  set a value after declaration.</a:t>
            </a:r>
          </a:p>
          <a:p>
            <a:pPr marL="0" indent="0">
              <a:buNone/>
            </a:pPr>
            <a:r>
              <a:rPr lang="en-US" sz="2200" dirty="0"/>
              <a:t>Example:</a:t>
            </a:r>
          </a:p>
          <a:p>
            <a:pPr marL="0" indent="0">
              <a:buNone/>
            </a:pPr>
            <a:r>
              <a:rPr lang="en-US" sz="2200" dirty="0" err="1"/>
              <a:t>int</a:t>
            </a:r>
            <a:r>
              <a:rPr lang="en-US" sz="2200" dirty="0"/>
              <a:t> ival1;</a:t>
            </a:r>
          </a:p>
          <a:p>
            <a:pPr marL="0" indent="0">
              <a:buNone/>
            </a:pPr>
            <a:r>
              <a:rPr lang="en-US" sz="2200" dirty="0"/>
              <a:t>float fval1;</a:t>
            </a:r>
          </a:p>
          <a:p>
            <a:pPr marL="0" indent="0">
              <a:buNone/>
            </a:pPr>
            <a:r>
              <a:rPr lang="en-US" sz="2200" dirty="0" err="1"/>
              <a:t>int</a:t>
            </a:r>
            <a:r>
              <a:rPr lang="en-US" sz="2200" dirty="0"/>
              <a:t> * iptr1, *iptr2;</a:t>
            </a:r>
          </a:p>
          <a:p>
            <a:pPr marL="0" indent="0">
              <a:buNone/>
            </a:pPr>
            <a:r>
              <a:rPr lang="en-US" sz="2200" dirty="0"/>
              <a:t>float *fptr1,*fptr2 ;</a:t>
            </a:r>
          </a:p>
          <a:p>
            <a:pPr marL="0" indent="0">
              <a:buNone/>
            </a:pPr>
            <a:r>
              <a:rPr lang="en-US" sz="2200" dirty="0"/>
              <a:t>fptr1=&amp;fval1;//fptr1 points to fval1</a:t>
            </a:r>
          </a:p>
          <a:p>
            <a:pPr marL="0" indent="0">
              <a:buNone/>
            </a:pPr>
            <a:r>
              <a:rPr lang="en-US" sz="2200" dirty="0"/>
              <a:t>fptr2=fptr1;</a:t>
            </a:r>
          </a:p>
          <a:p>
            <a:pPr marL="0" indent="0">
              <a:buNone/>
            </a:pPr>
            <a:r>
              <a:rPr lang="en-US" sz="2200" dirty="0"/>
              <a:t>fptr2=0; //fptr1 points to nothing</a:t>
            </a:r>
          </a:p>
          <a:p>
            <a:pPr marL="0" indent="0">
              <a:buNone/>
            </a:pPr>
            <a:r>
              <a:rPr lang="en-US" sz="2200" dirty="0"/>
              <a:t>iptr1=&amp;ival1; //</a:t>
            </a:r>
            <a:r>
              <a:rPr lang="en-US" sz="2200" dirty="0" err="1"/>
              <a:t>iptr</a:t>
            </a:r>
            <a:r>
              <a:rPr lang="en-US" sz="2200" dirty="0"/>
              <a:t> points to ival1</a:t>
            </a:r>
          </a:p>
          <a:p>
            <a:pPr marL="0" indent="0">
              <a:buNone/>
            </a:pPr>
            <a:r>
              <a:rPr lang="en-US" sz="2200" dirty="0"/>
              <a:t>iptr2=&amp;fval1; //</a:t>
            </a:r>
            <a:r>
              <a:rPr lang="en-US" sz="2200" b="1" dirty="0">
                <a:solidFill>
                  <a:srgbClr val="FF0000"/>
                </a:solidFill>
              </a:rPr>
              <a:t>invalid assignment!!</a:t>
            </a:r>
          </a:p>
          <a:p>
            <a:pPr>
              <a:buNone/>
            </a:pPr>
            <a:r>
              <a:rPr lang="en-US" sz="2400" dirty="0"/>
              <a:t>Note: </a:t>
            </a:r>
            <a:r>
              <a:rPr lang="en-US" sz="2200" dirty="0"/>
              <a:t>For a type T, T* is the type </a:t>
            </a:r>
            <a:r>
              <a:rPr lang="en-US" sz="2200" b="1" dirty="0"/>
              <a:t>“pointer to T”. </a:t>
            </a:r>
            <a:r>
              <a:rPr lang="en-US" sz="2200" dirty="0"/>
              <a:t>That is, </a:t>
            </a:r>
            <a:r>
              <a:rPr lang="en-US" sz="2200" b="1" dirty="0"/>
              <a:t>a variable of type T*</a:t>
            </a:r>
            <a:r>
              <a:rPr lang="en-US" sz="2200" dirty="0"/>
              <a:t> can hold the address of an object </a:t>
            </a:r>
            <a:r>
              <a:rPr lang="en-US" sz="2200" b="1" dirty="0"/>
              <a:t>of type T.</a:t>
            </a:r>
          </a:p>
          <a:p>
            <a:pPr marL="0" indent="0">
              <a:buNone/>
            </a:pPr>
            <a:endParaRPr lang="en-US" sz="22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cxnSp>
        <p:nvCxnSpPr>
          <p:cNvPr id="4" name="Straight Connector 3"/>
          <p:cNvCxnSpPr/>
          <p:nvPr/>
        </p:nvCxnSpPr>
        <p:spPr>
          <a:xfrm>
            <a:off x="6858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48</a:t>
            </a:fld>
            <a:endParaRPr lang="en-US">
              <a:solidFill>
                <a:prstClr val="black">
                  <a:tint val="75000"/>
                </a:prstClr>
              </a:solidFill>
            </a:endParaRPr>
          </a:p>
        </p:txBody>
      </p:sp>
      <p:sp>
        <p:nvSpPr>
          <p:cNvPr id="6" name="Rectangle 5"/>
          <p:cNvSpPr/>
          <p:nvPr/>
        </p:nvSpPr>
        <p:spPr>
          <a:xfrm>
            <a:off x="3429000" y="23622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fptr1</a:t>
            </a:r>
          </a:p>
        </p:txBody>
      </p:sp>
      <p:sp>
        <p:nvSpPr>
          <p:cNvPr id="7" name="Rectangle 6"/>
          <p:cNvSpPr/>
          <p:nvPr/>
        </p:nvSpPr>
        <p:spPr>
          <a:xfrm>
            <a:off x="7086600" y="23622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fval1</a:t>
            </a:r>
          </a:p>
        </p:txBody>
      </p:sp>
      <p:cxnSp>
        <p:nvCxnSpPr>
          <p:cNvPr id="8" name="Straight Arrow Connector 7"/>
          <p:cNvCxnSpPr>
            <a:stCxn id="6" idx="3"/>
            <a:endCxn id="7" idx="1"/>
          </p:cNvCxnSpPr>
          <p:nvPr/>
        </p:nvCxnSpPr>
        <p:spPr>
          <a:xfrm>
            <a:off x="5105400" y="2514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429000" y="29718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fptr2</a:t>
            </a:r>
          </a:p>
        </p:txBody>
      </p:sp>
      <p:sp>
        <p:nvSpPr>
          <p:cNvPr id="12" name="Rectangle 11"/>
          <p:cNvSpPr/>
          <p:nvPr/>
        </p:nvSpPr>
        <p:spPr>
          <a:xfrm>
            <a:off x="3505200" y="35052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iptr1</a:t>
            </a:r>
          </a:p>
        </p:txBody>
      </p:sp>
      <p:sp>
        <p:nvSpPr>
          <p:cNvPr id="13" name="Rectangle 12"/>
          <p:cNvSpPr/>
          <p:nvPr/>
        </p:nvSpPr>
        <p:spPr>
          <a:xfrm>
            <a:off x="7162800" y="3505200"/>
            <a:ext cx="1676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black"/>
                </a:solidFill>
              </a:rPr>
              <a:t>ival1</a:t>
            </a:r>
          </a:p>
        </p:txBody>
      </p:sp>
      <p:cxnSp>
        <p:nvCxnSpPr>
          <p:cNvPr id="14" name="Straight Arrow Connector 13"/>
          <p:cNvCxnSpPr>
            <a:stCxn id="12" idx="3"/>
            <a:endCxn id="13" idx="1"/>
          </p:cNvCxnSpPr>
          <p:nvPr/>
        </p:nvCxnSpPr>
        <p:spPr>
          <a:xfrm>
            <a:off x="5181600" y="3657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850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152400"/>
            <a:ext cx="8229600" cy="1143000"/>
          </a:xfrm>
        </p:spPr>
        <p:txBody>
          <a:bodyPr>
            <a:normAutofit fontScale="90000"/>
          </a:bodyPr>
          <a:lstStyle/>
          <a:p>
            <a:pPr algn="l"/>
            <a:r>
              <a:rPr lang="en-US" dirty="0">
                <a:solidFill>
                  <a:schemeClr val="accent2"/>
                </a:solidFill>
                <a:latin typeface="Times New Roman" pitchFamily="18" charset="0"/>
                <a:cs typeface="Times New Roman" pitchFamily="18" charset="0"/>
              </a:rPr>
              <a:t>Accessing Variables Through Pointers</a:t>
            </a:r>
          </a:p>
        </p:txBody>
      </p:sp>
      <p:sp>
        <p:nvSpPr>
          <p:cNvPr id="147459" name="Rectangle 1027"/>
          <p:cNvSpPr>
            <a:spLocks noGrp="1" noChangeArrowheads="1"/>
          </p:cNvSpPr>
          <p:nvPr>
            <p:ph type="body" idx="1"/>
          </p:nvPr>
        </p:nvSpPr>
        <p:spPr>
          <a:xfrm>
            <a:off x="621792" y="1676400"/>
            <a:ext cx="7772400" cy="4724400"/>
          </a:xfrm>
        </p:spPr>
        <p:txBody>
          <a:bodyPr wrap="square">
            <a:noAutofit/>
          </a:bodyPr>
          <a:lstStyle/>
          <a:p>
            <a:pPr marL="0" indent="0">
              <a:buNone/>
            </a:pPr>
            <a:r>
              <a:rPr lang="en-US" sz="2400" dirty="0"/>
              <a:t>Pointers stores a reference to another variable. Pointers are said to </a:t>
            </a:r>
            <a:r>
              <a:rPr lang="en-US" sz="2400" b="1" dirty="0"/>
              <a:t>"point to" </a:t>
            </a:r>
            <a:r>
              <a:rPr lang="en-US" sz="2400" dirty="0"/>
              <a:t>the variable whose reference they store.</a:t>
            </a:r>
          </a:p>
          <a:p>
            <a:pPr marL="0" indent="0">
              <a:buNone/>
            </a:pPr>
            <a:r>
              <a:rPr lang="en-US" sz="2400" dirty="0"/>
              <a:t>Using a pointer we can indirectly access </a:t>
            </a:r>
            <a:r>
              <a:rPr lang="en-US" sz="2400" b="1" dirty="0"/>
              <a:t>the value </a:t>
            </a:r>
            <a:r>
              <a:rPr lang="en-US" sz="2400" dirty="0"/>
              <a:t>stored in the variable which it points to. C++ provides </a:t>
            </a:r>
            <a:r>
              <a:rPr lang="en-US" sz="2400" b="1" dirty="0"/>
              <a:t>the indirection (or dereference)operator(*) for doing this.</a:t>
            </a:r>
          </a:p>
          <a:p>
            <a:pPr marL="0" indent="0">
              <a:buNone/>
            </a:pPr>
            <a:r>
              <a:rPr lang="en-US" sz="2400" b="1" dirty="0"/>
              <a:t>Syntax:</a:t>
            </a:r>
          </a:p>
          <a:p>
            <a:pPr marL="0" indent="0">
              <a:buNone/>
            </a:pPr>
            <a:r>
              <a:rPr lang="en-US" sz="2400" b="1" dirty="0"/>
              <a:t>	*</a:t>
            </a:r>
            <a:r>
              <a:rPr lang="en-US" sz="2400" b="1" dirty="0" err="1"/>
              <a:t>ptr_variable</a:t>
            </a:r>
            <a:endParaRPr lang="en-US" sz="2400" b="1" dirty="0"/>
          </a:p>
          <a:p>
            <a:pPr marL="0" indent="0">
              <a:buNone/>
            </a:pPr>
            <a:r>
              <a:rPr lang="en-US" sz="2400" b="1" dirty="0"/>
              <a:t>Where </a:t>
            </a:r>
            <a:r>
              <a:rPr lang="en-US" sz="2400" b="1" dirty="0" err="1"/>
              <a:t>ptr_variable</a:t>
            </a:r>
            <a:r>
              <a:rPr lang="en-US" sz="2400" b="1" dirty="0"/>
              <a:t> is a pointer variable.</a:t>
            </a:r>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49</a:t>
            </a:fld>
            <a:endParaRPr lang="en-US" dirty="0">
              <a:solidFill>
                <a:prstClr val="black">
                  <a:tint val="75000"/>
                </a:prstClr>
              </a:solidFill>
            </a:endParaRPr>
          </a:p>
        </p:txBody>
      </p:sp>
    </p:spTree>
    <p:extLst>
      <p:ext uri="{BB962C8B-B14F-4D97-AF65-F5344CB8AC3E}">
        <p14:creationId xmlns:p14="http://schemas.microsoft.com/office/powerpoint/2010/main" val="84794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Array Categorization</a:t>
            </a:r>
          </a:p>
        </p:txBody>
      </p:sp>
      <p:sp>
        <p:nvSpPr>
          <p:cNvPr id="147459" name="Rectangle 1027"/>
          <p:cNvSpPr>
            <a:spLocks noGrp="1" noChangeArrowheads="1"/>
          </p:cNvSpPr>
          <p:nvPr>
            <p:ph type="body" idx="1"/>
          </p:nvPr>
        </p:nvSpPr>
        <p:spPr>
          <a:xfrm>
            <a:off x="621792" y="1981200"/>
            <a:ext cx="7772400" cy="4419600"/>
          </a:xfrm>
        </p:spPr>
        <p:txBody>
          <a:bodyPr wrap="square">
            <a:noAutofit/>
          </a:bodyPr>
          <a:lstStyle/>
          <a:p>
            <a:pPr>
              <a:buNone/>
            </a:pPr>
            <a:r>
              <a:rPr lang="en-US" sz="2800" dirty="0"/>
              <a:t>Array can be categorized into two part</a:t>
            </a:r>
          </a:p>
          <a:p>
            <a:pPr marL="971550" lvl="1" indent="-514350">
              <a:buAutoNum type="arabicParenR"/>
            </a:pPr>
            <a:r>
              <a:rPr lang="en-US" dirty="0"/>
              <a:t>One dimensional Array: </a:t>
            </a:r>
          </a:p>
          <a:p>
            <a:pPr marL="857250" lvl="3" indent="0">
              <a:buNone/>
            </a:pPr>
            <a:r>
              <a:rPr lang="en-US" sz="2400" dirty="0"/>
              <a:t>collection of a fixed number of elements (of the same type) arranged in one dimension as a list</a:t>
            </a:r>
          </a:p>
          <a:p>
            <a:pPr lvl="1">
              <a:buNone/>
            </a:pPr>
            <a:r>
              <a:rPr lang="en-US" dirty="0"/>
              <a:t>2) Multi dimensional :</a:t>
            </a:r>
          </a:p>
          <a:p>
            <a:pPr marL="857250" lvl="3" indent="0">
              <a:buNone/>
            </a:pPr>
            <a:r>
              <a:rPr lang="en-US" sz="2400" dirty="0"/>
              <a:t>collection of a fixed number of components (of the same type) arranged in multi dimensions</a:t>
            </a:r>
          </a:p>
          <a:p>
            <a:pPr lvl="1">
              <a:buNone/>
            </a:pPr>
            <a:endParaRPr lang="en-US" dirty="0"/>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5</a:t>
            </a:fld>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Accessing…</a:t>
            </a:r>
          </a:p>
        </p:txBody>
      </p:sp>
      <p:sp>
        <p:nvSpPr>
          <p:cNvPr id="147459" name="Rectangle 1027"/>
          <p:cNvSpPr>
            <a:spLocks noGrp="1" noChangeArrowheads="1"/>
          </p:cNvSpPr>
          <p:nvPr>
            <p:ph type="body" idx="1"/>
          </p:nvPr>
        </p:nvSpPr>
        <p:spPr>
          <a:xfrm>
            <a:off x="621792" y="1295400"/>
            <a:ext cx="7772400" cy="5105400"/>
          </a:xfrm>
        </p:spPr>
        <p:txBody>
          <a:bodyPr wrap="square">
            <a:noAutofit/>
          </a:bodyPr>
          <a:lstStyle/>
          <a:p>
            <a:pPr>
              <a:buNone/>
            </a:pPr>
            <a:r>
              <a:rPr lang="en-US" sz="2200" dirty="0"/>
              <a:t>EXAMPLE</a:t>
            </a:r>
          </a:p>
          <a:p>
            <a:pPr>
              <a:buNone/>
            </a:pPr>
            <a:r>
              <a:rPr lang="en-US" sz="2200" dirty="0"/>
              <a:t>double x=0; *ptr1, *ptr2;</a:t>
            </a:r>
          </a:p>
          <a:p>
            <a:pPr>
              <a:buNone/>
            </a:pPr>
            <a:r>
              <a:rPr lang="en-US" sz="2200" dirty="0"/>
              <a:t>ptr1=&amp;x;</a:t>
            </a:r>
          </a:p>
          <a:p>
            <a:pPr>
              <a:buNone/>
            </a:pPr>
            <a:r>
              <a:rPr lang="en-US" sz="2200" dirty="0"/>
              <a:t>ptr2=ptr1;</a:t>
            </a:r>
          </a:p>
          <a:p>
            <a:pPr>
              <a:buNone/>
            </a:pPr>
            <a:r>
              <a:rPr lang="en-US" sz="2200" dirty="0" err="1"/>
              <a:t>cout</a:t>
            </a:r>
            <a:r>
              <a:rPr lang="en-US" sz="2200" dirty="0"/>
              <a:t>  &lt;&lt; x; </a:t>
            </a:r>
          </a:p>
          <a:p>
            <a:pPr>
              <a:buNone/>
            </a:pPr>
            <a:r>
              <a:rPr lang="en-US" sz="2200" dirty="0" err="1"/>
              <a:t>cout</a:t>
            </a:r>
            <a:r>
              <a:rPr lang="en-US" sz="2200" dirty="0"/>
              <a:t> &lt;&lt; *ptr1;                    </a:t>
            </a:r>
          </a:p>
          <a:p>
            <a:pPr marL="0" indent="0">
              <a:buNone/>
            </a:pPr>
            <a:r>
              <a:rPr lang="en-US" sz="2200" dirty="0" err="1"/>
              <a:t>cout</a:t>
            </a:r>
            <a:r>
              <a:rPr lang="en-US" sz="2200" dirty="0"/>
              <a:t> &lt;&lt; *ptr2;</a:t>
            </a:r>
          </a:p>
          <a:p>
            <a:pPr marL="0" indent="0">
              <a:buNone/>
            </a:pPr>
            <a:r>
              <a:rPr lang="en-US" sz="2200" dirty="0"/>
              <a:t>*ptr1=6;</a:t>
            </a:r>
          </a:p>
          <a:p>
            <a:pPr marL="0" indent="0">
              <a:buNone/>
            </a:pPr>
            <a:r>
              <a:rPr lang="en-US" sz="2200" dirty="0" err="1"/>
              <a:t>cout</a:t>
            </a:r>
            <a:r>
              <a:rPr lang="en-US" sz="2200" dirty="0"/>
              <a:t> &lt;&lt; x &lt;&lt; “ “ &lt;&lt; *ptr2; //What is the output?</a:t>
            </a:r>
          </a:p>
          <a:p>
            <a:pPr marL="0" indent="0">
              <a:buNone/>
            </a:pPr>
            <a:r>
              <a:rPr lang="en-US" sz="2200" b="1" dirty="0"/>
              <a:t>Note:</a:t>
            </a:r>
          </a:p>
          <a:p>
            <a:pPr marL="457200" lvl="1" indent="-457200">
              <a:buFont typeface="Arial" pitchFamily="34" charset="0"/>
              <a:buChar char="•"/>
            </a:pPr>
            <a:r>
              <a:rPr lang="en-US" sz="2200" dirty="0"/>
              <a:t>It is an error to dereference a pointer whose value is NULL. It is recommended first to check for NULL before dereferencing</a:t>
            </a:r>
          </a:p>
          <a:p>
            <a:pPr marL="457200" lvl="1" indent="-457200">
              <a:buFont typeface="Arial" pitchFamily="34" charset="0"/>
              <a:buChar char="•"/>
            </a:pPr>
            <a:r>
              <a:rPr lang="en-US" sz="2200" dirty="0"/>
              <a:t>your program may also crash with run time error if you try to dereference uninitialized pointer variable.</a:t>
            </a:r>
          </a:p>
          <a:p>
            <a:pPr marL="0" indent="0">
              <a:buNone/>
            </a:pPr>
            <a:endParaRPr lang="en-US" sz="2400" dirty="0"/>
          </a:p>
          <a:p>
            <a:pPr>
              <a:buNone/>
            </a:pPr>
            <a:endParaRPr lang="en-US" sz="2200" dirty="0"/>
          </a:p>
        </p:txBody>
      </p:sp>
      <p:cxnSp>
        <p:nvCxnSpPr>
          <p:cNvPr id="4" name="Straight Connector 3"/>
          <p:cNvCxnSpPr/>
          <p:nvPr/>
        </p:nvCxnSpPr>
        <p:spPr>
          <a:xfrm>
            <a:off x="609600" y="12192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50</a:t>
            </a:fld>
            <a:endParaRPr lang="en-US" dirty="0">
              <a:solidFill>
                <a:prstClr val="black">
                  <a:tint val="75000"/>
                </a:prstClr>
              </a:solidFill>
            </a:endParaRPr>
          </a:p>
        </p:txBody>
      </p:sp>
      <p:sp>
        <p:nvSpPr>
          <p:cNvPr id="6" name="Right Brace 5"/>
          <p:cNvSpPr/>
          <p:nvPr/>
        </p:nvSpPr>
        <p:spPr>
          <a:xfrm>
            <a:off x="2667000" y="3352800"/>
            <a:ext cx="1066800" cy="1066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7" name="Rectangle 6"/>
          <p:cNvSpPr/>
          <p:nvPr/>
        </p:nvSpPr>
        <p:spPr>
          <a:xfrm>
            <a:off x="3810000" y="3581400"/>
            <a:ext cx="365760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The three statements are equivalent</a:t>
            </a:r>
            <a:r>
              <a:rPr lang="en-US" dirty="0">
                <a:solidFill>
                  <a:prstClr val="white"/>
                </a:solidFill>
              </a:rPr>
              <a:t>,</a:t>
            </a:r>
          </a:p>
        </p:txBody>
      </p:sp>
    </p:spTree>
    <p:extLst>
      <p:ext uri="{BB962C8B-B14F-4D97-AF65-F5344CB8AC3E}">
        <p14:creationId xmlns:p14="http://schemas.microsoft.com/office/powerpoint/2010/main" val="292418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Operation</a:t>
            </a:r>
            <a:endParaRPr lang="en-US" dirty="0"/>
          </a:p>
        </p:txBody>
      </p:sp>
      <p:sp>
        <p:nvSpPr>
          <p:cNvPr id="147459" name="Rectangle 1027"/>
          <p:cNvSpPr>
            <a:spLocks noGrp="1" noChangeArrowheads="1"/>
          </p:cNvSpPr>
          <p:nvPr>
            <p:ph type="body" idx="1"/>
          </p:nvPr>
        </p:nvSpPr>
        <p:spPr>
          <a:xfrm>
            <a:off x="685800" y="1295400"/>
            <a:ext cx="7772400" cy="4876800"/>
          </a:xfrm>
        </p:spPr>
        <p:txBody>
          <a:bodyPr wrap="square">
            <a:noAutofit/>
          </a:bodyPr>
          <a:lstStyle/>
          <a:p>
            <a:pPr>
              <a:lnSpc>
                <a:spcPct val="90000"/>
              </a:lnSpc>
            </a:pPr>
            <a:r>
              <a:rPr lang="en-US" sz="2000" dirty="0"/>
              <a:t>Assignment – the value of one pointer variable can be assigned to another pointer variable of the </a:t>
            </a:r>
            <a:r>
              <a:rPr lang="en-US" sz="2000" b="1" i="1" dirty="0"/>
              <a:t>same </a:t>
            </a:r>
            <a:r>
              <a:rPr lang="en-US" sz="2000" b="1" i="1" dirty="0" smtClean="0"/>
              <a:t>type. </a:t>
            </a:r>
            <a:r>
              <a:rPr lang="en-US" sz="2000" dirty="0" smtClean="0"/>
              <a:t>Example</a:t>
            </a:r>
            <a:r>
              <a:rPr lang="en-US" sz="2000" dirty="0"/>
              <a:t>:</a:t>
            </a:r>
          </a:p>
          <a:p>
            <a:pPr>
              <a:lnSpc>
                <a:spcPct val="90000"/>
              </a:lnSpc>
              <a:buNone/>
            </a:pPr>
            <a:r>
              <a:rPr lang="en-US" sz="2000" dirty="0"/>
              <a:t>	</a:t>
            </a:r>
            <a:r>
              <a:rPr lang="en-US" sz="2000" dirty="0" err="1"/>
              <a:t>int</a:t>
            </a:r>
            <a:r>
              <a:rPr lang="en-US" sz="2000" dirty="0"/>
              <a:t> *ptr1, *ptr2, </a:t>
            </a:r>
            <a:r>
              <a:rPr lang="en-US" sz="2000" dirty="0" err="1" smtClean="0"/>
              <a:t>ival</a:t>
            </a:r>
            <a:r>
              <a:rPr lang="en-US" sz="2000" dirty="0" smtClean="0"/>
              <a:t>=0</a:t>
            </a:r>
            <a:r>
              <a:rPr lang="en-US" sz="2000" dirty="0"/>
              <a:t>;</a:t>
            </a:r>
          </a:p>
          <a:p>
            <a:pPr>
              <a:lnSpc>
                <a:spcPct val="90000"/>
              </a:lnSpc>
              <a:buNone/>
            </a:pPr>
            <a:r>
              <a:rPr lang="en-US" sz="2000" dirty="0"/>
              <a:t>	float *</a:t>
            </a:r>
            <a:r>
              <a:rPr lang="en-US" sz="2000" dirty="0" smtClean="0"/>
              <a:t>ptr3,fval=5;</a:t>
            </a:r>
            <a:endParaRPr lang="en-US" sz="2000" dirty="0"/>
          </a:p>
          <a:p>
            <a:pPr>
              <a:lnSpc>
                <a:spcPct val="90000"/>
              </a:lnSpc>
              <a:buNone/>
            </a:pPr>
            <a:r>
              <a:rPr lang="en-US" sz="2000" dirty="0"/>
              <a:t>	ptr1=&amp;</a:t>
            </a:r>
            <a:r>
              <a:rPr lang="en-US" sz="2000" dirty="0" err="1"/>
              <a:t>val</a:t>
            </a:r>
            <a:r>
              <a:rPr lang="en-US" sz="2000" dirty="0" smtClean="0"/>
              <a:t>; //</a:t>
            </a:r>
            <a:r>
              <a:rPr lang="en-US" sz="2000" dirty="0" smtClean="0">
                <a:solidFill>
                  <a:srgbClr val="FF0000"/>
                </a:solidFill>
              </a:rPr>
              <a:t>valid?</a:t>
            </a:r>
            <a:endParaRPr lang="en-US" sz="2000" dirty="0" smtClean="0"/>
          </a:p>
          <a:p>
            <a:pPr>
              <a:lnSpc>
                <a:spcPct val="90000"/>
              </a:lnSpc>
              <a:buNone/>
            </a:pPr>
            <a:r>
              <a:rPr lang="en-US" sz="2000" dirty="0"/>
              <a:t>	</a:t>
            </a:r>
            <a:r>
              <a:rPr lang="en-US" sz="2000" dirty="0" smtClean="0"/>
              <a:t>ptr1=&amp;</a:t>
            </a:r>
            <a:r>
              <a:rPr lang="en-US" sz="2000" dirty="0" err="1" smtClean="0"/>
              <a:t>fval</a:t>
            </a:r>
            <a:r>
              <a:rPr lang="en-US" sz="2000" dirty="0" smtClean="0"/>
              <a:t>; //</a:t>
            </a:r>
            <a:r>
              <a:rPr lang="en-US" sz="2000" dirty="0">
                <a:solidFill>
                  <a:srgbClr val="FF0000"/>
                </a:solidFill>
              </a:rPr>
              <a:t> valid? </a:t>
            </a:r>
            <a:endParaRPr lang="en-US" sz="2000" dirty="0" smtClean="0">
              <a:solidFill>
                <a:srgbClr val="FF0000"/>
              </a:solidFill>
            </a:endParaRPr>
          </a:p>
          <a:p>
            <a:pPr>
              <a:lnSpc>
                <a:spcPct val="90000"/>
              </a:lnSpc>
              <a:buNone/>
            </a:pPr>
            <a:r>
              <a:rPr lang="en-US" sz="2000" dirty="0"/>
              <a:t>	</a:t>
            </a:r>
            <a:r>
              <a:rPr lang="en-US" sz="2000" dirty="0" smtClean="0"/>
              <a:t>ptr3=ptr1; //</a:t>
            </a:r>
            <a:r>
              <a:rPr lang="en-US" sz="2000" dirty="0">
                <a:solidFill>
                  <a:srgbClr val="FF0000"/>
                </a:solidFill>
              </a:rPr>
              <a:t> valid? </a:t>
            </a:r>
            <a:endParaRPr lang="en-US" sz="2000" dirty="0" smtClean="0">
              <a:solidFill>
                <a:srgbClr val="FF0000"/>
              </a:solidFill>
            </a:endParaRPr>
          </a:p>
          <a:p>
            <a:pPr>
              <a:lnSpc>
                <a:spcPct val="90000"/>
              </a:lnSpc>
              <a:buNone/>
            </a:pPr>
            <a:r>
              <a:rPr lang="en-US" sz="2000" dirty="0"/>
              <a:t>	</a:t>
            </a:r>
            <a:r>
              <a:rPr lang="en-US" sz="2000" dirty="0" smtClean="0"/>
              <a:t>ptr2=&amp;</a:t>
            </a:r>
            <a:r>
              <a:rPr lang="en-US" sz="2000" dirty="0"/>
              <a:t>ptr1</a:t>
            </a:r>
            <a:r>
              <a:rPr lang="en-US" sz="2000" dirty="0" smtClean="0"/>
              <a:t>;//</a:t>
            </a:r>
            <a:r>
              <a:rPr lang="en-US" sz="2000" dirty="0">
                <a:solidFill>
                  <a:srgbClr val="FF0000"/>
                </a:solidFill>
              </a:rPr>
              <a:t> valid?</a:t>
            </a:r>
            <a:endParaRPr lang="en-US" sz="2000" dirty="0"/>
          </a:p>
          <a:p>
            <a:pPr>
              <a:lnSpc>
                <a:spcPct val="90000"/>
              </a:lnSpc>
              <a:buNone/>
            </a:pPr>
            <a:r>
              <a:rPr lang="en-US" sz="2000" dirty="0"/>
              <a:t>	</a:t>
            </a:r>
            <a:r>
              <a:rPr lang="en-US" sz="2000" dirty="0" smtClean="0"/>
              <a:t>ptr3=</a:t>
            </a:r>
            <a:r>
              <a:rPr lang="en-US" sz="2000" dirty="0" err="1" smtClean="0"/>
              <a:t>fval</a:t>
            </a:r>
            <a:r>
              <a:rPr lang="en-US" sz="2000" dirty="0" smtClean="0"/>
              <a:t>; //</a:t>
            </a:r>
            <a:r>
              <a:rPr lang="en-US" sz="2000" dirty="0">
                <a:solidFill>
                  <a:srgbClr val="FF0000"/>
                </a:solidFill>
              </a:rPr>
              <a:t> valid</a:t>
            </a:r>
            <a:r>
              <a:rPr lang="en-US" sz="2000" dirty="0" smtClean="0">
                <a:solidFill>
                  <a:srgbClr val="FF0000"/>
                </a:solidFill>
              </a:rPr>
              <a:t>?</a:t>
            </a:r>
          </a:p>
          <a:p>
            <a:pPr>
              <a:lnSpc>
                <a:spcPct val="90000"/>
              </a:lnSpc>
              <a:buNone/>
            </a:pPr>
            <a:r>
              <a:rPr lang="en-US" sz="2000" dirty="0" smtClean="0"/>
              <a:t>      </a:t>
            </a:r>
            <a:r>
              <a:rPr lang="en-US" sz="2000" dirty="0"/>
              <a:t>ptr3</a:t>
            </a:r>
            <a:r>
              <a:rPr lang="en-US" sz="2000" dirty="0" smtClean="0"/>
              <a:t>=&amp;</a:t>
            </a:r>
            <a:r>
              <a:rPr lang="en-US" sz="2000" dirty="0" err="1" smtClean="0"/>
              <a:t>fval</a:t>
            </a:r>
            <a:r>
              <a:rPr lang="en-US" sz="2000" dirty="0" smtClean="0"/>
              <a:t>; //</a:t>
            </a:r>
            <a:r>
              <a:rPr lang="en-US" sz="2000" dirty="0">
                <a:solidFill>
                  <a:srgbClr val="FF0000"/>
                </a:solidFill>
              </a:rPr>
              <a:t> valid?</a:t>
            </a:r>
            <a:endParaRPr lang="en-US" sz="2000" dirty="0"/>
          </a:p>
          <a:p>
            <a:pPr>
              <a:buNone/>
            </a:pPr>
            <a:r>
              <a:rPr lang="en-US" sz="2000" dirty="0"/>
              <a:t>	ptr1= 0xB8000000; </a:t>
            </a:r>
            <a:r>
              <a:rPr lang="en-US" sz="2000" dirty="0" smtClean="0"/>
              <a:t>//</a:t>
            </a:r>
            <a:r>
              <a:rPr lang="en-US" sz="2000" dirty="0">
                <a:solidFill>
                  <a:srgbClr val="FF0000"/>
                </a:solidFill>
              </a:rPr>
              <a:t> valid? </a:t>
            </a:r>
            <a:endParaRPr lang="en-US" sz="2000" dirty="0" smtClean="0">
              <a:solidFill>
                <a:srgbClr val="FF0000"/>
              </a:solidFill>
            </a:endParaRPr>
          </a:p>
          <a:p>
            <a:pPr>
              <a:buNone/>
            </a:pPr>
            <a:r>
              <a:rPr lang="en-US" sz="2000" dirty="0"/>
              <a:t>	ptr1= (</a:t>
            </a:r>
            <a:r>
              <a:rPr lang="en-US" sz="2000" dirty="0" err="1"/>
              <a:t>int</a:t>
            </a:r>
            <a:r>
              <a:rPr lang="en-US" sz="2000" dirty="0"/>
              <a:t> *) 0xB8000000; </a:t>
            </a:r>
            <a:r>
              <a:rPr lang="en-US" sz="2000" dirty="0" smtClean="0"/>
              <a:t> //</a:t>
            </a:r>
            <a:r>
              <a:rPr lang="en-US" sz="2000" dirty="0">
                <a:solidFill>
                  <a:srgbClr val="FF0000"/>
                </a:solidFill>
              </a:rPr>
              <a:t> valid? </a:t>
            </a:r>
            <a:r>
              <a:rPr lang="en-US" sz="2000" dirty="0"/>
              <a:t>	</a:t>
            </a:r>
            <a:endParaRPr lang="en-US" sz="2000" b="1" dirty="0">
              <a:solidFill>
                <a:srgbClr val="FF0000"/>
              </a:solidFill>
            </a:endParaRPr>
          </a:p>
          <a:p>
            <a:pPr>
              <a:lnSpc>
                <a:spcPct val="90000"/>
              </a:lnSpc>
            </a:pPr>
            <a:r>
              <a:rPr lang="en-US" sz="2000" dirty="0"/>
              <a:t>Some limited arithmetic operations </a:t>
            </a:r>
          </a:p>
          <a:p>
            <a:pPr lvl="1">
              <a:lnSpc>
                <a:spcPct val="90000"/>
              </a:lnSpc>
            </a:pPr>
            <a:r>
              <a:rPr lang="en-US" sz="2000" dirty="0"/>
              <a:t>integer values can be added to and subtracted from a pointer variable</a:t>
            </a:r>
          </a:p>
          <a:p>
            <a:pPr lvl="1">
              <a:lnSpc>
                <a:spcPct val="90000"/>
              </a:lnSpc>
              <a:buNone/>
            </a:pPr>
            <a:r>
              <a:rPr lang="en-US" sz="2000" dirty="0"/>
              <a:t>	ptr2=ptr1 + 5; ptr2=ptr1 - 5</a:t>
            </a:r>
          </a:p>
          <a:p>
            <a:pPr lvl="1">
              <a:lnSpc>
                <a:spcPct val="90000"/>
              </a:lnSpc>
            </a:pPr>
            <a:endParaRPr lang="en-US" sz="2200" dirty="0"/>
          </a:p>
          <a:p>
            <a:endParaRPr lang="en-US" sz="2200" dirty="0"/>
          </a:p>
          <a:p>
            <a:pPr marL="0" indent="0">
              <a:buNone/>
            </a:pPr>
            <a:endParaRPr lang="en-US" sz="2400" dirty="0"/>
          </a:p>
        </p:txBody>
      </p:sp>
      <p:cxnSp>
        <p:nvCxnSpPr>
          <p:cNvPr id="4" name="Straight Connector 3"/>
          <p:cNvCxnSpPr/>
          <p:nvPr/>
        </p:nvCxnSpPr>
        <p:spPr>
          <a:xfrm>
            <a:off x="5334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51</a:t>
            </a:fld>
            <a:endParaRPr lang="en-US">
              <a:solidFill>
                <a:prstClr val="black">
                  <a:tint val="75000"/>
                </a:prstClr>
              </a:solidFill>
            </a:endParaRPr>
          </a:p>
        </p:txBody>
      </p:sp>
    </p:spTree>
    <p:extLst>
      <p:ext uri="{BB962C8B-B14F-4D97-AF65-F5344CB8AC3E}">
        <p14:creationId xmlns:p14="http://schemas.microsoft.com/office/powerpoint/2010/main" val="454067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Operation</a:t>
            </a:r>
            <a:endParaRPr lang="en-US" dirty="0"/>
          </a:p>
        </p:txBody>
      </p:sp>
      <p:sp>
        <p:nvSpPr>
          <p:cNvPr id="147459" name="Rectangle 1027"/>
          <p:cNvSpPr>
            <a:spLocks noGrp="1" noChangeArrowheads="1"/>
          </p:cNvSpPr>
          <p:nvPr>
            <p:ph type="body" idx="1"/>
          </p:nvPr>
        </p:nvSpPr>
        <p:spPr>
          <a:xfrm>
            <a:off x="685800" y="1981200"/>
            <a:ext cx="7772400" cy="4191000"/>
          </a:xfrm>
        </p:spPr>
        <p:txBody>
          <a:bodyPr wrap="square">
            <a:noAutofit/>
          </a:bodyPr>
          <a:lstStyle/>
          <a:p>
            <a:pPr lvl="1">
              <a:lnSpc>
                <a:spcPct val="90000"/>
              </a:lnSpc>
            </a:pPr>
            <a:r>
              <a:rPr lang="en-US" sz="2200" dirty="0"/>
              <a:t>value of one pointer variable can be subtracted from another pointer variable of </a:t>
            </a:r>
            <a:r>
              <a:rPr lang="en-US" sz="2200" b="1" dirty="0"/>
              <a:t>the same type</a:t>
            </a:r>
          </a:p>
          <a:p>
            <a:pPr lvl="1">
              <a:lnSpc>
                <a:spcPct val="90000"/>
              </a:lnSpc>
              <a:buNone/>
            </a:pPr>
            <a:r>
              <a:rPr lang="en-US" sz="2200" dirty="0"/>
              <a:t>	</a:t>
            </a:r>
            <a:r>
              <a:rPr lang="en-US" sz="2200" dirty="0" err="1"/>
              <a:t>int</a:t>
            </a:r>
            <a:r>
              <a:rPr lang="en-US" sz="2200" dirty="0"/>
              <a:t> </a:t>
            </a:r>
            <a:r>
              <a:rPr lang="en-US" sz="2200" dirty="0" err="1"/>
              <a:t>noElem</a:t>
            </a:r>
            <a:r>
              <a:rPr lang="en-US" sz="2200" dirty="0"/>
              <a:t>=ptr2 –ptr1;</a:t>
            </a:r>
          </a:p>
          <a:p>
            <a:pPr lvl="1">
              <a:lnSpc>
                <a:spcPct val="90000"/>
              </a:lnSpc>
            </a:pPr>
            <a:r>
              <a:rPr lang="en-US" sz="2200" dirty="0"/>
              <a:t>Increment and decrement operation are valid.</a:t>
            </a:r>
          </a:p>
          <a:p>
            <a:pPr lvl="1">
              <a:lnSpc>
                <a:spcPct val="90000"/>
              </a:lnSpc>
              <a:buNone/>
            </a:pPr>
            <a:r>
              <a:rPr lang="en-US" sz="2200" dirty="0"/>
              <a:t>	</a:t>
            </a:r>
            <a:r>
              <a:rPr lang="en-US" sz="2200" dirty="0" err="1"/>
              <a:t>ptr</a:t>
            </a:r>
            <a:r>
              <a:rPr lang="en-US" sz="2200" dirty="0"/>
              <a:t>++, </a:t>
            </a:r>
            <a:r>
              <a:rPr lang="en-US" sz="2200" dirty="0" err="1"/>
              <a:t>ptr</a:t>
            </a:r>
            <a:r>
              <a:rPr lang="en-US" sz="2200" dirty="0"/>
              <a:t>--, ++</a:t>
            </a:r>
            <a:r>
              <a:rPr lang="en-US" sz="2200" dirty="0" err="1"/>
              <a:t>ptr</a:t>
            </a:r>
            <a:r>
              <a:rPr lang="en-US" sz="2200" dirty="0"/>
              <a:t>, --</a:t>
            </a:r>
            <a:r>
              <a:rPr lang="en-US" sz="2200" dirty="0" err="1"/>
              <a:t>ptr</a:t>
            </a:r>
            <a:endParaRPr lang="en-US" sz="2200" dirty="0"/>
          </a:p>
          <a:p>
            <a:pPr lvl="1">
              <a:lnSpc>
                <a:spcPct val="90000"/>
              </a:lnSpc>
            </a:pPr>
            <a:r>
              <a:rPr lang="en-US" sz="2200" dirty="0"/>
              <a:t>Other arithmetic operation are not allowed</a:t>
            </a:r>
          </a:p>
          <a:p>
            <a:pPr>
              <a:lnSpc>
                <a:spcPct val="90000"/>
              </a:lnSpc>
            </a:pPr>
            <a:r>
              <a:rPr lang="en-US" sz="2200" b="1" dirty="0"/>
              <a:t>Relational operations</a:t>
            </a:r>
            <a:r>
              <a:rPr lang="en-US" sz="2200" dirty="0"/>
              <a:t> - two pointer variables of the same type can be compared for equality, and so on</a:t>
            </a:r>
          </a:p>
          <a:p>
            <a:pPr>
              <a:lnSpc>
                <a:spcPct val="90000"/>
              </a:lnSpc>
              <a:buNone/>
            </a:pPr>
            <a:r>
              <a:rPr lang="en-US" sz="2200" dirty="0"/>
              <a:t>	ptr1 &lt;= ptr2;  ptr1==ptr2</a:t>
            </a:r>
          </a:p>
          <a:p>
            <a:pPr>
              <a:lnSpc>
                <a:spcPct val="90000"/>
              </a:lnSpc>
              <a:buNone/>
            </a:pPr>
            <a:r>
              <a:rPr lang="en-US" sz="2200" dirty="0"/>
              <a:t>	The most common is checking a pointer for NULL</a:t>
            </a:r>
          </a:p>
          <a:p>
            <a:pPr>
              <a:lnSpc>
                <a:spcPct val="90000"/>
              </a:lnSpc>
              <a:buNone/>
            </a:pPr>
            <a:r>
              <a:rPr lang="en-US" sz="2200" dirty="0"/>
              <a:t>	if(</a:t>
            </a:r>
            <a:r>
              <a:rPr lang="en-US" sz="2200" dirty="0" err="1"/>
              <a:t>ptr</a:t>
            </a:r>
            <a:r>
              <a:rPr lang="en-US" sz="2200" dirty="0"/>
              <a:t> == NULL)	equivalent to	 if(!</a:t>
            </a:r>
            <a:r>
              <a:rPr lang="en-US" sz="2200" dirty="0" err="1"/>
              <a:t>ptr</a:t>
            </a:r>
            <a:r>
              <a:rPr lang="en-US" sz="2200" dirty="0"/>
              <a:t>)</a:t>
            </a:r>
          </a:p>
          <a:p>
            <a:pPr>
              <a:lnSpc>
                <a:spcPct val="90000"/>
              </a:lnSpc>
              <a:buNone/>
            </a:pPr>
            <a:r>
              <a:rPr lang="en-US" sz="2200" dirty="0"/>
              <a:t>	if(</a:t>
            </a:r>
            <a:r>
              <a:rPr lang="en-US" sz="2200" dirty="0" err="1"/>
              <a:t>ptr</a:t>
            </a:r>
            <a:r>
              <a:rPr lang="en-US" sz="2200" dirty="0"/>
              <a:t> != NULL)	equivalent to	 if(</a:t>
            </a:r>
            <a:r>
              <a:rPr lang="en-US" sz="2200" dirty="0" err="1"/>
              <a:t>ptr</a:t>
            </a:r>
            <a:r>
              <a:rPr lang="en-US" sz="2200" dirty="0"/>
              <a:t>)</a:t>
            </a:r>
          </a:p>
          <a:p>
            <a:pPr lvl="1">
              <a:lnSpc>
                <a:spcPct val="90000"/>
              </a:lnSpc>
            </a:pPr>
            <a:endParaRPr lang="en-US" sz="2200" dirty="0"/>
          </a:p>
          <a:p>
            <a:endParaRPr lang="en-US" sz="2200" dirty="0"/>
          </a:p>
          <a:p>
            <a:pPr marL="0" indent="0">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52</a:t>
            </a:fld>
            <a:endParaRPr lang="en-US">
              <a:solidFill>
                <a:prstClr val="black">
                  <a:tint val="75000"/>
                </a:prstClr>
              </a:solidFill>
            </a:endParaRPr>
          </a:p>
        </p:txBody>
      </p:sp>
    </p:spTree>
    <p:extLst>
      <p:ext uri="{BB962C8B-B14F-4D97-AF65-F5344CB8AC3E}">
        <p14:creationId xmlns:p14="http://schemas.microsoft.com/office/powerpoint/2010/main" val="1295454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sv-SE" i="1" dirty="0">
                <a:solidFill>
                  <a:schemeClr val="accent2"/>
                </a:solidFill>
              </a:rPr>
              <a:t>Const Modifiers and Pointers</a:t>
            </a:r>
            <a:endParaRPr lang="en-US" i="1" dirty="0">
              <a:solidFill>
                <a:schemeClr val="accent2"/>
              </a:solidFill>
            </a:endParaRPr>
          </a:p>
        </p:txBody>
      </p:sp>
      <p:sp>
        <p:nvSpPr>
          <p:cNvPr id="147459" name="Rectangle 1027"/>
          <p:cNvSpPr>
            <a:spLocks noGrp="1" noChangeArrowheads="1"/>
          </p:cNvSpPr>
          <p:nvPr>
            <p:ph type="body" idx="1"/>
          </p:nvPr>
        </p:nvSpPr>
        <p:spPr>
          <a:xfrm>
            <a:off x="685800" y="1524000"/>
            <a:ext cx="7772400" cy="4953000"/>
          </a:xfrm>
        </p:spPr>
        <p:txBody>
          <a:bodyPr wrap="square">
            <a:noAutofit/>
          </a:bodyPr>
          <a:lstStyle/>
          <a:p>
            <a:pPr marL="0" indent="0">
              <a:buNone/>
            </a:pPr>
            <a:r>
              <a:rPr lang="sv-SE" sz="2000" dirty="0"/>
              <a:t>The use of the </a:t>
            </a:r>
            <a:r>
              <a:rPr lang="sv-SE" sz="2000" i="1" dirty="0"/>
              <a:t>const</a:t>
            </a:r>
            <a:r>
              <a:rPr lang="sv-SE" sz="2000" dirty="0"/>
              <a:t> modifier with pointers is confusing as it can mean two things</a:t>
            </a:r>
          </a:p>
          <a:p>
            <a:pPr lvl="1"/>
            <a:r>
              <a:rPr lang="sv-SE" sz="2000" dirty="0">
                <a:latin typeface="Arial" pitchFamily="34" charset="0"/>
              </a:rPr>
              <a:t>const int* cptrInt;  // cptrInt is a pointer to a const int</a:t>
            </a:r>
          </a:p>
          <a:p>
            <a:pPr lvl="1">
              <a:buFont typeface="Wingdings" pitchFamily="2" charset="2"/>
              <a:buNone/>
            </a:pPr>
            <a:r>
              <a:rPr lang="sv-SE" sz="2000" dirty="0"/>
              <a:t>You can not change the value of the integer that cptrInt points to but you can change the pointer itself</a:t>
            </a:r>
          </a:p>
          <a:p>
            <a:pPr lvl="1"/>
            <a:r>
              <a:rPr lang="sv-SE" sz="2000" dirty="0">
                <a:latin typeface="Arial" pitchFamily="34" charset="0"/>
              </a:rPr>
              <a:t>int* const ptrcInt; // ptrcInt is a constant pointer to int</a:t>
            </a:r>
          </a:p>
          <a:p>
            <a:pPr lvl="1">
              <a:buFont typeface="Wingdings" pitchFamily="2" charset="2"/>
              <a:buNone/>
            </a:pPr>
            <a:r>
              <a:rPr lang="sv-SE" sz="2000" dirty="0"/>
              <a:t>  You can change the value of the integer that ptrcInt points to but you can not change the pointer itself</a:t>
            </a:r>
            <a:r>
              <a:rPr lang="sv-SE" sz="2000" dirty="0">
                <a:latin typeface="Arial" pitchFamily="34" charset="0"/>
              </a:rPr>
              <a:t>  </a:t>
            </a:r>
          </a:p>
          <a:p>
            <a:pPr>
              <a:buFont typeface="Wingdings" pitchFamily="2" charset="2"/>
              <a:buNone/>
            </a:pPr>
            <a:r>
              <a:rPr lang="sv-SE" sz="2000" dirty="0"/>
              <a:t>Example:</a:t>
            </a:r>
          </a:p>
          <a:p>
            <a:pPr>
              <a:buFont typeface="Wingdings" pitchFamily="2" charset="2"/>
              <a:buNone/>
            </a:pPr>
            <a:r>
              <a:rPr lang="sv-SE" sz="2000" dirty="0"/>
              <a:t>double x=6.8, y=8.6;</a:t>
            </a:r>
          </a:p>
          <a:p>
            <a:pPr>
              <a:buFont typeface="Wingdings" pitchFamily="2" charset="2"/>
              <a:buNone/>
            </a:pPr>
            <a:r>
              <a:rPr lang="sv-SE" sz="2000" dirty="0"/>
              <a:t>const double *ptr1=&amp;x;</a:t>
            </a:r>
          </a:p>
          <a:p>
            <a:pPr>
              <a:buFont typeface="Wingdings" pitchFamily="2" charset="2"/>
              <a:buNone/>
            </a:pPr>
            <a:r>
              <a:rPr lang="sv-SE" sz="2000" dirty="0"/>
              <a:t>d</a:t>
            </a:r>
            <a:r>
              <a:rPr lang="sv-SE" sz="2000" dirty="0" smtClean="0"/>
              <a:t>ouble</a:t>
            </a:r>
            <a:r>
              <a:rPr lang="sv-SE" sz="2000" dirty="0"/>
              <a:t>* const ptr2=&amp;x;</a:t>
            </a:r>
          </a:p>
          <a:p>
            <a:pPr>
              <a:buFont typeface="Wingdings" pitchFamily="2" charset="2"/>
              <a:buNone/>
            </a:pPr>
            <a:r>
              <a:rPr lang="sv-SE" sz="2000" dirty="0"/>
              <a:t>ptr2=ptr1; // Is it valid?</a:t>
            </a:r>
          </a:p>
          <a:p>
            <a:pPr>
              <a:buFont typeface="Wingdings" pitchFamily="2" charset="2"/>
              <a:buNone/>
            </a:pPr>
            <a:r>
              <a:rPr lang="sv-SE" sz="2000" dirty="0"/>
              <a:t>*ptr1=8.7; // Is it valid?</a:t>
            </a:r>
          </a:p>
          <a:p>
            <a:pPr lvl="1">
              <a:buFont typeface="Wingdings" pitchFamily="2" charset="2"/>
              <a:buNone/>
            </a:pPr>
            <a:endParaRPr lang="en-US" sz="2200" dirty="0">
              <a:latin typeface="Arial" pitchFamily="34" charset="0"/>
            </a:endParaRPr>
          </a:p>
          <a:p>
            <a:endParaRPr lang="en-US" sz="2400" dirty="0"/>
          </a:p>
          <a:p>
            <a:pPr marL="0" indent="0">
              <a:buNone/>
            </a:pPr>
            <a:endParaRPr lang="en-US" sz="24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53</a:t>
            </a:fld>
            <a:endParaRPr lang="en-US">
              <a:solidFill>
                <a:prstClr val="black">
                  <a:tint val="75000"/>
                </a:prstClr>
              </a:solidFill>
            </a:endParaRPr>
          </a:p>
        </p:txBody>
      </p:sp>
    </p:spTree>
    <p:extLst>
      <p:ext uri="{BB962C8B-B14F-4D97-AF65-F5344CB8AC3E}">
        <p14:creationId xmlns:p14="http://schemas.microsoft.com/office/powerpoint/2010/main" val="42140877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and Array</a:t>
            </a:r>
            <a:endParaRPr lang="en-US" dirty="0"/>
          </a:p>
        </p:txBody>
      </p:sp>
      <p:sp>
        <p:nvSpPr>
          <p:cNvPr id="147459" name="Rectangle 1027"/>
          <p:cNvSpPr>
            <a:spLocks noGrp="1" noChangeArrowheads="1"/>
          </p:cNvSpPr>
          <p:nvPr>
            <p:ph type="body" idx="1"/>
          </p:nvPr>
        </p:nvSpPr>
        <p:spPr>
          <a:xfrm>
            <a:off x="685800" y="1371600"/>
            <a:ext cx="8001000" cy="4983162"/>
          </a:xfrm>
        </p:spPr>
        <p:txBody>
          <a:bodyPr wrap="square">
            <a:noAutofit/>
          </a:bodyPr>
          <a:lstStyle/>
          <a:p>
            <a:pPr>
              <a:buNone/>
            </a:pPr>
            <a:r>
              <a:rPr lang="en-US" sz="2200" dirty="0"/>
              <a:t>There is a close association between pointers and arrays</a:t>
            </a:r>
          </a:p>
          <a:p>
            <a:pPr marL="0" indent="0">
              <a:buNone/>
            </a:pPr>
            <a:r>
              <a:rPr lang="en-US" sz="2200" b="1" dirty="0"/>
              <a:t>The name of an array </a:t>
            </a:r>
            <a:r>
              <a:rPr lang="en-US" sz="2200" dirty="0"/>
              <a:t>is also </a:t>
            </a:r>
            <a:r>
              <a:rPr lang="en-US" sz="2200" b="1" dirty="0"/>
              <a:t>a constant</a:t>
            </a:r>
            <a:r>
              <a:rPr lang="en-US" sz="2200" dirty="0"/>
              <a:t> </a:t>
            </a:r>
            <a:r>
              <a:rPr lang="en-US" sz="2200" b="1" dirty="0"/>
              <a:t>pointer</a:t>
            </a:r>
            <a:r>
              <a:rPr lang="en-US" sz="2200" dirty="0"/>
              <a:t> to the first element of the array. Therefore an array element can be accessed using the dereference operator. Thus</a:t>
            </a:r>
          </a:p>
          <a:p>
            <a:pPr marL="0" indent="0">
              <a:buNone/>
            </a:pPr>
            <a:r>
              <a:rPr lang="en-US" sz="2200" dirty="0"/>
              <a:t>	</a:t>
            </a:r>
            <a:r>
              <a:rPr lang="en-US" sz="2200" dirty="0" err="1"/>
              <a:t>arr</a:t>
            </a:r>
            <a:r>
              <a:rPr lang="en-US" sz="2200" dirty="0"/>
              <a:t>[3] is equivalent to *(</a:t>
            </a:r>
            <a:r>
              <a:rPr lang="en-US" sz="2200" dirty="0" err="1"/>
              <a:t>arr</a:t>
            </a:r>
            <a:r>
              <a:rPr lang="en-US" sz="2200" dirty="0"/>
              <a:t> +3)	</a:t>
            </a:r>
          </a:p>
          <a:p>
            <a:pPr marL="0" indent="0">
              <a:buNone/>
            </a:pPr>
            <a:r>
              <a:rPr lang="en-US" sz="2200" b="1" dirty="0"/>
              <a:t>The offset operator([]) </a:t>
            </a:r>
            <a:r>
              <a:rPr lang="en-US" sz="2200" dirty="0"/>
              <a:t>that we used to access the elements of an array is another dereference operator. They dereference the variable they follow just as * does, but they also add the number(offset) between brackets to the address being </a:t>
            </a:r>
            <a:r>
              <a:rPr lang="en-US" sz="2200" dirty="0" err="1"/>
              <a:t>dereferenced</a:t>
            </a:r>
            <a:r>
              <a:rPr lang="en-US" sz="2200" dirty="0"/>
              <a:t>.  </a:t>
            </a:r>
          </a:p>
          <a:p>
            <a:pPr marL="0" indent="0">
              <a:buNone/>
            </a:pPr>
            <a:r>
              <a:rPr lang="en-US" sz="2200" dirty="0"/>
              <a:t>Thus if a pointer p pointes to the first element of the array </a:t>
            </a:r>
            <a:r>
              <a:rPr lang="en-US" sz="2200" dirty="0" err="1"/>
              <a:t>arr</a:t>
            </a:r>
            <a:r>
              <a:rPr lang="en-US" sz="2200" dirty="0"/>
              <a:t>, it is possible to access the elements of the array through the pointer using the dereference operator or the offset operator</a:t>
            </a:r>
          </a:p>
          <a:p>
            <a:pPr marL="0" indent="0">
              <a:buNone/>
            </a:pPr>
            <a:r>
              <a:rPr lang="en-US" sz="2200" dirty="0"/>
              <a:t>	*(p +3)  is equivalent to  p[3]// access the fourth element</a:t>
            </a:r>
          </a:p>
          <a:p>
            <a:pPr marL="0" indent="0">
              <a:buNone/>
            </a:pPr>
            <a:endParaRPr lang="en-US" sz="2200" dirty="0"/>
          </a:p>
        </p:txBody>
      </p:sp>
      <p:cxnSp>
        <p:nvCxnSpPr>
          <p:cNvPr id="4" name="Straight Connector 3"/>
          <p:cNvCxnSpPr/>
          <p:nvPr/>
        </p:nvCxnSpPr>
        <p:spPr>
          <a:xfrm>
            <a:off x="6096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331417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and…</a:t>
            </a:r>
            <a:endParaRPr lang="en-US" dirty="0"/>
          </a:p>
        </p:txBody>
      </p:sp>
      <p:sp>
        <p:nvSpPr>
          <p:cNvPr id="147459" name="Rectangle 1027"/>
          <p:cNvSpPr>
            <a:spLocks noGrp="1" noChangeArrowheads="1"/>
          </p:cNvSpPr>
          <p:nvPr>
            <p:ph type="body" idx="1"/>
          </p:nvPr>
        </p:nvSpPr>
        <p:spPr>
          <a:xfrm>
            <a:off x="533400" y="1600200"/>
            <a:ext cx="8305800" cy="4572000"/>
          </a:xfrm>
        </p:spPr>
        <p:txBody>
          <a:bodyPr wrap="square">
            <a:noAutofit/>
          </a:bodyPr>
          <a:lstStyle/>
          <a:p>
            <a:pPr marL="0" indent="0">
              <a:buNone/>
            </a:pPr>
            <a:endParaRPr lang="en-US" sz="2200" dirty="0"/>
          </a:p>
          <a:p>
            <a:pPr>
              <a:buNone/>
            </a:pPr>
            <a:r>
              <a:rPr lang="en-US" sz="2200" dirty="0" err="1"/>
              <a:t>int</a:t>
            </a:r>
            <a:r>
              <a:rPr lang="en-US" sz="2200" dirty="0"/>
              <a:t> array[5] = { 23, 5, 12, 34, 17 }; // array of 5 </a:t>
            </a:r>
            <a:r>
              <a:rPr lang="en-US" sz="2200" dirty="0" err="1"/>
              <a:t>ints</a:t>
            </a:r>
            <a:endParaRPr lang="en-US" sz="2200" dirty="0"/>
          </a:p>
          <a:p>
            <a:pPr>
              <a:buNone/>
            </a:pPr>
            <a:r>
              <a:rPr lang="nn-NO" sz="2200" dirty="0"/>
              <a:t>for (int i=0; i&lt; 5; i++)</a:t>
            </a:r>
          </a:p>
          <a:p>
            <a:pPr>
              <a:buNone/>
            </a:pPr>
            <a:r>
              <a:rPr lang="en-US" sz="2200" dirty="0"/>
              <a:t>     </a:t>
            </a:r>
            <a:r>
              <a:rPr lang="en-US" sz="2200" dirty="0" err="1"/>
              <a:t>cout</a:t>
            </a:r>
            <a:r>
              <a:rPr lang="en-US" sz="2200" dirty="0"/>
              <a:t> &lt;&lt; array[</a:t>
            </a:r>
            <a:r>
              <a:rPr lang="en-US" sz="2200" dirty="0" err="1"/>
              <a:t>i</a:t>
            </a:r>
            <a:r>
              <a:rPr lang="en-US" sz="2200" dirty="0"/>
              <a:t>] &lt;&lt; </a:t>
            </a:r>
            <a:r>
              <a:rPr lang="en-US" sz="2200" dirty="0" err="1"/>
              <a:t>endl</a:t>
            </a:r>
            <a:r>
              <a:rPr lang="en-US" sz="2200" dirty="0"/>
              <a:t>; //using offset operator to access elements</a:t>
            </a:r>
          </a:p>
          <a:p>
            <a:pPr>
              <a:buNone/>
            </a:pPr>
            <a:r>
              <a:rPr lang="nn-NO" sz="2200" dirty="0"/>
              <a:t>for (int i=0; i&lt; 5; i++)</a:t>
            </a:r>
          </a:p>
          <a:p>
            <a:pPr>
              <a:buNone/>
            </a:pPr>
            <a:r>
              <a:rPr lang="en-US" sz="2200" dirty="0"/>
              <a:t>    </a:t>
            </a:r>
            <a:r>
              <a:rPr lang="en-US" sz="2200" dirty="0" err="1"/>
              <a:t>cout</a:t>
            </a:r>
            <a:r>
              <a:rPr lang="en-US" sz="2200" dirty="0"/>
              <a:t> &lt;&lt; *(</a:t>
            </a:r>
            <a:r>
              <a:rPr lang="en-US" sz="2200" dirty="0" err="1"/>
              <a:t>array+i</a:t>
            </a:r>
            <a:r>
              <a:rPr lang="en-US" sz="2200" dirty="0"/>
              <a:t>) &lt;&lt; </a:t>
            </a:r>
            <a:r>
              <a:rPr lang="en-US" sz="2200" dirty="0" err="1"/>
              <a:t>endl</a:t>
            </a:r>
            <a:r>
              <a:rPr lang="en-US" sz="2200" dirty="0"/>
              <a:t>; //using pointer version to access elements</a:t>
            </a:r>
          </a:p>
          <a:p>
            <a:pPr>
              <a:buNone/>
            </a:pPr>
            <a:r>
              <a:rPr lang="en-US" sz="2200" dirty="0" err="1"/>
              <a:t>int</a:t>
            </a:r>
            <a:r>
              <a:rPr lang="en-US" sz="2200" dirty="0"/>
              <a:t> *</a:t>
            </a:r>
            <a:r>
              <a:rPr lang="en-US" sz="2200" dirty="0" err="1"/>
              <a:t>arrPtr</a:t>
            </a:r>
            <a:r>
              <a:rPr lang="en-US" sz="2200" dirty="0"/>
              <a:t>=array;</a:t>
            </a:r>
          </a:p>
          <a:p>
            <a:pPr>
              <a:buNone/>
            </a:pPr>
            <a:r>
              <a:rPr lang="nn-NO" sz="2200" dirty="0"/>
              <a:t>for (int i=0; i&lt; 5; i++)</a:t>
            </a:r>
          </a:p>
          <a:p>
            <a:pPr lvl="1">
              <a:buNone/>
            </a:pPr>
            <a:r>
              <a:rPr lang="en-US" sz="2200" dirty="0" err="1"/>
              <a:t>cout</a:t>
            </a:r>
            <a:r>
              <a:rPr lang="en-US" sz="2200" dirty="0"/>
              <a:t> &lt;&lt; </a:t>
            </a:r>
            <a:r>
              <a:rPr lang="en-US" sz="2200" dirty="0" err="1"/>
              <a:t>arrPtr</a:t>
            </a:r>
            <a:r>
              <a:rPr lang="en-US" sz="2200" dirty="0"/>
              <a:t>[</a:t>
            </a:r>
            <a:r>
              <a:rPr lang="en-US" sz="2200" dirty="0" err="1"/>
              <a:t>i</a:t>
            </a:r>
            <a:r>
              <a:rPr lang="en-US" sz="2200" dirty="0"/>
              <a:t>] &lt;&lt; </a:t>
            </a:r>
            <a:r>
              <a:rPr lang="en-US" sz="2200" dirty="0" err="1"/>
              <a:t>endl</a:t>
            </a:r>
            <a:r>
              <a:rPr lang="en-US" sz="2200" dirty="0"/>
              <a:t>; using pointer  to access elements</a:t>
            </a:r>
          </a:p>
          <a:p>
            <a:pPr marL="0" indent="0">
              <a:lnSpc>
                <a:spcPct val="90000"/>
              </a:lnSpc>
              <a:buNone/>
            </a:pPr>
            <a:r>
              <a:rPr lang="en-US" sz="2200" b="1" dirty="0"/>
              <a:t>Note</a:t>
            </a:r>
            <a:r>
              <a:rPr lang="en-US" sz="2200" dirty="0"/>
              <a:t>: Although an array name is a pointer, it can not be assigned because it is a constant pointer.</a:t>
            </a:r>
          </a:p>
          <a:p>
            <a:pPr>
              <a:lnSpc>
                <a:spcPct val="90000"/>
              </a:lnSpc>
              <a:buNone/>
            </a:pPr>
            <a:r>
              <a:rPr lang="en-US" sz="2200" dirty="0"/>
              <a:t>array=</a:t>
            </a:r>
            <a:r>
              <a:rPr lang="en-US" sz="2200" dirty="0" err="1"/>
              <a:t>arrPtr</a:t>
            </a:r>
            <a:r>
              <a:rPr lang="en-US" sz="2200" dirty="0"/>
              <a:t>; //</a:t>
            </a:r>
            <a:r>
              <a:rPr lang="en-US" sz="2200" b="1" dirty="0">
                <a:solidFill>
                  <a:srgbClr val="FF0000"/>
                </a:solidFill>
              </a:rPr>
              <a:t>Invalid even if both array and </a:t>
            </a:r>
            <a:r>
              <a:rPr lang="en-US" sz="2200" b="1" dirty="0" err="1">
                <a:solidFill>
                  <a:srgbClr val="FF0000"/>
                </a:solidFill>
              </a:rPr>
              <a:t>arrPtr</a:t>
            </a:r>
            <a:r>
              <a:rPr lang="en-US" sz="2200" b="1" dirty="0">
                <a:solidFill>
                  <a:srgbClr val="FF0000"/>
                </a:solidFill>
              </a:rPr>
              <a:t> point to 		the same type</a:t>
            </a:r>
          </a:p>
          <a:p>
            <a:endParaRPr lang="en-US" sz="2200" dirty="0"/>
          </a:p>
          <a:p>
            <a:pPr marL="0" indent="0">
              <a:buNone/>
            </a:pPr>
            <a:endParaRPr lang="en-US" sz="24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92719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Example</a:t>
            </a:r>
            <a:endParaRPr lang="en-US" dirty="0"/>
          </a:p>
        </p:txBody>
      </p:sp>
      <p:sp>
        <p:nvSpPr>
          <p:cNvPr id="147459" name="Rectangle 1027"/>
          <p:cNvSpPr>
            <a:spLocks noGrp="1" noChangeArrowheads="1"/>
          </p:cNvSpPr>
          <p:nvPr>
            <p:ph type="body" idx="1"/>
          </p:nvPr>
        </p:nvSpPr>
        <p:spPr>
          <a:xfrm>
            <a:off x="685800" y="1981200"/>
            <a:ext cx="7772400" cy="4191000"/>
          </a:xfrm>
        </p:spPr>
        <p:txBody>
          <a:bodyPr wrap="square">
            <a:noAutofit/>
          </a:bodyPr>
          <a:lstStyle/>
          <a:p>
            <a:pPr marL="0" indent="0">
              <a:buNone/>
            </a:pPr>
            <a:r>
              <a:rPr lang="en-US" sz="2400" dirty="0"/>
              <a:t>Write a program that reverses the elements of one dimensional array without using another array. Use pointer concept to traverse the array.</a:t>
            </a:r>
          </a:p>
          <a:p>
            <a:endParaRPr lang="en-US" sz="2200" dirty="0"/>
          </a:p>
          <a:p>
            <a:pPr marL="0" indent="0">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279959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Example</a:t>
            </a:r>
            <a:endParaRPr lang="en-US" dirty="0"/>
          </a:p>
        </p:txBody>
      </p:sp>
      <p:sp>
        <p:nvSpPr>
          <p:cNvPr id="147459" name="Rectangle 1027"/>
          <p:cNvSpPr>
            <a:spLocks noGrp="1" noChangeArrowheads="1"/>
          </p:cNvSpPr>
          <p:nvPr>
            <p:ph type="body" idx="1"/>
          </p:nvPr>
        </p:nvSpPr>
        <p:spPr>
          <a:xfrm>
            <a:off x="685800" y="1981200"/>
            <a:ext cx="7772400" cy="4191000"/>
          </a:xfrm>
        </p:spPr>
        <p:txBody>
          <a:bodyPr wrap="square">
            <a:noAutofit/>
          </a:bodyPr>
          <a:lstStyle/>
          <a:p>
            <a:pPr marL="0" indent="0">
              <a:buNone/>
            </a:pPr>
            <a:r>
              <a:rPr lang="en-US" sz="2400" dirty="0"/>
              <a:t>Write a program that an array elements are palindrome. Use pointer concept to traverse the array.</a:t>
            </a:r>
          </a:p>
          <a:p>
            <a:endParaRPr lang="en-US" sz="2200" dirty="0"/>
          </a:p>
          <a:p>
            <a:pPr marL="0" indent="0">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11001041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Void Pointer</a:t>
            </a:r>
            <a:endParaRPr lang="en-US" dirty="0"/>
          </a:p>
        </p:txBody>
      </p:sp>
      <p:sp>
        <p:nvSpPr>
          <p:cNvPr id="147459" name="Rectangle 1027"/>
          <p:cNvSpPr>
            <a:spLocks noGrp="1" noChangeArrowheads="1"/>
          </p:cNvSpPr>
          <p:nvPr>
            <p:ph type="body" idx="1"/>
          </p:nvPr>
        </p:nvSpPr>
        <p:spPr>
          <a:xfrm>
            <a:off x="685800" y="1371600"/>
            <a:ext cx="7772400" cy="4953000"/>
          </a:xfrm>
        </p:spPr>
        <p:txBody>
          <a:bodyPr wrap="square">
            <a:noAutofit/>
          </a:bodyPr>
          <a:lstStyle/>
          <a:p>
            <a:pPr marL="0" indent="0">
              <a:buNone/>
            </a:pPr>
            <a:r>
              <a:rPr lang="en-US" sz="2200" dirty="0"/>
              <a:t>The void type of pointer is a special type of pointer. In C++, void represents the absence of type, so void pointers are pointers that point to a value that has no type </a:t>
            </a:r>
            <a:r>
              <a:rPr lang="en-US" sz="2200" b="1" dirty="0"/>
              <a:t>(and thus also an undetermined length and undetermined dereference properties).</a:t>
            </a:r>
          </a:p>
          <a:p>
            <a:pPr marL="0" indent="0">
              <a:buNone/>
            </a:pPr>
            <a:r>
              <a:rPr lang="en-US" sz="2200" dirty="0"/>
              <a:t>The </a:t>
            </a:r>
            <a:r>
              <a:rPr lang="en-US" sz="2200" b="1" dirty="0"/>
              <a:t>void pointer, also known as the generic pointer, is a special </a:t>
            </a:r>
            <a:r>
              <a:rPr lang="en-US" sz="2200" dirty="0"/>
              <a:t>type of pointer that can be pointed at objects of any data type. A void pointer is declared like a normal pointer, using the void keyword.</a:t>
            </a:r>
          </a:p>
          <a:p>
            <a:pPr>
              <a:buNone/>
            </a:pPr>
            <a:r>
              <a:rPr lang="en-US" sz="2200" dirty="0"/>
              <a:t>Syntax:</a:t>
            </a:r>
          </a:p>
          <a:p>
            <a:pPr>
              <a:buNone/>
            </a:pPr>
            <a:r>
              <a:rPr lang="en-US" sz="2200" dirty="0"/>
              <a:t>	void * </a:t>
            </a:r>
            <a:r>
              <a:rPr lang="en-US" sz="2200" dirty="0" err="1"/>
              <a:t>voidPtr</a:t>
            </a:r>
            <a:r>
              <a:rPr lang="en-US" sz="2200" dirty="0"/>
              <a:t>;</a:t>
            </a:r>
          </a:p>
          <a:p>
            <a:pPr marL="0" indent="0">
              <a:buNone/>
            </a:pPr>
            <a:r>
              <a:rPr lang="en-US" sz="2200" dirty="0"/>
              <a:t>Example:</a:t>
            </a:r>
          </a:p>
          <a:p>
            <a:pPr marL="0" indent="0">
              <a:buNone/>
            </a:pPr>
            <a:r>
              <a:rPr lang="en-US" sz="2200" dirty="0" err="1"/>
              <a:t>int</a:t>
            </a:r>
            <a:r>
              <a:rPr lang="en-US" sz="2200" dirty="0"/>
              <a:t> val1=6; float val2=3.14;</a:t>
            </a:r>
          </a:p>
          <a:p>
            <a:pPr marL="0" indent="0">
              <a:buNone/>
            </a:pPr>
            <a:r>
              <a:rPr lang="en-US" sz="2200" dirty="0"/>
              <a:t>void * </a:t>
            </a:r>
            <a:r>
              <a:rPr lang="en-US" sz="2200" dirty="0" err="1"/>
              <a:t>voidPtr</a:t>
            </a:r>
            <a:r>
              <a:rPr lang="en-US" sz="2200" dirty="0"/>
              <a:t>=&amp;val1;</a:t>
            </a:r>
          </a:p>
          <a:p>
            <a:pPr marL="0" indent="0">
              <a:buNone/>
            </a:pPr>
            <a:r>
              <a:rPr lang="en-US" sz="2200" dirty="0" err="1"/>
              <a:t>voidPtr</a:t>
            </a:r>
            <a:r>
              <a:rPr lang="en-US" sz="2200" dirty="0"/>
              <a:t>=&amp;val2;</a:t>
            </a:r>
          </a:p>
          <a:p>
            <a:pPr marL="0" indent="0">
              <a:buNone/>
            </a:pPr>
            <a:endParaRPr lang="en-US" sz="2200" dirty="0"/>
          </a:p>
          <a:p>
            <a:pPr marL="0" indent="0">
              <a:buNone/>
            </a:pPr>
            <a:endParaRPr lang="en-US" sz="2400" dirty="0"/>
          </a:p>
        </p:txBody>
      </p:sp>
      <p:cxnSp>
        <p:nvCxnSpPr>
          <p:cNvPr id="4" name="Straight Connector 3"/>
          <p:cNvCxnSpPr/>
          <p:nvPr/>
        </p:nvCxnSpPr>
        <p:spPr>
          <a:xfrm>
            <a:off x="533400" y="12192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40239185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Void Pointer</a:t>
            </a:r>
            <a:endParaRPr lang="en-US" dirty="0"/>
          </a:p>
        </p:txBody>
      </p:sp>
      <p:sp>
        <p:nvSpPr>
          <p:cNvPr id="147459" name="Rectangle 1027"/>
          <p:cNvSpPr>
            <a:spLocks noGrp="1" noChangeArrowheads="1"/>
          </p:cNvSpPr>
          <p:nvPr>
            <p:ph type="body" idx="1"/>
          </p:nvPr>
        </p:nvSpPr>
        <p:spPr>
          <a:xfrm>
            <a:off x="685800" y="1981200"/>
            <a:ext cx="7772400" cy="4191000"/>
          </a:xfrm>
        </p:spPr>
        <p:txBody>
          <a:bodyPr wrap="square">
            <a:noAutofit/>
          </a:bodyPr>
          <a:lstStyle/>
          <a:p>
            <a:pPr marL="0" indent="0">
              <a:buNone/>
            </a:pPr>
            <a:r>
              <a:rPr lang="en-US" sz="2400" dirty="0"/>
              <a:t>The programmer must note that void pointers cannot be de-referenced in the same manner as other pointers.</a:t>
            </a:r>
          </a:p>
          <a:p>
            <a:pPr marL="0" indent="0">
              <a:buNone/>
            </a:pPr>
            <a:r>
              <a:rPr lang="en-US" sz="2400" dirty="0"/>
              <a:t>Direct dereferencing of void pointer is not permitted.</a:t>
            </a:r>
          </a:p>
          <a:p>
            <a:pPr marL="0" indent="0">
              <a:buNone/>
            </a:pPr>
            <a:r>
              <a:rPr lang="en-US" sz="2400" dirty="0"/>
              <a:t>The programmer must change the pointer to void as any other pointer type that points to valid data types such as, </a:t>
            </a:r>
            <a:r>
              <a:rPr lang="en-US" sz="2400" dirty="0" err="1"/>
              <a:t>int</a:t>
            </a:r>
            <a:r>
              <a:rPr lang="en-US" sz="2400" dirty="0"/>
              <a:t>, char, float and then dereference it.</a:t>
            </a:r>
          </a:p>
          <a:p>
            <a:pPr lvl="1">
              <a:lnSpc>
                <a:spcPct val="90000"/>
              </a:lnSpc>
              <a:buNone/>
            </a:pPr>
            <a:r>
              <a:rPr lang="en-US" sz="2200" dirty="0" err="1"/>
              <a:t>cout</a:t>
            </a:r>
            <a:r>
              <a:rPr lang="en-US" sz="2200" dirty="0"/>
              <a:t>  &lt;&lt; *((float *) </a:t>
            </a:r>
            <a:r>
              <a:rPr lang="en-US" sz="2200" dirty="0" err="1"/>
              <a:t>voidPtr</a:t>
            </a:r>
            <a:r>
              <a:rPr lang="en-US" sz="2200" dirty="0"/>
              <a:t>); //the void pointer is casted to 					//float pointer then </a:t>
            </a:r>
            <a:r>
              <a:rPr lang="en-US" sz="2200" dirty="0" err="1"/>
              <a:t>dereferenced</a:t>
            </a:r>
            <a:r>
              <a:rPr lang="en-US" sz="2200" dirty="0"/>
              <a:t>.</a:t>
            </a:r>
          </a:p>
          <a:p>
            <a:endParaRPr lang="en-US" sz="2200" dirty="0"/>
          </a:p>
          <a:p>
            <a:pPr marL="0" indent="0">
              <a:buNone/>
            </a:pPr>
            <a:endParaRPr lang="en-US" sz="2400" dirty="0"/>
          </a:p>
        </p:txBody>
      </p:sp>
      <p:cxnSp>
        <p:nvCxnSpPr>
          <p:cNvPr id="4" name="Straight Connector 3"/>
          <p:cNvCxnSpPr/>
          <p:nvPr/>
        </p:nvCxnSpPr>
        <p:spPr>
          <a:xfrm>
            <a:off x="621792" y="18288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832649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1027"/>
          <p:cNvSpPr>
            <a:spLocks noGrp="1" noChangeArrowheads="1"/>
          </p:cNvSpPr>
          <p:nvPr>
            <p:ph type="body" idx="1"/>
          </p:nvPr>
        </p:nvSpPr>
        <p:spPr>
          <a:xfrm>
            <a:off x="621792" y="2286000"/>
            <a:ext cx="7772400" cy="4114800"/>
          </a:xfrm>
        </p:spPr>
        <p:txBody>
          <a:bodyPr wrap="square" anchor="ctr">
            <a:noAutofit/>
          </a:bodyPr>
          <a:lstStyle/>
          <a:p>
            <a:pPr algn="ctr">
              <a:buNone/>
            </a:pPr>
            <a:r>
              <a:rPr lang="en-US" sz="4400" dirty="0"/>
              <a:t>One-d</a:t>
            </a:r>
            <a:r>
              <a:rPr lang="en-US" sz="5000" dirty="0"/>
              <a:t>imensional</a:t>
            </a:r>
            <a:r>
              <a:rPr lang="en-US" sz="4400" dirty="0"/>
              <a:t> Array: </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6</a:t>
            </a:fld>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Void Pointer</a:t>
            </a:r>
            <a:endParaRPr lang="en-US" dirty="0"/>
          </a:p>
        </p:txBody>
      </p:sp>
      <p:sp>
        <p:nvSpPr>
          <p:cNvPr id="147459" name="Rectangle 1027"/>
          <p:cNvSpPr>
            <a:spLocks noGrp="1" noChangeArrowheads="1"/>
          </p:cNvSpPr>
          <p:nvPr>
            <p:ph type="body" idx="1"/>
          </p:nvPr>
        </p:nvSpPr>
        <p:spPr>
          <a:xfrm>
            <a:off x="685800" y="1295400"/>
            <a:ext cx="7772400" cy="4876800"/>
          </a:xfrm>
        </p:spPr>
        <p:txBody>
          <a:bodyPr wrap="square">
            <a:noAutofit/>
          </a:bodyPr>
          <a:lstStyle/>
          <a:p>
            <a:pPr>
              <a:buNone/>
            </a:pPr>
            <a:r>
              <a:rPr lang="en-US" sz="1800" dirty="0"/>
              <a:t>#include &lt;</a:t>
            </a:r>
            <a:r>
              <a:rPr lang="en-US" sz="1800" dirty="0" err="1"/>
              <a:t>iostream.h</a:t>
            </a:r>
            <a:r>
              <a:rPr lang="en-US" sz="1800" dirty="0"/>
              <a:t>&gt;</a:t>
            </a:r>
          </a:p>
          <a:p>
            <a:pPr>
              <a:buNone/>
            </a:pPr>
            <a:r>
              <a:rPr lang="en-US" sz="1800" dirty="0"/>
              <a:t>#include &lt;</a:t>
            </a:r>
            <a:r>
              <a:rPr lang="en-US" sz="1800" dirty="0" err="1"/>
              <a:t>conio.h</a:t>
            </a:r>
            <a:r>
              <a:rPr lang="en-US" sz="1800" dirty="0"/>
              <a:t>&gt;</a:t>
            </a:r>
          </a:p>
          <a:p>
            <a:pPr>
              <a:buNone/>
            </a:pPr>
            <a:r>
              <a:rPr lang="en-US" sz="1800" dirty="0" err="1"/>
              <a:t>int</a:t>
            </a:r>
            <a:r>
              <a:rPr lang="en-US" sz="1800" dirty="0"/>
              <a:t> main()</a:t>
            </a:r>
          </a:p>
          <a:p>
            <a:pPr>
              <a:buNone/>
            </a:pPr>
            <a:r>
              <a:rPr lang="en-US" sz="1800" dirty="0"/>
              <a:t>{</a:t>
            </a:r>
          </a:p>
          <a:p>
            <a:pPr>
              <a:buNone/>
            </a:pPr>
            <a:r>
              <a:rPr lang="en-US" sz="1800" dirty="0" err="1"/>
              <a:t>int</a:t>
            </a:r>
            <a:r>
              <a:rPr lang="en-US" sz="1800" dirty="0"/>
              <a:t> </a:t>
            </a:r>
            <a:r>
              <a:rPr lang="en-US" sz="1800" dirty="0" err="1"/>
              <a:t>inum</a:t>
            </a:r>
            <a:r>
              <a:rPr lang="en-US" sz="1800" dirty="0"/>
              <a:t>[3] = {10,20,30},</a:t>
            </a:r>
            <a:r>
              <a:rPr lang="en-US" sz="1800" dirty="0" err="1"/>
              <a:t>i</a:t>
            </a:r>
            <a:r>
              <a:rPr lang="en-US" sz="1800" dirty="0"/>
              <a:t>;</a:t>
            </a:r>
          </a:p>
          <a:p>
            <a:pPr>
              <a:buNone/>
            </a:pPr>
            <a:r>
              <a:rPr lang="en-US" sz="1800" dirty="0"/>
              <a:t>float </a:t>
            </a:r>
            <a:r>
              <a:rPr lang="en-US" sz="1800" dirty="0" err="1"/>
              <a:t>fnum</a:t>
            </a:r>
            <a:r>
              <a:rPr lang="en-US" sz="1800" dirty="0"/>
              <a:t>[4] = {1.2, 2.4, 3.7,9.8};</a:t>
            </a:r>
          </a:p>
          <a:p>
            <a:pPr>
              <a:buNone/>
            </a:pPr>
            <a:r>
              <a:rPr lang="en-US" sz="1800" dirty="0"/>
              <a:t>void *</a:t>
            </a:r>
            <a:r>
              <a:rPr lang="en-US" sz="1800" dirty="0" err="1"/>
              <a:t>pvoid</a:t>
            </a:r>
            <a:r>
              <a:rPr lang="en-US" sz="1800" dirty="0"/>
              <a:t> = NULL;</a:t>
            </a:r>
          </a:p>
          <a:p>
            <a:pPr>
              <a:buNone/>
            </a:pPr>
            <a:r>
              <a:rPr lang="en-US" sz="1800" dirty="0" err="1"/>
              <a:t>pvoid</a:t>
            </a:r>
            <a:r>
              <a:rPr lang="en-US" sz="1800" dirty="0"/>
              <a:t> = </a:t>
            </a:r>
            <a:r>
              <a:rPr lang="en-US" sz="1800" dirty="0" err="1"/>
              <a:t>inum</a:t>
            </a:r>
            <a:r>
              <a:rPr lang="en-US" sz="1800" dirty="0"/>
              <a:t>;</a:t>
            </a:r>
          </a:p>
          <a:p>
            <a:pPr>
              <a:buNone/>
            </a:pPr>
            <a:r>
              <a:rPr lang="en-US" sz="1800" dirty="0"/>
              <a:t>for ( </a:t>
            </a:r>
            <a:r>
              <a:rPr lang="en-US" sz="1800" dirty="0" err="1"/>
              <a:t>i</a:t>
            </a:r>
            <a:r>
              <a:rPr lang="en-US" sz="1800" dirty="0"/>
              <a:t>=0; </a:t>
            </a:r>
            <a:r>
              <a:rPr lang="en-US" sz="1800" dirty="0" err="1"/>
              <a:t>i</a:t>
            </a:r>
            <a:r>
              <a:rPr lang="en-US" sz="1800" dirty="0"/>
              <a:t>&lt;3; </a:t>
            </a:r>
            <a:r>
              <a:rPr lang="en-US" sz="1800" dirty="0" err="1"/>
              <a:t>i</a:t>
            </a:r>
            <a:r>
              <a:rPr lang="en-US" sz="1800" dirty="0"/>
              <a:t>++ )</a:t>
            </a:r>
          </a:p>
          <a:p>
            <a:pPr>
              <a:buNone/>
            </a:pPr>
            <a:r>
              <a:rPr lang="en-US" sz="1800" dirty="0" err="1"/>
              <a:t>cout</a:t>
            </a:r>
            <a:r>
              <a:rPr lang="en-US" sz="1800" dirty="0"/>
              <a:t>&lt;&lt;*((</a:t>
            </a:r>
            <a:r>
              <a:rPr lang="en-US" sz="1800" dirty="0" err="1"/>
              <a:t>int</a:t>
            </a:r>
            <a:r>
              <a:rPr lang="en-US" sz="1800" dirty="0"/>
              <a:t> *)</a:t>
            </a:r>
            <a:r>
              <a:rPr lang="en-US" sz="1800" dirty="0" err="1"/>
              <a:t>pvoid</a:t>
            </a:r>
            <a:r>
              <a:rPr lang="en-US" sz="1800" dirty="0"/>
              <a:t> + </a:t>
            </a:r>
            <a:r>
              <a:rPr lang="en-US" sz="1800" dirty="0" err="1"/>
              <a:t>i</a:t>
            </a:r>
            <a:r>
              <a:rPr lang="en-US" sz="1800" dirty="0"/>
              <a:t> );</a:t>
            </a:r>
          </a:p>
          <a:p>
            <a:pPr>
              <a:buNone/>
            </a:pPr>
            <a:r>
              <a:rPr lang="en-US" sz="1800" dirty="0"/>
              <a:t>// Same void pointer can be cast to float</a:t>
            </a:r>
          </a:p>
          <a:p>
            <a:pPr>
              <a:buNone/>
            </a:pPr>
            <a:r>
              <a:rPr lang="en-US" sz="1800" dirty="0" err="1"/>
              <a:t>cout</a:t>
            </a:r>
            <a:r>
              <a:rPr lang="en-US" sz="1800" dirty="0"/>
              <a:t>&lt;&lt;"\n";</a:t>
            </a:r>
          </a:p>
          <a:p>
            <a:pPr>
              <a:buNone/>
            </a:pPr>
            <a:r>
              <a:rPr lang="en-US" sz="1800" dirty="0" err="1"/>
              <a:t>pvoid</a:t>
            </a:r>
            <a:r>
              <a:rPr lang="en-US" sz="1800" dirty="0"/>
              <a:t> = </a:t>
            </a:r>
            <a:r>
              <a:rPr lang="en-US" sz="1800" dirty="0" err="1"/>
              <a:t>fnum</a:t>
            </a:r>
            <a:r>
              <a:rPr lang="en-US" sz="1800" dirty="0"/>
              <a:t>;</a:t>
            </a:r>
          </a:p>
          <a:p>
            <a:pPr>
              <a:buNone/>
            </a:pPr>
            <a:r>
              <a:rPr lang="nn-NO" sz="1800" dirty="0"/>
              <a:t>for( i=0; i &lt; 4; i++ )</a:t>
            </a:r>
          </a:p>
          <a:p>
            <a:pPr>
              <a:buNone/>
            </a:pPr>
            <a:r>
              <a:rPr lang="en-US" sz="1800" dirty="0" err="1"/>
              <a:t>cout</a:t>
            </a:r>
            <a:r>
              <a:rPr lang="en-US" sz="1800" dirty="0"/>
              <a:t>&lt;&lt; *((float *) </a:t>
            </a:r>
            <a:r>
              <a:rPr lang="en-US" sz="1800" dirty="0" err="1"/>
              <a:t>pvoid</a:t>
            </a:r>
            <a:r>
              <a:rPr lang="en-US" sz="1800" dirty="0"/>
              <a:t> + </a:t>
            </a:r>
            <a:r>
              <a:rPr lang="en-US" sz="1800" dirty="0" err="1"/>
              <a:t>i</a:t>
            </a:r>
            <a:r>
              <a:rPr lang="en-US" sz="1800" dirty="0"/>
              <a:t>));</a:t>
            </a:r>
          </a:p>
          <a:p>
            <a:pPr>
              <a:buNone/>
            </a:pPr>
            <a:r>
              <a:rPr lang="en-US" sz="1800" dirty="0" err="1"/>
              <a:t>getch</a:t>
            </a:r>
            <a:r>
              <a:rPr lang="en-US" sz="1800" dirty="0"/>
              <a:t>();</a:t>
            </a:r>
          </a:p>
          <a:p>
            <a:pPr>
              <a:buNone/>
            </a:pPr>
            <a:r>
              <a:rPr lang="en-US" sz="1800" dirty="0"/>
              <a:t>}</a:t>
            </a:r>
          </a:p>
        </p:txBody>
      </p:sp>
      <p:cxnSp>
        <p:nvCxnSpPr>
          <p:cNvPr id="4" name="Straight Connector 3"/>
          <p:cNvCxnSpPr/>
          <p:nvPr/>
        </p:nvCxnSpPr>
        <p:spPr>
          <a:xfrm>
            <a:off x="533400" y="11430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21402087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to Pointer</a:t>
            </a:r>
            <a:endParaRPr lang="en-US" dirty="0"/>
          </a:p>
        </p:txBody>
      </p:sp>
      <p:sp>
        <p:nvSpPr>
          <p:cNvPr id="147459" name="Rectangle 1027"/>
          <p:cNvSpPr>
            <a:spLocks noGrp="1" noChangeArrowheads="1"/>
          </p:cNvSpPr>
          <p:nvPr>
            <p:ph type="body" idx="1"/>
          </p:nvPr>
        </p:nvSpPr>
        <p:spPr>
          <a:xfrm>
            <a:off x="685800" y="1371600"/>
            <a:ext cx="7772400" cy="4953000"/>
          </a:xfrm>
        </p:spPr>
        <p:txBody>
          <a:bodyPr wrap="square">
            <a:noAutofit/>
          </a:bodyPr>
          <a:lstStyle/>
          <a:p>
            <a:pPr marL="0" indent="0">
              <a:buNone/>
            </a:pPr>
            <a:r>
              <a:rPr lang="en-US" sz="2200" dirty="0"/>
              <a:t>C++ allows the use of pointers that point to pointers, that these, in its turn, point to data (or even to other pointers). In order to do that, we only need to add an asterisk (*) for each level of reference in their declarations:</a:t>
            </a:r>
          </a:p>
          <a:p>
            <a:pPr marL="0" indent="0">
              <a:buNone/>
            </a:pPr>
            <a:r>
              <a:rPr lang="en-US" sz="2200" dirty="0"/>
              <a:t>Example:</a:t>
            </a:r>
          </a:p>
          <a:p>
            <a:pPr marL="0" indent="0">
              <a:buNone/>
            </a:pPr>
            <a:r>
              <a:rPr lang="en-US" sz="2200" dirty="0"/>
              <a:t>char a;  // a is type char</a:t>
            </a:r>
          </a:p>
          <a:p>
            <a:pPr marL="0" indent="0">
              <a:buNone/>
            </a:pPr>
            <a:r>
              <a:rPr lang="en-US" sz="2200" dirty="0"/>
              <a:t>char * b; //b is type a pointer to char</a:t>
            </a:r>
          </a:p>
          <a:p>
            <a:pPr marL="0" indent="0">
              <a:buNone/>
            </a:pPr>
            <a:r>
              <a:rPr lang="en-US" sz="2200" dirty="0"/>
              <a:t>char ** c; //c is type a pointer to pointer to char</a:t>
            </a:r>
          </a:p>
          <a:p>
            <a:pPr marL="0" indent="0">
              <a:buNone/>
            </a:pPr>
            <a:r>
              <a:rPr lang="en-US" sz="2200" dirty="0"/>
              <a:t>char ***d; //d is type a pointer to pointer to pointer to char</a:t>
            </a:r>
          </a:p>
          <a:p>
            <a:pPr marL="0" indent="0">
              <a:buNone/>
            </a:pPr>
            <a:r>
              <a:rPr lang="en-US" sz="2200" dirty="0"/>
              <a:t>a = 'z';</a:t>
            </a:r>
          </a:p>
          <a:p>
            <a:pPr marL="0" indent="0">
              <a:buNone/>
            </a:pPr>
            <a:r>
              <a:rPr lang="en-US" sz="2200" dirty="0"/>
              <a:t>b = &amp;a;</a:t>
            </a:r>
          </a:p>
          <a:p>
            <a:pPr marL="0" indent="0">
              <a:buNone/>
            </a:pPr>
            <a:r>
              <a:rPr lang="en-US" sz="2200" dirty="0"/>
              <a:t>c = &amp;b;</a:t>
            </a:r>
          </a:p>
          <a:p>
            <a:pPr marL="0" indent="0">
              <a:buNone/>
            </a:pPr>
            <a:r>
              <a:rPr lang="en-US" sz="2200" dirty="0"/>
              <a:t>d=&amp;c;</a:t>
            </a:r>
          </a:p>
          <a:p>
            <a:pPr marL="0" indent="0">
              <a:buNone/>
            </a:pPr>
            <a:endParaRPr lang="en-US" sz="2400" dirty="0"/>
          </a:p>
        </p:txBody>
      </p:sp>
      <p:cxnSp>
        <p:nvCxnSpPr>
          <p:cNvPr id="4" name="Straight Connector 3"/>
          <p:cNvCxnSpPr/>
          <p:nvPr/>
        </p:nvCxnSpPr>
        <p:spPr>
          <a:xfrm>
            <a:off x="533400" y="12954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61</a:t>
            </a:fld>
            <a:endParaRPr lang="en-US" dirty="0">
              <a:solidFill>
                <a:prstClr val="black">
                  <a:tint val="75000"/>
                </a:prstClr>
              </a:solidFill>
            </a:endParaRPr>
          </a:p>
        </p:txBody>
      </p:sp>
      <p:sp>
        <p:nvSpPr>
          <p:cNvPr id="6" name="Rectangle 5"/>
          <p:cNvSpPr/>
          <p:nvPr/>
        </p:nvSpPr>
        <p:spPr>
          <a:xfrm>
            <a:off x="2133600" y="60960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z</a:t>
            </a:r>
          </a:p>
        </p:txBody>
      </p:sp>
      <p:cxnSp>
        <p:nvCxnSpPr>
          <p:cNvPr id="13" name="Straight Arrow Connector 12"/>
          <p:cNvCxnSpPr/>
          <p:nvPr/>
        </p:nvCxnSpPr>
        <p:spPr>
          <a:xfrm rot="10800000">
            <a:off x="3048000" y="632301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57600" y="60960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7230</a:t>
            </a:r>
          </a:p>
        </p:txBody>
      </p:sp>
      <p:cxnSp>
        <p:nvCxnSpPr>
          <p:cNvPr id="15" name="Straight Arrow Connector 14"/>
          <p:cNvCxnSpPr/>
          <p:nvPr/>
        </p:nvCxnSpPr>
        <p:spPr>
          <a:xfrm rot="10800000">
            <a:off x="4572000" y="632301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81600" y="60960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9002</a:t>
            </a:r>
          </a:p>
        </p:txBody>
      </p:sp>
      <p:cxnSp>
        <p:nvCxnSpPr>
          <p:cNvPr id="17" name="Straight Arrow Connector 16"/>
          <p:cNvCxnSpPr/>
          <p:nvPr/>
        </p:nvCxnSpPr>
        <p:spPr>
          <a:xfrm rot="10800000">
            <a:off x="6096000" y="632301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705600" y="6096000"/>
            <a:ext cx="9144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10012</a:t>
            </a:r>
          </a:p>
        </p:txBody>
      </p:sp>
      <p:sp>
        <p:nvSpPr>
          <p:cNvPr id="20" name="TextBox 19"/>
          <p:cNvSpPr txBox="1"/>
          <p:nvPr/>
        </p:nvSpPr>
        <p:spPr>
          <a:xfrm>
            <a:off x="1905000" y="5029200"/>
            <a:ext cx="7086600" cy="646331"/>
          </a:xfrm>
          <a:prstGeom prst="rect">
            <a:avLst/>
          </a:prstGeom>
          <a:noFill/>
        </p:spPr>
        <p:txBody>
          <a:bodyPr wrap="square" rtlCol="0">
            <a:spAutoFit/>
          </a:bodyPr>
          <a:lstStyle/>
          <a:p>
            <a:r>
              <a:rPr lang="en-US" dirty="0">
                <a:solidFill>
                  <a:prstClr val="black"/>
                </a:solidFill>
              </a:rPr>
              <a:t>supposing the randomly chosen memory locations for each variable  are 7230, 8092 and 9002, it could be represented as:</a:t>
            </a:r>
          </a:p>
        </p:txBody>
      </p:sp>
      <p:sp>
        <p:nvSpPr>
          <p:cNvPr id="21" name="Rectangle 20"/>
          <p:cNvSpPr/>
          <p:nvPr/>
        </p:nvSpPr>
        <p:spPr>
          <a:xfrm>
            <a:off x="2133600" y="6477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7230</a:t>
            </a:r>
          </a:p>
        </p:txBody>
      </p:sp>
      <p:sp>
        <p:nvSpPr>
          <p:cNvPr id="22" name="Rectangle 21"/>
          <p:cNvSpPr/>
          <p:nvPr/>
        </p:nvSpPr>
        <p:spPr>
          <a:xfrm>
            <a:off x="3657600" y="6477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9002</a:t>
            </a:r>
          </a:p>
        </p:txBody>
      </p:sp>
      <p:sp>
        <p:nvSpPr>
          <p:cNvPr id="23" name="Rectangle 22"/>
          <p:cNvSpPr/>
          <p:nvPr/>
        </p:nvSpPr>
        <p:spPr>
          <a:xfrm>
            <a:off x="5181600" y="6477000"/>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10012</a:t>
            </a:r>
          </a:p>
        </p:txBody>
      </p:sp>
      <p:sp>
        <p:nvSpPr>
          <p:cNvPr id="24" name="Rectangle 23"/>
          <p:cNvSpPr/>
          <p:nvPr/>
        </p:nvSpPr>
        <p:spPr>
          <a:xfrm>
            <a:off x="2133600" y="5867400"/>
            <a:ext cx="914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a</a:t>
            </a:r>
          </a:p>
        </p:txBody>
      </p:sp>
      <p:sp>
        <p:nvSpPr>
          <p:cNvPr id="25" name="Rectangle 24"/>
          <p:cNvSpPr/>
          <p:nvPr/>
        </p:nvSpPr>
        <p:spPr>
          <a:xfrm>
            <a:off x="3657600" y="5867400"/>
            <a:ext cx="914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b</a:t>
            </a:r>
          </a:p>
        </p:txBody>
      </p:sp>
      <p:sp>
        <p:nvSpPr>
          <p:cNvPr id="27" name="Rectangle 26"/>
          <p:cNvSpPr/>
          <p:nvPr/>
        </p:nvSpPr>
        <p:spPr>
          <a:xfrm>
            <a:off x="5181600" y="5867400"/>
            <a:ext cx="914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c</a:t>
            </a:r>
          </a:p>
        </p:txBody>
      </p:sp>
      <p:sp>
        <p:nvSpPr>
          <p:cNvPr id="28" name="Rectangle 27"/>
          <p:cNvSpPr/>
          <p:nvPr/>
        </p:nvSpPr>
        <p:spPr>
          <a:xfrm>
            <a:off x="6705600" y="5867400"/>
            <a:ext cx="9144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d</a:t>
            </a:r>
          </a:p>
        </p:txBody>
      </p:sp>
      <p:sp>
        <p:nvSpPr>
          <p:cNvPr id="2" name="Rectangle 1">
            <a:extLst>
              <a:ext uri="{FF2B5EF4-FFF2-40B4-BE49-F238E27FC236}">
                <a16:creationId xmlns="" xmlns:a16="http://schemas.microsoft.com/office/drawing/2014/main" id="{F5161ECF-6E5D-45F9-A06F-9A509E739E21}"/>
              </a:ext>
            </a:extLst>
          </p:cNvPr>
          <p:cNvSpPr/>
          <p:nvPr/>
        </p:nvSpPr>
        <p:spPr>
          <a:xfrm>
            <a:off x="6600092" y="6478928"/>
            <a:ext cx="914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30012</a:t>
            </a:r>
          </a:p>
        </p:txBody>
      </p:sp>
    </p:spTree>
    <p:extLst>
      <p:ext uri="{BB962C8B-B14F-4D97-AF65-F5344CB8AC3E}">
        <p14:creationId xmlns:p14="http://schemas.microsoft.com/office/powerpoint/2010/main" val="2877634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3400" y="304800"/>
            <a:ext cx="8229600" cy="1143000"/>
          </a:xfrm>
        </p:spPr>
        <p:txBody>
          <a:bodyPr>
            <a:normAutofit/>
          </a:bodyPr>
          <a:lstStyle/>
          <a:p>
            <a:pPr algn="l"/>
            <a:r>
              <a:rPr lang="en-US" i="1" dirty="0">
                <a:solidFill>
                  <a:schemeClr val="accent2"/>
                </a:solidFill>
              </a:rPr>
              <a:t>Pointer to…</a:t>
            </a:r>
            <a:endParaRPr lang="en-US" dirty="0"/>
          </a:p>
        </p:txBody>
      </p:sp>
      <p:sp>
        <p:nvSpPr>
          <p:cNvPr id="147459" name="Rectangle 1027"/>
          <p:cNvSpPr>
            <a:spLocks noGrp="1" noChangeArrowheads="1"/>
          </p:cNvSpPr>
          <p:nvPr>
            <p:ph type="body" idx="1"/>
          </p:nvPr>
        </p:nvSpPr>
        <p:spPr>
          <a:xfrm>
            <a:off x="685800" y="1524000"/>
            <a:ext cx="8077200" cy="4648200"/>
          </a:xfrm>
        </p:spPr>
        <p:txBody>
          <a:bodyPr wrap="square">
            <a:noAutofit/>
          </a:bodyPr>
          <a:lstStyle/>
          <a:p>
            <a:pPr>
              <a:buNone/>
            </a:pPr>
            <a:r>
              <a:rPr lang="en-US" sz="2000" dirty="0"/>
              <a:t>#include &lt;</a:t>
            </a:r>
            <a:r>
              <a:rPr lang="en-US" sz="2000" dirty="0" err="1"/>
              <a:t>iostream.h</a:t>
            </a:r>
            <a:r>
              <a:rPr lang="en-US" sz="2000" dirty="0"/>
              <a:t>&gt;</a:t>
            </a:r>
          </a:p>
          <a:p>
            <a:pPr>
              <a:buNone/>
            </a:pPr>
            <a:r>
              <a:rPr lang="en-US" sz="2000" dirty="0" err="1"/>
              <a:t>int</a:t>
            </a:r>
            <a:r>
              <a:rPr lang="en-US" sz="2000" dirty="0"/>
              <a:t> main()</a:t>
            </a:r>
          </a:p>
          <a:p>
            <a:pPr>
              <a:buNone/>
            </a:pPr>
            <a:r>
              <a:rPr lang="en-US" sz="2000" dirty="0"/>
              <a:t>{</a:t>
            </a:r>
          </a:p>
          <a:p>
            <a:pPr lvl="1">
              <a:buNone/>
            </a:pPr>
            <a:r>
              <a:rPr lang="en-US" sz="2000" dirty="0" err="1"/>
              <a:t>int</a:t>
            </a:r>
            <a:r>
              <a:rPr lang="en-US" sz="2000" dirty="0"/>
              <a:t> num = 26;</a:t>
            </a:r>
          </a:p>
          <a:p>
            <a:pPr lvl="1">
              <a:buNone/>
            </a:pPr>
            <a:r>
              <a:rPr lang="en-US" sz="2000" dirty="0" err="1"/>
              <a:t>int</a:t>
            </a:r>
            <a:r>
              <a:rPr lang="en-US" sz="2000" dirty="0"/>
              <a:t> *</a:t>
            </a:r>
            <a:r>
              <a:rPr lang="en-US" sz="2000" dirty="0" err="1"/>
              <a:t>ptr</a:t>
            </a:r>
            <a:r>
              <a:rPr lang="en-US" sz="2000" dirty="0"/>
              <a:t>;</a:t>
            </a:r>
          </a:p>
          <a:p>
            <a:pPr lvl="1">
              <a:buNone/>
            </a:pPr>
            <a:r>
              <a:rPr lang="en-US" sz="2000" dirty="0" err="1"/>
              <a:t>int</a:t>
            </a:r>
            <a:r>
              <a:rPr lang="en-US" sz="2000" dirty="0"/>
              <a:t> **</a:t>
            </a:r>
            <a:r>
              <a:rPr lang="en-US" sz="2000" dirty="0" err="1"/>
              <a:t>ptrToPtr</a:t>
            </a:r>
            <a:r>
              <a:rPr lang="en-US" sz="2000" dirty="0"/>
              <a:t>;</a:t>
            </a:r>
          </a:p>
          <a:p>
            <a:pPr lvl="1">
              <a:buNone/>
            </a:pPr>
            <a:r>
              <a:rPr lang="en-US" sz="2000" dirty="0" err="1"/>
              <a:t>ptr</a:t>
            </a:r>
            <a:r>
              <a:rPr lang="en-US" sz="2000" dirty="0"/>
              <a:t> = &amp;num;</a:t>
            </a:r>
          </a:p>
          <a:p>
            <a:pPr lvl="1">
              <a:buNone/>
            </a:pPr>
            <a:r>
              <a:rPr lang="en-US" sz="2000" dirty="0" err="1"/>
              <a:t>ptrToPtr</a:t>
            </a:r>
            <a:r>
              <a:rPr lang="en-US" sz="2000" dirty="0"/>
              <a:t> = &amp;</a:t>
            </a:r>
            <a:r>
              <a:rPr lang="en-US" sz="2000" dirty="0" err="1"/>
              <a:t>ptr</a:t>
            </a:r>
            <a:r>
              <a:rPr lang="en-US" sz="2000" dirty="0"/>
              <a:t>;</a:t>
            </a:r>
          </a:p>
          <a:p>
            <a:pPr lvl="1">
              <a:buNone/>
            </a:pPr>
            <a:r>
              <a:rPr lang="en-US" sz="2000" dirty="0" err="1"/>
              <a:t>cout</a:t>
            </a:r>
            <a:r>
              <a:rPr lang="en-US" sz="2000" dirty="0"/>
              <a:t> &lt;&lt; " The value of num is: = " &lt;&lt; num &lt;&lt; "\n";</a:t>
            </a:r>
          </a:p>
          <a:p>
            <a:pPr lvl="1">
              <a:buNone/>
            </a:pPr>
            <a:r>
              <a:rPr lang="en-US" sz="2000" dirty="0" err="1"/>
              <a:t>cout</a:t>
            </a:r>
            <a:r>
              <a:rPr lang="en-US" sz="2000" dirty="0"/>
              <a:t> &lt;&lt; " The value of num is: = “ &lt;&lt; *</a:t>
            </a:r>
            <a:r>
              <a:rPr lang="en-US" sz="2000" dirty="0" err="1"/>
              <a:t>ptr</a:t>
            </a:r>
            <a:r>
              <a:rPr lang="en-US" sz="2000" dirty="0"/>
              <a:t> &lt;&lt; "\n";</a:t>
            </a:r>
          </a:p>
          <a:p>
            <a:pPr lvl="1">
              <a:buNone/>
            </a:pPr>
            <a:r>
              <a:rPr lang="en-US" sz="2000" dirty="0" err="1"/>
              <a:t>cout</a:t>
            </a:r>
            <a:r>
              <a:rPr lang="en-US" sz="2000" dirty="0"/>
              <a:t> &lt;&lt; " The value of </a:t>
            </a:r>
            <a:r>
              <a:rPr lang="en-US" sz="2000" dirty="0" err="1"/>
              <a:t>numis</a:t>
            </a:r>
            <a:r>
              <a:rPr lang="en-US" sz="2000" dirty="0"/>
              <a:t>: = “ &lt;&lt; **</a:t>
            </a:r>
            <a:r>
              <a:rPr lang="en-US" sz="2000" dirty="0" err="1"/>
              <a:t>ptrToPtr</a:t>
            </a:r>
            <a:r>
              <a:rPr lang="en-US" sz="2000" dirty="0"/>
              <a:t> &lt;&lt; "\n";</a:t>
            </a:r>
          </a:p>
          <a:p>
            <a:pPr lvl="1">
              <a:buNone/>
            </a:pPr>
            <a:r>
              <a:rPr lang="en-US" sz="2000" dirty="0"/>
              <a:t>return 0;</a:t>
            </a:r>
          </a:p>
          <a:p>
            <a:pPr>
              <a:buNone/>
            </a:pPr>
            <a:r>
              <a:rPr lang="en-US" sz="2000" dirty="0"/>
              <a:t>}</a:t>
            </a:r>
          </a:p>
          <a:p>
            <a:pPr marL="0" indent="0">
              <a:buNone/>
            </a:pPr>
            <a:endParaRPr lang="en-US" sz="2400" dirty="0"/>
          </a:p>
        </p:txBody>
      </p:sp>
      <p:cxnSp>
        <p:nvCxnSpPr>
          <p:cNvPr id="4" name="Straight Connector 3"/>
          <p:cNvCxnSpPr/>
          <p:nvPr/>
        </p:nvCxnSpPr>
        <p:spPr>
          <a:xfrm>
            <a:off x="609600" y="1371600"/>
            <a:ext cx="73152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975520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536448"/>
          </a:xfrm>
        </p:spPr>
        <p:txBody>
          <a:bodyPr>
            <a:normAutofit fontScale="90000"/>
          </a:bodyPr>
          <a:lstStyle/>
          <a:p>
            <a:pPr algn="l"/>
            <a:r>
              <a:rPr lang="en-US" dirty="0">
                <a:solidFill>
                  <a:schemeClr val="accent2"/>
                </a:solidFill>
                <a:latin typeface="Times New Roman" pitchFamily="18" charset="0"/>
                <a:cs typeface="Times New Roman" pitchFamily="18" charset="0"/>
              </a:rPr>
              <a:t>Declaration of One-</a:t>
            </a:r>
            <a:r>
              <a:rPr lang="en-US" dirty="0" err="1">
                <a:solidFill>
                  <a:schemeClr val="accent2"/>
                </a:solidFill>
                <a:latin typeface="Times New Roman" pitchFamily="18" charset="0"/>
                <a:cs typeface="Times New Roman" pitchFamily="18" charset="0"/>
              </a:rPr>
              <a:t>dimensionalArray</a:t>
            </a:r>
            <a:endParaRPr lang="en-US" dirty="0">
              <a:solidFill>
                <a:schemeClr val="accent2"/>
              </a:solidFill>
              <a:latin typeface="Times New Roman" pitchFamily="18" charset="0"/>
              <a:cs typeface="Times New Roman" pitchFamily="18" charset="0"/>
            </a:endParaRPr>
          </a:p>
        </p:txBody>
      </p:sp>
      <p:sp>
        <p:nvSpPr>
          <p:cNvPr id="147459" name="Rectangle 1027"/>
          <p:cNvSpPr>
            <a:spLocks noGrp="1" noChangeArrowheads="1"/>
          </p:cNvSpPr>
          <p:nvPr>
            <p:ph type="body" idx="1"/>
          </p:nvPr>
        </p:nvSpPr>
        <p:spPr>
          <a:xfrm>
            <a:off x="609600" y="1066800"/>
            <a:ext cx="8293608" cy="4876800"/>
          </a:xfrm>
        </p:spPr>
        <p:txBody>
          <a:bodyPr wrap="square">
            <a:noAutofit/>
          </a:bodyPr>
          <a:lstStyle/>
          <a:p>
            <a:pPr marL="0" indent="0">
              <a:buNone/>
            </a:pPr>
            <a:r>
              <a:rPr lang="en-US" sz="2200" dirty="0"/>
              <a:t>An array must be declared before it is used. </a:t>
            </a:r>
            <a:r>
              <a:rPr lang="en-US" sz="2200" b="1" dirty="0"/>
              <a:t>Definition and declaration</a:t>
            </a:r>
            <a:r>
              <a:rPr lang="en-US" sz="2200" dirty="0"/>
              <a:t> tell the compiler </a:t>
            </a:r>
            <a:r>
              <a:rPr lang="en-US" sz="2200" b="1" dirty="0"/>
              <a:t>the name</a:t>
            </a:r>
            <a:r>
              <a:rPr lang="en-US" sz="2200" dirty="0"/>
              <a:t>, </a:t>
            </a:r>
            <a:r>
              <a:rPr lang="en-US" sz="2200" b="1" dirty="0"/>
              <a:t>type</a:t>
            </a:r>
            <a:r>
              <a:rPr lang="en-US" sz="2200" dirty="0"/>
              <a:t>, and </a:t>
            </a:r>
            <a:r>
              <a:rPr lang="en-US" sz="2200" b="1" dirty="0"/>
              <a:t>dimension</a:t>
            </a:r>
            <a:r>
              <a:rPr lang="en-US" sz="2200" dirty="0"/>
              <a:t> of the array.</a:t>
            </a:r>
          </a:p>
          <a:p>
            <a:pPr marL="0" indent="0">
              <a:buNone/>
            </a:pPr>
            <a:r>
              <a:rPr lang="en-US" sz="2200" dirty="0"/>
              <a:t>The general syntax for one-dimensional array is:</a:t>
            </a:r>
          </a:p>
          <a:p>
            <a:pPr marL="0" indent="0">
              <a:buNone/>
            </a:pPr>
            <a:r>
              <a:rPr lang="en-US" sz="2200" dirty="0"/>
              <a:t>	</a:t>
            </a:r>
            <a:r>
              <a:rPr lang="en-US" sz="2200" b="1" dirty="0"/>
              <a:t>type </a:t>
            </a:r>
            <a:r>
              <a:rPr lang="en-US" sz="2200" b="1" dirty="0" err="1"/>
              <a:t>variable_name</a:t>
            </a:r>
            <a:r>
              <a:rPr lang="en-US" sz="2200" b="1" dirty="0"/>
              <a:t>[dimension/size];</a:t>
            </a:r>
          </a:p>
          <a:p>
            <a:pPr marL="0" indent="0">
              <a:buNone/>
            </a:pPr>
            <a:r>
              <a:rPr lang="en-US" sz="2200" dirty="0"/>
              <a:t>The dimension of the array must be </a:t>
            </a:r>
            <a:r>
              <a:rPr lang="en-US" sz="2200" b="1" dirty="0"/>
              <a:t>an integer constant or integral constant expression </a:t>
            </a:r>
            <a:r>
              <a:rPr lang="en-US" sz="2200" dirty="0"/>
              <a:t>and  must have a value </a:t>
            </a:r>
            <a:r>
              <a:rPr lang="en-US" sz="2200" b="1" dirty="0"/>
              <a:t>at compilation time</a:t>
            </a:r>
            <a:r>
              <a:rPr lang="en-US" sz="2200" dirty="0"/>
              <a:t>.</a:t>
            </a:r>
          </a:p>
          <a:p>
            <a:pPr marL="0" indent="0">
              <a:buNone/>
            </a:pPr>
            <a:r>
              <a:rPr lang="en-US" sz="2200" dirty="0"/>
              <a:t>Example </a:t>
            </a:r>
          </a:p>
          <a:p>
            <a:pPr marL="0" indent="0">
              <a:buNone/>
            </a:pPr>
            <a:r>
              <a:rPr lang="en-US" sz="2200" dirty="0"/>
              <a:t>float score[20];	//score can store 20 float value</a:t>
            </a:r>
          </a:p>
          <a:p>
            <a:pPr marL="0" indent="0">
              <a:buNone/>
            </a:pPr>
            <a:r>
              <a:rPr lang="en-US" sz="2200" dirty="0"/>
              <a:t>char </a:t>
            </a:r>
            <a:r>
              <a:rPr lang="en-US" sz="2200" dirty="0" err="1"/>
              <a:t>letterGrade</a:t>
            </a:r>
            <a:r>
              <a:rPr lang="en-US" sz="2200" dirty="0"/>
              <a:t>[50];      //</a:t>
            </a:r>
            <a:r>
              <a:rPr lang="en-US" sz="2200" dirty="0" err="1"/>
              <a:t>letterGrade</a:t>
            </a:r>
            <a:r>
              <a:rPr lang="en-US" sz="2200" dirty="0"/>
              <a:t> can store 50 char value</a:t>
            </a:r>
          </a:p>
          <a:p>
            <a:pPr marL="0" indent="0">
              <a:buNone/>
            </a:pPr>
            <a:r>
              <a:rPr lang="en-US" sz="2200" dirty="0" err="1"/>
              <a:t>int</a:t>
            </a:r>
            <a:r>
              <a:rPr lang="en-US" sz="2200" dirty="0"/>
              <a:t> next, score[5], max;       // declare arrays and regular </a:t>
            </a:r>
          </a:p>
          <a:p>
            <a:pPr marL="0" indent="0">
              <a:buNone/>
            </a:pPr>
            <a:r>
              <a:rPr lang="en-US" sz="2200" dirty="0"/>
              <a:t>				variables together</a:t>
            </a:r>
          </a:p>
          <a:p>
            <a:pPr marL="0" indent="0">
              <a:buNone/>
            </a:pPr>
            <a:r>
              <a:rPr lang="en-US" sz="2200" dirty="0"/>
              <a:t>const unsigned </a:t>
            </a:r>
            <a:r>
              <a:rPr lang="en-US" sz="2200" dirty="0" err="1"/>
              <a:t>int</a:t>
            </a:r>
            <a:r>
              <a:rPr lang="en-US" sz="2200" dirty="0"/>
              <a:t> SIZE=50;</a:t>
            </a:r>
          </a:p>
          <a:p>
            <a:pPr marL="0" indent="0">
              <a:buNone/>
            </a:pPr>
            <a:r>
              <a:rPr lang="en-US" sz="2200" dirty="0"/>
              <a:t>double temp[2*SIZE]; //constant expression for dimension</a:t>
            </a:r>
          </a:p>
          <a:p>
            <a:pPr marL="0" indent="0">
              <a:buNone/>
            </a:pPr>
            <a:r>
              <a:rPr lang="en-US" sz="2200" dirty="0" err="1"/>
              <a:t>int</a:t>
            </a:r>
            <a:r>
              <a:rPr lang="en-US" sz="2200" dirty="0"/>
              <a:t> </a:t>
            </a:r>
            <a:r>
              <a:rPr lang="en-US" sz="2200" dirty="0" err="1"/>
              <a:t>i</a:t>
            </a:r>
            <a:r>
              <a:rPr lang="en-US" sz="2200" dirty="0"/>
              <a:t>=15, temp[</a:t>
            </a:r>
            <a:r>
              <a:rPr lang="en-US" sz="2200" dirty="0" err="1"/>
              <a:t>i</a:t>
            </a:r>
            <a:r>
              <a:rPr lang="en-US" sz="2200" dirty="0"/>
              <a:t>];   //</a:t>
            </a:r>
            <a:r>
              <a:rPr lang="en-US" sz="2200" b="1" dirty="0">
                <a:solidFill>
                  <a:srgbClr val="FF0000"/>
                </a:solidFill>
              </a:rPr>
              <a:t>invalid declaration</a:t>
            </a:r>
          </a:p>
          <a:p>
            <a:pPr marL="0" indent="0">
              <a:buNone/>
            </a:pPr>
            <a:endParaRPr lang="en-US" sz="2500" dirty="0"/>
          </a:p>
          <a:p>
            <a:pPr marL="0" indent="0">
              <a:buNone/>
            </a:pPr>
            <a:endParaRPr lang="en-US" sz="2500" dirty="0">
              <a:latin typeface="Times New Roman" pitchFamily="18" charset="0"/>
              <a:cs typeface="Times New Roman" pitchFamily="18" charset="0"/>
            </a:endParaRPr>
          </a:p>
        </p:txBody>
      </p:sp>
      <p:cxnSp>
        <p:nvCxnSpPr>
          <p:cNvPr id="4" name="Straight Connector 3"/>
          <p:cNvCxnSpPr/>
          <p:nvPr/>
        </p:nvCxnSpPr>
        <p:spPr>
          <a:xfrm>
            <a:off x="609600" y="9144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Declaration…</a:t>
            </a:r>
          </a:p>
        </p:txBody>
      </p:sp>
      <p:sp>
        <p:nvSpPr>
          <p:cNvPr id="147459" name="Rectangle 1027"/>
          <p:cNvSpPr>
            <a:spLocks noGrp="1" noChangeArrowheads="1"/>
          </p:cNvSpPr>
          <p:nvPr>
            <p:ph type="body" idx="1"/>
          </p:nvPr>
        </p:nvSpPr>
        <p:spPr>
          <a:xfrm>
            <a:off x="621792" y="2286000"/>
            <a:ext cx="7772400" cy="4114800"/>
          </a:xfrm>
        </p:spPr>
        <p:txBody>
          <a:bodyPr wrap="square">
            <a:noAutofit/>
          </a:bodyPr>
          <a:lstStyle/>
          <a:p>
            <a:pPr marL="0" indent="0">
              <a:buNone/>
            </a:pPr>
            <a:r>
              <a:rPr lang="en-US" sz="2400" dirty="0"/>
              <a:t>Declaration and definition only reserve space for the elements in the array. No values will be stored. If we want to store values in the array, we must either initialize the elements, read value from the keyboard, or assign value to each individual elements.</a:t>
            </a:r>
          </a:p>
        </p:txBody>
      </p:sp>
      <p:cxnSp>
        <p:nvCxnSpPr>
          <p:cNvPr id="4" name="Straight Connector 3"/>
          <p:cNvCxnSpPr/>
          <p:nvPr/>
        </p:nvCxnSpPr>
        <p:spPr>
          <a:xfrm>
            <a:off x="621792" y="18288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1026"/>
          <p:cNvSpPr>
            <a:spLocks noGrp="1" noChangeArrowheads="1"/>
          </p:cNvSpPr>
          <p:nvPr>
            <p:ph type="title"/>
          </p:nvPr>
        </p:nvSpPr>
        <p:spPr>
          <a:xfrm>
            <a:off x="530352" y="301752"/>
            <a:ext cx="8229600" cy="1143000"/>
          </a:xfrm>
        </p:spPr>
        <p:txBody>
          <a:bodyPr>
            <a:normAutofit/>
          </a:bodyPr>
          <a:lstStyle/>
          <a:p>
            <a:pPr algn="l"/>
            <a:r>
              <a:rPr lang="en-US" dirty="0">
                <a:solidFill>
                  <a:schemeClr val="accent2"/>
                </a:solidFill>
                <a:latin typeface="Times New Roman" pitchFamily="18" charset="0"/>
                <a:cs typeface="Times New Roman" pitchFamily="18" charset="0"/>
              </a:rPr>
              <a:t>Array Initialization</a:t>
            </a:r>
          </a:p>
        </p:txBody>
      </p:sp>
      <p:sp>
        <p:nvSpPr>
          <p:cNvPr id="147459" name="Rectangle 1027"/>
          <p:cNvSpPr>
            <a:spLocks noGrp="1" noChangeArrowheads="1"/>
          </p:cNvSpPr>
          <p:nvPr>
            <p:ph type="body" idx="1"/>
          </p:nvPr>
        </p:nvSpPr>
        <p:spPr>
          <a:xfrm>
            <a:off x="621792" y="1524000"/>
            <a:ext cx="8141208" cy="4876800"/>
          </a:xfrm>
        </p:spPr>
        <p:txBody>
          <a:bodyPr wrap="square">
            <a:noAutofit/>
          </a:bodyPr>
          <a:lstStyle/>
          <a:p>
            <a:pPr marL="0" indent="0">
              <a:buNone/>
            </a:pPr>
            <a:r>
              <a:rPr lang="en-US" sz="2000" dirty="0"/>
              <a:t>Array can be initialized at the time of declaration. There are two option.</a:t>
            </a:r>
          </a:p>
          <a:p>
            <a:pPr marL="0" indent="0">
              <a:buNone/>
            </a:pPr>
            <a:r>
              <a:rPr lang="en-US" sz="2000" dirty="0"/>
              <a:t>Syntax (Option 1):</a:t>
            </a:r>
          </a:p>
          <a:p>
            <a:pPr marL="0" indent="0">
              <a:buNone/>
            </a:pPr>
            <a:r>
              <a:rPr lang="en-US" sz="2000" b="1" dirty="0"/>
              <a:t>type </a:t>
            </a:r>
            <a:r>
              <a:rPr lang="en-US" sz="2000" b="1" dirty="0" err="1"/>
              <a:t>array_Name</a:t>
            </a:r>
            <a:r>
              <a:rPr lang="en-US" sz="2000" b="1" dirty="0"/>
              <a:t>[dimension/size] = { value0, value1, ..,value2};</a:t>
            </a:r>
          </a:p>
          <a:p>
            <a:pPr marL="0" indent="0">
              <a:buNone/>
            </a:pPr>
            <a:r>
              <a:rPr lang="en-US" sz="2000" b="1" dirty="0"/>
              <a:t>type </a:t>
            </a:r>
            <a:r>
              <a:rPr lang="en-US" sz="2000" b="1" dirty="0" err="1"/>
              <a:t>array_Name</a:t>
            </a:r>
            <a:r>
              <a:rPr lang="en-US" sz="2000" b="1" dirty="0"/>
              <a:t>[dimension/size] { value0, value1, ..,value2};</a:t>
            </a:r>
          </a:p>
          <a:p>
            <a:pPr marL="0" indent="0">
              <a:buNone/>
            </a:pPr>
            <a:r>
              <a:rPr lang="en-US" sz="2000" b="1" dirty="0"/>
              <a:t>Where </a:t>
            </a:r>
          </a:p>
          <a:p>
            <a:pPr marL="857250" lvl="1" indent="-457200"/>
            <a:r>
              <a:rPr lang="en-US" sz="2000" dirty="0"/>
              <a:t>type specify that what kind of array you are declaring</a:t>
            </a:r>
          </a:p>
          <a:p>
            <a:pPr marL="857250" lvl="1" indent="-457200"/>
            <a:r>
              <a:rPr lang="en-US" sz="2000" dirty="0"/>
              <a:t>array name specify the name of the array</a:t>
            </a:r>
          </a:p>
          <a:p>
            <a:pPr marL="857250" lvl="1" indent="-457200"/>
            <a:r>
              <a:rPr lang="en-US" sz="2000" dirty="0"/>
              <a:t>dimension specifies the size of the array</a:t>
            </a:r>
          </a:p>
          <a:p>
            <a:pPr marL="857250" lvl="1" indent="-457200"/>
            <a:r>
              <a:rPr lang="en-US" sz="2000" dirty="0"/>
              <a:t>value0, value1,…,</a:t>
            </a:r>
            <a:r>
              <a:rPr lang="en-US" sz="2000" dirty="0" err="1"/>
              <a:t>valueN</a:t>
            </a:r>
            <a:r>
              <a:rPr lang="en-US" sz="2000" dirty="0"/>
              <a:t> specify the initial values for </a:t>
            </a:r>
            <a:r>
              <a:rPr lang="en-US" sz="2000" dirty="0" err="1"/>
              <a:t>array_name</a:t>
            </a:r>
            <a:r>
              <a:rPr lang="en-US" sz="2000" dirty="0"/>
              <a:t>[0], </a:t>
            </a:r>
            <a:r>
              <a:rPr lang="en-US" sz="2000" dirty="0" err="1"/>
              <a:t>array_name</a:t>
            </a:r>
            <a:r>
              <a:rPr lang="en-US" sz="2000" dirty="0"/>
              <a:t>[1],…, </a:t>
            </a:r>
            <a:r>
              <a:rPr lang="en-US" sz="2000" dirty="0" err="1"/>
              <a:t>array_name</a:t>
            </a:r>
            <a:r>
              <a:rPr lang="en-US" sz="2000" dirty="0"/>
              <a:t>[N] respectively.</a:t>
            </a:r>
          </a:p>
          <a:p>
            <a:pPr marL="0" indent="0">
              <a:buNone/>
            </a:pPr>
            <a:r>
              <a:rPr lang="en-US" sz="2000" dirty="0"/>
              <a:t>Dimension is optional. The compiler can determine the dimension from the list of initial values.</a:t>
            </a:r>
          </a:p>
          <a:p>
            <a:pPr marL="0" indent="0">
              <a:buNone/>
            </a:pPr>
            <a:r>
              <a:rPr lang="en-US" sz="2000" dirty="0"/>
              <a:t>If the number of initial values is less than the dimension specified, </a:t>
            </a:r>
            <a:r>
              <a:rPr lang="en-US" sz="2000" b="1" dirty="0"/>
              <a:t>the extra elements</a:t>
            </a:r>
            <a:r>
              <a:rPr lang="en-US" sz="2000" dirty="0"/>
              <a:t> of the array will be initialized to </a:t>
            </a:r>
            <a:r>
              <a:rPr lang="en-US" sz="2000" b="1" dirty="0"/>
              <a:t>0</a:t>
            </a:r>
            <a:r>
              <a:rPr lang="en-US" sz="2000" dirty="0"/>
              <a:t> for numeric type array or </a:t>
            </a:r>
            <a:r>
              <a:rPr lang="en-US" sz="2000" b="1" dirty="0"/>
              <a:t>null character(‘\0’) </a:t>
            </a:r>
            <a:r>
              <a:rPr lang="en-US" sz="2000" dirty="0"/>
              <a:t>for character type array.</a:t>
            </a:r>
          </a:p>
        </p:txBody>
      </p:sp>
      <p:cxnSp>
        <p:nvCxnSpPr>
          <p:cNvPr id="4" name="Straight Connector 3"/>
          <p:cNvCxnSpPr/>
          <p:nvPr/>
        </p:nvCxnSpPr>
        <p:spPr>
          <a:xfrm>
            <a:off x="609600" y="1371600"/>
            <a:ext cx="7848600" cy="1588"/>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59044E82-0D97-4C44-BD32-01B99DA0AB14}"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12310</TotalTime>
  <Words>3833</Words>
  <Application>Microsoft Office PowerPoint</Application>
  <PresentationFormat>On-screen Show (4:3)</PresentationFormat>
  <Paragraphs>762</Paragraphs>
  <Slides>62</Slides>
  <Notes>29</Notes>
  <HiddenSlides>0</HiddenSlides>
  <MMClips>0</MMClips>
  <ScaleCrop>false</ScaleCrop>
  <HeadingPairs>
    <vt:vector size="4" baseType="variant">
      <vt:variant>
        <vt:lpstr>Theme</vt:lpstr>
      </vt:variant>
      <vt:variant>
        <vt:i4>3</vt:i4>
      </vt:variant>
      <vt:variant>
        <vt:lpstr>Slide Titles</vt:lpstr>
      </vt:variant>
      <vt:variant>
        <vt:i4>62</vt:i4>
      </vt:variant>
    </vt:vector>
  </HeadingPairs>
  <TitlesOfParts>
    <vt:vector size="65" baseType="lpstr">
      <vt:lpstr>Office Theme</vt:lpstr>
      <vt:lpstr>1_Office Theme</vt:lpstr>
      <vt:lpstr>2_Office Theme</vt:lpstr>
      <vt:lpstr>PowerPoint Presentation</vt:lpstr>
      <vt:lpstr>Composite Type</vt:lpstr>
      <vt:lpstr>Array</vt:lpstr>
      <vt:lpstr>Array</vt:lpstr>
      <vt:lpstr>Array Categorization</vt:lpstr>
      <vt:lpstr>PowerPoint Presentation</vt:lpstr>
      <vt:lpstr>Declaration of One-dimensionalArray</vt:lpstr>
      <vt:lpstr>Declaration…</vt:lpstr>
      <vt:lpstr>Array Initialization</vt:lpstr>
      <vt:lpstr>Array…</vt:lpstr>
      <vt:lpstr>Referencing Elements of an Array</vt:lpstr>
      <vt:lpstr>Referencing…</vt:lpstr>
      <vt:lpstr>Referencing…</vt:lpstr>
      <vt:lpstr>Array Processing</vt:lpstr>
      <vt:lpstr>Initialization</vt:lpstr>
      <vt:lpstr>Filling array from Keyboard</vt:lpstr>
      <vt:lpstr>Outputting Data Stored in an Array</vt:lpstr>
      <vt:lpstr>Finding The Smallest, Largest, Range and Average Value</vt:lpstr>
      <vt:lpstr>Range Based For Loop and Array</vt:lpstr>
      <vt:lpstr>Range Based For Loop…</vt:lpstr>
      <vt:lpstr>Range Based For Loop…</vt:lpstr>
      <vt:lpstr>PowerPoint Presentation</vt:lpstr>
      <vt:lpstr>Two-dimensional Arrray</vt:lpstr>
      <vt:lpstr>Logical View of Two Dimensional Array</vt:lpstr>
      <vt:lpstr>Physical View of Two-dimensional Array</vt:lpstr>
      <vt:lpstr>Two-dimensional Array Declaration</vt:lpstr>
      <vt:lpstr>Initialization of Two-dimensional Array</vt:lpstr>
      <vt:lpstr>Initialization…</vt:lpstr>
      <vt:lpstr>Referencing Array Elements for Two-dimensional Array</vt:lpstr>
      <vt:lpstr>Referencing…</vt:lpstr>
      <vt:lpstr>Processing Two-Dimensional Arrays</vt:lpstr>
      <vt:lpstr>Processing…</vt:lpstr>
      <vt:lpstr>Range Based For Loop For 2D array</vt:lpstr>
      <vt:lpstr>Example</vt:lpstr>
      <vt:lpstr>PowerPoint Presentation</vt:lpstr>
      <vt:lpstr>Multi-Dimensional Array</vt:lpstr>
      <vt:lpstr>Using Multi-Dimensional Array</vt:lpstr>
      <vt:lpstr>Using Multi-Dimensional Array</vt:lpstr>
      <vt:lpstr>Limitation of an Array</vt:lpstr>
      <vt:lpstr>PowerPoint Presentation</vt:lpstr>
      <vt:lpstr>Pointer-Concept</vt:lpstr>
      <vt:lpstr>Pointer and Variable</vt:lpstr>
      <vt:lpstr>Pointer Type</vt:lpstr>
      <vt:lpstr>Pointer Value</vt:lpstr>
      <vt:lpstr>Pointer Variable</vt:lpstr>
      <vt:lpstr>Declaring a Pointer Variable</vt:lpstr>
      <vt:lpstr>Pointer Initialization</vt:lpstr>
      <vt:lpstr>Pointer Initia…</vt:lpstr>
      <vt:lpstr>Accessing Variables Through Pointers</vt:lpstr>
      <vt:lpstr>Accessing…</vt:lpstr>
      <vt:lpstr>Pointer Operation</vt:lpstr>
      <vt:lpstr>Pointer Operation</vt:lpstr>
      <vt:lpstr>Const Modifiers and Pointers</vt:lpstr>
      <vt:lpstr>Pointer and Array</vt:lpstr>
      <vt:lpstr>Pointer and…</vt:lpstr>
      <vt:lpstr>Example</vt:lpstr>
      <vt:lpstr>Example</vt:lpstr>
      <vt:lpstr>Void Pointer</vt:lpstr>
      <vt:lpstr>Void Pointer</vt:lpstr>
      <vt:lpstr>Void Pointer</vt:lpstr>
      <vt:lpstr>Pointer to Pointer</vt:lpstr>
      <vt:lpstr>Pointer 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Atnafu Jembere</dc:creator>
  <cp:lastModifiedBy>Windows User</cp:lastModifiedBy>
  <cp:revision>1125</cp:revision>
  <dcterms:created xsi:type="dcterms:W3CDTF">2014-01-21T23:03:24Z</dcterms:created>
  <dcterms:modified xsi:type="dcterms:W3CDTF">2021-11-14T12:35:12Z</dcterms:modified>
</cp:coreProperties>
</file>