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27" r:id="rId2"/>
    <p:sldId id="259" r:id="rId3"/>
    <p:sldId id="579" r:id="rId4"/>
    <p:sldId id="601" r:id="rId5"/>
    <p:sldId id="618" r:id="rId6"/>
    <p:sldId id="602" r:id="rId7"/>
    <p:sldId id="620" r:id="rId8"/>
    <p:sldId id="628" r:id="rId9"/>
    <p:sldId id="630" r:id="rId10"/>
    <p:sldId id="629" r:id="rId11"/>
    <p:sldId id="621" r:id="rId12"/>
    <p:sldId id="622" r:id="rId13"/>
    <p:sldId id="624" r:id="rId14"/>
    <p:sldId id="623" r:id="rId15"/>
    <p:sldId id="625" r:id="rId16"/>
    <p:sldId id="636" r:id="rId17"/>
    <p:sldId id="637" r:id="rId18"/>
    <p:sldId id="627" r:id="rId19"/>
    <p:sldId id="626" r:id="rId20"/>
    <p:sldId id="631" r:id="rId21"/>
    <p:sldId id="632" r:id="rId22"/>
    <p:sldId id="633" r:id="rId23"/>
    <p:sldId id="634" r:id="rId24"/>
    <p:sldId id="581" r:id="rId25"/>
    <p:sldId id="635" r:id="rId26"/>
    <p:sldId id="617" r:id="rId27"/>
    <p:sldId id="61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89247" autoAdjust="0"/>
  </p:normalViewPr>
  <p:slideViewPr>
    <p:cSldViewPr>
      <p:cViewPr>
        <p:scale>
          <a:sx n="83" d="100"/>
          <a:sy n="83" d="100"/>
        </p:scale>
        <p:origin x="-2574" y="-54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54081-B124-4720-8BE8-10204EDA8DFF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EFC4F-83B7-477D-B5E6-BE3BE77D37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1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EFC4F-83B7-477D-B5E6-BE3BE77D372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C12B-AB44-4101-BD51-FE03AFE43055}" type="datetime1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6F50-2FDD-4B49-8A2C-1B8FA53793EC}" type="datetime1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A19A-3422-4599-A7EC-C33126429653}" type="datetime1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895B-DE2B-4494-B6E8-47DAD79B1E38}" type="datetime1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2128-0EFD-442E-8481-BC239F34D38E}" type="datetime1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0235-BCA1-435D-AE03-1BDCCFDC3D1E}" type="datetime1">
              <a:rPr lang="en-US" smtClean="0"/>
              <a:pPr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0D1E-7FC4-4D5B-BFF8-319541114034}" type="datetime1">
              <a:rPr lang="en-US" smtClean="0"/>
              <a:pPr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EDF5-7C7B-438B-97E9-36B85389DD1E}" type="datetime1">
              <a:rPr lang="en-US" smtClean="0"/>
              <a:pPr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175C-ABA6-45F4-B51E-E6D7EEC5BC7F}" type="datetime1">
              <a:rPr lang="en-US" smtClean="0"/>
              <a:pPr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AA30F-92E2-482A-A51F-1907F1D64F1E}" type="datetime1">
              <a:rPr lang="en-US" smtClean="0"/>
              <a:pPr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AEF9-5A62-4C87-ACBE-9AE53B937FD3}" type="datetime1">
              <a:rPr lang="en-US" smtClean="0"/>
              <a:pPr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BEFDA-AE88-4DED-9226-4057FA3D5FC5}" type="datetime1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Chapter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String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Reading…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8293608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iostream.h</a:t>
            </a:r>
            <a:r>
              <a:rPr lang="en-US" sz="1800" dirty="0"/>
              <a:t>&gt;</a:t>
            </a:r>
          </a:p>
          <a:p>
            <a:pPr>
              <a:buNone/>
            </a:pPr>
            <a:r>
              <a:rPr lang="en-US" sz="1800" dirty="0" err="1"/>
              <a:t>int</a:t>
            </a:r>
            <a:r>
              <a:rPr lang="en-US" sz="1800" dirty="0"/>
              <a:t> main ()</a:t>
            </a:r>
          </a:p>
          <a:p>
            <a:pPr>
              <a:buNone/>
            </a:pPr>
            <a:r>
              <a:rPr lang="en-US" sz="1800" dirty="0"/>
              <a:t>{</a:t>
            </a:r>
          </a:p>
          <a:p>
            <a:pPr lvl="1">
              <a:buNone/>
            </a:pPr>
            <a:r>
              <a:rPr lang="en-US" sz="1800" dirty="0"/>
              <a:t>char mystr1[50], mystr2[50];</a:t>
            </a:r>
          </a:p>
          <a:p>
            <a:pPr lvl="1">
              <a:buNone/>
            </a:pPr>
            <a:r>
              <a:rPr lang="en-US" sz="1800" dirty="0" err="1"/>
              <a:t>cout</a:t>
            </a:r>
            <a:r>
              <a:rPr lang="en-US" sz="1800" dirty="0"/>
              <a:t> &lt;&lt; "What's your name? ";</a:t>
            </a:r>
          </a:p>
          <a:p>
            <a:pPr lvl="1">
              <a:buNone/>
            </a:pPr>
            <a:r>
              <a:rPr lang="en-US" sz="1800" dirty="0" err="1"/>
              <a:t>cin</a:t>
            </a:r>
            <a:r>
              <a:rPr lang="en-US" sz="1800" dirty="0"/>
              <a:t> &gt;&gt; mystr1 </a:t>
            </a:r>
          </a:p>
          <a:p>
            <a:pPr lvl="1">
              <a:buNone/>
            </a:pPr>
            <a:r>
              <a:rPr lang="en-US" sz="1800" dirty="0" err="1"/>
              <a:t>cout</a:t>
            </a:r>
            <a:r>
              <a:rPr lang="en-US" sz="1800" dirty="0"/>
              <a:t> &lt;&lt; "Hello " &lt;&lt; mystr1 &lt;&lt; ".\n"; //if the user enters “</a:t>
            </a:r>
            <a:r>
              <a:rPr lang="en-US" sz="1800" dirty="0" err="1"/>
              <a:t>Dawit</a:t>
            </a:r>
            <a:r>
              <a:rPr lang="en-US" sz="1800" dirty="0"/>
              <a:t> </a:t>
            </a:r>
            <a:r>
              <a:rPr lang="en-US" sz="1800" dirty="0" err="1"/>
              <a:t>Girma</a:t>
            </a:r>
            <a:r>
              <a:rPr lang="en-US" sz="1800" dirty="0"/>
              <a:t>” , output?</a:t>
            </a:r>
          </a:p>
          <a:p>
            <a:pPr lvl="1">
              <a:buNone/>
            </a:pPr>
            <a:r>
              <a:rPr lang="en-US" sz="1800" dirty="0" err="1"/>
              <a:t>cout</a:t>
            </a:r>
            <a:r>
              <a:rPr lang="en-US" sz="1800" dirty="0"/>
              <a:t> &lt;&lt; "What's your name? ";</a:t>
            </a:r>
          </a:p>
          <a:p>
            <a:pPr lvl="1">
              <a:buNone/>
            </a:pPr>
            <a:r>
              <a:rPr lang="en-US" sz="1800" dirty="0" err="1"/>
              <a:t>cin.getline</a:t>
            </a:r>
            <a:r>
              <a:rPr lang="en-US" sz="1800" dirty="0"/>
              <a:t> (mystr2, 49);</a:t>
            </a:r>
          </a:p>
          <a:p>
            <a:pPr lvl="1">
              <a:buNone/>
            </a:pPr>
            <a:r>
              <a:rPr lang="en-US" sz="1800" dirty="0" err="1"/>
              <a:t>cout</a:t>
            </a:r>
            <a:r>
              <a:rPr lang="en-US" sz="1800" dirty="0"/>
              <a:t> &lt;&lt; "Hello " &lt;&lt; mystr2 &lt;&lt; ".\n"; //if the user enters “</a:t>
            </a:r>
            <a:r>
              <a:rPr lang="en-US" sz="1800" dirty="0" err="1"/>
              <a:t>Dawit</a:t>
            </a:r>
            <a:r>
              <a:rPr lang="en-US" sz="1800" dirty="0"/>
              <a:t> </a:t>
            </a:r>
            <a:r>
              <a:rPr lang="en-US" sz="1800" dirty="0" err="1"/>
              <a:t>Girma</a:t>
            </a:r>
            <a:r>
              <a:rPr lang="en-US" sz="1800" dirty="0"/>
              <a:t>” , output?</a:t>
            </a:r>
          </a:p>
          <a:p>
            <a:pPr lvl="1">
              <a:buNone/>
            </a:pPr>
            <a:r>
              <a:rPr lang="en-US" sz="1800" dirty="0"/>
              <a:t>return 0;</a:t>
            </a:r>
          </a:p>
          <a:p>
            <a:pPr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C++ </a:t>
            </a:r>
            <a:r>
              <a:rPr lang="en-US" i="1" dirty="0">
                <a:solidFill>
                  <a:schemeClr val="accent2"/>
                </a:solidFill>
              </a:rPr>
              <a:t>string Manipulation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400" dirty="0"/>
              <a:t>Aggregate operations, such as assignment and comparison, are not allowed on C-string.</a:t>
            </a:r>
          </a:p>
          <a:p>
            <a:pPr marL="0" indent="0">
              <a:buNone/>
            </a:pPr>
            <a:r>
              <a:rPr lang="en-US" sz="2400" dirty="0"/>
              <a:t>Example</a:t>
            </a:r>
          </a:p>
          <a:p>
            <a:pPr marL="0" indent="0">
              <a:buNone/>
            </a:pPr>
            <a:r>
              <a:rPr lang="en-US" sz="2400" dirty="0" err="1"/>
              <a:t>studentName</a:t>
            </a:r>
            <a:r>
              <a:rPr lang="en-US" sz="2400" dirty="0"/>
              <a:t>=“</a:t>
            </a:r>
            <a:r>
              <a:rPr lang="en-US" sz="2400" dirty="0" err="1"/>
              <a:t>Abebe</a:t>
            </a:r>
            <a:r>
              <a:rPr lang="en-US" sz="2400" dirty="0"/>
              <a:t> </a:t>
            </a:r>
            <a:r>
              <a:rPr lang="en-US" sz="2400" dirty="0" err="1"/>
              <a:t>Dawit</a:t>
            </a:r>
            <a:r>
              <a:rPr lang="en-US" sz="2400" dirty="0"/>
              <a:t>”; //</a:t>
            </a:r>
            <a:r>
              <a:rPr lang="en-US" sz="2400" b="1" dirty="0">
                <a:solidFill>
                  <a:srgbClr val="FF0000"/>
                </a:solidFill>
              </a:rPr>
              <a:t>Invalid!!</a:t>
            </a:r>
          </a:p>
          <a:p>
            <a:pPr marL="0" indent="0">
              <a:buNone/>
            </a:pPr>
            <a:r>
              <a:rPr lang="en-US" sz="2400" dirty="0" err="1"/>
              <a:t>studentName</a:t>
            </a:r>
            <a:r>
              <a:rPr lang="en-US" sz="2400" dirty="0"/>
              <a:t>==“</a:t>
            </a:r>
            <a:r>
              <a:rPr lang="en-US" sz="2400" dirty="0" err="1"/>
              <a:t>Abebe</a:t>
            </a:r>
            <a:r>
              <a:rPr lang="en-US" sz="2400" dirty="0"/>
              <a:t> </a:t>
            </a:r>
            <a:r>
              <a:rPr lang="en-US" sz="2400" dirty="0" err="1"/>
              <a:t>Dawit</a:t>
            </a:r>
            <a:r>
              <a:rPr lang="en-US" sz="2400" dirty="0"/>
              <a:t>”; //</a:t>
            </a:r>
            <a:r>
              <a:rPr lang="en-US" sz="2400" b="1" dirty="0">
                <a:solidFill>
                  <a:srgbClr val="FF0000"/>
                </a:solidFill>
              </a:rPr>
              <a:t>Invalid!!</a:t>
            </a:r>
          </a:p>
          <a:p>
            <a:pPr marL="0" indent="0">
              <a:buNone/>
            </a:pPr>
            <a:r>
              <a:rPr lang="en-US" sz="2400" dirty="0"/>
              <a:t>Instead we use C standard string library function.</a:t>
            </a:r>
          </a:p>
          <a:p>
            <a:pPr marL="0" indent="0">
              <a:buNone/>
            </a:pPr>
            <a:r>
              <a:rPr lang="en-US" sz="2400" dirty="0"/>
              <a:t>C-String Library Functions (Require the Header File “</a:t>
            </a:r>
            <a:r>
              <a:rPr lang="en-US" sz="2400" dirty="0" err="1"/>
              <a:t>string.h</a:t>
            </a:r>
            <a:r>
              <a:rPr lang="en-US" sz="2400" dirty="0"/>
              <a:t>”)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String Copy Function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1371600"/>
            <a:ext cx="7772400" cy="50292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200" dirty="0" err="1"/>
              <a:t>strcpy</a:t>
            </a:r>
            <a:r>
              <a:rPr lang="en-US" sz="2200" dirty="0"/>
              <a:t>()  function: used to copy one string to another.</a:t>
            </a:r>
          </a:p>
          <a:p>
            <a:pPr marL="0" indent="0">
              <a:buNone/>
            </a:pPr>
            <a:r>
              <a:rPr lang="en-US" sz="2200" dirty="0"/>
              <a:t>Syntax: 		</a:t>
            </a:r>
            <a:r>
              <a:rPr lang="en-US" sz="2200" dirty="0" err="1"/>
              <a:t>strcpy</a:t>
            </a:r>
            <a:r>
              <a:rPr lang="en-US" sz="2200" dirty="0"/>
              <a:t>(destination, source);</a:t>
            </a:r>
          </a:p>
          <a:p>
            <a:pPr marL="0" indent="0">
              <a:buNone/>
            </a:pPr>
            <a:r>
              <a:rPr lang="en-US" sz="2200" dirty="0"/>
              <a:t>Example:</a:t>
            </a:r>
          </a:p>
          <a:p>
            <a:pPr marL="0" indent="0">
              <a:buNone/>
            </a:pPr>
            <a:r>
              <a:rPr lang="en-US" sz="2200" dirty="0" err="1"/>
              <a:t>strcpy</a:t>
            </a:r>
            <a:r>
              <a:rPr lang="en-US" sz="2200" dirty="0"/>
              <a:t>(</a:t>
            </a:r>
            <a:r>
              <a:rPr lang="en-US" sz="2200" dirty="0" err="1"/>
              <a:t>studentName</a:t>
            </a:r>
            <a:r>
              <a:rPr lang="en-US" sz="2200" dirty="0"/>
              <a:t>, </a:t>
            </a:r>
            <a:r>
              <a:rPr lang="en-US" sz="2200" dirty="0" smtClean="0"/>
              <a:t>“</a:t>
            </a:r>
            <a:r>
              <a:rPr lang="en-US" sz="2200" dirty="0" err="1" smtClean="0"/>
              <a:t>Mesfin</a:t>
            </a:r>
            <a:r>
              <a:rPr lang="en-US" sz="2200" dirty="0" smtClean="0"/>
              <a:t> </a:t>
            </a:r>
            <a:r>
              <a:rPr lang="en-US" sz="2200" dirty="0" err="1" smtClean="0"/>
              <a:t>Girma</a:t>
            </a:r>
            <a:r>
              <a:rPr lang="en-US" sz="2200" dirty="0"/>
              <a:t>” );</a:t>
            </a:r>
          </a:p>
          <a:p>
            <a:pPr marL="0" indent="0">
              <a:buNone/>
            </a:pPr>
            <a:r>
              <a:rPr lang="en-US" sz="2200" b="1" dirty="0"/>
              <a:t>Caution</a:t>
            </a:r>
            <a:r>
              <a:rPr lang="en-US" sz="2200" dirty="0"/>
              <a:t>: if the destination array being too small to hold the information, the copy function destroys the content of adjacent memory causing the program to abort, or running with corrupted data.</a:t>
            </a:r>
          </a:p>
          <a:p>
            <a:pPr marL="0" indent="0">
              <a:buNone/>
            </a:pPr>
            <a:r>
              <a:rPr lang="en-US" sz="2200" dirty="0"/>
              <a:t>To avoid the above problem use the </a:t>
            </a:r>
            <a:r>
              <a:rPr lang="en-US" sz="2200" dirty="0" err="1"/>
              <a:t>strncpy</a:t>
            </a:r>
            <a:r>
              <a:rPr lang="en-US" sz="2200" dirty="0"/>
              <a:t>() function</a:t>
            </a:r>
          </a:p>
          <a:p>
            <a:pPr>
              <a:buNone/>
            </a:pPr>
            <a:r>
              <a:rPr lang="en-US" sz="2200" dirty="0" err="1"/>
              <a:t>Strncpy</a:t>
            </a:r>
            <a:r>
              <a:rPr lang="en-US" sz="2200" dirty="0"/>
              <a:t>() function: Copies at most n characters of source to destination. If destination has fewer than n characters, it pads  with '\0's.</a:t>
            </a:r>
          </a:p>
          <a:p>
            <a:pPr>
              <a:buNone/>
            </a:pPr>
            <a:r>
              <a:rPr lang="en-US" sz="2200" dirty="0"/>
              <a:t>Syntax:		</a:t>
            </a:r>
            <a:r>
              <a:rPr lang="en-US" sz="2200" dirty="0" err="1"/>
              <a:t>strncpy</a:t>
            </a:r>
            <a:r>
              <a:rPr lang="en-US" sz="2200" dirty="0"/>
              <a:t>(destination, source, n)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endParaRPr lang="en-US" sz="2200" dirty="0"/>
          </a:p>
          <a:p>
            <a:pPr>
              <a:buNone/>
            </a:pPr>
            <a:endParaRPr lang="en-US" sz="22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2954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String Concatenation Function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1371600"/>
            <a:ext cx="7772400" cy="50292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200" dirty="0" err="1"/>
              <a:t>strcat</a:t>
            </a:r>
            <a:r>
              <a:rPr lang="en-US" sz="2200" dirty="0"/>
              <a:t>()  function: appends source to the end of the string value contained in destination.</a:t>
            </a:r>
          </a:p>
          <a:p>
            <a:pPr marL="0" indent="0">
              <a:buNone/>
            </a:pPr>
            <a:r>
              <a:rPr lang="en-US" sz="2200" b="1" dirty="0"/>
              <a:t>Syntax: 		</a:t>
            </a:r>
            <a:r>
              <a:rPr lang="en-US" sz="2200" b="1" dirty="0" err="1"/>
              <a:t>strcat</a:t>
            </a:r>
            <a:r>
              <a:rPr lang="en-US" sz="2200" b="1" dirty="0"/>
              <a:t>(destination, source);</a:t>
            </a:r>
          </a:p>
          <a:p>
            <a:pPr marL="0" indent="0">
              <a:buNone/>
            </a:pPr>
            <a:r>
              <a:rPr lang="en-US" sz="2200" dirty="0"/>
              <a:t>Example:</a:t>
            </a:r>
          </a:p>
          <a:p>
            <a:pPr marL="0" indent="0">
              <a:buNone/>
            </a:pPr>
            <a:r>
              <a:rPr lang="en-US" sz="2200" dirty="0" err="1"/>
              <a:t>strcat</a:t>
            </a:r>
            <a:r>
              <a:rPr lang="en-US" sz="2200" dirty="0"/>
              <a:t>(message, </a:t>
            </a:r>
            <a:r>
              <a:rPr lang="en-US" sz="2200" dirty="0" err="1"/>
              <a:t>newmessage</a:t>
            </a:r>
            <a:r>
              <a:rPr lang="en-US" sz="2200" dirty="0"/>
              <a:t> );</a:t>
            </a:r>
          </a:p>
          <a:p>
            <a:pPr marL="0" indent="0">
              <a:buNone/>
            </a:pPr>
            <a:r>
              <a:rPr lang="en-US" sz="2200" b="1" dirty="0"/>
              <a:t>Caution</a:t>
            </a:r>
            <a:r>
              <a:rPr lang="en-US" sz="2200" dirty="0"/>
              <a:t>: if the destination array being too small to hold the information, the copy function destroys the content of adjacent memory causing the program to abort, or running with corrupted data.</a:t>
            </a:r>
          </a:p>
          <a:p>
            <a:pPr marL="0" indent="0">
              <a:buNone/>
            </a:pPr>
            <a:r>
              <a:rPr lang="en-US" sz="2200" dirty="0"/>
              <a:t>To avoid the above problem use the </a:t>
            </a:r>
            <a:r>
              <a:rPr lang="en-US" sz="2200" dirty="0" err="1"/>
              <a:t>strncat</a:t>
            </a:r>
            <a:r>
              <a:rPr lang="en-US" sz="2200" dirty="0"/>
              <a:t>() function</a:t>
            </a:r>
          </a:p>
          <a:p>
            <a:pPr>
              <a:buNone/>
            </a:pPr>
            <a:r>
              <a:rPr lang="en-US" sz="2200" dirty="0" err="1"/>
              <a:t>Strncat</a:t>
            </a:r>
            <a:r>
              <a:rPr lang="en-US" sz="2200" dirty="0"/>
              <a:t>() function: Copies at most n characters of source to destination. If destination has fewer than n characters, it pads </a:t>
            </a:r>
            <a:r>
              <a:rPr lang="en-US" sz="2200" dirty="0" err="1"/>
              <a:t>sdestination</a:t>
            </a:r>
            <a:r>
              <a:rPr lang="en-US" sz="2200" dirty="0"/>
              <a:t> with '\0's.</a:t>
            </a:r>
          </a:p>
          <a:p>
            <a:pPr>
              <a:buNone/>
            </a:pPr>
            <a:r>
              <a:rPr lang="en-US" sz="2200" b="1" dirty="0"/>
              <a:t>Syntax:		</a:t>
            </a:r>
            <a:r>
              <a:rPr lang="en-US" sz="2200" b="1" dirty="0" err="1"/>
              <a:t>strncat</a:t>
            </a:r>
            <a:r>
              <a:rPr lang="en-US" sz="2200" b="1" dirty="0"/>
              <a:t>(destination, source,  n)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endParaRPr lang="en-US" sz="2200" dirty="0"/>
          </a:p>
          <a:p>
            <a:pPr>
              <a:buNone/>
            </a:pPr>
            <a:endParaRPr lang="en-US" sz="22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2954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i="1" dirty="0">
                <a:solidFill>
                  <a:schemeClr val="accent2"/>
                </a:solidFill>
              </a:rPr>
              <a:t>String Compare Function</a:t>
            </a:r>
            <a:endParaRPr lang="en-US" sz="3600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990600"/>
            <a:ext cx="7772400" cy="54102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200" dirty="0" err="1"/>
              <a:t>strcmp</a:t>
            </a:r>
            <a:r>
              <a:rPr lang="en-US" sz="2200" dirty="0"/>
              <a:t>(): Compares stringExp1 with stringExp2. Returns a negative integer if stringExp1 &lt; stringExp2, 0 if stringExp1==stringExp2, and a positive integer if stringExp1 &gt; stringExp2. The comparison is case </a:t>
            </a:r>
            <a:r>
              <a:rPr lang="en-US" sz="2200" dirty="0" err="1"/>
              <a:t>sensetive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b="1" dirty="0"/>
              <a:t>Syntax: 	</a:t>
            </a:r>
            <a:r>
              <a:rPr lang="en-US" sz="2200" b="1" dirty="0" err="1"/>
              <a:t>strcmp</a:t>
            </a:r>
            <a:r>
              <a:rPr lang="en-US" sz="2200" b="1" dirty="0"/>
              <a:t>(stringExp1, stringExp2);</a:t>
            </a:r>
          </a:p>
          <a:p>
            <a:pPr>
              <a:buNone/>
            </a:pPr>
            <a:r>
              <a:rPr lang="en-US" sz="2200" dirty="0"/>
              <a:t>Example</a:t>
            </a:r>
          </a:p>
          <a:p>
            <a:pPr>
              <a:buNone/>
            </a:pPr>
            <a:r>
              <a:rPr lang="en-US" sz="2200" dirty="0" err="1"/>
              <a:t>strcmp</a:t>
            </a:r>
            <a:r>
              <a:rPr lang="en-US" sz="2200" dirty="0"/>
              <a:t>(</a:t>
            </a:r>
            <a:r>
              <a:rPr lang="en-US" sz="2200" dirty="0" err="1"/>
              <a:t>studentName</a:t>
            </a:r>
            <a:r>
              <a:rPr lang="en-US" sz="2200" dirty="0"/>
              <a:t>, </a:t>
            </a:r>
            <a:r>
              <a:rPr lang="en-US" sz="2200" dirty="0" smtClean="0"/>
              <a:t>“</a:t>
            </a:r>
            <a:r>
              <a:rPr lang="en-US" sz="2200" dirty="0" err="1" smtClean="0"/>
              <a:t>Mesfin</a:t>
            </a:r>
            <a:r>
              <a:rPr lang="en-US" sz="2200" dirty="0" smtClean="0"/>
              <a:t> </a:t>
            </a:r>
            <a:r>
              <a:rPr lang="en-US" sz="2200" dirty="0" err="1"/>
              <a:t>Girma</a:t>
            </a:r>
            <a:r>
              <a:rPr lang="en-US" sz="2200" dirty="0"/>
              <a:t>”);</a:t>
            </a:r>
          </a:p>
          <a:p>
            <a:pPr marL="0" indent="0">
              <a:buNone/>
            </a:pPr>
            <a:r>
              <a:rPr lang="en-US" sz="2200" dirty="0" err="1"/>
              <a:t>strncmp</a:t>
            </a:r>
            <a:r>
              <a:rPr lang="en-US" sz="2200" dirty="0"/>
              <a:t>(): Compares at most </a:t>
            </a:r>
            <a:r>
              <a:rPr lang="en-US" sz="2200" i="1" dirty="0"/>
              <a:t>n characters </a:t>
            </a:r>
            <a:r>
              <a:rPr lang="en-US" sz="2200" dirty="0"/>
              <a:t>of stringExp1 with stringExp2. Returns the same values as </a:t>
            </a:r>
            <a:r>
              <a:rPr lang="en-US" sz="2200" dirty="0" err="1"/>
              <a:t>strcmp</a:t>
            </a:r>
            <a:r>
              <a:rPr lang="en-US" sz="2200" dirty="0"/>
              <a:t>() based on the number of characters compared.</a:t>
            </a:r>
          </a:p>
          <a:p>
            <a:pPr>
              <a:buNone/>
            </a:pPr>
            <a:r>
              <a:rPr lang="en-US" sz="2200" b="1" dirty="0"/>
              <a:t>Syntax: 	</a:t>
            </a:r>
            <a:r>
              <a:rPr lang="en-US" sz="2200" b="1" dirty="0" err="1"/>
              <a:t>strncmp</a:t>
            </a:r>
            <a:r>
              <a:rPr lang="en-US" sz="2200" b="1" dirty="0"/>
              <a:t>(stringExp1, stringExp2, n);</a:t>
            </a:r>
          </a:p>
          <a:p>
            <a:pPr>
              <a:buNone/>
            </a:pPr>
            <a:r>
              <a:rPr lang="en-US" sz="2200" dirty="0"/>
              <a:t>Example</a:t>
            </a:r>
          </a:p>
          <a:p>
            <a:pPr>
              <a:buNone/>
            </a:pPr>
            <a:r>
              <a:rPr lang="en-US" sz="2200" dirty="0" err="1"/>
              <a:t>strcmp</a:t>
            </a:r>
            <a:r>
              <a:rPr lang="en-US" sz="2200" dirty="0"/>
              <a:t>(</a:t>
            </a:r>
            <a:r>
              <a:rPr lang="en-US" sz="2200" dirty="0" err="1"/>
              <a:t>studentName</a:t>
            </a:r>
            <a:r>
              <a:rPr lang="en-US" sz="2200" dirty="0"/>
              <a:t>, </a:t>
            </a:r>
            <a:r>
              <a:rPr lang="en-US" sz="2200" dirty="0" smtClean="0"/>
              <a:t>“</a:t>
            </a:r>
            <a:r>
              <a:rPr lang="en-US" sz="2200" dirty="0" err="1" smtClean="0"/>
              <a:t>Mesfin</a:t>
            </a:r>
            <a:r>
              <a:rPr lang="en-US" sz="2200" dirty="0" smtClean="0"/>
              <a:t> </a:t>
            </a:r>
            <a:r>
              <a:rPr lang="en-US" sz="2200" dirty="0" err="1" smtClean="0"/>
              <a:t>Girma</a:t>
            </a:r>
            <a:r>
              <a:rPr lang="en-US" sz="2200" dirty="0"/>
              <a:t>”, 3);//Comparison is based only on the first three characters.</a:t>
            </a:r>
          </a:p>
          <a:p>
            <a:pPr>
              <a:buNone/>
            </a:pPr>
            <a:r>
              <a:rPr lang="en-US" sz="2200" b="1" dirty="0" err="1"/>
              <a:t>Strcmpi</a:t>
            </a:r>
            <a:r>
              <a:rPr lang="en-US" sz="2200" b="1" dirty="0"/>
              <a:t>() is used for case insensitive comparison</a:t>
            </a:r>
          </a:p>
          <a:p>
            <a:pPr>
              <a:buNone/>
            </a:pPr>
            <a:endParaRPr lang="en-US" sz="2200" b="1" dirty="0"/>
          </a:p>
          <a:p>
            <a:pPr>
              <a:buNone/>
            </a:pPr>
            <a:endParaRPr lang="en-US" sz="2200" dirty="0"/>
          </a:p>
          <a:p>
            <a:pPr>
              <a:buNone/>
            </a:pPr>
            <a:endParaRPr lang="en-US" sz="22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8382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C++ </a:t>
            </a:r>
            <a:r>
              <a:rPr lang="en-US" i="1" dirty="0">
                <a:solidFill>
                  <a:schemeClr val="accent2"/>
                </a:solidFill>
              </a:rPr>
              <a:t>string Length Function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400" dirty="0" err="1"/>
              <a:t>strlen</a:t>
            </a:r>
            <a:r>
              <a:rPr lang="en-US" sz="2400" dirty="0"/>
              <a:t>(): returns the length of the string. Does not include the '\0' in the length count.</a:t>
            </a:r>
          </a:p>
          <a:p>
            <a:pPr marL="0" indent="0">
              <a:buNone/>
            </a:pPr>
            <a:r>
              <a:rPr lang="en-US" sz="2400" dirty="0"/>
              <a:t>Syntax:		</a:t>
            </a:r>
            <a:r>
              <a:rPr lang="en-US" sz="2400" dirty="0" err="1"/>
              <a:t>strlen</a:t>
            </a:r>
            <a:r>
              <a:rPr lang="en-US" sz="2400" dirty="0"/>
              <a:t>(</a:t>
            </a:r>
            <a:r>
              <a:rPr lang="en-US" sz="2400" dirty="0" err="1"/>
              <a:t>str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en-US" sz="2400" dirty="0"/>
              <a:t>char  </a:t>
            </a:r>
            <a:r>
              <a:rPr lang="en-US" sz="2400" dirty="0" err="1"/>
              <a:t>studentName</a:t>
            </a:r>
            <a:r>
              <a:rPr lang="en-US" sz="2400" dirty="0"/>
              <a:t>[20]=“</a:t>
            </a:r>
            <a:r>
              <a:rPr lang="en-US" sz="2400" dirty="0" err="1"/>
              <a:t>Abebe</a:t>
            </a:r>
            <a:r>
              <a:rPr lang="en-US" sz="2400" dirty="0"/>
              <a:t> </a:t>
            </a:r>
            <a:r>
              <a:rPr lang="en-US" sz="2400" dirty="0" err="1"/>
              <a:t>Kebede</a:t>
            </a:r>
            <a:r>
              <a:rPr lang="en-US" sz="2400" dirty="0"/>
              <a:t>”;</a:t>
            </a:r>
          </a:p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size=</a:t>
            </a:r>
            <a:r>
              <a:rPr lang="en-US" sz="2400" dirty="0" err="1"/>
              <a:t>strlen</a:t>
            </a:r>
            <a:r>
              <a:rPr lang="en-US" sz="2400" dirty="0"/>
              <a:t>(“</a:t>
            </a:r>
            <a:r>
              <a:rPr lang="en-US" sz="2400" dirty="0" err="1"/>
              <a:t>Dawit</a:t>
            </a:r>
            <a:r>
              <a:rPr lang="en-US" sz="2400" dirty="0"/>
              <a:t> </a:t>
            </a:r>
            <a:r>
              <a:rPr lang="en-US" sz="2400" dirty="0" err="1"/>
              <a:t>Girma</a:t>
            </a:r>
            <a:r>
              <a:rPr lang="en-US" sz="2400" dirty="0"/>
              <a:t>”); //size assigned 11</a:t>
            </a:r>
          </a:p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size=</a:t>
            </a:r>
            <a:r>
              <a:rPr lang="en-US" sz="2400" dirty="0" err="1"/>
              <a:t>strlen</a:t>
            </a:r>
            <a:r>
              <a:rPr lang="en-US" sz="2400" dirty="0"/>
              <a:t>(</a:t>
            </a:r>
            <a:r>
              <a:rPr lang="en-US" sz="2400" dirty="0" err="1"/>
              <a:t>studentName</a:t>
            </a:r>
            <a:r>
              <a:rPr lang="en-US" sz="2400" dirty="0"/>
              <a:t>);// 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400" dirty="0"/>
              <a:t>Write a program that counts the number of occurrence of a word in a text given </a:t>
            </a:r>
            <a:r>
              <a:rPr lang="en-US" sz="2400"/>
              <a:t>by the user.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400" dirty="0"/>
              <a:t>Write a program that determines whether a word is </a:t>
            </a:r>
            <a:r>
              <a:rPr lang="en-US" sz="2400"/>
              <a:t>a palindrome.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Length Controlled String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200" b="1" dirty="0"/>
              <a:t>Length Controlled String</a:t>
            </a:r>
          </a:p>
          <a:p>
            <a:pPr marL="457200" indent="-457200"/>
            <a:r>
              <a:rPr lang="en-US" sz="2200" dirty="0"/>
              <a:t>Length controlled string is implemented as a class. The size of the string is stored together with the sequence of characters. The first few bytes are used to store the size.</a:t>
            </a:r>
          </a:p>
          <a:p>
            <a:pPr marL="457200" indent="-457200"/>
            <a:r>
              <a:rPr lang="en-US" sz="2200" dirty="0"/>
              <a:t>The length-controlled string is also called C++-string style.</a:t>
            </a:r>
          </a:p>
          <a:p>
            <a:r>
              <a:rPr lang="en-US" sz="2200" dirty="0"/>
              <a:t>For using C++ class string, the program must include a header file </a:t>
            </a:r>
            <a:r>
              <a:rPr lang="en-US" sz="2200" dirty="0" smtClean="0"/>
              <a:t>&lt;string&gt;</a:t>
            </a:r>
            <a:endParaRPr lang="en-US" sz="2200" dirty="0"/>
          </a:p>
          <a:p>
            <a:pPr marL="457200" indent="-457200">
              <a:buNone/>
            </a:pPr>
            <a:r>
              <a:rPr lang="en-US" sz="2200" dirty="0"/>
              <a:t>C++-string in memory</a:t>
            </a:r>
          </a:p>
          <a:p>
            <a:pPr marL="457200" indent="-457200">
              <a:buNone/>
            </a:pPr>
            <a:endParaRPr lang="en-US" sz="2200" dirty="0"/>
          </a:p>
          <a:p>
            <a:pPr marL="457200" indent="-45720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2" name="Group 28"/>
          <p:cNvGrpSpPr/>
          <p:nvPr/>
        </p:nvGrpSpPr>
        <p:grpSpPr>
          <a:xfrm>
            <a:off x="1524000" y="5562600"/>
            <a:ext cx="4389120" cy="381000"/>
            <a:chOff x="396240" y="4876800"/>
            <a:chExt cx="4389120" cy="381000"/>
          </a:xfrm>
        </p:grpSpPr>
        <p:grpSp>
          <p:nvGrpSpPr>
            <p:cNvPr id="3" name="Group 48"/>
            <p:cNvGrpSpPr/>
            <p:nvPr/>
          </p:nvGrpSpPr>
          <p:grpSpPr>
            <a:xfrm>
              <a:off x="396240" y="4876800"/>
              <a:ext cx="4389120" cy="381000"/>
              <a:chOff x="-152400" y="3962400"/>
              <a:chExt cx="8229600" cy="381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-152400" y="3962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219200" y="3962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</a:rPr>
                  <a:t>i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905000" y="3962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590800" y="3962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276600" y="3962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962400" y="3962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648200" y="3962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334000" y="3962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019800" y="3962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w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705600" y="3962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</a:rPr>
                  <a:t>i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391400" y="3962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762000" y="4876800"/>
              <a:ext cx="36576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G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762000"/>
          </a:xfrm>
        </p:spPr>
        <p:txBody>
          <a:bodyPr>
            <a:normAutofit/>
          </a:bodyPr>
          <a:lstStyle/>
          <a:p>
            <a:pPr algn="l"/>
            <a:r>
              <a:rPr lang="en-US" sz="3600" i="1" dirty="0">
                <a:solidFill>
                  <a:schemeClr val="accent2"/>
                </a:solidFill>
              </a:rPr>
              <a:t>Declaration and Initialization of C++ String</a:t>
            </a:r>
            <a:endParaRPr lang="en-US" sz="3600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1295400"/>
            <a:ext cx="8293608" cy="51054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000" dirty="0"/>
              <a:t>For using C++ class string, the program must include a header file knows as </a:t>
            </a:r>
            <a:r>
              <a:rPr lang="en-US" sz="2000" dirty="0" smtClean="0"/>
              <a:t>&lt;string</a:t>
            </a:r>
            <a:r>
              <a:rPr lang="en-US" sz="2000" dirty="0"/>
              <a:t>&gt;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Declaration Syntax:</a:t>
            </a:r>
          </a:p>
          <a:p>
            <a:pPr marL="0" indent="0">
              <a:buNone/>
            </a:pPr>
            <a:r>
              <a:rPr lang="en-US" sz="2000" dirty="0"/>
              <a:t>	string </a:t>
            </a:r>
            <a:r>
              <a:rPr lang="en-US" sz="2000" dirty="0" err="1"/>
              <a:t>strVar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The declaration for </a:t>
            </a:r>
            <a:r>
              <a:rPr lang="en-US" sz="2000" dirty="0" err="1"/>
              <a:t>strVar</a:t>
            </a:r>
            <a:r>
              <a:rPr lang="en-US" sz="2000" dirty="0"/>
              <a:t> creates a string object of length zero, but the program automatically resizes str1 when it reads input into </a:t>
            </a:r>
            <a:r>
              <a:rPr lang="en-US" sz="2000" dirty="0" err="1"/>
              <a:t>strVar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b="1" dirty="0"/>
              <a:t>Example: </a:t>
            </a:r>
          </a:p>
          <a:p>
            <a:pPr marL="0" indent="0">
              <a:buNone/>
            </a:pPr>
            <a:r>
              <a:rPr lang="en-US" sz="2000" dirty="0"/>
              <a:t>	string </a:t>
            </a:r>
            <a:r>
              <a:rPr lang="en-US" sz="2000" dirty="0" err="1"/>
              <a:t>studentName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b="1" dirty="0"/>
              <a:t>Initialization Syntax:</a:t>
            </a:r>
          </a:p>
          <a:p>
            <a:pPr marL="0" indent="0">
              <a:buNone/>
            </a:pPr>
            <a:r>
              <a:rPr lang="en-US" sz="2000" dirty="0"/>
              <a:t>	string strVar1=</a:t>
            </a:r>
            <a:r>
              <a:rPr lang="en-US" sz="2000" dirty="0" err="1"/>
              <a:t>literalString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string strVar2= strVar1;//strVar1 is prior declared and initialized</a:t>
            </a:r>
          </a:p>
          <a:p>
            <a:pPr marL="0" indent="0">
              <a:buNone/>
            </a:pPr>
            <a:r>
              <a:rPr lang="en-US" sz="2000" b="1" dirty="0"/>
              <a:t>Example:</a:t>
            </a:r>
          </a:p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smtClean="0"/>
              <a:t>string&gt;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string  str1=“Hello You”;</a:t>
            </a:r>
          </a:p>
          <a:p>
            <a:pPr marL="0" indent="0">
              <a:buNone/>
            </a:pPr>
            <a:r>
              <a:rPr lang="en-US" sz="2000" dirty="0"/>
              <a:t>string str2=str1;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11430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String-Concept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1828800"/>
            <a:ext cx="7772400" cy="47244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dirty="0"/>
              <a:t>A string is a series of character treated as a unit.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6002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Reading and Writing with C++ String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you </a:t>
            </a:r>
            <a:r>
              <a:rPr lang="en-US" sz="2800" dirty="0"/>
              <a:t>can use </a:t>
            </a:r>
            <a:r>
              <a:rPr lang="en-US" sz="2800" dirty="0" err="1"/>
              <a:t>cin</a:t>
            </a:r>
            <a:r>
              <a:rPr lang="en-US" sz="2800" dirty="0"/>
              <a:t> with the &gt;&gt; operator to read a </a:t>
            </a:r>
            <a:r>
              <a:rPr lang="en-US" sz="2800" dirty="0" smtClean="0"/>
              <a:t>one word string </a:t>
            </a:r>
            <a:r>
              <a:rPr lang="en-US" sz="2800" dirty="0"/>
              <a:t>object and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/>
              <a:t>cout</a:t>
            </a:r>
            <a:r>
              <a:rPr lang="en-US" sz="2800" dirty="0" smtClean="0"/>
              <a:t> </a:t>
            </a:r>
            <a:r>
              <a:rPr lang="en-US" sz="2800" dirty="0"/>
              <a:t>with the &gt;&gt; operator to display a string object using the same syntax you use with a C-style string.</a:t>
            </a:r>
          </a:p>
          <a:p>
            <a:pPr marL="0" indent="0">
              <a:buNone/>
            </a:pPr>
            <a:r>
              <a:rPr lang="en-US" sz="2800" dirty="0"/>
              <a:t>But reading a line at a time instead of a word at time uses a different syntax. No length </a:t>
            </a:r>
            <a:r>
              <a:rPr lang="en-US" sz="2800" dirty="0" err="1"/>
              <a:t>specifier</a:t>
            </a:r>
            <a:r>
              <a:rPr lang="en-US" sz="2800" dirty="0"/>
              <a:t> is required.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getline</a:t>
            </a:r>
            <a:r>
              <a:rPr lang="en-US" sz="2800" dirty="0"/>
              <a:t>(</a:t>
            </a:r>
            <a:r>
              <a:rPr lang="en-US" sz="2800" dirty="0" err="1"/>
              <a:t>cin</a:t>
            </a:r>
            <a:r>
              <a:rPr lang="en-US" sz="2800" dirty="0"/>
              <a:t>, str1); // read to end-of-line</a:t>
            </a:r>
          </a:p>
          <a:p>
            <a:r>
              <a:rPr lang="en-US" sz="2800" dirty="0" err="1"/>
              <a:t>getline</a:t>
            </a:r>
            <a:r>
              <a:rPr lang="en-US" sz="2800" dirty="0"/>
              <a:t>(</a:t>
            </a:r>
            <a:r>
              <a:rPr lang="en-US" sz="2800" dirty="0" err="1"/>
              <a:t>cin</a:t>
            </a:r>
            <a:r>
              <a:rPr lang="en-US" sz="2800" dirty="0"/>
              <a:t>, str2, </a:t>
            </a:r>
            <a:r>
              <a:rPr lang="en-US" sz="2800" dirty="0" err="1"/>
              <a:t>ch</a:t>
            </a:r>
            <a:r>
              <a:rPr lang="en-US" sz="2800" dirty="0"/>
              <a:t>); // read to character </a:t>
            </a:r>
            <a:r>
              <a:rPr lang="en-US" sz="2800" dirty="0" err="1"/>
              <a:t>ch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Operation with C++ String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1676400"/>
            <a:ext cx="7772400" cy="47244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000" dirty="0"/>
              <a:t>Unlike </a:t>
            </a:r>
            <a:r>
              <a:rPr lang="en-US" sz="2000" dirty="0" smtClean="0"/>
              <a:t>C-string</a:t>
            </a:r>
            <a:r>
              <a:rPr lang="en-US" sz="2000" dirty="0"/>
              <a:t>, aggregate operation such as assignment, concatenation, appending  and comparison is allowed with C++ string.</a:t>
            </a:r>
          </a:p>
          <a:p>
            <a:pPr marL="0" indent="0">
              <a:buNone/>
            </a:pPr>
            <a:r>
              <a:rPr lang="en-US" sz="2000" dirty="0"/>
              <a:t>Assuming the following declaration</a:t>
            </a:r>
          </a:p>
          <a:p>
            <a:pPr marL="0" indent="0">
              <a:buNone/>
            </a:pPr>
            <a:r>
              <a:rPr lang="en-US" sz="2000" dirty="0"/>
              <a:t>string str1=“Hello There.”, str2;</a:t>
            </a:r>
          </a:p>
          <a:p>
            <a:pPr marL="0" indent="0">
              <a:buNone/>
            </a:pPr>
            <a:r>
              <a:rPr lang="en-US" sz="2000" b="1" dirty="0"/>
              <a:t>Assignment</a:t>
            </a:r>
          </a:p>
          <a:p>
            <a:pPr marL="0" indent="0">
              <a:buNone/>
            </a:pPr>
            <a:r>
              <a:rPr lang="en-US" sz="2000" dirty="0"/>
              <a:t>str2=str1; //valid</a:t>
            </a:r>
          </a:p>
          <a:p>
            <a:pPr marL="0" indent="0">
              <a:buNone/>
            </a:pPr>
            <a:r>
              <a:rPr lang="en-US" sz="2000" b="1" dirty="0"/>
              <a:t>Concatenation </a:t>
            </a:r>
          </a:p>
          <a:p>
            <a:pPr marL="0" indent="0">
              <a:buNone/>
            </a:pPr>
            <a:r>
              <a:rPr lang="en-US" sz="2000" dirty="0"/>
              <a:t>str2= str1 + “ It is me.”;</a:t>
            </a:r>
          </a:p>
          <a:p>
            <a:pPr marL="0" indent="0">
              <a:buNone/>
            </a:pPr>
            <a:r>
              <a:rPr lang="en-US" sz="2000" b="1" dirty="0"/>
              <a:t>Appending</a:t>
            </a:r>
          </a:p>
          <a:p>
            <a:pPr marL="0" indent="0">
              <a:buNone/>
            </a:pPr>
            <a:r>
              <a:rPr lang="en-US" sz="2000" dirty="0"/>
              <a:t>str1= str1 + “ It is me.”;//equivalent to str1+=  “ It is me.”;</a:t>
            </a:r>
          </a:p>
          <a:p>
            <a:pPr marL="0" indent="0">
              <a:buNone/>
            </a:pPr>
            <a:r>
              <a:rPr lang="en-US" sz="2000" b="1" dirty="0"/>
              <a:t>Comparison</a:t>
            </a:r>
          </a:p>
          <a:p>
            <a:pPr marL="0" indent="0">
              <a:buNone/>
            </a:pPr>
            <a:r>
              <a:rPr lang="en-US" sz="2000" dirty="0"/>
              <a:t>If(str1 &gt; str2) //using relational operator(&lt;, &lt;=, &gt;, &gt;=, ==, !=)  is valid</a:t>
            </a:r>
          </a:p>
          <a:p>
            <a:pPr marL="0" indent="0">
              <a:buNone/>
            </a:pPr>
            <a:r>
              <a:rPr lang="en-US" sz="2000" dirty="0"/>
              <a:t>            …;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13716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Operation with C++ String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1371600"/>
            <a:ext cx="7772400" cy="50292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000" dirty="0"/>
              <a:t>C++ also provides different functions to manipulate string</a:t>
            </a:r>
            <a:r>
              <a:rPr lang="en-US" sz="2000" dirty="0" smtClean="0"/>
              <a:t>. They </a:t>
            </a:r>
            <a:r>
              <a:rPr lang="en-US" sz="2000" dirty="0"/>
              <a:t>all can be accessed using the dot notation: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strVar.functionName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Assuming the declaration next</a:t>
            </a:r>
          </a:p>
          <a:p>
            <a:pPr marL="0" indent="0">
              <a:buNone/>
            </a:pPr>
            <a:r>
              <a:rPr lang="en-US" sz="2000" dirty="0"/>
              <a:t>string str1=“Hello There. ”, str2=“It is me.”;</a:t>
            </a:r>
          </a:p>
          <a:p>
            <a:pPr marL="0" indent="0">
              <a:buNone/>
            </a:pPr>
            <a:r>
              <a:rPr lang="en-US" sz="2000" b="1" dirty="0"/>
              <a:t>String length function</a:t>
            </a:r>
          </a:p>
          <a:p>
            <a:pPr marL="0" indent="0">
              <a:buNone/>
            </a:pPr>
            <a:r>
              <a:rPr lang="en-US" sz="2000" dirty="0"/>
              <a:t>Returns the length of string.</a:t>
            </a:r>
          </a:p>
          <a:p>
            <a:pPr marL="0" indent="0">
              <a:buNone/>
            </a:pPr>
            <a:r>
              <a:rPr lang="en-US" sz="2000" dirty="0"/>
              <a:t>Syntax:      </a:t>
            </a:r>
            <a:r>
              <a:rPr lang="en-US" sz="2000" dirty="0" err="1"/>
              <a:t>strVar.size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Example:	</a:t>
            </a:r>
            <a:r>
              <a:rPr lang="en-US" sz="2000" dirty="0" err="1"/>
              <a:t>int</a:t>
            </a:r>
            <a:r>
              <a:rPr lang="en-US" sz="2000" dirty="0"/>
              <a:t> size=str1.size(); //size is assigned 11.</a:t>
            </a:r>
          </a:p>
          <a:p>
            <a:pPr marL="0" indent="0">
              <a:buNone/>
            </a:pPr>
            <a:r>
              <a:rPr lang="en-US" sz="2000" b="1" dirty="0"/>
              <a:t>String compare function</a:t>
            </a:r>
          </a:p>
          <a:p>
            <a:pPr marL="0" indent="0">
              <a:buNone/>
            </a:pPr>
            <a:r>
              <a:rPr lang="en-US" sz="2000" dirty="0"/>
              <a:t>Returns positive integer if strVar1 &gt; strVar2, negative integer if strVar1 &lt; strVar2, zero otherwise.</a:t>
            </a:r>
          </a:p>
          <a:p>
            <a:pPr marL="0" indent="0">
              <a:buNone/>
            </a:pPr>
            <a:r>
              <a:rPr lang="en-US" sz="2000" dirty="0"/>
              <a:t>Syntax:      strVar1.compare(strVar2);</a:t>
            </a:r>
          </a:p>
          <a:p>
            <a:pPr marL="0" indent="0">
              <a:buNone/>
            </a:pPr>
            <a:r>
              <a:rPr lang="en-US" sz="2000" dirty="0"/>
              <a:t>Example:	if(str1.compare(str2) &gt;0)  </a:t>
            </a:r>
          </a:p>
          <a:p>
            <a:pPr marL="0" indent="0">
              <a:buNone/>
            </a:pPr>
            <a:r>
              <a:rPr lang="en-US" sz="2000" dirty="0"/>
              <a:t>		          …;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2192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Reading and Writing with C++ String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200" b="1" dirty="0"/>
              <a:t>String append function</a:t>
            </a:r>
          </a:p>
          <a:p>
            <a:pPr marL="0" indent="0">
              <a:buNone/>
            </a:pPr>
            <a:r>
              <a:rPr lang="en-US" sz="2200" dirty="0"/>
              <a:t>Appends one string to the end of another string.</a:t>
            </a:r>
          </a:p>
          <a:p>
            <a:pPr marL="0" indent="0">
              <a:buNone/>
            </a:pPr>
            <a:r>
              <a:rPr lang="en-US" sz="2200" dirty="0"/>
              <a:t>Syntax1:      	strVar1.append(strVar2);</a:t>
            </a:r>
          </a:p>
          <a:p>
            <a:pPr marL="0" indent="0">
              <a:buNone/>
            </a:pPr>
            <a:r>
              <a:rPr lang="en-US" sz="2200" dirty="0"/>
              <a:t>Example:    str1.append(str2); //appends str2 to </a:t>
            </a:r>
            <a:r>
              <a:rPr lang="en-US" sz="2200" dirty="0" err="1"/>
              <a:t>rhe</a:t>
            </a:r>
            <a:r>
              <a:rPr lang="en-US" sz="2200" dirty="0"/>
              <a:t> end of string1.</a:t>
            </a:r>
          </a:p>
          <a:p>
            <a:pPr marL="0" indent="0">
              <a:buNone/>
            </a:pPr>
            <a:r>
              <a:rPr lang="en-US" sz="2200" dirty="0"/>
              <a:t>Syntax2:      	strVar1.append(strVar2, pos2, len2);</a:t>
            </a:r>
          </a:p>
          <a:p>
            <a:pPr marL="0" indent="0">
              <a:buNone/>
            </a:pPr>
            <a:r>
              <a:rPr lang="en-US" sz="2200" dirty="0"/>
              <a:t>Appends len2 character starting from character at pos2 from strVar2 to strVar1.</a:t>
            </a:r>
          </a:p>
          <a:p>
            <a:pPr marL="0" indent="0">
              <a:buNone/>
            </a:pPr>
            <a:r>
              <a:rPr lang="en-US" sz="2200" dirty="0"/>
              <a:t>Example:    str1.append(str2, 3, 6); //appends 6 characters starting from character 3 from str2 to the end of str1.</a:t>
            </a:r>
          </a:p>
          <a:p>
            <a:pPr marL="0" indent="0">
              <a:buNone/>
            </a:pPr>
            <a:r>
              <a:rPr lang="en-US" sz="2200" dirty="0"/>
              <a:t>Reading Assignment: Read More on string class functions.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Character by Character Manipulation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1143000"/>
            <a:ext cx="7772400" cy="52578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000" dirty="0"/>
              <a:t>Both C and C++ string can be manipulated character by character using index notation.</a:t>
            </a:r>
          </a:p>
          <a:p>
            <a:pPr marL="0" indent="0">
              <a:buNone/>
            </a:pPr>
            <a:r>
              <a:rPr lang="en-US" sz="2000" b="1" dirty="0"/>
              <a:t>Example	 C String</a:t>
            </a:r>
          </a:p>
          <a:p>
            <a:pPr marL="0" indent="0">
              <a:buNone/>
            </a:pPr>
            <a:r>
              <a:rPr lang="en-US" sz="2000" dirty="0"/>
              <a:t>char </a:t>
            </a:r>
            <a:r>
              <a:rPr lang="en-US" sz="2000" dirty="0" err="1"/>
              <a:t>our_string</a:t>
            </a:r>
            <a:r>
              <a:rPr lang="en-US" sz="2000" dirty="0"/>
              <a:t>[5] = "Hi";</a:t>
            </a:r>
          </a:p>
          <a:p>
            <a:pPr>
              <a:buNone/>
            </a:pPr>
            <a:r>
              <a:rPr lang="en-US" sz="2000" dirty="0" err="1"/>
              <a:t>int</a:t>
            </a:r>
            <a:r>
              <a:rPr lang="en-US" sz="2000" dirty="0"/>
              <a:t> index = 0;</a:t>
            </a:r>
          </a:p>
          <a:p>
            <a:pPr>
              <a:buNone/>
            </a:pPr>
            <a:r>
              <a:rPr lang="en-US" sz="2000" dirty="0"/>
              <a:t>while (</a:t>
            </a:r>
            <a:r>
              <a:rPr lang="en-US" sz="2000" dirty="0" err="1"/>
              <a:t>our_string</a:t>
            </a:r>
            <a:r>
              <a:rPr lang="en-US" sz="2000" dirty="0"/>
              <a:t>[index] != '\0'){</a:t>
            </a:r>
          </a:p>
          <a:p>
            <a:pPr lvl="1">
              <a:buNone/>
            </a:pPr>
            <a:r>
              <a:rPr lang="en-US" sz="2000" dirty="0" err="1"/>
              <a:t>our_string</a:t>
            </a:r>
            <a:r>
              <a:rPr lang="en-US" sz="2000" dirty="0"/>
              <a:t>[index] = 'X';</a:t>
            </a:r>
          </a:p>
          <a:p>
            <a:pPr lvl="1">
              <a:buNone/>
            </a:pPr>
            <a:r>
              <a:rPr lang="en-US" sz="2000" dirty="0"/>
              <a:t>index++;</a:t>
            </a:r>
          </a:p>
          <a:p>
            <a:pPr>
              <a:buNone/>
            </a:pPr>
            <a:r>
              <a:rPr lang="en-US" sz="2000" dirty="0"/>
              <a:t>}</a:t>
            </a:r>
          </a:p>
          <a:p>
            <a:pPr>
              <a:buNone/>
            </a:pPr>
            <a:r>
              <a:rPr lang="en-US" sz="2000" b="1" dirty="0"/>
              <a:t>Example  C ++ String</a:t>
            </a:r>
          </a:p>
          <a:p>
            <a:pPr marL="0" indent="0">
              <a:buNone/>
            </a:pPr>
            <a:r>
              <a:rPr lang="en-US" sz="2000" dirty="0"/>
              <a:t>string </a:t>
            </a:r>
            <a:r>
              <a:rPr lang="en-US" sz="2000" dirty="0" err="1"/>
              <a:t>our_string</a:t>
            </a:r>
            <a:r>
              <a:rPr lang="en-US" sz="2000" dirty="0"/>
              <a:t> = "Hi";</a:t>
            </a:r>
          </a:p>
          <a:p>
            <a:pPr>
              <a:buNone/>
            </a:pPr>
            <a:r>
              <a:rPr lang="en-US" sz="2000" dirty="0" err="1"/>
              <a:t>int</a:t>
            </a:r>
            <a:r>
              <a:rPr lang="en-US" sz="2000" dirty="0"/>
              <a:t> index = 0;</a:t>
            </a:r>
          </a:p>
          <a:p>
            <a:pPr>
              <a:buNone/>
            </a:pPr>
            <a:r>
              <a:rPr lang="en-US" sz="2000" dirty="0"/>
              <a:t>while (index &lt;= </a:t>
            </a:r>
            <a:r>
              <a:rPr lang="en-US" sz="2000" dirty="0" err="1"/>
              <a:t>our_string.size</a:t>
            </a:r>
            <a:r>
              <a:rPr lang="en-US" sz="2000" dirty="0"/>
              <a:t>()){</a:t>
            </a:r>
          </a:p>
          <a:p>
            <a:pPr lvl="1">
              <a:buNone/>
            </a:pPr>
            <a:r>
              <a:rPr lang="en-US" sz="2000" dirty="0" err="1"/>
              <a:t>our_string</a:t>
            </a:r>
            <a:r>
              <a:rPr lang="en-US" sz="2000" dirty="0"/>
              <a:t>[index] = 'X';</a:t>
            </a:r>
          </a:p>
          <a:p>
            <a:pPr lvl="1">
              <a:buNone/>
            </a:pPr>
            <a:r>
              <a:rPr lang="en-US" sz="2000" dirty="0"/>
              <a:t>index++;</a:t>
            </a:r>
          </a:p>
          <a:p>
            <a:pPr>
              <a:buNone/>
            </a:pPr>
            <a:r>
              <a:rPr lang="en-US" sz="2000" dirty="0"/>
              <a:t>}</a:t>
            </a:r>
          </a:p>
          <a:p>
            <a:pPr>
              <a:buNone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1066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i="1" dirty="0">
                <a:solidFill>
                  <a:schemeClr val="accent2"/>
                </a:solidFill>
              </a:rPr>
              <a:t>Array of </a:t>
            </a:r>
            <a:r>
              <a:rPr lang="en-US" sz="3600" i="1" dirty="0" smtClean="0">
                <a:solidFill>
                  <a:schemeClr val="accent2"/>
                </a:solidFill>
              </a:rPr>
              <a:t>C++-</a:t>
            </a:r>
            <a:r>
              <a:rPr lang="en-US" sz="3600" i="1" dirty="0">
                <a:solidFill>
                  <a:schemeClr val="accent2"/>
                </a:solidFill>
              </a:rPr>
              <a:t>string</a:t>
            </a:r>
            <a:endParaRPr lang="en-US" sz="3600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2578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000" dirty="0"/>
              <a:t>An array of string is represented with C++ as two dimensional array. It is declared as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b="1" dirty="0"/>
              <a:t>char </a:t>
            </a:r>
            <a:r>
              <a:rPr lang="en-US" sz="2000" b="1" dirty="0" err="1"/>
              <a:t>arrayName</a:t>
            </a:r>
            <a:r>
              <a:rPr lang="en-US" sz="2000" b="1" dirty="0"/>
              <a:t>[</a:t>
            </a:r>
            <a:r>
              <a:rPr lang="en-US" sz="2000" b="1" dirty="0" err="1"/>
              <a:t>arraySize</a:t>
            </a:r>
            <a:r>
              <a:rPr lang="en-US" sz="2000" b="1" dirty="0"/>
              <a:t>][</a:t>
            </a:r>
            <a:r>
              <a:rPr lang="en-US" sz="2000" b="1" dirty="0" err="1"/>
              <a:t>stringSize</a:t>
            </a:r>
            <a:r>
              <a:rPr lang="en-US" sz="2000" b="1" dirty="0"/>
              <a:t>];</a:t>
            </a:r>
          </a:p>
          <a:p>
            <a:pPr marL="0" indent="0">
              <a:buNone/>
            </a:pPr>
            <a:endParaRPr lang="en-US" sz="2000" b="1" dirty="0"/>
          </a:p>
          <a:p>
            <a:endParaRPr lang="en-US" sz="2200" dirty="0"/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8382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758440"/>
          <a:ext cx="7830524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07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68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68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1685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168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1685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1685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1685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1685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168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1685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1685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16859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41685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416859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416859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416859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</a:tblGrid>
              <a:tr h="332509">
                <a:tc>
                  <a:txBody>
                    <a:bodyPr/>
                    <a:lstStyle/>
                    <a:p>
                      <a:r>
                        <a:rPr lang="en-US" dirty="0"/>
                        <a:t>name[0]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dirty="0"/>
                        <a:t>name[1]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1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6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dirty="0"/>
                        <a:t>name[20]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dirty="0"/>
                        <a:t>name[21]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1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6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name[48]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name[49]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09600" y="1981200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example  an array to hold a maximum of 50 student name is declared as</a:t>
            </a:r>
          </a:p>
          <a:p>
            <a:r>
              <a:rPr lang="en-US" dirty="0"/>
              <a:t>		</a:t>
            </a:r>
            <a:r>
              <a:rPr lang="en-US" b="1" dirty="0"/>
              <a:t>char name[50][16];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Array of …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6482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400" dirty="0"/>
              <a:t>Because each row represent a single C-string , we can read data in to an array of C-string as follows:</a:t>
            </a:r>
          </a:p>
          <a:p>
            <a:pPr>
              <a:buNone/>
            </a:pPr>
            <a:r>
              <a:rPr lang="en-US" sz="2400" dirty="0"/>
              <a:t>char name[50][16];</a:t>
            </a:r>
          </a:p>
          <a:p>
            <a:pPr>
              <a:buNone/>
            </a:pPr>
            <a:r>
              <a:rPr lang="en-US" sz="2400" dirty="0"/>
              <a:t>//Reading</a:t>
            </a:r>
          </a:p>
          <a:p>
            <a:pPr>
              <a:buNone/>
            </a:pPr>
            <a:r>
              <a:rPr lang="en-US" sz="2400" dirty="0"/>
              <a:t>for(</a:t>
            </a:r>
            <a:r>
              <a:rPr lang="en-US" sz="2400" dirty="0" err="1"/>
              <a:t>int</a:t>
            </a:r>
            <a:r>
              <a:rPr lang="en-US" sz="2400" dirty="0"/>
              <a:t> j=0; j&lt;50; j++)</a:t>
            </a:r>
          </a:p>
          <a:p>
            <a:pPr>
              <a:buNone/>
            </a:pPr>
            <a:r>
              <a:rPr lang="en-US" sz="2400" dirty="0"/>
              <a:t>	 </a:t>
            </a:r>
            <a:r>
              <a:rPr lang="en-US" sz="2400" dirty="0" err="1"/>
              <a:t>cin.getline</a:t>
            </a:r>
            <a:r>
              <a:rPr lang="en-US" sz="2400" dirty="0"/>
              <a:t>(name[j], n); </a:t>
            </a:r>
          </a:p>
          <a:p>
            <a:pPr>
              <a:buNone/>
            </a:pPr>
            <a:r>
              <a:rPr lang="en-US" sz="2400" dirty="0"/>
              <a:t>//Printing</a:t>
            </a:r>
          </a:p>
          <a:p>
            <a:pPr>
              <a:buNone/>
            </a:pPr>
            <a:r>
              <a:rPr lang="en-US" sz="2400" dirty="0"/>
              <a:t>for(</a:t>
            </a:r>
            <a:r>
              <a:rPr lang="en-US" sz="2400" dirty="0" err="1"/>
              <a:t>int</a:t>
            </a:r>
            <a:r>
              <a:rPr lang="en-US" sz="2400" dirty="0"/>
              <a:t> j=0; j&lt;50; j++)</a:t>
            </a:r>
          </a:p>
          <a:p>
            <a:pPr>
              <a:buNone/>
            </a:pPr>
            <a:r>
              <a:rPr lang="en-US" sz="2400" dirty="0"/>
              <a:t>	 </a:t>
            </a:r>
            <a:r>
              <a:rPr lang="en-US" sz="2400" dirty="0" err="1"/>
              <a:t>cout</a:t>
            </a:r>
            <a:r>
              <a:rPr lang="en-US" sz="2400" dirty="0"/>
              <a:t> &lt;&lt; name[j] &lt;&lt; </a:t>
            </a:r>
            <a:r>
              <a:rPr lang="en-US" sz="2400" dirty="0" err="1"/>
              <a:t>endl</a:t>
            </a:r>
            <a:r>
              <a:rPr lang="en-US" sz="2400" dirty="0"/>
              <a:t>; </a:t>
            </a:r>
          </a:p>
          <a:p>
            <a:pPr>
              <a:buNone/>
            </a:pPr>
            <a:r>
              <a:rPr lang="en-US" sz="2400" dirty="0"/>
              <a:t>Note: Look the waste of space when using C-string.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13716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Array of C++ String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5720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200" dirty="0"/>
              <a:t>An array of string is represented with C++ String  as one dimensional array of type string.</a:t>
            </a:r>
          </a:p>
          <a:p>
            <a:pPr marL="0" indent="0">
              <a:buNone/>
            </a:pPr>
            <a:r>
              <a:rPr lang="en-US" sz="2200" dirty="0"/>
              <a:t>It is declared as</a:t>
            </a:r>
          </a:p>
          <a:p>
            <a:pPr marL="0" indent="0">
              <a:buNone/>
            </a:pPr>
            <a:r>
              <a:rPr lang="en-US" sz="2200" dirty="0"/>
              <a:t>	string </a:t>
            </a:r>
            <a:r>
              <a:rPr lang="en-US" sz="2200" dirty="0" err="1"/>
              <a:t>arrayName</a:t>
            </a:r>
            <a:r>
              <a:rPr lang="en-US" sz="2200" dirty="0"/>
              <a:t>[size];</a:t>
            </a:r>
          </a:p>
          <a:p>
            <a:pPr marL="0" indent="0">
              <a:buNone/>
            </a:pPr>
            <a:r>
              <a:rPr lang="en-US" sz="2200" dirty="0"/>
              <a:t>Example </a:t>
            </a:r>
          </a:p>
          <a:p>
            <a:pPr marL="0" indent="0">
              <a:buNone/>
            </a:pPr>
            <a:r>
              <a:rPr lang="en-US" sz="2200" dirty="0"/>
              <a:t>string name[50];</a:t>
            </a:r>
          </a:p>
          <a:p>
            <a:pPr>
              <a:buNone/>
            </a:pPr>
            <a:r>
              <a:rPr lang="en-US" sz="2000" dirty="0"/>
              <a:t>//Reading</a:t>
            </a:r>
          </a:p>
          <a:p>
            <a:pPr>
              <a:buNone/>
            </a:pPr>
            <a:r>
              <a:rPr lang="en-US" sz="2000" dirty="0"/>
              <a:t>for(</a:t>
            </a:r>
            <a:r>
              <a:rPr lang="en-US" sz="2000" dirty="0" err="1"/>
              <a:t>int</a:t>
            </a:r>
            <a:r>
              <a:rPr lang="en-US" sz="2000" dirty="0"/>
              <a:t> j=0; j&lt;50; j++)</a:t>
            </a:r>
          </a:p>
          <a:p>
            <a:pPr>
              <a:buNone/>
            </a:pPr>
            <a:r>
              <a:rPr lang="en-US" sz="2000" dirty="0"/>
              <a:t>	 </a:t>
            </a:r>
            <a:r>
              <a:rPr lang="en-US" sz="2000" dirty="0" err="1"/>
              <a:t>getline</a:t>
            </a:r>
            <a:r>
              <a:rPr lang="en-US" sz="2000" dirty="0"/>
              <a:t>(</a:t>
            </a:r>
            <a:r>
              <a:rPr lang="en-US" sz="2000" dirty="0" err="1"/>
              <a:t>cin</a:t>
            </a:r>
            <a:r>
              <a:rPr lang="en-US" sz="2000" dirty="0"/>
              <a:t>, name[j]); </a:t>
            </a:r>
          </a:p>
          <a:p>
            <a:pPr>
              <a:buNone/>
            </a:pPr>
            <a:r>
              <a:rPr lang="en-US" sz="2000" dirty="0"/>
              <a:t>//Printing</a:t>
            </a:r>
          </a:p>
          <a:p>
            <a:pPr>
              <a:buNone/>
            </a:pPr>
            <a:r>
              <a:rPr lang="en-US" sz="2000" dirty="0"/>
              <a:t>for(</a:t>
            </a:r>
            <a:r>
              <a:rPr lang="en-US" sz="2000" dirty="0" err="1"/>
              <a:t>int</a:t>
            </a:r>
            <a:r>
              <a:rPr lang="en-US" sz="2000" dirty="0"/>
              <a:t> j=0; j&lt;50; j++)</a:t>
            </a:r>
          </a:p>
          <a:p>
            <a:pPr>
              <a:buNone/>
            </a:pPr>
            <a:r>
              <a:rPr lang="en-US" sz="2000" dirty="0"/>
              <a:t>	 </a:t>
            </a:r>
            <a:r>
              <a:rPr lang="en-US" sz="2000" dirty="0" err="1"/>
              <a:t>cout</a:t>
            </a:r>
            <a:r>
              <a:rPr lang="en-US" sz="2000" dirty="0"/>
              <a:t> &lt;&lt; name[j] &lt;&lt; </a:t>
            </a:r>
            <a:r>
              <a:rPr lang="en-US" sz="2000" dirty="0" err="1"/>
              <a:t>endl</a:t>
            </a:r>
            <a:r>
              <a:rPr lang="en-US" sz="2000" dirty="0"/>
              <a:t>;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12954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String Taxonomy and Representation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Fixed Length: </a:t>
            </a:r>
          </a:p>
          <a:p>
            <a:pPr marL="457200" indent="-457200"/>
            <a:r>
              <a:rPr lang="en-US" sz="2200" dirty="0"/>
              <a:t>The string size is fixed.</a:t>
            </a:r>
          </a:p>
          <a:p>
            <a:pPr marL="457200" indent="-457200"/>
            <a:r>
              <a:rPr lang="en-US" sz="2200" dirty="0"/>
              <a:t>Represented as an array of character</a:t>
            </a:r>
          </a:p>
          <a:p>
            <a:pPr marL="0" indent="0">
              <a:buNone/>
            </a:pPr>
            <a:r>
              <a:rPr lang="en-US" sz="2200" b="1" dirty="0"/>
              <a:t>Disadvantage</a:t>
            </a:r>
          </a:p>
          <a:p>
            <a:pPr marL="457200" indent="-457200">
              <a:buFont typeface="Calibri" pitchFamily="34" charset="0"/>
              <a:buChar char="⁻"/>
            </a:pPr>
            <a:r>
              <a:rPr lang="en-US" sz="2200" dirty="0"/>
              <a:t>If we make the size small, we are unable to store all the data: if we make the size too big, we west memory.</a:t>
            </a:r>
          </a:p>
          <a:p>
            <a:pPr marL="457200" indent="-457200">
              <a:buFont typeface="Calibri" pitchFamily="34" charset="0"/>
              <a:buChar char="⁻"/>
            </a:pPr>
            <a:r>
              <a:rPr lang="en-US" sz="2200" dirty="0"/>
              <a:t>A fixed length string must allow to differentiate data and non data character. Character selected to represent non data can not be used as data.</a:t>
            </a:r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2954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3400" y="1371600"/>
            <a:ext cx="7162800" cy="2133600"/>
            <a:chOff x="1143000" y="3200400"/>
            <a:chExt cx="7467600" cy="2133600"/>
          </a:xfrm>
        </p:grpSpPr>
        <p:sp>
          <p:nvSpPr>
            <p:cNvPr id="7" name="Rectangle 6"/>
            <p:cNvSpPr/>
            <p:nvPr/>
          </p:nvSpPr>
          <p:spPr>
            <a:xfrm>
              <a:off x="1143000" y="4038600"/>
              <a:ext cx="1676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Fixed length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71800" y="3200400"/>
              <a:ext cx="1676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String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0" y="4038600"/>
              <a:ext cx="1676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Variable length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4200" y="4876800"/>
              <a:ext cx="19050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Length controlled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34200" y="4876800"/>
              <a:ext cx="1676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delimited</a:t>
              </a:r>
            </a:p>
          </p:txBody>
        </p:sp>
        <p:cxnSp>
          <p:nvCxnSpPr>
            <p:cNvPr id="12" name="Elbow Connector 11"/>
            <p:cNvCxnSpPr>
              <a:stCxn id="8" idx="2"/>
              <a:endCxn id="7" idx="0"/>
            </p:cNvCxnSpPr>
            <p:nvPr/>
          </p:nvCxnSpPr>
          <p:spPr>
            <a:xfrm rot="5400000">
              <a:off x="2705100" y="2933700"/>
              <a:ext cx="381000" cy="182880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2"/>
              <a:endCxn id="9" idx="0"/>
            </p:cNvCxnSpPr>
            <p:nvPr/>
          </p:nvCxnSpPr>
          <p:spPr>
            <a:xfrm rot="16200000" flipH="1">
              <a:off x="4610100" y="2857500"/>
              <a:ext cx="381000" cy="198120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/>
            <p:nvPr/>
          </p:nvCxnSpPr>
          <p:spPr>
            <a:xfrm rot="5400000">
              <a:off x="4686300" y="3771900"/>
              <a:ext cx="381000" cy="182880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 rot="16200000" flipH="1">
              <a:off x="6591300" y="3695700"/>
              <a:ext cx="381000" cy="198120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String Taxonomy and…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400" b="1" dirty="0"/>
              <a:t>Variable-length String</a:t>
            </a:r>
          </a:p>
          <a:p>
            <a:pPr marL="0" indent="0">
              <a:buNone/>
            </a:pPr>
            <a:r>
              <a:rPr lang="en-US" sz="2400" dirty="0"/>
              <a:t>Variable size. Can expand or contract to accommodate the data.</a:t>
            </a:r>
          </a:p>
          <a:p>
            <a:pPr marL="0" indent="0">
              <a:buNone/>
            </a:pPr>
            <a:r>
              <a:rPr lang="en-US" sz="2400" dirty="0"/>
              <a:t>Based on the way the end of data represented, there are two types:</a:t>
            </a:r>
          </a:p>
          <a:p>
            <a:pPr marL="457200" indent="-457200"/>
            <a:r>
              <a:rPr lang="en-US" sz="2400" dirty="0"/>
              <a:t>Delimited</a:t>
            </a:r>
          </a:p>
          <a:p>
            <a:pPr marL="457200" indent="-457200"/>
            <a:r>
              <a:rPr lang="en-US" sz="2400" dirty="0"/>
              <a:t>Length-controlled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Delimited String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200" b="1" dirty="0"/>
              <a:t>Delimited String</a:t>
            </a:r>
          </a:p>
          <a:p>
            <a:pPr marL="457200" indent="-457200"/>
            <a:r>
              <a:rPr lang="en-US" sz="2200" dirty="0"/>
              <a:t>The string is represented as </a:t>
            </a:r>
            <a:r>
              <a:rPr lang="en-US" sz="2200" b="1" dirty="0"/>
              <a:t>an array of characters </a:t>
            </a:r>
            <a:r>
              <a:rPr lang="en-US" sz="2200" dirty="0"/>
              <a:t>delimited by a special character.</a:t>
            </a:r>
          </a:p>
          <a:p>
            <a:pPr marL="457200" indent="-457200"/>
            <a:r>
              <a:rPr lang="en-US" sz="2200" dirty="0"/>
              <a:t>C++ uses the </a:t>
            </a:r>
            <a:r>
              <a:rPr lang="en-US" sz="2200" b="1" dirty="0"/>
              <a:t>ASCII null character( ASCII code 0</a:t>
            </a:r>
            <a:r>
              <a:rPr lang="en-US" sz="2200" dirty="0"/>
              <a:t>), represented as</a:t>
            </a:r>
            <a:r>
              <a:rPr lang="en-US" sz="2200" b="1" dirty="0"/>
              <a:t> escape sequence ‘\0’, </a:t>
            </a:r>
            <a:r>
              <a:rPr lang="en-US" sz="2200" dirty="0"/>
              <a:t>as </a:t>
            </a:r>
            <a:r>
              <a:rPr lang="en-US" sz="2200" b="1" dirty="0"/>
              <a:t>a string delimiter</a:t>
            </a:r>
            <a:r>
              <a:rPr lang="en-US" sz="2200" dirty="0"/>
              <a:t>.</a:t>
            </a:r>
          </a:p>
          <a:p>
            <a:pPr marL="457200" indent="-457200"/>
            <a:r>
              <a:rPr lang="en-US" sz="2200" dirty="0"/>
              <a:t>The string can store up to size -1 characters where size is the size of the array. One byte is left for the delimiter</a:t>
            </a:r>
          </a:p>
          <a:p>
            <a:pPr marL="457200" indent="-457200"/>
            <a:r>
              <a:rPr lang="en-US" sz="2200" dirty="0"/>
              <a:t>The delimited string is also called </a:t>
            </a:r>
            <a:r>
              <a:rPr lang="en-US" sz="2200" b="1" dirty="0"/>
              <a:t>C-string style</a:t>
            </a:r>
            <a:r>
              <a:rPr lang="en-US" sz="2200" dirty="0"/>
              <a:t>.</a:t>
            </a:r>
          </a:p>
          <a:p>
            <a:pPr marL="457200" indent="-457200">
              <a:buNone/>
            </a:pPr>
            <a:r>
              <a:rPr lang="en-US" sz="2200" dirty="0"/>
              <a:t>C-string in memory</a:t>
            </a:r>
          </a:p>
          <a:p>
            <a:pPr marL="457200" indent="-457200">
              <a:buNone/>
            </a:pPr>
            <a:endParaRPr lang="en-US" sz="2200" dirty="0"/>
          </a:p>
          <a:p>
            <a:pPr marL="457200" indent="-45720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38200" y="5943600"/>
            <a:ext cx="6858000" cy="381000"/>
            <a:chOff x="685800" y="5867400"/>
            <a:chExt cx="6350000" cy="304800"/>
          </a:xfrm>
        </p:grpSpPr>
        <p:grpSp>
          <p:nvGrpSpPr>
            <p:cNvPr id="10" name="Group 48"/>
            <p:cNvGrpSpPr/>
            <p:nvPr/>
          </p:nvGrpSpPr>
          <p:grpSpPr>
            <a:xfrm>
              <a:off x="685800" y="5867400"/>
              <a:ext cx="3810000" cy="304800"/>
              <a:chOff x="533400" y="3962400"/>
              <a:chExt cx="8229600" cy="381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33400" y="3962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219200" y="3962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</a:rPr>
                  <a:t>i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905000" y="3962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590800" y="3962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276600" y="3962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962400" y="3962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648200" y="3962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334000" y="3962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019800" y="3962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w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705600" y="3962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</a:rPr>
                  <a:t>i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391400" y="3962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077200" y="3962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\0</a:t>
                </a: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495800" y="5867400"/>
              <a:ext cx="3175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13300" y="5867400"/>
              <a:ext cx="3175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30800" y="5867400"/>
              <a:ext cx="3175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48300" y="5867400"/>
              <a:ext cx="3175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65800" y="5867400"/>
              <a:ext cx="3175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83300" y="5867400"/>
              <a:ext cx="3175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0800" y="5867400"/>
              <a:ext cx="3175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718300" y="5867400"/>
              <a:ext cx="3175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Declaration of </a:t>
            </a:r>
            <a:r>
              <a:rPr lang="en-US" i="1" dirty="0" smtClean="0">
                <a:solidFill>
                  <a:schemeClr val="accent2"/>
                </a:solidFill>
              </a:rPr>
              <a:t>C++-</a:t>
            </a:r>
            <a:r>
              <a:rPr lang="en-US" i="1" dirty="0">
                <a:solidFill>
                  <a:schemeClr val="accent2"/>
                </a:solidFill>
              </a:rPr>
              <a:t>string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400" dirty="0"/>
              <a:t>C-string are implemented using an array of character. Thus it must be declared as an array of character</a:t>
            </a:r>
          </a:p>
          <a:p>
            <a:pPr marL="0" indent="0">
              <a:buNone/>
            </a:pPr>
            <a:r>
              <a:rPr lang="en-US" sz="2400" b="1" dirty="0"/>
              <a:t>Syntax:</a:t>
            </a:r>
          </a:p>
          <a:p>
            <a:pPr marL="0" indent="0">
              <a:buNone/>
            </a:pPr>
            <a:r>
              <a:rPr lang="en-US" sz="2400" b="1" dirty="0"/>
              <a:t>	char </a:t>
            </a:r>
            <a:r>
              <a:rPr lang="en-US" sz="2400" b="1" dirty="0" err="1"/>
              <a:t>str_name</a:t>
            </a:r>
            <a:r>
              <a:rPr lang="en-US" sz="2400" b="1" dirty="0"/>
              <a:t>[size];</a:t>
            </a:r>
          </a:p>
          <a:p>
            <a:pPr marL="0" indent="0">
              <a:buNone/>
            </a:pPr>
            <a:r>
              <a:rPr lang="en-US" sz="2400" dirty="0" err="1"/>
              <a:t>str_name</a:t>
            </a:r>
            <a:r>
              <a:rPr lang="en-US" sz="2400" dirty="0"/>
              <a:t> string can hold up to size – 1 data characters.</a:t>
            </a:r>
          </a:p>
          <a:p>
            <a:pPr marL="0" indent="0">
              <a:buNone/>
            </a:pPr>
            <a:r>
              <a:rPr lang="en-US" sz="2400" dirty="0"/>
              <a:t>Example</a:t>
            </a:r>
          </a:p>
          <a:p>
            <a:pPr marL="0" indent="0">
              <a:buNone/>
            </a:pPr>
            <a:r>
              <a:rPr lang="en-US" sz="2400" dirty="0"/>
              <a:t>char </a:t>
            </a:r>
            <a:r>
              <a:rPr lang="en-US" sz="2400" dirty="0" err="1"/>
              <a:t>studentName</a:t>
            </a:r>
            <a:r>
              <a:rPr lang="en-US" sz="2400" dirty="0"/>
              <a:t>[31];</a:t>
            </a:r>
          </a:p>
          <a:p>
            <a:pPr marL="0" indent="0">
              <a:buNone/>
            </a:pPr>
            <a:r>
              <a:rPr lang="en-US" sz="2400" b="1" dirty="0"/>
              <a:t>Note: Because C-string is represented as an array of character, it will suffer all the limitation of an array.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Initialization of </a:t>
            </a:r>
            <a:r>
              <a:rPr lang="en-US" i="1" dirty="0" smtClean="0">
                <a:solidFill>
                  <a:schemeClr val="accent2"/>
                </a:solidFill>
              </a:rPr>
              <a:t>C++-</a:t>
            </a:r>
            <a:r>
              <a:rPr lang="en-US" i="1" dirty="0">
                <a:solidFill>
                  <a:schemeClr val="accent2"/>
                </a:solidFill>
              </a:rPr>
              <a:t>string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1447800"/>
            <a:ext cx="7772400" cy="49530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200" dirty="0"/>
              <a:t>C-string can be initialized in two ways:</a:t>
            </a:r>
          </a:p>
          <a:p>
            <a:pPr marL="457200" indent="-457200"/>
            <a:r>
              <a:rPr lang="en-US" sz="2200" b="1" dirty="0"/>
              <a:t>Using the usual array initialization</a:t>
            </a:r>
          </a:p>
          <a:p>
            <a:pPr marL="0" indent="0">
              <a:buNone/>
            </a:pPr>
            <a:r>
              <a:rPr lang="en-US" sz="2200" b="1" dirty="0"/>
              <a:t>Syntax:</a:t>
            </a:r>
          </a:p>
          <a:p>
            <a:pPr marL="0" indent="0">
              <a:buNone/>
            </a:pPr>
            <a:r>
              <a:rPr lang="en-US" sz="2200" b="1" dirty="0"/>
              <a:t>   char </a:t>
            </a:r>
            <a:r>
              <a:rPr lang="en-US" sz="2200" b="1" dirty="0" err="1"/>
              <a:t>str_name</a:t>
            </a:r>
            <a:r>
              <a:rPr lang="en-US" sz="2200" b="1" dirty="0"/>
              <a:t>[size]={charVal1, charVal2…</a:t>
            </a:r>
            <a:r>
              <a:rPr lang="en-US" sz="2200" b="1" dirty="0" err="1"/>
              <a:t>charVallast</a:t>
            </a:r>
            <a:r>
              <a:rPr lang="en-US" sz="2200" b="1" dirty="0"/>
              <a:t>, ‘\0’} ;</a:t>
            </a:r>
          </a:p>
          <a:p>
            <a:pPr marL="0" indent="0">
              <a:buNone/>
            </a:pPr>
            <a:r>
              <a:rPr lang="en-US" sz="2200" dirty="0"/>
              <a:t>Example</a:t>
            </a:r>
          </a:p>
          <a:p>
            <a:pPr marL="0" indent="0">
              <a:buNone/>
            </a:pPr>
            <a:r>
              <a:rPr lang="en-US" sz="2200" dirty="0"/>
              <a:t>char </a:t>
            </a:r>
            <a:r>
              <a:rPr lang="en-US" sz="2200" dirty="0" err="1"/>
              <a:t>studentName</a:t>
            </a:r>
            <a:r>
              <a:rPr lang="en-US" sz="2200" dirty="0"/>
              <a:t>[31]={‘G’, ‘</a:t>
            </a:r>
            <a:r>
              <a:rPr lang="en-US" sz="2200" dirty="0" err="1"/>
              <a:t>i</a:t>
            </a:r>
            <a:r>
              <a:rPr lang="en-US" sz="2200" dirty="0"/>
              <a:t>’, ‘r’, ‘m’, ‘a’, ‘ ’, ‘D’, ‘a’, ‘w’, ‘</a:t>
            </a:r>
            <a:r>
              <a:rPr lang="en-US" sz="2200" dirty="0" err="1"/>
              <a:t>i</a:t>
            </a:r>
            <a:r>
              <a:rPr lang="en-US" sz="2200" dirty="0"/>
              <a:t>’, ‘t’ ‘\0’};</a:t>
            </a:r>
          </a:p>
          <a:p>
            <a:pPr marL="457200" indent="-457200"/>
            <a:r>
              <a:rPr lang="en-US" sz="2200" b="1" dirty="0"/>
              <a:t>Using string literal</a:t>
            </a:r>
          </a:p>
          <a:p>
            <a:pPr marL="0" indent="0">
              <a:buNone/>
            </a:pPr>
            <a:r>
              <a:rPr lang="en-US" sz="2200" b="1" dirty="0"/>
              <a:t>Syntax: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b="1" dirty="0"/>
              <a:t>char </a:t>
            </a:r>
            <a:r>
              <a:rPr lang="en-US" sz="2200" b="1" dirty="0" err="1"/>
              <a:t>str_name</a:t>
            </a:r>
            <a:r>
              <a:rPr lang="en-US" sz="2200" b="1" dirty="0"/>
              <a:t>[size]=</a:t>
            </a:r>
            <a:r>
              <a:rPr lang="en-US" sz="2200" b="1" dirty="0" err="1"/>
              <a:t>string_literal</a:t>
            </a:r>
            <a:r>
              <a:rPr lang="en-US" sz="2200" b="1" dirty="0"/>
              <a:t>;</a:t>
            </a:r>
          </a:p>
          <a:p>
            <a:pPr marL="0" indent="0">
              <a:buNone/>
            </a:pPr>
            <a:r>
              <a:rPr lang="en-US" sz="2200" dirty="0"/>
              <a:t>Example</a:t>
            </a:r>
          </a:p>
          <a:p>
            <a:pPr marL="0" indent="0">
              <a:buNone/>
            </a:pPr>
            <a:r>
              <a:rPr lang="en-US" sz="2200" dirty="0"/>
              <a:t> char </a:t>
            </a:r>
            <a:r>
              <a:rPr lang="en-US" sz="2200" dirty="0" err="1"/>
              <a:t>studentName</a:t>
            </a:r>
            <a:r>
              <a:rPr lang="en-US" sz="2200" dirty="0"/>
              <a:t>[31]=“</a:t>
            </a:r>
            <a:r>
              <a:rPr lang="en-US" sz="2200" dirty="0" err="1"/>
              <a:t>Girma</a:t>
            </a:r>
            <a:r>
              <a:rPr lang="en-US" sz="2200" dirty="0"/>
              <a:t> </a:t>
            </a:r>
            <a:r>
              <a:rPr lang="en-US" sz="2200" dirty="0" err="1"/>
              <a:t>Dawit</a:t>
            </a:r>
            <a:r>
              <a:rPr lang="en-US" sz="2200" dirty="0"/>
              <a:t>”;</a:t>
            </a:r>
          </a:p>
          <a:p>
            <a:pPr marL="0" indent="0">
              <a:buNone/>
            </a:pPr>
            <a:r>
              <a:rPr lang="en-US" sz="2200" b="1" dirty="0"/>
              <a:t>Note: </a:t>
            </a:r>
            <a:r>
              <a:rPr lang="en-US" sz="2200" dirty="0"/>
              <a:t>The length of the string at least should be one less from the size of the array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12954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Reading and Writing </a:t>
            </a:r>
            <a:r>
              <a:rPr lang="en-US" i="1" dirty="0" smtClean="0">
                <a:solidFill>
                  <a:schemeClr val="accent2"/>
                </a:solidFill>
              </a:rPr>
              <a:t>C++-</a:t>
            </a:r>
            <a:r>
              <a:rPr lang="en-US" i="1" dirty="0">
                <a:solidFill>
                  <a:schemeClr val="accent2"/>
                </a:solidFill>
              </a:rPr>
              <a:t>string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838200"/>
            <a:ext cx="7772400" cy="5535305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000" dirty="0"/>
              <a:t>The one place where C++ allows aggregate operations on arrays is the input and output of </a:t>
            </a:r>
            <a:r>
              <a:rPr lang="en-US" sz="2000" dirty="0">
                <a:latin typeface="Courier New" pitchFamily="49" charset="0"/>
              </a:rPr>
              <a:t>C</a:t>
            </a:r>
            <a:r>
              <a:rPr lang="en-US" sz="2000" dirty="0"/>
              <a:t>-strings (that is, character arrays)</a:t>
            </a:r>
          </a:p>
          <a:p>
            <a:pPr marL="0" indent="0">
              <a:buNone/>
            </a:pPr>
            <a:r>
              <a:rPr lang="en-US" sz="2000" b="1" u="sng" dirty="0"/>
              <a:t>Reading</a:t>
            </a:r>
          </a:p>
          <a:p>
            <a:pPr marL="0" indent="0">
              <a:buNone/>
            </a:pPr>
            <a:r>
              <a:rPr lang="en-US" sz="2000" dirty="0"/>
              <a:t>Syntax:     </a:t>
            </a:r>
            <a:r>
              <a:rPr lang="en-US" sz="2000" dirty="0" err="1"/>
              <a:t>cin</a:t>
            </a:r>
            <a:r>
              <a:rPr lang="en-US" sz="2000" dirty="0"/>
              <a:t> &gt;&gt; </a:t>
            </a:r>
            <a:r>
              <a:rPr lang="en-US" sz="2000" dirty="0" err="1"/>
              <a:t>strVar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err="1"/>
              <a:t>cin</a:t>
            </a:r>
            <a:r>
              <a:rPr lang="en-US" sz="2000" dirty="0"/>
              <a:t> is not capable of receiving </a:t>
            </a:r>
            <a:r>
              <a:rPr lang="en-US" sz="2000" b="1" dirty="0"/>
              <a:t>multi-word string </a:t>
            </a:r>
            <a:r>
              <a:rPr lang="en-US" sz="2000" dirty="0"/>
              <a:t>such as “hello world”. This is because the </a:t>
            </a:r>
            <a:r>
              <a:rPr lang="en-US" sz="2000" dirty="0" err="1"/>
              <a:t>cin</a:t>
            </a:r>
            <a:r>
              <a:rPr lang="en-US" sz="2000" dirty="0"/>
              <a:t> “&gt;&gt;” operator considers a space to be a terminating character. Thus it will read strings consisting of single word, but anything typed after a space is thrown away.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/>
              <a:t>To read strings with blanks, use get:        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cin.get</a:t>
            </a:r>
            <a:r>
              <a:rPr lang="en-US" sz="2000" dirty="0"/>
              <a:t>(</a:t>
            </a:r>
            <a:r>
              <a:rPr lang="en-US" sz="2000" dirty="0" err="1"/>
              <a:t>cstr</a:t>
            </a:r>
            <a:r>
              <a:rPr lang="en-US" sz="2000" dirty="0"/>
              <a:t>, m+1);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Stores the next m characters into </a:t>
            </a:r>
            <a:r>
              <a:rPr lang="en-US" sz="2000" dirty="0" err="1"/>
              <a:t>cstr</a:t>
            </a:r>
            <a:r>
              <a:rPr lang="en-US" sz="2000" dirty="0"/>
              <a:t> but the newline character is not stored in </a:t>
            </a:r>
            <a:r>
              <a:rPr lang="en-US" sz="2000" dirty="0" err="1"/>
              <a:t>cstr</a:t>
            </a:r>
            <a:r>
              <a:rPr lang="en-US" sz="2000" dirty="0"/>
              <a:t>. If the input string has fewer than m characters, the reading stops at the newline character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cin.getline</a:t>
            </a:r>
            <a:r>
              <a:rPr lang="en-US" sz="2000" dirty="0"/>
              <a:t>(</a:t>
            </a:r>
            <a:r>
              <a:rPr lang="en-US" sz="2000" dirty="0" err="1"/>
              <a:t>cstr</a:t>
            </a:r>
            <a:r>
              <a:rPr lang="en-US" sz="2000" dirty="0"/>
              <a:t>, n, </a:t>
            </a:r>
            <a:r>
              <a:rPr lang="en-US" sz="2000" dirty="0" err="1"/>
              <a:t>ch</a:t>
            </a:r>
            <a:r>
              <a:rPr lang="en-US" sz="2000" dirty="0"/>
              <a:t>); // read to a maximum of n </a:t>
            </a:r>
            <a:r>
              <a:rPr lang="en-US" sz="2000" dirty="0" err="1"/>
              <a:t>chrs</a:t>
            </a:r>
            <a:r>
              <a:rPr lang="en-US" sz="2000" dirty="0"/>
              <a:t> or up to character </a:t>
            </a:r>
            <a:r>
              <a:rPr lang="en-US" sz="2000" dirty="0" err="1"/>
              <a:t>ch</a:t>
            </a:r>
            <a:r>
              <a:rPr lang="en-US" sz="2000" dirty="0"/>
              <a:t> which ever occur first.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cin.getline</a:t>
            </a:r>
            <a:r>
              <a:rPr lang="en-US" sz="2000" dirty="0"/>
              <a:t>(</a:t>
            </a:r>
            <a:r>
              <a:rPr lang="en-US" sz="2000" dirty="0" err="1"/>
              <a:t>cstr</a:t>
            </a:r>
            <a:r>
              <a:rPr lang="en-US" sz="2000" dirty="0"/>
              <a:t>, n); //read to end-of-line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8382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Reading…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400" b="1" u="sng" dirty="0"/>
              <a:t>Writing</a:t>
            </a:r>
          </a:p>
          <a:p>
            <a:pPr>
              <a:buNone/>
            </a:pPr>
            <a:r>
              <a:rPr lang="en-US" sz="2400" dirty="0"/>
              <a:t>Syntax:		</a:t>
            </a:r>
            <a:r>
              <a:rPr lang="en-US" sz="2400" dirty="0" err="1"/>
              <a:t>cout</a:t>
            </a:r>
            <a:r>
              <a:rPr lang="en-US" sz="2400" dirty="0"/>
              <a:t> &lt;&lt; </a:t>
            </a:r>
            <a:r>
              <a:rPr lang="en-US" sz="2400" dirty="0" err="1"/>
              <a:t>str</a:t>
            </a:r>
            <a:r>
              <a:rPr lang="en-US" sz="2400" dirty="0"/>
              <a:t>; </a:t>
            </a:r>
          </a:p>
          <a:p>
            <a:pPr>
              <a:buNone/>
            </a:pPr>
            <a:r>
              <a:rPr lang="en-US" sz="2400" dirty="0"/>
              <a:t>outputs the content of </a:t>
            </a:r>
            <a:r>
              <a:rPr lang="en-US" sz="2400" dirty="0" err="1"/>
              <a:t>str</a:t>
            </a:r>
            <a:r>
              <a:rPr lang="en-US" sz="2400" dirty="0"/>
              <a:t> on the screen</a:t>
            </a:r>
          </a:p>
          <a:p>
            <a:pPr marL="457200" indent="-457200"/>
            <a:r>
              <a:rPr lang="en-US" sz="2400" dirty="0"/>
              <a:t>&lt;&lt; continues to write the contents of </a:t>
            </a:r>
            <a:r>
              <a:rPr lang="en-US" sz="2400" dirty="0" err="1"/>
              <a:t>str</a:t>
            </a:r>
            <a:r>
              <a:rPr lang="en-US" sz="2400" dirty="0"/>
              <a:t> until it finds the null character</a:t>
            </a:r>
          </a:p>
          <a:p>
            <a:pPr marL="457200" indent="-457200"/>
            <a:r>
              <a:rPr lang="en-US" sz="2400" dirty="0"/>
              <a:t>If </a:t>
            </a:r>
            <a:r>
              <a:rPr lang="en-US" sz="2400" dirty="0" err="1"/>
              <a:t>str</a:t>
            </a:r>
            <a:r>
              <a:rPr lang="en-US" sz="2400" dirty="0"/>
              <a:t> does not contain the null character, then we will see strange output. &lt;&lt; continues to output data from memory adjacent to name until '\0' is found. Your program may crash if it interferes with other programs memory.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16365</TotalTime>
  <Words>1380</Words>
  <Application>Microsoft Office PowerPoint</Application>
  <PresentationFormat>On-screen Show (4:3)</PresentationFormat>
  <Paragraphs>459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String-Concept</vt:lpstr>
      <vt:lpstr>String Taxonomy and Representation</vt:lpstr>
      <vt:lpstr>String Taxonomy and…</vt:lpstr>
      <vt:lpstr>Delimited String</vt:lpstr>
      <vt:lpstr>Declaration of C++-string</vt:lpstr>
      <vt:lpstr>Initialization of C++-string</vt:lpstr>
      <vt:lpstr>Reading and Writing C++-string</vt:lpstr>
      <vt:lpstr>Reading…</vt:lpstr>
      <vt:lpstr>Reading…</vt:lpstr>
      <vt:lpstr>C++ string Manipulation</vt:lpstr>
      <vt:lpstr>String Copy Function</vt:lpstr>
      <vt:lpstr>String Concatenation Function</vt:lpstr>
      <vt:lpstr>String Compare Function</vt:lpstr>
      <vt:lpstr>C++ string Length Function</vt:lpstr>
      <vt:lpstr>Example</vt:lpstr>
      <vt:lpstr>Example</vt:lpstr>
      <vt:lpstr>Length Controlled String</vt:lpstr>
      <vt:lpstr>Declaration and Initialization of C++ String</vt:lpstr>
      <vt:lpstr>Reading and Writing with C++ String</vt:lpstr>
      <vt:lpstr>Operation with C++ String</vt:lpstr>
      <vt:lpstr>Operation with C++ String</vt:lpstr>
      <vt:lpstr>Reading and Writing with C++ String</vt:lpstr>
      <vt:lpstr>Character by Character Manipulation</vt:lpstr>
      <vt:lpstr>Array of C++-string</vt:lpstr>
      <vt:lpstr>Array of …</vt:lpstr>
      <vt:lpstr>Array of C++ String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</dc:title>
  <dc:creator>Atnafu Jembere</dc:creator>
  <cp:lastModifiedBy>Windows User</cp:lastModifiedBy>
  <cp:revision>1210</cp:revision>
  <dcterms:created xsi:type="dcterms:W3CDTF">2014-01-21T23:03:24Z</dcterms:created>
  <dcterms:modified xsi:type="dcterms:W3CDTF">2021-12-08T12:22:53Z</dcterms:modified>
</cp:coreProperties>
</file>