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303" r:id="rId4"/>
    <p:sldId id="304" r:id="rId5"/>
    <p:sldId id="305" r:id="rId6"/>
    <p:sldId id="258" r:id="rId7"/>
    <p:sldId id="259" r:id="rId8"/>
    <p:sldId id="306" r:id="rId9"/>
    <p:sldId id="260" r:id="rId10"/>
    <p:sldId id="307" r:id="rId11"/>
    <p:sldId id="261" r:id="rId12"/>
    <p:sldId id="262" r:id="rId13"/>
    <p:sldId id="263" r:id="rId14"/>
    <p:sldId id="264" r:id="rId15"/>
    <p:sldId id="286" r:id="rId16"/>
    <p:sldId id="287" r:id="rId17"/>
    <p:sldId id="265" r:id="rId18"/>
    <p:sldId id="266" r:id="rId19"/>
    <p:sldId id="267" r:id="rId20"/>
    <p:sldId id="290" r:id="rId21"/>
    <p:sldId id="268" r:id="rId22"/>
    <p:sldId id="269" r:id="rId23"/>
    <p:sldId id="291" r:id="rId24"/>
    <p:sldId id="292" r:id="rId25"/>
    <p:sldId id="282" r:id="rId26"/>
    <p:sldId id="293" r:id="rId27"/>
    <p:sldId id="294" r:id="rId28"/>
    <p:sldId id="284" r:id="rId29"/>
    <p:sldId id="285" r:id="rId30"/>
    <p:sldId id="295" r:id="rId31"/>
    <p:sldId id="296" r:id="rId32"/>
    <p:sldId id="297" r:id="rId33"/>
    <p:sldId id="298" r:id="rId34"/>
    <p:sldId id="299" r:id="rId35"/>
    <p:sldId id="300" r:id="rId36"/>
    <p:sldId id="301" r:id="rId37"/>
    <p:sldId id="302" r:id="rId38"/>
    <p:sldId id="308" r:id="rId39"/>
    <p:sldId id="309" r:id="rId40"/>
    <p:sldId id="31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71" autoAdjust="0"/>
  </p:normalViewPr>
  <p:slideViewPr>
    <p:cSldViewPr>
      <p:cViewPr>
        <p:scale>
          <a:sx n="108" d="100"/>
          <a:sy n="108" d="100"/>
        </p:scale>
        <p:origin x="24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284C03-0C89-4C08-9A38-6E68C54B3931}" type="datetimeFigureOut">
              <a:rPr lang="en-US" smtClean="0"/>
              <a:t>10/17/2023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7922D-F435-45ED-B8C4-89B79EA50C73}" type="slidenum">
              <a:rPr lang="en-US" smtClean="0"/>
              <a:t>‹#›</a:t>
            </a:fld>
            <a:endParaRPr lang="en-US"/>
          </a:p>
        </p:txBody>
      </p:sp>
    </p:spTree>
    <p:extLst>
      <p:ext uri="{BB962C8B-B14F-4D97-AF65-F5344CB8AC3E}">
        <p14:creationId xmlns:p14="http://schemas.microsoft.com/office/powerpoint/2010/main" val="241909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1AA643D-BA6E-43F9-A6F0-6129C961F325}" type="datetime1">
              <a:rPr lang="en-US" smtClean="0"/>
              <a:t>10/17/2023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FAD3C3-4944-4CEA-85E7-B569190B79E5}"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EF2B34-328F-4288-95C1-1E45FB8019B3}"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F6D1E59-ECDE-403D-855B-E3C9F3236F98}"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202DA70-E126-4120-9182-9C4A98F6DD3C}" type="datetime1">
              <a:rPr lang="en-US" smtClean="0"/>
              <a:t>10/17/2023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7D39DF9-F8EE-4D4F-AC52-AEEB329E8570}" type="datetime1">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738908F-8073-465D-A1B7-A1EAEF8AB3C7}" type="datetime1">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39E9AC4-8EBB-4546-B8D0-AC664F79B0C4}" type="datetime1">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86D4E-755F-48F4-A901-427A9BE3358C}" type="datetime1">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8C3EE1-AB80-4CC1-AC44-E15120B8A14A}" type="datetime1">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BB9889-5EA6-4810-8784-B2DA5A5A2FB4}" type="datetime1">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90ADD39-F12C-4652-BD7B-5F90A7990303}" type="datetime1">
              <a:rPr lang="en-US" smtClean="0"/>
              <a:t>10/17/2023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lanturing.net/turing_archive/pages/reference%20articles/what_is_AI/What%20is%20AI06.html#Shrdlu" TargetMode="External"/><Relationship Id="rId2" Type="http://schemas.openxmlformats.org/officeDocument/2006/relationships/hyperlink" Target="http://www.alanturing.net/turing_archive/pages/reference%20articles/what_is_AI/What%20is%20AI04.html#Parr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Chapter One</a:t>
            </a:r>
          </a:p>
        </p:txBody>
      </p:sp>
      <p:sp>
        <p:nvSpPr>
          <p:cNvPr id="3" name="Subtitle 2"/>
          <p:cNvSpPr>
            <a:spLocks noGrp="1"/>
          </p:cNvSpPr>
          <p:nvPr>
            <p:ph type="subTitle" idx="1"/>
          </p:nvPr>
        </p:nvSpPr>
        <p:spPr/>
        <p:txBody>
          <a:bodyPr>
            <a:normAutofit/>
          </a:bodyPr>
          <a:lstStyle/>
          <a:p>
            <a:pPr algn="ctr"/>
            <a:r>
              <a:rPr lang="en-US" sz="2400" b="1" dirty="0">
                <a:solidFill>
                  <a:schemeClr val="tx1"/>
                </a:solidFill>
              </a:rPr>
              <a:t>Introduction to Artificial Intelligence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912836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419586-DFF5-4702-8BA4-E0836EF7516A}"/>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 xmlns:a16="http://schemas.microsoft.com/office/drawing/2014/main" id="{41C92094-4D04-4914-B67E-DBBB45539910}"/>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a:extLst>
              <a:ext uri="{FF2B5EF4-FFF2-40B4-BE49-F238E27FC236}">
                <a16:creationId xmlns="" xmlns:a16="http://schemas.microsoft.com/office/drawing/2014/main" id="{F0256E7F-60B5-4D33-8C05-50F1D2CE8AE6}"/>
              </a:ext>
            </a:extLst>
          </p:cNvPr>
          <p:cNvSpPr>
            <a:spLocks noGrp="1"/>
          </p:cNvSpPr>
          <p:nvPr>
            <p:ph sz="quarter"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Learning that involves </a:t>
            </a:r>
            <a:r>
              <a:rPr lang="en-US" sz="2400" b="1" dirty="0">
                <a:latin typeface="Times New Roman" panose="02020603050405020304" pitchFamily="18" charset="0"/>
                <a:cs typeface="Times New Roman" panose="02020603050405020304" pitchFamily="18" charset="0"/>
              </a:rPr>
              <a:t>generalization</a:t>
            </a:r>
            <a:r>
              <a:rPr lang="en-US" sz="2400" dirty="0">
                <a:latin typeface="Times New Roman" panose="02020603050405020304" pitchFamily="18" charset="0"/>
                <a:cs typeface="Times New Roman" panose="02020603050405020304" pitchFamily="18" charset="0"/>
              </a:rPr>
              <a:t> leaves the learner able to perform better in situations not previously encountered. </a:t>
            </a:r>
          </a:p>
          <a:p>
            <a:pPr algn="just"/>
            <a:r>
              <a:rPr lang="en-US" sz="2400" i="1" dirty="0">
                <a:latin typeface="Times New Roman" panose="02020603050405020304" pitchFamily="18" charset="0"/>
                <a:cs typeface="Times New Roman" panose="02020603050405020304" pitchFamily="18" charset="0"/>
              </a:rPr>
              <a:t>A program that learns past tenses of regular English verbs by </a:t>
            </a:r>
            <a:r>
              <a:rPr lang="en-US" sz="2400" b="1" i="1" dirty="0">
                <a:latin typeface="Times New Roman" panose="02020603050405020304" pitchFamily="18" charset="0"/>
                <a:cs typeface="Times New Roman" panose="02020603050405020304" pitchFamily="18" charset="0"/>
              </a:rPr>
              <a:t>rote</a:t>
            </a:r>
            <a:r>
              <a:rPr lang="en-US" sz="2400" i="1" dirty="0">
                <a:latin typeface="Times New Roman" panose="02020603050405020304" pitchFamily="18" charset="0"/>
                <a:cs typeface="Times New Roman" panose="02020603050405020304" pitchFamily="18" charset="0"/>
              </a:rPr>
              <a:t> will not be able to produce the past tense of e.g. "jump" until presented at least once with "jumped", whereas a program that is able to </a:t>
            </a:r>
            <a:r>
              <a:rPr lang="en-US" sz="2400" b="1" i="1" dirty="0">
                <a:latin typeface="Times New Roman" panose="02020603050405020304" pitchFamily="18" charset="0"/>
                <a:cs typeface="Times New Roman" panose="02020603050405020304" pitchFamily="18" charset="0"/>
              </a:rPr>
              <a:t>generalize</a:t>
            </a:r>
            <a:r>
              <a:rPr lang="en-US" sz="2400" i="1" dirty="0">
                <a:latin typeface="Times New Roman" panose="02020603050405020304" pitchFamily="18" charset="0"/>
                <a:cs typeface="Times New Roman" panose="02020603050405020304" pitchFamily="18" charset="0"/>
              </a:rPr>
              <a:t> from examples can learn the "add-ed" rule, and so form the past tense of "</a:t>
            </a:r>
            <a:r>
              <a:rPr lang="en-US" sz="2400" b="1" i="1" dirty="0">
                <a:latin typeface="Times New Roman" panose="02020603050405020304" pitchFamily="18" charset="0"/>
                <a:cs typeface="Times New Roman" panose="02020603050405020304" pitchFamily="18" charset="0"/>
              </a:rPr>
              <a:t>jump</a:t>
            </a:r>
            <a:r>
              <a:rPr lang="en-US" sz="2400" i="1" dirty="0">
                <a:latin typeface="Times New Roman" panose="02020603050405020304" pitchFamily="18" charset="0"/>
                <a:cs typeface="Times New Roman" panose="02020603050405020304" pitchFamily="18" charset="0"/>
              </a:rPr>
              <a:t>" in the absence of any previous encounter with this verb. </a:t>
            </a:r>
          </a:p>
          <a:p>
            <a:pPr algn="just"/>
            <a:r>
              <a:rPr lang="en-US" sz="2400" b="1" dirty="0">
                <a:latin typeface="Times New Roman" panose="02020603050405020304" pitchFamily="18" charset="0"/>
                <a:cs typeface="Times New Roman" panose="02020603050405020304" pitchFamily="18" charset="0"/>
              </a:rPr>
              <a:t>Sophisticated modern techniques enable programs to generalize complex rules from data.</a:t>
            </a:r>
          </a:p>
          <a:p>
            <a:endParaRPr lang="en-US" dirty="0"/>
          </a:p>
        </p:txBody>
      </p:sp>
    </p:spTree>
    <p:extLst>
      <p:ext uri="{BB962C8B-B14F-4D97-AF65-F5344CB8AC3E}">
        <p14:creationId xmlns:p14="http://schemas.microsoft.com/office/powerpoint/2010/main" val="1459819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b="1" dirty="0">
                <a:solidFill>
                  <a:schemeClr val="tx1"/>
                </a:solidFill>
              </a:rPr>
              <a:t>Reasoning</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a:xfrm>
            <a:off x="152400" y="1066800"/>
            <a:ext cx="8763000" cy="5242560"/>
          </a:xfrm>
        </p:spPr>
        <p:txBody>
          <a:bodyPr>
            <a:noAutofit/>
          </a:bodyPr>
          <a:lstStyle/>
          <a:p>
            <a:pPr algn="just"/>
            <a:r>
              <a:rPr lang="en-US" sz="2100" dirty="0">
                <a:latin typeface="Times New Roman" panose="02020603050405020304" pitchFamily="18" charset="0"/>
                <a:cs typeface="Times New Roman" panose="02020603050405020304" pitchFamily="18" charset="0"/>
              </a:rPr>
              <a:t>To reason is to </a:t>
            </a:r>
            <a:r>
              <a:rPr lang="en-US" sz="2100" b="1" dirty="0">
                <a:latin typeface="Times New Roman" panose="02020603050405020304" pitchFamily="18" charset="0"/>
                <a:cs typeface="Times New Roman" panose="02020603050405020304" pitchFamily="18" charset="0"/>
              </a:rPr>
              <a:t>draw inferences</a:t>
            </a:r>
            <a:r>
              <a:rPr lang="en-US" sz="2100" dirty="0">
                <a:latin typeface="Times New Roman" panose="02020603050405020304" pitchFamily="18" charset="0"/>
                <a:cs typeface="Times New Roman" panose="02020603050405020304" pitchFamily="18" charset="0"/>
              </a:rPr>
              <a:t> appropriate to the situation in hand. Inferences are classified as either </a:t>
            </a:r>
            <a:r>
              <a:rPr lang="en-US" sz="2100" b="1" dirty="0">
                <a:latin typeface="Times New Roman" panose="02020603050405020304" pitchFamily="18" charset="0"/>
                <a:cs typeface="Times New Roman" panose="02020603050405020304" pitchFamily="18" charset="0"/>
              </a:rPr>
              <a:t>deductive</a:t>
            </a:r>
            <a:r>
              <a:rPr lang="en-US" sz="2100" dirty="0">
                <a:latin typeface="Times New Roman" panose="02020603050405020304" pitchFamily="18" charset="0"/>
                <a:cs typeface="Times New Roman" panose="02020603050405020304" pitchFamily="18" charset="0"/>
              </a:rPr>
              <a:t> or </a:t>
            </a:r>
            <a:r>
              <a:rPr lang="en-US" sz="2100" b="1" dirty="0">
                <a:latin typeface="Times New Roman" panose="02020603050405020304" pitchFamily="18" charset="0"/>
                <a:cs typeface="Times New Roman" panose="02020603050405020304" pitchFamily="18" charset="0"/>
              </a:rPr>
              <a:t>inductive</a:t>
            </a:r>
            <a:r>
              <a:rPr lang="en-US" sz="2100" dirty="0">
                <a:latin typeface="Times New Roman" panose="02020603050405020304" pitchFamily="18" charset="0"/>
                <a:cs typeface="Times New Roman" panose="02020603050405020304" pitchFamily="18" charset="0"/>
              </a:rPr>
              <a:t>. </a:t>
            </a:r>
          </a:p>
          <a:p>
            <a:pPr algn="just"/>
            <a:r>
              <a:rPr lang="en-US" sz="2100" b="1" dirty="0">
                <a:latin typeface="Times New Roman" panose="02020603050405020304" pitchFamily="18" charset="0"/>
                <a:cs typeface="Times New Roman" panose="02020603050405020304" pitchFamily="18" charset="0"/>
              </a:rPr>
              <a:t>Deductive</a:t>
            </a:r>
            <a:r>
              <a:rPr lang="en-US" sz="2100" dirty="0">
                <a:latin typeface="Times New Roman" panose="02020603050405020304" pitchFamily="18" charset="0"/>
                <a:cs typeface="Times New Roman" panose="02020603050405020304" pitchFamily="18" charset="0"/>
              </a:rPr>
              <a:t>: "Fred is either in the museum or the cafe; he isn't in the cafe; so he's in the museum", </a:t>
            </a:r>
          </a:p>
          <a:p>
            <a:pPr algn="just"/>
            <a:r>
              <a:rPr lang="en-US" sz="2100" b="1" dirty="0">
                <a:latin typeface="Times New Roman" panose="02020603050405020304" pitchFamily="18" charset="0"/>
                <a:cs typeface="Times New Roman" panose="02020603050405020304" pitchFamily="18" charset="0"/>
              </a:rPr>
              <a:t>Inductive</a:t>
            </a:r>
            <a:r>
              <a:rPr lang="en-US" sz="2100" dirty="0">
                <a:latin typeface="Times New Roman" panose="02020603050405020304" pitchFamily="18" charset="0"/>
                <a:cs typeface="Times New Roman" panose="02020603050405020304" pitchFamily="18" charset="0"/>
              </a:rPr>
              <a:t>: "Previous accidents just like this one have been caused by instrument failure; so probably this one was caused by instrument failure". </a:t>
            </a:r>
          </a:p>
          <a:p>
            <a:pPr algn="just"/>
            <a:r>
              <a:rPr lang="en-US" sz="2100" dirty="0">
                <a:latin typeface="Times New Roman" panose="02020603050405020304" pitchFamily="18" charset="0"/>
                <a:cs typeface="Times New Roman" panose="02020603050405020304" pitchFamily="18" charset="0"/>
              </a:rPr>
              <a:t>The difference between the two is that in the deductive case, the truth of the premises guarantees the truth of the conclusion, whereas in the inductive case, the truth of the premises lends support to the conclusion that the accident was caused by instrument failure, but nevertheless further investigation might reveal that, despite the truth of the premises, the conclusion is in fact false.</a:t>
            </a:r>
          </a:p>
          <a:p>
            <a:pPr algn="just"/>
            <a:r>
              <a:rPr lang="en-US" sz="2100" dirty="0">
                <a:latin typeface="Times New Roman" panose="02020603050405020304" pitchFamily="18" charset="0"/>
                <a:cs typeface="Times New Roman" panose="02020603050405020304" pitchFamily="18" charset="0"/>
              </a:rPr>
              <a:t>There has been considerable success in programming computers to draw inferences, especially deductive inferences. </a:t>
            </a:r>
          </a:p>
          <a:p>
            <a:pPr algn="just"/>
            <a:r>
              <a:rPr lang="en-US" sz="2100" dirty="0">
                <a:latin typeface="Times New Roman" panose="02020603050405020304" pitchFamily="18" charset="0"/>
                <a:cs typeface="Times New Roman" panose="02020603050405020304" pitchFamily="18" charset="0"/>
              </a:rPr>
              <a:t>Reasoning involves drawing inferences that are relevant to the task or situation in hand. </a:t>
            </a:r>
          </a:p>
          <a:p>
            <a:pPr algn="just"/>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433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b="1" dirty="0"/>
              <a:t>Problem-solving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a:xfrm>
            <a:off x="152400" y="1143000"/>
            <a:ext cx="8763000" cy="5181600"/>
          </a:xfrm>
        </p:spPr>
        <p:txBody>
          <a:bodyPr>
            <a:noAutofit/>
          </a:bodyPr>
          <a:lstStyle/>
          <a:p>
            <a:pPr algn="just"/>
            <a:r>
              <a:rPr lang="en-US" sz="2000" dirty="0">
                <a:latin typeface="Times New Roman" panose="02020603050405020304" pitchFamily="18" charset="0"/>
                <a:cs typeface="Times New Roman" panose="02020603050405020304" pitchFamily="18" charset="0"/>
              </a:rPr>
              <a:t>Problems have the general form: given such-and-such data, find x. A huge variety of types of problem is addressed in AI. </a:t>
            </a:r>
          </a:p>
          <a:p>
            <a:pPr algn="just"/>
            <a:r>
              <a:rPr lang="en-US" sz="2000" dirty="0">
                <a:latin typeface="Times New Roman" panose="02020603050405020304" pitchFamily="18" charset="0"/>
                <a:cs typeface="Times New Roman" panose="02020603050405020304" pitchFamily="18" charset="0"/>
              </a:rPr>
              <a:t>Some examples are: finding winning moves in board games; identifying people from their photographs; and planning series of movements that enable a robot to carry out a given task.</a:t>
            </a:r>
          </a:p>
          <a:p>
            <a:pPr algn="just"/>
            <a:r>
              <a:rPr lang="en-US" sz="2000" dirty="0">
                <a:latin typeface="Times New Roman" panose="02020603050405020304" pitchFamily="18" charset="0"/>
                <a:cs typeface="Times New Roman" panose="02020603050405020304" pitchFamily="18" charset="0"/>
              </a:rPr>
              <a:t>Problem-solving methods divide into </a:t>
            </a:r>
            <a:r>
              <a:rPr lang="en-US" sz="2000" b="1" dirty="0">
                <a:latin typeface="Times New Roman" panose="02020603050405020304" pitchFamily="18" charset="0"/>
                <a:cs typeface="Times New Roman" panose="02020603050405020304" pitchFamily="18" charset="0"/>
              </a:rPr>
              <a:t>special-purpose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general-purpose</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special-purpose</a:t>
            </a:r>
            <a:r>
              <a:rPr lang="en-US" sz="2000" dirty="0">
                <a:latin typeface="Times New Roman" panose="02020603050405020304" pitchFamily="18" charset="0"/>
                <a:cs typeface="Times New Roman" panose="02020603050405020304" pitchFamily="18" charset="0"/>
              </a:rPr>
              <a:t> method is tailor-made for a particular problem, and often exploits very specific features of the situation in which the problem is embedded. </a:t>
            </a:r>
          </a:p>
          <a:p>
            <a:pPr algn="just"/>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general-purpose</a:t>
            </a:r>
            <a:r>
              <a:rPr lang="en-US" sz="2000" dirty="0">
                <a:latin typeface="Times New Roman" panose="02020603050405020304" pitchFamily="18" charset="0"/>
                <a:cs typeface="Times New Roman" panose="02020603050405020304" pitchFamily="18" charset="0"/>
              </a:rPr>
              <a:t> method is applicable to a wide range of different problems. </a:t>
            </a:r>
          </a:p>
          <a:p>
            <a:pPr algn="just"/>
            <a:r>
              <a:rPr lang="en-US" sz="2000" dirty="0">
                <a:latin typeface="Times New Roman" panose="02020603050405020304" pitchFamily="18" charset="0"/>
                <a:cs typeface="Times New Roman" panose="02020603050405020304" pitchFamily="18" charset="0"/>
              </a:rPr>
              <a:t>One </a:t>
            </a:r>
            <a:r>
              <a:rPr lang="en-US" sz="2000" b="1" dirty="0">
                <a:latin typeface="Times New Roman" panose="02020603050405020304" pitchFamily="18" charset="0"/>
                <a:cs typeface="Times New Roman" panose="02020603050405020304" pitchFamily="18" charset="0"/>
              </a:rPr>
              <a:t>general-purpose</a:t>
            </a:r>
            <a:r>
              <a:rPr lang="en-US" sz="2000" dirty="0">
                <a:latin typeface="Times New Roman" panose="02020603050405020304" pitchFamily="18" charset="0"/>
                <a:cs typeface="Times New Roman" panose="02020603050405020304" pitchFamily="18" charset="0"/>
              </a:rPr>
              <a:t> technique used in AI is means-end analysis, which involves the step-by-step reduction of the difference between the current state and the goal state. </a:t>
            </a:r>
          </a:p>
          <a:p>
            <a:pPr algn="just"/>
            <a:r>
              <a:rPr lang="en-US" sz="2000" dirty="0">
                <a:latin typeface="Times New Roman" panose="02020603050405020304" pitchFamily="18" charset="0"/>
                <a:cs typeface="Times New Roman" panose="02020603050405020304" pitchFamily="18" charset="0"/>
              </a:rPr>
              <a:t>The program selects actions from a list of means--which in the case of, say, a simple robot, might consist of </a:t>
            </a:r>
            <a:r>
              <a:rPr lang="en-US" sz="2000" b="1" dirty="0">
                <a:latin typeface="Times New Roman" panose="02020603050405020304" pitchFamily="18" charset="0"/>
                <a:cs typeface="Times New Roman" panose="02020603050405020304" pitchFamily="18" charset="0"/>
              </a:rPr>
              <a:t>pickup</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putdown</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moveforward</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moveback</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moveleft</a:t>
            </a:r>
            <a:r>
              <a:rPr lang="en-US" sz="2000"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moveright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-until the current state is transformed into the goal state.</a:t>
            </a:r>
          </a:p>
        </p:txBody>
      </p:sp>
    </p:spTree>
    <p:extLst>
      <p:ext uri="{BB962C8B-B14F-4D97-AF65-F5344CB8AC3E}">
        <p14:creationId xmlns:p14="http://schemas.microsoft.com/office/powerpoint/2010/main" val="2403070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b="1" dirty="0">
                <a:solidFill>
                  <a:schemeClr val="tx1"/>
                </a:solidFill>
              </a:rPr>
              <a:t>Perception</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a:xfrm>
            <a:off x="152400" y="1143000"/>
            <a:ext cx="8763000" cy="5257800"/>
          </a:xfrm>
        </p:spPr>
        <p:txBody>
          <a:bodyPr>
            <a:noAutofit/>
          </a:bodyPr>
          <a:lstStyle/>
          <a:p>
            <a:pPr algn="just"/>
            <a:r>
              <a:rPr lang="en-US" sz="2200" dirty="0">
                <a:latin typeface="Times New Roman" panose="02020603050405020304" pitchFamily="18" charset="0"/>
                <a:cs typeface="Times New Roman" panose="02020603050405020304" pitchFamily="18" charset="0"/>
              </a:rPr>
              <a:t>In perception the environment is scanned by means of various sense-organs, real or artificial, and processes internal to the perceiver analyze the scene into objects and their features and relationships. </a:t>
            </a:r>
          </a:p>
          <a:p>
            <a:pPr algn="just"/>
            <a:r>
              <a:rPr lang="en-US" sz="2200" dirty="0">
                <a:latin typeface="Times New Roman" panose="02020603050405020304" pitchFamily="18" charset="0"/>
                <a:cs typeface="Times New Roman" panose="02020603050405020304" pitchFamily="18" charset="0"/>
              </a:rPr>
              <a:t>Analysis is complicated by the fact that one and the same object may present many different appearances on different occasions, depending on the angle from which it is viewed, whether or not parts of it are projecting shadows, and so forth.</a:t>
            </a:r>
          </a:p>
          <a:p>
            <a:pPr algn="just"/>
            <a:r>
              <a:rPr lang="en-US" sz="2200" dirty="0">
                <a:latin typeface="Times New Roman" panose="02020603050405020304" pitchFamily="18" charset="0"/>
                <a:cs typeface="Times New Roman" panose="02020603050405020304" pitchFamily="18" charset="0"/>
              </a:rPr>
              <a:t>At present, artificial perception is sufficiently well advanced to enable a self-controlled car-like device to drive at moderate speeds on the open road, and a mobile robot to roam through a suite of busy offices searching for and clearing away empty soda cans. </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219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800" b="1" dirty="0"/>
              <a:t>Language-understanding</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152400" y="1143000"/>
            <a:ext cx="8763000" cy="5181600"/>
          </a:xfrm>
        </p:spPr>
        <p:txBody>
          <a:bodyPr>
            <a:noAutofit/>
          </a:bodyPr>
          <a:lstStyle/>
          <a:p>
            <a:pPr algn="just"/>
            <a:r>
              <a:rPr lang="en-US" sz="2000" dirty="0">
                <a:latin typeface="Times New Roman" panose="02020603050405020304" pitchFamily="18" charset="0"/>
                <a:cs typeface="Times New Roman" panose="02020603050405020304" pitchFamily="18" charset="0"/>
              </a:rPr>
              <a:t>A language is a system of signs having meaning by convention. Traffic signs, for example, form a mini-language, it being a matter of convention that, for example, the hazard-ahead sign means hazard ahead. </a:t>
            </a:r>
          </a:p>
          <a:p>
            <a:pPr algn="just"/>
            <a:r>
              <a:rPr lang="en-US" sz="2000" dirty="0">
                <a:latin typeface="Times New Roman" panose="02020603050405020304" pitchFamily="18" charset="0"/>
                <a:cs typeface="Times New Roman" panose="02020603050405020304" pitchFamily="18" charset="0"/>
              </a:rPr>
              <a:t>This meaning-by-convention that is distinctive of language is very different from what is called natural meaning, exemplified in statements like 'Those clouds mean rain' and 'The fall in pressure means the valve is malfunctioning'.</a:t>
            </a:r>
          </a:p>
          <a:p>
            <a:pPr algn="just"/>
            <a:r>
              <a:rPr lang="en-US" sz="2000" dirty="0">
                <a:latin typeface="Times New Roman" panose="02020603050405020304" pitchFamily="18" charset="0"/>
                <a:cs typeface="Times New Roman" panose="02020603050405020304" pitchFamily="18" charset="0"/>
              </a:rPr>
              <a:t>An important characteristic of full-fledged human languages, such as English, which distinguishes them from, e.g. bird calls and systems of traffic signs, is their </a:t>
            </a:r>
            <a:r>
              <a:rPr lang="en-US" sz="2000" i="1" dirty="0">
                <a:latin typeface="Times New Roman" panose="02020603050405020304" pitchFamily="18" charset="0"/>
                <a:cs typeface="Times New Roman" panose="02020603050405020304" pitchFamily="18" charset="0"/>
              </a:rPr>
              <a:t>productivity</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 productive language is one that is rich enough to enable an unlimited number of different sentences to be formulated within it.</a:t>
            </a:r>
          </a:p>
          <a:p>
            <a:pPr algn="just"/>
            <a:r>
              <a:rPr lang="en-US" sz="2000" dirty="0">
                <a:latin typeface="Times New Roman" panose="02020603050405020304" pitchFamily="18" charset="0"/>
                <a:cs typeface="Times New Roman" panose="02020603050405020304" pitchFamily="18" charset="0"/>
              </a:rPr>
              <a:t>It is relatively easy to write computer programs that are able, in severely restricted contexts, to respond in English, seemingly fluently, to questions and statements, for example the </a:t>
            </a:r>
            <a:r>
              <a:rPr lang="en-US" sz="2000" dirty="0">
                <a:latin typeface="Times New Roman" panose="02020603050405020304" pitchFamily="18" charset="0"/>
                <a:cs typeface="Times New Roman" panose="02020603050405020304" pitchFamily="18" charset="0"/>
                <a:hlinkClick r:id="rId2"/>
              </a:rPr>
              <a:t>Parry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hlinkClick r:id="rId3"/>
              </a:rPr>
              <a:t>Shrdlu</a:t>
            </a:r>
            <a:r>
              <a:rPr lang="en-US" sz="2000" dirty="0">
                <a:latin typeface="Times New Roman" panose="02020603050405020304" pitchFamily="18" charset="0"/>
                <a:cs typeface="Times New Roman" panose="02020603050405020304" pitchFamily="18" charset="0"/>
              </a:rPr>
              <a:t> programs described in the section Early AI Programs. However, neither Parry nor </a:t>
            </a:r>
            <a:r>
              <a:rPr lang="en-US" sz="2000" dirty="0" err="1">
                <a:latin typeface="Times New Roman" panose="02020603050405020304" pitchFamily="18" charset="0"/>
                <a:cs typeface="Times New Roman" panose="02020603050405020304" pitchFamily="18" charset="0"/>
              </a:rPr>
              <a:t>Shrdlu</a:t>
            </a:r>
            <a:r>
              <a:rPr lang="en-US" sz="2000" dirty="0">
                <a:latin typeface="Times New Roman" panose="02020603050405020304" pitchFamily="18" charset="0"/>
                <a:cs typeface="Times New Roman" panose="02020603050405020304" pitchFamily="18" charset="0"/>
              </a:rPr>
              <a:t> actually understands language. </a:t>
            </a:r>
          </a:p>
        </p:txBody>
      </p:sp>
    </p:spTree>
    <p:extLst>
      <p:ext uri="{BB962C8B-B14F-4D97-AF65-F5344CB8AC3E}">
        <p14:creationId xmlns:p14="http://schemas.microsoft.com/office/powerpoint/2010/main" val="556661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r>
              <a:rPr lang="en-US" sz="2800" b="1" dirty="0">
                <a:solidFill>
                  <a:schemeClr val="tx1"/>
                </a:solidFill>
              </a:rPr>
              <a:t>Introduction … Cont’d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152400" y="1219200"/>
            <a:ext cx="8839200" cy="5105400"/>
          </a:xfrm>
        </p:spPr>
        <p:txBody>
          <a:bodyPr/>
          <a:lstStyle/>
          <a:p>
            <a:r>
              <a:rPr lang="en-US" altLang="en-US" sz="2800" dirty="0">
                <a:latin typeface="Times New Roman" pitchFamily="18" charset="0"/>
              </a:rPr>
              <a:t>AI system possess</a:t>
            </a:r>
          </a:p>
          <a:p>
            <a:pPr lvl="1"/>
            <a:r>
              <a:rPr lang="en-US" altLang="en-US" b="1" dirty="0">
                <a:solidFill>
                  <a:srgbClr val="FF0066"/>
                </a:solidFill>
                <a:latin typeface="Times New Roman" pitchFamily="18" charset="0"/>
              </a:rPr>
              <a:t>Natural language processing</a:t>
            </a:r>
            <a:r>
              <a:rPr lang="en-US" altLang="en-US" sz="2200" dirty="0"/>
              <a:t> </a:t>
            </a:r>
            <a:r>
              <a:rPr lang="en-US" altLang="en-US" dirty="0">
                <a:latin typeface="Times New Roman" pitchFamily="18" charset="0"/>
              </a:rPr>
              <a:t>to enable it to communicate successfully in human language</a:t>
            </a:r>
          </a:p>
          <a:p>
            <a:pPr lvl="1"/>
            <a:r>
              <a:rPr lang="en-US" altLang="en-US" b="1" dirty="0">
                <a:solidFill>
                  <a:srgbClr val="FF0066"/>
                </a:solidFill>
                <a:latin typeface="Times New Roman" pitchFamily="18" charset="0"/>
              </a:rPr>
              <a:t>Knowledge representation</a:t>
            </a:r>
            <a:r>
              <a:rPr lang="en-US" altLang="en-US" sz="2200" dirty="0"/>
              <a:t> </a:t>
            </a:r>
            <a:r>
              <a:rPr lang="en-US" altLang="en-US" dirty="0">
                <a:latin typeface="Times New Roman" pitchFamily="18" charset="0"/>
              </a:rPr>
              <a:t>to store what it knows or hears</a:t>
            </a:r>
          </a:p>
          <a:p>
            <a:pPr lvl="1"/>
            <a:r>
              <a:rPr lang="en-US" altLang="en-US" b="1" dirty="0">
                <a:solidFill>
                  <a:srgbClr val="FF0066"/>
                </a:solidFill>
                <a:latin typeface="Times New Roman" pitchFamily="18" charset="0"/>
              </a:rPr>
              <a:t>Automated reasoning</a:t>
            </a:r>
            <a:r>
              <a:rPr lang="en-US" altLang="en-US" sz="2200" dirty="0"/>
              <a:t> </a:t>
            </a:r>
            <a:r>
              <a:rPr lang="en-US" altLang="en-US" dirty="0">
                <a:latin typeface="Times New Roman" pitchFamily="18" charset="0"/>
              </a:rPr>
              <a:t>to use the stored information to answer questions and to draw new conclusions</a:t>
            </a:r>
          </a:p>
          <a:p>
            <a:pPr lvl="1"/>
            <a:r>
              <a:rPr lang="en-US" altLang="en-US" b="1" dirty="0">
                <a:solidFill>
                  <a:srgbClr val="FF0066"/>
                </a:solidFill>
                <a:latin typeface="Times New Roman" pitchFamily="18" charset="0"/>
              </a:rPr>
              <a:t>Machine learning</a:t>
            </a:r>
            <a:r>
              <a:rPr lang="en-US" altLang="en-US" sz="2200" dirty="0"/>
              <a:t> </a:t>
            </a:r>
            <a:r>
              <a:rPr lang="en-US" altLang="en-US" dirty="0">
                <a:latin typeface="Times New Roman" pitchFamily="18" charset="0"/>
              </a:rPr>
              <a:t>to adapt to new circumstances and to detect and extrapolate patterns</a:t>
            </a:r>
          </a:p>
          <a:p>
            <a:pPr lvl="1"/>
            <a:r>
              <a:rPr lang="en-US" altLang="en-US" b="1" dirty="0">
                <a:solidFill>
                  <a:srgbClr val="FF0066"/>
                </a:solidFill>
                <a:latin typeface="Times New Roman" pitchFamily="18" charset="0"/>
              </a:rPr>
              <a:t>Computer vision</a:t>
            </a:r>
            <a:r>
              <a:rPr lang="en-US" altLang="en-US" sz="2200" dirty="0"/>
              <a:t> </a:t>
            </a:r>
            <a:r>
              <a:rPr lang="en-US" altLang="en-US" dirty="0">
                <a:latin typeface="Times New Roman" pitchFamily="18" charset="0"/>
              </a:rPr>
              <a:t>to perceive objects</a:t>
            </a:r>
          </a:p>
          <a:p>
            <a:pPr lvl="1"/>
            <a:r>
              <a:rPr lang="en-US" altLang="en-US" b="1" dirty="0">
                <a:solidFill>
                  <a:srgbClr val="FF0066"/>
                </a:solidFill>
                <a:latin typeface="Times New Roman" pitchFamily="18" charset="0"/>
              </a:rPr>
              <a:t>Robotics</a:t>
            </a:r>
            <a:r>
              <a:rPr lang="en-US" altLang="en-US" sz="2200" dirty="0"/>
              <a:t> </a:t>
            </a:r>
            <a:r>
              <a:rPr lang="en-US" altLang="en-US" dirty="0">
                <a:latin typeface="Times New Roman" pitchFamily="18" charset="0"/>
              </a:rPr>
              <a:t>to manipulate objects and move about</a:t>
            </a:r>
          </a:p>
          <a:p>
            <a:pPr lvl="1"/>
            <a:r>
              <a:rPr lang="en-US" altLang="en-US" dirty="0">
                <a:latin typeface="Times New Roman" pitchFamily="18" charset="0"/>
              </a:rPr>
              <a:t>And others</a:t>
            </a:r>
          </a:p>
          <a:p>
            <a:endParaRPr lang="en-US" dirty="0"/>
          </a:p>
        </p:txBody>
      </p:sp>
    </p:spTree>
    <p:extLst>
      <p:ext uri="{BB962C8B-B14F-4D97-AF65-F5344CB8AC3E}">
        <p14:creationId xmlns:p14="http://schemas.microsoft.com/office/powerpoint/2010/main" val="4241263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800" b="1" dirty="0">
                <a:solidFill>
                  <a:schemeClr val="tx1"/>
                </a:solidFill>
              </a:rPr>
              <a:t>Some Application Areas of AI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3" descr="dar8_2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2000" y="1219200"/>
            <a:ext cx="7543800" cy="5257800"/>
          </a:xfrm>
          <a:prstGeom prst="rect">
            <a:avLst/>
          </a:prstGeom>
          <a:noFill/>
        </p:spPr>
      </p:pic>
    </p:spTree>
    <p:extLst>
      <p:ext uri="{BB962C8B-B14F-4D97-AF65-F5344CB8AC3E}">
        <p14:creationId xmlns:p14="http://schemas.microsoft.com/office/powerpoint/2010/main" val="175035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pPr algn="ctr"/>
            <a:r>
              <a:rPr lang="en-US" altLang="en-US" sz="2800" b="1" dirty="0">
                <a:solidFill>
                  <a:schemeClr val="tx1"/>
                </a:solidFill>
                <a:latin typeface="Times New Roman" pitchFamily="18" charset="0"/>
              </a:rPr>
              <a:t>Views of defining AI</a:t>
            </a:r>
            <a:endParaRPr lang="en-US" sz="2800"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a:xfrm>
            <a:off x="304800" y="1219200"/>
            <a:ext cx="8534400" cy="5105400"/>
          </a:xfrm>
        </p:spPr>
        <p:txBody>
          <a:bodyPr/>
          <a:lstStyle/>
          <a:p>
            <a:r>
              <a:rPr lang="en-US" sz="2400" dirty="0">
                <a:latin typeface="Times New Roman" panose="02020603050405020304" pitchFamily="18" charset="0"/>
                <a:cs typeface="Times New Roman" panose="02020603050405020304" pitchFamily="18" charset="0"/>
              </a:rPr>
              <a:t>Different scholars define AI differently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98244594"/>
              </p:ext>
            </p:extLst>
          </p:nvPr>
        </p:nvGraphicFramePr>
        <p:xfrm>
          <a:off x="609600" y="1981200"/>
          <a:ext cx="7696200" cy="3581400"/>
        </p:xfrm>
        <a:graphic>
          <a:graphicData uri="http://schemas.openxmlformats.org/drawingml/2006/table">
            <a:tbl>
              <a:tblPr firstRow="1" bandRow="1">
                <a:tableStyleId>{5C22544A-7EE6-4342-B048-85BDC9FD1C3A}</a:tableStyleId>
              </a:tblPr>
              <a:tblGrid>
                <a:gridCol w="3848100">
                  <a:extLst>
                    <a:ext uri="{9D8B030D-6E8A-4147-A177-3AD203B41FA5}">
                      <a16:colId xmlns="" xmlns:a16="http://schemas.microsoft.com/office/drawing/2014/main" val="20000"/>
                    </a:ext>
                  </a:extLst>
                </a:gridCol>
                <a:gridCol w="3848100">
                  <a:extLst>
                    <a:ext uri="{9D8B030D-6E8A-4147-A177-3AD203B41FA5}">
                      <a16:colId xmlns="" xmlns:a16="http://schemas.microsoft.com/office/drawing/2014/main" val="20001"/>
                    </a:ext>
                  </a:extLst>
                </a:gridCol>
              </a:tblGrid>
              <a:tr h="1790700">
                <a:tc>
                  <a:txBody>
                    <a:bodyPr/>
                    <a:lstStyle/>
                    <a:p>
                      <a:pPr algn="ctr"/>
                      <a:r>
                        <a:rPr lang="en-US" sz="2800" b="1" dirty="0">
                          <a:solidFill>
                            <a:srgbClr val="C00000"/>
                          </a:solidFill>
                          <a:latin typeface="Times New Roman" panose="02020603050405020304" pitchFamily="18" charset="0"/>
                          <a:cs typeface="Times New Roman" panose="02020603050405020304" pitchFamily="18" charset="0"/>
                        </a:rPr>
                        <a:t>1.</a:t>
                      </a:r>
                      <a:r>
                        <a:rPr lang="en-US" sz="2800" b="1" baseline="0" dirty="0">
                          <a:solidFill>
                            <a:srgbClr val="C00000"/>
                          </a:solidFill>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Thinking</a:t>
                      </a:r>
                      <a:r>
                        <a:rPr lang="en-US" sz="2800" b="1" baseline="0" dirty="0">
                          <a:solidFill>
                            <a:srgbClr val="C00000"/>
                          </a:solidFill>
                          <a:latin typeface="Times New Roman" panose="02020603050405020304" pitchFamily="18" charset="0"/>
                          <a:cs typeface="Times New Roman" panose="02020603050405020304" pitchFamily="18" charset="0"/>
                        </a:rPr>
                        <a:t> humanly</a:t>
                      </a:r>
                      <a:endParaRPr lang="en-US" sz="2800" b="1" dirty="0">
                        <a:solidFill>
                          <a:srgbClr val="C00000"/>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a:solidFill>
                            <a:srgbClr val="FF00FF"/>
                          </a:solidFill>
                          <a:latin typeface="Times New Roman" panose="02020603050405020304" pitchFamily="18" charset="0"/>
                          <a:cs typeface="Times New Roman" panose="02020603050405020304" pitchFamily="18" charset="0"/>
                        </a:rPr>
                        <a:t>2. Acting humanly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790700">
                <a:tc>
                  <a:txBody>
                    <a:bodyPr/>
                    <a:lstStyle/>
                    <a:p>
                      <a:pPr algn="ctr"/>
                      <a:r>
                        <a:rPr lang="en-US" sz="2800" b="1" dirty="0">
                          <a:solidFill>
                            <a:srgbClr val="009900"/>
                          </a:solidFill>
                          <a:latin typeface="Times New Roman" panose="02020603050405020304" pitchFamily="18" charset="0"/>
                          <a:cs typeface="Times New Roman" panose="02020603050405020304" pitchFamily="18" charset="0"/>
                        </a:rPr>
                        <a:t>3.</a:t>
                      </a:r>
                      <a:r>
                        <a:rPr lang="en-US" sz="2800" b="1" baseline="0" dirty="0">
                          <a:solidFill>
                            <a:srgbClr val="009900"/>
                          </a:solidFill>
                          <a:latin typeface="Times New Roman" panose="02020603050405020304" pitchFamily="18" charset="0"/>
                          <a:cs typeface="Times New Roman" panose="02020603050405020304" pitchFamily="18" charset="0"/>
                        </a:rPr>
                        <a:t> </a:t>
                      </a:r>
                      <a:r>
                        <a:rPr lang="en-US" sz="2800" b="1" dirty="0">
                          <a:solidFill>
                            <a:srgbClr val="009900"/>
                          </a:solidFill>
                          <a:latin typeface="Times New Roman" panose="02020603050405020304" pitchFamily="18" charset="0"/>
                          <a:cs typeface="Times New Roman" panose="02020603050405020304" pitchFamily="18" charset="0"/>
                        </a:rPr>
                        <a:t>Thinking rationally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a:solidFill>
                            <a:srgbClr val="0000FF"/>
                          </a:solidFill>
                          <a:latin typeface="Times New Roman" panose="02020603050405020304" pitchFamily="18" charset="0"/>
                          <a:cs typeface="Times New Roman" panose="02020603050405020304" pitchFamily="18" charset="0"/>
                        </a:rPr>
                        <a:t>4. Acting rationally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11038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3"/>
          <p:cNvSpPr txBox="1">
            <a:spLocks/>
          </p:cNvSpPr>
          <p:nvPr/>
        </p:nvSpPr>
        <p:spPr>
          <a:xfrm>
            <a:off x="304800" y="1143000"/>
            <a:ext cx="8534400" cy="5257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Tx/>
              <a:buChar char="•"/>
            </a:pPr>
            <a:r>
              <a:rPr lang="en-US" sz="2200" dirty="0">
                <a:latin typeface="Times New Roman" panose="02020603050405020304" pitchFamily="18" charset="0"/>
                <a:cs typeface="Times New Roman" panose="02020603050405020304" pitchFamily="18" charset="0"/>
              </a:rPr>
              <a:t>Need to study the brain as an information processing machine: cognitive science and neuroscience</a:t>
            </a:r>
          </a:p>
          <a:p>
            <a:r>
              <a:rPr lang="en-US" altLang="en-US" sz="2200" b="1" dirty="0">
                <a:solidFill>
                  <a:srgbClr val="FF0000"/>
                </a:solidFill>
                <a:latin typeface="Times New Roman" pitchFamily="18" charset="0"/>
                <a:cs typeface="Times New Roman" panose="02020603050405020304" pitchFamily="18" charset="0"/>
              </a:rPr>
              <a:t>AI as systems that think humanly </a:t>
            </a:r>
          </a:p>
          <a:p>
            <a:pPr lvl="1"/>
            <a:r>
              <a:rPr lang="en-US" altLang="en-US" sz="2200" dirty="0">
                <a:solidFill>
                  <a:schemeClr val="tx1"/>
                </a:solidFill>
                <a:latin typeface="Times New Roman" pitchFamily="18" charset="0"/>
                <a:cs typeface="Times New Roman" panose="02020603050405020304" pitchFamily="18" charset="0"/>
              </a:rPr>
              <a:t>“The automation of activities that we associate with human thinking, activities such as decision-making, problem solving, learning …” (</a:t>
            </a:r>
            <a:r>
              <a:rPr lang="en-US" altLang="en-US" sz="2200" b="1" dirty="0">
                <a:solidFill>
                  <a:schemeClr val="tx1"/>
                </a:solidFill>
                <a:latin typeface="Times New Roman" pitchFamily="18" charset="0"/>
                <a:cs typeface="Times New Roman" panose="02020603050405020304" pitchFamily="18" charset="0"/>
              </a:rPr>
              <a:t>Bellman</a:t>
            </a:r>
            <a:r>
              <a:rPr lang="en-US" altLang="en-US" sz="2200" dirty="0">
                <a:solidFill>
                  <a:schemeClr val="tx1"/>
                </a:solidFill>
                <a:latin typeface="Times New Roman" pitchFamily="18" charset="0"/>
                <a:cs typeface="Times New Roman" panose="02020603050405020304" pitchFamily="18" charset="0"/>
              </a:rPr>
              <a:t> definition, 1978)</a:t>
            </a:r>
          </a:p>
          <a:p>
            <a:pPr lvl="1"/>
            <a:r>
              <a:rPr lang="en-US" altLang="en-US" sz="2200" dirty="0">
                <a:solidFill>
                  <a:schemeClr val="tx1"/>
                </a:solidFill>
                <a:latin typeface="Times New Roman" pitchFamily="18" charset="0"/>
                <a:cs typeface="Times New Roman" panose="02020603050405020304" pitchFamily="18" charset="0"/>
              </a:rPr>
              <a:t>“The exciting new effort to make computers think … machines with minds, in the full and literal sense” (</a:t>
            </a:r>
            <a:r>
              <a:rPr lang="en-US" altLang="en-US" sz="2200" b="1" dirty="0" err="1">
                <a:solidFill>
                  <a:schemeClr val="tx1"/>
                </a:solidFill>
                <a:latin typeface="Times New Roman" pitchFamily="18" charset="0"/>
                <a:cs typeface="Times New Roman" panose="02020603050405020304" pitchFamily="18" charset="0"/>
              </a:rPr>
              <a:t>Haugeland</a:t>
            </a:r>
            <a:r>
              <a:rPr lang="en-US" altLang="en-US" sz="2200" dirty="0">
                <a:solidFill>
                  <a:schemeClr val="tx1"/>
                </a:solidFill>
                <a:latin typeface="Times New Roman" pitchFamily="18" charset="0"/>
                <a:cs typeface="Times New Roman" panose="02020603050405020304" pitchFamily="18" charset="0"/>
              </a:rPr>
              <a:t> definition, 1985)</a:t>
            </a:r>
          </a:p>
          <a:p>
            <a:pPr>
              <a:buFontTx/>
              <a:buChar char="•"/>
            </a:pPr>
            <a:endParaRPr lang="en-US" sz="2200" dirty="0">
              <a:latin typeface="Times New Roman" panose="02020603050405020304" pitchFamily="18" charset="0"/>
              <a:cs typeface="Times New Roman" panose="02020603050405020304" pitchFamily="18" charset="0"/>
            </a:endParaRPr>
          </a:p>
        </p:txBody>
      </p:sp>
      <p:pic>
        <p:nvPicPr>
          <p:cNvPr id="6" name="Picture 2" descr="http://www.nature.com/polopoly_fs/7.3435.1332258664!/image/brain.jpg_gen/derivatives/landscape_630/br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953000"/>
            <a:ext cx="2724149" cy="13295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truden.truden.com/wp-content/uploads/2011/10/psychology_experimen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5105400"/>
            <a:ext cx="2790009" cy="1178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naswdc.org/images/sections/econnection/neuroscien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953000"/>
            <a:ext cx="1371600" cy="136246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85800" y="381000"/>
            <a:ext cx="7772400" cy="6858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z="2800" b="1" dirty="0">
                <a:solidFill>
                  <a:schemeClr val="tx1"/>
                </a:solidFill>
              </a:rPr>
              <a:t>AI definition 1: Thinking humanly</a:t>
            </a:r>
          </a:p>
        </p:txBody>
      </p:sp>
    </p:spTree>
    <p:extLst>
      <p:ext uri="{BB962C8B-B14F-4D97-AF65-F5344CB8AC3E}">
        <p14:creationId xmlns:p14="http://schemas.microsoft.com/office/powerpoint/2010/main" val="375032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2"/>
          <p:cNvSpPr txBox="1">
            <a:spLocks/>
          </p:cNvSpPr>
          <p:nvPr/>
        </p:nvSpPr>
        <p:spPr>
          <a:xfrm>
            <a:off x="152400" y="1143000"/>
            <a:ext cx="8763000" cy="5257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buFont typeface="Arial" pitchFamily="34" charset="0"/>
              <a:buChar char="•"/>
            </a:pPr>
            <a:r>
              <a:rPr lang="en-US" sz="2200" dirty="0">
                <a:latin typeface="Times New Roman" panose="02020603050405020304" pitchFamily="18" charset="0"/>
                <a:cs typeface="Times New Roman" panose="02020603050405020304" pitchFamily="18" charset="0"/>
              </a:rPr>
              <a:t>Can we build a brain?</a:t>
            </a:r>
          </a:p>
          <a:p>
            <a:pPr marL="533400" indent="-533400"/>
            <a:r>
              <a:rPr lang="en-US" altLang="en-US" sz="2200" b="1" dirty="0">
                <a:latin typeface="Times New Roman" pitchFamily="18" charset="0"/>
                <a:cs typeface="Times New Roman" panose="02020603050405020304" pitchFamily="18" charset="0"/>
              </a:rPr>
              <a:t>Requires</a:t>
            </a:r>
            <a:r>
              <a:rPr lang="en-US" altLang="en-US" sz="2200" dirty="0">
                <a:latin typeface="Times New Roman" pitchFamily="18" charset="0"/>
                <a:cs typeface="Times New Roman" panose="02020603050405020304" pitchFamily="18" charset="0"/>
              </a:rPr>
              <a:t>: </a:t>
            </a:r>
          </a:p>
          <a:p>
            <a:pPr marL="895350" lvl="1" indent="-438150"/>
            <a:r>
              <a:rPr lang="en-US" altLang="en-US" sz="2200" dirty="0">
                <a:solidFill>
                  <a:schemeClr val="tx1"/>
                </a:solidFill>
                <a:latin typeface="Times New Roman" pitchFamily="18" charset="0"/>
                <a:cs typeface="Times New Roman" panose="02020603050405020304" pitchFamily="18" charset="0"/>
              </a:rPr>
              <a:t>Scientific theories of internal activities of the brain</a:t>
            </a:r>
          </a:p>
          <a:p>
            <a:pPr marL="895350" lvl="1" indent="-438150"/>
            <a:r>
              <a:rPr lang="en-US" altLang="en-US" sz="2200" dirty="0">
                <a:solidFill>
                  <a:schemeClr val="tx1"/>
                </a:solidFill>
                <a:latin typeface="Times New Roman" pitchFamily="18" charset="0"/>
                <a:cs typeface="Times New Roman" panose="02020603050405020304" pitchFamily="18" charset="0"/>
              </a:rPr>
              <a:t> How human thinks?</a:t>
            </a:r>
          </a:p>
          <a:p>
            <a:pPr marL="533400" indent="-533400"/>
            <a:r>
              <a:rPr lang="en-US" altLang="en-US" sz="2200" b="1" dirty="0">
                <a:latin typeface="Times New Roman" pitchFamily="18" charset="0"/>
                <a:cs typeface="Times New Roman" panose="02020603050405020304" pitchFamily="18" charset="0"/>
              </a:rPr>
              <a:t> How to validate a given agent think humanly?</a:t>
            </a:r>
          </a:p>
          <a:p>
            <a:pPr marL="533400" indent="-533400"/>
            <a:r>
              <a:rPr lang="en-US" altLang="en-US" sz="2200" dirty="0">
                <a:latin typeface="Times New Roman" pitchFamily="18" charset="0"/>
                <a:cs typeface="Times New Roman" panose="02020603050405020304" pitchFamily="18" charset="0"/>
              </a:rPr>
              <a:t> The answer Requires either</a:t>
            </a:r>
          </a:p>
          <a:p>
            <a:pPr marL="895350" lvl="1" indent="-438150">
              <a:buFont typeface="Wingdings" pitchFamily="2" charset="2"/>
              <a:buAutoNum type="arabicPeriod"/>
            </a:pPr>
            <a:r>
              <a:rPr lang="en-US" altLang="en-US" sz="2200" dirty="0">
                <a:solidFill>
                  <a:schemeClr val="tx1"/>
                </a:solidFill>
                <a:latin typeface="Times New Roman" pitchFamily="18" charset="0"/>
                <a:cs typeface="Times New Roman" panose="02020603050405020304" pitchFamily="18" charset="0"/>
              </a:rPr>
              <a:t>Predicting and testing the behavior of human subjects from his/her thinking point of view (</a:t>
            </a:r>
            <a:r>
              <a:rPr lang="en-US" altLang="en-US" sz="2200" b="1" dirty="0">
                <a:solidFill>
                  <a:schemeClr val="tx1"/>
                </a:solidFill>
                <a:latin typeface="Times New Roman" pitchFamily="18" charset="0"/>
                <a:cs typeface="Times New Roman" panose="02020603050405020304" pitchFamily="18" charset="0"/>
              </a:rPr>
              <a:t>top-down</a:t>
            </a:r>
            <a:r>
              <a:rPr lang="en-US" altLang="en-US" sz="2200" dirty="0">
                <a:solidFill>
                  <a:schemeClr val="tx1"/>
                </a:solidFill>
                <a:latin typeface="Times New Roman" pitchFamily="18" charset="0"/>
                <a:cs typeface="Times New Roman" panose="02020603050405020304" pitchFamily="18" charset="0"/>
              </a:rPr>
              <a:t>) or </a:t>
            </a:r>
          </a:p>
          <a:p>
            <a:pPr marL="895350" lvl="1" indent="-438150">
              <a:buFont typeface="Wingdings" pitchFamily="2" charset="2"/>
              <a:buAutoNum type="arabicPeriod"/>
            </a:pPr>
            <a:r>
              <a:rPr lang="en-US" altLang="en-US" sz="2200" dirty="0">
                <a:solidFill>
                  <a:schemeClr val="tx1"/>
                </a:solidFill>
                <a:latin typeface="Times New Roman" pitchFamily="18" charset="0"/>
                <a:cs typeface="Times New Roman" panose="02020603050405020304" pitchFamily="18" charset="0"/>
              </a:rPr>
              <a:t> Direct identification from </a:t>
            </a:r>
            <a:r>
              <a:rPr lang="en-US" altLang="en-US" sz="2200" b="1" dirty="0">
                <a:solidFill>
                  <a:schemeClr val="tx1"/>
                </a:solidFill>
                <a:latin typeface="Times New Roman" pitchFamily="18" charset="0"/>
                <a:cs typeface="Times New Roman" panose="02020603050405020304" pitchFamily="18" charset="0"/>
              </a:rPr>
              <a:t>neurological</a:t>
            </a:r>
            <a:r>
              <a:rPr lang="en-US" altLang="en-US" sz="2200" dirty="0">
                <a:solidFill>
                  <a:schemeClr val="tx1"/>
                </a:solidFill>
                <a:latin typeface="Times New Roman" pitchFamily="18" charset="0"/>
                <a:cs typeface="Times New Roman" panose="02020603050405020304" pitchFamily="18" charset="0"/>
              </a:rPr>
              <a:t> data (</a:t>
            </a:r>
            <a:r>
              <a:rPr lang="en-US" altLang="en-US" sz="2200" b="1" dirty="0">
                <a:solidFill>
                  <a:schemeClr val="tx1"/>
                </a:solidFill>
                <a:latin typeface="Times New Roman" pitchFamily="18" charset="0"/>
                <a:cs typeface="Times New Roman" panose="02020603050405020304" pitchFamily="18" charset="0"/>
              </a:rPr>
              <a:t>bottom-up</a:t>
            </a:r>
            <a:r>
              <a:rPr lang="en-US" altLang="en-US" sz="2200" dirty="0">
                <a:solidFill>
                  <a:schemeClr val="tx1"/>
                </a:solidFill>
                <a:latin typeface="Times New Roman" pitchFamily="18" charset="0"/>
                <a:cs typeface="Times New Roman" panose="02020603050405020304" pitchFamily="18" charset="0"/>
              </a:rPr>
              <a:t>)</a:t>
            </a:r>
          </a:p>
          <a:p>
            <a:pPr marL="533400" indent="-533400"/>
            <a:r>
              <a:rPr lang="en-US" altLang="en-US" sz="2200" dirty="0">
                <a:latin typeface="Times New Roman" pitchFamily="18" charset="0"/>
                <a:cs typeface="Times New Roman" panose="02020603050405020304" pitchFamily="18" charset="0"/>
              </a:rPr>
              <a:t>Study on Mental processing logic of human being (cognitive science) is not yet fertile</a:t>
            </a:r>
          </a:p>
          <a:p>
            <a:pPr marL="457200" indent="-457200">
              <a:buFont typeface="Arial"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8" name="Rectangle 2"/>
          <p:cNvSpPr>
            <a:spLocks noGrp="1" noChangeArrowheads="1"/>
          </p:cNvSpPr>
          <p:nvPr>
            <p:ph type="title"/>
          </p:nvPr>
        </p:nvSpPr>
        <p:spPr>
          <a:xfrm>
            <a:off x="457200" y="503237"/>
            <a:ext cx="8229600" cy="563563"/>
          </a:xfrm>
        </p:spPr>
        <p:txBody>
          <a:bodyPr>
            <a:normAutofit/>
          </a:bodyPr>
          <a:lstStyle/>
          <a:p>
            <a:pPr eaLnBrk="1" hangingPunct="1">
              <a:defRPr/>
            </a:pPr>
            <a:r>
              <a:rPr lang="en-US" sz="2800" b="1" dirty="0">
                <a:solidFill>
                  <a:schemeClr val="tx1"/>
                </a:solidFill>
              </a:rPr>
              <a:t>Thinking humanly: cognitive modeling</a:t>
            </a:r>
          </a:p>
        </p:txBody>
      </p:sp>
    </p:spTree>
    <p:extLst>
      <p:ext uri="{BB962C8B-B14F-4D97-AF65-F5344CB8AC3E}">
        <p14:creationId xmlns:p14="http://schemas.microsoft.com/office/powerpoint/2010/main" val="1590268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p>
            <a:r>
              <a:rPr lang="en-US" b="1" dirty="0">
                <a:solidFill>
                  <a:schemeClr val="tx1"/>
                </a:solidFill>
              </a:rPr>
              <a:t>Outlines</a:t>
            </a:r>
          </a:p>
        </p:txBody>
      </p:sp>
      <p:sp>
        <p:nvSpPr>
          <p:cNvPr id="3" name="Content Placeholder 2"/>
          <p:cNvSpPr>
            <a:spLocks noGrp="1"/>
          </p:cNvSpPr>
          <p:nvPr>
            <p:ph sz="quarter" idx="1"/>
          </p:nvPr>
        </p:nvSpPr>
        <p:spPr>
          <a:xfrm>
            <a:off x="304800" y="1219200"/>
            <a:ext cx="8534400" cy="5105400"/>
          </a:xfrm>
        </p:spPr>
        <p:txBody>
          <a:bodyPr>
            <a:normAutofit/>
          </a:bodyPr>
          <a:lstStyle/>
          <a:p>
            <a:pPr lvl="0"/>
            <a:r>
              <a:rPr lang="en-US" sz="2300" dirty="0">
                <a:latin typeface="Times New Roman" panose="02020603050405020304" pitchFamily="18" charset="0"/>
                <a:cs typeface="Times New Roman" panose="02020603050405020304" pitchFamily="18" charset="0"/>
              </a:rPr>
              <a:t>Introduction to AI</a:t>
            </a:r>
          </a:p>
          <a:p>
            <a:pPr lvl="1"/>
            <a:r>
              <a:rPr lang="en-US" dirty="0">
                <a:solidFill>
                  <a:schemeClr val="tx1"/>
                </a:solidFill>
                <a:latin typeface="Times New Roman" panose="02020603050405020304" pitchFamily="18" charset="0"/>
                <a:cs typeface="Times New Roman" panose="02020603050405020304" pitchFamily="18" charset="0"/>
              </a:rPr>
              <a:t>Objectives/Goals of AI </a:t>
            </a:r>
          </a:p>
          <a:p>
            <a:pPr lvl="1"/>
            <a:r>
              <a:rPr lang="en-US" dirty="0">
                <a:solidFill>
                  <a:schemeClr val="tx1"/>
                </a:solidFill>
                <a:latin typeface="Times New Roman" panose="02020603050405020304" pitchFamily="18" charset="0"/>
                <a:cs typeface="Times New Roman" panose="02020603050405020304" pitchFamily="18" charset="0"/>
              </a:rPr>
              <a:t>What is AI?</a:t>
            </a:r>
          </a:p>
          <a:p>
            <a:pPr lvl="1"/>
            <a:r>
              <a:rPr lang="en-US" dirty="0">
                <a:solidFill>
                  <a:schemeClr val="tx1"/>
                </a:solidFill>
                <a:latin typeface="Times New Roman" panose="02020603050405020304" pitchFamily="18" charset="0"/>
                <a:cs typeface="Times New Roman" panose="02020603050405020304" pitchFamily="18" charset="0"/>
              </a:rPr>
              <a:t>Approaches to AI – making computer:</a:t>
            </a:r>
          </a:p>
          <a:p>
            <a:pPr lvl="2"/>
            <a:r>
              <a:rPr lang="en-US" sz="2300" dirty="0">
                <a:latin typeface="Times New Roman" panose="02020603050405020304" pitchFamily="18" charset="0"/>
                <a:cs typeface="Times New Roman" panose="02020603050405020304" pitchFamily="18" charset="0"/>
              </a:rPr>
              <a:t>Think like a human ( Thinking humanly)</a:t>
            </a:r>
          </a:p>
          <a:p>
            <a:pPr lvl="2"/>
            <a:r>
              <a:rPr lang="en-US" sz="2300" dirty="0">
                <a:latin typeface="Times New Roman" panose="02020603050405020304" pitchFamily="18" charset="0"/>
                <a:cs typeface="Times New Roman" panose="02020603050405020304" pitchFamily="18" charset="0"/>
              </a:rPr>
              <a:t>Act like a human (Acting humanly)</a:t>
            </a:r>
          </a:p>
          <a:p>
            <a:pPr lvl="2"/>
            <a:r>
              <a:rPr lang="en-US" sz="2300" dirty="0">
                <a:latin typeface="Times New Roman" panose="02020603050405020304" pitchFamily="18" charset="0"/>
                <a:cs typeface="Times New Roman" panose="02020603050405020304" pitchFamily="18" charset="0"/>
              </a:rPr>
              <a:t>Think rationally (Thinking rationally)</a:t>
            </a:r>
          </a:p>
          <a:p>
            <a:pPr lvl="2"/>
            <a:r>
              <a:rPr lang="en-US" sz="2300" dirty="0">
                <a:latin typeface="Times New Roman" panose="02020603050405020304" pitchFamily="18" charset="0"/>
                <a:cs typeface="Times New Roman" panose="02020603050405020304" pitchFamily="18" charset="0"/>
              </a:rPr>
              <a:t>Act rationally (Acting rationally)</a:t>
            </a:r>
          </a:p>
          <a:p>
            <a:pPr lvl="1"/>
            <a:r>
              <a:rPr lang="en-US" dirty="0">
                <a:solidFill>
                  <a:schemeClr val="tx1"/>
                </a:solidFill>
                <a:latin typeface="Times New Roman" panose="02020603050405020304" pitchFamily="18" charset="0"/>
                <a:cs typeface="Times New Roman" panose="02020603050405020304" pitchFamily="18" charset="0"/>
              </a:rPr>
              <a:t>The Foundations of AI </a:t>
            </a:r>
          </a:p>
          <a:p>
            <a:r>
              <a:rPr lang="en-US" sz="2300" dirty="0">
                <a:latin typeface="Times New Roman" panose="02020603050405020304" pitchFamily="18" charset="0"/>
                <a:cs typeface="Times New Roman" panose="02020603050405020304" pitchFamily="18" charset="0"/>
              </a:rPr>
              <a:t>Bits of History and the State of the Art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89590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a:xfrm>
            <a:off x="304800" y="1219200"/>
            <a:ext cx="8458200" cy="5105400"/>
          </a:xfrm>
        </p:spPr>
        <p:txBody>
          <a:bodyPr/>
          <a:lstStyle/>
          <a:p>
            <a:pPr lvl="1"/>
            <a:r>
              <a:rPr lang="en-US" altLang="en-US" dirty="0">
                <a:solidFill>
                  <a:schemeClr val="tx1"/>
                </a:solidFill>
                <a:latin typeface="Times New Roman" pitchFamily="18" charset="0"/>
              </a:rPr>
              <a:t>“The art of creating machines that perform functions that require intelligence when performed by people.” (Kurzweil definition, 1990)</a:t>
            </a:r>
          </a:p>
          <a:p>
            <a:pPr lvl="1"/>
            <a:r>
              <a:rPr lang="en-US" altLang="en-US" dirty="0">
                <a:solidFill>
                  <a:schemeClr val="tx1"/>
                </a:solidFill>
                <a:latin typeface="Times New Roman" pitchFamily="18" charset="0"/>
              </a:rPr>
              <a:t>“The study of how to make computers do things at which, at the moment, people are better.” (Rich and Knight definition, 1991)</a:t>
            </a:r>
          </a:p>
          <a:p>
            <a:endParaRPr lang="en-US" dirty="0"/>
          </a:p>
        </p:txBody>
      </p:sp>
      <p:sp>
        <p:nvSpPr>
          <p:cNvPr id="5" name="Rectangle 2"/>
          <p:cNvSpPr txBox="1">
            <a:spLocks noGrp="1" noChangeArrowheads="1"/>
          </p:cNvSpPr>
          <p:nvPr>
            <p:ph type="title"/>
          </p:nvPr>
        </p:nvSpPr>
        <p:spPr>
          <a:xfrm>
            <a:off x="457200" y="457200"/>
            <a:ext cx="8229600" cy="6858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z="2800" b="1" dirty="0">
                <a:solidFill>
                  <a:schemeClr val="tx1"/>
                </a:solidFill>
              </a:rPr>
              <a:t>AI definition 2: Acting humanly</a:t>
            </a:r>
          </a:p>
        </p:txBody>
      </p:sp>
    </p:spTree>
    <p:extLst>
      <p:ext uri="{BB962C8B-B14F-4D97-AF65-F5344CB8AC3E}">
        <p14:creationId xmlns:p14="http://schemas.microsoft.com/office/powerpoint/2010/main" val="2606790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10" name="Rectangle 2"/>
          <p:cNvSpPr txBox="1">
            <a:spLocks noChangeArrowheads="1"/>
          </p:cNvSpPr>
          <p:nvPr/>
        </p:nvSpPr>
        <p:spPr>
          <a:xfrm>
            <a:off x="457200" y="533400"/>
            <a:ext cx="8229600" cy="457200"/>
          </a:xfrm>
          <a:prstGeom prst="rect">
            <a:avLst/>
          </a:prstGeom>
        </p:spPr>
        <p:txBody>
          <a:bodyPr vert="horz" anchor="b" anchorCtr="0">
            <a:normAutofit fontScale="700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altLang="en-US" sz="4000" b="1">
                <a:solidFill>
                  <a:schemeClr val="tx1"/>
                </a:solidFill>
              </a:rPr>
              <a:t>Acting humanly: Turing Test</a:t>
            </a:r>
            <a:endParaRPr lang="en-US" altLang="en-US" sz="4000" b="1" dirty="0">
              <a:solidFill>
                <a:schemeClr val="tx1"/>
              </a:solidFill>
            </a:endParaRPr>
          </a:p>
        </p:txBody>
      </p:sp>
      <p:sp>
        <p:nvSpPr>
          <p:cNvPr id="11" name="Rectangle 3"/>
          <p:cNvSpPr txBox="1">
            <a:spLocks noChangeArrowheads="1"/>
          </p:cNvSpPr>
          <p:nvPr/>
        </p:nvSpPr>
        <p:spPr>
          <a:xfrm>
            <a:off x="228600" y="1143000"/>
            <a:ext cx="8763000" cy="16002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80000"/>
              </a:lnSpc>
              <a:buFont typeface="Wingdings" pitchFamily="2" charset="2"/>
              <a:buChar char="v"/>
            </a:pPr>
            <a:r>
              <a:rPr lang="en-US" altLang="en-US" sz="2200" dirty="0">
                <a:latin typeface="Times New Roman" pitchFamily="18" charset="0"/>
              </a:rPr>
              <a:t>Turing (1950) on his famous paper "Computing machinery and intelligence":</a:t>
            </a:r>
          </a:p>
          <a:p>
            <a:pPr>
              <a:lnSpc>
                <a:spcPct val="80000"/>
              </a:lnSpc>
              <a:buFont typeface="Wingdings" pitchFamily="2" charset="2"/>
              <a:buChar char="v"/>
            </a:pPr>
            <a:r>
              <a:rPr lang="en-US" altLang="en-US" sz="2200" dirty="0">
                <a:latin typeface="Times New Roman" pitchFamily="18" charset="0"/>
              </a:rPr>
              <a:t>"Can machines think?" </a:t>
            </a:r>
            <a:r>
              <a:rPr lang="en-US" altLang="en-US" sz="2200" dirty="0">
                <a:latin typeface="Times New Roman" pitchFamily="18" charset="0"/>
                <a:sym typeface="Wingdings" pitchFamily="2" charset="2"/>
              </a:rPr>
              <a:t></a:t>
            </a:r>
            <a:r>
              <a:rPr lang="en-US" altLang="en-US" sz="2200" dirty="0">
                <a:latin typeface="Times New Roman" pitchFamily="18" charset="0"/>
              </a:rPr>
              <a:t> "Can machines behave intelligently?"</a:t>
            </a:r>
          </a:p>
          <a:p>
            <a:pPr>
              <a:lnSpc>
                <a:spcPct val="80000"/>
              </a:lnSpc>
              <a:buFont typeface="Wingdings" pitchFamily="2" charset="2"/>
              <a:buChar char="v"/>
            </a:pPr>
            <a:r>
              <a:rPr lang="en-US" altLang="en-US" sz="2200" dirty="0">
                <a:latin typeface="Times New Roman" pitchFamily="18" charset="0"/>
              </a:rPr>
              <a:t>Operational test for intelligent behavior: the Imitation Game</a:t>
            </a:r>
          </a:p>
        </p:txBody>
      </p:sp>
      <p:pic>
        <p:nvPicPr>
          <p:cNvPr id="12" name="Picture 4" descr="tu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744634"/>
            <a:ext cx="3948113" cy="129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a:spLocks noChangeArrowheads="1"/>
          </p:cNvSpPr>
          <p:nvPr/>
        </p:nvSpPr>
        <p:spPr bwMode="auto">
          <a:xfrm>
            <a:off x="452284" y="4463296"/>
            <a:ext cx="85344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 typeface="Wingdings" pitchFamily="2" charset="2"/>
              <a:buChar char="v"/>
            </a:pPr>
            <a:r>
              <a:rPr lang="en-US" altLang="en-US" sz="2200" dirty="0">
                <a:latin typeface="Times New Roman" pitchFamily="18" charset="0"/>
              </a:rPr>
              <a:t>Predicted that by 2000, a machine might have a 30% chance of fooling a person for 5 minutes</a:t>
            </a:r>
          </a:p>
          <a:p>
            <a:pPr>
              <a:buFont typeface="Wingdings" pitchFamily="2" charset="2"/>
              <a:buChar char="v"/>
            </a:pPr>
            <a:r>
              <a:rPr lang="en-US" altLang="en-US" sz="2200" dirty="0">
                <a:latin typeface="Times New Roman" pitchFamily="18" charset="0"/>
              </a:rPr>
              <a:t>Anticipated all major arguments against AI in following 50 years</a:t>
            </a:r>
          </a:p>
          <a:p>
            <a:pPr>
              <a:buFont typeface="Wingdings" pitchFamily="2" charset="2"/>
              <a:buChar char="v"/>
            </a:pPr>
            <a:r>
              <a:rPr lang="en-US" altLang="en-US" sz="2200" dirty="0">
                <a:latin typeface="Times New Roman" pitchFamily="18" charset="0"/>
              </a:rPr>
              <a:t>Active areas of research to achieve this: Machine learning, NLP, Computer vision, </a:t>
            </a:r>
            <a:r>
              <a:rPr lang="en-US" altLang="en-US" sz="2200" dirty="0" err="1">
                <a:latin typeface="Times New Roman" pitchFamily="18" charset="0"/>
              </a:rPr>
              <a:t>etc</a:t>
            </a:r>
            <a:endParaRPr lang="en-US" altLang="en-US" sz="2200" dirty="0">
              <a:latin typeface="Times New Roman" pitchFamily="18" charset="0"/>
            </a:endParaRPr>
          </a:p>
        </p:txBody>
      </p:sp>
    </p:spTree>
    <p:extLst>
      <p:ext uri="{BB962C8B-B14F-4D97-AF65-F5344CB8AC3E}">
        <p14:creationId xmlns:p14="http://schemas.microsoft.com/office/powerpoint/2010/main" val="3478231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5" name="Rectangle 3"/>
          <p:cNvSpPr txBox="1">
            <a:spLocks noChangeArrowheads="1"/>
          </p:cNvSpPr>
          <p:nvPr/>
        </p:nvSpPr>
        <p:spPr>
          <a:xfrm>
            <a:off x="228600" y="1143000"/>
            <a:ext cx="8610600" cy="5257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buFontTx/>
              <a:buChar char="•"/>
            </a:pPr>
            <a:r>
              <a:rPr lang="en-US" sz="2200" b="1" dirty="0" err="1">
                <a:latin typeface="Times New Roman" panose="02020603050405020304" pitchFamily="18" charset="0"/>
                <a:cs typeface="Times New Roman" panose="02020603050405020304" pitchFamily="18" charset="0"/>
              </a:rPr>
              <a:t>Loebner</a:t>
            </a:r>
            <a:r>
              <a:rPr lang="en-US" sz="2200" b="1" dirty="0">
                <a:latin typeface="Times New Roman" panose="02020603050405020304" pitchFamily="18" charset="0"/>
                <a:cs typeface="Times New Roman" panose="02020603050405020304" pitchFamily="18" charset="0"/>
              </a:rPr>
              <a:t> prize</a:t>
            </a:r>
          </a:p>
          <a:p>
            <a:pPr lvl="1" algn="just"/>
            <a:r>
              <a:rPr lang="en-US" sz="2200" dirty="0">
                <a:solidFill>
                  <a:schemeClr val="tx1"/>
                </a:solidFill>
                <a:latin typeface="Times New Roman" panose="02020603050405020304" pitchFamily="18" charset="0"/>
                <a:cs typeface="Times New Roman" panose="02020603050405020304" pitchFamily="18" charset="0"/>
              </a:rPr>
              <a:t>2008 competition: each of 12 judges was given five minutes to conduct simultaneous, split-screen conversations with two hidden entities (human and chatterbot). The winner, </a:t>
            </a:r>
            <a:r>
              <a:rPr lang="en-US" sz="2200" dirty="0" err="1">
                <a:solidFill>
                  <a:schemeClr val="tx1"/>
                </a:solidFill>
                <a:latin typeface="Times New Roman" panose="02020603050405020304" pitchFamily="18" charset="0"/>
                <a:cs typeface="Times New Roman" panose="02020603050405020304" pitchFamily="18" charset="0"/>
              </a:rPr>
              <a:t>Elbot</a:t>
            </a:r>
            <a:r>
              <a:rPr lang="en-US" sz="2200" dirty="0">
                <a:solidFill>
                  <a:schemeClr val="tx1"/>
                </a:solidFill>
                <a:latin typeface="Times New Roman" panose="02020603050405020304" pitchFamily="18" charset="0"/>
                <a:cs typeface="Times New Roman" panose="02020603050405020304" pitchFamily="18" charset="0"/>
              </a:rPr>
              <a:t> of Artificial Solutions, managed to fool three of the judges into believing it was human [</a:t>
            </a:r>
            <a:r>
              <a:rPr lang="en-US" sz="2200" b="1" dirty="0">
                <a:solidFill>
                  <a:schemeClr val="tx1"/>
                </a:solidFill>
                <a:latin typeface="Times New Roman" panose="02020603050405020304" pitchFamily="18" charset="0"/>
                <a:cs typeface="Times New Roman" panose="02020603050405020304" pitchFamily="18" charset="0"/>
              </a:rPr>
              <a:t>Wikipedia</a:t>
            </a:r>
            <a:r>
              <a:rPr lang="en-US" sz="2200" dirty="0">
                <a:solidFill>
                  <a:schemeClr val="tx1"/>
                </a:solidFill>
                <a:latin typeface="Times New Roman" panose="02020603050405020304" pitchFamily="18" charset="0"/>
                <a:cs typeface="Times New Roman" panose="02020603050405020304" pitchFamily="18" charset="0"/>
              </a:rPr>
              <a:t>].</a:t>
            </a:r>
          </a:p>
        </p:txBody>
      </p:sp>
      <p:sp>
        <p:nvSpPr>
          <p:cNvPr id="6" name="Rectangle 2"/>
          <p:cNvSpPr txBox="1">
            <a:spLocks noChangeArrowheads="1"/>
          </p:cNvSpPr>
          <p:nvPr/>
        </p:nvSpPr>
        <p:spPr>
          <a:xfrm>
            <a:off x="685800" y="533400"/>
            <a:ext cx="7772400" cy="533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z="2800" b="1" dirty="0">
                <a:solidFill>
                  <a:schemeClr val="tx1"/>
                </a:solidFill>
              </a:rPr>
              <a:t>The Turing Test</a:t>
            </a:r>
          </a:p>
        </p:txBody>
      </p:sp>
      <p:pic>
        <p:nvPicPr>
          <p:cNvPr id="7" name="Picture 2" descr="http://loebner.net/Prizef/GoldPrizeHG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210051"/>
            <a:ext cx="2381250" cy="20383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loebner.net/Prizef/GoldPrizeAM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191001"/>
            <a:ext cx="238125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06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a:xfrm>
            <a:off x="152400" y="1219200"/>
            <a:ext cx="8686800" cy="5105400"/>
          </a:xfrm>
        </p:spPr>
        <p:txBody>
          <a:bodyPr>
            <a:normAutofit/>
          </a:bodyPr>
          <a:lstStyle/>
          <a:p>
            <a:pPr lvl="1" algn="just"/>
            <a:r>
              <a:rPr lang="en-US" altLang="en-US" sz="2400" dirty="0">
                <a:solidFill>
                  <a:schemeClr val="tx1"/>
                </a:solidFill>
                <a:latin typeface="Times New Roman" pitchFamily="18" charset="0"/>
              </a:rPr>
              <a:t>A system is said to be rational if it does the “right thing” given what it knows.</a:t>
            </a:r>
          </a:p>
          <a:p>
            <a:pPr lvl="1" algn="just"/>
            <a:r>
              <a:rPr lang="en-US" altLang="en-US" sz="2400" dirty="0">
                <a:solidFill>
                  <a:schemeClr val="tx1"/>
                </a:solidFill>
                <a:latin typeface="Times New Roman" pitchFamily="18" charset="0"/>
              </a:rPr>
              <a:t>“The study of mental faculties through the use of computational models.” (</a:t>
            </a:r>
            <a:r>
              <a:rPr lang="en-US" altLang="en-US" sz="2400" dirty="0" err="1">
                <a:solidFill>
                  <a:schemeClr val="tx1"/>
                </a:solidFill>
                <a:latin typeface="Times New Roman" pitchFamily="18" charset="0"/>
              </a:rPr>
              <a:t>Charniak</a:t>
            </a:r>
            <a:r>
              <a:rPr lang="en-US" altLang="en-US" sz="2400" dirty="0">
                <a:solidFill>
                  <a:schemeClr val="tx1"/>
                </a:solidFill>
                <a:latin typeface="Times New Roman" pitchFamily="18" charset="0"/>
              </a:rPr>
              <a:t> and McDermott definition, 1985)</a:t>
            </a:r>
          </a:p>
          <a:p>
            <a:pPr lvl="1" algn="just"/>
            <a:r>
              <a:rPr lang="en-US" altLang="en-US" sz="2400" dirty="0">
                <a:solidFill>
                  <a:schemeClr val="tx1"/>
                </a:solidFill>
                <a:latin typeface="Times New Roman" pitchFamily="18" charset="0"/>
              </a:rPr>
              <a:t>“The study of the computations that make it possible to perceive, reason, and act.” (Winston definition, 1992)</a:t>
            </a:r>
          </a:p>
          <a:p>
            <a:pPr algn="just"/>
            <a:endParaRPr lang="en-US" sz="2800" dirty="0"/>
          </a:p>
        </p:txBody>
      </p:sp>
      <p:sp>
        <p:nvSpPr>
          <p:cNvPr id="5" name="Title 1"/>
          <p:cNvSpPr>
            <a:spLocks noGrp="1"/>
          </p:cNvSpPr>
          <p:nvPr>
            <p:ph type="title"/>
          </p:nvPr>
        </p:nvSpPr>
        <p:spPr>
          <a:xfrm>
            <a:off x="609600" y="381000"/>
            <a:ext cx="7848600" cy="685800"/>
          </a:xfrm>
        </p:spPr>
        <p:txBody>
          <a:bodyPr>
            <a:normAutofit/>
          </a:bodyPr>
          <a:lstStyle/>
          <a:p>
            <a:r>
              <a:rPr lang="en-US" sz="2800" b="1" dirty="0">
                <a:solidFill>
                  <a:schemeClr val="tx1"/>
                </a:solidFill>
              </a:rPr>
              <a:t>AI definition 3: Thinking rationally</a:t>
            </a:r>
          </a:p>
        </p:txBody>
      </p:sp>
    </p:spTree>
    <p:extLst>
      <p:ext uri="{BB962C8B-B14F-4D97-AF65-F5344CB8AC3E}">
        <p14:creationId xmlns:p14="http://schemas.microsoft.com/office/powerpoint/2010/main" val="1076385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5" name="Rectangle 2"/>
          <p:cNvSpPr txBox="1">
            <a:spLocks noChangeArrowheads="1"/>
          </p:cNvSpPr>
          <p:nvPr/>
        </p:nvSpPr>
        <p:spPr>
          <a:xfrm>
            <a:off x="457200" y="579437"/>
            <a:ext cx="8229600" cy="487363"/>
          </a:xfrm>
          <a:prstGeom prst="rect">
            <a:avLst/>
          </a:prstGeom>
        </p:spPr>
        <p:txBody>
          <a:bodyPr vert="horz" anchor="b" anchorCtr="0">
            <a:normAutofit fontScale="925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pPr>
              <a:defRPr/>
            </a:pPr>
            <a:r>
              <a:rPr lang="en-US" sz="3400" b="1" dirty="0">
                <a:solidFill>
                  <a:schemeClr val="tx1"/>
                </a:solidFill>
              </a:rPr>
              <a:t>Thinking rationally: "laws of thought"</a:t>
            </a:r>
          </a:p>
        </p:txBody>
      </p:sp>
      <p:sp>
        <p:nvSpPr>
          <p:cNvPr id="6" name="Rectangle 3"/>
          <p:cNvSpPr txBox="1">
            <a:spLocks noChangeArrowheads="1"/>
          </p:cNvSpPr>
          <p:nvPr/>
        </p:nvSpPr>
        <p:spPr>
          <a:xfrm>
            <a:off x="228600" y="1219200"/>
            <a:ext cx="8686800" cy="518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609600" indent="-609600" algn="just">
              <a:lnSpc>
                <a:spcPct val="90000"/>
              </a:lnSpc>
            </a:pPr>
            <a:r>
              <a:rPr lang="en-US" altLang="en-US" sz="2200" dirty="0">
                <a:latin typeface="Times New Roman" pitchFamily="18" charset="0"/>
              </a:rPr>
              <a:t>Right thinking is related to irrefutable reasoning process</a:t>
            </a:r>
          </a:p>
          <a:p>
            <a:pPr marL="609600" indent="-609600" algn="just">
              <a:lnSpc>
                <a:spcPct val="90000"/>
              </a:lnSpc>
            </a:pPr>
            <a:r>
              <a:rPr lang="en-US" altLang="en-US" sz="2200" dirty="0">
                <a:latin typeface="Times New Roman" pitchFamily="18" charset="0"/>
              </a:rPr>
              <a:t>Require structure that always gave correct conclusion given correct premises </a:t>
            </a:r>
          </a:p>
          <a:p>
            <a:pPr marL="609600" indent="-609600" algn="just">
              <a:lnSpc>
                <a:spcPct val="90000"/>
              </a:lnSpc>
            </a:pPr>
            <a:r>
              <a:rPr lang="en-US" altLang="en-US" sz="2200" dirty="0">
                <a:latin typeface="Times New Roman" pitchFamily="18" charset="0"/>
              </a:rPr>
              <a:t>Logic is the key to design and implement an agent that think rationally</a:t>
            </a:r>
          </a:p>
          <a:p>
            <a:pPr marL="609600" indent="-609600" algn="just">
              <a:lnSpc>
                <a:spcPct val="90000"/>
              </a:lnSpc>
            </a:pPr>
            <a:r>
              <a:rPr lang="en-US" altLang="en-US" sz="2200" dirty="0">
                <a:latin typeface="Times New Roman" pitchFamily="18" charset="0"/>
              </a:rPr>
              <a:t>Several Greek schools developed various forms of </a:t>
            </a:r>
            <a:r>
              <a:rPr lang="en-US" altLang="en-US" sz="2200" i="1" dirty="0">
                <a:latin typeface="Times New Roman" pitchFamily="18" charset="0"/>
              </a:rPr>
              <a:t>logic</a:t>
            </a:r>
            <a:r>
              <a:rPr lang="en-US" altLang="en-US" sz="2200" dirty="0">
                <a:latin typeface="Times New Roman" pitchFamily="18" charset="0"/>
              </a:rPr>
              <a:t>: </a:t>
            </a:r>
            <a:r>
              <a:rPr lang="en-US" altLang="en-US" sz="2200" i="1" dirty="0">
                <a:latin typeface="Times New Roman" pitchFamily="18" charset="0"/>
              </a:rPr>
              <a:t>notation</a:t>
            </a:r>
            <a:r>
              <a:rPr lang="en-US" altLang="en-US" sz="2200" dirty="0">
                <a:latin typeface="Times New Roman" pitchFamily="18" charset="0"/>
              </a:rPr>
              <a:t> and </a:t>
            </a:r>
            <a:r>
              <a:rPr lang="en-US" altLang="en-US" sz="2200" i="1" dirty="0">
                <a:latin typeface="Times New Roman" pitchFamily="18" charset="0"/>
              </a:rPr>
              <a:t>rules of derivation</a:t>
            </a:r>
            <a:r>
              <a:rPr lang="en-US" altLang="en-US" sz="2200" dirty="0">
                <a:latin typeface="Times New Roman" pitchFamily="18" charset="0"/>
              </a:rPr>
              <a:t> for thoughts; </a:t>
            </a:r>
          </a:p>
          <a:p>
            <a:pPr marL="609600" indent="-609600" algn="just">
              <a:lnSpc>
                <a:spcPct val="90000"/>
              </a:lnSpc>
            </a:pPr>
            <a:r>
              <a:rPr lang="en-US" altLang="en-US" sz="2200" dirty="0">
                <a:latin typeface="Times New Roman" pitchFamily="18" charset="0"/>
              </a:rPr>
              <a:t>Direct line through mathematics and philosophy to modern AI</a:t>
            </a:r>
          </a:p>
          <a:p>
            <a:pPr>
              <a:buFontTx/>
              <a:buChar char="•"/>
            </a:pPr>
            <a:r>
              <a:rPr lang="en-US" sz="2300" b="1" dirty="0">
                <a:latin typeface="Times New Roman" panose="02020603050405020304" pitchFamily="18" charset="0"/>
                <a:cs typeface="Times New Roman" panose="02020603050405020304" pitchFamily="18" charset="0"/>
              </a:rPr>
              <a:t>Logic:</a:t>
            </a:r>
            <a:r>
              <a:rPr lang="en-US" sz="2300" dirty="0">
                <a:latin typeface="Times New Roman" panose="02020603050405020304" pitchFamily="18" charset="0"/>
                <a:cs typeface="Times New Roman" panose="02020603050405020304" pitchFamily="18" charset="0"/>
              </a:rPr>
              <a:t> patterns of argument that always yield correct conclusions when supplied with correct premises</a:t>
            </a:r>
          </a:p>
          <a:p>
            <a:pPr lvl="1"/>
            <a:r>
              <a:rPr lang="en-US" b="1" dirty="0">
                <a:solidFill>
                  <a:srgbClr val="0000FF"/>
                </a:solidFill>
                <a:latin typeface="Times New Roman" panose="02020603050405020304" pitchFamily="18" charset="0"/>
                <a:cs typeface="Times New Roman" panose="02020603050405020304" pitchFamily="18" charset="0"/>
              </a:rPr>
              <a:t>“Socrates is a man; all men are mortal; therefore Socrates is mortal.”</a:t>
            </a:r>
          </a:p>
          <a:p>
            <a:pPr marL="609600" indent="-609600" algn="just">
              <a:lnSpc>
                <a:spcPct val="90000"/>
              </a:lnSpc>
            </a:pPr>
            <a:endParaRPr lang="en-US" altLang="en-US" sz="2200" dirty="0">
              <a:latin typeface="Times New Roman" pitchFamily="18" charset="0"/>
            </a:endParaRPr>
          </a:p>
        </p:txBody>
      </p:sp>
    </p:spTree>
    <p:extLst>
      <p:ext uri="{BB962C8B-B14F-4D97-AF65-F5344CB8AC3E}">
        <p14:creationId xmlns:p14="http://schemas.microsoft.com/office/powerpoint/2010/main" val="888585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5" name="Title 1"/>
          <p:cNvSpPr>
            <a:spLocks noGrp="1"/>
          </p:cNvSpPr>
          <p:nvPr>
            <p:ph type="title"/>
          </p:nvPr>
        </p:nvSpPr>
        <p:spPr>
          <a:xfrm>
            <a:off x="609600" y="381000"/>
            <a:ext cx="7848600" cy="685800"/>
          </a:xfrm>
        </p:spPr>
        <p:txBody>
          <a:bodyPr>
            <a:normAutofit/>
          </a:bodyPr>
          <a:lstStyle/>
          <a:p>
            <a:r>
              <a:rPr lang="en-US" sz="2800" b="1" dirty="0">
                <a:solidFill>
                  <a:schemeClr val="tx1"/>
                </a:solidFill>
              </a:rPr>
              <a:t>AI definition 3: Thinking rationally</a:t>
            </a:r>
          </a:p>
        </p:txBody>
      </p:sp>
      <p:sp>
        <p:nvSpPr>
          <p:cNvPr id="6" name="Content Placeholder 2"/>
          <p:cNvSpPr>
            <a:spLocks noGrp="1"/>
          </p:cNvSpPr>
          <p:nvPr>
            <p:ph idx="1"/>
          </p:nvPr>
        </p:nvSpPr>
        <p:spPr>
          <a:xfrm>
            <a:off x="228600" y="1143000"/>
            <a:ext cx="8686800" cy="5257800"/>
          </a:xfrm>
        </p:spPr>
        <p:txBody>
          <a:bodyPr>
            <a:normAutofit/>
          </a:bodyPr>
          <a:lstStyle/>
          <a:p>
            <a:pPr>
              <a:buFontTx/>
              <a:buChar char="•"/>
            </a:pPr>
            <a:r>
              <a:rPr lang="en-US" sz="2300" b="1" i="1" dirty="0">
                <a:latin typeface="Times New Roman" panose="02020603050405020304" pitchFamily="18" charset="0"/>
                <a:cs typeface="Times New Roman" panose="02020603050405020304" pitchFamily="18" charset="0"/>
              </a:rPr>
              <a:t>Logicist</a:t>
            </a:r>
            <a:r>
              <a:rPr lang="en-US" sz="2300" b="1" dirty="0">
                <a:latin typeface="Times New Roman" panose="02020603050405020304" pitchFamily="18" charset="0"/>
                <a:cs typeface="Times New Roman" panose="02020603050405020304" pitchFamily="18" charset="0"/>
              </a:rPr>
              <a:t> approach to AI: </a:t>
            </a:r>
            <a:r>
              <a:rPr lang="en-US" sz="2300" dirty="0">
                <a:latin typeface="Times New Roman" panose="02020603050405020304" pitchFamily="18" charset="0"/>
                <a:cs typeface="Times New Roman" panose="02020603050405020304" pitchFamily="18" charset="0"/>
              </a:rPr>
              <a:t>describe problem in formal logical notation and apply general deduction procedures to solve it</a:t>
            </a:r>
          </a:p>
          <a:p>
            <a:pPr>
              <a:buFontTx/>
              <a:buChar char="•"/>
            </a:pPr>
            <a:r>
              <a:rPr lang="en-US" sz="2300" dirty="0">
                <a:latin typeface="Times New Roman" panose="02020603050405020304" pitchFamily="18" charset="0"/>
                <a:cs typeface="Times New Roman" panose="02020603050405020304" pitchFamily="18" charset="0"/>
              </a:rPr>
              <a:t>Problems with the logicist approach</a:t>
            </a:r>
          </a:p>
          <a:p>
            <a:pPr lvl="1"/>
            <a:r>
              <a:rPr lang="en-US" dirty="0">
                <a:solidFill>
                  <a:schemeClr val="tx1"/>
                </a:solidFill>
                <a:latin typeface="Times New Roman" panose="02020603050405020304" pitchFamily="18" charset="0"/>
                <a:cs typeface="Times New Roman" panose="02020603050405020304" pitchFamily="18" charset="0"/>
              </a:rPr>
              <a:t>Computational complexity of finding the solution</a:t>
            </a:r>
          </a:p>
          <a:p>
            <a:pPr lvl="1"/>
            <a:r>
              <a:rPr lang="en-US" dirty="0">
                <a:solidFill>
                  <a:schemeClr val="tx1"/>
                </a:solidFill>
                <a:latin typeface="Times New Roman" panose="02020603050405020304" pitchFamily="18" charset="0"/>
                <a:cs typeface="Times New Roman" panose="02020603050405020304" pitchFamily="18" charset="0"/>
              </a:rPr>
              <a:t>Describing real-world problems and knowledge in logical notation</a:t>
            </a:r>
          </a:p>
          <a:p>
            <a:pPr lvl="1"/>
            <a:r>
              <a:rPr lang="en-US" dirty="0">
                <a:solidFill>
                  <a:schemeClr val="tx1"/>
                </a:solidFill>
                <a:latin typeface="Times New Roman" panose="02020603050405020304" pitchFamily="18" charset="0"/>
                <a:cs typeface="Times New Roman" panose="02020603050405020304" pitchFamily="18" charset="0"/>
              </a:rPr>
              <a:t>Dealing with uncertainty</a:t>
            </a:r>
          </a:p>
          <a:p>
            <a:pPr lvl="1"/>
            <a:r>
              <a:rPr lang="en-US" dirty="0">
                <a:solidFill>
                  <a:schemeClr val="tx1"/>
                </a:solidFill>
                <a:latin typeface="Times New Roman" panose="02020603050405020304" pitchFamily="18" charset="0"/>
                <a:cs typeface="Times New Roman" panose="02020603050405020304" pitchFamily="18" charset="0"/>
              </a:rPr>
              <a:t>A lot of “rational” behavior has nothing to do with logic</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2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228600" y="1143000"/>
            <a:ext cx="8610600" cy="4953000"/>
          </a:xfrm>
        </p:spPr>
        <p:txBody>
          <a:bodyPr/>
          <a:lstStyle/>
          <a:p>
            <a:pPr lvl="1"/>
            <a:r>
              <a:rPr lang="en-US" altLang="en-US" dirty="0">
                <a:solidFill>
                  <a:schemeClr val="tx1"/>
                </a:solidFill>
                <a:latin typeface="Times New Roman" pitchFamily="18" charset="0"/>
              </a:rPr>
              <a:t>“Computational intelligence is the study of the design of intelligent agent” (Poole, et al definition, 1998)</a:t>
            </a:r>
          </a:p>
          <a:p>
            <a:pPr lvl="1"/>
            <a:r>
              <a:rPr lang="en-US" altLang="en-US" dirty="0">
                <a:solidFill>
                  <a:schemeClr val="tx1"/>
                </a:solidFill>
                <a:latin typeface="Times New Roman" pitchFamily="18" charset="0"/>
              </a:rPr>
              <a:t>“AI … is concerned with intelligent behavior in artifacts.” (</a:t>
            </a:r>
            <a:r>
              <a:rPr lang="en-US" altLang="en-US" b="1" dirty="0">
                <a:solidFill>
                  <a:schemeClr val="tx1"/>
                </a:solidFill>
                <a:latin typeface="Times New Roman" pitchFamily="18" charset="0"/>
              </a:rPr>
              <a:t>Nilsson</a:t>
            </a:r>
            <a:r>
              <a:rPr lang="en-US" altLang="en-US" dirty="0">
                <a:solidFill>
                  <a:schemeClr val="tx1"/>
                </a:solidFill>
                <a:latin typeface="Times New Roman" pitchFamily="18" charset="0"/>
              </a:rPr>
              <a:t> definition, 1998)</a:t>
            </a:r>
          </a:p>
          <a:p>
            <a:pPr lvl="1"/>
            <a:r>
              <a:rPr lang="en-US" altLang="en-US" dirty="0">
                <a:solidFill>
                  <a:schemeClr val="tx1"/>
                </a:solidFill>
                <a:latin typeface="Times New Roman" pitchFamily="18" charset="0"/>
              </a:rPr>
              <a:t>The course advocates to agents that act rationally</a:t>
            </a:r>
          </a:p>
          <a:p>
            <a:endParaRPr lang="en-US" dirty="0"/>
          </a:p>
        </p:txBody>
      </p:sp>
      <p:sp>
        <p:nvSpPr>
          <p:cNvPr id="5" name="Rectangle 2"/>
          <p:cNvSpPr txBox="1">
            <a:spLocks noChangeArrowheads="1"/>
          </p:cNvSpPr>
          <p:nvPr/>
        </p:nvSpPr>
        <p:spPr>
          <a:xfrm>
            <a:off x="685800" y="609600"/>
            <a:ext cx="7772400" cy="457200"/>
          </a:xfrm>
          <a:prstGeom prst="rect">
            <a:avLst/>
          </a:prstGeom>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z="2800" b="1" dirty="0">
                <a:solidFill>
                  <a:schemeClr val="tx1"/>
                </a:solidFill>
              </a:rPr>
              <a:t>AI definition 4: Acting rationally</a:t>
            </a:r>
          </a:p>
        </p:txBody>
      </p:sp>
    </p:spTree>
    <p:extLst>
      <p:ext uri="{BB962C8B-B14F-4D97-AF65-F5344CB8AC3E}">
        <p14:creationId xmlns:p14="http://schemas.microsoft.com/office/powerpoint/2010/main" val="1739611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5" name="Rectangle 2"/>
          <p:cNvSpPr>
            <a:spLocks noGrp="1" noChangeArrowheads="1"/>
          </p:cNvSpPr>
          <p:nvPr>
            <p:ph type="title"/>
          </p:nvPr>
        </p:nvSpPr>
        <p:spPr>
          <a:xfrm>
            <a:off x="381000" y="503237"/>
            <a:ext cx="8229600" cy="487363"/>
          </a:xfrm>
        </p:spPr>
        <p:txBody>
          <a:bodyPr>
            <a:normAutofit fontScale="90000"/>
          </a:bodyPr>
          <a:lstStyle/>
          <a:p>
            <a:pPr eaLnBrk="1" hangingPunct="1"/>
            <a:r>
              <a:rPr lang="en-US" altLang="en-US" b="1" dirty="0">
                <a:solidFill>
                  <a:schemeClr val="tx1"/>
                </a:solidFill>
                <a:latin typeface="Times New Roman" pitchFamily="18" charset="0"/>
              </a:rPr>
              <a:t>Acting rationally: rational agent</a:t>
            </a:r>
          </a:p>
        </p:txBody>
      </p:sp>
      <p:sp>
        <p:nvSpPr>
          <p:cNvPr id="6" name="Rectangle 3"/>
          <p:cNvSpPr txBox="1">
            <a:spLocks noChangeArrowheads="1"/>
          </p:cNvSpPr>
          <p:nvPr/>
        </p:nvSpPr>
        <p:spPr>
          <a:xfrm>
            <a:off x="304800" y="1143000"/>
            <a:ext cx="8534400" cy="5257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lnSpc>
                <a:spcPct val="80000"/>
              </a:lnSpc>
            </a:pPr>
            <a:r>
              <a:rPr lang="en-US" altLang="en-US" sz="2200" dirty="0">
                <a:latin typeface="Times New Roman" pitchFamily="18" charset="0"/>
              </a:rPr>
              <a:t>Means acting so as to achieve one’s goals, given one’s beliefs. </a:t>
            </a:r>
          </a:p>
          <a:p>
            <a:pPr algn="just">
              <a:lnSpc>
                <a:spcPct val="80000"/>
              </a:lnSpc>
            </a:pPr>
            <a:r>
              <a:rPr lang="en-US" altLang="en-US" sz="2200" dirty="0">
                <a:latin typeface="Times New Roman" pitchFamily="18" charset="0"/>
              </a:rPr>
              <a:t>In this approach, AI is viewed as the study and  construction of rational agent</a:t>
            </a:r>
          </a:p>
          <a:p>
            <a:pPr algn="just">
              <a:lnSpc>
                <a:spcPct val="80000"/>
              </a:lnSpc>
            </a:pPr>
            <a:r>
              <a:rPr lang="en-US" altLang="en-US" sz="2200" b="1" dirty="0">
                <a:latin typeface="Times New Roman" pitchFamily="18" charset="0"/>
              </a:rPr>
              <a:t>Rational behavior</a:t>
            </a:r>
            <a:r>
              <a:rPr lang="en-US" altLang="en-US" sz="2200" dirty="0">
                <a:latin typeface="Times New Roman" pitchFamily="18" charset="0"/>
              </a:rPr>
              <a:t>: doing the right thing</a:t>
            </a:r>
          </a:p>
          <a:p>
            <a:pPr algn="just">
              <a:lnSpc>
                <a:spcPct val="80000"/>
              </a:lnSpc>
            </a:pPr>
            <a:r>
              <a:rPr lang="en-US" altLang="en-US" sz="2200" b="1" dirty="0">
                <a:latin typeface="Times New Roman" pitchFamily="18" charset="0"/>
              </a:rPr>
              <a:t>The right thing</a:t>
            </a:r>
            <a:r>
              <a:rPr lang="en-US" altLang="en-US" sz="2200" dirty="0">
                <a:latin typeface="Times New Roman" pitchFamily="18" charset="0"/>
              </a:rPr>
              <a:t>:  is the action/decision which is expected to </a:t>
            </a:r>
            <a:r>
              <a:rPr lang="en-US" altLang="en-US" sz="2200" b="1" dirty="0">
                <a:latin typeface="Times New Roman" pitchFamily="18" charset="0"/>
              </a:rPr>
              <a:t>maximize</a:t>
            </a:r>
            <a:r>
              <a:rPr lang="en-US" altLang="en-US" sz="2200" dirty="0">
                <a:latin typeface="Times New Roman" pitchFamily="18" charset="0"/>
              </a:rPr>
              <a:t> goal achievement, given the available information</a:t>
            </a:r>
          </a:p>
          <a:p>
            <a:pPr algn="just">
              <a:lnSpc>
                <a:spcPct val="80000"/>
              </a:lnSpc>
            </a:pPr>
            <a:r>
              <a:rPr lang="en-US" altLang="en-US" sz="2200" dirty="0">
                <a:latin typeface="Times New Roman" pitchFamily="18" charset="0"/>
              </a:rPr>
              <a:t>Doesn't necessarily involve thinking </a:t>
            </a:r>
          </a:p>
          <a:p>
            <a:pPr lvl="1" algn="just">
              <a:lnSpc>
                <a:spcPct val="80000"/>
              </a:lnSpc>
            </a:pPr>
            <a:r>
              <a:rPr lang="en-US" altLang="en-US" sz="2200" dirty="0">
                <a:solidFill>
                  <a:schemeClr val="tx1"/>
                </a:solidFill>
                <a:latin typeface="Times New Roman" pitchFamily="18" charset="0"/>
              </a:rPr>
              <a:t>One way of acting rationally is to reason logically to the action. </a:t>
            </a:r>
          </a:p>
          <a:p>
            <a:pPr lvl="1" algn="just">
              <a:lnSpc>
                <a:spcPct val="80000"/>
              </a:lnSpc>
            </a:pPr>
            <a:r>
              <a:rPr lang="en-US" altLang="en-US" sz="2200" dirty="0">
                <a:solidFill>
                  <a:schemeClr val="tx1"/>
                </a:solidFill>
                <a:latin typeface="Times New Roman" pitchFamily="18" charset="0"/>
              </a:rPr>
              <a:t>This indicates, making correct inference is part of being a rational agent</a:t>
            </a:r>
          </a:p>
          <a:p>
            <a:pPr lvl="1" algn="just">
              <a:lnSpc>
                <a:spcPct val="80000"/>
              </a:lnSpc>
            </a:pPr>
            <a:r>
              <a:rPr lang="en-US" altLang="en-US" sz="2200" dirty="0">
                <a:solidFill>
                  <a:schemeClr val="tx1"/>
                </a:solidFill>
                <a:latin typeface="Times New Roman" pitchFamily="18" charset="0"/>
              </a:rPr>
              <a:t>But rationality doesn’t require correct inference because some time without having correct thing to do, agent must act rationally</a:t>
            </a:r>
          </a:p>
        </p:txBody>
      </p:sp>
    </p:spTree>
    <p:extLst>
      <p:ext uri="{BB962C8B-B14F-4D97-AF65-F5344CB8AC3E}">
        <p14:creationId xmlns:p14="http://schemas.microsoft.com/office/powerpoint/2010/main" val="2556637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5" name="Rectangle 2"/>
          <p:cNvSpPr>
            <a:spLocks noGrp="1" noChangeArrowheads="1"/>
          </p:cNvSpPr>
          <p:nvPr>
            <p:ph type="title"/>
          </p:nvPr>
        </p:nvSpPr>
        <p:spPr>
          <a:xfrm>
            <a:off x="685800" y="457200"/>
            <a:ext cx="7772400" cy="609600"/>
          </a:xfrm>
        </p:spPr>
        <p:txBody>
          <a:bodyPr>
            <a:normAutofit/>
          </a:bodyPr>
          <a:lstStyle/>
          <a:p>
            <a:r>
              <a:rPr lang="en-US" sz="2800" b="1" dirty="0">
                <a:solidFill>
                  <a:schemeClr val="tx1"/>
                </a:solidFill>
              </a:rPr>
              <a:t>Utility maximization formulation</a:t>
            </a:r>
          </a:p>
        </p:txBody>
      </p:sp>
      <p:sp>
        <p:nvSpPr>
          <p:cNvPr id="6" name="Rectangle 3"/>
          <p:cNvSpPr txBox="1">
            <a:spLocks noChangeArrowheads="1"/>
          </p:cNvSpPr>
          <p:nvPr/>
        </p:nvSpPr>
        <p:spPr>
          <a:xfrm>
            <a:off x="304800" y="1143000"/>
            <a:ext cx="8458200" cy="5257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Tx/>
              <a:buChar char="•"/>
            </a:pPr>
            <a:r>
              <a:rPr lang="en-US" sz="2400" dirty="0">
                <a:latin typeface="Times New Roman" panose="02020603050405020304" pitchFamily="18" charset="0"/>
                <a:cs typeface="Times New Roman" panose="02020603050405020304" pitchFamily="18" charset="0"/>
              </a:rPr>
              <a:t>Advantages</a:t>
            </a:r>
          </a:p>
          <a:p>
            <a:pPr lvl="1"/>
            <a:r>
              <a:rPr lang="en-US" dirty="0">
                <a:solidFill>
                  <a:schemeClr val="tx1"/>
                </a:solidFill>
                <a:latin typeface="Times New Roman" panose="02020603050405020304" pitchFamily="18" charset="0"/>
                <a:cs typeface="Times New Roman" panose="02020603050405020304" pitchFamily="18" charset="0"/>
              </a:rPr>
              <a:t>Generality: goes beyond explicit reasoning, and even human cognition altogether</a:t>
            </a:r>
          </a:p>
          <a:p>
            <a:pPr lvl="1"/>
            <a:r>
              <a:rPr lang="en-US" dirty="0">
                <a:solidFill>
                  <a:schemeClr val="tx1"/>
                </a:solidFill>
                <a:latin typeface="Times New Roman" panose="02020603050405020304" pitchFamily="18" charset="0"/>
                <a:cs typeface="Times New Roman" panose="02020603050405020304" pitchFamily="18" charset="0"/>
              </a:rPr>
              <a:t>Practicality: can be adapted to many real-world problems</a:t>
            </a:r>
          </a:p>
          <a:p>
            <a:pPr lvl="1"/>
            <a:r>
              <a:rPr lang="en-US" dirty="0">
                <a:solidFill>
                  <a:schemeClr val="tx1"/>
                </a:solidFill>
                <a:latin typeface="Times New Roman" panose="02020603050405020304" pitchFamily="18" charset="0"/>
                <a:cs typeface="Times New Roman" panose="02020603050405020304" pitchFamily="18" charset="0"/>
              </a:rPr>
              <a:t>Naturally accommodates uncertainty</a:t>
            </a:r>
          </a:p>
          <a:p>
            <a:pPr lvl="1"/>
            <a:r>
              <a:rPr lang="en-US" dirty="0">
                <a:solidFill>
                  <a:schemeClr val="tx1"/>
                </a:solidFill>
                <a:latin typeface="Times New Roman" panose="02020603050405020304" pitchFamily="18" charset="0"/>
                <a:cs typeface="Times New Roman" panose="02020603050405020304" pitchFamily="18" charset="0"/>
              </a:rPr>
              <a:t>Amenable to good scientific and engineering methodology</a:t>
            </a:r>
          </a:p>
          <a:p>
            <a:pPr lvl="1"/>
            <a:r>
              <a:rPr lang="en-US" dirty="0">
                <a:solidFill>
                  <a:schemeClr val="tx1"/>
                </a:solidFill>
                <a:latin typeface="Times New Roman" panose="02020603050405020304" pitchFamily="18" charset="0"/>
                <a:cs typeface="Times New Roman" panose="02020603050405020304" pitchFamily="18" charset="0"/>
              </a:rPr>
              <a:t>Avoids philosophy and psychology</a:t>
            </a:r>
          </a:p>
          <a:p>
            <a:pPr>
              <a:buFontTx/>
              <a:buChar char="•"/>
            </a:pPr>
            <a:r>
              <a:rPr lang="en-US" dirty="0">
                <a:latin typeface="Times New Roman" panose="02020603050405020304" pitchFamily="18" charset="0"/>
                <a:cs typeface="Times New Roman" panose="02020603050405020304" pitchFamily="18" charset="0"/>
              </a:rPr>
              <a:t>Disadvantages?</a:t>
            </a:r>
          </a:p>
          <a:p>
            <a:pPr lvl="1"/>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71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5" name="Rectangle 2"/>
          <p:cNvSpPr>
            <a:spLocks noGrp="1" noChangeArrowheads="1"/>
          </p:cNvSpPr>
          <p:nvPr>
            <p:ph type="title"/>
          </p:nvPr>
        </p:nvSpPr>
        <p:spPr>
          <a:xfrm>
            <a:off x="513347" y="579438"/>
            <a:ext cx="7868653" cy="487362"/>
          </a:xfrm>
        </p:spPr>
        <p:txBody>
          <a:bodyPr>
            <a:noAutofit/>
          </a:bodyPr>
          <a:lstStyle/>
          <a:p>
            <a:pPr eaLnBrk="1" hangingPunct="1"/>
            <a:r>
              <a:rPr lang="en-US" altLang="en-US" sz="2800" b="1" dirty="0">
                <a:solidFill>
                  <a:schemeClr val="tx1"/>
                </a:solidFill>
              </a:rPr>
              <a:t>Introduction … Cont’d</a:t>
            </a:r>
          </a:p>
        </p:txBody>
      </p:sp>
      <p:sp>
        <p:nvSpPr>
          <p:cNvPr id="6" name="Rectangle 3"/>
          <p:cNvSpPr txBox="1">
            <a:spLocks noChangeArrowheads="1"/>
          </p:cNvSpPr>
          <p:nvPr/>
        </p:nvSpPr>
        <p:spPr>
          <a:xfrm>
            <a:off x="228600" y="1143000"/>
            <a:ext cx="8610600" cy="518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defRPr/>
            </a:pPr>
            <a:r>
              <a:rPr lang="en-US" sz="2400" dirty="0">
                <a:latin typeface="Times New Roman" pitchFamily="18" charset="0"/>
              </a:rPr>
              <a:t>AI follows all the four approach but tension existing between approaches which are centered around human and rationality.</a:t>
            </a:r>
          </a:p>
          <a:p>
            <a:pPr>
              <a:defRPr/>
            </a:pPr>
            <a:r>
              <a:rPr lang="en-US" sz="2400" dirty="0">
                <a:latin typeface="Times New Roman" pitchFamily="18" charset="0"/>
              </a:rPr>
              <a:t>Human centered approach must be empirical science, involving </a:t>
            </a:r>
            <a:r>
              <a:rPr lang="en-US" sz="2400" b="1" dirty="0">
                <a:latin typeface="Times New Roman" pitchFamily="18" charset="0"/>
              </a:rPr>
              <a:t>hypothesis</a:t>
            </a:r>
            <a:r>
              <a:rPr lang="en-US" sz="2400" dirty="0">
                <a:latin typeface="Times New Roman" pitchFamily="18" charset="0"/>
              </a:rPr>
              <a:t> and </a:t>
            </a:r>
            <a:r>
              <a:rPr lang="en-US" sz="2400" b="1" dirty="0">
                <a:latin typeface="Times New Roman" pitchFamily="18" charset="0"/>
              </a:rPr>
              <a:t>experimental confirmation</a:t>
            </a:r>
            <a:r>
              <a:rPr lang="en-US" sz="2400" dirty="0">
                <a:latin typeface="Times New Roman" pitchFamily="18" charset="0"/>
              </a:rPr>
              <a:t>. </a:t>
            </a:r>
          </a:p>
          <a:p>
            <a:pPr>
              <a:defRPr/>
            </a:pPr>
            <a:r>
              <a:rPr lang="en-US" sz="2400" dirty="0">
                <a:latin typeface="Times New Roman" pitchFamily="18" charset="0"/>
              </a:rPr>
              <a:t>A rationalist approach involves a combination of </a:t>
            </a:r>
            <a:r>
              <a:rPr lang="en-US" sz="2400" b="1" dirty="0">
                <a:latin typeface="Times New Roman" pitchFamily="18" charset="0"/>
              </a:rPr>
              <a:t>mathematics</a:t>
            </a:r>
            <a:r>
              <a:rPr lang="en-US" sz="2400" dirty="0">
                <a:latin typeface="Times New Roman" pitchFamily="18" charset="0"/>
              </a:rPr>
              <a:t> and </a:t>
            </a:r>
            <a:r>
              <a:rPr lang="en-US" sz="2400" b="1" dirty="0">
                <a:latin typeface="Times New Roman" pitchFamily="18" charset="0"/>
              </a:rPr>
              <a:t>engineering</a:t>
            </a:r>
          </a:p>
          <a:p>
            <a:pPr>
              <a:defRPr/>
            </a:pPr>
            <a:r>
              <a:rPr lang="en-US" sz="2400" dirty="0">
                <a:latin typeface="Times New Roman" pitchFamily="18" charset="0"/>
              </a:rPr>
              <a:t>This course focus on the study of a rational agent that think and act rationally.</a:t>
            </a:r>
          </a:p>
        </p:txBody>
      </p:sp>
    </p:spTree>
    <p:extLst>
      <p:ext uri="{BB962C8B-B14F-4D97-AF65-F5344CB8AC3E}">
        <p14:creationId xmlns:p14="http://schemas.microsoft.com/office/powerpoint/2010/main" val="3879967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FFD5FB-AEE7-4BD0-9397-7F4371A19EE0}"/>
              </a:ext>
            </a:extLst>
          </p:cNvPr>
          <p:cNvSpPr>
            <a:spLocks noGrp="1"/>
          </p:cNvSpPr>
          <p:nvPr>
            <p:ph type="title"/>
          </p:nvPr>
        </p:nvSpPr>
        <p:spPr/>
        <p:txBody>
          <a:bodyPr/>
          <a:lstStyle/>
          <a:p>
            <a:r>
              <a:rPr lang="en-US" dirty="0"/>
              <a:t>Introduction </a:t>
            </a:r>
          </a:p>
        </p:txBody>
      </p:sp>
      <p:sp>
        <p:nvSpPr>
          <p:cNvPr id="3" name="Slide Number Placeholder 2">
            <a:extLst>
              <a:ext uri="{FF2B5EF4-FFF2-40B4-BE49-F238E27FC236}">
                <a16:creationId xmlns="" xmlns:a16="http://schemas.microsoft.com/office/drawing/2014/main" id="{CBBDBDEA-C86E-4366-8D5A-81FF3E9F3843}"/>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a:extLst>
              <a:ext uri="{FF2B5EF4-FFF2-40B4-BE49-F238E27FC236}">
                <a16:creationId xmlns="" xmlns:a16="http://schemas.microsoft.com/office/drawing/2014/main" id="{55B855FD-80FD-45AC-9A14-98A7BD3E0BE4}"/>
              </a:ext>
            </a:extLst>
          </p:cNvPr>
          <p:cNvSpPr>
            <a:spLocks noGrp="1"/>
          </p:cNvSpPr>
          <p:nvPr>
            <p:ph sz="quarter" idx="1"/>
          </p:nvPr>
        </p:nvSpPr>
        <p:spPr>
          <a:xfrm>
            <a:off x="457200" y="1371600"/>
            <a:ext cx="8229600" cy="4984750"/>
          </a:xfrm>
        </p:spPr>
        <p:txBody>
          <a:bodyPr>
            <a:normAutofit/>
          </a:bodyPr>
          <a:lstStyle/>
          <a:p>
            <a:pPr algn="just"/>
            <a:r>
              <a:rPr lang="en-US" sz="2400" dirty="0">
                <a:latin typeface="Times New Roman" panose="02020603050405020304" pitchFamily="18" charset="0"/>
                <a:cs typeface="Times New Roman" panose="02020603050405020304" pitchFamily="18" charset="0"/>
              </a:rPr>
              <a:t>We call ourselves Homo sapiens—</a:t>
            </a:r>
            <a:r>
              <a:rPr lang="en-US" sz="2400" b="1" dirty="0">
                <a:latin typeface="Times New Roman" panose="02020603050405020304" pitchFamily="18" charset="0"/>
                <a:cs typeface="Times New Roman" panose="02020603050405020304" pitchFamily="18" charset="0"/>
              </a:rPr>
              <a:t>man the wise</a:t>
            </a:r>
            <a:r>
              <a:rPr lang="en-US" sz="2400" dirty="0">
                <a:latin typeface="Times New Roman" panose="02020603050405020304" pitchFamily="18" charset="0"/>
                <a:cs typeface="Times New Roman" panose="02020603050405020304" pitchFamily="18" charset="0"/>
              </a:rPr>
              <a:t>—because our </a:t>
            </a:r>
            <a:r>
              <a:rPr lang="en-US" sz="2400" b="1" dirty="0">
                <a:solidFill>
                  <a:srgbClr val="FF0000"/>
                </a:solidFill>
                <a:latin typeface="Times New Roman" panose="02020603050405020304" pitchFamily="18" charset="0"/>
                <a:cs typeface="Times New Roman" panose="02020603050405020304" pitchFamily="18" charset="0"/>
              </a:rPr>
              <a:t>intelligence</a:t>
            </a:r>
            <a:r>
              <a:rPr lang="en-US" sz="2400" dirty="0">
                <a:latin typeface="Times New Roman" panose="02020603050405020304" pitchFamily="18" charset="0"/>
                <a:cs typeface="Times New Roman" panose="02020603050405020304" pitchFamily="18" charset="0"/>
              </a:rPr>
              <a:t> is so important to us. </a:t>
            </a:r>
          </a:p>
          <a:p>
            <a:pPr algn="just"/>
            <a:r>
              <a:rPr lang="en-US" sz="2400" dirty="0">
                <a:latin typeface="Times New Roman" panose="02020603050405020304" pitchFamily="18" charset="0"/>
                <a:cs typeface="Times New Roman" panose="02020603050405020304" pitchFamily="18" charset="0"/>
              </a:rPr>
              <a:t>For thousands of years, we have tried to understand how </a:t>
            </a:r>
            <a:r>
              <a:rPr lang="en-US" sz="2400" b="1" dirty="0">
                <a:solidFill>
                  <a:srgbClr val="FF0000"/>
                </a:solidFill>
                <a:latin typeface="Times New Roman" panose="02020603050405020304" pitchFamily="18" charset="0"/>
                <a:cs typeface="Times New Roman" panose="02020603050405020304" pitchFamily="18" charset="0"/>
              </a:rPr>
              <a:t>we think</a:t>
            </a:r>
            <a:r>
              <a:rPr lang="en-US" sz="2400" dirty="0">
                <a:latin typeface="Times New Roman" panose="02020603050405020304" pitchFamily="18" charset="0"/>
                <a:cs typeface="Times New Roman" panose="02020603050405020304" pitchFamily="18" charset="0"/>
              </a:rPr>
              <a:t>; that is, how a mere handful of matter can </a:t>
            </a:r>
            <a:r>
              <a:rPr lang="en-US" sz="2400" dirty="0">
                <a:solidFill>
                  <a:srgbClr val="FF0000"/>
                </a:solidFill>
                <a:latin typeface="Times New Roman" panose="02020603050405020304" pitchFamily="18" charset="0"/>
                <a:cs typeface="Times New Roman" panose="02020603050405020304" pitchFamily="18" charset="0"/>
              </a:rPr>
              <a:t>perceive, understand, predict, and manipulate </a:t>
            </a:r>
            <a:r>
              <a:rPr lang="en-US" sz="2400" dirty="0">
                <a:latin typeface="Times New Roman" panose="02020603050405020304" pitchFamily="18" charset="0"/>
                <a:cs typeface="Times New Roman" panose="02020603050405020304" pitchFamily="18" charset="0"/>
              </a:rPr>
              <a:t>a world far larger and more complicated than itself. </a:t>
            </a:r>
          </a:p>
          <a:p>
            <a:pPr algn="just"/>
            <a:r>
              <a:rPr lang="en-US" sz="2400" dirty="0">
                <a:latin typeface="Times New Roman" panose="02020603050405020304" pitchFamily="18" charset="0"/>
                <a:cs typeface="Times New Roman" panose="02020603050405020304" pitchFamily="18" charset="0"/>
              </a:rPr>
              <a:t>The field of </a:t>
            </a:r>
            <a:r>
              <a:rPr lang="en-US" sz="2400" dirty="0">
                <a:solidFill>
                  <a:srgbClr val="FF0000"/>
                </a:solidFill>
                <a:latin typeface="Times New Roman" panose="02020603050405020304" pitchFamily="18" charset="0"/>
                <a:cs typeface="Times New Roman" panose="02020603050405020304" pitchFamily="18" charset="0"/>
              </a:rPr>
              <a:t>artificial intelligence</a:t>
            </a:r>
            <a:r>
              <a:rPr lang="en-US" sz="2400" dirty="0">
                <a:latin typeface="Times New Roman" panose="02020603050405020304" pitchFamily="18" charset="0"/>
                <a:cs typeface="Times New Roman" panose="02020603050405020304" pitchFamily="18" charset="0"/>
              </a:rPr>
              <a:t>, or AI, goes further still: it attempts not just to understand but also to </a:t>
            </a:r>
            <a:r>
              <a:rPr lang="en-US" sz="2400" dirty="0">
                <a:solidFill>
                  <a:srgbClr val="FF0000"/>
                </a:solidFill>
                <a:latin typeface="Times New Roman" panose="02020603050405020304" pitchFamily="18" charset="0"/>
                <a:cs typeface="Times New Roman" panose="02020603050405020304" pitchFamily="18" charset="0"/>
              </a:rPr>
              <a:t>build intelligent entities.</a:t>
            </a:r>
          </a:p>
        </p:txBody>
      </p:sp>
    </p:spTree>
    <p:extLst>
      <p:ext uri="{BB962C8B-B14F-4D97-AF65-F5344CB8AC3E}">
        <p14:creationId xmlns:p14="http://schemas.microsoft.com/office/powerpoint/2010/main" val="1693674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6" name="Rectangle 2"/>
          <p:cNvSpPr>
            <a:spLocks noGrp="1" noChangeArrowheads="1"/>
          </p:cNvSpPr>
          <p:nvPr>
            <p:ph type="title"/>
          </p:nvPr>
        </p:nvSpPr>
        <p:spPr>
          <a:xfrm>
            <a:off x="457200" y="503238"/>
            <a:ext cx="8229600" cy="487362"/>
          </a:xfrm>
        </p:spPr>
        <p:txBody>
          <a:bodyPr>
            <a:normAutofit fontScale="90000"/>
          </a:bodyPr>
          <a:lstStyle/>
          <a:p>
            <a:pPr eaLnBrk="1" hangingPunct="1"/>
            <a:r>
              <a:rPr lang="en-US" altLang="en-US" sz="4000" dirty="0">
                <a:solidFill>
                  <a:schemeClr val="tx1"/>
                </a:solidFill>
                <a:latin typeface="Times New Roman" pitchFamily="18" charset="0"/>
              </a:rPr>
              <a:t>AI prehistory</a:t>
            </a:r>
          </a:p>
        </p:txBody>
      </p:sp>
      <p:sp>
        <p:nvSpPr>
          <p:cNvPr id="7" name="Rectangle 3"/>
          <p:cNvSpPr txBox="1">
            <a:spLocks noChangeArrowheads="1"/>
          </p:cNvSpPr>
          <p:nvPr/>
        </p:nvSpPr>
        <p:spPr>
          <a:xfrm>
            <a:off x="381000" y="1143000"/>
            <a:ext cx="8305800" cy="54102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80000"/>
              </a:lnSpc>
            </a:pPr>
            <a:r>
              <a:rPr lang="en-US" altLang="en-US" sz="2400" dirty="0">
                <a:latin typeface="Times New Roman" pitchFamily="18" charset="0"/>
              </a:rPr>
              <a:t>Philosophy		Logic, methods of reasoning, mind as 			physical system foundations of learning, 			language, rationality</a:t>
            </a:r>
          </a:p>
          <a:p>
            <a:pPr>
              <a:lnSpc>
                <a:spcPct val="80000"/>
              </a:lnSpc>
            </a:pPr>
            <a:r>
              <a:rPr lang="en-US" altLang="en-US" sz="2400" dirty="0">
                <a:latin typeface="Times New Roman" pitchFamily="18" charset="0"/>
              </a:rPr>
              <a:t>Mathematics	Formal representation and proof 				algorithms, computation, (un) decidability, 			(in) tractability, probability</a:t>
            </a:r>
          </a:p>
          <a:p>
            <a:pPr>
              <a:lnSpc>
                <a:spcPct val="80000"/>
              </a:lnSpc>
            </a:pPr>
            <a:r>
              <a:rPr lang="en-US" altLang="en-US" sz="2400" dirty="0">
                <a:latin typeface="Times New Roman" pitchFamily="18" charset="0"/>
              </a:rPr>
              <a:t>Economics		Decision theory </a:t>
            </a:r>
          </a:p>
          <a:p>
            <a:pPr>
              <a:lnSpc>
                <a:spcPct val="80000"/>
              </a:lnSpc>
            </a:pPr>
            <a:r>
              <a:rPr lang="en-US" altLang="en-US" sz="2400" dirty="0">
                <a:latin typeface="Times New Roman" pitchFamily="18" charset="0"/>
              </a:rPr>
              <a:t>Neuroscience	physical substrate for mental activity</a:t>
            </a:r>
          </a:p>
          <a:p>
            <a:pPr>
              <a:lnSpc>
                <a:spcPct val="80000"/>
              </a:lnSpc>
            </a:pPr>
            <a:r>
              <a:rPr lang="en-US" altLang="en-US" sz="2400" dirty="0">
                <a:latin typeface="Times New Roman" pitchFamily="18" charset="0"/>
              </a:rPr>
              <a:t>Psychology 		phenomena of perception and motor 				control, experimental techniques</a:t>
            </a:r>
          </a:p>
          <a:p>
            <a:pPr>
              <a:lnSpc>
                <a:spcPct val="80000"/>
              </a:lnSpc>
            </a:pPr>
            <a:r>
              <a:rPr lang="en-US" altLang="en-US" sz="2400" dirty="0">
                <a:latin typeface="Times New Roman" pitchFamily="18" charset="0"/>
              </a:rPr>
              <a:t>Computer 		building fast computers </a:t>
            </a:r>
            <a:br>
              <a:rPr lang="en-US" altLang="en-US" sz="2400" dirty="0">
                <a:latin typeface="Times New Roman" pitchFamily="18" charset="0"/>
              </a:rPr>
            </a:br>
            <a:r>
              <a:rPr lang="en-US" altLang="en-US" sz="2400" dirty="0">
                <a:latin typeface="Times New Roman" pitchFamily="18" charset="0"/>
              </a:rPr>
              <a:t>engineering</a:t>
            </a:r>
          </a:p>
          <a:p>
            <a:pPr>
              <a:lnSpc>
                <a:spcPct val="80000"/>
              </a:lnSpc>
            </a:pPr>
            <a:r>
              <a:rPr lang="en-US" altLang="en-US" sz="2400" dirty="0">
                <a:latin typeface="Times New Roman" pitchFamily="18" charset="0"/>
              </a:rPr>
              <a:t>Control theory	design systems that maximize an objective</a:t>
            </a:r>
            <a:br>
              <a:rPr lang="en-US" altLang="en-US" sz="2400" dirty="0">
                <a:latin typeface="Times New Roman" pitchFamily="18" charset="0"/>
              </a:rPr>
            </a:br>
            <a:r>
              <a:rPr lang="en-US" altLang="en-US" sz="2400" dirty="0">
                <a:latin typeface="Times New Roman" pitchFamily="18" charset="0"/>
              </a:rPr>
              <a:t>			function over time </a:t>
            </a:r>
          </a:p>
          <a:p>
            <a:pPr>
              <a:lnSpc>
                <a:spcPct val="80000"/>
              </a:lnSpc>
            </a:pPr>
            <a:r>
              <a:rPr lang="en-US" altLang="en-US" sz="2400" dirty="0">
                <a:latin typeface="Times New Roman" pitchFamily="18" charset="0"/>
              </a:rPr>
              <a:t>Linguistics		knowledge representation, syntax, 				grammar</a:t>
            </a:r>
          </a:p>
        </p:txBody>
      </p:sp>
    </p:spTree>
    <p:extLst>
      <p:ext uri="{BB962C8B-B14F-4D97-AF65-F5344CB8AC3E}">
        <p14:creationId xmlns:p14="http://schemas.microsoft.com/office/powerpoint/2010/main" val="3608919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5" name="Rectangle 2"/>
          <p:cNvSpPr>
            <a:spLocks noGrp="1" noChangeArrowheads="1"/>
          </p:cNvSpPr>
          <p:nvPr>
            <p:ph type="title"/>
          </p:nvPr>
        </p:nvSpPr>
        <p:spPr>
          <a:xfrm>
            <a:off x="457200" y="503238"/>
            <a:ext cx="8229600" cy="487362"/>
          </a:xfrm>
        </p:spPr>
        <p:txBody>
          <a:bodyPr>
            <a:normAutofit fontScale="90000"/>
          </a:bodyPr>
          <a:lstStyle/>
          <a:p>
            <a:pPr eaLnBrk="1" hangingPunct="1"/>
            <a:r>
              <a:rPr lang="en-US" altLang="en-US" sz="4000">
                <a:solidFill>
                  <a:schemeClr val="tx1"/>
                </a:solidFill>
                <a:latin typeface="Times New Roman" pitchFamily="18" charset="0"/>
              </a:rPr>
              <a:t>History of AI</a:t>
            </a:r>
          </a:p>
        </p:txBody>
      </p:sp>
      <p:sp>
        <p:nvSpPr>
          <p:cNvPr id="6" name="Rectangle 3"/>
          <p:cNvSpPr txBox="1">
            <a:spLocks noChangeArrowheads="1"/>
          </p:cNvSpPr>
          <p:nvPr/>
        </p:nvSpPr>
        <p:spPr>
          <a:xfrm>
            <a:off x="304800" y="1066800"/>
            <a:ext cx="8382000" cy="5486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609600" indent="-609600"/>
            <a:r>
              <a:rPr lang="en-US" altLang="en-US" b="1">
                <a:latin typeface="Times New Roman" pitchFamily="18" charset="0"/>
              </a:rPr>
              <a:t>Warren McClloch and Walter Pitts (1943)</a:t>
            </a:r>
          </a:p>
          <a:p>
            <a:pPr marL="971550" lvl="1" indent="-514350"/>
            <a:r>
              <a:rPr lang="en-US" altLang="en-US" sz="2500">
                <a:solidFill>
                  <a:schemeClr val="tx1"/>
                </a:solidFill>
                <a:latin typeface="Times New Roman" pitchFamily="18" charset="0"/>
              </a:rPr>
              <a:t>1</a:t>
            </a:r>
            <a:r>
              <a:rPr lang="en-US" altLang="en-US" sz="2500" baseline="30000">
                <a:solidFill>
                  <a:schemeClr val="tx1"/>
                </a:solidFill>
                <a:latin typeface="Times New Roman" pitchFamily="18" charset="0"/>
              </a:rPr>
              <a:t>st</a:t>
            </a:r>
            <a:r>
              <a:rPr lang="en-US" altLang="en-US" sz="2500">
                <a:solidFill>
                  <a:schemeClr val="tx1"/>
                </a:solidFill>
                <a:latin typeface="Times New Roman" pitchFamily="18" charset="0"/>
              </a:rPr>
              <a:t> AI work: Boolean circuit model of the brain</a:t>
            </a:r>
          </a:p>
          <a:p>
            <a:pPr marL="971550" lvl="1" indent="-514350"/>
            <a:r>
              <a:rPr lang="en-US" altLang="en-US" sz="2500">
                <a:solidFill>
                  <a:schemeClr val="tx1"/>
                </a:solidFill>
                <a:latin typeface="Times New Roman" pitchFamily="18" charset="0"/>
              </a:rPr>
              <a:t>Drew on three sources</a:t>
            </a:r>
          </a:p>
          <a:p>
            <a:pPr marL="1352550" lvl="2" indent="-438150">
              <a:buFont typeface="Wingdings" pitchFamily="2" charset="2"/>
              <a:buAutoNum type="arabicPeriod"/>
            </a:pPr>
            <a:r>
              <a:rPr lang="en-US" altLang="en-US" sz="2100">
                <a:latin typeface="Times New Roman" pitchFamily="18" charset="0"/>
              </a:rPr>
              <a:t>Knowledge of the basic physiology and function of neurons in the brain</a:t>
            </a:r>
          </a:p>
          <a:p>
            <a:pPr marL="1352550" lvl="2" indent="-438150">
              <a:buFont typeface="Wingdings" pitchFamily="2" charset="2"/>
              <a:buAutoNum type="arabicPeriod"/>
            </a:pPr>
            <a:r>
              <a:rPr lang="en-US" altLang="en-US" sz="2100">
                <a:latin typeface="Times New Roman" pitchFamily="18" charset="0"/>
              </a:rPr>
              <a:t>The formal analysis of propositional logic due to Russell and Whitehead</a:t>
            </a:r>
          </a:p>
          <a:p>
            <a:pPr marL="1352550" lvl="2" indent="-438150">
              <a:buFont typeface="Wingdings" pitchFamily="2" charset="2"/>
              <a:buAutoNum type="arabicPeriod"/>
            </a:pPr>
            <a:r>
              <a:rPr lang="en-US" altLang="en-US" sz="2100">
                <a:latin typeface="Times New Roman" pitchFamily="18" charset="0"/>
              </a:rPr>
              <a:t>Turing’s theory of computation</a:t>
            </a:r>
          </a:p>
          <a:p>
            <a:pPr marL="971550" lvl="1" indent="-514350">
              <a:buFont typeface="Wingdings" pitchFamily="2" charset="2"/>
              <a:buChar char="l"/>
            </a:pPr>
            <a:r>
              <a:rPr lang="en-US" altLang="en-US" sz="2500">
                <a:solidFill>
                  <a:schemeClr val="tx1"/>
                </a:solidFill>
                <a:latin typeface="Times New Roman" pitchFamily="18" charset="0"/>
              </a:rPr>
              <a:t>They proposed a model of artificial neurons</a:t>
            </a:r>
          </a:p>
          <a:p>
            <a:pPr marL="971550" lvl="1" indent="-514350">
              <a:buFont typeface="Wingdings" pitchFamily="2" charset="2"/>
              <a:buChar char="l"/>
            </a:pPr>
            <a:r>
              <a:rPr lang="en-US" altLang="en-US" sz="2500">
                <a:solidFill>
                  <a:schemeClr val="tx1"/>
                </a:solidFill>
                <a:latin typeface="Times New Roman" pitchFamily="18" charset="0"/>
              </a:rPr>
              <a:t>They showed any computable function could be computed by some network of connected neurons</a:t>
            </a:r>
          </a:p>
          <a:p>
            <a:pPr marL="971550" lvl="1" indent="-514350">
              <a:buFont typeface="Wingdings" pitchFamily="2" charset="2"/>
              <a:buChar char="l"/>
            </a:pPr>
            <a:r>
              <a:rPr lang="en-US" altLang="en-US" sz="2500">
                <a:solidFill>
                  <a:schemeClr val="tx1"/>
                </a:solidFill>
                <a:latin typeface="Times New Roman" pitchFamily="18" charset="0"/>
              </a:rPr>
              <a:t>They also suggested that suitably defined networks could learn</a:t>
            </a:r>
          </a:p>
        </p:txBody>
      </p:sp>
    </p:spTree>
    <p:extLst>
      <p:ext uri="{BB962C8B-B14F-4D97-AF65-F5344CB8AC3E}">
        <p14:creationId xmlns:p14="http://schemas.microsoft.com/office/powerpoint/2010/main" val="3590446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5" name="Rectangle 2"/>
          <p:cNvSpPr>
            <a:spLocks noGrp="1" noChangeArrowheads="1"/>
          </p:cNvSpPr>
          <p:nvPr>
            <p:ph type="title"/>
          </p:nvPr>
        </p:nvSpPr>
        <p:spPr>
          <a:xfrm>
            <a:off x="457200" y="579438"/>
            <a:ext cx="8229600" cy="487362"/>
          </a:xfrm>
        </p:spPr>
        <p:txBody>
          <a:bodyPr>
            <a:normAutofit fontScale="90000"/>
          </a:bodyPr>
          <a:lstStyle/>
          <a:p>
            <a:pPr eaLnBrk="1" hangingPunct="1"/>
            <a:r>
              <a:rPr lang="en-US" altLang="en-US" sz="4000">
                <a:latin typeface="Times New Roman" pitchFamily="18" charset="0"/>
              </a:rPr>
              <a:t>History of AI</a:t>
            </a:r>
          </a:p>
        </p:txBody>
      </p:sp>
      <p:sp>
        <p:nvSpPr>
          <p:cNvPr id="6" name="Rectangle 3"/>
          <p:cNvSpPr txBox="1">
            <a:spLocks noChangeArrowheads="1"/>
          </p:cNvSpPr>
          <p:nvPr/>
        </p:nvSpPr>
        <p:spPr>
          <a:xfrm>
            <a:off x="457200" y="1143000"/>
            <a:ext cx="8229600" cy="137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971550" lvl="1" indent="-514350"/>
            <a:r>
              <a:rPr lang="en-US" altLang="en-US" sz="2700" b="1">
                <a:latin typeface="Times New Roman" pitchFamily="18" charset="0"/>
              </a:rPr>
              <a:t>Claude Shannon (1950) and Alan Turing (1953)</a:t>
            </a:r>
          </a:p>
          <a:p>
            <a:pPr marL="1352550" lvl="2" indent="-438150">
              <a:buFont typeface="Wingdings" pitchFamily="2" charset="2"/>
              <a:buChar char="l"/>
            </a:pPr>
            <a:r>
              <a:rPr lang="en-US" altLang="en-US">
                <a:latin typeface="Times New Roman" pitchFamily="18" charset="0"/>
              </a:rPr>
              <a:t>Write a chess program</a:t>
            </a:r>
          </a:p>
          <a:p>
            <a:pPr marL="609600" indent="-609600">
              <a:buFontTx/>
              <a:buNone/>
            </a:pPr>
            <a:endParaRPr lang="en-US" altLang="en-US">
              <a:latin typeface="Times New Roman" pitchFamily="18" charset="0"/>
            </a:endParaRPr>
          </a:p>
        </p:txBody>
      </p:sp>
      <p:sp>
        <p:nvSpPr>
          <p:cNvPr id="7" name="Rectangle 4"/>
          <p:cNvSpPr>
            <a:spLocks noChangeArrowheads="1"/>
          </p:cNvSpPr>
          <p:nvPr/>
        </p:nvSpPr>
        <p:spPr bwMode="auto">
          <a:xfrm>
            <a:off x="533400" y="2514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charset="0"/>
              </a:defRPr>
            </a:lvl1pPr>
            <a:lvl2pPr marL="971550" indent="-5143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600" b="1">
                <a:latin typeface="Times New Roman" pitchFamily="18" charset="0"/>
              </a:rPr>
              <a:t>Marvin Minisky and Dean Edmonds (1951)</a:t>
            </a:r>
          </a:p>
          <a:p>
            <a:pPr lvl="1" eaLnBrk="1" hangingPunct="1">
              <a:spcBef>
                <a:spcPct val="20000"/>
              </a:spcBef>
              <a:buFont typeface="Wingdings" pitchFamily="2" charset="2"/>
              <a:buChar char="l"/>
            </a:pPr>
            <a:r>
              <a:rPr lang="en-US" altLang="en-US" sz="2500">
                <a:latin typeface="Times New Roman" pitchFamily="18" charset="0"/>
              </a:rPr>
              <a:t>Built the 1</a:t>
            </a:r>
            <a:r>
              <a:rPr lang="en-US" altLang="en-US" sz="2500" baseline="30000">
                <a:latin typeface="Times New Roman" pitchFamily="18" charset="0"/>
              </a:rPr>
              <a:t>st</a:t>
            </a:r>
            <a:r>
              <a:rPr lang="en-US" altLang="en-US" sz="2500">
                <a:latin typeface="Times New Roman" pitchFamily="18" charset="0"/>
              </a:rPr>
              <a:t> neural network computer</a:t>
            </a:r>
          </a:p>
          <a:p>
            <a:pPr eaLnBrk="1" hangingPunct="1">
              <a:spcBef>
                <a:spcPct val="20000"/>
              </a:spcBef>
            </a:pPr>
            <a:endParaRPr lang="en-US" altLang="en-US" sz="2800">
              <a:latin typeface="Times New Roman" pitchFamily="18" charset="0"/>
            </a:endParaRPr>
          </a:p>
        </p:txBody>
      </p:sp>
    </p:spTree>
    <p:extLst>
      <p:ext uri="{BB962C8B-B14F-4D97-AF65-F5344CB8AC3E}">
        <p14:creationId xmlns:p14="http://schemas.microsoft.com/office/powerpoint/2010/main" val="2316895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5" name="Rectangle 2"/>
          <p:cNvSpPr>
            <a:spLocks noGrp="1" noChangeArrowheads="1"/>
          </p:cNvSpPr>
          <p:nvPr>
            <p:ph type="title"/>
          </p:nvPr>
        </p:nvSpPr>
        <p:spPr>
          <a:xfrm>
            <a:off x="662940" y="592097"/>
            <a:ext cx="7818120" cy="474703"/>
          </a:xfrm>
        </p:spPr>
        <p:txBody>
          <a:bodyPr>
            <a:normAutofit fontScale="90000"/>
          </a:bodyPr>
          <a:lstStyle/>
          <a:p>
            <a:pPr eaLnBrk="1" hangingPunct="1"/>
            <a:r>
              <a:rPr lang="en-US" altLang="en-US" sz="4000" dirty="0">
                <a:latin typeface="Times New Roman" pitchFamily="18" charset="0"/>
              </a:rPr>
              <a:t>History of AI Cont..</a:t>
            </a:r>
          </a:p>
        </p:txBody>
      </p:sp>
      <p:sp>
        <p:nvSpPr>
          <p:cNvPr id="6" name="Rectangle 3"/>
          <p:cNvSpPr txBox="1">
            <a:spLocks noChangeArrowheads="1"/>
          </p:cNvSpPr>
          <p:nvPr/>
        </p:nvSpPr>
        <p:spPr>
          <a:xfrm>
            <a:off x="228600" y="1143000"/>
            <a:ext cx="8686800" cy="518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en-US" sz="2800" dirty="0">
                <a:latin typeface="Times New Roman" pitchFamily="18" charset="0"/>
              </a:rPr>
              <a:t>Newell and Simon develop a reasoning program called the </a:t>
            </a:r>
            <a:r>
              <a:rPr lang="en-US" altLang="en-US" sz="2800" b="1" dirty="0">
                <a:solidFill>
                  <a:schemeClr val="accent2"/>
                </a:solidFill>
                <a:latin typeface="Times New Roman" pitchFamily="18" charset="0"/>
              </a:rPr>
              <a:t>Logic Theorist</a:t>
            </a:r>
            <a:r>
              <a:rPr lang="en-US" altLang="en-US" sz="2800" dirty="0">
                <a:latin typeface="Times New Roman" pitchFamily="18" charset="0"/>
              </a:rPr>
              <a:t> (LT) before Dartmouth workshop</a:t>
            </a:r>
          </a:p>
          <a:p>
            <a:r>
              <a:rPr lang="en-US" altLang="en-US" sz="2800" dirty="0">
                <a:latin typeface="Times New Roman" pitchFamily="18" charset="0"/>
              </a:rPr>
              <a:t>They then come up with the </a:t>
            </a:r>
            <a:r>
              <a:rPr lang="en-US" altLang="en-US" sz="2800" b="1" dirty="0">
                <a:solidFill>
                  <a:schemeClr val="accent2"/>
                </a:solidFill>
                <a:latin typeface="Times New Roman" pitchFamily="18" charset="0"/>
              </a:rPr>
              <a:t>General Problem Solver</a:t>
            </a:r>
            <a:r>
              <a:rPr lang="en-US" altLang="en-US" sz="2800" dirty="0">
                <a:latin typeface="Times New Roman" pitchFamily="18" charset="0"/>
              </a:rPr>
              <a:t> (GPS)</a:t>
            </a:r>
          </a:p>
          <a:p>
            <a:r>
              <a:rPr lang="en-US" altLang="en-US" sz="2800" b="1" dirty="0">
                <a:solidFill>
                  <a:schemeClr val="accent2"/>
                </a:solidFill>
                <a:latin typeface="Times New Roman" pitchFamily="18" charset="0"/>
              </a:rPr>
              <a:t>GPS,</a:t>
            </a:r>
            <a:r>
              <a:rPr lang="en-US" altLang="en-US" sz="2800" dirty="0">
                <a:latin typeface="Times New Roman" pitchFamily="18" charset="0"/>
              </a:rPr>
              <a:t> unlike </a:t>
            </a:r>
            <a:r>
              <a:rPr lang="en-US" altLang="en-US" sz="2800" b="1" dirty="0">
                <a:solidFill>
                  <a:schemeClr val="accent2"/>
                </a:solidFill>
                <a:latin typeface="Times New Roman" pitchFamily="18" charset="0"/>
              </a:rPr>
              <a:t>LT,</a:t>
            </a:r>
            <a:r>
              <a:rPr lang="en-US" altLang="en-US" sz="2800" dirty="0">
                <a:latin typeface="Times New Roman" pitchFamily="18" charset="0"/>
              </a:rPr>
              <a:t> is designed to imitate human problem solving protocols and it is the 1</a:t>
            </a:r>
            <a:r>
              <a:rPr lang="en-US" altLang="en-US" sz="2800" baseline="30000" dirty="0">
                <a:latin typeface="Times New Roman" pitchFamily="18" charset="0"/>
              </a:rPr>
              <a:t>st</a:t>
            </a:r>
            <a:r>
              <a:rPr lang="en-US" altLang="en-US" sz="2800" dirty="0">
                <a:latin typeface="Times New Roman" pitchFamily="18" charset="0"/>
              </a:rPr>
              <a:t> program to embody the “thinking  humanly” approach of AI</a:t>
            </a:r>
          </a:p>
          <a:p>
            <a:r>
              <a:rPr lang="en-US" altLang="en-US" sz="2800" dirty="0">
                <a:latin typeface="Times New Roman" pitchFamily="18" charset="0"/>
              </a:rPr>
              <a:t>Herbert Gelernter, 1959 constructed the </a:t>
            </a:r>
            <a:r>
              <a:rPr lang="en-US" altLang="en-US" sz="2800" b="1" dirty="0">
                <a:solidFill>
                  <a:schemeClr val="accent2"/>
                </a:solidFill>
                <a:latin typeface="Times New Roman" pitchFamily="18" charset="0"/>
              </a:rPr>
              <a:t>Geometry Theorem Prover</a:t>
            </a:r>
            <a:r>
              <a:rPr lang="en-US" altLang="en-US" sz="2800" dirty="0">
                <a:latin typeface="Times New Roman" pitchFamily="18" charset="0"/>
              </a:rPr>
              <a:t> (GTP)</a:t>
            </a:r>
          </a:p>
        </p:txBody>
      </p:sp>
    </p:spTree>
    <p:extLst>
      <p:ext uri="{BB962C8B-B14F-4D97-AF65-F5344CB8AC3E}">
        <p14:creationId xmlns:p14="http://schemas.microsoft.com/office/powerpoint/2010/main" val="989899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5" name="Rectangle 2"/>
          <p:cNvSpPr>
            <a:spLocks noGrp="1" noChangeArrowheads="1"/>
          </p:cNvSpPr>
          <p:nvPr>
            <p:ph type="title"/>
          </p:nvPr>
        </p:nvSpPr>
        <p:spPr>
          <a:xfrm>
            <a:off x="457200" y="503238"/>
            <a:ext cx="8229600" cy="436727"/>
          </a:xfrm>
        </p:spPr>
        <p:txBody>
          <a:bodyPr>
            <a:normAutofit fontScale="90000"/>
          </a:bodyPr>
          <a:lstStyle/>
          <a:p>
            <a:pPr eaLnBrk="1" hangingPunct="1"/>
            <a:r>
              <a:rPr lang="en-US" altLang="en-US" sz="4000">
                <a:latin typeface="Times New Roman" pitchFamily="18" charset="0"/>
              </a:rPr>
              <a:t>History of AI Cont..</a:t>
            </a:r>
          </a:p>
        </p:txBody>
      </p:sp>
      <p:sp>
        <p:nvSpPr>
          <p:cNvPr id="6" name="Rectangle 3"/>
          <p:cNvSpPr txBox="1">
            <a:spLocks noChangeArrowheads="1"/>
          </p:cNvSpPr>
          <p:nvPr/>
        </p:nvSpPr>
        <p:spPr>
          <a:xfrm>
            <a:off x="228600" y="1219200"/>
            <a:ext cx="8610600" cy="5257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90000"/>
              </a:lnSpc>
            </a:pPr>
            <a:r>
              <a:rPr lang="en-US" altLang="en-US" dirty="0">
                <a:latin typeface="Times New Roman" pitchFamily="18" charset="0"/>
              </a:rPr>
              <a:t>Arthur Samuel, 1952 wrote a series of checker programs</a:t>
            </a:r>
          </a:p>
          <a:p>
            <a:pPr lvl="1">
              <a:lnSpc>
                <a:spcPct val="90000"/>
              </a:lnSpc>
            </a:pPr>
            <a:r>
              <a:rPr lang="en-US" altLang="en-US" sz="2900" dirty="0">
                <a:latin typeface="Times New Roman" pitchFamily="18" charset="0"/>
              </a:rPr>
              <a:t>It can learn, which disprove the idea that computer can only do what they are told to do</a:t>
            </a:r>
          </a:p>
          <a:p>
            <a:pPr lvl="1">
              <a:lnSpc>
                <a:spcPct val="90000"/>
              </a:lnSpc>
            </a:pPr>
            <a:r>
              <a:rPr lang="en-US" altLang="en-US" sz="2900" dirty="0">
                <a:latin typeface="Times New Roman" pitchFamily="18" charset="0"/>
              </a:rPr>
              <a:t>His program play better than the creator</a:t>
            </a:r>
          </a:p>
          <a:p>
            <a:pPr lvl="1">
              <a:lnSpc>
                <a:spcPct val="90000"/>
              </a:lnSpc>
            </a:pPr>
            <a:endParaRPr lang="en-US" altLang="en-US" sz="2900" dirty="0">
              <a:latin typeface="Times New Roman" pitchFamily="18" charset="0"/>
            </a:endParaRPr>
          </a:p>
          <a:p>
            <a:pPr>
              <a:lnSpc>
                <a:spcPct val="90000"/>
              </a:lnSpc>
            </a:pPr>
            <a:r>
              <a:rPr lang="en-US" altLang="en-US" dirty="0">
                <a:latin typeface="Times New Roman" pitchFamily="18" charset="0"/>
              </a:rPr>
              <a:t>John </a:t>
            </a:r>
            <a:r>
              <a:rPr lang="en-US" altLang="en-US" dirty="0" err="1">
                <a:latin typeface="Times New Roman" pitchFamily="18" charset="0"/>
              </a:rPr>
              <a:t>Mcarty</a:t>
            </a:r>
            <a:r>
              <a:rPr lang="en-US" altLang="en-US" dirty="0">
                <a:latin typeface="Times New Roman" pitchFamily="18" charset="0"/>
              </a:rPr>
              <a:t>, 1958 at MIT</a:t>
            </a:r>
          </a:p>
          <a:p>
            <a:pPr lvl="1">
              <a:lnSpc>
                <a:spcPct val="90000"/>
              </a:lnSpc>
            </a:pPr>
            <a:r>
              <a:rPr lang="en-US" altLang="en-US" sz="2900" dirty="0">
                <a:latin typeface="Times New Roman" pitchFamily="18" charset="0"/>
              </a:rPr>
              <a:t>Define the 2</a:t>
            </a:r>
            <a:r>
              <a:rPr lang="en-US" altLang="en-US" sz="2900" baseline="30000" dirty="0">
                <a:latin typeface="Times New Roman" pitchFamily="18" charset="0"/>
              </a:rPr>
              <a:t>nd</a:t>
            </a:r>
            <a:r>
              <a:rPr lang="en-US" altLang="en-US" sz="2900" dirty="0">
                <a:latin typeface="Times New Roman" pitchFamily="18" charset="0"/>
              </a:rPr>
              <a:t> old high level programming language, LISP which is the 1</a:t>
            </a:r>
            <a:r>
              <a:rPr lang="en-US" altLang="en-US" sz="2900" baseline="30000" dirty="0">
                <a:latin typeface="Times New Roman" pitchFamily="18" charset="0"/>
              </a:rPr>
              <a:t>st </a:t>
            </a:r>
            <a:r>
              <a:rPr lang="en-US" altLang="en-US" sz="2900" dirty="0">
                <a:latin typeface="Times New Roman" pitchFamily="18" charset="0"/>
              </a:rPr>
              <a:t> and dominant AI programming language</a:t>
            </a:r>
          </a:p>
          <a:p>
            <a:pPr lvl="1">
              <a:lnSpc>
                <a:spcPct val="90000"/>
              </a:lnSpc>
            </a:pPr>
            <a:r>
              <a:rPr lang="en-US" altLang="en-US" sz="2900" dirty="0">
                <a:latin typeface="Times New Roman" pitchFamily="18" charset="0"/>
              </a:rPr>
              <a:t>Invent time sharing concept with his friend to avoid the problem of time as a resource.</a:t>
            </a:r>
          </a:p>
        </p:txBody>
      </p:sp>
    </p:spTree>
    <p:extLst>
      <p:ext uri="{BB962C8B-B14F-4D97-AF65-F5344CB8AC3E}">
        <p14:creationId xmlns:p14="http://schemas.microsoft.com/office/powerpoint/2010/main" val="137671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5" name="Rectangle 2"/>
          <p:cNvSpPr>
            <a:spLocks noGrp="1" noChangeArrowheads="1"/>
          </p:cNvSpPr>
          <p:nvPr>
            <p:ph type="title"/>
          </p:nvPr>
        </p:nvSpPr>
        <p:spPr>
          <a:xfrm>
            <a:off x="304800" y="596107"/>
            <a:ext cx="8458200" cy="394493"/>
          </a:xfrm>
        </p:spPr>
        <p:txBody>
          <a:bodyPr>
            <a:normAutofit fontScale="90000"/>
          </a:bodyPr>
          <a:lstStyle/>
          <a:p>
            <a:pPr eaLnBrk="1" hangingPunct="1"/>
            <a:r>
              <a:rPr lang="en-US" altLang="en-US" sz="4000" dirty="0">
                <a:latin typeface="Times New Roman" pitchFamily="18" charset="0"/>
              </a:rPr>
              <a:t>History of AI Cont..</a:t>
            </a:r>
          </a:p>
        </p:txBody>
      </p:sp>
      <p:sp>
        <p:nvSpPr>
          <p:cNvPr id="6" name="Rectangle 3"/>
          <p:cNvSpPr txBox="1">
            <a:spLocks noChangeArrowheads="1"/>
          </p:cNvSpPr>
          <p:nvPr/>
        </p:nvSpPr>
        <p:spPr>
          <a:xfrm>
            <a:off x="304800" y="1143000"/>
            <a:ext cx="8458200" cy="54102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90000"/>
              </a:lnSpc>
            </a:pPr>
            <a:r>
              <a:rPr lang="en-US" altLang="en-US" sz="2800" dirty="0">
                <a:latin typeface="Times New Roman" pitchFamily="18" charset="0"/>
              </a:rPr>
              <a:t>1958 is also marked the year that Marvin </a:t>
            </a:r>
            <a:r>
              <a:rPr lang="en-US" altLang="en-US" sz="2800" dirty="0" err="1">
                <a:latin typeface="Times New Roman" pitchFamily="18" charset="0"/>
              </a:rPr>
              <a:t>Minisky</a:t>
            </a:r>
            <a:r>
              <a:rPr lang="en-US" altLang="en-US" sz="2800" dirty="0">
                <a:latin typeface="Times New Roman" pitchFamily="18" charset="0"/>
              </a:rPr>
              <a:t> moved to MIT</a:t>
            </a:r>
          </a:p>
          <a:p>
            <a:pPr>
              <a:lnSpc>
                <a:spcPct val="90000"/>
              </a:lnSpc>
            </a:pPr>
            <a:endParaRPr lang="en-US" altLang="en-US" sz="2800" dirty="0">
              <a:latin typeface="Times New Roman" pitchFamily="18" charset="0"/>
            </a:endParaRPr>
          </a:p>
          <a:p>
            <a:pPr>
              <a:lnSpc>
                <a:spcPct val="90000"/>
              </a:lnSpc>
            </a:pPr>
            <a:r>
              <a:rPr lang="en-US" altLang="en-US" sz="2800" dirty="0" err="1">
                <a:latin typeface="Times New Roman" pitchFamily="18" charset="0"/>
              </a:rPr>
              <a:t>Minisky</a:t>
            </a:r>
            <a:r>
              <a:rPr lang="en-US" altLang="en-US" sz="2800" dirty="0">
                <a:latin typeface="Times New Roman" pitchFamily="18" charset="0"/>
              </a:rPr>
              <a:t> supervised a series of students who choose limited problems that appeared to require intelligence to solve (this problems known as </a:t>
            </a:r>
            <a:r>
              <a:rPr lang="en-US" altLang="en-US" sz="2800" b="1" dirty="0">
                <a:solidFill>
                  <a:schemeClr val="accent2"/>
                </a:solidFill>
                <a:latin typeface="Times New Roman" pitchFamily="18" charset="0"/>
              </a:rPr>
              <a:t>Micro world</a:t>
            </a:r>
            <a:r>
              <a:rPr lang="en-US" altLang="en-US" sz="2800" dirty="0">
                <a:latin typeface="Times New Roman" pitchFamily="18" charset="0"/>
              </a:rPr>
              <a:t>)</a:t>
            </a:r>
          </a:p>
          <a:p>
            <a:pPr>
              <a:lnSpc>
                <a:spcPct val="90000"/>
              </a:lnSpc>
            </a:pPr>
            <a:endParaRPr lang="en-US" altLang="en-US" sz="2800" dirty="0">
              <a:latin typeface="Times New Roman" pitchFamily="18" charset="0"/>
            </a:endParaRPr>
          </a:p>
          <a:p>
            <a:pPr>
              <a:lnSpc>
                <a:spcPct val="90000"/>
              </a:lnSpc>
            </a:pPr>
            <a:r>
              <a:rPr lang="en-US" altLang="en-US" sz="2800" dirty="0">
                <a:latin typeface="Times New Roman" pitchFamily="18" charset="0"/>
              </a:rPr>
              <a:t>The most dominant micro world problem is the block world</a:t>
            </a:r>
          </a:p>
          <a:p>
            <a:pPr>
              <a:lnSpc>
                <a:spcPct val="90000"/>
              </a:lnSpc>
            </a:pPr>
            <a:endParaRPr lang="en-US" altLang="en-US" sz="2800" dirty="0">
              <a:latin typeface="Times New Roman" pitchFamily="18" charset="0"/>
            </a:endParaRPr>
          </a:p>
          <a:p>
            <a:pPr>
              <a:lnSpc>
                <a:spcPct val="90000"/>
              </a:lnSpc>
            </a:pPr>
            <a:r>
              <a:rPr lang="en-US" altLang="en-US" sz="2800" dirty="0">
                <a:latin typeface="Times New Roman" pitchFamily="18" charset="0"/>
              </a:rPr>
              <a:t>It consists of a set of solid blocks placed on top of the table</a:t>
            </a:r>
          </a:p>
        </p:txBody>
      </p:sp>
    </p:spTree>
    <p:extLst>
      <p:ext uri="{BB962C8B-B14F-4D97-AF65-F5344CB8AC3E}">
        <p14:creationId xmlns:p14="http://schemas.microsoft.com/office/powerpoint/2010/main" val="2720934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5" name="Rectangle 2"/>
          <p:cNvSpPr>
            <a:spLocks noGrp="1" noChangeArrowheads="1"/>
          </p:cNvSpPr>
          <p:nvPr>
            <p:ph type="title"/>
          </p:nvPr>
        </p:nvSpPr>
        <p:spPr>
          <a:xfrm>
            <a:off x="457200" y="468313"/>
            <a:ext cx="8229600" cy="487362"/>
          </a:xfrm>
        </p:spPr>
        <p:txBody>
          <a:bodyPr>
            <a:normAutofit fontScale="90000"/>
          </a:bodyPr>
          <a:lstStyle/>
          <a:p>
            <a:pPr eaLnBrk="1" hangingPunct="1"/>
            <a:r>
              <a:rPr lang="en-US" altLang="en-US" sz="4000">
                <a:latin typeface="Times New Roman" pitchFamily="18" charset="0"/>
              </a:rPr>
              <a:t>Summary on history of AI</a:t>
            </a:r>
          </a:p>
        </p:txBody>
      </p:sp>
      <p:sp>
        <p:nvSpPr>
          <p:cNvPr id="6" name="Rectangle 3"/>
          <p:cNvSpPr txBox="1">
            <a:spLocks noChangeArrowheads="1"/>
          </p:cNvSpPr>
          <p:nvPr/>
        </p:nvSpPr>
        <p:spPr>
          <a:xfrm>
            <a:off x="457200" y="1260475"/>
            <a:ext cx="8229600" cy="5064125"/>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80000"/>
              </a:lnSpc>
            </a:pPr>
            <a:r>
              <a:rPr lang="en-US" altLang="en-US" sz="2200">
                <a:latin typeface="Times New Roman" pitchFamily="18" charset="0"/>
              </a:rPr>
              <a:t>1943     	McCulloch &amp; Pitts: Boolean circuit model of brain</a:t>
            </a:r>
          </a:p>
          <a:p>
            <a:pPr>
              <a:lnSpc>
                <a:spcPct val="80000"/>
              </a:lnSpc>
            </a:pPr>
            <a:r>
              <a:rPr lang="en-US" altLang="en-US" sz="2200">
                <a:latin typeface="Times New Roman" pitchFamily="18" charset="0"/>
              </a:rPr>
              <a:t>1950     	Turing's "Computing Machinery and Intelligence"</a:t>
            </a:r>
          </a:p>
          <a:p>
            <a:pPr>
              <a:lnSpc>
                <a:spcPct val="80000"/>
              </a:lnSpc>
            </a:pPr>
            <a:r>
              <a:rPr lang="en-US" altLang="en-US" sz="2200">
                <a:solidFill>
                  <a:srgbClr val="FF0000"/>
                </a:solidFill>
                <a:latin typeface="Times New Roman" pitchFamily="18" charset="0"/>
              </a:rPr>
              <a:t>1956		</a:t>
            </a:r>
            <a:r>
              <a:rPr lang="en-US" altLang="en-US" sz="2200">
                <a:latin typeface="Times New Roman" pitchFamily="18" charset="0"/>
              </a:rPr>
              <a:t>Dartmouth meeting: "Artificial Intelligence" adopted</a:t>
            </a:r>
          </a:p>
          <a:p>
            <a:pPr>
              <a:lnSpc>
                <a:spcPct val="80000"/>
              </a:lnSpc>
            </a:pPr>
            <a:r>
              <a:rPr lang="en-US" altLang="en-US" sz="2200">
                <a:latin typeface="Times New Roman" pitchFamily="18" charset="0"/>
              </a:rPr>
              <a:t>1952—69	Look, Ma, no hands! </a:t>
            </a:r>
          </a:p>
          <a:p>
            <a:pPr>
              <a:lnSpc>
                <a:spcPct val="80000"/>
              </a:lnSpc>
            </a:pPr>
            <a:r>
              <a:rPr lang="en-US" altLang="en-US" sz="2200">
                <a:latin typeface="Times New Roman" pitchFamily="18" charset="0"/>
              </a:rPr>
              <a:t>1950s	Early AI programs, including Samuel's checkers</a:t>
            </a:r>
            <a:br>
              <a:rPr lang="en-US" altLang="en-US" sz="2200">
                <a:latin typeface="Times New Roman" pitchFamily="18" charset="0"/>
              </a:rPr>
            </a:br>
            <a:r>
              <a:rPr lang="en-US" altLang="en-US" sz="2200">
                <a:latin typeface="Times New Roman" pitchFamily="18" charset="0"/>
              </a:rPr>
              <a:t>		program, Newell &amp; Simon's Logic Theorist, </a:t>
            </a:r>
            <a:br>
              <a:rPr lang="en-US" altLang="en-US" sz="2200">
                <a:latin typeface="Times New Roman" pitchFamily="18" charset="0"/>
              </a:rPr>
            </a:br>
            <a:r>
              <a:rPr lang="en-US" altLang="en-US" sz="2200">
                <a:latin typeface="Times New Roman" pitchFamily="18" charset="0"/>
              </a:rPr>
              <a:t>		Gelernter's Geometry Engine</a:t>
            </a:r>
          </a:p>
          <a:p>
            <a:pPr>
              <a:lnSpc>
                <a:spcPct val="80000"/>
              </a:lnSpc>
            </a:pPr>
            <a:r>
              <a:rPr lang="en-US" altLang="en-US" sz="2200">
                <a:latin typeface="Times New Roman" pitchFamily="18" charset="0"/>
              </a:rPr>
              <a:t>1965		Robinson's complete algorithm for logical reasoning</a:t>
            </a:r>
          </a:p>
          <a:p>
            <a:pPr>
              <a:lnSpc>
                <a:spcPct val="80000"/>
              </a:lnSpc>
            </a:pPr>
            <a:r>
              <a:rPr lang="en-US" altLang="en-US" sz="2200">
                <a:latin typeface="Times New Roman" pitchFamily="18" charset="0"/>
              </a:rPr>
              <a:t>1966—73	AI discovers computational complexity</a:t>
            </a:r>
            <a:br>
              <a:rPr lang="en-US" altLang="en-US" sz="2200">
                <a:latin typeface="Times New Roman" pitchFamily="18" charset="0"/>
              </a:rPr>
            </a:br>
            <a:r>
              <a:rPr lang="en-US" altLang="en-US" sz="2200">
                <a:latin typeface="Times New Roman" pitchFamily="18" charset="0"/>
              </a:rPr>
              <a:t>		Neural network research almost disappears</a:t>
            </a:r>
          </a:p>
          <a:p>
            <a:pPr>
              <a:lnSpc>
                <a:spcPct val="80000"/>
              </a:lnSpc>
            </a:pPr>
            <a:r>
              <a:rPr lang="en-US" altLang="en-US" sz="2200">
                <a:latin typeface="Times New Roman" pitchFamily="18" charset="0"/>
              </a:rPr>
              <a:t>1969—79	Early development of knowledge-based systems</a:t>
            </a:r>
          </a:p>
          <a:p>
            <a:pPr>
              <a:lnSpc>
                <a:spcPct val="80000"/>
              </a:lnSpc>
            </a:pPr>
            <a:r>
              <a:rPr lang="en-US" altLang="en-US" sz="2200">
                <a:latin typeface="Times New Roman" pitchFamily="18" charset="0"/>
              </a:rPr>
              <a:t>1980-- 	AI becomes an industry </a:t>
            </a:r>
          </a:p>
          <a:p>
            <a:pPr>
              <a:lnSpc>
                <a:spcPct val="80000"/>
              </a:lnSpc>
            </a:pPr>
            <a:r>
              <a:rPr lang="en-US" altLang="en-US" sz="2200">
                <a:latin typeface="Times New Roman" pitchFamily="18" charset="0"/>
              </a:rPr>
              <a:t>1986-- 	Neural networks return to popularity</a:t>
            </a:r>
          </a:p>
          <a:p>
            <a:pPr>
              <a:lnSpc>
                <a:spcPct val="80000"/>
              </a:lnSpc>
            </a:pPr>
            <a:r>
              <a:rPr lang="en-US" altLang="en-US" sz="2200">
                <a:latin typeface="Times New Roman" pitchFamily="18" charset="0"/>
              </a:rPr>
              <a:t>1987--	AI becomes a science </a:t>
            </a:r>
          </a:p>
          <a:p>
            <a:pPr>
              <a:lnSpc>
                <a:spcPct val="80000"/>
              </a:lnSpc>
            </a:pPr>
            <a:r>
              <a:rPr lang="en-US" altLang="en-US" sz="2200">
                <a:latin typeface="Times New Roman" pitchFamily="18" charset="0"/>
              </a:rPr>
              <a:t>1995--	The emergence of intelligent agents </a:t>
            </a:r>
          </a:p>
        </p:txBody>
      </p:sp>
    </p:spTree>
    <p:extLst>
      <p:ext uri="{BB962C8B-B14F-4D97-AF65-F5344CB8AC3E}">
        <p14:creationId xmlns:p14="http://schemas.microsoft.com/office/powerpoint/2010/main" val="3049699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state of the art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Content Placeholder 3"/>
          <p:cNvSpPr>
            <a:spLocks noGrp="1"/>
          </p:cNvSpPr>
          <p:nvPr>
            <p:ph sz="quarter" idx="1"/>
          </p:nvPr>
        </p:nvSpPr>
        <p:spPr/>
        <p:txBody>
          <a:bodyPr/>
          <a:lstStyle/>
          <a:p>
            <a:r>
              <a:rPr lang="en-US" dirty="0"/>
              <a:t>What can AI do today?</a:t>
            </a:r>
          </a:p>
          <a:p>
            <a:r>
              <a:rPr lang="en-US" dirty="0"/>
              <a:t> A concise answer is difficult because there are so many activities in so many subfields.</a:t>
            </a:r>
          </a:p>
          <a:p>
            <a:pPr lvl="2"/>
            <a:r>
              <a:rPr lang="en-US" dirty="0"/>
              <a:t>Robotic vehicles</a:t>
            </a:r>
          </a:p>
          <a:p>
            <a:pPr lvl="2"/>
            <a:r>
              <a:rPr lang="en-US" dirty="0"/>
              <a:t>Speech recognition:</a:t>
            </a:r>
          </a:p>
          <a:p>
            <a:pPr lvl="2"/>
            <a:r>
              <a:rPr lang="en-US" dirty="0"/>
              <a:t>Autonomous planning and scheduling</a:t>
            </a:r>
          </a:p>
          <a:p>
            <a:pPr lvl="2"/>
            <a:r>
              <a:rPr lang="en-US" dirty="0"/>
              <a:t>Game playing</a:t>
            </a:r>
          </a:p>
          <a:p>
            <a:pPr lvl="2"/>
            <a:r>
              <a:rPr lang="en-US" dirty="0"/>
              <a:t>Spam fighting</a:t>
            </a:r>
          </a:p>
          <a:p>
            <a:pPr lvl="2"/>
            <a:r>
              <a:rPr lang="en-US" dirty="0"/>
              <a:t>Logistics planning</a:t>
            </a:r>
          </a:p>
          <a:p>
            <a:pPr lvl="2"/>
            <a:r>
              <a:rPr lang="en-US" dirty="0"/>
              <a:t>Robotics</a:t>
            </a:r>
          </a:p>
          <a:p>
            <a:pPr lvl="2"/>
            <a:r>
              <a:rPr lang="en-US" dirty="0"/>
              <a:t>Machine Translation</a:t>
            </a:r>
          </a:p>
        </p:txBody>
      </p:sp>
    </p:spTree>
    <p:extLst>
      <p:ext uri="{BB962C8B-B14F-4D97-AF65-F5344CB8AC3E}">
        <p14:creationId xmlns:p14="http://schemas.microsoft.com/office/powerpoint/2010/main" val="821595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C7C17B-A065-4D48-9A82-8A3622299085}"/>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 xmlns:a16="http://schemas.microsoft.com/office/drawing/2014/main" id="{F71695EC-7B48-4431-AD52-E5B9095EBCB4}"/>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4" name="Content Placeholder 3">
            <a:extLst>
              <a:ext uri="{FF2B5EF4-FFF2-40B4-BE49-F238E27FC236}">
                <a16:creationId xmlns="" xmlns:a16="http://schemas.microsoft.com/office/drawing/2014/main" id="{C82BEA6D-5727-4A15-8BB3-9513EA366AED}"/>
              </a:ext>
            </a:extLst>
          </p:cNvPr>
          <p:cNvSpPr>
            <a:spLocks noGrp="1"/>
          </p:cNvSpPr>
          <p:nvPr>
            <p:ph sz="quarter" idx="1"/>
          </p:nvPr>
        </p:nvSpPr>
        <p:spPr/>
        <p:txBody>
          <a:bodyPr>
            <a:normAutofit fontScale="92500"/>
          </a:bodyPr>
          <a:lstStyle/>
          <a:p>
            <a:r>
              <a:rPr lang="en-US" dirty="0"/>
              <a:t>Different people approach AI with different goals in mind. Two important questions to ask are: Are you concerned with </a:t>
            </a:r>
            <a:r>
              <a:rPr lang="en-US" dirty="0">
                <a:solidFill>
                  <a:srgbClr val="FF0000"/>
                </a:solidFill>
              </a:rPr>
              <a:t>thinking or behavior</a:t>
            </a:r>
            <a:r>
              <a:rPr lang="en-US" dirty="0"/>
              <a:t>? Do you want to model </a:t>
            </a:r>
            <a:r>
              <a:rPr lang="en-US" dirty="0">
                <a:solidFill>
                  <a:srgbClr val="FF0000"/>
                </a:solidFill>
              </a:rPr>
              <a:t>humans or work from an ideal standard</a:t>
            </a:r>
            <a:r>
              <a:rPr lang="en-US" dirty="0"/>
              <a:t>? </a:t>
            </a:r>
          </a:p>
          <a:p>
            <a:r>
              <a:rPr lang="en-US" dirty="0"/>
              <a:t>Intelligence is concerned mainly with rational action. Ideally, an intelligent agent takes the best possible action in a situation. </a:t>
            </a:r>
          </a:p>
          <a:p>
            <a:r>
              <a:rPr lang="en-US" dirty="0"/>
              <a:t>We study the problem of building agents that are intelligent in this sense.</a:t>
            </a:r>
          </a:p>
          <a:p>
            <a:r>
              <a:rPr lang="en-US" dirty="0"/>
              <a:t>The history of AI has had cycles of success, misplaced optimism, and resulting cutbacks in enthusiasm and funding. There have also been cycles of introducing new creative approaches and systematically refining the best ones.</a:t>
            </a:r>
          </a:p>
        </p:txBody>
      </p:sp>
    </p:spTree>
    <p:extLst>
      <p:ext uri="{BB962C8B-B14F-4D97-AF65-F5344CB8AC3E}">
        <p14:creationId xmlns:p14="http://schemas.microsoft.com/office/powerpoint/2010/main" val="8629160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AF155-A2DD-4CE3-9A90-652C920477F0}"/>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 xmlns:a16="http://schemas.microsoft.com/office/drawing/2014/main" id="{F600C039-24EC-4D85-B6CB-AC13072B5C38}"/>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4" name="Content Placeholder 3">
            <a:extLst>
              <a:ext uri="{FF2B5EF4-FFF2-40B4-BE49-F238E27FC236}">
                <a16:creationId xmlns="" xmlns:a16="http://schemas.microsoft.com/office/drawing/2014/main" id="{735CAFE4-894D-42B2-9554-60E4705ED4E0}"/>
              </a:ext>
            </a:extLst>
          </p:cNvPr>
          <p:cNvSpPr>
            <a:spLocks noGrp="1"/>
          </p:cNvSpPr>
          <p:nvPr>
            <p:ph sz="quarter" idx="1"/>
          </p:nvPr>
        </p:nvSpPr>
        <p:spPr/>
        <p:txBody>
          <a:bodyPr/>
          <a:lstStyle/>
          <a:p>
            <a:r>
              <a:rPr lang="en-US" dirty="0"/>
              <a:t>AI has advanced more rapidly in the past decade because of greater use of the scientific method in experimenting with and comparing approaches. </a:t>
            </a:r>
          </a:p>
          <a:p>
            <a:r>
              <a:rPr lang="en-US" dirty="0"/>
              <a:t> Recent progress in understanding the theoretical basis for intelligence has gone hand in hand with improvements in the capabilities of real systems. </a:t>
            </a:r>
          </a:p>
          <a:p>
            <a:r>
              <a:rPr lang="en-US" dirty="0"/>
              <a:t>The subfields of AI have become more integrated, and AI has found common ground with other disciplines</a:t>
            </a:r>
          </a:p>
        </p:txBody>
      </p:sp>
    </p:spTree>
    <p:extLst>
      <p:ext uri="{BB962C8B-B14F-4D97-AF65-F5344CB8AC3E}">
        <p14:creationId xmlns:p14="http://schemas.microsoft.com/office/powerpoint/2010/main" val="1000535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B8A76A-4666-49C7-8B8F-2357619790E6}"/>
              </a:ext>
            </a:extLst>
          </p:cNvPr>
          <p:cNvSpPr>
            <a:spLocks noGrp="1"/>
          </p:cNvSpPr>
          <p:nvPr>
            <p:ph type="title"/>
          </p:nvPr>
        </p:nvSpPr>
        <p:spPr/>
        <p:txBody>
          <a:bodyPr/>
          <a:lstStyle/>
          <a:p>
            <a:r>
              <a:rPr lang="en-US" dirty="0"/>
              <a:t>Cont’d…</a:t>
            </a:r>
          </a:p>
        </p:txBody>
      </p:sp>
      <p:sp>
        <p:nvSpPr>
          <p:cNvPr id="3" name="Slide Number Placeholder 2">
            <a:extLst>
              <a:ext uri="{FF2B5EF4-FFF2-40B4-BE49-F238E27FC236}">
                <a16:creationId xmlns="" xmlns:a16="http://schemas.microsoft.com/office/drawing/2014/main" id="{947881FC-3802-4D37-9456-5C9E7C88C7E7}"/>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a:extLst>
              <a:ext uri="{FF2B5EF4-FFF2-40B4-BE49-F238E27FC236}">
                <a16:creationId xmlns="" xmlns:a16="http://schemas.microsoft.com/office/drawing/2014/main" id="{452B85E7-5FF1-490C-ADCA-F0695D59D82D}"/>
              </a:ext>
            </a:extLst>
          </p:cNvPr>
          <p:cNvSpPr>
            <a:spLocks noGrp="1"/>
          </p:cNvSpPr>
          <p:nvPr>
            <p:ph sz="quarter" idx="1"/>
          </p:nvPr>
        </p:nvSpPr>
        <p:spPr>
          <a:xfrm>
            <a:off x="457200" y="1600200"/>
            <a:ext cx="8229600" cy="4556760"/>
          </a:xfrm>
        </p:spPr>
        <p:txBody>
          <a:bodyPr>
            <a:normAutofit/>
          </a:bodyPr>
          <a:lstStyle/>
          <a:p>
            <a:pPr algn="just"/>
            <a:r>
              <a:rPr lang="en-US" sz="2400" dirty="0">
                <a:latin typeface="Times New Roman" panose="02020603050405020304" pitchFamily="18" charset="0"/>
                <a:cs typeface="Times New Roman" panose="02020603050405020304" pitchFamily="18" charset="0"/>
              </a:rPr>
              <a:t>AI currently encompasses a huge variety of subfields, ranging from the general (</a:t>
            </a:r>
            <a:r>
              <a:rPr lang="en-US" sz="2400" dirty="0">
                <a:solidFill>
                  <a:srgbClr val="FF0000"/>
                </a:solidFill>
                <a:latin typeface="Times New Roman" panose="02020603050405020304" pitchFamily="18" charset="0"/>
                <a:cs typeface="Times New Roman" panose="02020603050405020304" pitchFamily="18" charset="0"/>
              </a:rPr>
              <a:t>learning and perception</a:t>
            </a:r>
            <a:r>
              <a:rPr lang="en-US" sz="2400" dirty="0">
                <a:latin typeface="Times New Roman" panose="02020603050405020304" pitchFamily="18" charset="0"/>
                <a:cs typeface="Times New Roman" panose="02020603050405020304" pitchFamily="18" charset="0"/>
              </a:rPr>
              <a:t>) to the specific, such as playing chess, proving mathematical theorems, writing poetry, driving a car on a crowded street, and diagnosing diseases.</a:t>
            </a:r>
          </a:p>
          <a:p>
            <a:pPr algn="just"/>
            <a:r>
              <a:rPr lang="en-US" sz="2400" dirty="0">
                <a:latin typeface="Times New Roman" panose="02020603050405020304" pitchFamily="18" charset="0"/>
                <a:cs typeface="Times New Roman" panose="02020603050405020304" pitchFamily="18" charset="0"/>
              </a:rPr>
              <a:t> AI is relevant to any intellectual task; it is truly a universal field.</a:t>
            </a:r>
          </a:p>
        </p:txBody>
      </p:sp>
    </p:spTree>
    <p:extLst>
      <p:ext uri="{BB962C8B-B14F-4D97-AF65-F5344CB8AC3E}">
        <p14:creationId xmlns:p14="http://schemas.microsoft.com/office/powerpoint/2010/main" val="21454597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9014D1-8D47-4258-B1E9-D1B476C97A02}"/>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 xmlns:a16="http://schemas.microsoft.com/office/drawing/2014/main" id="{3B2FD63D-326E-4782-90F1-0B1E9016ABFE}"/>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4" name="Content Placeholder 3">
            <a:extLst>
              <a:ext uri="{FF2B5EF4-FFF2-40B4-BE49-F238E27FC236}">
                <a16:creationId xmlns="" xmlns:a16="http://schemas.microsoft.com/office/drawing/2014/main" id="{DCD858F7-6329-4C3D-8C55-AF3A24A5390C}"/>
              </a:ext>
            </a:extLst>
          </p:cNvPr>
          <p:cNvSpPr>
            <a:spLocks noGrp="1"/>
          </p:cNvSpPr>
          <p:nvPr>
            <p:ph sz="quarter" idx="1"/>
          </p:nvPr>
        </p:nvSpPr>
        <p:spPr/>
        <p:txBody>
          <a:bodyPr/>
          <a:lstStyle/>
          <a:p>
            <a:r>
              <a:rPr lang="en-US" dirty="0"/>
              <a:t>Write the four ways in which  AI is defined with scenario.</a:t>
            </a:r>
          </a:p>
          <a:p>
            <a:r>
              <a:rPr lang="en-US" dirty="0"/>
              <a:t>Discuss the challenges and Opportunities of AI? Give example for each.</a:t>
            </a:r>
          </a:p>
        </p:txBody>
      </p:sp>
    </p:spTree>
    <p:extLst>
      <p:ext uri="{BB962C8B-B14F-4D97-AF65-F5344CB8AC3E}">
        <p14:creationId xmlns:p14="http://schemas.microsoft.com/office/powerpoint/2010/main" val="3284817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0D9D2-B6F3-4C72-B474-75A5460676DD}"/>
              </a:ext>
            </a:extLst>
          </p:cNvPr>
          <p:cNvSpPr>
            <a:spLocks noGrp="1"/>
          </p:cNvSpPr>
          <p:nvPr>
            <p:ph type="title"/>
          </p:nvPr>
        </p:nvSpPr>
        <p:spPr/>
        <p:txBody>
          <a:bodyPr/>
          <a:lstStyle/>
          <a:p>
            <a:r>
              <a:rPr lang="en-US" dirty="0"/>
              <a:t>Basic Concepts</a:t>
            </a:r>
          </a:p>
        </p:txBody>
      </p:sp>
      <p:sp>
        <p:nvSpPr>
          <p:cNvPr id="3" name="Slide Number Placeholder 2">
            <a:extLst>
              <a:ext uri="{FF2B5EF4-FFF2-40B4-BE49-F238E27FC236}">
                <a16:creationId xmlns="" xmlns:a16="http://schemas.microsoft.com/office/drawing/2014/main" id="{D458FFAC-89EF-4C56-ACD4-ADBB70B5E67E}"/>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a:extLst>
              <a:ext uri="{FF2B5EF4-FFF2-40B4-BE49-F238E27FC236}">
                <a16:creationId xmlns="" xmlns:a16="http://schemas.microsoft.com/office/drawing/2014/main" id="{08C03DCA-0542-4FDE-8F8D-DAF086238628}"/>
              </a:ext>
            </a:extLst>
          </p:cNvPr>
          <p:cNvSpPr>
            <a:spLocks noGrp="1"/>
          </p:cNvSpPr>
          <p:nvPr>
            <p:ph sz="quarter"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There are eight definitions of AI, laid out along two dimensions. </a:t>
            </a:r>
          </a:p>
          <a:p>
            <a:pPr algn="just"/>
            <a:r>
              <a:rPr lang="en-US" sz="2400" dirty="0">
                <a:latin typeface="Times New Roman" panose="02020603050405020304" pitchFamily="18" charset="0"/>
                <a:cs typeface="Times New Roman" panose="02020603050405020304" pitchFamily="18" charset="0"/>
              </a:rPr>
              <a:t>The definitions on top are concerned with </a:t>
            </a:r>
            <a:r>
              <a:rPr lang="en-US" sz="2400" dirty="0">
                <a:solidFill>
                  <a:srgbClr val="FF0000"/>
                </a:solidFill>
                <a:latin typeface="Times New Roman" panose="02020603050405020304" pitchFamily="18" charset="0"/>
                <a:cs typeface="Times New Roman" panose="02020603050405020304" pitchFamily="18" charset="0"/>
              </a:rPr>
              <a:t>thought processes and reasoning</a:t>
            </a:r>
            <a:r>
              <a:rPr lang="en-US" sz="2400" dirty="0">
                <a:latin typeface="Times New Roman" panose="02020603050405020304" pitchFamily="18" charset="0"/>
                <a:cs typeface="Times New Roman" panose="02020603050405020304" pitchFamily="18" charset="0"/>
              </a:rPr>
              <a:t>, whereas the ones on the bottom address </a:t>
            </a:r>
            <a:r>
              <a:rPr lang="en-US" sz="2400" dirty="0">
                <a:solidFill>
                  <a:srgbClr val="FF0000"/>
                </a:solidFill>
                <a:latin typeface="Times New Roman" panose="02020603050405020304" pitchFamily="18" charset="0"/>
                <a:cs typeface="Times New Roman" panose="02020603050405020304" pitchFamily="18" charset="0"/>
              </a:rPr>
              <a:t>behavior</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definitions on the left measure success in terms of fidelity to </a:t>
            </a:r>
            <a:r>
              <a:rPr lang="en-US" sz="2400" dirty="0">
                <a:solidFill>
                  <a:srgbClr val="FF0000"/>
                </a:solidFill>
                <a:latin typeface="Times New Roman" panose="02020603050405020304" pitchFamily="18" charset="0"/>
                <a:cs typeface="Times New Roman" panose="02020603050405020304" pitchFamily="18" charset="0"/>
              </a:rPr>
              <a:t>human performance</a:t>
            </a:r>
            <a:r>
              <a:rPr lang="en-US" sz="2400" dirty="0">
                <a:latin typeface="Times New Roman" panose="02020603050405020304" pitchFamily="18" charset="0"/>
                <a:cs typeface="Times New Roman" panose="02020603050405020304" pitchFamily="18" charset="0"/>
              </a:rPr>
              <a:t>, whereas the ones on the right measure against an </a:t>
            </a:r>
            <a:r>
              <a:rPr lang="en-US" sz="2400" dirty="0">
                <a:solidFill>
                  <a:srgbClr val="FF0000"/>
                </a:solidFill>
                <a:latin typeface="Times New Roman" panose="02020603050405020304" pitchFamily="18" charset="0"/>
                <a:cs typeface="Times New Roman" panose="02020603050405020304" pitchFamily="18" charset="0"/>
              </a:rPr>
              <a:t>ideal performance </a:t>
            </a:r>
            <a:r>
              <a:rPr lang="en-US" sz="2400" dirty="0">
                <a:latin typeface="Times New Roman" panose="02020603050405020304" pitchFamily="18" charset="0"/>
                <a:cs typeface="Times New Roman" panose="02020603050405020304" pitchFamily="18" charset="0"/>
              </a:rPr>
              <a:t>measure, called </a:t>
            </a:r>
            <a:r>
              <a:rPr lang="en-US" sz="2400" b="1" dirty="0">
                <a:solidFill>
                  <a:srgbClr val="FF0000"/>
                </a:solidFill>
                <a:latin typeface="Times New Roman" panose="02020603050405020304" pitchFamily="18" charset="0"/>
                <a:cs typeface="Times New Roman" panose="02020603050405020304" pitchFamily="18" charset="0"/>
              </a:rPr>
              <a:t>rationality</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system is rational if it does the </a:t>
            </a:r>
            <a:r>
              <a:rPr lang="en-US" sz="2400" dirty="0">
                <a:solidFill>
                  <a:srgbClr val="FF0000"/>
                </a:solidFill>
                <a:latin typeface="Times New Roman" panose="02020603050405020304" pitchFamily="18" charset="0"/>
                <a:cs typeface="Times New Roman" panose="02020603050405020304" pitchFamily="18" charset="0"/>
              </a:rPr>
              <a:t>“right thing,” </a:t>
            </a:r>
            <a:r>
              <a:rPr lang="en-US" sz="2400" dirty="0">
                <a:latin typeface="Times New Roman" panose="02020603050405020304" pitchFamily="18" charset="0"/>
                <a:cs typeface="Times New Roman" panose="02020603050405020304" pitchFamily="18" charset="0"/>
              </a:rPr>
              <a:t>given </a:t>
            </a:r>
            <a:r>
              <a:rPr lang="en-US" sz="2400" dirty="0">
                <a:solidFill>
                  <a:srgbClr val="FF0000"/>
                </a:solidFill>
                <a:latin typeface="Times New Roman" panose="02020603050405020304" pitchFamily="18" charset="0"/>
                <a:cs typeface="Times New Roman" panose="02020603050405020304" pitchFamily="18" charset="0"/>
              </a:rPr>
              <a:t>what it knows</a:t>
            </a:r>
          </a:p>
        </p:txBody>
      </p:sp>
    </p:spTree>
    <p:extLst>
      <p:ext uri="{BB962C8B-B14F-4D97-AF65-F5344CB8AC3E}">
        <p14:creationId xmlns:p14="http://schemas.microsoft.com/office/powerpoint/2010/main" val="803529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r>
              <a:rPr lang="en-US" sz="2800" b="1" dirty="0">
                <a:solidFill>
                  <a:schemeClr val="tx1"/>
                </a:solidFill>
              </a:rPr>
              <a:t>What is AI?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a:xfrm>
            <a:off x="228600" y="1143000"/>
            <a:ext cx="8686800" cy="5181600"/>
          </a:xfrm>
        </p:spPr>
        <p:txBody>
          <a:bodyPr>
            <a:norm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Artificial Intelligence (AI) </a:t>
            </a:r>
            <a:r>
              <a:rPr lang="en-US" sz="2400" dirty="0">
                <a:latin typeface="Times New Roman" panose="02020603050405020304" pitchFamily="18" charset="0"/>
                <a:cs typeface="Times New Roman" panose="02020603050405020304" pitchFamily="18" charset="0"/>
              </a:rPr>
              <a:t>is usually defined as the science of making computers do things that require </a:t>
            </a:r>
            <a:r>
              <a:rPr lang="en-US" sz="2400" dirty="0">
                <a:solidFill>
                  <a:srgbClr val="FF0000"/>
                </a:solidFill>
                <a:latin typeface="Times New Roman" panose="02020603050405020304" pitchFamily="18" charset="0"/>
                <a:cs typeface="Times New Roman" panose="02020603050405020304" pitchFamily="18" charset="0"/>
              </a:rPr>
              <a:t>intelligence</a:t>
            </a:r>
            <a:r>
              <a:rPr lang="en-US" sz="2400" dirty="0">
                <a:latin typeface="Times New Roman" panose="02020603050405020304" pitchFamily="18" charset="0"/>
                <a:cs typeface="Times New Roman" panose="02020603050405020304" pitchFamily="18" charset="0"/>
              </a:rPr>
              <a:t> when done by humans. </a:t>
            </a:r>
          </a:p>
          <a:p>
            <a:pPr algn="just"/>
            <a:r>
              <a:rPr lang="en-US" sz="2400" dirty="0">
                <a:latin typeface="Times New Roman" panose="02020603050405020304" pitchFamily="18" charset="0"/>
                <a:cs typeface="Times New Roman" panose="02020603050405020304" pitchFamily="18" charset="0"/>
              </a:rPr>
              <a:t>AI has had some success in limited, or simplified, domains. </a:t>
            </a:r>
          </a:p>
          <a:p>
            <a:pPr algn="just"/>
            <a:r>
              <a:rPr lang="en-US" sz="2400" dirty="0">
                <a:latin typeface="Times New Roman" panose="02020603050405020304" pitchFamily="18" charset="0"/>
                <a:cs typeface="Times New Roman" panose="02020603050405020304" pitchFamily="18" charset="0"/>
              </a:rPr>
              <a:t>However, the five decades since the inception of AI have brought only very slow progress, and early optimism concerning the attainment of human-level intelligence has given way to an appreciation of the profound difficulty of the problem.</a:t>
            </a:r>
          </a:p>
          <a:p>
            <a:pPr algn="just"/>
            <a:r>
              <a:rPr lang="en-US" sz="2400" dirty="0">
                <a:latin typeface="Times New Roman" pitchFamily="18" charset="0"/>
              </a:rPr>
              <a:t>The term AI is first used by John McCarthy (1956) who considers it to mean the science and engineering of making </a:t>
            </a:r>
            <a:r>
              <a:rPr lang="en-US" sz="2400" b="1" dirty="0">
                <a:solidFill>
                  <a:srgbClr val="FF0000"/>
                </a:solidFill>
                <a:latin typeface="Times New Roman" pitchFamily="18" charset="0"/>
              </a:rPr>
              <a:t>intelligent</a:t>
            </a:r>
            <a:r>
              <a:rPr lang="en-US" sz="2400" dirty="0">
                <a:solidFill>
                  <a:srgbClr val="FF0000"/>
                </a:solidFill>
                <a:latin typeface="Times New Roman" pitchFamily="18" charset="0"/>
              </a:rPr>
              <a:t> </a:t>
            </a:r>
            <a:r>
              <a:rPr lang="en-US" sz="2400" b="1" dirty="0">
                <a:solidFill>
                  <a:srgbClr val="FF0000"/>
                </a:solidFill>
                <a:latin typeface="Times New Roman" pitchFamily="18" charset="0"/>
              </a:rPr>
              <a:t>machine</a:t>
            </a:r>
            <a:r>
              <a:rPr lang="en-US" sz="2400" dirty="0">
                <a:latin typeface="Times New Roman" pitchFamily="18" charset="0"/>
              </a:rPr>
              <a:t>. </a:t>
            </a:r>
          </a:p>
          <a:p>
            <a:pPr algn="just"/>
            <a:endParaRPr lang="en-US" sz="2300" dirty="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5093477"/>
            <a:ext cx="14970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234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2800" b="1" dirty="0">
                <a:solidFill>
                  <a:schemeClr val="tx1"/>
                </a:solidFill>
              </a:rPr>
              <a:t>What is Intelligence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152400" y="1066800"/>
            <a:ext cx="8686800" cy="5181600"/>
          </a:xfrm>
        </p:spPr>
        <p:txBody>
          <a:bodyPr>
            <a:no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Intelligence</a:t>
            </a:r>
            <a:r>
              <a:rPr lang="en-US" sz="2400" dirty="0">
                <a:latin typeface="Times New Roman" panose="02020603050405020304" pitchFamily="18" charset="0"/>
                <a:cs typeface="Times New Roman" panose="02020603050405020304" pitchFamily="18" charset="0"/>
              </a:rPr>
              <a:t> is a general mental capability that involves the ability to reason, plan, solve problems, think abstractly, comprehend ideas and language, and learn. </a:t>
            </a:r>
          </a:p>
          <a:p>
            <a:pPr algn="just"/>
            <a:r>
              <a:rPr lang="en-US" sz="2400" dirty="0">
                <a:latin typeface="Times New Roman" panose="02020603050405020304" pitchFamily="18" charset="0"/>
                <a:cs typeface="Times New Roman" panose="02020603050405020304" pitchFamily="18" charset="0"/>
              </a:rPr>
              <a:t>Quite simple human behavior can be intelligent yet quite complex behavior performed by insects is unintelligent. </a:t>
            </a:r>
          </a:p>
          <a:p>
            <a:pPr algn="just"/>
            <a:r>
              <a:rPr lang="en-US" sz="2400" dirty="0">
                <a:latin typeface="Times New Roman" panose="02020603050405020304" pitchFamily="18" charset="0"/>
                <a:cs typeface="Times New Roman" panose="02020603050405020304" pitchFamily="18" charset="0"/>
              </a:rPr>
              <a:t>What is the difference? Consider the behavior of the digger wasp, </a:t>
            </a:r>
            <a:r>
              <a:rPr lang="en-US" sz="2400" i="1" dirty="0">
                <a:latin typeface="Times New Roman" panose="02020603050405020304" pitchFamily="18" charset="0"/>
                <a:cs typeface="Times New Roman" panose="02020603050405020304" pitchFamily="18" charset="0"/>
              </a:rPr>
              <a:t>Sphex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ichneumoneus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When the female wasp brings food to her burrow, she deposits it on the threshold, goes inside the burrow to check for intruders, and then if the coast is clear carries in the food. </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289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91005F-A459-4E12-85BB-D2052352C86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 xmlns:a16="http://schemas.microsoft.com/office/drawing/2014/main" id="{7E24E827-AD27-4D2C-B386-DC81425101DB}"/>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a:extLst>
              <a:ext uri="{FF2B5EF4-FFF2-40B4-BE49-F238E27FC236}">
                <a16:creationId xmlns="" xmlns:a16="http://schemas.microsoft.com/office/drawing/2014/main" id="{BF1C2CA7-0F49-4D9F-B6B2-88F9C5D8480E}"/>
              </a:ext>
            </a:extLst>
          </p:cNvPr>
          <p:cNvSpPr>
            <a:spLocks noGrp="1"/>
          </p:cNvSpPr>
          <p:nvPr>
            <p:ph sz="quarter" idx="1"/>
          </p:nvPr>
        </p:nvSpPr>
        <p:spPr>
          <a:xfrm>
            <a:off x="457200" y="1219200"/>
            <a:ext cx="8229600" cy="5257800"/>
          </a:xfrm>
        </p:spPr>
        <p:txBody>
          <a:bodyPr>
            <a:normAutofit fontScale="85000" lnSpcReduction="10000"/>
          </a:bodyPr>
          <a:lstStyle/>
          <a:p>
            <a:pPr algn="just"/>
            <a:r>
              <a:rPr lang="en-US" sz="2800" dirty="0">
                <a:latin typeface="Times New Roman" panose="02020603050405020304" pitchFamily="18" charset="0"/>
                <a:cs typeface="Times New Roman" panose="02020603050405020304" pitchFamily="18" charset="0"/>
              </a:rPr>
              <a:t>The unintelligent nature of the </a:t>
            </a:r>
            <a:r>
              <a:rPr lang="en-US" sz="2800" i="1" dirty="0">
                <a:latin typeface="Times New Roman" panose="02020603050405020304" pitchFamily="18" charset="0"/>
                <a:cs typeface="Times New Roman" panose="02020603050405020304" pitchFamily="18" charset="0"/>
              </a:rPr>
              <a:t>wasp's</a:t>
            </a:r>
            <a:r>
              <a:rPr lang="en-US" sz="2800" dirty="0">
                <a:latin typeface="Times New Roman" panose="02020603050405020304" pitchFamily="18" charset="0"/>
                <a:cs typeface="Times New Roman" panose="02020603050405020304" pitchFamily="18" charset="0"/>
              </a:rPr>
              <a:t> behavior is revealed if the watching experimenter moves the food a few inches while the wasp is inside the burrow checking. On emerging, the wasp repeats the whole procedure: she carries the food to the threshold once again, goes in to look around, and emerges. She can be made to repeat this cycle of behavior upwards of forty times in succession. </a:t>
            </a:r>
          </a:p>
          <a:p>
            <a:pPr algn="just"/>
            <a:r>
              <a:rPr lang="en-US" sz="2800" dirty="0">
                <a:latin typeface="Times New Roman" panose="02020603050405020304" pitchFamily="18" charset="0"/>
                <a:cs typeface="Times New Roman" panose="02020603050405020304" pitchFamily="18" charset="0"/>
              </a:rPr>
              <a:t>Intelligence--conspicuously absent in the case of </a:t>
            </a:r>
            <a:r>
              <a:rPr lang="en-US" sz="2800" i="1" dirty="0">
                <a:latin typeface="Times New Roman" panose="02020603050405020304" pitchFamily="18" charset="0"/>
                <a:cs typeface="Times New Roman" panose="02020603050405020304" pitchFamily="18" charset="0"/>
              </a:rPr>
              <a:t>Sphex</a:t>
            </a:r>
            <a:r>
              <a:rPr lang="en-US" sz="2800" dirty="0">
                <a:latin typeface="Times New Roman" panose="02020603050405020304" pitchFamily="18" charset="0"/>
                <a:cs typeface="Times New Roman" panose="02020603050405020304" pitchFamily="18" charset="0"/>
              </a:rPr>
              <a:t>--is the ability to adapt one's behavior to fit new circumstances. </a:t>
            </a:r>
          </a:p>
          <a:p>
            <a:pPr algn="just"/>
            <a:r>
              <a:rPr lang="en-US" sz="2800" dirty="0">
                <a:latin typeface="Times New Roman" panose="02020603050405020304" pitchFamily="18" charset="0"/>
                <a:cs typeface="Times New Roman" panose="02020603050405020304" pitchFamily="18" charset="0"/>
              </a:rPr>
              <a:t>Mainstream thinking in psychology regards human intelligence not as a single ability or cognitive process but rather as an array of separate components. </a:t>
            </a:r>
          </a:p>
          <a:p>
            <a:pPr algn="just"/>
            <a:r>
              <a:rPr lang="en-US" sz="2800" dirty="0">
                <a:latin typeface="Times New Roman" panose="02020603050405020304" pitchFamily="18" charset="0"/>
                <a:cs typeface="Times New Roman" panose="02020603050405020304" pitchFamily="18" charset="0"/>
              </a:rPr>
              <a:t>Research in AI has focused chiefly on the following components of intelligence: </a:t>
            </a:r>
            <a:r>
              <a:rPr lang="en-US" sz="2800" b="1" dirty="0">
                <a:latin typeface="Times New Roman" panose="02020603050405020304" pitchFamily="18" charset="0"/>
                <a:cs typeface="Times New Roman" panose="02020603050405020304" pitchFamily="18" charset="0"/>
              </a:rPr>
              <a:t>learning, reasoning, problem-solving, perception, and language-understanding.</a:t>
            </a:r>
          </a:p>
          <a:p>
            <a:endParaRPr lang="en-US" dirty="0"/>
          </a:p>
        </p:txBody>
      </p:sp>
    </p:spTree>
    <p:extLst>
      <p:ext uri="{BB962C8B-B14F-4D97-AF65-F5344CB8AC3E}">
        <p14:creationId xmlns:p14="http://schemas.microsoft.com/office/powerpoint/2010/main" val="107582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
          </a:xfrm>
        </p:spPr>
        <p:txBody>
          <a:bodyPr>
            <a:noAutofit/>
          </a:bodyPr>
          <a:lstStyle/>
          <a:p>
            <a:r>
              <a:rPr lang="en-US" sz="2800" b="1" dirty="0">
                <a:solidFill>
                  <a:schemeClr val="tx1"/>
                </a:solidFill>
              </a:rPr>
              <a:t>Learning</a:t>
            </a:r>
            <a:endParaRPr lang="en-US" sz="2800"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a:xfrm>
            <a:off x="152400" y="1143000"/>
            <a:ext cx="8763000" cy="5181600"/>
          </a:xfrm>
        </p:spPr>
        <p:txBody>
          <a:bodyPr>
            <a:normAutofit/>
          </a:bodyPr>
          <a:lstStyle/>
          <a:p>
            <a:pPr algn="just"/>
            <a:r>
              <a:rPr lang="en-US" sz="2400" dirty="0">
                <a:latin typeface="Times New Roman" panose="02020603050405020304" pitchFamily="18" charset="0"/>
                <a:cs typeface="Times New Roman" panose="02020603050405020304" pitchFamily="18" charset="0"/>
              </a:rPr>
              <a:t>Learning is distinguished into a number of different forms. </a:t>
            </a:r>
          </a:p>
          <a:p>
            <a:pPr algn="just"/>
            <a:r>
              <a:rPr lang="en-US" sz="2400" dirty="0">
                <a:latin typeface="Times New Roman" panose="02020603050405020304" pitchFamily="18" charset="0"/>
                <a:cs typeface="Times New Roman" panose="02020603050405020304" pitchFamily="18" charset="0"/>
              </a:rPr>
              <a:t>The simplest is learning by </a:t>
            </a:r>
            <a:r>
              <a:rPr lang="en-US" sz="2400" b="1" dirty="0">
                <a:solidFill>
                  <a:srgbClr val="FF0000"/>
                </a:solidFill>
                <a:latin typeface="Times New Roman" panose="02020603050405020304" pitchFamily="18" charset="0"/>
                <a:cs typeface="Times New Roman" panose="02020603050405020304" pitchFamily="18" charset="0"/>
              </a:rPr>
              <a:t>trial-and-error</a:t>
            </a:r>
            <a:r>
              <a:rPr lang="en-US" sz="2400" dirty="0">
                <a:solidFill>
                  <a:srgbClr val="FF0000"/>
                </a:solidFill>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For example, a simple program for solving </a:t>
            </a:r>
            <a:r>
              <a:rPr lang="en-US" sz="2400" b="1" dirty="0">
                <a:solidFill>
                  <a:srgbClr val="FF0000"/>
                </a:solidFill>
                <a:latin typeface="Times New Roman" panose="02020603050405020304" pitchFamily="18" charset="0"/>
                <a:cs typeface="Times New Roman" panose="02020603050405020304" pitchFamily="18" charset="0"/>
              </a:rPr>
              <a:t>mate-in-one</a:t>
            </a:r>
            <a:r>
              <a:rPr lang="en-US" sz="2400" dirty="0">
                <a:latin typeface="Times New Roman" panose="02020603050405020304" pitchFamily="18" charset="0"/>
                <a:cs typeface="Times New Roman" panose="02020603050405020304" pitchFamily="18" charset="0"/>
              </a:rPr>
              <a:t> chess problems might try out moves at random until one is found that achieves mate. </a:t>
            </a:r>
          </a:p>
          <a:p>
            <a:pPr algn="just"/>
            <a:r>
              <a:rPr lang="en-US" sz="2400" dirty="0">
                <a:latin typeface="Times New Roman" panose="02020603050405020304" pitchFamily="18" charset="0"/>
                <a:cs typeface="Times New Roman" panose="02020603050405020304" pitchFamily="18" charset="0"/>
              </a:rPr>
              <a:t>The program remembers the successful move and next time the computer is given the same problem it is able to produce the answer immediately. The simple memorizing of individual items--solutions to problems, words of vocabulary, etc.--is known as </a:t>
            </a:r>
            <a:r>
              <a:rPr lang="en-US" sz="2400" b="1" dirty="0">
                <a:solidFill>
                  <a:srgbClr val="FF0000"/>
                </a:solidFill>
                <a:latin typeface="Times New Roman" panose="02020603050405020304" pitchFamily="18" charset="0"/>
                <a:cs typeface="Times New Roman" panose="02020603050405020304" pitchFamily="18" charset="0"/>
              </a:rPr>
              <a:t>rote learning</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Rote learning is relatively easy to implement on a computer. More challenging is the problem of implementing what is called </a:t>
            </a:r>
            <a:r>
              <a:rPr lang="en-US" sz="2400" b="1" dirty="0">
                <a:latin typeface="Times New Roman" panose="02020603050405020304" pitchFamily="18" charset="0"/>
                <a:cs typeface="Times New Roman" panose="02020603050405020304" pitchFamily="18" charset="0"/>
              </a:rPr>
              <a:t>generalization</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88386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10449</TotalTime>
  <Words>3085</Words>
  <Application>Microsoft Office PowerPoint</Application>
  <PresentationFormat>On-screen Show (4:3)</PresentationFormat>
  <Paragraphs>281</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Origin</vt:lpstr>
      <vt:lpstr>Chapter One</vt:lpstr>
      <vt:lpstr>Outlines</vt:lpstr>
      <vt:lpstr>Introduction </vt:lpstr>
      <vt:lpstr>Cont’d…</vt:lpstr>
      <vt:lpstr>Basic Concepts</vt:lpstr>
      <vt:lpstr>What is AI?</vt:lpstr>
      <vt:lpstr>What is Intelligence</vt:lpstr>
      <vt:lpstr>PowerPoint Presentation</vt:lpstr>
      <vt:lpstr>Learning</vt:lpstr>
      <vt:lpstr>PowerPoint Presentation</vt:lpstr>
      <vt:lpstr>Reasoning</vt:lpstr>
      <vt:lpstr>Problem-solving</vt:lpstr>
      <vt:lpstr>Perception</vt:lpstr>
      <vt:lpstr>Language-understanding</vt:lpstr>
      <vt:lpstr>Introduction … Cont’d</vt:lpstr>
      <vt:lpstr>Some Application Areas of AI</vt:lpstr>
      <vt:lpstr>Views of defining AI</vt:lpstr>
      <vt:lpstr>PowerPoint Presentation</vt:lpstr>
      <vt:lpstr>Thinking humanly: cognitive modeling</vt:lpstr>
      <vt:lpstr>AI definition 2: Acting humanly</vt:lpstr>
      <vt:lpstr>PowerPoint Presentation</vt:lpstr>
      <vt:lpstr>PowerPoint Presentation</vt:lpstr>
      <vt:lpstr>AI definition 3: Thinking rationally</vt:lpstr>
      <vt:lpstr>PowerPoint Presentation</vt:lpstr>
      <vt:lpstr>AI definition 3: Thinking rationally</vt:lpstr>
      <vt:lpstr>PowerPoint Presentation</vt:lpstr>
      <vt:lpstr>Acting rationally: rational agent</vt:lpstr>
      <vt:lpstr>Utility maximization formulation</vt:lpstr>
      <vt:lpstr>Introduction … Cont’d</vt:lpstr>
      <vt:lpstr>AI prehistory</vt:lpstr>
      <vt:lpstr>History of AI</vt:lpstr>
      <vt:lpstr>History of AI</vt:lpstr>
      <vt:lpstr>History of AI Cont..</vt:lpstr>
      <vt:lpstr>History of AI Cont..</vt:lpstr>
      <vt:lpstr>History of AI Cont..</vt:lpstr>
      <vt:lpstr>Summary on history of AI</vt:lpstr>
      <vt:lpstr>AI state of the art</vt:lpstr>
      <vt:lpstr>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ኤፍታህ</dc:creator>
  <cp:lastModifiedBy>user</cp:lastModifiedBy>
  <cp:revision>34</cp:revision>
  <dcterms:created xsi:type="dcterms:W3CDTF">2006-08-16T00:00:00Z</dcterms:created>
  <dcterms:modified xsi:type="dcterms:W3CDTF">2023-10-18T15:10:28Z</dcterms:modified>
</cp:coreProperties>
</file>