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8" r:id="rId41"/>
    <p:sldId id="299" r:id="rId42"/>
    <p:sldId id="295" r:id="rId43"/>
    <p:sldId id="296" r:id="rId44"/>
    <p:sldId id="297"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4" r:id="rId68"/>
    <p:sldId id="325" r:id="rId69"/>
    <p:sldId id="326" r:id="rId70"/>
    <p:sldId id="322" r:id="rId71"/>
    <p:sldId id="323" r:id="rId72"/>
    <p:sldId id="327" r:id="rId73"/>
    <p:sldId id="328" r:id="rId74"/>
    <p:sldId id="329" r:id="rId75"/>
    <p:sldId id="330"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46FF8-B24F-4B93-BFE0-A764E5996C1F}" type="datetimeFigureOut">
              <a:rPr lang="en-US" smtClean="0"/>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A45195-0B2D-4E49-83FB-427662CD7C1F}" type="slidenum">
              <a:rPr lang="en-US" smtClean="0"/>
              <a:t>‹#›</a:t>
            </a:fld>
            <a:endParaRPr lang="en-US"/>
          </a:p>
        </p:txBody>
      </p:sp>
    </p:spTree>
    <p:extLst>
      <p:ext uri="{BB962C8B-B14F-4D97-AF65-F5344CB8AC3E}">
        <p14:creationId xmlns:p14="http://schemas.microsoft.com/office/powerpoint/2010/main" val="81717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8AB9301-A761-4055-9C81-9D1F5A1E8DDE}" type="datetime1">
              <a:rPr lang="en-US" smtClean="0"/>
              <a:t>1/18/2016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4E4315-D2EA-45D9-94FA-BD31859DAD86}"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3E77D75-E197-4D35-9887-F9E6D01D7029}"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D851203-BEF9-4038-91AB-3B12E9C55E46}"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DCCB952-597B-4B22-A17A-98FB300F5C88}" type="datetime1">
              <a:rPr lang="en-US" smtClean="0"/>
              <a:t>1/18/2016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FDDA830-1CDD-4BED-BE4E-7C009F28EEA7}" type="datetime1">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1167FEB-E92D-43AC-9B1A-507CF4BF9BE2}" type="datetime1">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19126A0-CABF-47FF-B226-ADF9BC6D4480}" type="datetime1">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A5B78-87F8-41E3-BF22-318CABA0F764}" type="datetime1">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896CC9-390B-4CB2-B41A-5CEFA0E5C7A7}" type="datetime1">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E6FE7B1-01F8-47FC-9350-B2C15651EFD4}" type="datetime1">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57494A3-37AB-4E03-8483-539FB5D39AD5}" type="datetime1">
              <a:rPr lang="en-US" smtClean="0"/>
              <a:t>1/18/2016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962400"/>
            <a:ext cx="6858000" cy="762000"/>
          </a:xfrm>
        </p:spPr>
        <p:txBody>
          <a:bodyPr>
            <a:normAutofit/>
          </a:bodyPr>
          <a:lstStyle/>
          <a:p>
            <a:pPr algn="ctr"/>
            <a:r>
              <a:rPr lang="en-US" b="1" dirty="0" smtClean="0"/>
              <a:t>Chapter 6</a:t>
            </a:r>
            <a:endParaRPr lang="en-US" b="1" dirty="0"/>
          </a:p>
        </p:txBody>
      </p:sp>
      <p:sp>
        <p:nvSpPr>
          <p:cNvPr id="3" name="Subtitle 2"/>
          <p:cNvSpPr>
            <a:spLocks noGrp="1"/>
          </p:cNvSpPr>
          <p:nvPr>
            <p:ph type="subTitle" idx="1"/>
          </p:nvPr>
        </p:nvSpPr>
        <p:spPr/>
        <p:txBody>
          <a:bodyPr>
            <a:normAutofit/>
          </a:bodyPr>
          <a:lstStyle/>
          <a:p>
            <a:pPr algn="ctr"/>
            <a:r>
              <a:rPr lang="en-US" sz="2800" b="1" dirty="0" smtClean="0">
                <a:solidFill>
                  <a:schemeClr val="tx1"/>
                </a:solidFill>
              </a:rPr>
              <a:t>Learning</a:t>
            </a: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971713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228600" y="1143000"/>
            <a:ext cx="8686800" cy="5181600"/>
          </a:xfrm>
        </p:spPr>
        <p:txBody>
          <a:bodyPr>
            <a:normAutofit/>
          </a:bodyPr>
          <a:lstStyle/>
          <a:p>
            <a:pPr algn="just"/>
            <a:r>
              <a:rPr lang="en-US" sz="2100" b="1" dirty="0">
                <a:latin typeface="Times New Roman" panose="02020603050405020304" pitchFamily="18" charset="0"/>
                <a:cs typeface="Times New Roman" panose="02020603050405020304" pitchFamily="18" charset="0"/>
              </a:rPr>
              <a:t>Experiences</a:t>
            </a:r>
            <a:r>
              <a:rPr lang="en-US" sz="2100" dirty="0">
                <a:latin typeface="Times New Roman" panose="02020603050405020304" pitchFamily="18" charset="0"/>
                <a:cs typeface="Times New Roman" panose="02020603050405020304" pitchFamily="18" charset="0"/>
              </a:rPr>
              <a:t>: </a:t>
            </a:r>
          </a:p>
          <a:p>
            <a:pPr algn="just"/>
            <a:r>
              <a:rPr lang="en-US" sz="2100" dirty="0">
                <a:latin typeface="Times New Roman" panose="02020603050405020304" pitchFamily="18" charset="0"/>
                <a:cs typeface="Times New Roman" panose="02020603050405020304" pitchFamily="18" charset="0"/>
              </a:rPr>
              <a:t>Learning algorithms use experiences in the form of perceptions or perception action pairs to improve their performance. The nature of experiences available varies with applications. Some common situations are described below. </a:t>
            </a:r>
          </a:p>
          <a:p>
            <a:pPr algn="just"/>
            <a:r>
              <a:rPr lang="en-US" sz="2100" i="1" dirty="0">
                <a:latin typeface="Times New Roman" panose="02020603050405020304" pitchFamily="18" charset="0"/>
                <a:cs typeface="Times New Roman" panose="02020603050405020304" pitchFamily="18" charset="0"/>
              </a:rPr>
              <a:t>Supervised learning: </a:t>
            </a:r>
            <a:r>
              <a:rPr lang="en-US" sz="2100" dirty="0">
                <a:latin typeface="Times New Roman" panose="02020603050405020304" pitchFamily="18" charset="0"/>
                <a:cs typeface="Times New Roman" panose="02020603050405020304" pitchFamily="18" charset="0"/>
              </a:rPr>
              <a:t>In supervised learning a teacher or oracle is available which provides the desired action corresponding to a perception. A set of perception action pair provides what is called a training set. Examples include an automated vehicle where a set of vision inputs and the corresponding steering actions are available to the learner. </a:t>
            </a:r>
          </a:p>
          <a:p>
            <a:pPr algn="just"/>
            <a:r>
              <a:rPr lang="en-US" sz="2100" i="1" dirty="0">
                <a:latin typeface="Times New Roman" panose="02020603050405020304" pitchFamily="18" charset="0"/>
                <a:cs typeface="Times New Roman" panose="02020603050405020304" pitchFamily="18" charset="0"/>
              </a:rPr>
              <a:t>Unsupervised learning</a:t>
            </a:r>
            <a:r>
              <a:rPr lang="en-US" sz="2100" dirty="0">
                <a:latin typeface="Times New Roman" panose="02020603050405020304" pitchFamily="18" charset="0"/>
                <a:cs typeface="Times New Roman" panose="02020603050405020304" pitchFamily="18" charset="0"/>
              </a:rPr>
              <a:t>: In unsupervised learning no teacher is available. The learner only discovers persistent patterns in the data consisting of a collection of perceptions. This is also called exploratory learning. Finding out malicious network attacks from a sequence of anomalous data packets is an example of unsupervised learning. </a:t>
            </a:r>
          </a:p>
        </p:txBody>
      </p:sp>
      <p:sp>
        <p:nvSpPr>
          <p:cNvPr id="5"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Taxonomy of Learning </a:t>
            </a:r>
            <a:r>
              <a:rPr lang="en-US" sz="2800" b="1" dirty="0" smtClean="0">
                <a:solidFill>
                  <a:schemeClr val="tx1"/>
                </a:solidFill>
              </a:rPr>
              <a:t>Systems … Cont’d </a:t>
            </a:r>
            <a:endParaRPr lang="en-US" sz="2800" b="1" dirty="0">
              <a:solidFill>
                <a:schemeClr val="tx1"/>
              </a:solidFill>
            </a:endParaRPr>
          </a:p>
        </p:txBody>
      </p:sp>
    </p:spTree>
    <p:extLst>
      <p:ext uri="{BB962C8B-B14F-4D97-AF65-F5344CB8AC3E}">
        <p14:creationId xmlns:p14="http://schemas.microsoft.com/office/powerpoint/2010/main" val="2362610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a:xfrm>
            <a:off x="152400" y="1143000"/>
            <a:ext cx="8763000" cy="5181600"/>
          </a:xfrm>
        </p:spPr>
        <p:txBody>
          <a:bodyPr>
            <a:noAutofit/>
          </a:bodyPr>
          <a:lstStyle/>
          <a:p>
            <a:pPr algn="just"/>
            <a:r>
              <a:rPr lang="en-US" sz="2200" i="1" dirty="0">
                <a:latin typeface="Times New Roman" panose="02020603050405020304" pitchFamily="18" charset="0"/>
                <a:cs typeface="Times New Roman" panose="02020603050405020304" pitchFamily="18" charset="0"/>
              </a:rPr>
              <a:t>Active learning: </a:t>
            </a:r>
            <a:r>
              <a:rPr lang="en-US" sz="2200" dirty="0">
                <a:latin typeface="Times New Roman" panose="02020603050405020304" pitchFamily="18" charset="0"/>
                <a:cs typeface="Times New Roman" panose="02020603050405020304" pitchFamily="18" charset="0"/>
              </a:rPr>
              <a:t>Here not only a teacher is available, the learner has the freedom to ask the teacher for suitable perception-action example pairs which will help the learner to improve its performance. Consider a news recommender system which tries to learn an users preferences and categorize news articles as interesting or uninteresting to the user. The system may present a particular article (of which it is not sure) to the user and ask whether it is interesting or not. </a:t>
            </a:r>
          </a:p>
          <a:p>
            <a:pPr algn="just"/>
            <a:r>
              <a:rPr lang="en-US" sz="2200" i="1" dirty="0">
                <a:latin typeface="Times New Roman" panose="02020603050405020304" pitchFamily="18" charset="0"/>
                <a:cs typeface="Times New Roman" panose="02020603050405020304" pitchFamily="18" charset="0"/>
              </a:rPr>
              <a:t>Reinforcement learning</a:t>
            </a:r>
            <a:r>
              <a:rPr lang="en-US" sz="2200" dirty="0">
                <a:latin typeface="Times New Roman" panose="02020603050405020304" pitchFamily="18" charset="0"/>
                <a:cs typeface="Times New Roman" panose="02020603050405020304" pitchFamily="18" charset="0"/>
              </a:rPr>
              <a:t>: In reinforcement learning a teacher is available, but the teacher instead of directly providing the desired action corresponding to a perception, return reward and punishment to the learner for its action corresponding to a perception. Examples include a robot in a unknown terrain where its get a punishment when its hits an obstacle and reward when it moves smoothly. </a:t>
            </a:r>
          </a:p>
          <a:p>
            <a:pPr algn="just"/>
            <a:r>
              <a:rPr lang="en-US" sz="2200" dirty="0">
                <a:latin typeface="Times New Roman" panose="02020603050405020304" pitchFamily="18" charset="0"/>
                <a:cs typeface="Times New Roman" panose="02020603050405020304" pitchFamily="18" charset="0"/>
              </a:rPr>
              <a:t>In order to design a learning system the designer has to make the following choices based on the application. </a:t>
            </a:r>
          </a:p>
        </p:txBody>
      </p:sp>
      <p:sp>
        <p:nvSpPr>
          <p:cNvPr id="5"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Taxonomy of Learning </a:t>
            </a:r>
            <a:r>
              <a:rPr lang="en-US" sz="2800" b="1" dirty="0" smtClean="0">
                <a:solidFill>
                  <a:schemeClr val="tx1"/>
                </a:solidFill>
              </a:rPr>
              <a:t>Systems … Cont’d </a:t>
            </a:r>
            <a:endParaRPr lang="en-US" sz="2800" b="1" dirty="0">
              <a:solidFill>
                <a:schemeClr val="tx1"/>
              </a:solidFill>
            </a:endParaRPr>
          </a:p>
        </p:txBody>
      </p:sp>
    </p:spTree>
    <p:extLst>
      <p:ext uri="{BB962C8B-B14F-4D97-AF65-F5344CB8AC3E}">
        <p14:creationId xmlns:p14="http://schemas.microsoft.com/office/powerpoint/2010/main" val="31220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285875"/>
            <a:ext cx="5029199" cy="503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Taxonomy of Learning </a:t>
            </a:r>
            <a:r>
              <a:rPr lang="en-US" sz="2800" b="1" dirty="0" smtClean="0">
                <a:solidFill>
                  <a:schemeClr val="tx1"/>
                </a:solidFill>
              </a:rPr>
              <a:t>Systems … Cont’d </a:t>
            </a:r>
            <a:endParaRPr lang="en-US" sz="2800" b="1" dirty="0">
              <a:solidFill>
                <a:schemeClr val="tx1"/>
              </a:solidFill>
            </a:endParaRPr>
          </a:p>
        </p:txBody>
      </p:sp>
    </p:spTree>
    <p:extLst>
      <p:ext uri="{BB962C8B-B14F-4D97-AF65-F5344CB8AC3E}">
        <p14:creationId xmlns:p14="http://schemas.microsoft.com/office/powerpoint/2010/main" val="444787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990600"/>
          </a:xfrm>
        </p:spPr>
        <p:txBody>
          <a:bodyPr>
            <a:normAutofit/>
          </a:bodyPr>
          <a:lstStyle/>
          <a:p>
            <a:r>
              <a:rPr lang="en-US" sz="2400" b="1" dirty="0">
                <a:solidFill>
                  <a:schemeClr val="tx1"/>
                </a:solidFill>
              </a:rPr>
              <a:t>Mathematical formulation of the inductive learning problem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a:xfrm>
            <a:off x="228600" y="1143000"/>
            <a:ext cx="8686800" cy="5105400"/>
          </a:xfrm>
        </p:spPr>
        <p:txBody>
          <a:bodyPr>
            <a:normAutofit/>
          </a:bodyPr>
          <a:lstStyle/>
          <a:p>
            <a:r>
              <a:rPr lang="en-US" sz="2200" dirty="0" smtClean="0">
                <a:latin typeface="Times New Roman" panose="02020603050405020304" pitchFamily="18" charset="0"/>
                <a:cs typeface="Times New Roman" panose="02020603050405020304" pitchFamily="18" charset="0"/>
              </a:rPr>
              <a:t>Extrapolate </a:t>
            </a:r>
            <a:r>
              <a:rPr lang="en-US" sz="2200" dirty="0">
                <a:latin typeface="Times New Roman" panose="02020603050405020304" pitchFamily="18" charset="0"/>
                <a:cs typeface="Times New Roman" panose="02020603050405020304" pitchFamily="18" charset="0"/>
              </a:rPr>
              <a:t>from a given set of examples so that we can make accurate predictions about future examples. </a:t>
            </a:r>
          </a:p>
          <a:p>
            <a:r>
              <a:rPr lang="en-US" sz="2200" b="1" dirty="0" smtClean="0">
                <a:latin typeface="Times New Roman" panose="02020603050405020304" pitchFamily="18" charset="0"/>
                <a:cs typeface="Times New Roman" panose="02020603050405020304" pitchFamily="18" charset="0"/>
              </a:rPr>
              <a:t>Supervised </a:t>
            </a:r>
            <a:r>
              <a:rPr lang="en-US" sz="2200" b="1" dirty="0">
                <a:latin typeface="Times New Roman" panose="02020603050405020304" pitchFamily="18" charset="0"/>
                <a:cs typeface="Times New Roman" panose="02020603050405020304" pitchFamily="18" charset="0"/>
              </a:rPr>
              <a:t>versus Unsupervised learning </a:t>
            </a:r>
            <a:r>
              <a:rPr lang="en-US" sz="2200" dirty="0">
                <a:latin typeface="Times New Roman" panose="02020603050405020304" pitchFamily="18" charset="0"/>
                <a:cs typeface="Times New Roman" panose="02020603050405020304" pitchFamily="18" charset="0"/>
              </a:rPr>
              <a:t>Want to learn an unknown function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where </a:t>
            </a:r>
            <a:r>
              <a:rPr lang="en-US" sz="2200" b="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is an input example and </a:t>
            </a:r>
            <a:r>
              <a:rPr lang="en-US" sz="2200" b="1" dirty="0">
                <a:latin typeface="Times New Roman" panose="02020603050405020304" pitchFamily="18" charset="0"/>
                <a:cs typeface="Times New Roman" panose="02020603050405020304" pitchFamily="18" charset="0"/>
              </a:rPr>
              <a:t>y </a:t>
            </a:r>
            <a:r>
              <a:rPr lang="en-US" sz="2200" dirty="0">
                <a:latin typeface="Times New Roman" panose="02020603050405020304" pitchFamily="18" charset="0"/>
                <a:cs typeface="Times New Roman" panose="02020603050405020304" pitchFamily="18" charset="0"/>
              </a:rPr>
              <a:t>is the desired output. Supervised learning implies we are given a set of (</a:t>
            </a:r>
            <a:r>
              <a:rPr lang="en-US" sz="2200" b="1" dirty="0">
                <a:latin typeface="Times New Roman" panose="02020603050405020304" pitchFamily="18" charset="0"/>
                <a:cs typeface="Times New Roman" panose="02020603050405020304" pitchFamily="18" charset="0"/>
              </a:rPr>
              <a:t>x, y</a:t>
            </a:r>
            <a:r>
              <a:rPr lang="en-US" sz="2200" dirty="0">
                <a:latin typeface="Times New Roman" panose="02020603050405020304" pitchFamily="18" charset="0"/>
                <a:cs typeface="Times New Roman" panose="02020603050405020304" pitchFamily="18" charset="0"/>
              </a:rPr>
              <a:t>) pairs by a "teacher." Unsupervised learning means we are only given the </a:t>
            </a:r>
            <a:r>
              <a:rPr lang="en-US" sz="2200" b="1" dirty="0" err="1">
                <a:latin typeface="Times New Roman" panose="02020603050405020304" pitchFamily="18" charset="0"/>
                <a:cs typeface="Times New Roman" panose="02020603050405020304" pitchFamily="18" charset="0"/>
              </a:rPr>
              <a:t>x</a:t>
            </a:r>
            <a:r>
              <a:rPr lang="en-US" sz="2200" dirty="0" err="1">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either case, the goal is to estimate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814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152400" y="1143000"/>
            <a:ext cx="8763000" cy="5181600"/>
          </a:xfrm>
        </p:spPr>
        <p:txBody>
          <a:bodyPr>
            <a:noAutofit/>
          </a:bodyPr>
          <a:lstStyle/>
          <a:p>
            <a:pPr algn="just"/>
            <a:r>
              <a:rPr lang="en-US" sz="2100" b="1" dirty="0" smtClean="0">
                <a:latin typeface="Times New Roman" panose="02020603050405020304" pitchFamily="18" charset="0"/>
                <a:cs typeface="Times New Roman" panose="02020603050405020304" pitchFamily="18" charset="0"/>
              </a:rPr>
              <a:t>Inductive Bias </a:t>
            </a:r>
          </a:p>
          <a:p>
            <a:pPr algn="just"/>
            <a:r>
              <a:rPr lang="en-US" sz="2100" dirty="0" smtClean="0">
                <a:latin typeface="Times New Roman" panose="02020603050405020304" pitchFamily="18" charset="0"/>
                <a:cs typeface="Times New Roman" panose="02020603050405020304" pitchFamily="18" charset="0"/>
              </a:rPr>
              <a:t>Inductive </a:t>
            </a:r>
            <a:r>
              <a:rPr lang="en-US" sz="2100" dirty="0">
                <a:latin typeface="Times New Roman" panose="02020603050405020304" pitchFamily="18" charset="0"/>
                <a:cs typeface="Times New Roman" panose="02020603050405020304" pitchFamily="18" charset="0"/>
              </a:rPr>
              <a:t>learning is an inherently conjectural process because any knowledge created by generalization from specific facts cannot be proven true; it can only be proven false. Hence, inductive inference is </a:t>
            </a:r>
            <a:r>
              <a:rPr lang="en-US" sz="2100" b="1" dirty="0">
                <a:latin typeface="Times New Roman" panose="02020603050405020304" pitchFamily="18" charset="0"/>
                <a:cs typeface="Times New Roman" panose="02020603050405020304" pitchFamily="18" charset="0"/>
              </a:rPr>
              <a:t>falsity preserving</a:t>
            </a:r>
            <a:r>
              <a:rPr lang="en-US" sz="2100" dirty="0">
                <a:latin typeface="Times New Roman" panose="02020603050405020304" pitchFamily="18" charset="0"/>
                <a:cs typeface="Times New Roman" panose="02020603050405020304" pitchFamily="18" charset="0"/>
              </a:rPr>
              <a:t>, not truth preserving. </a:t>
            </a:r>
          </a:p>
          <a:p>
            <a:pPr algn="just"/>
            <a:r>
              <a:rPr lang="en-US" sz="2100" dirty="0" smtClean="0">
                <a:latin typeface="Times New Roman" panose="02020603050405020304" pitchFamily="18" charset="0"/>
                <a:cs typeface="Times New Roman" panose="02020603050405020304" pitchFamily="18" charset="0"/>
              </a:rPr>
              <a:t>To </a:t>
            </a:r>
            <a:r>
              <a:rPr lang="en-US" sz="2100" dirty="0">
                <a:latin typeface="Times New Roman" panose="02020603050405020304" pitchFamily="18" charset="0"/>
                <a:cs typeface="Times New Roman" panose="02020603050405020304" pitchFamily="18" charset="0"/>
              </a:rPr>
              <a:t>generalize beyond the specific training examples, we need constraints or </a:t>
            </a:r>
            <a:r>
              <a:rPr lang="en-US" sz="2100" b="1" dirty="0">
                <a:latin typeface="Times New Roman" panose="02020603050405020304" pitchFamily="18" charset="0"/>
                <a:cs typeface="Times New Roman" panose="02020603050405020304" pitchFamily="18" charset="0"/>
              </a:rPr>
              <a:t>biases </a:t>
            </a:r>
            <a:r>
              <a:rPr lang="en-US" sz="2100" dirty="0">
                <a:latin typeface="Times New Roman" panose="02020603050405020304" pitchFamily="18" charset="0"/>
                <a:cs typeface="Times New Roman" panose="02020603050405020304" pitchFamily="18" charset="0"/>
              </a:rPr>
              <a:t>on what </a:t>
            </a:r>
            <a:r>
              <a:rPr lang="en-US" sz="2100" i="1" dirty="0">
                <a:latin typeface="Times New Roman" panose="02020603050405020304" pitchFamily="18" charset="0"/>
                <a:cs typeface="Times New Roman" panose="02020603050405020304" pitchFamily="18" charset="0"/>
              </a:rPr>
              <a:t>f </a:t>
            </a:r>
            <a:r>
              <a:rPr lang="en-US" sz="2100" dirty="0">
                <a:latin typeface="Times New Roman" panose="02020603050405020304" pitchFamily="18" charset="0"/>
                <a:cs typeface="Times New Roman" panose="02020603050405020304" pitchFamily="18" charset="0"/>
              </a:rPr>
              <a:t>is best. That is, learning can be viewed as searching the </a:t>
            </a:r>
            <a:r>
              <a:rPr lang="en-US" sz="2100" b="1" dirty="0">
                <a:latin typeface="Times New Roman" panose="02020603050405020304" pitchFamily="18" charset="0"/>
                <a:cs typeface="Times New Roman" panose="02020603050405020304" pitchFamily="18" charset="0"/>
              </a:rPr>
              <a:t>Hypothesis Space </a:t>
            </a:r>
            <a:r>
              <a:rPr lang="en-US" sz="2100" dirty="0">
                <a:latin typeface="Times New Roman" panose="02020603050405020304" pitchFamily="18" charset="0"/>
                <a:cs typeface="Times New Roman" panose="02020603050405020304" pitchFamily="18" charset="0"/>
              </a:rPr>
              <a:t>H of possible </a:t>
            </a:r>
            <a:r>
              <a:rPr lang="en-US" sz="2100" i="1" dirty="0">
                <a:latin typeface="Times New Roman" panose="02020603050405020304" pitchFamily="18" charset="0"/>
                <a:cs typeface="Times New Roman" panose="02020603050405020304" pitchFamily="18" charset="0"/>
              </a:rPr>
              <a:t>f </a:t>
            </a:r>
            <a:r>
              <a:rPr lang="en-US" sz="2100" dirty="0">
                <a:latin typeface="Times New Roman" panose="02020603050405020304" pitchFamily="18" charset="0"/>
                <a:cs typeface="Times New Roman" panose="02020603050405020304" pitchFamily="18" charset="0"/>
              </a:rPr>
              <a:t>functions. </a:t>
            </a:r>
          </a:p>
          <a:p>
            <a:pPr algn="just"/>
            <a:r>
              <a:rPr lang="en-US" sz="2100" dirty="0" smtClean="0">
                <a:latin typeface="Times New Roman" panose="02020603050405020304" pitchFamily="18" charset="0"/>
                <a:cs typeface="Times New Roman" panose="02020603050405020304" pitchFamily="18" charset="0"/>
              </a:rPr>
              <a:t>A </a:t>
            </a:r>
            <a:r>
              <a:rPr lang="en-US" sz="2100" dirty="0">
                <a:latin typeface="Times New Roman" panose="02020603050405020304" pitchFamily="18" charset="0"/>
                <a:cs typeface="Times New Roman" panose="02020603050405020304" pitchFamily="18" charset="0"/>
              </a:rPr>
              <a:t>bias allows us to choose one </a:t>
            </a:r>
            <a:r>
              <a:rPr lang="en-US" sz="2100" i="1" dirty="0">
                <a:latin typeface="Times New Roman" panose="02020603050405020304" pitchFamily="18" charset="0"/>
                <a:cs typeface="Times New Roman" panose="02020603050405020304" pitchFamily="18" charset="0"/>
              </a:rPr>
              <a:t>f </a:t>
            </a:r>
            <a:r>
              <a:rPr lang="en-US" sz="2100" dirty="0">
                <a:latin typeface="Times New Roman" panose="02020603050405020304" pitchFamily="18" charset="0"/>
                <a:cs typeface="Times New Roman" panose="02020603050405020304" pitchFamily="18" charset="0"/>
              </a:rPr>
              <a:t>over another one </a:t>
            </a:r>
          </a:p>
          <a:p>
            <a:pPr algn="just"/>
            <a:r>
              <a:rPr lang="en-US" sz="2100" dirty="0" smtClean="0">
                <a:latin typeface="Times New Roman" panose="02020603050405020304" pitchFamily="18" charset="0"/>
                <a:cs typeface="Times New Roman" panose="02020603050405020304" pitchFamily="18" charset="0"/>
              </a:rPr>
              <a:t>A </a:t>
            </a:r>
            <a:r>
              <a:rPr lang="en-US" sz="2100" dirty="0">
                <a:latin typeface="Times New Roman" panose="02020603050405020304" pitchFamily="18" charset="0"/>
                <a:cs typeface="Times New Roman" panose="02020603050405020304" pitchFamily="18" charset="0"/>
              </a:rPr>
              <a:t>completely unbiased inductive algorithm could only memorize the training examples and could not say anything more about other unseen examples. </a:t>
            </a:r>
          </a:p>
          <a:p>
            <a:pPr algn="just"/>
            <a:r>
              <a:rPr lang="en-US" sz="2100" dirty="0" smtClean="0">
                <a:latin typeface="Times New Roman" panose="02020603050405020304" pitchFamily="18" charset="0"/>
                <a:cs typeface="Times New Roman" panose="02020603050405020304" pitchFamily="18" charset="0"/>
              </a:rPr>
              <a:t>Two </a:t>
            </a:r>
            <a:r>
              <a:rPr lang="en-US" sz="2100" dirty="0">
                <a:latin typeface="Times New Roman" panose="02020603050405020304" pitchFamily="18" charset="0"/>
                <a:cs typeface="Times New Roman" panose="02020603050405020304" pitchFamily="18" charset="0"/>
              </a:rPr>
              <a:t>types of biases are commonly used in machine learning: </a:t>
            </a:r>
          </a:p>
          <a:p>
            <a:pPr lvl="1" algn="just"/>
            <a:r>
              <a:rPr lang="en-US" sz="2100" b="1" dirty="0" smtClean="0">
                <a:solidFill>
                  <a:schemeClr val="tx1"/>
                </a:solidFill>
                <a:latin typeface="Times New Roman" panose="02020603050405020304" pitchFamily="18" charset="0"/>
                <a:cs typeface="Times New Roman" panose="02020603050405020304" pitchFamily="18" charset="0"/>
              </a:rPr>
              <a:t>Restricted </a:t>
            </a:r>
            <a:r>
              <a:rPr lang="en-US" sz="2100" b="1" dirty="0">
                <a:solidFill>
                  <a:schemeClr val="tx1"/>
                </a:solidFill>
                <a:latin typeface="Times New Roman" panose="02020603050405020304" pitchFamily="18" charset="0"/>
                <a:cs typeface="Times New Roman" panose="02020603050405020304" pitchFamily="18" charset="0"/>
              </a:rPr>
              <a:t>Hypothesis Space Bias </a:t>
            </a:r>
            <a:r>
              <a:rPr lang="en-US" sz="2100" dirty="0">
                <a:solidFill>
                  <a:schemeClr val="tx1"/>
                </a:solidFill>
                <a:latin typeface="Times New Roman" panose="02020603050405020304" pitchFamily="18" charset="0"/>
                <a:cs typeface="Times New Roman" panose="02020603050405020304" pitchFamily="18" charset="0"/>
              </a:rPr>
              <a:t>Allow only certain types of </a:t>
            </a:r>
            <a:r>
              <a:rPr lang="en-US" sz="2100" i="1" dirty="0">
                <a:solidFill>
                  <a:schemeClr val="tx1"/>
                </a:solidFill>
                <a:latin typeface="Times New Roman" panose="02020603050405020304" pitchFamily="18" charset="0"/>
                <a:cs typeface="Times New Roman" panose="02020603050405020304" pitchFamily="18" charset="0"/>
              </a:rPr>
              <a:t>f </a:t>
            </a:r>
            <a:r>
              <a:rPr lang="en-US" sz="2100" dirty="0">
                <a:solidFill>
                  <a:schemeClr val="tx1"/>
                </a:solidFill>
                <a:latin typeface="Times New Roman" panose="02020603050405020304" pitchFamily="18" charset="0"/>
                <a:cs typeface="Times New Roman" panose="02020603050405020304" pitchFamily="18" charset="0"/>
              </a:rPr>
              <a:t>functions, not arbitrary ones </a:t>
            </a:r>
          </a:p>
          <a:p>
            <a:pPr algn="just"/>
            <a:endParaRPr lang="en-US" sz="21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04800" y="228600"/>
            <a:ext cx="8534400" cy="838200"/>
          </a:xfrm>
        </p:spPr>
        <p:txBody>
          <a:bodyPr>
            <a:normAutofit/>
          </a:bodyPr>
          <a:lstStyle/>
          <a:p>
            <a:r>
              <a:rPr lang="en-US" sz="2400" b="1" dirty="0">
                <a:solidFill>
                  <a:schemeClr val="tx1"/>
                </a:solidFill>
              </a:rPr>
              <a:t>Mathematical formulation of the inductive learning problem </a:t>
            </a:r>
            <a:r>
              <a:rPr lang="en-US" sz="2400" b="1" dirty="0" smtClean="0">
                <a:solidFill>
                  <a:schemeClr val="tx1"/>
                </a:solidFill>
              </a:rPr>
              <a:t>… Cont’d</a:t>
            </a:r>
            <a:endParaRPr lang="en-US" sz="2400" b="1" dirty="0">
              <a:solidFill>
                <a:schemeClr val="tx1"/>
              </a:solidFill>
            </a:endParaRPr>
          </a:p>
        </p:txBody>
      </p:sp>
    </p:spTree>
    <p:extLst>
      <p:ext uri="{BB962C8B-B14F-4D97-AF65-F5344CB8AC3E}">
        <p14:creationId xmlns:p14="http://schemas.microsoft.com/office/powerpoint/2010/main" val="3847155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228600" y="1143000"/>
            <a:ext cx="8686800" cy="5181600"/>
          </a:xfrm>
        </p:spPr>
        <p:txBody>
          <a:bodyPr>
            <a:normAutofit/>
          </a:bodyPr>
          <a:lstStyle/>
          <a:p>
            <a:pPr algn="just"/>
            <a:r>
              <a:rPr lang="en-US" sz="2200" b="1" dirty="0" smtClean="0">
                <a:latin typeface="Times New Roman" panose="02020603050405020304" pitchFamily="18" charset="0"/>
                <a:cs typeface="Times New Roman" panose="02020603050405020304" pitchFamily="18" charset="0"/>
              </a:rPr>
              <a:t>Preference </a:t>
            </a:r>
            <a:r>
              <a:rPr lang="en-US" sz="2200" b="1" dirty="0">
                <a:latin typeface="Times New Roman" panose="02020603050405020304" pitchFamily="18" charset="0"/>
                <a:cs typeface="Times New Roman" panose="02020603050405020304" pitchFamily="18" charset="0"/>
              </a:rPr>
              <a:t>Bias </a:t>
            </a:r>
            <a:r>
              <a:rPr lang="en-US" sz="2200" dirty="0">
                <a:latin typeface="Times New Roman" panose="02020603050405020304" pitchFamily="18" charset="0"/>
                <a:cs typeface="Times New Roman" panose="02020603050405020304" pitchFamily="18" charset="0"/>
              </a:rPr>
              <a:t>Define a metric for comparing </a:t>
            </a:r>
            <a:r>
              <a:rPr lang="en-US" sz="2200" i="1" dirty="0">
                <a:latin typeface="Times New Roman" panose="02020603050405020304" pitchFamily="18" charset="0"/>
                <a:cs typeface="Times New Roman" panose="02020603050405020304" pitchFamily="18" charset="0"/>
              </a:rPr>
              <a:t>f</a:t>
            </a:r>
            <a:r>
              <a:rPr lang="en-US" sz="2200" dirty="0">
                <a:latin typeface="Times New Roman" panose="02020603050405020304" pitchFamily="18" charset="0"/>
                <a:cs typeface="Times New Roman" panose="02020603050405020304" pitchFamily="18" charset="0"/>
              </a:rPr>
              <a:t>s so as to determine whether one is better than another </a:t>
            </a:r>
          </a:p>
          <a:p>
            <a:pPr algn="just"/>
            <a:r>
              <a:rPr lang="en-US" sz="2200" dirty="0">
                <a:latin typeface="Times New Roman" panose="02020603050405020304" pitchFamily="18" charset="0"/>
                <a:cs typeface="Times New Roman" panose="02020603050405020304" pitchFamily="18" charset="0"/>
              </a:rPr>
              <a:t>Inductive Learning Framework </a:t>
            </a:r>
          </a:p>
          <a:p>
            <a:pPr algn="just"/>
            <a:r>
              <a:rPr lang="en-US" sz="2200" dirty="0" smtClean="0">
                <a:latin typeface="Times New Roman" panose="02020603050405020304" pitchFamily="18" charset="0"/>
                <a:cs typeface="Times New Roman" panose="02020603050405020304" pitchFamily="18" charset="0"/>
              </a:rPr>
              <a:t>Raw </a:t>
            </a:r>
            <a:r>
              <a:rPr lang="en-US" sz="2200" dirty="0">
                <a:latin typeface="Times New Roman" panose="02020603050405020304" pitchFamily="18" charset="0"/>
                <a:cs typeface="Times New Roman" panose="02020603050405020304" pitchFamily="18" charset="0"/>
              </a:rPr>
              <a:t>input data from sensors are preprocessed to obtain a </a:t>
            </a:r>
            <a:r>
              <a:rPr lang="en-US" sz="2200" b="1" dirty="0">
                <a:latin typeface="Times New Roman" panose="02020603050405020304" pitchFamily="18" charset="0"/>
                <a:cs typeface="Times New Roman" panose="02020603050405020304" pitchFamily="18" charset="0"/>
              </a:rPr>
              <a:t>feature vector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that adequately describes all of the relevant features for classifying examples. </a:t>
            </a:r>
          </a:p>
          <a:p>
            <a:pPr algn="just"/>
            <a:r>
              <a:rPr lang="en-US" sz="2200" dirty="0" smtClean="0">
                <a:latin typeface="Times New Roman" panose="02020603050405020304" pitchFamily="18" charset="0"/>
                <a:cs typeface="Times New Roman" panose="02020603050405020304" pitchFamily="18" charset="0"/>
              </a:rPr>
              <a:t>Each </a:t>
            </a:r>
            <a:r>
              <a:rPr lang="en-US" sz="2200" b="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is a list of (attribute, value) pairs. For example, </a:t>
            </a:r>
          </a:p>
          <a:p>
            <a:pPr algn="just"/>
            <a:r>
              <a:rPr lang="en-US" sz="2200" b="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 (Person = Sue, Eye-Color = Brown, Age = Young, Sex = Female) </a:t>
            </a:r>
          </a:p>
          <a:p>
            <a:pPr algn="just"/>
            <a:r>
              <a:rPr lang="en-US" sz="2200" dirty="0">
                <a:latin typeface="Times New Roman" panose="02020603050405020304" pitchFamily="18" charset="0"/>
                <a:cs typeface="Times New Roman" panose="02020603050405020304" pitchFamily="18" charset="0"/>
              </a:rPr>
              <a:t>The number of attributes (also called features) is fixed (positive, finite). Each attribute has a fixed, finite number of possible values. </a:t>
            </a:r>
          </a:p>
          <a:p>
            <a:pPr algn="just"/>
            <a:r>
              <a:rPr lang="en-US" sz="2200" dirty="0" smtClean="0">
                <a:latin typeface="Times New Roman" panose="02020603050405020304" pitchFamily="18" charset="0"/>
                <a:cs typeface="Times New Roman" panose="02020603050405020304" pitchFamily="18" charset="0"/>
              </a:rPr>
              <a:t>Each </a:t>
            </a:r>
            <a:r>
              <a:rPr lang="en-US" sz="2200" dirty="0">
                <a:latin typeface="Times New Roman" panose="02020603050405020304" pitchFamily="18" charset="0"/>
                <a:cs typeface="Times New Roman" panose="02020603050405020304" pitchFamily="18" charset="0"/>
              </a:rPr>
              <a:t>example can be interpreted as a </a:t>
            </a:r>
            <a:r>
              <a:rPr lang="en-US" sz="2200" i="1" dirty="0">
                <a:latin typeface="Times New Roman" panose="02020603050405020304" pitchFamily="18" charset="0"/>
                <a:cs typeface="Times New Roman" panose="02020603050405020304" pitchFamily="18" charset="0"/>
              </a:rPr>
              <a:t>point </a:t>
            </a:r>
            <a:r>
              <a:rPr lang="en-US" sz="2200" dirty="0">
                <a:latin typeface="Times New Roman" panose="02020603050405020304" pitchFamily="18" charset="0"/>
                <a:cs typeface="Times New Roman" panose="02020603050405020304" pitchFamily="18" charset="0"/>
              </a:rPr>
              <a:t>in an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-dimensional </a:t>
            </a:r>
            <a:r>
              <a:rPr lang="en-US" sz="2200" b="1" dirty="0">
                <a:latin typeface="Times New Roman" panose="02020603050405020304" pitchFamily="18" charset="0"/>
                <a:cs typeface="Times New Roman" panose="02020603050405020304" pitchFamily="18" charset="0"/>
              </a:rPr>
              <a:t>feature space</a:t>
            </a:r>
            <a:r>
              <a:rPr lang="en-US" sz="2200" dirty="0">
                <a:latin typeface="Times New Roman" panose="02020603050405020304" pitchFamily="18" charset="0"/>
                <a:cs typeface="Times New Roman" panose="02020603050405020304" pitchFamily="18" charset="0"/>
              </a:rPr>
              <a:t>, where </a:t>
            </a:r>
            <a:r>
              <a:rPr lang="en-US" sz="2200" i="1" dirty="0">
                <a:latin typeface="Times New Roman" panose="02020603050405020304" pitchFamily="18" charset="0"/>
                <a:cs typeface="Times New Roman" panose="02020603050405020304" pitchFamily="18" charset="0"/>
              </a:rPr>
              <a:t>n </a:t>
            </a:r>
            <a:r>
              <a:rPr lang="en-US" sz="2200" dirty="0">
                <a:latin typeface="Times New Roman" panose="02020603050405020304" pitchFamily="18" charset="0"/>
                <a:cs typeface="Times New Roman" panose="02020603050405020304" pitchFamily="18" charset="0"/>
              </a:rPr>
              <a:t>is the number of attributes. </a:t>
            </a:r>
          </a:p>
        </p:txBody>
      </p:sp>
      <p:sp>
        <p:nvSpPr>
          <p:cNvPr id="5" name="Title 1"/>
          <p:cNvSpPr>
            <a:spLocks noGrp="1"/>
          </p:cNvSpPr>
          <p:nvPr>
            <p:ph type="title"/>
          </p:nvPr>
        </p:nvSpPr>
        <p:spPr>
          <a:xfrm>
            <a:off x="304800" y="228600"/>
            <a:ext cx="8534400" cy="838200"/>
          </a:xfrm>
        </p:spPr>
        <p:txBody>
          <a:bodyPr>
            <a:normAutofit/>
          </a:bodyPr>
          <a:lstStyle/>
          <a:p>
            <a:r>
              <a:rPr lang="en-US" sz="2400" b="1" dirty="0">
                <a:solidFill>
                  <a:schemeClr val="tx1"/>
                </a:solidFill>
              </a:rPr>
              <a:t>Mathematical formulation of the inductive learning problem </a:t>
            </a:r>
            <a:r>
              <a:rPr lang="en-US" sz="2400" b="1" dirty="0" smtClean="0">
                <a:solidFill>
                  <a:schemeClr val="tx1"/>
                </a:solidFill>
              </a:rPr>
              <a:t>… Cont’d</a:t>
            </a:r>
            <a:endParaRPr lang="en-US" sz="2400" b="1" dirty="0">
              <a:solidFill>
                <a:schemeClr val="tx1"/>
              </a:solidFill>
            </a:endParaRPr>
          </a:p>
        </p:txBody>
      </p:sp>
    </p:spTree>
    <p:extLst>
      <p:ext uri="{BB962C8B-B14F-4D97-AF65-F5344CB8AC3E}">
        <p14:creationId xmlns:p14="http://schemas.microsoft.com/office/powerpoint/2010/main" val="404509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Learning From Observations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152400" y="1066800"/>
            <a:ext cx="8839200" cy="5410200"/>
          </a:xfrm>
        </p:spPr>
        <p:txBody>
          <a:bodyPr>
            <a:noAutofit/>
          </a:bodyPr>
          <a:lstStyle/>
          <a:p>
            <a:pPr algn="just"/>
            <a:r>
              <a:rPr lang="en-US" sz="2100" b="1" dirty="0">
                <a:latin typeface="Times New Roman" panose="02020603050405020304" pitchFamily="18" charset="0"/>
                <a:cs typeface="Times New Roman" panose="02020603050405020304" pitchFamily="18" charset="0"/>
              </a:rPr>
              <a:t>Concept Learning </a:t>
            </a:r>
          </a:p>
          <a:p>
            <a:pPr algn="just"/>
            <a:r>
              <a:rPr lang="en-US" sz="2100" b="1" dirty="0">
                <a:latin typeface="Times New Roman" panose="02020603050405020304" pitchFamily="18" charset="0"/>
                <a:cs typeface="Times New Roman" panose="02020603050405020304" pitchFamily="18" charset="0"/>
              </a:rPr>
              <a:t>Definition: </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The problem is to learn a function mapping examples into two classes: positive and negative. We are given a database of examples already classified as positive or negative. Concept learning: the process of inducing a function mapping input examples into a Boolean output. </a:t>
            </a:r>
          </a:p>
          <a:p>
            <a:pPr algn="just"/>
            <a:r>
              <a:rPr lang="en-US" sz="2100" dirty="0" smtClean="0">
                <a:latin typeface="Times New Roman" panose="02020603050405020304" pitchFamily="18" charset="0"/>
                <a:cs typeface="Times New Roman" panose="02020603050405020304" pitchFamily="18" charset="0"/>
              </a:rPr>
              <a:t>Examples</a:t>
            </a:r>
            <a:r>
              <a:rPr lang="en-US" sz="2100" dirty="0">
                <a:latin typeface="Times New Roman" panose="02020603050405020304" pitchFamily="18" charset="0"/>
                <a:cs typeface="Times New Roman" panose="02020603050405020304" pitchFamily="18" charset="0"/>
              </a:rPr>
              <a:t>: </a:t>
            </a:r>
          </a:p>
          <a:p>
            <a:pPr lvl="1" algn="just"/>
            <a:r>
              <a:rPr lang="en-US" sz="1800" dirty="0" smtClean="0">
                <a:solidFill>
                  <a:schemeClr val="tx1"/>
                </a:solidFill>
                <a:latin typeface="Times New Roman" panose="02020603050405020304" pitchFamily="18" charset="0"/>
                <a:cs typeface="Times New Roman" panose="02020603050405020304" pitchFamily="18" charset="0"/>
              </a:rPr>
              <a:t>Classifying </a:t>
            </a:r>
            <a:r>
              <a:rPr lang="en-US" sz="1800" dirty="0">
                <a:solidFill>
                  <a:schemeClr val="tx1"/>
                </a:solidFill>
                <a:latin typeface="Times New Roman" panose="02020603050405020304" pitchFamily="18" charset="0"/>
                <a:cs typeface="Times New Roman" panose="02020603050405020304" pitchFamily="18" charset="0"/>
              </a:rPr>
              <a:t>objects in astronomical images as stars or galaxies </a:t>
            </a:r>
          </a:p>
          <a:p>
            <a:pPr lvl="1" algn="just"/>
            <a:r>
              <a:rPr lang="en-US" sz="1800" dirty="0" smtClean="0">
                <a:solidFill>
                  <a:schemeClr val="tx1"/>
                </a:solidFill>
                <a:latin typeface="Times New Roman" panose="02020603050405020304" pitchFamily="18" charset="0"/>
                <a:cs typeface="Times New Roman" panose="02020603050405020304" pitchFamily="18" charset="0"/>
              </a:rPr>
              <a:t>Classifying </a:t>
            </a:r>
            <a:r>
              <a:rPr lang="en-US" sz="1800" dirty="0">
                <a:solidFill>
                  <a:schemeClr val="tx1"/>
                </a:solidFill>
                <a:latin typeface="Times New Roman" panose="02020603050405020304" pitchFamily="18" charset="0"/>
                <a:cs typeface="Times New Roman" panose="02020603050405020304" pitchFamily="18" charset="0"/>
              </a:rPr>
              <a:t>animals as vertebrates or invertebrates </a:t>
            </a:r>
          </a:p>
          <a:p>
            <a:pPr algn="just"/>
            <a:r>
              <a:rPr lang="en-US" sz="2100" dirty="0" smtClean="0">
                <a:latin typeface="Times New Roman" panose="02020603050405020304" pitchFamily="18" charset="0"/>
                <a:cs typeface="Times New Roman" panose="02020603050405020304" pitchFamily="18" charset="0"/>
              </a:rPr>
              <a:t>Example</a:t>
            </a:r>
            <a:r>
              <a:rPr lang="en-US" sz="2100" dirty="0">
                <a:latin typeface="Times New Roman" panose="02020603050405020304" pitchFamily="18" charset="0"/>
                <a:cs typeface="Times New Roman" panose="02020603050405020304" pitchFamily="18" charset="0"/>
              </a:rPr>
              <a:t>: Classifying Mushrooms </a:t>
            </a:r>
          </a:p>
          <a:p>
            <a:pPr algn="just"/>
            <a:r>
              <a:rPr lang="en-US" sz="2100" dirty="0">
                <a:latin typeface="Times New Roman" panose="02020603050405020304" pitchFamily="18" charset="0"/>
                <a:cs typeface="Times New Roman" panose="02020603050405020304" pitchFamily="18" charset="0"/>
              </a:rPr>
              <a:t>Class of Tasks: Predicting poisonous mushrooms </a:t>
            </a:r>
          </a:p>
          <a:p>
            <a:pPr algn="just"/>
            <a:r>
              <a:rPr lang="en-US" sz="2100" dirty="0">
                <a:latin typeface="Times New Roman" panose="02020603050405020304" pitchFamily="18" charset="0"/>
                <a:cs typeface="Times New Roman" panose="02020603050405020304" pitchFamily="18" charset="0"/>
              </a:rPr>
              <a:t>Performance: Accuracy of classification </a:t>
            </a:r>
          </a:p>
          <a:p>
            <a:pPr algn="just"/>
            <a:r>
              <a:rPr lang="en-US" sz="2100" dirty="0">
                <a:latin typeface="Times New Roman" panose="02020603050405020304" pitchFamily="18" charset="0"/>
                <a:cs typeface="Times New Roman" panose="02020603050405020304" pitchFamily="18" charset="0"/>
              </a:rPr>
              <a:t>Experience: Database describing mushrooms with their class </a:t>
            </a:r>
          </a:p>
          <a:p>
            <a:pPr algn="just"/>
            <a:r>
              <a:rPr lang="en-US" sz="2100" dirty="0">
                <a:latin typeface="Times New Roman" panose="02020603050405020304" pitchFamily="18" charset="0"/>
                <a:cs typeface="Times New Roman" panose="02020603050405020304" pitchFamily="18" charset="0"/>
              </a:rPr>
              <a:t>Knowledge to learn: Function mapping mushrooms to {0,1} where 0:not-poisonous and 1:poisonous </a:t>
            </a:r>
          </a:p>
          <a:p>
            <a:pPr algn="just"/>
            <a:r>
              <a:rPr lang="en-US" sz="2100" i="1" dirty="0" smtClean="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501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a:xfrm>
            <a:off x="228600" y="1066800"/>
            <a:ext cx="8686800" cy="5257800"/>
          </a:xfrm>
        </p:spPr>
        <p:txBody>
          <a:bodyPr>
            <a:noAutofit/>
          </a:bodyPr>
          <a:lstStyle/>
          <a:p>
            <a:pPr algn="just"/>
            <a:r>
              <a:rPr lang="en-US" sz="1600" dirty="0">
                <a:latin typeface="Times New Roman" panose="02020603050405020304" pitchFamily="18" charset="0"/>
                <a:cs typeface="Times New Roman" panose="02020603050405020304" pitchFamily="18" charset="0"/>
              </a:rPr>
              <a:t>Representation of target knowledge: conjunction of attribute values. </a:t>
            </a:r>
          </a:p>
          <a:p>
            <a:pPr algn="just"/>
            <a:r>
              <a:rPr lang="en-US" sz="1600" dirty="0">
                <a:latin typeface="Times New Roman" panose="02020603050405020304" pitchFamily="18" charset="0"/>
                <a:cs typeface="Times New Roman" panose="02020603050405020304" pitchFamily="18" charset="0"/>
              </a:rPr>
              <a:t>Learning mechanism: candidate-elimination </a:t>
            </a:r>
          </a:p>
          <a:p>
            <a:pPr algn="just"/>
            <a:r>
              <a:rPr lang="en-US" sz="1600" i="1" dirty="0">
                <a:latin typeface="Times New Roman" panose="02020603050405020304" pitchFamily="18" charset="0"/>
                <a:cs typeface="Times New Roman" panose="02020603050405020304" pitchFamily="18" charset="0"/>
              </a:rPr>
              <a:t>Representation of instances:</a:t>
            </a:r>
            <a:endParaRPr lang="en-US" sz="1600" dirty="0" smtClean="0">
              <a:latin typeface="Times New Roman" panose="02020603050405020304" pitchFamily="18"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Features</a:t>
            </a:r>
            <a:r>
              <a:rPr lang="en-US" sz="1600" dirty="0">
                <a:latin typeface="Times New Roman" panose="02020603050405020304" pitchFamily="18" charset="0"/>
                <a:cs typeface="Times New Roman" panose="02020603050405020304" pitchFamily="18" charset="0"/>
              </a:rPr>
              <a:t>: </a:t>
            </a:r>
          </a:p>
          <a:p>
            <a:pPr lvl="1" algn="just"/>
            <a:r>
              <a:rPr lang="en-US" sz="1600" dirty="0" smtClean="0">
                <a:solidFill>
                  <a:schemeClr val="tx1"/>
                </a:solidFill>
                <a:latin typeface="Times New Roman" panose="02020603050405020304" pitchFamily="18" charset="0"/>
                <a:cs typeface="Times New Roman" panose="02020603050405020304" pitchFamily="18" charset="0"/>
              </a:rPr>
              <a:t>color </a:t>
            </a:r>
            <a:r>
              <a:rPr lang="en-US" sz="1600" dirty="0">
                <a:solidFill>
                  <a:schemeClr val="tx1"/>
                </a:solidFill>
                <a:latin typeface="Times New Roman" panose="02020603050405020304" pitchFamily="18" charset="0"/>
                <a:cs typeface="Times New Roman" panose="02020603050405020304" pitchFamily="18" charset="0"/>
              </a:rPr>
              <a:t>{red, brown, gray} </a:t>
            </a:r>
          </a:p>
          <a:p>
            <a:pPr lvl="1" algn="just"/>
            <a:r>
              <a:rPr lang="en-US" sz="1600" dirty="0" smtClean="0">
                <a:solidFill>
                  <a:schemeClr val="tx1"/>
                </a:solidFill>
                <a:latin typeface="Times New Roman" panose="02020603050405020304" pitchFamily="18" charset="0"/>
                <a:cs typeface="Times New Roman" panose="02020603050405020304" pitchFamily="18" charset="0"/>
              </a:rPr>
              <a:t>size </a:t>
            </a:r>
            <a:r>
              <a:rPr lang="en-US" sz="1600" dirty="0">
                <a:solidFill>
                  <a:schemeClr val="tx1"/>
                </a:solidFill>
                <a:latin typeface="Times New Roman" panose="02020603050405020304" pitchFamily="18" charset="0"/>
                <a:cs typeface="Times New Roman" panose="02020603050405020304" pitchFamily="18" charset="0"/>
              </a:rPr>
              <a:t>{small, large} </a:t>
            </a:r>
          </a:p>
          <a:p>
            <a:pPr lvl="1" algn="just"/>
            <a:r>
              <a:rPr lang="en-US" sz="1600" dirty="0" smtClean="0">
                <a:solidFill>
                  <a:schemeClr val="tx1"/>
                </a:solidFill>
                <a:latin typeface="Times New Roman" panose="02020603050405020304" pitchFamily="18" charset="0"/>
                <a:cs typeface="Times New Roman" panose="02020603050405020304" pitchFamily="18" charset="0"/>
              </a:rPr>
              <a:t>shape </a:t>
            </a: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round,elongated</a:t>
            </a:r>
            <a:r>
              <a:rPr lang="en-US" sz="1600" dirty="0">
                <a:solidFill>
                  <a:schemeClr val="tx1"/>
                </a:solidFill>
                <a:latin typeface="Times New Roman" panose="02020603050405020304" pitchFamily="18" charset="0"/>
                <a:cs typeface="Times New Roman" panose="02020603050405020304" pitchFamily="18" charset="0"/>
              </a:rPr>
              <a:t>} </a:t>
            </a:r>
          </a:p>
          <a:p>
            <a:pPr lvl="1" algn="just"/>
            <a:r>
              <a:rPr lang="en-US" sz="1600" dirty="0" smtClean="0">
                <a:solidFill>
                  <a:schemeClr val="tx1"/>
                </a:solidFill>
                <a:latin typeface="Times New Roman" panose="02020603050405020304" pitchFamily="18" charset="0"/>
                <a:cs typeface="Times New Roman" panose="02020603050405020304" pitchFamily="18" charset="0"/>
              </a:rPr>
              <a:t>land </a:t>
            </a: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humid,dry</a:t>
            </a:r>
            <a:r>
              <a:rPr lang="en-US" sz="1600" dirty="0">
                <a:solidFill>
                  <a:schemeClr val="tx1"/>
                </a:solidFill>
                <a:latin typeface="Times New Roman" panose="02020603050405020304" pitchFamily="18" charset="0"/>
                <a:cs typeface="Times New Roman" panose="02020603050405020304" pitchFamily="18" charset="0"/>
              </a:rPr>
              <a:t>} </a:t>
            </a:r>
          </a:p>
          <a:p>
            <a:pPr lvl="1" algn="just"/>
            <a:r>
              <a:rPr lang="en-US" sz="1600" dirty="0" smtClean="0">
                <a:solidFill>
                  <a:schemeClr val="tx1"/>
                </a:solidFill>
                <a:latin typeface="Times New Roman" panose="02020603050405020304" pitchFamily="18" charset="0"/>
                <a:cs typeface="Times New Roman" panose="02020603050405020304" pitchFamily="18" charset="0"/>
              </a:rPr>
              <a:t>air </a:t>
            </a:r>
            <a:r>
              <a:rPr lang="en-US" sz="1600" dirty="0">
                <a:solidFill>
                  <a:schemeClr val="tx1"/>
                </a:solidFill>
                <a:latin typeface="Times New Roman" panose="02020603050405020304" pitchFamily="18" charset="0"/>
                <a:cs typeface="Times New Roman" panose="02020603050405020304" pitchFamily="18" charset="0"/>
              </a:rPr>
              <a:t>humidity {</a:t>
            </a:r>
            <a:r>
              <a:rPr lang="en-US" sz="1600" dirty="0" err="1">
                <a:solidFill>
                  <a:schemeClr val="tx1"/>
                </a:solidFill>
                <a:latin typeface="Times New Roman" panose="02020603050405020304" pitchFamily="18" charset="0"/>
                <a:cs typeface="Times New Roman" panose="02020603050405020304" pitchFamily="18" charset="0"/>
              </a:rPr>
              <a:t>low,high</a:t>
            </a:r>
            <a:r>
              <a:rPr lang="en-US" sz="1600" dirty="0">
                <a:solidFill>
                  <a:schemeClr val="tx1"/>
                </a:solidFill>
                <a:latin typeface="Times New Roman" panose="02020603050405020304" pitchFamily="18" charset="0"/>
                <a:cs typeface="Times New Roman" panose="02020603050405020304" pitchFamily="18" charset="0"/>
              </a:rPr>
              <a:t>} </a:t>
            </a:r>
          </a:p>
          <a:p>
            <a:pPr lvl="1" algn="just"/>
            <a:r>
              <a:rPr lang="en-US" sz="1600" dirty="0" smtClean="0">
                <a:solidFill>
                  <a:schemeClr val="tx1"/>
                </a:solidFill>
                <a:latin typeface="Times New Roman" panose="02020603050405020304" pitchFamily="18" charset="0"/>
                <a:cs typeface="Times New Roman" panose="02020603050405020304" pitchFamily="18" charset="0"/>
              </a:rPr>
              <a:t>texture </a:t>
            </a:r>
            <a:r>
              <a:rPr lang="en-US" sz="1600" dirty="0">
                <a:solidFill>
                  <a:schemeClr val="tx1"/>
                </a:solidFill>
                <a:latin typeface="Times New Roman" panose="02020603050405020304" pitchFamily="18" charset="0"/>
                <a:cs typeface="Times New Roman" panose="02020603050405020304" pitchFamily="18" charset="0"/>
              </a:rPr>
              <a:t>{smooth, rough} </a:t>
            </a:r>
          </a:p>
          <a:p>
            <a:pPr algn="just"/>
            <a:r>
              <a:rPr lang="en-US" sz="1600" i="1" dirty="0">
                <a:latin typeface="Times New Roman" panose="02020603050405020304" pitchFamily="18" charset="0"/>
                <a:cs typeface="Times New Roman" panose="02020603050405020304" pitchFamily="18" charset="0"/>
              </a:rPr>
              <a:t>Input and Output Spaces: </a:t>
            </a:r>
            <a:endParaRPr lang="en-US" sz="1600" dirty="0">
              <a:latin typeface="Times New Roman" panose="02020603050405020304" pitchFamily="18" charset="0"/>
              <a:cs typeface="Times New Roman" panose="02020603050405020304" pitchFamily="18" charset="0"/>
            </a:endParaRPr>
          </a:p>
          <a:p>
            <a:pPr lvl="1" algn="just"/>
            <a:r>
              <a:rPr lang="en-US" sz="1600" dirty="0">
                <a:solidFill>
                  <a:schemeClr val="tx1"/>
                </a:solidFill>
                <a:latin typeface="Times New Roman" panose="02020603050405020304" pitchFamily="18" charset="0"/>
                <a:cs typeface="Times New Roman" panose="02020603050405020304" pitchFamily="18" charset="0"/>
              </a:rPr>
              <a:t>X : The space of all possible examples (input space). </a:t>
            </a:r>
          </a:p>
          <a:p>
            <a:pPr lvl="1" algn="just"/>
            <a:r>
              <a:rPr lang="en-US" sz="1600" dirty="0">
                <a:solidFill>
                  <a:schemeClr val="tx1"/>
                </a:solidFill>
                <a:latin typeface="Times New Roman" panose="02020603050405020304" pitchFamily="18" charset="0"/>
                <a:cs typeface="Times New Roman" panose="02020603050405020304" pitchFamily="18" charset="0"/>
              </a:rPr>
              <a:t>Y: The space of classes (output space). </a:t>
            </a:r>
          </a:p>
          <a:p>
            <a:pPr algn="just"/>
            <a:r>
              <a:rPr lang="en-US" sz="1600" dirty="0">
                <a:latin typeface="Times New Roman" panose="02020603050405020304" pitchFamily="18" charset="0"/>
                <a:cs typeface="Times New Roman" panose="02020603050405020304" pitchFamily="18" charset="0"/>
              </a:rPr>
              <a:t>An example in X is a feature vector X. </a:t>
            </a:r>
          </a:p>
          <a:p>
            <a:pPr lvl="1" algn="just"/>
            <a:r>
              <a:rPr lang="en-US" sz="1600" dirty="0">
                <a:solidFill>
                  <a:schemeClr val="tx1"/>
                </a:solidFill>
                <a:latin typeface="Times New Roman" panose="02020603050405020304" pitchFamily="18" charset="0"/>
                <a:cs typeface="Times New Roman" panose="02020603050405020304" pitchFamily="18" charset="0"/>
              </a:rPr>
              <a:t>For instance: X = (</a:t>
            </a:r>
            <a:r>
              <a:rPr lang="en-US" sz="1600" dirty="0" err="1">
                <a:solidFill>
                  <a:schemeClr val="tx1"/>
                </a:solidFill>
                <a:latin typeface="Times New Roman" panose="02020603050405020304" pitchFamily="18" charset="0"/>
                <a:cs typeface="Times New Roman" panose="02020603050405020304" pitchFamily="18" charset="0"/>
              </a:rPr>
              <a:t>red,small,elongated,humid,low,rough</a:t>
            </a:r>
            <a:r>
              <a:rPr lang="en-US" sz="1600" dirty="0">
                <a:solidFill>
                  <a:schemeClr val="tx1"/>
                </a:solidFill>
                <a:latin typeface="Times New Roman" panose="02020603050405020304" pitchFamily="18" charset="0"/>
                <a:cs typeface="Times New Roman" panose="02020603050405020304" pitchFamily="18" charset="0"/>
              </a:rPr>
              <a:t>) </a:t>
            </a:r>
          </a:p>
          <a:p>
            <a:pPr lvl="1" algn="just"/>
            <a:r>
              <a:rPr lang="en-US" sz="1600" dirty="0">
                <a:solidFill>
                  <a:schemeClr val="tx1"/>
                </a:solidFill>
                <a:latin typeface="Times New Roman" panose="02020603050405020304" pitchFamily="18" charset="0"/>
                <a:cs typeface="Times New Roman" panose="02020603050405020304" pitchFamily="18" charset="0"/>
              </a:rPr>
              <a:t>X is the cross product of all feature values. </a:t>
            </a:r>
          </a:p>
          <a:p>
            <a:pPr algn="just"/>
            <a:r>
              <a:rPr lang="en-US" sz="1600" dirty="0">
                <a:latin typeface="Times New Roman" panose="02020603050405020304" pitchFamily="18" charset="0"/>
                <a:cs typeface="Times New Roman" panose="02020603050405020304" pitchFamily="18" charset="0"/>
              </a:rPr>
              <a:t>Only a small subset of instances is available in the database of examples. </a:t>
            </a:r>
          </a:p>
          <a:p>
            <a:pPr algn="just"/>
            <a:endParaRPr lang="en-US" sz="16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Learning From </a:t>
            </a:r>
            <a:r>
              <a:rPr lang="en-US" sz="2800" b="1" dirty="0" smtClean="0">
                <a:solidFill>
                  <a:schemeClr val="tx1"/>
                </a:solidFill>
              </a:rPr>
              <a:t>Observations … Cont’d </a:t>
            </a:r>
            <a:endParaRPr lang="en-US" sz="2800" b="1" dirty="0">
              <a:solidFill>
                <a:schemeClr val="tx1"/>
              </a:solidFill>
            </a:endParaRPr>
          </a:p>
        </p:txBody>
      </p:sp>
    </p:spTree>
    <p:extLst>
      <p:ext uri="{BB962C8B-B14F-4D97-AF65-F5344CB8AC3E}">
        <p14:creationId xmlns:p14="http://schemas.microsoft.com/office/powerpoint/2010/main" val="1904848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29718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8600" y="3095179"/>
            <a:ext cx="8610600" cy="3000821"/>
          </a:xfrm>
          <a:prstGeom prst="rect">
            <a:avLst/>
          </a:prstGeom>
        </p:spPr>
        <p:txBody>
          <a:bodyPr wrap="square">
            <a:spAutoFit/>
          </a:bodyPr>
          <a:lstStyle/>
          <a:p>
            <a:pPr algn="just"/>
            <a:r>
              <a:rPr lang="en-US" sz="2100" b="1" i="1" dirty="0">
                <a:latin typeface="Times New Roman" panose="02020603050405020304" pitchFamily="18" charset="0"/>
                <a:cs typeface="Times New Roman" panose="02020603050405020304" pitchFamily="18" charset="0"/>
              </a:rPr>
              <a:t>Training Examples: </a:t>
            </a:r>
            <a:endParaRPr lang="en-US" sz="2100" b="1"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D : The set of training examples. </a:t>
            </a:r>
          </a:p>
          <a:p>
            <a:pPr algn="just"/>
            <a:r>
              <a:rPr lang="en-US" sz="2100" dirty="0">
                <a:latin typeface="Times New Roman" panose="02020603050405020304" pitchFamily="18" charset="0"/>
                <a:cs typeface="Times New Roman" panose="02020603050405020304" pitchFamily="18" charset="0"/>
              </a:rPr>
              <a:t>D is a set of pairs { (</a:t>
            </a:r>
            <a:r>
              <a:rPr lang="en-US" sz="2100" dirty="0" err="1">
                <a:latin typeface="Times New Roman" panose="02020603050405020304" pitchFamily="18" charset="0"/>
                <a:cs typeface="Times New Roman" panose="02020603050405020304" pitchFamily="18" charset="0"/>
              </a:rPr>
              <a:t>x,c</a:t>
            </a:r>
            <a:r>
              <a:rPr lang="en-US" sz="2100" dirty="0">
                <a:latin typeface="Times New Roman" panose="02020603050405020304" pitchFamily="18" charset="0"/>
                <a:cs typeface="Times New Roman" panose="02020603050405020304" pitchFamily="18" charset="0"/>
              </a:rPr>
              <a:t>(x)) }, where c is the target concept. c is a subset of the universe of discourse or the set of all possible instances. </a:t>
            </a:r>
          </a:p>
          <a:p>
            <a:pPr algn="just"/>
            <a:r>
              <a:rPr lang="en-US" sz="2100" dirty="0">
                <a:latin typeface="Times New Roman" panose="02020603050405020304" pitchFamily="18" charset="0"/>
                <a:cs typeface="Times New Roman" panose="02020603050405020304" pitchFamily="18" charset="0"/>
              </a:rPr>
              <a:t>Example of D: </a:t>
            </a:r>
          </a:p>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red,small,round,humid,low,smooth</a:t>
            </a:r>
            <a:r>
              <a:rPr lang="en-US" sz="2100" dirty="0">
                <a:latin typeface="Times New Roman" panose="02020603050405020304" pitchFamily="18" charset="0"/>
                <a:cs typeface="Times New Roman" panose="02020603050405020304" pitchFamily="18" charset="0"/>
              </a:rPr>
              <a:t>), poisonous) </a:t>
            </a:r>
          </a:p>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red,small,elongated,humid,low,smooth</a:t>
            </a:r>
            <a:r>
              <a:rPr lang="en-US" sz="2100" dirty="0">
                <a:latin typeface="Times New Roman" panose="02020603050405020304" pitchFamily="18" charset="0"/>
                <a:cs typeface="Times New Roman" panose="02020603050405020304" pitchFamily="18" charset="0"/>
              </a:rPr>
              <a:t>), poisonous) </a:t>
            </a:r>
          </a:p>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gray,large,elongated,humid,low,rough</a:t>
            </a:r>
            <a:r>
              <a:rPr lang="en-US" sz="2100" dirty="0">
                <a:latin typeface="Times New Roman" panose="02020603050405020304" pitchFamily="18" charset="0"/>
                <a:cs typeface="Times New Roman" panose="02020603050405020304" pitchFamily="18" charset="0"/>
              </a:rPr>
              <a:t>), not-poisonous) </a:t>
            </a:r>
          </a:p>
          <a:p>
            <a:pPr marL="342900" indent="-34290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red,small,elongated,humid,high,rough</a:t>
            </a:r>
            <a:r>
              <a:rPr lang="en-US" sz="2100" dirty="0">
                <a:latin typeface="Times New Roman" panose="02020603050405020304" pitchFamily="18" charset="0"/>
                <a:cs typeface="Times New Roman" panose="02020603050405020304" pitchFamily="18" charset="0"/>
              </a:rPr>
              <a:t>), poisonous) </a:t>
            </a:r>
          </a:p>
        </p:txBody>
      </p:sp>
      <p:sp>
        <p:nvSpPr>
          <p:cNvPr id="7"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Learning From </a:t>
            </a:r>
            <a:r>
              <a:rPr lang="en-US" sz="2800" b="1" dirty="0" smtClean="0">
                <a:solidFill>
                  <a:schemeClr val="tx1"/>
                </a:solidFill>
              </a:rPr>
              <a:t>Observations … Cont’d </a:t>
            </a:r>
            <a:endParaRPr lang="en-US" sz="2800" b="1" dirty="0">
              <a:solidFill>
                <a:schemeClr val="tx1"/>
              </a:solidFill>
            </a:endParaRPr>
          </a:p>
        </p:txBody>
      </p:sp>
    </p:spTree>
    <p:extLst>
      <p:ext uri="{BB962C8B-B14F-4D97-AF65-F5344CB8AC3E}">
        <p14:creationId xmlns:p14="http://schemas.microsoft.com/office/powerpoint/2010/main" val="662766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a:xfrm>
            <a:off x="228600" y="1219200"/>
            <a:ext cx="8686800" cy="5105400"/>
          </a:xfrm>
        </p:spPr>
        <p:txBody>
          <a:bodyPr>
            <a:normAutofit/>
          </a:bodyPr>
          <a:lstStyle/>
          <a:p>
            <a:pPr algn="just"/>
            <a:r>
              <a:rPr lang="en-US" sz="2200" b="1" dirty="0">
                <a:latin typeface="Times New Roman" panose="02020603050405020304" pitchFamily="18" charset="0"/>
                <a:cs typeface="Times New Roman" panose="02020603050405020304" pitchFamily="18" charset="0"/>
              </a:rPr>
              <a:t>Hypothesis Representation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Any hypothesis h is a function from X to Y </a:t>
            </a:r>
          </a:p>
          <a:p>
            <a:pPr algn="just"/>
            <a:r>
              <a:rPr lang="en-US" sz="2200" dirty="0">
                <a:latin typeface="Times New Roman" panose="02020603050405020304" pitchFamily="18" charset="0"/>
                <a:cs typeface="Times New Roman" panose="02020603050405020304" pitchFamily="18" charset="0"/>
              </a:rPr>
              <a:t>h: </a:t>
            </a:r>
            <a:r>
              <a:rPr lang="en-US" sz="2200" dirty="0" smtClean="0">
                <a:latin typeface="Times New Roman" panose="02020603050405020304" pitchFamily="18" charset="0"/>
                <a:cs typeface="Times New Roman" panose="02020603050405020304" pitchFamily="18" charset="0"/>
              </a:rPr>
              <a:t>X     Y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We will explore the space of conjunctions. </a:t>
            </a:r>
          </a:p>
          <a:p>
            <a:pPr algn="just"/>
            <a:r>
              <a:rPr lang="en-US" sz="2200" dirty="0">
                <a:latin typeface="Times New Roman" panose="02020603050405020304" pitchFamily="18" charset="0"/>
                <a:cs typeface="Times New Roman" panose="02020603050405020304" pitchFamily="18" charset="0"/>
              </a:rPr>
              <a:t>Special symbols: </a:t>
            </a:r>
          </a:p>
          <a:p>
            <a:pPr lvl="1" algn="just"/>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Any value is acceptable </a:t>
            </a:r>
          </a:p>
          <a:p>
            <a:pPr lvl="1" algn="just"/>
            <a:r>
              <a:rPr lang="en-US" sz="2000" dirty="0" smtClean="0">
                <a:solidFill>
                  <a:schemeClr val="tx1"/>
                </a:solidFill>
                <a:latin typeface="Times New Roman" panose="02020603050405020304" pitchFamily="18" charset="0"/>
                <a:cs typeface="Times New Roman" panose="02020603050405020304" pitchFamily="18" charset="0"/>
              </a:rPr>
              <a:t>0 </a:t>
            </a:r>
            <a:r>
              <a:rPr lang="en-US" sz="2000" dirty="0">
                <a:solidFill>
                  <a:schemeClr val="tx1"/>
                </a:solidFill>
                <a:latin typeface="Times New Roman" panose="02020603050405020304" pitchFamily="18" charset="0"/>
                <a:cs typeface="Times New Roman" panose="02020603050405020304" pitchFamily="18" charset="0"/>
              </a:rPr>
              <a:t>no value is acceptable </a:t>
            </a:r>
          </a:p>
          <a:p>
            <a:pPr algn="just"/>
            <a:r>
              <a:rPr lang="en-US" sz="2200" dirty="0" smtClean="0">
                <a:latin typeface="Times New Roman" panose="02020603050405020304" pitchFamily="18" charset="0"/>
                <a:cs typeface="Times New Roman" panose="02020603050405020304" pitchFamily="18" charset="0"/>
              </a:rPr>
              <a:t>Consider </a:t>
            </a:r>
            <a:r>
              <a:rPr lang="en-US" sz="2200" dirty="0">
                <a:latin typeface="Times New Roman" panose="02020603050405020304" pitchFamily="18" charset="0"/>
                <a:cs typeface="Times New Roman" panose="02020603050405020304" pitchFamily="18" charset="0"/>
              </a:rPr>
              <a:t>the following hypotheses: </a:t>
            </a:r>
          </a:p>
          <a:p>
            <a:pPr lvl="1" algn="just"/>
            <a:r>
              <a:rPr lang="en-US" sz="2000" dirty="0">
                <a:solidFill>
                  <a:schemeClr val="tx1"/>
                </a:solidFill>
                <a:latin typeface="Times New Roman" panose="02020603050405020304" pitchFamily="18" charset="0"/>
                <a:cs typeface="Times New Roman" panose="02020603050405020304" pitchFamily="18" charset="0"/>
              </a:rPr>
              <a:t>(?,?,?,?,?,?): all mushrooms are poisonous </a:t>
            </a:r>
          </a:p>
          <a:p>
            <a:pPr lvl="1" algn="just"/>
            <a:r>
              <a:rPr lang="en-US" sz="2000" dirty="0">
                <a:solidFill>
                  <a:schemeClr val="tx1"/>
                </a:solidFill>
                <a:latin typeface="Times New Roman" panose="02020603050405020304" pitchFamily="18" charset="0"/>
                <a:cs typeface="Times New Roman" panose="02020603050405020304" pitchFamily="18" charset="0"/>
              </a:rPr>
              <a:t>(0,0,0,0,0,0): no mushroom is poisonous </a:t>
            </a:r>
          </a:p>
        </p:txBody>
      </p:sp>
      <p:sp>
        <p:nvSpPr>
          <p:cNvPr id="5"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Learning From </a:t>
            </a:r>
            <a:r>
              <a:rPr lang="en-US" sz="2800" b="1" dirty="0" smtClean="0">
                <a:solidFill>
                  <a:schemeClr val="tx1"/>
                </a:solidFill>
              </a:rPr>
              <a:t>Observations … Cont’d </a:t>
            </a:r>
            <a:endParaRPr lang="en-US" sz="2800" b="1" dirty="0">
              <a:solidFill>
                <a:schemeClr val="tx1"/>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133600"/>
            <a:ext cx="21907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968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
          </a:xfrm>
        </p:spPr>
        <p:txBody>
          <a:bodyPr>
            <a:normAutofit fontScale="90000"/>
          </a:bodyPr>
          <a:lstStyle/>
          <a:p>
            <a:r>
              <a:rPr lang="en-US" b="1" dirty="0" smtClean="0">
                <a:solidFill>
                  <a:schemeClr val="tx1"/>
                </a:solidFill>
              </a:rPr>
              <a:t>Outline</a:t>
            </a:r>
            <a:endParaRPr lang="en-US" b="1" dirty="0">
              <a:solidFill>
                <a:schemeClr val="tx1"/>
              </a:solidFill>
            </a:endParaRPr>
          </a:p>
        </p:txBody>
      </p:sp>
      <p:sp>
        <p:nvSpPr>
          <p:cNvPr id="3" name="Content Placeholder 2"/>
          <p:cNvSpPr>
            <a:spLocks noGrp="1"/>
          </p:cNvSpPr>
          <p:nvPr>
            <p:ph sz="quarter" idx="1"/>
          </p:nvPr>
        </p:nvSpPr>
        <p:spPr/>
        <p:txBody>
          <a:bodyPr>
            <a:normAutofit/>
          </a:bodyPr>
          <a:lstStyle/>
          <a:p>
            <a:pPr marL="274320" lvl="1">
              <a:spcBef>
                <a:spcPts val="600"/>
              </a:spcBef>
              <a:buClr>
                <a:schemeClr val="accent1"/>
              </a:buClr>
            </a:pPr>
            <a:r>
              <a:rPr lang="en-US" sz="2400" dirty="0" smtClean="0">
                <a:solidFill>
                  <a:schemeClr val="tx1"/>
                </a:solidFill>
                <a:latin typeface="Times New Roman" panose="02020603050405020304" pitchFamily="18" charset="0"/>
                <a:cs typeface="Times New Roman" panose="02020603050405020304" pitchFamily="18" charset="0"/>
              </a:rPr>
              <a:t>Learning </a:t>
            </a:r>
            <a:r>
              <a:rPr lang="en-US" sz="2400" dirty="0">
                <a:solidFill>
                  <a:schemeClr val="tx1"/>
                </a:solidFill>
                <a:latin typeface="Times New Roman" panose="02020603050405020304" pitchFamily="18" charset="0"/>
                <a:cs typeface="Times New Roman" panose="02020603050405020304" pitchFamily="18" charset="0"/>
              </a:rPr>
              <a:t>from Examples/Observation</a:t>
            </a:r>
          </a:p>
          <a:p>
            <a:r>
              <a:rPr lang="en-US" sz="2400" dirty="0" smtClean="0">
                <a:latin typeface="Times New Roman" panose="02020603050405020304" pitchFamily="18" charset="0"/>
                <a:cs typeface="Times New Roman" panose="02020603050405020304" pitchFamily="18" charset="0"/>
              </a:rPr>
              <a:t>Knowledge </a:t>
            </a:r>
            <a:r>
              <a:rPr lang="en-US" sz="2400" dirty="0">
                <a:latin typeface="Times New Roman" panose="02020603050405020304" pitchFamily="18" charset="0"/>
                <a:cs typeface="Times New Roman" panose="02020603050405020304" pitchFamily="18" charset="0"/>
              </a:rPr>
              <a:t>in Learning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Learning </a:t>
            </a:r>
            <a:r>
              <a:rPr lang="en-US" sz="2400" dirty="0">
                <a:latin typeface="Times New Roman" panose="02020603050405020304" pitchFamily="18" charset="0"/>
                <a:cs typeface="Times New Roman" panose="02020603050405020304" pitchFamily="18" charset="0"/>
              </a:rPr>
              <a:t>Probabilistic Models</a:t>
            </a:r>
          </a:p>
          <a:p>
            <a:r>
              <a:rPr lang="en-US" sz="2400" dirty="0">
                <a:latin typeface="Times New Roman" panose="02020603050405020304" pitchFamily="18" charset="0"/>
                <a:cs typeface="Times New Roman" panose="02020603050405020304" pitchFamily="18" charset="0"/>
              </a:rPr>
              <a:t>Neural Networks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879330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a:xfrm>
            <a:off x="228600" y="1219200"/>
            <a:ext cx="8686800" cy="5105400"/>
          </a:xfrm>
        </p:spPr>
        <p:txBody>
          <a:bodyPr>
            <a:normAutofit/>
          </a:bodyPr>
          <a:lstStyle/>
          <a:p>
            <a:pPr algn="just"/>
            <a:r>
              <a:rPr lang="en-US" sz="2200" b="1" dirty="0">
                <a:latin typeface="Times New Roman" panose="02020603050405020304" pitchFamily="18" charset="0"/>
                <a:cs typeface="Times New Roman" panose="02020603050405020304" pitchFamily="18" charset="0"/>
              </a:rPr>
              <a:t>Hypotheses Space: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space of all hypotheses is represented by H </a:t>
            </a:r>
          </a:p>
          <a:p>
            <a:pPr algn="just"/>
            <a:r>
              <a:rPr lang="en-US" sz="2200" dirty="0">
                <a:latin typeface="Times New Roman" panose="02020603050405020304" pitchFamily="18" charset="0"/>
                <a:cs typeface="Times New Roman" panose="02020603050405020304" pitchFamily="18" charset="0"/>
              </a:rPr>
              <a:t>Let h be a hypothesis in H. </a:t>
            </a:r>
          </a:p>
          <a:p>
            <a:pPr algn="just"/>
            <a:r>
              <a:rPr lang="en-US" sz="2200" dirty="0">
                <a:latin typeface="Times New Roman" panose="02020603050405020304" pitchFamily="18" charset="0"/>
                <a:cs typeface="Times New Roman" panose="02020603050405020304" pitchFamily="18" charset="0"/>
              </a:rPr>
              <a:t>Let X be an example of a mushroom. </a:t>
            </a:r>
          </a:p>
          <a:p>
            <a:pPr algn="just"/>
            <a:r>
              <a:rPr lang="en-US" sz="2200" dirty="0">
                <a:latin typeface="Times New Roman" panose="02020603050405020304" pitchFamily="18" charset="0"/>
                <a:cs typeface="Times New Roman" panose="02020603050405020304" pitchFamily="18" charset="0"/>
              </a:rPr>
              <a:t>if h(X) = 1 then X is poisonous, otherwise X is not-poisonous </a:t>
            </a:r>
          </a:p>
          <a:p>
            <a:pPr algn="just"/>
            <a:r>
              <a:rPr lang="en-US" sz="2200" dirty="0">
                <a:latin typeface="Times New Roman" panose="02020603050405020304" pitchFamily="18" charset="0"/>
                <a:cs typeface="Times New Roman" panose="02020603050405020304" pitchFamily="18" charset="0"/>
              </a:rPr>
              <a:t>Our goal is to find the hypothesis, h*, that is very “close” to target concept c. </a:t>
            </a:r>
          </a:p>
          <a:p>
            <a:pPr algn="just"/>
            <a:r>
              <a:rPr lang="en-US" sz="2200" dirty="0">
                <a:latin typeface="Times New Roman" panose="02020603050405020304" pitchFamily="18" charset="0"/>
                <a:cs typeface="Times New Roman" panose="02020603050405020304" pitchFamily="18" charset="0"/>
              </a:rPr>
              <a:t>A hypothesis is said to “cover” those examples it classifies as positive. </a:t>
            </a:r>
          </a:p>
        </p:txBody>
      </p:sp>
      <p:sp>
        <p:nvSpPr>
          <p:cNvPr id="5"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Learning From </a:t>
            </a:r>
            <a:r>
              <a:rPr lang="en-US" sz="2800" b="1" dirty="0" smtClean="0">
                <a:solidFill>
                  <a:schemeClr val="tx1"/>
                </a:solidFill>
              </a:rPr>
              <a:t>Observations … Cont’d </a:t>
            </a:r>
            <a:endParaRPr lang="en-US" sz="2800" b="1" dirty="0">
              <a:solidFill>
                <a:schemeClr val="tx1"/>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489" y="4572000"/>
            <a:ext cx="250031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5286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a:xfrm>
            <a:off x="228600" y="1219200"/>
            <a:ext cx="8686800" cy="4937760"/>
          </a:xfrm>
        </p:spPr>
        <p:txBody>
          <a:bodyPr>
            <a:normAutofit/>
          </a:bodyPr>
          <a:lstStyle/>
          <a:p>
            <a:pPr algn="just"/>
            <a:r>
              <a:rPr lang="en-US" sz="2200" i="1" dirty="0">
                <a:latin typeface="Times New Roman" panose="02020603050405020304" pitchFamily="18" charset="0"/>
                <a:cs typeface="Times New Roman" panose="02020603050405020304" pitchFamily="18" charset="0"/>
              </a:rPr>
              <a:t>Assumptions: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We will explore the space of all conjunctions. </a:t>
            </a:r>
          </a:p>
          <a:p>
            <a:pPr algn="just"/>
            <a:r>
              <a:rPr lang="en-US" sz="2200" dirty="0">
                <a:latin typeface="Times New Roman" panose="02020603050405020304" pitchFamily="18" charset="0"/>
                <a:cs typeface="Times New Roman" panose="02020603050405020304" pitchFamily="18" charset="0"/>
              </a:rPr>
              <a:t>We assume the target concept falls within this space. </a:t>
            </a:r>
          </a:p>
          <a:p>
            <a:pPr algn="just"/>
            <a:r>
              <a:rPr lang="en-US" sz="2200" dirty="0">
                <a:latin typeface="Times New Roman" panose="02020603050405020304" pitchFamily="18" charset="0"/>
                <a:cs typeface="Times New Roman" panose="02020603050405020304" pitchFamily="18" charset="0"/>
              </a:rPr>
              <a:t>A hypothesis close to target concept c obtained after seeing many training examples will result in high accuracy on the set of unobserved examples. (Inductive Learning Hypothesis) </a:t>
            </a:r>
          </a:p>
        </p:txBody>
      </p:sp>
      <p:sp>
        <p:nvSpPr>
          <p:cNvPr id="5"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Learning From </a:t>
            </a:r>
            <a:r>
              <a:rPr lang="en-US" sz="2800" b="1" dirty="0" smtClean="0">
                <a:solidFill>
                  <a:schemeClr val="tx1"/>
                </a:solidFill>
              </a:rPr>
              <a:t>Observations … Cont’d </a:t>
            </a:r>
            <a:endParaRPr lang="en-US" sz="2800" b="1" dirty="0">
              <a:solidFill>
                <a:schemeClr val="tx1"/>
              </a:solidFill>
            </a:endParaRPr>
          </a:p>
        </p:txBody>
      </p:sp>
    </p:spTree>
    <p:extLst>
      <p:ext uri="{BB962C8B-B14F-4D97-AF65-F5344CB8AC3E}">
        <p14:creationId xmlns:p14="http://schemas.microsoft.com/office/powerpoint/2010/main" val="3604413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
          </a:xfrm>
        </p:spPr>
        <p:txBody>
          <a:bodyPr>
            <a:noAutofit/>
          </a:bodyPr>
          <a:lstStyle/>
          <a:p>
            <a:r>
              <a:rPr lang="en-US" sz="2800" b="1" dirty="0">
                <a:solidFill>
                  <a:schemeClr val="tx1"/>
                </a:solidFill>
              </a:rPr>
              <a:t>Concept Learning as Search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a:xfrm>
            <a:off x="228600" y="1143000"/>
            <a:ext cx="8686800" cy="3048000"/>
          </a:xfrm>
        </p:spPr>
        <p:txBody>
          <a:bodyPr>
            <a:normAutofit fontScale="92500" lnSpcReduction="20000"/>
          </a:bodyPr>
          <a:lstStyle/>
          <a:p>
            <a:pPr algn="just"/>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will see how the problem of concept learning can be posed as a search problem. </a:t>
            </a:r>
          </a:p>
          <a:p>
            <a:pPr algn="just"/>
            <a:r>
              <a:rPr lang="en-US" sz="2200" dirty="0">
                <a:latin typeface="Times New Roman" panose="02020603050405020304" pitchFamily="18" charset="0"/>
                <a:cs typeface="Times New Roman" panose="02020603050405020304" pitchFamily="18" charset="0"/>
              </a:rPr>
              <a:t>We will illustrate that there is a general to specific ordering inherent to any hypothesis space. </a:t>
            </a:r>
          </a:p>
          <a:p>
            <a:pPr algn="just"/>
            <a:r>
              <a:rPr lang="en-US" sz="2200" dirty="0">
                <a:latin typeface="Times New Roman" panose="02020603050405020304" pitchFamily="18" charset="0"/>
                <a:cs typeface="Times New Roman" panose="02020603050405020304" pitchFamily="18" charset="0"/>
              </a:rPr>
              <a:t>Consider these two hypotheses: </a:t>
            </a:r>
          </a:p>
          <a:p>
            <a:pPr lvl="1" algn="just"/>
            <a:r>
              <a:rPr lang="en-US" sz="1900" dirty="0">
                <a:solidFill>
                  <a:schemeClr val="tx1"/>
                </a:solidFill>
                <a:latin typeface="Times New Roman" panose="02020603050405020304" pitchFamily="18" charset="0"/>
                <a:cs typeface="Times New Roman" panose="02020603050405020304" pitchFamily="18" charset="0"/>
              </a:rPr>
              <a:t>h1 = (red,?,?,humid,?,?) </a:t>
            </a:r>
          </a:p>
          <a:p>
            <a:pPr lvl="1" algn="just"/>
            <a:r>
              <a:rPr lang="en-US" sz="1900" dirty="0">
                <a:solidFill>
                  <a:schemeClr val="tx1"/>
                </a:solidFill>
                <a:latin typeface="Times New Roman" panose="02020603050405020304" pitchFamily="18" charset="0"/>
                <a:cs typeface="Times New Roman" panose="02020603050405020304" pitchFamily="18" charset="0"/>
              </a:rPr>
              <a:t>h2 = (red,?,?,?,?,?) </a:t>
            </a:r>
          </a:p>
          <a:p>
            <a:pPr algn="just"/>
            <a:r>
              <a:rPr lang="en-US" sz="2200" dirty="0">
                <a:latin typeface="Times New Roman" panose="02020603050405020304" pitchFamily="18" charset="0"/>
                <a:cs typeface="Times New Roman" panose="02020603050405020304" pitchFamily="18" charset="0"/>
              </a:rPr>
              <a:t>We say h2 is more general than h1 because h2 classifies more instances than h1 and h1 is covered by h2. </a:t>
            </a:r>
            <a:endParaRPr lang="en-US" sz="2200" dirty="0" smtClean="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For example, consider the following hypotheses </a:t>
            </a:r>
          </a:p>
          <a:p>
            <a:pPr algn="just"/>
            <a:endParaRPr lang="en-US" sz="2200" dirty="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4191000"/>
            <a:ext cx="4462462"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2666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a:xfrm>
            <a:off x="228600" y="1219200"/>
            <a:ext cx="8686800" cy="4937760"/>
          </a:xfrm>
        </p:spPr>
        <p:txBody>
          <a:bodyPr>
            <a:normAutofit/>
          </a:bodyPr>
          <a:lstStyle/>
          <a:p>
            <a:pPr algn="just"/>
            <a:r>
              <a:rPr lang="en-US" sz="2000" dirty="0">
                <a:latin typeface="Times New Roman" panose="02020603050405020304" pitchFamily="18" charset="0"/>
                <a:cs typeface="Times New Roman" panose="02020603050405020304" pitchFamily="18" charset="0"/>
              </a:rPr>
              <a:t>h1 is more general than h2 and h3. </a:t>
            </a:r>
          </a:p>
          <a:p>
            <a:pPr algn="just"/>
            <a:r>
              <a:rPr lang="en-US" sz="2000" dirty="0">
                <a:latin typeface="Times New Roman" panose="02020603050405020304" pitchFamily="18" charset="0"/>
                <a:cs typeface="Times New Roman" panose="02020603050405020304" pitchFamily="18" charset="0"/>
              </a:rPr>
              <a:t>h2 and h3 are neither more specific nor more general than each other. </a:t>
            </a:r>
          </a:p>
          <a:p>
            <a:pPr algn="just"/>
            <a:r>
              <a:rPr lang="en-US" sz="2000" i="1" dirty="0">
                <a:latin typeface="Times New Roman" panose="02020603050405020304" pitchFamily="18" charset="0"/>
                <a:cs typeface="Times New Roman" panose="02020603050405020304" pitchFamily="18" charset="0"/>
              </a:rPr>
              <a:t>Definitions: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Let </a:t>
            </a:r>
            <a:r>
              <a:rPr lang="en-US" sz="2000" b="1" dirty="0" err="1">
                <a:latin typeface="Times New Roman" panose="02020603050405020304" pitchFamily="18" charset="0"/>
                <a:cs typeface="Times New Roman" panose="02020603050405020304" pitchFamily="18" charset="0"/>
              </a:rPr>
              <a:t>hj</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b="1" dirty="0" err="1">
                <a:latin typeface="Times New Roman" panose="02020603050405020304" pitchFamily="18" charset="0"/>
                <a:cs typeface="Times New Roman" panose="02020603050405020304" pitchFamily="18" charset="0"/>
              </a:rPr>
              <a:t>hk</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 two hypotheses mapping examples into {0,1}. </a:t>
            </a:r>
          </a:p>
          <a:p>
            <a:pPr algn="just"/>
            <a:r>
              <a:rPr lang="en-US" sz="2000" dirty="0">
                <a:latin typeface="Times New Roman" panose="02020603050405020304" pitchFamily="18" charset="0"/>
                <a:cs typeface="Times New Roman" panose="02020603050405020304" pitchFamily="18" charset="0"/>
              </a:rPr>
              <a:t>We say </a:t>
            </a:r>
            <a:r>
              <a:rPr lang="en-US" sz="2000" b="1" dirty="0" err="1">
                <a:latin typeface="Times New Roman" panose="02020603050405020304" pitchFamily="18" charset="0"/>
                <a:cs typeface="Times New Roman" panose="02020603050405020304" pitchFamily="18" charset="0"/>
              </a:rPr>
              <a:t>hj</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more general than </a:t>
            </a:r>
            <a:r>
              <a:rPr lang="en-US" sz="2000" b="1" dirty="0" err="1">
                <a:latin typeface="Times New Roman" panose="02020603050405020304" pitchFamily="18" charset="0"/>
                <a:cs typeface="Times New Roman" panose="02020603050405020304" pitchFamily="18" charset="0"/>
              </a:rPr>
              <a:t>hk</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iff</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For all examples X, </a:t>
            </a:r>
            <a:r>
              <a:rPr lang="en-US" sz="2000" dirty="0" err="1">
                <a:latin typeface="Times New Roman" panose="02020603050405020304" pitchFamily="18" charset="0"/>
                <a:cs typeface="Times New Roman" panose="02020603050405020304" pitchFamily="18" charset="0"/>
              </a:rPr>
              <a:t>hk</a:t>
            </a:r>
            <a:r>
              <a:rPr lang="en-US" sz="2000" dirty="0">
                <a:latin typeface="Times New Roman" panose="02020603050405020304" pitchFamily="18" charset="0"/>
                <a:cs typeface="Times New Roman" panose="02020603050405020304" pitchFamily="18" charset="0"/>
              </a:rPr>
              <a:t>(X) = </a:t>
            </a:r>
            <a:r>
              <a:rPr lang="en-US" sz="2000"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hj</a:t>
            </a:r>
            <a:r>
              <a:rPr lang="en-US" sz="2000" dirty="0" smtClean="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 1 </a:t>
            </a:r>
          </a:p>
          <a:p>
            <a:pPr algn="just"/>
            <a:r>
              <a:rPr lang="en-US" sz="2000" dirty="0">
                <a:latin typeface="Times New Roman" panose="02020603050405020304" pitchFamily="18" charset="0"/>
                <a:cs typeface="Times New Roman" panose="02020603050405020304" pitchFamily="18" charset="0"/>
              </a:rPr>
              <a:t>We represent this fact as </a:t>
            </a:r>
            <a:r>
              <a:rPr lang="en-US" sz="2000" b="1" dirty="0" err="1">
                <a:latin typeface="Times New Roman" panose="02020603050405020304" pitchFamily="18" charset="0"/>
                <a:cs typeface="Times New Roman" panose="02020603050405020304" pitchFamily="18" charset="0"/>
              </a:rPr>
              <a:t>hj</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&gt;= </a:t>
            </a:r>
            <a:r>
              <a:rPr lang="en-US" sz="2000" b="1" dirty="0" err="1">
                <a:latin typeface="Times New Roman" panose="02020603050405020304" pitchFamily="18" charset="0"/>
                <a:cs typeface="Times New Roman" panose="02020603050405020304" pitchFamily="18" charset="0"/>
              </a:rPr>
              <a:t>hk</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&gt;= relation imposes a partial ordering over the hypothesis space </a:t>
            </a:r>
            <a:r>
              <a:rPr lang="en-US" sz="2000" b="1" dirty="0">
                <a:latin typeface="Times New Roman" panose="02020603050405020304" pitchFamily="18" charset="0"/>
                <a:cs typeface="Times New Roman" panose="02020603050405020304" pitchFamily="18" charset="0"/>
              </a:rPr>
              <a:t>H </a:t>
            </a:r>
            <a:r>
              <a:rPr lang="en-US" sz="2000" dirty="0">
                <a:latin typeface="Times New Roman" panose="02020603050405020304" pitchFamily="18" charset="0"/>
                <a:cs typeface="Times New Roman" panose="02020603050405020304" pitchFamily="18" charset="0"/>
              </a:rPr>
              <a:t>(reflexive, antisymmetric, and transitive). </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Any input space X defines then a lattice of hypotheses ordered according to the general-specific relation: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200400"/>
            <a:ext cx="219075" cy="21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57200" y="609600"/>
            <a:ext cx="8229600" cy="457200"/>
          </a:xfrm>
        </p:spPr>
        <p:txBody>
          <a:bodyPr>
            <a:noAutofit/>
          </a:bodyPr>
          <a:lstStyle/>
          <a:p>
            <a:r>
              <a:rPr lang="en-US" sz="2800" b="1" dirty="0">
                <a:solidFill>
                  <a:schemeClr val="tx1"/>
                </a:solidFill>
              </a:rPr>
              <a:t>Concept Learning as </a:t>
            </a:r>
            <a:r>
              <a:rPr lang="en-US" sz="2800" b="1" dirty="0" smtClean="0">
                <a:solidFill>
                  <a:schemeClr val="tx1"/>
                </a:solidFill>
              </a:rPr>
              <a:t>Search … Cont’d </a:t>
            </a:r>
            <a:endParaRPr lang="en-US" sz="2800" b="1" dirty="0">
              <a:solidFill>
                <a:schemeClr val="tx1"/>
              </a:solidFill>
            </a:endParaRPr>
          </a:p>
        </p:txBody>
      </p:sp>
    </p:spTree>
    <p:extLst>
      <p:ext uri="{BB962C8B-B14F-4D97-AF65-F5344CB8AC3E}">
        <p14:creationId xmlns:p14="http://schemas.microsoft.com/office/powerpoint/2010/main" val="223082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1385889"/>
            <a:ext cx="4052887" cy="2728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1944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534400" cy="609600"/>
          </a:xfrm>
        </p:spPr>
        <p:txBody>
          <a:bodyPr>
            <a:normAutofit/>
          </a:bodyPr>
          <a:lstStyle/>
          <a:p>
            <a:r>
              <a:rPr lang="en-US" sz="2400" b="1" dirty="0">
                <a:solidFill>
                  <a:schemeClr val="tx1"/>
                </a:solidFill>
              </a:rPr>
              <a:t>Algorithm to Find a Maximally-Specific Hypothesis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a:xfrm>
            <a:off x="152400" y="1143000"/>
            <a:ext cx="8763000" cy="5181600"/>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Algorithm </a:t>
            </a:r>
            <a:r>
              <a:rPr lang="en-US" sz="2200" dirty="0">
                <a:latin typeface="Times New Roman" panose="02020603050405020304" pitchFamily="18" charset="0"/>
                <a:cs typeface="Times New Roman" panose="02020603050405020304" pitchFamily="18" charset="0"/>
              </a:rPr>
              <a:t>to search the space of conjunctions: </a:t>
            </a:r>
          </a:p>
          <a:p>
            <a:pPr lvl="1" algn="just"/>
            <a:r>
              <a:rPr lang="en-US" sz="2000" dirty="0" smtClean="0">
                <a:solidFill>
                  <a:schemeClr val="tx1"/>
                </a:solidFill>
                <a:latin typeface="Times New Roman" panose="02020603050405020304" pitchFamily="18" charset="0"/>
                <a:cs typeface="Times New Roman" panose="02020603050405020304" pitchFamily="18" charset="0"/>
              </a:rPr>
              <a:t>Start </a:t>
            </a:r>
            <a:r>
              <a:rPr lang="en-US" sz="2000" dirty="0">
                <a:solidFill>
                  <a:schemeClr val="tx1"/>
                </a:solidFill>
                <a:latin typeface="Times New Roman" panose="02020603050405020304" pitchFamily="18" charset="0"/>
                <a:cs typeface="Times New Roman" panose="02020603050405020304" pitchFamily="18" charset="0"/>
              </a:rPr>
              <a:t>with the most specific hypothesis </a:t>
            </a:r>
          </a:p>
          <a:p>
            <a:pPr lvl="1" algn="just"/>
            <a:r>
              <a:rPr lang="en-US" sz="2000" dirty="0" smtClean="0">
                <a:solidFill>
                  <a:schemeClr val="tx1"/>
                </a:solidFill>
                <a:latin typeface="Times New Roman" panose="02020603050405020304" pitchFamily="18" charset="0"/>
                <a:cs typeface="Times New Roman" panose="02020603050405020304" pitchFamily="18" charset="0"/>
              </a:rPr>
              <a:t>Generalize </a:t>
            </a:r>
            <a:r>
              <a:rPr lang="en-US" sz="2000" dirty="0">
                <a:solidFill>
                  <a:schemeClr val="tx1"/>
                </a:solidFill>
                <a:latin typeface="Times New Roman" panose="02020603050405020304" pitchFamily="18" charset="0"/>
                <a:cs typeface="Times New Roman" panose="02020603050405020304" pitchFamily="18" charset="0"/>
              </a:rPr>
              <a:t>the hypothesis when it fails to cover a positive example </a:t>
            </a:r>
          </a:p>
          <a:p>
            <a:pPr algn="just"/>
            <a:r>
              <a:rPr lang="en-US" sz="2200" i="1" dirty="0" smtClean="0">
                <a:latin typeface="Times New Roman" panose="02020603050405020304" pitchFamily="18" charset="0"/>
                <a:cs typeface="Times New Roman" panose="02020603050405020304" pitchFamily="18" charset="0"/>
              </a:rPr>
              <a:t>Algorithm</a:t>
            </a:r>
            <a:r>
              <a:rPr lang="en-US" sz="2200" i="1"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 1</a:t>
            </a:r>
            <a:r>
              <a:rPr lang="en-US" sz="2200" dirty="0">
                <a:latin typeface="Times New Roman" panose="02020603050405020304" pitchFamily="18" charset="0"/>
                <a:cs typeface="Times New Roman" panose="02020603050405020304" pitchFamily="18" charset="0"/>
              </a:rPr>
              <a:t>. Initialize </a:t>
            </a:r>
            <a:r>
              <a:rPr lang="en-US" sz="2200" b="1" dirty="0">
                <a:latin typeface="Times New Roman" panose="02020603050405020304" pitchFamily="18" charset="0"/>
                <a:cs typeface="Times New Roman" panose="02020603050405020304" pitchFamily="18" charset="0"/>
              </a:rPr>
              <a:t>h </a:t>
            </a:r>
            <a:r>
              <a:rPr lang="en-US" sz="2200" dirty="0">
                <a:latin typeface="Times New Roman" panose="02020603050405020304" pitchFamily="18" charset="0"/>
                <a:cs typeface="Times New Roman" panose="02020603050405020304" pitchFamily="18" charset="0"/>
              </a:rPr>
              <a:t>to the most specific hypothesis </a:t>
            </a:r>
          </a:p>
          <a:p>
            <a:pPr marL="0" indent="0" algn="just">
              <a:buNone/>
            </a:pPr>
            <a:r>
              <a:rPr lang="en-US" sz="2200" b="1" dirty="0" smtClean="0">
                <a:latin typeface="Times New Roman" panose="02020603050405020304" pitchFamily="18" charset="0"/>
                <a:cs typeface="Times New Roman" panose="02020603050405020304" pitchFamily="18" charset="0"/>
              </a:rPr>
              <a:t> 2</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For each positive training example </a:t>
            </a:r>
            <a:r>
              <a:rPr lang="en-US" sz="2200" b="1" dirty="0">
                <a:latin typeface="Times New Roman" panose="02020603050405020304" pitchFamily="18" charset="0"/>
                <a:cs typeface="Times New Roman" panose="02020603050405020304" pitchFamily="18" charset="0"/>
              </a:rPr>
              <a:t>X </a:t>
            </a:r>
            <a:endParaRPr lang="en-US" sz="2200"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each value </a:t>
            </a:r>
            <a:r>
              <a:rPr lang="en-US" sz="2200" b="1"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in </a:t>
            </a:r>
            <a:r>
              <a:rPr lang="en-US" sz="2200" b="1" dirty="0">
                <a:latin typeface="Times New Roman" panose="02020603050405020304" pitchFamily="18" charset="0"/>
                <a:cs typeface="Times New Roman" panose="02020603050405020304" pitchFamily="18" charset="0"/>
              </a:rPr>
              <a:t>h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If example </a:t>
            </a:r>
            <a:r>
              <a:rPr lang="en-US" sz="2200" b="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and </a:t>
            </a:r>
            <a:r>
              <a:rPr lang="en-US" sz="2200" b="1" dirty="0">
                <a:latin typeface="Times New Roman" panose="02020603050405020304" pitchFamily="18" charset="0"/>
                <a:cs typeface="Times New Roman" panose="02020603050405020304" pitchFamily="18" charset="0"/>
              </a:rPr>
              <a:t>h </a:t>
            </a:r>
            <a:r>
              <a:rPr lang="en-US" sz="2200" dirty="0">
                <a:latin typeface="Times New Roman" panose="02020603050405020304" pitchFamily="18" charset="0"/>
                <a:cs typeface="Times New Roman" panose="02020603050405020304" pitchFamily="18" charset="0"/>
              </a:rPr>
              <a:t>agree on </a:t>
            </a:r>
            <a:r>
              <a:rPr lang="en-US" sz="2200" b="1"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do nothing </a:t>
            </a:r>
          </a:p>
          <a:p>
            <a:pPr algn="just"/>
            <a:r>
              <a:rPr lang="en-US" sz="2200" dirty="0">
                <a:latin typeface="Times New Roman" panose="02020603050405020304" pitchFamily="18" charset="0"/>
                <a:cs typeface="Times New Roman" panose="02020603050405020304" pitchFamily="18" charset="0"/>
              </a:rPr>
              <a:t>Else generalize </a:t>
            </a:r>
            <a:r>
              <a:rPr lang="en-US" sz="2200" b="1"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by the next more general constraint </a:t>
            </a:r>
          </a:p>
          <a:p>
            <a:pPr marL="0" indent="0" algn="just">
              <a:buNone/>
            </a:pPr>
            <a:r>
              <a:rPr lang="en-US" sz="2200" dirty="0" smtClean="0">
                <a:latin typeface="Times New Roman" panose="02020603050405020304" pitchFamily="18" charset="0"/>
                <a:cs typeface="Times New Roman" panose="02020603050405020304" pitchFamily="18" charset="0"/>
              </a:rPr>
              <a:t> 3</a:t>
            </a:r>
            <a:r>
              <a:rPr lang="en-US" sz="2200" dirty="0">
                <a:latin typeface="Times New Roman" panose="02020603050405020304" pitchFamily="18" charset="0"/>
                <a:cs typeface="Times New Roman" panose="02020603050405020304" pitchFamily="18" charset="0"/>
              </a:rPr>
              <a:t>. Output hypothesis </a:t>
            </a:r>
            <a:r>
              <a:rPr lang="en-US" sz="2200" b="1" dirty="0">
                <a:latin typeface="Times New Roman" panose="02020603050405020304" pitchFamily="18" charset="0"/>
                <a:cs typeface="Times New Roman" panose="02020603050405020304" pitchFamily="18" charset="0"/>
              </a:rPr>
              <a:t>h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123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152400" y="1219200"/>
            <a:ext cx="8839200" cy="5105400"/>
          </a:xfrm>
        </p:spPr>
        <p:txBody>
          <a:bodyPr>
            <a:normAutofit/>
          </a:bodyPr>
          <a:lstStyle/>
          <a:p>
            <a:pPr algn="just"/>
            <a:r>
              <a:rPr lang="en-US" sz="2100" i="1" dirty="0">
                <a:latin typeface="Times New Roman" panose="02020603050405020304" pitchFamily="18" charset="0"/>
                <a:cs typeface="Times New Roman" panose="02020603050405020304" pitchFamily="18" charset="0"/>
              </a:rPr>
              <a:t>Example: </a:t>
            </a: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Let’s run the learning algorithm above with the following examples: </a:t>
            </a:r>
          </a:p>
          <a:p>
            <a:pPr algn="just"/>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red,small,round,humid,low,smooth</a:t>
            </a:r>
            <a:r>
              <a:rPr lang="en-US" sz="2100" dirty="0">
                <a:latin typeface="Times New Roman" panose="02020603050405020304" pitchFamily="18" charset="0"/>
                <a:cs typeface="Times New Roman" panose="02020603050405020304" pitchFamily="18" charset="0"/>
              </a:rPr>
              <a:t>), poisonous) </a:t>
            </a:r>
          </a:p>
          <a:p>
            <a:pPr algn="just"/>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red,small,elongated,humid,low,smooth</a:t>
            </a:r>
            <a:r>
              <a:rPr lang="en-US" sz="2100" dirty="0">
                <a:latin typeface="Times New Roman" panose="02020603050405020304" pitchFamily="18" charset="0"/>
                <a:cs typeface="Times New Roman" panose="02020603050405020304" pitchFamily="18" charset="0"/>
              </a:rPr>
              <a:t>), poisonous) </a:t>
            </a:r>
          </a:p>
          <a:p>
            <a:pPr algn="just"/>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gray,large,elongated,humid,low,rough</a:t>
            </a:r>
            <a:r>
              <a:rPr lang="en-US" sz="2100" dirty="0">
                <a:latin typeface="Times New Roman" panose="02020603050405020304" pitchFamily="18" charset="0"/>
                <a:cs typeface="Times New Roman" panose="02020603050405020304" pitchFamily="18" charset="0"/>
              </a:rPr>
              <a:t>), not-poisonous) </a:t>
            </a:r>
          </a:p>
          <a:p>
            <a:pPr algn="just"/>
            <a:r>
              <a:rPr lang="en-US" sz="2100" dirty="0">
                <a:latin typeface="Times New Roman" panose="02020603050405020304" pitchFamily="18" charset="0"/>
                <a:cs typeface="Times New Roman" panose="02020603050405020304" pitchFamily="18" charset="0"/>
              </a:rPr>
              <a:t>((</a:t>
            </a:r>
            <a:r>
              <a:rPr lang="en-US" sz="2100" dirty="0" err="1">
                <a:latin typeface="Times New Roman" panose="02020603050405020304" pitchFamily="18" charset="0"/>
                <a:cs typeface="Times New Roman" panose="02020603050405020304" pitchFamily="18" charset="0"/>
              </a:rPr>
              <a:t>red,small,elongated,humid,high,rough</a:t>
            </a:r>
            <a:r>
              <a:rPr lang="en-US" sz="2100" dirty="0">
                <a:latin typeface="Times New Roman" panose="02020603050405020304" pitchFamily="18" charset="0"/>
                <a:cs typeface="Times New Roman" panose="02020603050405020304" pitchFamily="18" charset="0"/>
              </a:rPr>
              <a:t>), poisonous) </a:t>
            </a:r>
          </a:p>
          <a:p>
            <a:pPr algn="just"/>
            <a:r>
              <a:rPr lang="en-US" sz="2100" dirty="0">
                <a:latin typeface="Times New Roman" panose="02020603050405020304" pitchFamily="18" charset="0"/>
                <a:cs typeface="Times New Roman" panose="02020603050405020304" pitchFamily="18" charset="0"/>
              </a:rPr>
              <a:t>We start with the most specific hypothesis: </a:t>
            </a:r>
            <a:r>
              <a:rPr lang="en-US" sz="2100" b="1" dirty="0">
                <a:latin typeface="Times New Roman" panose="02020603050405020304" pitchFamily="18" charset="0"/>
                <a:cs typeface="Times New Roman" panose="02020603050405020304" pitchFamily="18" charset="0"/>
              </a:rPr>
              <a:t>h </a:t>
            </a:r>
            <a:r>
              <a:rPr lang="en-US" sz="2100" dirty="0">
                <a:latin typeface="Times New Roman" panose="02020603050405020304" pitchFamily="18" charset="0"/>
                <a:cs typeface="Times New Roman" panose="02020603050405020304" pitchFamily="18" charset="0"/>
              </a:rPr>
              <a:t>= (0,0,0,0,0,0) </a:t>
            </a:r>
          </a:p>
        </p:txBody>
      </p:sp>
      <p:sp>
        <p:nvSpPr>
          <p:cNvPr id="5" name="Title 1"/>
          <p:cNvSpPr>
            <a:spLocks noGrp="1"/>
          </p:cNvSpPr>
          <p:nvPr>
            <p:ph type="title"/>
          </p:nvPr>
        </p:nvSpPr>
        <p:spPr>
          <a:xfrm>
            <a:off x="304800" y="457200"/>
            <a:ext cx="8534400" cy="609600"/>
          </a:xfrm>
        </p:spPr>
        <p:txBody>
          <a:bodyPr>
            <a:normAutofit/>
          </a:bodyPr>
          <a:lstStyle/>
          <a:p>
            <a:r>
              <a:rPr lang="en-US" sz="2400" b="1" dirty="0">
                <a:solidFill>
                  <a:schemeClr val="tx1"/>
                </a:solidFill>
              </a:rPr>
              <a:t>Algorithm to Find a Maximally-Specific Hypothesis </a:t>
            </a:r>
          </a:p>
        </p:txBody>
      </p:sp>
    </p:spTree>
    <p:extLst>
      <p:ext uri="{BB962C8B-B14F-4D97-AF65-F5344CB8AC3E}">
        <p14:creationId xmlns:p14="http://schemas.microsoft.com/office/powerpoint/2010/main" val="3992093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a:xfrm>
            <a:off x="152400" y="1219200"/>
            <a:ext cx="8839200" cy="5105400"/>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The first example comes and since the example is positive and </a:t>
            </a:r>
            <a:r>
              <a:rPr lang="en-US" b="1" dirty="0">
                <a:latin typeface="Times New Roman" panose="02020603050405020304" pitchFamily="18" charset="0"/>
                <a:cs typeface="Times New Roman" panose="02020603050405020304" pitchFamily="18" charset="0"/>
              </a:rPr>
              <a:t>h </a:t>
            </a:r>
            <a:r>
              <a:rPr lang="en-US" dirty="0">
                <a:latin typeface="Times New Roman" panose="02020603050405020304" pitchFamily="18" charset="0"/>
                <a:cs typeface="Times New Roman" panose="02020603050405020304" pitchFamily="18" charset="0"/>
              </a:rPr>
              <a:t>fails to cover it, we simply generalize </a:t>
            </a:r>
            <a:r>
              <a:rPr lang="en-US" b="1" dirty="0">
                <a:latin typeface="Times New Roman" panose="02020603050405020304" pitchFamily="18" charset="0"/>
                <a:cs typeface="Times New Roman" panose="02020603050405020304" pitchFamily="18" charset="0"/>
              </a:rPr>
              <a:t>h </a:t>
            </a:r>
            <a:r>
              <a:rPr lang="en-US" dirty="0">
                <a:latin typeface="Times New Roman" panose="02020603050405020304" pitchFamily="18" charset="0"/>
                <a:cs typeface="Times New Roman" panose="02020603050405020304" pitchFamily="18" charset="0"/>
              </a:rPr>
              <a:t>to cover exactly this example: </a:t>
            </a:r>
          </a:p>
          <a:p>
            <a:pPr algn="just"/>
            <a:r>
              <a:rPr lang="en-US" b="1" dirty="0">
                <a:latin typeface="Times New Roman" panose="02020603050405020304" pitchFamily="18" charset="0"/>
                <a:cs typeface="Times New Roman" panose="02020603050405020304" pitchFamily="18" charset="0"/>
              </a:rPr>
              <a:t>h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red,small,round,humid,low,smooth</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Hypothesis </a:t>
            </a:r>
            <a:r>
              <a:rPr lang="en-US" b="1" dirty="0">
                <a:latin typeface="Times New Roman" panose="02020603050405020304" pitchFamily="18" charset="0"/>
                <a:cs typeface="Times New Roman" panose="02020603050405020304" pitchFamily="18" charset="0"/>
              </a:rPr>
              <a:t>h </a:t>
            </a:r>
            <a:r>
              <a:rPr lang="en-US" dirty="0">
                <a:latin typeface="Times New Roman" panose="02020603050405020304" pitchFamily="18" charset="0"/>
                <a:cs typeface="Times New Roman" panose="02020603050405020304" pitchFamily="18" charset="0"/>
              </a:rPr>
              <a:t>basically says that the first example is the only positive example, all other examples are negative. </a:t>
            </a:r>
          </a:p>
          <a:p>
            <a:pPr algn="just"/>
            <a:r>
              <a:rPr lang="en-US" dirty="0">
                <a:latin typeface="Times New Roman" panose="02020603050405020304" pitchFamily="18" charset="0"/>
                <a:cs typeface="Times New Roman" panose="02020603050405020304" pitchFamily="18" charset="0"/>
              </a:rPr>
              <a:t>Then comes examples 2: ((</a:t>
            </a:r>
            <a:r>
              <a:rPr lang="en-US" dirty="0" err="1">
                <a:latin typeface="Times New Roman" panose="02020603050405020304" pitchFamily="18" charset="0"/>
                <a:cs typeface="Times New Roman" panose="02020603050405020304" pitchFamily="18" charset="0"/>
              </a:rPr>
              <a:t>red,small,elongated,humid,low,smooth</a:t>
            </a:r>
            <a:r>
              <a:rPr lang="en-US" dirty="0">
                <a:latin typeface="Times New Roman" panose="02020603050405020304" pitchFamily="18" charset="0"/>
                <a:cs typeface="Times New Roman" panose="02020603050405020304" pitchFamily="18" charset="0"/>
              </a:rPr>
              <a:t>), poisonous) </a:t>
            </a:r>
          </a:p>
          <a:p>
            <a:pPr algn="just"/>
            <a:r>
              <a:rPr lang="en-US" dirty="0">
                <a:latin typeface="Times New Roman" panose="02020603050405020304" pitchFamily="18" charset="0"/>
                <a:cs typeface="Times New Roman" panose="02020603050405020304" pitchFamily="18" charset="0"/>
              </a:rPr>
              <a:t>This example is positive. All attributes match hypothesis </a:t>
            </a:r>
            <a:r>
              <a:rPr lang="en-US" b="1" dirty="0">
                <a:latin typeface="Times New Roman" panose="02020603050405020304" pitchFamily="18" charset="0"/>
                <a:cs typeface="Times New Roman" panose="02020603050405020304" pitchFamily="18" charset="0"/>
              </a:rPr>
              <a:t>h </a:t>
            </a:r>
            <a:r>
              <a:rPr lang="en-US" dirty="0">
                <a:latin typeface="Times New Roman" panose="02020603050405020304" pitchFamily="18" charset="0"/>
                <a:cs typeface="Times New Roman" panose="02020603050405020304" pitchFamily="18" charset="0"/>
              </a:rPr>
              <a:t>except for attribute shape: it has the value </a:t>
            </a:r>
            <a:r>
              <a:rPr lang="en-US" i="1" dirty="0">
                <a:latin typeface="Times New Roman" panose="02020603050405020304" pitchFamily="18" charset="0"/>
                <a:cs typeface="Times New Roman" panose="02020603050405020304" pitchFamily="18" charset="0"/>
              </a:rPr>
              <a:t>elongated</a:t>
            </a:r>
            <a:r>
              <a:rPr lang="en-US" dirty="0">
                <a:latin typeface="Times New Roman" panose="02020603050405020304" pitchFamily="18" charset="0"/>
                <a:cs typeface="Times New Roman" panose="02020603050405020304" pitchFamily="18" charset="0"/>
              </a:rPr>
              <a:t>, not </a:t>
            </a:r>
            <a:r>
              <a:rPr lang="en-US" i="1" dirty="0">
                <a:latin typeface="Times New Roman" panose="02020603050405020304" pitchFamily="18" charset="0"/>
                <a:cs typeface="Times New Roman" panose="02020603050405020304" pitchFamily="18" charset="0"/>
              </a:rPr>
              <a:t>round</a:t>
            </a:r>
            <a:r>
              <a:rPr lang="en-US" dirty="0">
                <a:latin typeface="Times New Roman" panose="02020603050405020304" pitchFamily="18" charset="0"/>
                <a:cs typeface="Times New Roman" panose="02020603050405020304" pitchFamily="18" charset="0"/>
              </a:rPr>
              <a:t>. We generalize this attribute using symbol ? yielding: </a:t>
            </a:r>
          </a:p>
          <a:p>
            <a:pPr algn="just"/>
            <a:r>
              <a:rPr lang="en-US" dirty="0">
                <a:latin typeface="Times New Roman" panose="02020603050405020304" pitchFamily="18" charset="0"/>
                <a:cs typeface="Times New Roman" panose="02020603050405020304" pitchFamily="18" charset="0"/>
              </a:rPr>
              <a:t>h: (red,small,?,</a:t>
            </a:r>
            <a:r>
              <a:rPr lang="en-US" dirty="0" err="1">
                <a:latin typeface="Times New Roman" panose="02020603050405020304" pitchFamily="18" charset="0"/>
                <a:cs typeface="Times New Roman" panose="02020603050405020304" pitchFamily="18" charset="0"/>
              </a:rPr>
              <a:t>humid,low,smooth</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third example is negative and so we just ignore it. </a:t>
            </a:r>
          </a:p>
          <a:p>
            <a:pPr algn="just"/>
            <a:r>
              <a:rPr lang="en-US" dirty="0">
                <a:latin typeface="Times New Roman" panose="02020603050405020304" pitchFamily="18" charset="0"/>
                <a:cs typeface="Times New Roman" panose="02020603050405020304" pitchFamily="18" charset="0"/>
              </a:rPr>
              <a:t>Why is it we don’t need to be concerned with negative examples? </a:t>
            </a:r>
          </a:p>
          <a:p>
            <a:pPr algn="just"/>
            <a:r>
              <a:rPr lang="en-US" dirty="0">
                <a:latin typeface="Times New Roman" panose="02020603050405020304" pitchFamily="18" charset="0"/>
                <a:cs typeface="Times New Roman" panose="02020603050405020304" pitchFamily="18" charset="0"/>
              </a:rPr>
              <a:t>Upon observing the 4th example, hypothesis </a:t>
            </a:r>
            <a:r>
              <a:rPr lang="en-US" b="1" dirty="0">
                <a:latin typeface="Times New Roman" panose="02020603050405020304" pitchFamily="18" charset="0"/>
                <a:cs typeface="Times New Roman" panose="02020603050405020304" pitchFamily="18" charset="0"/>
              </a:rPr>
              <a:t>h </a:t>
            </a:r>
            <a:r>
              <a:rPr lang="en-US" dirty="0">
                <a:latin typeface="Times New Roman" panose="02020603050405020304" pitchFamily="18" charset="0"/>
                <a:cs typeface="Times New Roman" panose="02020603050405020304" pitchFamily="18" charset="0"/>
              </a:rPr>
              <a:t>is generalized to the following: </a:t>
            </a:r>
          </a:p>
          <a:p>
            <a:pPr algn="just"/>
            <a:r>
              <a:rPr lang="en-US" dirty="0">
                <a:latin typeface="Times New Roman" panose="02020603050405020304" pitchFamily="18" charset="0"/>
                <a:cs typeface="Times New Roman" panose="02020603050405020304" pitchFamily="18" charset="0"/>
              </a:rPr>
              <a:t>h = (</a:t>
            </a:r>
            <a:r>
              <a:rPr lang="en-US" dirty="0" err="1">
                <a:latin typeface="Times New Roman" panose="02020603050405020304" pitchFamily="18" charset="0"/>
                <a:cs typeface="Times New Roman" panose="02020603050405020304" pitchFamily="18" charset="0"/>
              </a:rPr>
              <a:t>red,small,?,humid</a:t>
            </a:r>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h </a:t>
            </a:r>
            <a:r>
              <a:rPr lang="en-US" dirty="0">
                <a:latin typeface="Times New Roman" panose="02020603050405020304" pitchFamily="18" charset="0"/>
                <a:cs typeface="Times New Roman" panose="02020603050405020304" pitchFamily="18" charset="0"/>
              </a:rPr>
              <a:t>is interpreted as any mushroom that is red, small and found on humid land should be classified as poisonous. </a:t>
            </a:r>
          </a:p>
        </p:txBody>
      </p:sp>
      <p:sp>
        <p:nvSpPr>
          <p:cNvPr id="5" name="Title 1"/>
          <p:cNvSpPr>
            <a:spLocks noGrp="1"/>
          </p:cNvSpPr>
          <p:nvPr>
            <p:ph type="title"/>
          </p:nvPr>
        </p:nvSpPr>
        <p:spPr>
          <a:xfrm>
            <a:off x="304800" y="457200"/>
            <a:ext cx="8534400" cy="609600"/>
          </a:xfrm>
        </p:spPr>
        <p:txBody>
          <a:bodyPr>
            <a:normAutofit/>
          </a:bodyPr>
          <a:lstStyle/>
          <a:p>
            <a:r>
              <a:rPr lang="en-US" sz="2400" b="1" dirty="0">
                <a:solidFill>
                  <a:schemeClr val="tx1"/>
                </a:solidFill>
              </a:rPr>
              <a:t>Algorithm to Find a Maximally-Specific Hypothesis </a:t>
            </a:r>
          </a:p>
        </p:txBody>
      </p:sp>
    </p:spTree>
    <p:extLst>
      <p:ext uri="{BB962C8B-B14F-4D97-AF65-F5344CB8AC3E}">
        <p14:creationId xmlns:p14="http://schemas.microsoft.com/office/powerpoint/2010/main" val="214647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9" y="1295400"/>
            <a:ext cx="3300411"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304800" y="457200"/>
            <a:ext cx="8534400" cy="609600"/>
          </a:xfrm>
        </p:spPr>
        <p:txBody>
          <a:bodyPr>
            <a:normAutofit/>
          </a:bodyPr>
          <a:lstStyle/>
          <a:p>
            <a:r>
              <a:rPr lang="en-US" sz="2400" b="1" dirty="0">
                <a:solidFill>
                  <a:schemeClr val="tx1"/>
                </a:solidFill>
              </a:rPr>
              <a:t>Algorithm to Find a Maximally-Specific Hypothesis </a:t>
            </a:r>
          </a:p>
        </p:txBody>
      </p:sp>
    </p:spTree>
    <p:extLst>
      <p:ext uri="{BB962C8B-B14F-4D97-AF65-F5344CB8AC3E}">
        <p14:creationId xmlns:p14="http://schemas.microsoft.com/office/powerpoint/2010/main" val="1059804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a:xfrm>
            <a:off x="228600" y="1219200"/>
            <a:ext cx="8686800" cy="5105400"/>
          </a:xfrm>
        </p:spPr>
        <p:txBody>
          <a:bodyPr>
            <a:normAutofit/>
          </a:bodyPr>
          <a:lstStyle/>
          <a:p>
            <a:pPr algn="just"/>
            <a:r>
              <a:rPr lang="en-US" sz="2000" dirty="0">
                <a:latin typeface="Times New Roman" panose="02020603050405020304" pitchFamily="18" charset="0"/>
                <a:cs typeface="Times New Roman" panose="02020603050405020304" pitchFamily="18" charset="0"/>
              </a:rPr>
              <a:t>The algorithm is guaranteed to find the hypothesis that is most specific and consistent with the set of training examples. It takes advantage of the general-specific ordering to move on the corresponding lattice searching for the next most specific hypothesis. </a:t>
            </a:r>
          </a:p>
          <a:p>
            <a:pPr algn="just"/>
            <a:r>
              <a:rPr lang="en-US" sz="2000" dirty="0">
                <a:latin typeface="Times New Roman" panose="02020603050405020304" pitchFamily="18" charset="0"/>
                <a:cs typeface="Times New Roman" panose="02020603050405020304" pitchFamily="18" charset="0"/>
              </a:rPr>
              <a:t>Note that: </a:t>
            </a:r>
          </a:p>
          <a:p>
            <a:pPr algn="just"/>
            <a:r>
              <a:rPr lang="en-US" sz="2000" dirty="0">
                <a:latin typeface="Times New Roman" panose="02020603050405020304" pitchFamily="18" charset="0"/>
                <a:cs typeface="Times New Roman" panose="02020603050405020304" pitchFamily="18" charset="0"/>
              </a:rPr>
              <a:t>There are many hypotheses consistent with the training data D. Why should we prefer the most specific hypothesis? </a:t>
            </a:r>
          </a:p>
          <a:p>
            <a:pPr algn="just"/>
            <a:r>
              <a:rPr lang="en-US" sz="2000" dirty="0">
                <a:latin typeface="Times New Roman" panose="02020603050405020304" pitchFamily="18" charset="0"/>
                <a:cs typeface="Times New Roman" panose="02020603050405020304" pitchFamily="18" charset="0"/>
              </a:rPr>
              <a:t>What would happen if the examples are not consistent? What would happen if they have errors, noise? </a:t>
            </a:r>
          </a:p>
          <a:p>
            <a:pPr algn="just"/>
            <a:r>
              <a:rPr lang="en-US" sz="2000" dirty="0">
                <a:latin typeface="Times New Roman" panose="02020603050405020304" pitchFamily="18" charset="0"/>
                <a:cs typeface="Times New Roman" panose="02020603050405020304" pitchFamily="18" charset="0"/>
              </a:rPr>
              <a:t>What if there is a hypothesis space H where one can find more that one maximally specific hypothesis h? The search over the lattice must then be different to allow for this possibility. </a:t>
            </a:r>
          </a:p>
        </p:txBody>
      </p:sp>
      <p:sp>
        <p:nvSpPr>
          <p:cNvPr id="5" name="Title 1"/>
          <p:cNvSpPr>
            <a:spLocks noGrp="1"/>
          </p:cNvSpPr>
          <p:nvPr>
            <p:ph type="title"/>
          </p:nvPr>
        </p:nvSpPr>
        <p:spPr>
          <a:xfrm>
            <a:off x="304800" y="457200"/>
            <a:ext cx="8534400" cy="609600"/>
          </a:xfrm>
        </p:spPr>
        <p:txBody>
          <a:bodyPr>
            <a:normAutofit/>
          </a:bodyPr>
          <a:lstStyle/>
          <a:p>
            <a:r>
              <a:rPr lang="en-US" sz="2400" b="1" dirty="0">
                <a:solidFill>
                  <a:schemeClr val="tx1"/>
                </a:solidFill>
              </a:rPr>
              <a:t>Algorithm to Find a Maximally-Specific Hypothesis </a:t>
            </a:r>
          </a:p>
        </p:txBody>
      </p:sp>
    </p:spTree>
    <p:extLst>
      <p:ext uri="{BB962C8B-B14F-4D97-AF65-F5344CB8AC3E}">
        <p14:creationId xmlns:p14="http://schemas.microsoft.com/office/powerpoint/2010/main" val="1915293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pPr algn="ctr"/>
            <a:r>
              <a:rPr lang="en-US" sz="2800" b="1" dirty="0">
                <a:solidFill>
                  <a:schemeClr val="tx1"/>
                </a:solidFill>
              </a:rPr>
              <a:t>Introduction to Learning </a:t>
            </a:r>
          </a:p>
        </p:txBody>
      </p:sp>
      <p:sp>
        <p:nvSpPr>
          <p:cNvPr id="3" name="Content Placeholder 2"/>
          <p:cNvSpPr>
            <a:spLocks noGrp="1"/>
          </p:cNvSpPr>
          <p:nvPr>
            <p:ph sz="quarter" idx="1"/>
          </p:nvPr>
        </p:nvSpPr>
        <p:spPr>
          <a:xfrm>
            <a:off x="152400" y="1143000"/>
            <a:ext cx="8763000" cy="5181600"/>
          </a:xfrm>
        </p:spPr>
        <p:txBody>
          <a:bodyPr>
            <a:noAutofit/>
          </a:bodyPr>
          <a:lstStyle/>
          <a:p>
            <a:pPr algn="just"/>
            <a:r>
              <a:rPr lang="en-US" sz="2100" dirty="0" smtClean="0">
                <a:latin typeface="Times New Roman" panose="02020603050405020304" pitchFamily="18" charset="0"/>
                <a:cs typeface="Times New Roman" panose="02020603050405020304" pitchFamily="18" charset="0"/>
              </a:rPr>
              <a:t>Machine </a:t>
            </a:r>
            <a:r>
              <a:rPr lang="en-US" sz="2100" dirty="0">
                <a:latin typeface="Times New Roman" panose="02020603050405020304" pitchFamily="18" charset="0"/>
                <a:cs typeface="Times New Roman" panose="02020603050405020304" pitchFamily="18" charset="0"/>
              </a:rPr>
              <a:t>Learning is the study of how to build computer systems that adapt and improve with experience.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It </a:t>
            </a:r>
            <a:r>
              <a:rPr lang="en-US" sz="2100" dirty="0">
                <a:latin typeface="Times New Roman" panose="02020603050405020304" pitchFamily="18" charset="0"/>
                <a:cs typeface="Times New Roman" panose="02020603050405020304" pitchFamily="18" charset="0"/>
              </a:rPr>
              <a:t>is a subfield of Artificial Intelligence and intersects with cognitive science, information theory, and probability theory, among others. </a:t>
            </a:r>
          </a:p>
          <a:p>
            <a:pPr algn="just"/>
            <a:r>
              <a:rPr lang="en-US" sz="2100" dirty="0">
                <a:latin typeface="Times New Roman" panose="02020603050405020304" pitchFamily="18" charset="0"/>
                <a:cs typeface="Times New Roman" panose="02020603050405020304" pitchFamily="18" charset="0"/>
              </a:rPr>
              <a:t>Classical AI deals mainly with </a:t>
            </a:r>
            <a:r>
              <a:rPr lang="en-US" sz="2100" i="1" dirty="0">
                <a:latin typeface="Times New Roman" panose="02020603050405020304" pitchFamily="18" charset="0"/>
                <a:cs typeface="Times New Roman" panose="02020603050405020304" pitchFamily="18" charset="0"/>
              </a:rPr>
              <a:t>deductive </a:t>
            </a:r>
            <a:r>
              <a:rPr lang="en-US" sz="2100" dirty="0">
                <a:latin typeface="Times New Roman" panose="02020603050405020304" pitchFamily="18" charset="0"/>
                <a:cs typeface="Times New Roman" panose="02020603050405020304" pitchFamily="18" charset="0"/>
              </a:rPr>
              <a:t>reasoning, learning represents </a:t>
            </a:r>
            <a:r>
              <a:rPr lang="en-US" sz="2100" i="1" dirty="0">
                <a:latin typeface="Times New Roman" panose="02020603050405020304" pitchFamily="18" charset="0"/>
                <a:cs typeface="Times New Roman" panose="02020603050405020304" pitchFamily="18" charset="0"/>
              </a:rPr>
              <a:t>inductive </a:t>
            </a:r>
            <a:r>
              <a:rPr lang="en-US" sz="2100" dirty="0">
                <a:latin typeface="Times New Roman" panose="02020603050405020304" pitchFamily="18" charset="0"/>
                <a:cs typeface="Times New Roman" panose="02020603050405020304" pitchFamily="18" charset="0"/>
              </a:rPr>
              <a:t>reasoning.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Deductive </a:t>
            </a:r>
            <a:r>
              <a:rPr lang="en-US" sz="2100" dirty="0">
                <a:latin typeface="Times New Roman" panose="02020603050405020304" pitchFamily="18" charset="0"/>
                <a:cs typeface="Times New Roman" panose="02020603050405020304" pitchFamily="18" charset="0"/>
              </a:rPr>
              <a:t>reasoning arrives at answers to queries relating to a particular situation starting from a set of general axioms, whereas inductive reasoning arrives at general axioms from a set of particular instances. </a:t>
            </a:r>
          </a:p>
          <a:p>
            <a:pPr algn="just"/>
            <a:r>
              <a:rPr lang="en-US" sz="2100" dirty="0">
                <a:latin typeface="Times New Roman" panose="02020603050405020304" pitchFamily="18" charset="0"/>
                <a:cs typeface="Times New Roman" panose="02020603050405020304" pitchFamily="18" charset="0"/>
              </a:rPr>
              <a:t>Classical AI often suffers from the knowledge acquisition problem in real life applications where obtaining and updating the knowledge base is costly and prone to errors.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Machine </a:t>
            </a:r>
            <a:r>
              <a:rPr lang="en-US" sz="2100" dirty="0">
                <a:latin typeface="Times New Roman" panose="02020603050405020304" pitchFamily="18" charset="0"/>
                <a:cs typeface="Times New Roman" panose="02020603050405020304" pitchFamily="18" charset="0"/>
              </a:rPr>
              <a:t>learning serves to solve the knowledge acquisition bottleneck by obtaining the result from data by induction.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817647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a:xfrm>
            <a:off x="228600" y="1219200"/>
            <a:ext cx="8686800" cy="3733800"/>
          </a:xfrm>
        </p:spPr>
        <p:txBody>
          <a:bodyPr>
            <a:normAutofit/>
          </a:bodyPr>
          <a:lstStyle/>
          <a:p>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algorithm that finds the maximally specific hypothesis is limited in that it only finds one of many hypotheses consistent with the training data. </a:t>
            </a:r>
          </a:p>
          <a:p>
            <a:r>
              <a:rPr lang="en-US" sz="2200" dirty="0">
                <a:latin typeface="Times New Roman" panose="02020603050405020304" pitchFamily="18" charset="0"/>
                <a:cs typeface="Times New Roman" panose="02020603050405020304" pitchFamily="18" charset="0"/>
              </a:rPr>
              <a:t>• The Candidate Elimination Algorithm (CEA) finds ALL hypotheses consistent with the training data. </a:t>
            </a:r>
          </a:p>
          <a:p>
            <a:r>
              <a:rPr lang="en-US" sz="2200" dirty="0">
                <a:latin typeface="Times New Roman" panose="02020603050405020304" pitchFamily="18" charset="0"/>
                <a:cs typeface="Times New Roman" panose="02020603050405020304" pitchFamily="18" charset="0"/>
              </a:rPr>
              <a:t>• CEA does that without explicitly enumerating all consistent hypotheses. </a:t>
            </a:r>
          </a:p>
          <a:p>
            <a:r>
              <a:rPr lang="en-US" sz="2200" dirty="0">
                <a:latin typeface="Times New Roman" panose="02020603050405020304" pitchFamily="18" charset="0"/>
                <a:cs typeface="Times New Roman" panose="02020603050405020304" pitchFamily="18" charset="0"/>
              </a:rPr>
              <a:t>• Applications: </a:t>
            </a:r>
          </a:p>
          <a:p>
            <a:r>
              <a:rPr lang="en-US" sz="2200" dirty="0">
                <a:latin typeface="Times New Roman" panose="02020603050405020304" pitchFamily="18" charset="0"/>
                <a:cs typeface="Times New Roman" panose="02020603050405020304" pitchFamily="18" charset="0"/>
              </a:rPr>
              <a:t>o Chemical Mass Spectroscopy </a:t>
            </a:r>
          </a:p>
          <a:p>
            <a:r>
              <a:rPr lang="en-US" sz="2200" dirty="0">
                <a:latin typeface="Times New Roman" panose="02020603050405020304" pitchFamily="18" charset="0"/>
                <a:cs typeface="Times New Roman" panose="02020603050405020304" pitchFamily="18" charset="0"/>
              </a:rPr>
              <a:t>o Control Rules for Heuristic Search </a:t>
            </a:r>
          </a:p>
          <a:p>
            <a:endParaRPr lang="en-US" sz="22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04800" y="457200"/>
            <a:ext cx="8534400" cy="609600"/>
          </a:xfrm>
        </p:spPr>
        <p:txBody>
          <a:bodyPr>
            <a:normAutofit/>
          </a:bodyPr>
          <a:lstStyle/>
          <a:p>
            <a:r>
              <a:rPr lang="en-US" sz="2400" b="1" dirty="0">
                <a:solidFill>
                  <a:schemeClr val="tx1"/>
                </a:solidFill>
              </a:rPr>
              <a:t>Algorithm to Find a Maximally-Specific Hypothesis </a:t>
            </a:r>
          </a:p>
        </p:txBody>
      </p:sp>
    </p:spTree>
    <p:extLst>
      <p:ext uri="{BB962C8B-B14F-4D97-AF65-F5344CB8AC3E}">
        <p14:creationId xmlns:p14="http://schemas.microsoft.com/office/powerpoint/2010/main" val="45803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
          </a:xfrm>
        </p:spPr>
        <p:txBody>
          <a:bodyPr>
            <a:noAutofit/>
          </a:bodyPr>
          <a:lstStyle/>
          <a:p>
            <a:r>
              <a:rPr lang="en-US" sz="2800" b="1" dirty="0">
                <a:solidFill>
                  <a:schemeClr val="tx1"/>
                </a:solidFill>
              </a:rPr>
              <a:t>Candidate Elimination Algorithm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a:xfrm>
            <a:off x="228600" y="1219200"/>
            <a:ext cx="8763000" cy="5029200"/>
          </a:xfrm>
        </p:spPr>
        <p:txBody>
          <a:bodyPr>
            <a:normAutofit/>
          </a:bodyPr>
          <a:lstStyle/>
          <a:p>
            <a:r>
              <a:rPr lang="en-US" sz="2200" i="1" dirty="0" smtClean="0">
                <a:latin typeface="Times New Roman" panose="02020603050405020304" pitchFamily="18" charset="0"/>
                <a:cs typeface="Times New Roman" panose="02020603050405020304" pitchFamily="18" charset="0"/>
              </a:rPr>
              <a:t>Consistency </a:t>
            </a:r>
            <a:r>
              <a:rPr lang="en-US" sz="2200" i="1" dirty="0">
                <a:latin typeface="Times New Roman" panose="02020603050405020304" pitchFamily="18" charset="0"/>
                <a:cs typeface="Times New Roman" panose="02020603050405020304" pitchFamily="18" charset="0"/>
              </a:rPr>
              <a:t>vs Coverage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the following example, h1 covers a different set of examples than h2, h2 is consistent with training set D, h1 is not consistent with training set D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819400"/>
            <a:ext cx="57150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551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533400"/>
          </a:xfrm>
        </p:spPr>
        <p:txBody>
          <a:bodyPr>
            <a:noAutofit/>
          </a:bodyPr>
          <a:lstStyle/>
          <a:p>
            <a:r>
              <a:rPr lang="en-US" b="1" dirty="0">
                <a:solidFill>
                  <a:schemeClr val="tx1"/>
                </a:solidFill>
              </a:rPr>
              <a:t>Version Space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a:xfrm>
            <a:off x="228600" y="1143000"/>
            <a:ext cx="8686800" cy="5105400"/>
          </a:xfrm>
        </p:spPr>
        <p:txBody>
          <a:bodyPr>
            <a:normAutofit/>
          </a:bodyPr>
          <a:lstStyle/>
          <a:p>
            <a:r>
              <a:rPr lang="en-US" sz="2400" dirty="0" smtClean="0">
                <a:latin typeface="Times New Roman" panose="02020603050405020304" pitchFamily="18" charset="0"/>
                <a:cs typeface="Times New Roman" panose="02020603050405020304" pitchFamily="18" charset="0"/>
              </a:rPr>
              <a:t>Hypothesis Space</a:t>
            </a:r>
            <a:endParaRPr lang="en-US" sz="2400"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799"/>
            <a:ext cx="746760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909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a:xfrm>
            <a:off x="228600" y="1219200"/>
            <a:ext cx="8686800" cy="4937760"/>
          </a:xfrm>
        </p:spPr>
        <p:txBody>
          <a:bodyPr>
            <a:normAutofit/>
          </a:bodyPr>
          <a:lstStyle/>
          <a:p>
            <a:r>
              <a:rPr lang="en-US" sz="2100" dirty="0">
                <a:latin typeface="Times New Roman" panose="02020603050405020304" pitchFamily="18" charset="0"/>
                <a:cs typeface="Times New Roman" panose="02020603050405020304" pitchFamily="18" charset="0"/>
              </a:rPr>
              <a:t>The version space for the mushroom example is as follows: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382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533400" y="457200"/>
            <a:ext cx="8229600" cy="533400"/>
          </a:xfrm>
        </p:spPr>
        <p:txBody>
          <a:bodyPr>
            <a:noAutofit/>
          </a:bodyPr>
          <a:lstStyle/>
          <a:p>
            <a:r>
              <a:rPr lang="en-US" b="1" dirty="0">
                <a:solidFill>
                  <a:schemeClr val="tx1"/>
                </a:solidFill>
              </a:rPr>
              <a:t>Version </a:t>
            </a:r>
            <a:r>
              <a:rPr lang="en-US" b="1" dirty="0" smtClean="0">
                <a:solidFill>
                  <a:schemeClr val="tx1"/>
                </a:solidFill>
              </a:rPr>
              <a:t>Space … Cont’d </a:t>
            </a:r>
            <a:endParaRPr lang="en-US" b="1" dirty="0">
              <a:solidFill>
                <a:schemeClr val="tx1"/>
              </a:solidFill>
            </a:endParaRPr>
          </a:p>
        </p:txBody>
      </p:sp>
      <p:sp>
        <p:nvSpPr>
          <p:cNvPr id="5" name="Rectangle 4"/>
          <p:cNvSpPr/>
          <p:nvPr/>
        </p:nvSpPr>
        <p:spPr>
          <a:xfrm>
            <a:off x="457200" y="5650468"/>
            <a:ext cx="8229600" cy="415498"/>
          </a:xfrm>
          <a:prstGeom prst="rect">
            <a:avLst/>
          </a:prstGeom>
        </p:spPr>
        <p:txBody>
          <a:bodyPr wrap="square">
            <a:spAutoFit/>
          </a:bodyPr>
          <a:lstStyle/>
          <a:p>
            <a:r>
              <a:rPr lang="en-US" sz="2100" dirty="0">
                <a:latin typeface="Times New Roman" panose="02020603050405020304" pitchFamily="18" charset="0"/>
                <a:cs typeface="Times New Roman" panose="02020603050405020304" pitchFamily="18" charset="0"/>
              </a:rPr>
              <a:t>The candidate elimination algorithm generates the entire version space. </a:t>
            </a:r>
          </a:p>
        </p:txBody>
      </p:sp>
    </p:spTree>
    <p:extLst>
      <p:ext uri="{BB962C8B-B14F-4D97-AF65-F5344CB8AC3E}">
        <p14:creationId xmlns:p14="http://schemas.microsoft.com/office/powerpoint/2010/main" val="3967061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400" b="1" dirty="0">
                <a:solidFill>
                  <a:schemeClr val="tx1"/>
                </a:solidFill>
              </a:rPr>
              <a:t>The Candidate-Elimination Algorithm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a:xfrm>
            <a:off x="228600" y="1143000"/>
            <a:ext cx="8686800" cy="5181600"/>
          </a:xfrm>
        </p:spPr>
        <p:txBody>
          <a:bodyPr>
            <a:normAutofit/>
          </a:bodyPr>
          <a:lstStyle/>
          <a:p>
            <a:pPr algn="just"/>
            <a:r>
              <a:rPr lang="en-US" sz="2200" dirty="0">
                <a:latin typeface="Times New Roman" panose="02020603050405020304" pitchFamily="18" charset="0"/>
                <a:cs typeface="Times New Roman" panose="02020603050405020304" pitchFamily="18" charset="0"/>
              </a:rPr>
              <a:t>The candidate elimination algorithm keeps two lists of hypotheses consistent with the training data: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The list of most specific hypotheses </a:t>
            </a:r>
            <a:r>
              <a:rPr lang="en-US" sz="2200" b="1" dirty="0">
                <a:latin typeface="Times New Roman" panose="02020603050405020304" pitchFamily="18" charset="0"/>
                <a:cs typeface="Times New Roman" panose="02020603050405020304" pitchFamily="18" charset="0"/>
              </a:rPr>
              <a:t>S </a:t>
            </a:r>
            <a:r>
              <a:rPr lang="en-US" sz="2200" dirty="0">
                <a:latin typeface="Times New Roman" panose="02020603050405020304" pitchFamily="18" charset="0"/>
                <a:cs typeface="Times New Roman" panose="02020603050405020304" pitchFamily="18" charset="0"/>
              </a:rPr>
              <a:t>and, (ii) The list of most general hypotheses </a:t>
            </a:r>
            <a:r>
              <a:rPr lang="en-US" sz="2200" b="1" dirty="0">
                <a:latin typeface="Times New Roman" panose="02020603050405020304" pitchFamily="18" charset="0"/>
                <a:cs typeface="Times New Roman" panose="02020603050405020304" pitchFamily="18" charset="0"/>
              </a:rPr>
              <a:t>G. </a:t>
            </a:r>
            <a:r>
              <a:rPr lang="en-US" sz="2200" dirty="0">
                <a:latin typeface="Times New Roman" panose="02020603050405020304" pitchFamily="18" charset="0"/>
                <a:cs typeface="Times New Roman" panose="02020603050405020304" pitchFamily="18" charset="0"/>
              </a:rPr>
              <a:t>This is enough to derive the whole version space </a:t>
            </a:r>
            <a:r>
              <a:rPr lang="en-US" sz="2200" b="1" dirty="0">
                <a:latin typeface="Times New Roman" panose="02020603050405020304" pitchFamily="18" charset="0"/>
                <a:cs typeface="Times New Roman" panose="02020603050405020304" pitchFamily="18" charset="0"/>
              </a:rPr>
              <a:t>VS</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Steps: </a:t>
            </a:r>
          </a:p>
          <a:p>
            <a:pPr algn="just"/>
            <a:r>
              <a:rPr lang="en-US" sz="2200" dirty="0">
                <a:latin typeface="Times New Roman" panose="02020603050405020304" pitchFamily="18" charset="0"/>
                <a:cs typeface="Times New Roman" panose="02020603050405020304" pitchFamily="18" charset="0"/>
              </a:rPr>
              <a:t>1. Initialize G to the set of maximally general hypotheses in H </a:t>
            </a:r>
          </a:p>
          <a:p>
            <a:pPr algn="just"/>
            <a:r>
              <a:rPr lang="en-US" sz="2200" dirty="0">
                <a:latin typeface="Times New Roman" panose="02020603050405020304" pitchFamily="18" charset="0"/>
                <a:cs typeface="Times New Roman" panose="02020603050405020304" pitchFamily="18" charset="0"/>
              </a:rPr>
              <a:t>2. Initialize S to the set of maximally specific hypotheses in H </a:t>
            </a:r>
          </a:p>
          <a:p>
            <a:pPr algn="just"/>
            <a:r>
              <a:rPr lang="en-US" sz="2200" dirty="0">
                <a:latin typeface="Times New Roman" panose="02020603050405020304" pitchFamily="18" charset="0"/>
                <a:cs typeface="Times New Roman" panose="02020603050405020304" pitchFamily="18" charset="0"/>
              </a:rPr>
              <a:t>3. For each training example X do </a:t>
            </a:r>
          </a:p>
          <a:p>
            <a:pPr lvl="1" algn="just"/>
            <a:r>
              <a:rPr lang="en-US" sz="2200" dirty="0">
                <a:solidFill>
                  <a:schemeClr val="tx1"/>
                </a:solidFill>
                <a:latin typeface="Times New Roman" panose="02020603050405020304" pitchFamily="18" charset="0"/>
                <a:cs typeface="Times New Roman" panose="02020603050405020304" pitchFamily="18" charset="0"/>
              </a:rPr>
              <a:t>a) If X is positive: generalize S if necessary </a:t>
            </a:r>
          </a:p>
          <a:p>
            <a:pPr lvl="1" algn="just"/>
            <a:r>
              <a:rPr lang="en-US" sz="2200" dirty="0">
                <a:solidFill>
                  <a:schemeClr val="tx1"/>
                </a:solidFill>
                <a:latin typeface="Times New Roman" panose="02020603050405020304" pitchFamily="18" charset="0"/>
                <a:cs typeface="Times New Roman" panose="02020603050405020304" pitchFamily="18" charset="0"/>
              </a:rPr>
              <a:t>b) If X is negative: specialize G if necessary </a:t>
            </a:r>
          </a:p>
          <a:p>
            <a:pPr algn="just"/>
            <a:r>
              <a:rPr lang="en-US" sz="2200" dirty="0">
                <a:latin typeface="Times New Roman" panose="02020603050405020304" pitchFamily="18" charset="0"/>
                <a:cs typeface="Times New Roman" panose="02020603050405020304" pitchFamily="18" charset="0"/>
              </a:rPr>
              <a:t>4. Output {G,S} </a:t>
            </a:r>
          </a:p>
          <a:p>
            <a:pPr algn="just"/>
            <a:r>
              <a:rPr lang="en-US" sz="2200" dirty="0" smtClean="0">
                <a:latin typeface="Times New Roman" panose="02020603050405020304" pitchFamily="18" charset="0"/>
                <a:cs typeface="Times New Roman" panose="02020603050405020304" pitchFamily="18" charset="0"/>
              </a:rPr>
              <a:t>Step </a:t>
            </a:r>
            <a:r>
              <a:rPr lang="en-US" sz="2200" dirty="0">
                <a:latin typeface="Times New Roman" panose="02020603050405020304" pitchFamily="18" charset="0"/>
                <a:cs typeface="Times New Roman" panose="02020603050405020304" pitchFamily="18" charset="0"/>
              </a:rPr>
              <a:t>(a) Positive examples </a:t>
            </a:r>
          </a:p>
        </p:txBody>
      </p:sp>
    </p:spTree>
    <p:extLst>
      <p:ext uri="{BB962C8B-B14F-4D97-AF65-F5344CB8AC3E}">
        <p14:creationId xmlns:p14="http://schemas.microsoft.com/office/powerpoint/2010/main" val="2402776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3"/>
          <p:cNvSpPr>
            <a:spLocks noGrp="1"/>
          </p:cNvSpPr>
          <p:nvPr>
            <p:ph sz="quarter" idx="1"/>
          </p:nvPr>
        </p:nvSpPr>
        <p:spPr>
          <a:xfrm>
            <a:off x="228600" y="1219200"/>
            <a:ext cx="8686800" cy="5181600"/>
          </a:xfrm>
        </p:spPr>
        <p:txBody>
          <a:bodyPr>
            <a:noAutofit/>
          </a:bodyPr>
          <a:lstStyle/>
          <a:p>
            <a:r>
              <a:rPr lang="en-US" sz="2000" dirty="0">
                <a:latin typeface="Times New Roman" panose="02020603050405020304" pitchFamily="18" charset="0"/>
                <a:cs typeface="Times New Roman" panose="02020603050405020304" pitchFamily="18" charset="0"/>
              </a:rPr>
              <a:t>If X is positive: </a:t>
            </a:r>
          </a:p>
          <a:p>
            <a:r>
              <a:rPr lang="en-US" sz="2000" dirty="0" smtClean="0">
                <a:latin typeface="Times New Roman" panose="02020603050405020304" pitchFamily="18" charset="0"/>
                <a:cs typeface="Times New Roman" panose="02020603050405020304" pitchFamily="18" charset="0"/>
              </a:rPr>
              <a:t>Remove </a:t>
            </a:r>
            <a:r>
              <a:rPr lang="en-US" sz="2000" dirty="0">
                <a:latin typeface="Times New Roman" panose="02020603050405020304" pitchFamily="18" charset="0"/>
                <a:cs typeface="Times New Roman" panose="02020603050405020304" pitchFamily="18" charset="0"/>
              </a:rPr>
              <a:t>from G any hypothesis inconsistent with X </a:t>
            </a:r>
          </a:p>
          <a:p>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each hypothesis h in S not consistent with X </a:t>
            </a:r>
          </a:p>
          <a:p>
            <a:pPr lvl="1"/>
            <a:r>
              <a:rPr lang="en-US" sz="2000" dirty="0" smtClean="0">
                <a:solidFill>
                  <a:schemeClr val="tx1"/>
                </a:solidFill>
                <a:latin typeface="Times New Roman" panose="02020603050405020304" pitchFamily="18" charset="0"/>
                <a:cs typeface="Times New Roman" panose="02020603050405020304" pitchFamily="18" charset="0"/>
              </a:rPr>
              <a:t>Remove </a:t>
            </a:r>
            <a:r>
              <a:rPr lang="en-US" sz="2000" dirty="0">
                <a:solidFill>
                  <a:schemeClr val="tx1"/>
                </a:solidFill>
                <a:latin typeface="Times New Roman" panose="02020603050405020304" pitchFamily="18" charset="0"/>
                <a:cs typeface="Times New Roman" panose="02020603050405020304" pitchFamily="18" charset="0"/>
              </a:rPr>
              <a:t>h from S </a:t>
            </a:r>
          </a:p>
          <a:p>
            <a:pPr lvl="1"/>
            <a:r>
              <a:rPr lang="en-US" sz="2000" dirty="0" smtClean="0">
                <a:solidFill>
                  <a:schemeClr val="tx1"/>
                </a:solidFill>
                <a:latin typeface="Times New Roman" panose="02020603050405020304" pitchFamily="18" charset="0"/>
                <a:cs typeface="Times New Roman" panose="02020603050405020304" pitchFamily="18" charset="0"/>
              </a:rPr>
              <a:t>Add </a:t>
            </a:r>
            <a:r>
              <a:rPr lang="en-US" sz="2000" dirty="0">
                <a:solidFill>
                  <a:schemeClr val="tx1"/>
                </a:solidFill>
                <a:latin typeface="Times New Roman" panose="02020603050405020304" pitchFamily="18" charset="0"/>
                <a:cs typeface="Times New Roman" panose="02020603050405020304" pitchFamily="18" charset="0"/>
              </a:rPr>
              <a:t>all minimal generalizations of h consistent with X such that some member of G is more general than h </a:t>
            </a:r>
          </a:p>
          <a:p>
            <a:pPr lvl="1"/>
            <a:r>
              <a:rPr lang="en-US" sz="2000" dirty="0" smtClean="0">
                <a:solidFill>
                  <a:schemeClr val="tx1"/>
                </a:solidFill>
                <a:latin typeface="Times New Roman" panose="02020603050405020304" pitchFamily="18" charset="0"/>
                <a:cs typeface="Times New Roman" panose="02020603050405020304" pitchFamily="18" charset="0"/>
              </a:rPr>
              <a:t>Remove </a:t>
            </a:r>
            <a:r>
              <a:rPr lang="en-US" sz="2000" dirty="0">
                <a:solidFill>
                  <a:schemeClr val="tx1"/>
                </a:solidFill>
                <a:latin typeface="Times New Roman" panose="02020603050405020304" pitchFamily="18" charset="0"/>
                <a:cs typeface="Times New Roman" panose="02020603050405020304" pitchFamily="18" charset="0"/>
              </a:rPr>
              <a:t>from S any hypothesis more general than any other hypothesis in S </a:t>
            </a:r>
          </a:p>
          <a:p>
            <a:r>
              <a:rPr lang="en-US" sz="2000" dirty="0" smtClean="0">
                <a:latin typeface="Times New Roman" panose="02020603050405020304" pitchFamily="18" charset="0"/>
                <a:cs typeface="Times New Roman" panose="02020603050405020304" pitchFamily="18" charset="0"/>
              </a:rPr>
              <a:t>Step </a:t>
            </a:r>
            <a:r>
              <a:rPr lang="en-US" sz="2000" dirty="0">
                <a:latin typeface="Times New Roman" panose="02020603050405020304" pitchFamily="18" charset="0"/>
                <a:cs typeface="Times New Roman" panose="02020603050405020304" pitchFamily="18" charset="0"/>
              </a:rPr>
              <a:t>(b) Negative examples </a:t>
            </a:r>
          </a:p>
          <a:p>
            <a:r>
              <a:rPr lang="en-US" sz="2000" dirty="0">
                <a:latin typeface="Times New Roman" panose="02020603050405020304" pitchFamily="18" charset="0"/>
                <a:cs typeface="Times New Roman" panose="02020603050405020304" pitchFamily="18" charset="0"/>
              </a:rPr>
              <a:t>If X is negative: </a:t>
            </a:r>
          </a:p>
          <a:p>
            <a:pPr lvl="1"/>
            <a:r>
              <a:rPr lang="en-US" sz="1600" dirty="0" smtClean="0">
                <a:solidFill>
                  <a:schemeClr val="tx1"/>
                </a:solidFill>
                <a:latin typeface="Times New Roman" panose="02020603050405020304" pitchFamily="18" charset="0"/>
                <a:cs typeface="Times New Roman" panose="02020603050405020304" pitchFamily="18" charset="0"/>
              </a:rPr>
              <a:t>Remove </a:t>
            </a:r>
            <a:r>
              <a:rPr lang="en-US" sz="1600" dirty="0">
                <a:solidFill>
                  <a:schemeClr val="tx1"/>
                </a:solidFill>
                <a:latin typeface="Times New Roman" panose="02020603050405020304" pitchFamily="18" charset="0"/>
                <a:cs typeface="Times New Roman" panose="02020603050405020304" pitchFamily="18" charset="0"/>
              </a:rPr>
              <a:t>from S any hypothesis inconsistent with X </a:t>
            </a:r>
          </a:p>
          <a:p>
            <a:pPr lvl="1"/>
            <a:r>
              <a:rPr lang="en-US" sz="1600" dirty="0" smtClean="0">
                <a:solidFill>
                  <a:schemeClr val="tx1"/>
                </a:solidFill>
                <a:latin typeface="Times New Roman" panose="02020603050405020304" pitchFamily="18" charset="0"/>
                <a:cs typeface="Times New Roman" panose="02020603050405020304" pitchFamily="18" charset="0"/>
              </a:rPr>
              <a:t>For </a:t>
            </a:r>
            <a:r>
              <a:rPr lang="en-US" sz="1600" dirty="0">
                <a:solidFill>
                  <a:schemeClr val="tx1"/>
                </a:solidFill>
                <a:latin typeface="Times New Roman" panose="02020603050405020304" pitchFamily="18" charset="0"/>
                <a:cs typeface="Times New Roman" panose="02020603050405020304" pitchFamily="18" charset="0"/>
              </a:rPr>
              <a:t>each hypothesis h in G not consistent with X </a:t>
            </a:r>
          </a:p>
          <a:p>
            <a:pPr lvl="2"/>
            <a:r>
              <a:rPr lang="en-US" sz="1600" dirty="0" smtClean="0">
                <a:latin typeface="Times New Roman" panose="02020603050405020304" pitchFamily="18" charset="0"/>
                <a:cs typeface="Times New Roman" panose="02020603050405020304" pitchFamily="18" charset="0"/>
              </a:rPr>
              <a:t>Remove </a:t>
            </a:r>
            <a:r>
              <a:rPr lang="en-US" sz="1600" dirty="0">
                <a:latin typeface="Times New Roman" panose="02020603050405020304" pitchFamily="18" charset="0"/>
                <a:cs typeface="Times New Roman" panose="02020603050405020304" pitchFamily="18" charset="0"/>
              </a:rPr>
              <a:t>g from G </a:t>
            </a:r>
          </a:p>
          <a:p>
            <a:pPr lvl="2"/>
            <a:r>
              <a:rPr lang="en-US" sz="1600" dirty="0" smtClean="0">
                <a:latin typeface="Times New Roman" panose="02020603050405020304" pitchFamily="18" charset="0"/>
                <a:cs typeface="Times New Roman" panose="02020603050405020304" pitchFamily="18" charset="0"/>
              </a:rPr>
              <a:t>Add </a:t>
            </a:r>
            <a:r>
              <a:rPr lang="en-US" sz="1600" dirty="0">
                <a:latin typeface="Times New Roman" panose="02020603050405020304" pitchFamily="18" charset="0"/>
                <a:cs typeface="Times New Roman" panose="02020603050405020304" pitchFamily="18" charset="0"/>
              </a:rPr>
              <a:t>all minimal generalizations of h consistent with X such that some member of S is more specific than h </a:t>
            </a:r>
          </a:p>
          <a:p>
            <a:pPr lvl="2"/>
            <a:r>
              <a:rPr lang="en-US" sz="1600" dirty="0" smtClean="0">
                <a:latin typeface="Times New Roman" panose="02020603050405020304" pitchFamily="18" charset="0"/>
                <a:cs typeface="Times New Roman" panose="02020603050405020304" pitchFamily="18" charset="0"/>
              </a:rPr>
              <a:t>Remove </a:t>
            </a:r>
            <a:r>
              <a:rPr lang="en-US" sz="1600" dirty="0">
                <a:latin typeface="Times New Roman" panose="02020603050405020304" pitchFamily="18" charset="0"/>
                <a:cs typeface="Times New Roman" panose="02020603050405020304" pitchFamily="18" charset="0"/>
              </a:rPr>
              <a:t>from G any hypothesis less general than any other hypothesis in G </a:t>
            </a:r>
          </a:p>
          <a:p>
            <a:endParaRPr lang="en-US" sz="20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457200" y="457200"/>
            <a:ext cx="8229600" cy="609600"/>
          </a:xfrm>
        </p:spPr>
        <p:txBody>
          <a:bodyPr>
            <a:normAutofit/>
          </a:bodyPr>
          <a:lstStyle/>
          <a:p>
            <a:r>
              <a:rPr lang="en-US" sz="2400" b="1" dirty="0">
                <a:solidFill>
                  <a:schemeClr val="tx1"/>
                </a:solidFill>
              </a:rPr>
              <a:t>The Candidate-Elimination Algorithm </a:t>
            </a:r>
          </a:p>
        </p:txBody>
      </p:sp>
    </p:spTree>
    <p:extLst>
      <p:ext uri="{BB962C8B-B14F-4D97-AF65-F5344CB8AC3E}">
        <p14:creationId xmlns:p14="http://schemas.microsoft.com/office/powerpoint/2010/main" val="2440030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36</a:t>
            </a:fld>
            <a:endParaRPr lang="en-US"/>
          </a:p>
        </p:txBody>
      </p:sp>
      <p:sp>
        <p:nvSpPr>
          <p:cNvPr id="4" name="Content Placeholder 3"/>
          <p:cNvSpPr>
            <a:spLocks noGrp="1"/>
          </p:cNvSpPr>
          <p:nvPr>
            <p:ph sz="quarter" idx="1"/>
          </p:nvPr>
        </p:nvSpPr>
        <p:spPr>
          <a:xfrm>
            <a:off x="152401" y="1219200"/>
            <a:ext cx="8814618" cy="5181600"/>
          </a:xfrm>
        </p:spPr>
        <p:txBody>
          <a:bodyPr>
            <a:normAutofit/>
          </a:bodyPr>
          <a:lstStyle/>
          <a:p>
            <a:pPr algn="just"/>
            <a:r>
              <a:rPr lang="en-US" sz="2200" dirty="0">
                <a:latin typeface="Times New Roman" panose="02020603050405020304" pitchFamily="18" charset="0"/>
                <a:cs typeface="Times New Roman" panose="02020603050405020304" pitchFamily="18" charset="0"/>
              </a:rPr>
              <a:t>The candidate elimination algorithm is guaranteed to converge to the right hypothesis provided the following: </a:t>
            </a:r>
          </a:p>
          <a:p>
            <a:pPr lvl="1" algn="just"/>
            <a:r>
              <a:rPr lang="en-US" sz="2000" dirty="0">
                <a:solidFill>
                  <a:schemeClr val="tx1"/>
                </a:solidFill>
                <a:latin typeface="Times New Roman" panose="02020603050405020304" pitchFamily="18" charset="0"/>
                <a:cs typeface="Times New Roman" panose="02020603050405020304" pitchFamily="18" charset="0"/>
              </a:rPr>
              <a:t>a) No errors exist in the examples </a:t>
            </a:r>
          </a:p>
          <a:p>
            <a:pPr lvl="1" algn="just"/>
            <a:r>
              <a:rPr lang="en-US" sz="2000" b="1" dirty="0">
                <a:solidFill>
                  <a:schemeClr val="tx1"/>
                </a:solidFill>
                <a:latin typeface="Times New Roman" panose="02020603050405020304" pitchFamily="18" charset="0"/>
                <a:cs typeface="Times New Roman" panose="02020603050405020304" pitchFamily="18" charset="0"/>
              </a:rPr>
              <a:t>b) </a:t>
            </a:r>
            <a:r>
              <a:rPr lang="en-US" sz="2000" dirty="0">
                <a:solidFill>
                  <a:schemeClr val="tx1"/>
                </a:solidFill>
                <a:latin typeface="Times New Roman" panose="02020603050405020304" pitchFamily="18" charset="0"/>
                <a:cs typeface="Times New Roman" panose="02020603050405020304" pitchFamily="18" charset="0"/>
              </a:rPr>
              <a:t>The target concept is included in the hypothesis space </a:t>
            </a:r>
            <a:r>
              <a:rPr lang="en-US" sz="2000" b="1" dirty="0">
                <a:solidFill>
                  <a:schemeClr val="tx1"/>
                </a:solidFill>
                <a:latin typeface="Times New Roman" panose="02020603050405020304" pitchFamily="18" charset="0"/>
                <a:cs typeface="Times New Roman" panose="02020603050405020304" pitchFamily="18" charset="0"/>
              </a:rPr>
              <a:t>H </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there exists errors in the examples: </a:t>
            </a:r>
          </a:p>
          <a:p>
            <a:pPr lvl="1" algn="just"/>
            <a:r>
              <a:rPr lang="en-US" sz="2000" dirty="0">
                <a:solidFill>
                  <a:schemeClr val="tx1"/>
                </a:solidFill>
                <a:latin typeface="Times New Roman" panose="02020603050405020304" pitchFamily="18" charset="0"/>
                <a:cs typeface="Times New Roman" panose="02020603050405020304" pitchFamily="18" charset="0"/>
              </a:rPr>
              <a:t>a) The right hypothesis would be inconsistent and thus eliminated. </a:t>
            </a:r>
          </a:p>
          <a:p>
            <a:pPr lvl="1" algn="just"/>
            <a:r>
              <a:rPr lang="en-US" sz="2000" dirty="0">
                <a:solidFill>
                  <a:schemeClr val="tx1"/>
                </a:solidFill>
                <a:latin typeface="Times New Roman" panose="02020603050405020304" pitchFamily="18" charset="0"/>
                <a:cs typeface="Times New Roman" panose="02020603050405020304" pitchFamily="18" charset="0"/>
              </a:rPr>
              <a:t>b) If the </a:t>
            </a:r>
            <a:r>
              <a:rPr lang="en-US" sz="2000" b="1" dirty="0">
                <a:solidFill>
                  <a:schemeClr val="tx1"/>
                </a:solidFill>
                <a:latin typeface="Times New Roman" panose="02020603050405020304" pitchFamily="18" charset="0"/>
                <a:cs typeface="Times New Roman" panose="02020603050405020304" pitchFamily="18" charset="0"/>
              </a:rPr>
              <a:t>S </a:t>
            </a:r>
            <a:r>
              <a:rPr lang="en-US" sz="2000" dirty="0">
                <a:solidFill>
                  <a:schemeClr val="tx1"/>
                </a:solidFill>
                <a:latin typeface="Times New Roman" panose="02020603050405020304" pitchFamily="18" charset="0"/>
                <a:cs typeface="Times New Roman" panose="02020603050405020304" pitchFamily="18" charset="0"/>
              </a:rPr>
              <a:t>and </a:t>
            </a:r>
            <a:r>
              <a:rPr lang="en-US" sz="2000" b="1" dirty="0">
                <a:solidFill>
                  <a:schemeClr val="tx1"/>
                </a:solidFill>
                <a:latin typeface="Times New Roman" panose="02020603050405020304" pitchFamily="18" charset="0"/>
                <a:cs typeface="Times New Roman" panose="02020603050405020304" pitchFamily="18" charset="0"/>
              </a:rPr>
              <a:t>G </a:t>
            </a:r>
            <a:r>
              <a:rPr lang="en-US" sz="2000" dirty="0">
                <a:solidFill>
                  <a:schemeClr val="tx1"/>
                </a:solidFill>
                <a:latin typeface="Times New Roman" panose="02020603050405020304" pitchFamily="18" charset="0"/>
                <a:cs typeface="Times New Roman" panose="02020603050405020304" pitchFamily="18" charset="0"/>
              </a:rPr>
              <a:t>sets converge to an empty space we have evidence that the true concept lies outside space </a:t>
            </a:r>
            <a:r>
              <a:rPr lang="en-US" sz="2000" b="1" dirty="0">
                <a:solidFill>
                  <a:schemeClr val="tx1"/>
                </a:solidFill>
                <a:latin typeface="Times New Roman" panose="02020603050405020304" pitchFamily="18" charset="0"/>
                <a:cs typeface="Times New Roman" panose="02020603050405020304" pitchFamily="18" charset="0"/>
              </a:rPr>
              <a:t>H</a:t>
            </a:r>
            <a:r>
              <a:rPr lang="en-US" sz="2000" dirty="0">
                <a:solidFill>
                  <a:schemeClr val="tx1"/>
                </a:solidFill>
                <a:latin typeface="Times New Roman" panose="02020603050405020304" pitchFamily="18" charset="0"/>
                <a:cs typeface="Times New Roman" panose="02020603050405020304" pitchFamily="18" charset="0"/>
              </a:rPr>
              <a:t>. </a:t>
            </a:r>
          </a:p>
          <a:p>
            <a:pPr algn="just"/>
            <a:endParaRPr lang="en-US" sz="22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457200" y="457200"/>
            <a:ext cx="8229600" cy="609600"/>
          </a:xfrm>
        </p:spPr>
        <p:txBody>
          <a:bodyPr>
            <a:normAutofit/>
          </a:bodyPr>
          <a:lstStyle/>
          <a:p>
            <a:r>
              <a:rPr lang="en-US" sz="2400" b="1" dirty="0">
                <a:solidFill>
                  <a:schemeClr val="tx1"/>
                </a:solidFill>
              </a:rPr>
              <a:t>The Candidate-Elimination Algorithm </a:t>
            </a:r>
          </a:p>
        </p:txBody>
      </p:sp>
    </p:spTree>
    <p:extLst>
      <p:ext uri="{BB962C8B-B14F-4D97-AF65-F5344CB8AC3E}">
        <p14:creationId xmlns:p14="http://schemas.microsoft.com/office/powerpoint/2010/main" val="2545151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800" b="1" dirty="0">
                <a:solidFill>
                  <a:schemeClr val="tx1"/>
                </a:solidFill>
              </a:rPr>
              <a:t>Rule Induction and Decision Tree - I </a:t>
            </a:r>
            <a:endParaRPr lang="en-US" sz="2800"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
        <p:nvSpPr>
          <p:cNvPr id="4" name="Content Placeholder 3"/>
          <p:cNvSpPr>
            <a:spLocks noGrp="1"/>
          </p:cNvSpPr>
          <p:nvPr>
            <p:ph sz="quarter" idx="1"/>
          </p:nvPr>
        </p:nvSpPr>
        <p:spPr>
          <a:xfrm>
            <a:off x="304800" y="1219200"/>
            <a:ext cx="8534400" cy="5181600"/>
          </a:xfrm>
        </p:spPr>
        <p:txBody>
          <a:bodyPr>
            <a:normAutofit/>
          </a:bodyPr>
          <a:lstStyle/>
          <a:p>
            <a:pPr algn="just"/>
            <a:r>
              <a:rPr lang="en-US" sz="2200" b="1" dirty="0">
                <a:latin typeface="Times New Roman" panose="02020603050405020304" pitchFamily="18" charset="0"/>
                <a:cs typeface="Times New Roman" panose="02020603050405020304" pitchFamily="18" charset="0"/>
              </a:rPr>
              <a:t>Decision Trees </a:t>
            </a:r>
          </a:p>
          <a:p>
            <a:pPr algn="just"/>
            <a:r>
              <a:rPr lang="en-US" sz="2200" dirty="0">
                <a:latin typeface="Times New Roman" panose="02020603050405020304" pitchFamily="18" charset="0"/>
                <a:cs typeface="Times New Roman" panose="02020603050405020304" pitchFamily="18" charset="0"/>
              </a:rPr>
              <a:t>Decision trees are a class of learning models that are more robust to noise as well as more powerful as compared to concept learning.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Consider </a:t>
            </a:r>
            <a:r>
              <a:rPr lang="en-US" sz="2200" dirty="0">
                <a:latin typeface="Times New Roman" panose="02020603050405020304" pitchFamily="18" charset="0"/>
                <a:cs typeface="Times New Roman" panose="02020603050405020304" pitchFamily="18" charset="0"/>
              </a:rPr>
              <a:t>the problem of classifying a star based on some astronomical measurements.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It </a:t>
            </a:r>
            <a:r>
              <a:rPr lang="en-US" sz="2200" dirty="0">
                <a:latin typeface="Times New Roman" panose="02020603050405020304" pitchFamily="18" charset="0"/>
                <a:cs typeface="Times New Roman" panose="02020603050405020304" pitchFamily="18" charset="0"/>
              </a:rPr>
              <a:t>can naturally be represented by the following set of decisions on each measurement arranged in a tree like fashion </a:t>
            </a:r>
            <a:endParaRPr lang="en-US" sz="22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974" y="3962400"/>
            <a:ext cx="4086226"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6112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800" b="1" dirty="0">
                <a:solidFill>
                  <a:schemeClr val="tx1"/>
                </a:solidFill>
              </a:rPr>
              <a:t>Decision Tree: Definition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38</a:t>
            </a:fld>
            <a:endParaRPr lang="en-US"/>
          </a:p>
        </p:txBody>
      </p:sp>
      <p:sp>
        <p:nvSpPr>
          <p:cNvPr id="4" name="Content Placeholder 3"/>
          <p:cNvSpPr>
            <a:spLocks noGrp="1"/>
          </p:cNvSpPr>
          <p:nvPr>
            <p:ph sz="quarter" idx="1"/>
          </p:nvPr>
        </p:nvSpPr>
        <p:spPr>
          <a:xfrm>
            <a:off x="304800" y="1143000"/>
            <a:ext cx="8610600" cy="4937760"/>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decision-tree learning algorithm approximates a target concept using a tree representation, where each internal node corresponds to an attribute, and every terminal node corresponds to a class. </a:t>
            </a:r>
          </a:p>
          <a:p>
            <a:pPr algn="just"/>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 two types of nodes: </a:t>
            </a:r>
          </a:p>
          <a:p>
            <a:pPr lvl="1" algn="just"/>
            <a:r>
              <a:rPr lang="en-US" sz="2200" dirty="0" smtClean="0">
                <a:solidFill>
                  <a:schemeClr val="tx1"/>
                </a:solidFill>
                <a:latin typeface="Times New Roman" panose="02020603050405020304" pitchFamily="18" charset="0"/>
                <a:cs typeface="Times New Roman" panose="02020603050405020304" pitchFamily="18" charset="0"/>
              </a:rPr>
              <a:t>Internal </a:t>
            </a:r>
            <a:r>
              <a:rPr lang="en-US" sz="2200" dirty="0">
                <a:solidFill>
                  <a:schemeClr val="tx1"/>
                </a:solidFill>
                <a:latin typeface="Times New Roman" panose="02020603050405020304" pitchFamily="18" charset="0"/>
                <a:cs typeface="Times New Roman" panose="02020603050405020304" pitchFamily="18" charset="0"/>
              </a:rPr>
              <a:t>node.- Splits into different branches according to the different values the corresponding attribute can take. Example: luminosity &lt;= T1 or luminosity &gt; T1. </a:t>
            </a:r>
          </a:p>
          <a:p>
            <a:pPr lvl="1" algn="just"/>
            <a:r>
              <a:rPr lang="en-US" sz="2200" dirty="0" smtClean="0">
                <a:solidFill>
                  <a:schemeClr val="tx1"/>
                </a:solidFill>
                <a:latin typeface="Times New Roman" panose="02020603050405020304" pitchFamily="18" charset="0"/>
                <a:cs typeface="Times New Roman" panose="02020603050405020304" pitchFamily="18" charset="0"/>
              </a:rPr>
              <a:t>Terminal </a:t>
            </a:r>
            <a:r>
              <a:rPr lang="en-US" sz="2200" dirty="0">
                <a:solidFill>
                  <a:schemeClr val="tx1"/>
                </a:solidFill>
                <a:latin typeface="Times New Roman" panose="02020603050405020304" pitchFamily="18" charset="0"/>
                <a:cs typeface="Times New Roman" panose="02020603050405020304" pitchFamily="18" charset="0"/>
              </a:rPr>
              <a:t>Node.- Decides the class assigned to the example. </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355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Autofit/>
          </a:bodyPr>
          <a:lstStyle/>
          <a:p>
            <a:r>
              <a:rPr lang="en-US" sz="2800" b="1" dirty="0">
                <a:solidFill>
                  <a:schemeClr val="tx1"/>
                </a:solidFill>
              </a:rPr>
              <a:t>Classifying Examples Using Decision Tree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
        <p:nvSpPr>
          <p:cNvPr id="4" name="Content Placeholder 3"/>
          <p:cNvSpPr>
            <a:spLocks noGrp="1"/>
          </p:cNvSpPr>
          <p:nvPr>
            <p:ph sz="quarter" idx="1"/>
          </p:nvPr>
        </p:nvSpPr>
        <p:spPr>
          <a:xfrm>
            <a:off x="228600" y="1219200"/>
            <a:ext cx="8610600" cy="5181600"/>
          </a:xfrm>
        </p:spPr>
        <p:txBody>
          <a:bodyPr>
            <a:normAutofit/>
          </a:bodyPr>
          <a:lstStyle/>
          <a:p>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classify an example X we start at the root of the tree, and check the value of that attribute on X.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follow the branch corresponding to that value and jump to the next node.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continue until we reach a terminal node and take that class as our best prediction. </a:t>
            </a:r>
            <a:endParaRPr lang="en-US" sz="22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581400"/>
            <a:ext cx="411480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820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4" name="Content Placeholder 3"/>
          <p:cNvSpPr>
            <a:spLocks noGrp="1"/>
          </p:cNvSpPr>
          <p:nvPr>
            <p:ph sz="quarter" idx="1"/>
          </p:nvPr>
        </p:nvSpPr>
        <p:spPr>
          <a:xfrm>
            <a:off x="228600" y="1066800"/>
            <a:ext cx="8763000" cy="5638800"/>
          </a:xfrm>
        </p:spPr>
        <p:txBody>
          <a:bodyPr>
            <a:noAutofit/>
          </a:bodyPr>
          <a:lstStyle/>
          <a:p>
            <a:pPr algn="just"/>
            <a:r>
              <a:rPr lang="en-US" sz="2100" dirty="0">
                <a:latin typeface="Times New Roman" panose="02020603050405020304" pitchFamily="18" charset="0"/>
                <a:cs typeface="Times New Roman" panose="02020603050405020304" pitchFamily="18" charset="0"/>
              </a:rPr>
              <a:t>Machine learning is particularly attractive in several real life problem because of the following reasons: </a:t>
            </a:r>
            <a:endParaRPr lang="en-US" sz="2100" dirty="0" smtClean="0">
              <a:latin typeface="Times New Roman" panose="02020603050405020304" pitchFamily="18" charset="0"/>
              <a:cs typeface="Times New Roman" panose="02020603050405020304" pitchFamily="18" charset="0"/>
            </a:endParaRPr>
          </a:p>
          <a:p>
            <a:pPr marL="0" indent="0" algn="just">
              <a:buNone/>
            </a:pPr>
            <a:r>
              <a:rPr lang="en-US" sz="21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Some tasks cannot be defined well except by example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Working environment of machines may not be known at design time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Explicit knowledge encoding may be difficult and not available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Environments change over time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Biological systems learn </a:t>
            </a:r>
          </a:p>
          <a:p>
            <a:pPr algn="just"/>
            <a:r>
              <a:rPr lang="en-US" sz="2100" dirty="0">
                <a:latin typeface="Times New Roman" panose="02020603050405020304" pitchFamily="18" charset="0"/>
                <a:cs typeface="Times New Roman" panose="02020603050405020304" pitchFamily="18" charset="0"/>
              </a:rPr>
              <a:t>Recently, learning is widely used in a number of application areas including, </a:t>
            </a:r>
          </a:p>
          <a:p>
            <a:pPr marL="0" indent="0" algn="just">
              <a:buNone/>
            </a:pPr>
            <a:r>
              <a:rPr lang="en-US" sz="21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Data mining and knowledge discovery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Speech/image/video (pattern) recognition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Adaptive control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Autonomous vehicles/robots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Decision support systems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Bioinformatics </a:t>
            </a:r>
          </a:p>
          <a:p>
            <a:pPr marL="0" indent="0" algn="just">
              <a:buNone/>
            </a:pP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WWW</a:t>
            </a:r>
            <a:r>
              <a:rPr lang="en-US" sz="2100" dirty="0">
                <a:latin typeface="Times New Roman" panose="02020603050405020304" pitchFamily="18" charset="0"/>
                <a:cs typeface="Times New Roman" panose="02020603050405020304" pitchFamily="18" charset="0"/>
              </a:rPr>
              <a:t> </a:t>
            </a:r>
          </a:p>
          <a:p>
            <a:pPr marL="0" indent="0" algn="just">
              <a:buNone/>
            </a:pPr>
            <a:r>
              <a:rPr lang="en-US" sz="2100" dirty="0" smtClean="0">
                <a:latin typeface="Times New Roman" panose="02020603050405020304" pitchFamily="18"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a:p>
            <a:pPr algn="just"/>
            <a:endParaRPr lang="en-US" sz="21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04800" y="457200"/>
            <a:ext cx="8229600" cy="609600"/>
          </a:xfrm>
        </p:spPr>
        <p:txBody>
          <a:bodyPr>
            <a:normAutofit/>
          </a:bodyPr>
          <a:lstStyle/>
          <a:p>
            <a:pPr algn="ctr"/>
            <a:r>
              <a:rPr lang="en-US" sz="2800" b="1" dirty="0">
                <a:solidFill>
                  <a:schemeClr val="tx1"/>
                </a:solidFill>
              </a:rPr>
              <a:t>Introduction to </a:t>
            </a:r>
            <a:r>
              <a:rPr lang="en-US" sz="2800" b="1" dirty="0" smtClean="0">
                <a:solidFill>
                  <a:schemeClr val="tx1"/>
                </a:solidFill>
              </a:rPr>
              <a:t>Learning … Cont’d </a:t>
            </a:r>
            <a:endParaRPr lang="en-US" sz="2800" b="1" dirty="0">
              <a:solidFill>
                <a:schemeClr val="tx1"/>
              </a:solidFill>
            </a:endParaRPr>
          </a:p>
        </p:txBody>
      </p:sp>
    </p:spTree>
    <p:extLst>
      <p:ext uri="{BB962C8B-B14F-4D97-AF65-F5344CB8AC3E}">
        <p14:creationId xmlns:p14="http://schemas.microsoft.com/office/powerpoint/2010/main" val="2856604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
        <p:nvSpPr>
          <p:cNvPr id="4" name="Content Placeholder 3"/>
          <p:cNvSpPr>
            <a:spLocks noGrp="1"/>
          </p:cNvSpPr>
          <p:nvPr>
            <p:ph sz="quarter" idx="1"/>
          </p:nvPr>
        </p:nvSpPr>
        <p:spPr>
          <a:xfrm>
            <a:off x="228600" y="1219200"/>
            <a:ext cx="8610600" cy="4937760"/>
          </a:xfrm>
        </p:spPr>
        <p:txBody>
          <a:bodyPr>
            <a:normAutofit/>
          </a:bodyPr>
          <a:lstStyle/>
          <a:p>
            <a:pPr algn="just"/>
            <a:r>
              <a:rPr lang="en-US" sz="2200" dirty="0">
                <a:latin typeface="Times New Roman" panose="02020603050405020304" pitchFamily="18" charset="0"/>
                <a:cs typeface="Times New Roman" panose="02020603050405020304" pitchFamily="18" charset="0"/>
              </a:rPr>
              <a:t>Decision trees adopt a DNF (Disjunctive Normal Form) representation.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For </a:t>
            </a:r>
            <a:r>
              <a:rPr lang="en-US" sz="2200" dirty="0">
                <a:latin typeface="Times New Roman" panose="02020603050405020304" pitchFamily="18" charset="0"/>
                <a:cs typeface="Times New Roman" panose="02020603050405020304" pitchFamily="18" charset="0"/>
              </a:rPr>
              <a:t>a fixed class, every branch from the root of the tree to a terminal node with that class is a conjunction of attribute values; different branches ending in that class form a disjunction. </a:t>
            </a:r>
          </a:p>
          <a:p>
            <a:pPr algn="just"/>
            <a:r>
              <a:rPr lang="en-US" sz="2200" dirty="0">
                <a:latin typeface="Times New Roman" panose="02020603050405020304" pitchFamily="18" charset="0"/>
                <a:cs typeface="Times New Roman" panose="02020603050405020304" pitchFamily="18" charset="0"/>
              </a:rPr>
              <a:t>In the following example, the rules for class A are: (~X1 &amp; ~x2) OR (X1 &amp; ~x3) </a:t>
            </a:r>
            <a:endParaRPr lang="en-US" sz="22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81400"/>
            <a:ext cx="320040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901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800" b="1" dirty="0">
                <a:solidFill>
                  <a:schemeClr val="tx1"/>
                </a:solidFill>
              </a:rPr>
              <a:t>Decision Tree Construction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
        <p:nvSpPr>
          <p:cNvPr id="4" name="Content Placeholder 3"/>
          <p:cNvSpPr>
            <a:spLocks noGrp="1"/>
          </p:cNvSpPr>
          <p:nvPr>
            <p:ph sz="quarter" idx="1"/>
          </p:nvPr>
        </p:nvSpPr>
        <p:spPr>
          <a:xfrm>
            <a:off x="228600" y="1219200"/>
            <a:ext cx="8610600" cy="5181600"/>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 different ways to construct trees from data.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will concentrate on the top-down, greedy search approach: </a:t>
            </a:r>
          </a:p>
          <a:p>
            <a:pPr algn="just"/>
            <a:r>
              <a:rPr lang="en-US" sz="2200" dirty="0">
                <a:latin typeface="Times New Roman" panose="02020603050405020304" pitchFamily="18" charset="0"/>
                <a:cs typeface="Times New Roman" panose="02020603050405020304" pitchFamily="18" charset="0"/>
              </a:rPr>
              <a:t>Basic idea: </a:t>
            </a:r>
          </a:p>
          <a:p>
            <a:pPr algn="just"/>
            <a:r>
              <a:rPr lang="en-US" sz="2200" dirty="0">
                <a:latin typeface="Times New Roman" panose="02020603050405020304" pitchFamily="18" charset="0"/>
                <a:cs typeface="Times New Roman" panose="02020603050405020304" pitchFamily="18" charset="0"/>
              </a:rPr>
              <a:t>1. Choose the best attribute a* to place at the root of the tree. </a:t>
            </a:r>
            <a:endParaRPr lang="en-US" sz="2200"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95600"/>
            <a:ext cx="80772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220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5725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076825"/>
            <a:ext cx="571500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7398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1462088"/>
            <a:ext cx="8334375"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443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b="1" dirty="0" smtClean="0"/>
              <a:t>Cont’d</a:t>
            </a:r>
            <a:endParaRPr lang="en-US"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86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9207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p>
            <a:r>
              <a:rPr lang="en-US" b="1" dirty="0" smtClean="0"/>
              <a:t>Cont’d</a:t>
            </a:r>
            <a:endParaRPr lang="en-US"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3"/>
          <p:cNvSpPr>
            <a:spLocks noGrp="1"/>
          </p:cNvSpPr>
          <p:nvPr>
            <p:ph sz="quarter" idx="1"/>
          </p:nvPr>
        </p:nvSpPr>
        <p:spPr>
          <a:xfrm>
            <a:off x="228600" y="1219200"/>
            <a:ext cx="8610600" cy="4937760"/>
          </a:xfrm>
        </p:spPr>
        <p:txBody>
          <a:bodyPr>
            <a:normAutofit/>
          </a:bodyPr>
          <a:lstStyle/>
          <a:p>
            <a:r>
              <a:rPr lang="en-US" sz="2200" b="1" dirty="0">
                <a:latin typeface="Times New Roman" panose="02020603050405020304" pitchFamily="18" charset="0"/>
                <a:cs typeface="Times New Roman" panose="02020603050405020304" pitchFamily="18" charset="0"/>
              </a:rPr>
              <a:t>Steps: </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Create a root for the tree </a:t>
            </a:r>
          </a:p>
          <a:p>
            <a:r>
              <a:rPr lang="en-US" sz="2200" dirty="0">
                <a:latin typeface="Times New Roman" panose="02020603050405020304" pitchFamily="18" charset="0"/>
                <a:cs typeface="Times New Roman" panose="02020603050405020304" pitchFamily="18" charset="0"/>
              </a:rPr>
              <a:t>• If all examples are of the same class or the number of examples is below a threshold return that class </a:t>
            </a:r>
          </a:p>
          <a:p>
            <a:r>
              <a:rPr lang="en-US" sz="2200" dirty="0">
                <a:latin typeface="Times New Roman" panose="02020603050405020304" pitchFamily="18" charset="0"/>
                <a:cs typeface="Times New Roman" panose="02020603050405020304" pitchFamily="18" charset="0"/>
              </a:rPr>
              <a:t>• If no attributes available return majority class </a:t>
            </a:r>
          </a:p>
          <a:p>
            <a:r>
              <a:rPr lang="en-US" sz="2200" dirty="0">
                <a:latin typeface="Times New Roman" panose="02020603050405020304" pitchFamily="18" charset="0"/>
                <a:cs typeface="Times New Roman" panose="02020603050405020304" pitchFamily="18" charset="0"/>
              </a:rPr>
              <a:t>• Let a* be the best attribute </a:t>
            </a:r>
          </a:p>
          <a:p>
            <a:r>
              <a:rPr lang="en-US" sz="2200" dirty="0">
                <a:latin typeface="Times New Roman" panose="02020603050405020304" pitchFamily="18" charset="0"/>
                <a:cs typeface="Times New Roman" panose="02020603050405020304" pitchFamily="18" charset="0"/>
              </a:rPr>
              <a:t>• For each possible value </a:t>
            </a:r>
            <a:r>
              <a:rPr lang="en-US" sz="2200" b="1" dirty="0">
                <a:latin typeface="Times New Roman" panose="02020603050405020304" pitchFamily="18" charset="0"/>
                <a:cs typeface="Times New Roman" panose="02020603050405020304" pitchFamily="18" charset="0"/>
              </a:rPr>
              <a:t>v </a:t>
            </a:r>
            <a:r>
              <a:rPr lang="en-US" sz="2200" dirty="0">
                <a:latin typeface="Times New Roman" panose="02020603050405020304" pitchFamily="18" charset="0"/>
                <a:cs typeface="Times New Roman" panose="02020603050405020304" pitchFamily="18" charset="0"/>
              </a:rPr>
              <a:t>of </a:t>
            </a:r>
            <a:r>
              <a:rPr lang="en-US" sz="2200" b="1" dirty="0">
                <a:latin typeface="Times New Roman" panose="02020603050405020304" pitchFamily="18" charset="0"/>
                <a:cs typeface="Times New Roman" panose="02020603050405020304" pitchFamily="18" charset="0"/>
              </a:rPr>
              <a:t>a</a:t>
            </a:r>
            <a:r>
              <a:rPr lang="en-US" sz="2200" dirty="0">
                <a:latin typeface="Times New Roman" panose="02020603050405020304" pitchFamily="18" charset="0"/>
                <a:cs typeface="Times New Roman" panose="02020603050405020304" pitchFamily="18" charset="0"/>
              </a:rPr>
              <a:t>* </a:t>
            </a:r>
          </a:p>
          <a:p>
            <a:pPr lvl="1"/>
            <a:r>
              <a:rPr lang="en-US" sz="2200" dirty="0">
                <a:solidFill>
                  <a:schemeClr val="tx1"/>
                </a:solidFill>
                <a:latin typeface="Times New Roman" panose="02020603050405020304" pitchFamily="18" charset="0"/>
                <a:cs typeface="Times New Roman" panose="02020603050405020304" pitchFamily="18" charset="0"/>
              </a:rPr>
              <a:t>• Add a branch below </a:t>
            </a:r>
            <a:r>
              <a:rPr lang="en-US" sz="2200" b="1" dirty="0">
                <a:solidFill>
                  <a:schemeClr val="tx1"/>
                </a:solidFill>
                <a:latin typeface="Times New Roman" panose="02020603050405020304" pitchFamily="18" charset="0"/>
                <a:cs typeface="Times New Roman" panose="02020603050405020304" pitchFamily="18" charset="0"/>
              </a:rPr>
              <a:t>a</a:t>
            </a:r>
            <a:r>
              <a:rPr lang="en-US" sz="2200" dirty="0">
                <a:solidFill>
                  <a:schemeClr val="tx1"/>
                </a:solidFill>
                <a:latin typeface="Times New Roman" panose="02020603050405020304" pitchFamily="18" charset="0"/>
                <a:cs typeface="Times New Roman" panose="02020603050405020304" pitchFamily="18" charset="0"/>
              </a:rPr>
              <a:t>* labeled “a = v” </a:t>
            </a:r>
          </a:p>
          <a:p>
            <a:pPr lvl="1"/>
            <a:r>
              <a:rPr lang="en-US" sz="2200" dirty="0">
                <a:solidFill>
                  <a:schemeClr val="tx1"/>
                </a:solidFill>
                <a:latin typeface="Times New Roman" panose="02020603050405020304" pitchFamily="18" charset="0"/>
                <a:cs typeface="Times New Roman" panose="02020603050405020304" pitchFamily="18" charset="0"/>
              </a:rPr>
              <a:t>• Let </a:t>
            </a:r>
            <a:r>
              <a:rPr lang="en-US" sz="2200" dirty="0" err="1">
                <a:solidFill>
                  <a:schemeClr val="tx1"/>
                </a:solidFill>
                <a:latin typeface="Times New Roman" panose="02020603050405020304" pitchFamily="18" charset="0"/>
                <a:cs typeface="Times New Roman" panose="02020603050405020304" pitchFamily="18" charset="0"/>
              </a:rPr>
              <a:t>Sv</a:t>
            </a:r>
            <a:r>
              <a:rPr lang="en-US" sz="2200" dirty="0">
                <a:solidFill>
                  <a:schemeClr val="tx1"/>
                </a:solidFill>
                <a:latin typeface="Times New Roman" panose="02020603050405020304" pitchFamily="18" charset="0"/>
                <a:cs typeface="Times New Roman" panose="02020603050405020304" pitchFamily="18" charset="0"/>
              </a:rPr>
              <a:t> be the subsets of example where attribute a*=v </a:t>
            </a:r>
          </a:p>
          <a:p>
            <a:pPr lvl="1"/>
            <a:r>
              <a:rPr lang="en-US" sz="2200" dirty="0">
                <a:solidFill>
                  <a:schemeClr val="tx1"/>
                </a:solidFill>
                <a:latin typeface="Times New Roman" panose="02020603050405020304" pitchFamily="18" charset="0"/>
                <a:cs typeface="Times New Roman" panose="02020603050405020304" pitchFamily="18" charset="0"/>
              </a:rPr>
              <a:t>• Recursively apply the algorithm to </a:t>
            </a:r>
            <a:r>
              <a:rPr lang="en-US" sz="2200" dirty="0" err="1">
                <a:solidFill>
                  <a:schemeClr val="tx1"/>
                </a:solidFill>
                <a:latin typeface="Times New Roman" panose="02020603050405020304" pitchFamily="18" charset="0"/>
                <a:cs typeface="Times New Roman" panose="02020603050405020304" pitchFamily="18" charset="0"/>
              </a:rPr>
              <a:t>Sv</a:t>
            </a:r>
            <a:r>
              <a:rPr lang="en-US" sz="2200" dirty="0">
                <a:solidFill>
                  <a:schemeClr val="tx1"/>
                </a:solidFill>
                <a:latin typeface="Times New Roman" panose="02020603050405020304" pitchFamily="18" charset="0"/>
                <a:cs typeface="Times New Roman" panose="02020603050405020304" pitchFamily="18" charset="0"/>
              </a:rPr>
              <a:t> </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964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Induction and Decision Tree - II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
        <p:nvSpPr>
          <p:cNvPr id="4" name="Content Placeholder 3"/>
          <p:cNvSpPr>
            <a:spLocks noGrp="1"/>
          </p:cNvSpPr>
          <p:nvPr>
            <p:ph sz="quarter" idx="1"/>
          </p:nvPr>
        </p:nvSpPr>
        <p:spPr>
          <a:xfrm>
            <a:off x="228600" y="1219200"/>
            <a:ext cx="8686800" cy="5029200"/>
          </a:xfrm>
        </p:spPr>
        <p:txBody>
          <a:bodyPr>
            <a:normAutofit/>
          </a:bodyPr>
          <a:lstStyle/>
          <a:p>
            <a:pPr algn="just"/>
            <a:r>
              <a:rPr lang="en-US" sz="2200" dirty="0">
                <a:solidFill>
                  <a:srgbClr val="FF0000"/>
                </a:solidFill>
                <a:latin typeface="Times New Roman" panose="02020603050405020304" pitchFamily="18" charset="0"/>
                <a:cs typeface="Times New Roman" panose="02020603050405020304" pitchFamily="18" charset="0"/>
              </a:rPr>
              <a:t>Splitting Functions </a:t>
            </a:r>
          </a:p>
          <a:p>
            <a:pPr algn="just"/>
            <a:r>
              <a:rPr lang="en-US" sz="2200" dirty="0">
                <a:latin typeface="Times New Roman" panose="02020603050405020304" pitchFamily="18" charset="0"/>
                <a:cs typeface="Times New Roman" panose="02020603050405020304" pitchFamily="18" charset="0"/>
              </a:rPr>
              <a:t>What attribute is the best to split the data? Let us remember some definitions from information theory. </a:t>
            </a:r>
          </a:p>
          <a:p>
            <a:pPr algn="just"/>
            <a:r>
              <a:rPr lang="en-US" sz="2200" dirty="0">
                <a:latin typeface="Times New Roman" panose="02020603050405020304" pitchFamily="18" charset="0"/>
                <a:cs typeface="Times New Roman" panose="02020603050405020304" pitchFamily="18" charset="0"/>
              </a:rPr>
              <a:t>A measure of uncertainty or entropy that is associated to a random variable X is defined as </a:t>
            </a:r>
          </a:p>
          <a:p>
            <a:pPr algn="just"/>
            <a:r>
              <a:rPr lang="pt-BR" sz="2200" dirty="0">
                <a:latin typeface="Times New Roman" panose="02020603050405020304" pitchFamily="18" charset="0"/>
                <a:cs typeface="Times New Roman" panose="02020603050405020304" pitchFamily="18" charset="0"/>
              </a:rPr>
              <a:t>H(X) = - Σ pi log pi </a:t>
            </a:r>
          </a:p>
          <a:p>
            <a:pPr algn="just"/>
            <a:r>
              <a:rPr lang="en-US" sz="2200" dirty="0">
                <a:latin typeface="Times New Roman" panose="02020603050405020304" pitchFamily="18" charset="0"/>
                <a:cs typeface="Times New Roman" panose="02020603050405020304" pitchFamily="18" charset="0"/>
              </a:rPr>
              <a:t>where the logarithm is in base 2. </a:t>
            </a:r>
          </a:p>
          <a:p>
            <a:pPr algn="just"/>
            <a:r>
              <a:rPr lang="en-US" sz="2200" dirty="0">
                <a:latin typeface="Times New Roman" panose="02020603050405020304" pitchFamily="18" charset="0"/>
                <a:cs typeface="Times New Roman" panose="02020603050405020304" pitchFamily="18" charset="0"/>
              </a:rPr>
              <a:t>This is the “average amount of information or entropy of a finite complete probability scheme”. </a:t>
            </a:r>
          </a:p>
          <a:p>
            <a:pPr algn="just"/>
            <a:r>
              <a:rPr lang="en-US" sz="2200" dirty="0">
                <a:latin typeface="Times New Roman" panose="02020603050405020304" pitchFamily="18" charset="0"/>
                <a:cs typeface="Times New Roman" panose="02020603050405020304" pitchFamily="18" charset="0"/>
              </a:rPr>
              <a:t>We will use a entropy based splitting function. </a:t>
            </a:r>
          </a:p>
          <a:p>
            <a:pPr algn="just"/>
            <a:r>
              <a:rPr lang="en-US" sz="2200" dirty="0">
                <a:latin typeface="Times New Roman" panose="02020603050405020304" pitchFamily="18" charset="0"/>
                <a:cs typeface="Times New Roman" panose="02020603050405020304" pitchFamily="18" charset="0"/>
              </a:rPr>
              <a:t>Consider the previous example: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066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4" name="Content Placeholder 3"/>
          <p:cNvSpPr>
            <a:spLocks noGrp="1"/>
          </p:cNvSpPr>
          <p:nvPr>
            <p:ph sz="quarter" idx="1"/>
          </p:nvPr>
        </p:nvSpPr>
        <p:spPr>
          <a:xfrm>
            <a:off x="228600" y="3505200"/>
            <a:ext cx="3886200" cy="2651759"/>
          </a:xfrm>
        </p:spPr>
        <p:style>
          <a:lnRef idx="2">
            <a:schemeClr val="accent4"/>
          </a:lnRef>
          <a:fillRef idx="1">
            <a:schemeClr val="lt1"/>
          </a:fillRef>
          <a:effectRef idx="0">
            <a:schemeClr val="accent4"/>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Size divides the sample in two. </a:t>
            </a:r>
          </a:p>
          <a:p>
            <a:r>
              <a:rPr lang="en-US" sz="2000" dirty="0">
                <a:latin typeface="Times New Roman" panose="02020603050405020304" pitchFamily="18" charset="0"/>
                <a:cs typeface="Times New Roman" panose="02020603050405020304" pitchFamily="18" charset="0"/>
              </a:rPr>
              <a:t>S1 = { 6P, 0NP} </a:t>
            </a:r>
          </a:p>
          <a:p>
            <a:r>
              <a:rPr lang="en-US" sz="2000" dirty="0">
                <a:latin typeface="Times New Roman" panose="02020603050405020304" pitchFamily="18" charset="0"/>
                <a:cs typeface="Times New Roman" panose="02020603050405020304" pitchFamily="18" charset="0"/>
              </a:rPr>
              <a:t>S2 = { 3P, 5NP} </a:t>
            </a:r>
          </a:p>
          <a:p>
            <a:r>
              <a:rPr lang="en-US" sz="2000" dirty="0">
                <a:latin typeface="Times New Roman" panose="02020603050405020304" pitchFamily="18" charset="0"/>
                <a:cs typeface="Times New Roman" panose="02020603050405020304" pitchFamily="18" charset="0"/>
              </a:rPr>
              <a:t>H(S1) = 0 </a:t>
            </a:r>
          </a:p>
          <a:p>
            <a:r>
              <a:rPr lang="en-US" sz="2000" dirty="0">
                <a:latin typeface="Times New Roman" panose="02020603050405020304" pitchFamily="18" charset="0"/>
                <a:cs typeface="Times New Roman" panose="02020603050405020304" pitchFamily="18" charset="0"/>
              </a:rPr>
              <a:t>H(S2) = -(3/8)log2(3/8) </a:t>
            </a:r>
          </a:p>
          <a:p>
            <a:r>
              <a:rPr lang="en-US" sz="2000" dirty="0">
                <a:latin typeface="Times New Roman" panose="02020603050405020304" pitchFamily="18" charset="0"/>
                <a:cs typeface="Times New Roman" panose="02020603050405020304" pitchFamily="18" charset="0"/>
              </a:rPr>
              <a:t>-(5/8)log2(5/8) </a:t>
            </a:r>
            <a:endParaRPr lang="en-US" sz="200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2536724"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371600"/>
            <a:ext cx="25908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267200" y="3505200"/>
            <a:ext cx="4572000" cy="255454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r>
              <a:rPr lang="en-US" sz="2000" dirty="0">
                <a:latin typeface="Times New Roman" panose="02020603050405020304" pitchFamily="18" charset="0"/>
                <a:cs typeface="Times New Roman" panose="02020603050405020304" pitchFamily="18" charset="0"/>
              </a:rPr>
              <a:t>humidity divides the sample in three. </a:t>
            </a:r>
          </a:p>
          <a:p>
            <a:r>
              <a:rPr lang="en-US" sz="2000" dirty="0">
                <a:latin typeface="Times New Roman" panose="02020603050405020304" pitchFamily="18" charset="0"/>
                <a:cs typeface="Times New Roman" panose="02020603050405020304" pitchFamily="18" charset="0"/>
              </a:rPr>
              <a:t>S1 = { 2P, 2NP} </a:t>
            </a:r>
          </a:p>
          <a:p>
            <a:r>
              <a:rPr lang="en-US" sz="2000" dirty="0">
                <a:latin typeface="Times New Roman" panose="02020603050405020304" pitchFamily="18" charset="0"/>
                <a:cs typeface="Times New Roman" panose="02020603050405020304" pitchFamily="18" charset="0"/>
              </a:rPr>
              <a:t>S2 = { 5P, 0NP} </a:t>
            </a:r>
          </a:p>
          <a:p>
            <a:r>
              <a:rPr lang="en-US" sz="2000" dirty="0">
                <a:latin typeface="Times New Roman" panose="02020603050405020304" pitchFamily="18" charset="0"/>
                <a:cs typeface="Times New Roman" panose="02020603050405020304" pitchFamily="18" charset="0"/>
              </a:rPr>
              <a:t>S3 = { 2P, 3NP} </a:t>
            </a:r>
          </a:p>
          <a:p>
            <a:r>
              <a:rPr lang="en-US" sz="2000" dirty="0">
                <a:latin typeface="Times New Roman" panose="02020603050405020304" pitchFamily="18" charset="0"/>
                <a:cs typeface="Times New Roman" panose="02020603050405020304" pitchFamily="18" charset="0"/>
              </a:rPr>
              <a:t>H(S1) = 1 </a:t>
            </a:r>
          </a:p>
          <a:p>
            <a:r>
              <a:rPr lang="en-US" sz="2000" dirty="0">
                <a:latin typeface="Times New Roman" panose="02020603050405020304" pitchFamily="18" charset="0"/>
                <a:cs typeface="Times New Roman" panose="02020603050405020304" pitchFamily="18" charset="0"/>
              </a:rPr>
              <a:t>H(S2) = 0 </a:t>
            </a:r>
          </a:p>
          <a:p>
            <a:r>
              <a:rPr lang="en-US" sz="2000" dirty="0">
                <a:latin typeface="Times New Roman" panose="02020603050405020304" pitchFamily="18" charset="0"/>
                <a:cs typeface="Times New Roman" panose="02020603050405020304" pitchFamily="18" charset="0"/>
              </a:rPr>
              <a:t>H(S3) = -(2/5)log2(2/5) </a:t>
            </a:r>
          </a:p>
          <a:p>
            <a:r>
              <a:rPr lang="en-US" sz="2000" dirty="0">
                <a:latin typeface="Times New Roman" panose="02020603050405020304" pitchFamily="18" charset="0"/>
                <a:cs typeface="Times New Roman" panose="02020603050405020304" pitchFamily="18" charset="0"/>
              </a:rPr>
              <a:t>-(3/5)log2(3/5)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085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213" y="304800"/>
            <a:ext cx="8229600" cy="791497"/>
          </a:xfrm>
        </p:spPr>
        <p:txBody>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sp>
        <p:nvSpPr>
          <p:cNvPr id="4" name="Content Placeholder 3"/>
          <p:cNvSpPr>
            <a:spLocks noGrp="1"/>
          </p:cNvSpPr>
          <p:nvPr>
            <p:ph sz="quarter" idx="1"/>
          </p:nvPr>
        </p:nvSpPr>
        <p:spPr>
          <a:xfrm>
            <a:off x="228600" y="1219200"/>
            <a:ext cx="8686800" cy="5105400"/>
          </a:xfrm>
        </p:spPr>
        <p:txBody>
          <a:bodyPr>
            <a:normAutofit/>
          </a:bodyPr>
          <a:lstStyle/>
          <a:p>
            <a:pPr algn="just"/>
            <a:r>
              <a:rPr lang="en-US" sz="2000" dirty="0">
                <a:latin typeface="Times New Roman" panose="02020603050405020304" pitchFamily="18" charset="0"/>
                <a:cs typeface="Times New Roman" panose="02020603050405020304" pitchFamily="18" charset="0"/>
              </a:rPr>
              <a:t>Let us define </a:t>
            </a:r>
            <a:r>
              <a:rPr lang="en-US" sz="2000" i="1" dirty="0">
                <a:latin typeface="Times New Roman" panose="02020603050405020304" pitchFamily="18" charset="0"/>
                <a:cs typeface="Times New Roman" panose="02020603050405020304" pitchFamily="18" charset="0"/>
              </a:rPr>
              <a:t>information gain </a:t>
            </a:r>
            <a:r>
              <a:rPr lang="en-US" sz="2000" dirty="0">
                <a:latin typeface="Times New Roman" panose="02020603050405020304" pitchFamily="18" charset="0"/>
                <a:cs typeface="Times New Roman" panose="02020603050405020304" pitchFamily="18" charset="0"/>
              </a:rPr>
              <a:t>as follows: </a:t>
            </a:r>
          </a:p>
          <a:p>
            <a:pPr algn="just"/>
            <a:r>
              <a:rPr lang="en-US" sz="2000" dirty="0">
                <a:latin typeface="Times New Roman" panose="02020603050405020304" pitchFamily="18" charset="0"/>
                <a:cs typeface="Times New Roman" panose="02020603050405020304" pitchFamily="18" charset="0"/>
              </a:rPr>
              <a:t>Information gain IG over attribute A: IG (A) </a:t>
            </a:r>
          </a:p>
          <a:p>
            <a:pPr algn="just"/>
            <a:r>
              <a:rPr lang="pt-BR" sz="2000" dirty="0">
                <a:latin typeface="Times New Roman" panose="02020603050405020304" pitchFamily="18" charset="0"/>
                <a:cs typeface="Times New Roman" panose="02020603050405020304" pitchFamily="18" charset="0"/>
              </a:rPr>
              <a:t>IG(A) = H(S) - Σv (Sv/S) H (Sv) </a:t>
            </a:r>
          </a:p>
          <a:p>
            <a:pPr algn="just"/>
            <a:r>
              <a:rPr lang="en-US" sz="2000" dirty="0">
                <a:latin typeface="Times New Roman" panose="02020603050405020304" pitchFamily="18" charset="0"/>
                <a:cs typeface="Times New Roman" panose="02020603050405020304" pitchFamily="18" charset="0"/>
              </a:rPr>
              <a:t>H(S) is the entropy of all examples. H(</a:t>
            </a:r>
            <a:r>
              <a:rPr lang="en-US" sz="2000" dirty="0" err="1">
                <a:latin typeface="Times New Roman" panose="02020603050405020304" pitchFamily="18" charset="0"/>
                <a:cs typeface="Times New Roman" panose="02020603050405020304" pitchFamily="18" charset="0"/>
              </a:rPr>
              <a:t>Sv</a:t>
            </a:r>
            <a:r>
              <a:rPr lang="en-US" sz="2000" dirty="0">
                <a:latin typeface="Times New Roman" panose="02020603050405020304" pitchFamily="18" charset="0"/>
                <a:cs typeface="Times New Roman" panose="02020603050405020304" pitchFamily="18" charset="0"/>
              </a:rPr>
              <a:t>) is the entropy of one subsample after partitioning S based on all possible values of attribute A. </a:t>
            </a:r>
          </a:p>
          <a:p>
            <a:pPr algn="just"/>
            <a:r>
              <a:rPr lang="en-US" sz="2000" dirty="0">
                <a:latin typeface="Times New Roman" panose="02020603050405020304" pitchFamily="18" charset="0"/>
                <a:cs typeface="Times New Roman" panose="02020603050405020304" pitchFamily="18" charset="0"/>
              </a:rPr>
              <a:t>Consider the previous example: </a:t>
            </a:r>
            <a:endParaRPr lang="en-US" sz="2000" dirty="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28194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038600" y="3124200"/>
            <a:ext cx="5029200" cy="255454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dirty="0">
                <a:latin typeface="Times New Roman" panose="02020603050405020304" pitchFamily="18" charset="0"/>
                <a:cs typeface="Times New Roman" panose="02020603050405020304" pitchFamily="18" charset="0"/>
              </a:rPr>
              <a:t>We have, </a:t>
            </a:r>
          </a:p>
          <a:p>
            <a:r>
              <a:rPr lang="en-US" sz="2000" dirty="0">
                <a:latin typeface="Times New Roman" panose="02020603050405020304" pitchFamily="18" charset="0"/>
                <a:cs typeface="Times New Roman" panose="02020603050405020304" pitchFamily="18" charset="0"/>
              </a:rPr>
              <a:t>H(S1) = 0 </a:t>
            </a:r>
          </a:p>
          <a:p>
            <a:r>
              <a:rPr lang="en-US" sz="2000" dirty="0">
                <a:latin typeface="Times New Roman" panose="02020603050405020304" pitchFamily="18" charset="0"/>
                <a:cs typeface="Times New Roman" panose="02020603050405020304" pitchFamily="18" charset="0"/>
              </a:rPr>
              <a:t>H(S2) = -(3/8)log2(3/8) </a:t>
            </a:r>
          </a:p>
          <a:p>
            <a:r>
              <a:rPr lang="en-US" sz="2000" dirty="0">
                <a:latin typeface="Times New Roman" panose="02020603050405020304" pitchFamily="18" charset="0"/>
                <a:cs typeface="Times New Roman" panose="02020603050405020304" pitchFamily="18" charset="0"/>
              </a:rPr>
              <a:t>-(5/8)log2(5/8) </a:t>
            </a:r>
          </a:p>
          <a:p>
            <a:r>
              <a:rPr lang="en-US" sz="2000" dirty="0">
                <a:latin typeface="Times New Roman" panose="02020603050405020304" pitchFamily="18" charset="0"/>
                <a:cs typeface="Times New Roman" panose="02020603050405020304" pitchFamily="18" charset="0"/>
              </a:rPr>
              <a:t>H(S) = -(9/14)log2(9/14) </a:t>
            </a:r>
          </a:p>
          <a:p>
            <a:r>
              <a:rPr lang="en-US" sz="2000" dirty="0">
                <a:latin typeface="Times New Roman" panose="02020603050405020304" pitchFamily="18" charset="0"/>
                <a:cs typeface="Times New Roman" panose="02020603050405020304" pitchFamily="18" charset="0"/>
              </a:rPr>
              <a:t>-(5/14)log2(5/14) </a:t>
            </a:r>
          </a:p>
          <a:p>
            <a:r>
              <a:rPr lang="en-US" sz="2000" dirty="0">
                <a:latin typeface="Times New Roman" panose="02020603050405020304" pitchFamily="18" charset="0"/>
                <a:cs typeface="Times New Roman" panose="02020603050405020304" pitchFamily="18" charset="0"/>
              </a:rPr>
              <a:t>|S1|/|S| = 6/14 </a:t>
            </a:r>
          </a:p>
          <a:p>
            <a:r>
              <a:rPr lang="en-US" sz="2000" dirty="0">
                <a:latin typeface="Times New Roman" panose="02020603050405020304" pitchFamily="18" charset="0"/>
                <a:cs typeface="Times New Roman" panose="02020603050405020304" pitchFamily="18" charset="0"/>
              </a:rPr>
              <a:t>|S2|/|S| = 8/14 </a:t>
            </a:r>
            <a:endParaRPr lang="en-US"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28600" y="5791200"/>
            <a:ext cx="8534400" cy="584775"/>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principle for decision tree construction may be stated as follows: </a:t>
            </a:r>
          </a:p>
          <a:p>
            <a:pPr algn="just"/>
            <a:r>
              <a:rPr lang="en-US" sz="1600" b="1" dirty="0">
                <a:latin typeface="Times New Roman" panose="02020603050405020304" pitchFamily="18" charset="0"/>
                <a:cs typeface="Times New Roman" panose="02020603050405020304" pitchFamily="18" charset="0"/>
              </a:rPr>
              <a:t>Order the splits (attribute and value of the attribute) in decreasing order of information gain.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83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800" b="1" dirty="0">
                <a:solidFill>
                  <a:schemeClr val="tx1"/>
                </a:solidFill>
              </a:rPr>
              <a:t>Decision Tree Pruning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49</a:t>
            </a:fld>
            <a:endParaRPr lang="en-US"/>
          </a:p>
        </p:txBody>
      </p:sp>
      <p:sp>
        <p:nvSpPr>
          <p:cNvPr id="4" name="Content Placeholder 3"/>
          <p:cNvSpPr>
            <a:spLocks noGrp="1"/>
          </p:cNvSpPr>
          <p:nvPr>
            <p:ph sz="quarter" idx="1"/>
          </p:nvPr>
        </p:nvSpPr>
        <p:spPr>
          <a:xfrm>
            <a:off x="228600" y="1143000"/>
            <a:ext cx="8686800" cy="4937760"/>
          </a:xfrm>
        </p:spPr>
        <p:txBody>
          <a:bodyPr>
            <a:noAutofit/>
          </a:bodyPr>
          <a:lstStyle/>
          <a:p>
            <a:pPr algn="just"/>
            <a:r>
              <a:rPr lang="en-US" sz="2200" dirty="0" smtClean="0">
                <a:latin typeface="Times New Roman" panose="02020603050405020304" pitchFamily="18" charset="0"/>
                <a:cs typeface="Times New Roman" panose="02020603050405020304" pitchFamily="18" charset="0"/>
              </a:rPr>
              <a:t>Practical </a:t>
            </a:r>
            <a:r>
              <a:rPr lang="en-US" sz="2200" dirty="0">
                <a:latin typeface="Times New Roman" panose="02020603050405020304" pitchFamily="18" charset="0"/>
                <a:cs typeface="Times New Roman" panose="02020603050405020304" pitchFamily="18" charset="0"/>
              </a:rPr>
              <a:t>issues while building a decision tree can be enumerated as follows: </a:t>
            </a:r>
          </a:p>
          <a:p>
            <a:pPr algn="just"/>
            <a:r>
              <a:rPr lang="en-US" sz="2200" dirty="0">
                <a:latin typeface="Times New Roman" panose="02020603050405020304" pitchFamily="18" charset="0"/>
                <a:cs typeface="Times New Roman" panose="02020603050405020304" pitchFamily="18" charset="0"/>
              </a:rPr>
              <a:t>1) How deep should the tree be? </a:t>
            </a:r>
          </a:p>
          <a:p>
            <a:pPr algn="just"/>
            <a:r>
              <a:rPr lang="en-US" sz="2200" dirty="0">
                <a:latin typeface="Times New Roman" panose="02020603050405020304" pitchFamily="18" charset="0"/>
                <a:cs typeface="Times New Roman" panose="02020603050405020304" pitchFamily="18" charset="0"/>
              </a:rPr>
              <a:t>2) How do we handle continuous attributes? </a:t>
            </a:r>
          </a:p>
          <a:p>
            <a:pPr algn="just"/>
            <a:r>
              <a:rPr lang="en-US" sz="2200" dirty="0">
                <a:latin typeface="Times New Roman" panose="02020603050405020304" pitchFamily="18" charset="0"/>
                <a:cs typeface="Times New Roman" panose="02020603050405020304" pitchFamily="18" charset="0"/>
              </a:rPr>
              <a:t>3) What is a good splitting function? </a:t>
            </a:r>
          </a:p>
          <a:p>
            <a:pPr algn="just"/>
            <a:r>
              <a:rPr lang="en-US" sz="2200" dirty="0">
                <a:latin typeface="Times New Roman" panose="02020603050405020304" pitchFamily="18" charset="0"/>
                <a:cs typeface="Times New Roman" panose="02020603050405020304" pitchFamily="18" charset="0"/>
              </a:rPr>
              <a:t>4) What happens when attribute values are missing? </a:t>
            </a:r>
          </a:p>
          <a:p>
            <a:pPr algn="just"/>
            <a:r>
              <a:rPr lang="en-US" sz="2200" dirty="0">
                <a:latin typeface="Times New Roman" panose="02020603050405020304" pitchFamily="18" charset="0"/>
                <a:cs typeface="Times New Roman" panose="02020603050405020304" pitchFamily="18" charset="0"/>
              </a:rPr>
              <a:t>5) How do we improve the computational efficiency </a:t>
            </a: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depth of the tree is related to the generalization capability of the tree. If not carefully chosen it may lead to overfitting. </a:t>
            </a:r>
          </a:p>
          <a:p>
            <a:pPr algn="just"/>
            <a:r>
              <a:rPr lang="en-US" sz="2200" dirty="0">
                <a:latin typeface="Times New Roman" panose="02020603050405020304" pitchFamily="18" charset="0"/>
                <a:cs typeface="Times New Roman" panose="02020603050405020304" pitchFamily="18" charset="0"/>
              </a:rPr>
              <a:t>A tree </a:t>
            </a:r>
            <a:r>
              <a:rPr lang="en-US" sz="2200" i="1" dirty="0" err="1">
                <a:latin typeface="Times New Roman" panose="02020603050405020304" pitchFamily="18" charset="0"/>
                <a:cs typeface="Times New Roman" panose="02020603050405020304" pitchFamily="18" charset="0"/>
              </a:rPr>
              <a:t>overfits</a:t>
            </a:r>
            <a:r>
              <a:rPr lang="en-US" sz="2200" i="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data if we let it grow deep enough so that it begins to capture “aberrations” in the data that harm the predictive power on unseen examples: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03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228600" y="1219200"/>
            <a:ext cx="8686800" cy="5181600"/>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Formally, a computer program is said to </a:t>
            </a:r>
            <a:r>
              <a:rPr lang="en-US" b="1" dirty="0">
                <a:latin typeface="Times New Roman" panose="02020603050405020304" pitchFamily="18" charset="0"/>
                <a:cs typeface="Times New Roman" panose="02020603050405020304" pitchFamily="18" charset="0"/>
              </a:rPr>
              <a:t>learn </a:t>
            </a:r>
            <a:r>
              <a:rPr lang="en-US" dirty="0">
                <a:latin typeface="Times New Roman" panose="02020603050405020304" pitchFamily="18" charset="0"/>
                <a:cs typeface="Times New Roman" panose="02020603050405020304" pitchFamily="18" charset="0"/>
              </a:rPr>
              <a:t>from experience </a:t>
            </a:r>
            <a:r>
              <a:rPr lang="en-US" b="1" i="1" dirty="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with respect to some class of tasks </a:t>
            </a:r>
            <a:r>
              <a:rPr lang="en-US" b="1" i="1" dirty="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and performance measure </a:t>
            </a:r>
            <a:r>
              <a:rPr lang="en-US" b="1" i="1"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 if its performance at tasks in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as measured by </a:t>
            </a:r>
            <a:r>
              <a:rPr lang="en-US" i="1"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improves with experience </a:t>
            </a:r>
            <a:r>
              <a:rPr lang="en-US" i="1"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Thus a learning system is characterized by: </a:t>
            </a:r>
          </a:p>
          <a:p>
            <a:pPr marL="0" indent="0" algn="just">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task T </a:t>
            </a:r>
          </a:p>
          <a:p>
            <a:pPr marL="0" indent="0" algn="just">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experience E, and </a:t>
            </a:r>
          </a:p>
          <a:p>
            <a:pPr marL="0" indent="0" algn="just">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performance measure P </a:t>
            </a: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 </a:t>
            </a:r>
          </a:p>
          <a:p>
            <a:pPr algn="just"/>
            <a:r>
              <a:rPr lang="en-US" i="1" dirty="0">
                <a:latin typeface="Times New Roman" panose="02020603050405020304" pitchFamily="18" charset="0"/>
                <a:cs typeface="Times New Roman" panose="02020603050405020304" pitchFamily="18" charset="0"/>
              </a:rPr>
              <a:t>Learning to play chess </a:t>
            </a:r>
            <a:endParaRPr lang="en-US" dirty="0">
              <a:latin typeface="Times New Roman" panose="02020603050405020304" pitchFamily="18" charset="0"/>
              <a:cs typeface="Times New Roman" panose="02020603050405020304" pitchFamily="18" charset="0"/>
            </a:endParaRPr>
          </a:p>
          <a:p>
            <a:pPr lvl="1" algn="just"/>
            <a:r>
              <a:rPr lang="en-US" dirty="0">
                <a:solidFill>
                  <a:schemeClr val="tx1"/>
                </a:solidFill>
                <a:latin typeface="Times New Roman" panose="02020603050405020304" pitchFamily="18" charset="0"/>
                <a:cs typeface="Times New Roman" panose="02020603050405020304" pitchFamily="18" charset="0"/>
              </a:rPr>
              <a:t>T: Play chess </a:t>
            </a:r>
          </a:p>
          <a:p>
            <a:pPr lvl="1" algn="just"/>
            <a:r>
              <a:rPr lang="en-US" dirty="0">
                <a:solidFill>
                  <a:schemeClr val="tx1"/>
                </a:solidFill>
                <a:latin typeface="Times New Roman" panose="02020603050405020304" pitchFamily="18" charset="0"/>
                <a:cs typeface="Times New Roman" panose="02020603050405020304" pitchFamily="18" charset="0"/>
              </a:rPr>
              <a:t>P: Percentage of games won in world tournament </a:t>
            </a:r>
          </a:p>
          <a:p>
            <a:pPr lvl="1" algn="just"/>
            <a:r>
              <a:rPr lang="en-US" dirty="0">
                <a:solidFill>
                  <a:schemeClr val="tx1"/>
                </a:solidFill>
                <a:latin typeface="Times New Roman" panose="02020603050405020304" pitchFamily="18" charset="0"/>
                <a:cs typeface="Times New Roman" panose="02020603050405020304" pitchFamily="18" charset="0"/>
              </a:rPr>
              <a:t>E: Opportunity to play against self or other players </a:t>
            </a:r>
          </a:p>
          <a:p>
            <a:pPr algn="just"/>
            <a:r>
              <a:rPr lang="en-US" i="1" dirty="0">
                <a:latin typeface="Times New Roman" panose="02020603050405020304" pitchFamily="18" charset="0"/>
                <a:cs typeface="Times New Roman" panose="02020603050405020304" pitchFamily="18" charset="0"/>
              </a:rPr>
              <a:t>Learning to drive a van </a:t>
            </a:r>
            <a:endParaRPr lang="en-US" dirty="0">
              <a:latin typeface="Times New Roman" panose="02020603050405020304" pitchFamily="18" charset="0"/>
              <a:cs typeface="Times New Roman" panose="02020603050405020304" pitchFamily="18" charset="0"/>
            </a:endParaRPr>
          </a:p>
          <a:p>
            <a:pPr lvl="1" algn="just"/>
            <a:r>
              <a:rPr lang="en-US" dirty="0">
                <a:solidFill>
                  <a:schemeClr val="tx1"/>
                </a:solidFill>
                <a:latin typeface="Times New Roman" panose="02020603050405020304" pitchFamily="18" charset="0"/>
                <a:cs typeface="Times New Roman" panose="02020603050405020304" pitchFamily="18" charset="0"/>
              </a:rPr>
              <a:t>T: Drive on a public highway using vision sensors </a:t>
            </a:r>
          </a:p>
          <a:p>
            <a:pPr lvl="1" algn="just"/>
            <a:r>
              <a:rPr lang="en-US" dirty="0">
                <a:solidFill>
                  <a:schemeClr val="tx1"/>
                </a:solidFill>
                <a:latin typeface="Times New Roman" panose="02020603050405020304" pitchFamily="18" charset="0"/>
                <a:cs typeface="Times New Roman" panose="02020603050405020304" pitchFamily="18" charset="0"/>
              </a:rPr>
              <a:t>P: Average distance traveled before an error (according to human observer) </a:t>
            </a:r>
          </a:p>
          <a:p>
            <a:pPr lvl="1" algn="just"/>
            <a:r>
              <a:rPr lang="en-US" dirty="0">
                <a:solidFill>
                  <a:schemeClr val="tx1"/>
                </a:solidFill>
                <a:latin typeface="Times New Roman" panose="02020603050405020304" pitchFamily="18" charset="0"/>
                <a:cs typeface="Times New Roman" panose="02020603050405020304" pitchFamily="18" charset="0"/>
              </a:rPr>
              <a:t>E: Sequence of images and steering actions recorded during human driving. </a:t>
            </a:r>
          </a:p>
          <a:p>
            <a:pPr algn="just"/>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04800" y="457200"/>
            <a:ext cx="8229600" cy="609600"/>
          </a:xfrm>
        </p:spPr>
        <p:txBody>
          <a:bodyPr>
            <a:normAutofit/>
          </a:bodyPr>
          <a:lstStyle/>
          <a:p>
            <a:pPr algn="ctr"/>
            <a:r>
              <a:rPr lang="en-US" sz="2800" b="1" dirty="0">
                <a:solidFill>
                  <a:schemeClr val="tx1"/>
                </a:solidFill>
              </a:rPr>
              <a:t>Introduction to </a:t>
            </a:r>
            <a:r>
              <a:rPr lang="en-US" sz="2800" b="1" dirty="0" smtClean="0">
                <a:solidFill>
                  <a:schemeClr val="tx1"/>
                </a:solidFill>
              </a:rPr>
              <a:t>Learning … Cont’d </a:t>
            </a:r>
            <a:endParaRPr lang="en-US" sz="2800" b="1" dirty="0">
              <a:solidFill>
                <a:schemeClr val="tx1"/>
              </a:solidFill>
            </a:endParaRPr>
          </a:p>
        </p:txBody>
      </p:sp>
    </p:spTree>
    <p:extLst>
      <p:ext uri="{BB962C8B-B14F-4D97-AF65-F5344CB8AC3E}">
        <p14:creationId xmlns:p14="http://schemas.microsoft.com/office/powerpoint/2010/main" val="12792285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sz="2800" b="1" dirty="0" smtClean="0">
                <a:solidFill>
                  <a:schemeClr val="tx1"/>
                </a:solidFill>
              </a:rPr>
              <a:t>Cont’d</a:t>
            </a:r>
            <a:endParaRPr lang="en-US" sz="2800"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50</a:t>
            </a:fld>
            <a:endParaRPr lang="en-US"/>
          </a:p>
        </p:txBody>
      </p:sp>
      <p:sp>
        <p:nvSpPr>
          <p:cNvPr id="4" name="Content Placeholder 3"/>
          <p:cNvSpPr>
            <a:spLocks noGrp="1"/>
          </p:cNvSpPr>
          <p:nvPr>
            <p:ph sz="quarter" idx="1"/>
          </p:nvPr>
        </p:nvSpPr>
        <p:spPr>
          <a:xfrm>
            <a:off x="228600" y="3352800"/>
            <a:ext cx="8458200" cy="2971800"/>
          </a:xfrm>
        </p:spPr>
        <p:txBody>
          <a:bodyPr>
            <a:noAutofit/>
          </a:bodyPr>
          <a:lstStyle/>
          <a:p>
            <a:pPr algn="just"/>
            <a:r>
              <a:rPr lang="en-US" sz="2100" dirty="0">
                <a:latin typeface="Times New Roman" panose="02020603050405020304" pitchFamily="18" charset="0"/>
                <a:cs typeface="Times New Roman" panose="02020603050405020304" pitchFamily="18" charset="0"/>
              </a:rPr>
              <a:t>There are two main solutions to overfitting in a decision tree: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1) stop the tree early before it begins to </a:t>
            </a:r>
            <a:r>
              <a:rPr lang="en-US" sz="2100" dirty="0" err="1" smtClean="0">
                <a:latin typeface="Times New Roman" panose="02020603050405020304" pitchFamily="18" charset="0"/>
                <a:cs typeface="Times New Roman" panose="02020603050405020304" pitchFamily="18" charset="0"/>
              </a:rPr>
              <a:t>overfit</a:t>
            </a:r>
            <a:r>
              <a:rPr lang="en-US" sz="2100" dirty="0" smtClean="0">
                <a:latin typeface="Times New Roman" panose="02020603050405020304" pitchFamily="18" charset="0"/>
                <a:cs typeface="Times New Roman" panose="02020603050405020304" pitchFamily="18" charset="0"/>
              </a:rPr>
              <a:t> the data</a:t>
            </a:r>
          </a:p>
          <a:p>
            <a:pPr algn="just"/>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In practice this solution is hard to implement because </a:t>
            </a:r>
            <a:r>
              <a:rPr lang="en-US" sz="2100" dirty="0" smtClean="0">
                <a:latin typeface="Times New Roman" panose="02020603050405020304" pitchFamily="18" charset="0"/>
                <a:cs typeface="Times New Roman" panose="02020603050405020304" pitchFamily="18" charset="0"/>
              </a:rPr>
              <a:t>I stopping </a:t>
            </a:r>
            <a:r>
              <a:rPr lang="en-US" sz="2100" dirty="0">
                <a:latin typeface="Times New Roman" panose="02020603050405020304" pitchFamily="18" charset="0"/>
                <a:cs typeface="Times New Roman" panose="02020603050405020304" pitchFamily="18" charset="0"/>
              </a:rPr>
              <a:t>point.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2) </a:t>
            </a:r>
            <a:r>
              <a:rPr lang="en-US" sz="2100" dirty="0">
                <a:latin typeface="Times New Roman" panose="02020603050405020304" pitchFamily="18" charset="0"/>
                <a:cs typeface="Times New Roman" panose="02020603050405020304" pitchFamily="18" charset="0"/>
              </a:rPr>
              <a:t>Grow the tree until the algorithm stops even if the overfitting problem shows up. </a:t>
            </a:r>
            <a:endParaRPr lang="en-US" sz="2100" dirty="0" smtClean="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Then prune the tree as a post-processing step. </a:t>
            </a:r>
            <a:endParaRPr lang="en-US" sz="2100" dirty="0" smtClean="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 This method has found great popularity in the machine learning community. </a:t>
            </a:r>
            <a:endParaRPr lang="en-US" sz="2100" dirty="0">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0"/>
            <a:ext cx="42672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5470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9200"/>
            <a:ext cx="85344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9065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800" b="1" dirty="0">
                <a:solidFill>
                  <a:schemeClr val="tx1"/>
                </a:solidFill>
              </a:rPr>
              <a:t>Learning and Neural Networks - I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4" name="Content Placeholder 3"/>
          <p:cNvSpPr>
            <a:spLocks noGrp="1"/>
          </p:cNvSpPr>
          <p:nvPr>
            <p:ph sz="quarter" idx="1"/>
          </p:nvPr>
        </p:nvSpPr>
        <p:spPr>
          <a:xfrm>
            <a:off x="228600" y="1143000"/>
            <a:ext cx="8610600" cy="5181600"/>
          </a:xfrm>
        </p:spPr>
        <p:txBody>
          <a:bodyPr>
            <a:noAutofit/>
          </a:bodyPr>
          <a:lstStyle/>
          <a:p>
            <a:pPr algn="just"/>
            <a:r>
              <a:rPr lang="en-US" sz="2100" b="1" dirty="0">
                <a:latin typeface="Times New Roman" panose="02020603050405020304" pitchFamily="18" charset="0"/>
                <a:cs typeface="Times New Roman" panose="02020603050405020304" pitchFamily="18" charset="0"/>
              </a:rPr>
              <a:t>Neural Networks </a:t>
            </a:r>
          </a:p>
          <a:p>
            <a:pPr algn="just"/>
            <a:r>
              <a:rPr lang="en-US" sz="2100" dirty="0">
                <a:latin typeface="Times New Roman" panose="02020603050405020304" pitchFamily="18" charset="0"/>
                <a:cs typeface="Times New Roman" panose="02020603050405020304" pitchFamily="18" charset="0"/>
              </a:rPr>
              <a:t>Artificial neural networks are among the most powerful learning models.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They </a:t>
            </a:r>
            <a:r>
              <a:rPr lang="en-US" sz="2100" dirty="0">
                <a:latin typeface="Times New Roman" panose="02020603050405020304" pitchFamily="18" charset="0"/>
                <a:cs typeface="Times New Roman" panose="02020603050405020304" pitchFamily="18" charset="0"/>
              </a:rPr>
              <a:t>have the versatility to approximate a wide range of complex functions representing multi-dimensional input-output maps.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Neural </a:t>
            </a:r>
            <a:r>
              <a:rPr lang="en-US" sz="2100" dirty="0">
                <a:latin typeface="Times New Roman" panose="02020603050405020304" pitchFamily="18" charset="0"/>
                <a:cs typeface="Times New Roman" panose="02020603050405020304" pitchFamily="18" charset="0"/>
              </a:rPr>
              <a:t>networks also have inherent adaptability, and can perform robustly even in noisy environments. </a:t>
            </a:r>
          </a:p>
          <a:p>
            <a:pPr algn="just"/>
            <a:r>
              <a:rPr lang="en-US" sz="2100" dirty="0">
                <a:latin typeface="Times New Roman" panose="02020603050405020304" pitchFamily="18" charset="0"/>
                <a:cs typeface="Times New Roman" panose="02020603050405020304" pitchFamily="18" charset="0"/>
              </a:rPr>
              <a:t>An Artificial Neural Network (ANN) is an information processing paradigm that is inspired by the way biological nervous systems, such as the brain, process information.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key element of this paradigm is the novel structure of the information processing system.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It </a:t>
            </a:r>
            <a:r>
              <a:rPr lang="en-US" sz="2100" dirty="0">
                <a:latin typeface="Times New Roman" panose="02020603050405020304" pitchFamily="18" charset="0"/>
                <a:cs typeface="Times New Roman" panose="02020603050405020304" pitchFamily="18" charset="0"/>
              </a:rPr>
              <a:t>is composed of a large number of highly interconnected simple processing elements (neurons) working in unison to solve specific problems. </a:t>
            </a:r>
            <a:endParaRPr lang="en-US"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542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
        <p:nvSpPr>
          <p:cNvPr id="4" name="Content Placeholder 3"/>
          <p:cNvSpPr>
            <a:spLocks noGrp="1"/>
          </p:cNvSpPr>
          <p:nvPr>
            <p:ph sz="quarter" idx="1"/>
          </p:nvPr>
        </p:nvSpPr>
        <p:spPr>
          <a:xfrm>
            <a:off x="228600" y="1219200"/>
            <a:ext cx="8610600" cy="4937760"/>
          </a:xfrm>
        </p:spPr>
        <p:txBody>
          <a:bodyPr>
            <a:noAutofit/>
          </a:bodyPr>
          <a:lstStyle/>
          <a:p>
            <a:pPr algn="just"/>
            <a:r>
              <a:rPr lang="en-US" sz="2100" dirty="0">
                <a:latin typeface="Times New Roman" panose="02020603050405020304" pitchFamily="18" charset="0"/>
                <a:cs typeface="Times New Roman" panose="02020603050405020304" pitchFamily="18" charset="0"/>
              </a:rPr>
              <a:t>ANNs, like people, learn by example. An ANN is configured for a specific application, such as pattern recognition or data classification, through a learning process. </a:t>
            </a:r>
          </a:p>
          <a:p>
            <a:pPr algn="just"/>
            <a:r>
              <a:rPr lang="en-US" sz="2100" dirty="0">
                <a:latin typeface="Times New Roman" panose="02020603050405020304" pitchFamily="18" charset="0"/>
                <a:cs typeface="Times New Roman" panose="02020603050405020304" pitchFamily="18" charset="0"/>
              </a:rPr>
              <a:t>Learning in biological systems involves adjustments to the synaptic connections that exist between the neurons. This is true of ANNs as well. </a:t>
            </a:r>
          </a:p>
          <a:p>
            <a:pPr algn="just"/>
            <a:r>
              <a:rPr lang="en-US" sz="2100" dirty="0">
                <a:latin typeface="Times New Roman" panose="02020603050405020304" pitchFamily="18" charset="0"/>
                <a:cs typeface="Times New Roman" panose="02020603050405020304" pitchFamily="18" charset="0"/>
              </a:rPr>
              <a:t>ANNs can process information at a great speed owing to their highly massive parallelism. </a:t>
            </a:r>
          </a:p>
          <a:p>
            <a:pPr algn="just"/>
            <a:r>
              <a:rPr lang="en-US" sz="2100" dirty="0" smtClean="0">
                <a:latin typeface="Times New Roman" panose="02020603050405020304" pitchFamily="18" charset="0"/>
                <a:cs typeface="Times New Roman" panose="02020603050405020304" pitchFamily="18" charset="0"/>
              </a:rPr>
              <a:t>Neural </a:t>
            </a:r>
            <a:r>
              <a:rPr lang="en-US" sz="2100" dirty="0">
                <a:latin typeface="Times New Roman" panose="02020603050405020304" pitchFamily="18" charset="0"/>
                <a:cs typeface="Times New Roman" panose="02020603050405020304" pitchFamily="18" charset="0"/>
              </a:rPr>
              <a:t>networks, with their remarkable ability to derive meaning from complicated or imprecise data, can be used to extract patterns and detect trends that are too complex to be noticed by either humans or other computer techniques.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166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r>
              <a:rPr lang="en-US" sz="2800" b="1" dirty="0" smtClean="0">
                <a:solidFill>
                  <a:schemeClr val="tx1"/>
                </a:solidFill>
              </a:rPr>
              <a:t>Cont’d</a:t>
            </a:r>
            <a:endParaRPr lang="en-US" sz="2800"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
        <p:nvSpPr>
          <p:cNvPr id="4" name="Content Placeholder 3"/>
          <p:cNvSpPr>
            <a:spLocks noGrp="1"/>
          </p:cNvSpPr>
          <p:nvPr>
            <p:ph sz="quarter" idx="1"/>
          </p:nvPr>
        </p:nvSpPr>
        <p:spPr>
          <a:xfrm>
            <a:off x="152400" y="1219200"/>
            <a:ext cx="8763000" cy="5181600"/>
          </a:xfrm>
        </p:spPr>
        <p:txBody>
          <a:bodyPr>
            <a:noAutofit/>
          </a:bodyPr>
          <a:lstStyle/>
          <a:p>
            <a:pPr algn="just"/>
            <a:r>
              <a:rPr lang="en-US" sz="2000" dirty="0">
                <a:latin typeface="Times New Roman" panose="02020603050405020304" pitchFamily="18" charset="0"/>
                <a:cs typeface="Times New Roman" panose="02020603050405020304" pitchFamily="18" charset="0"/>
              </a:rPr>
              <a:t>A trained neural network can be thought of as an "expert" in the category of information it has been given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expert can then be used to provide projections given new situations of interest and answer "what if" questions. Other advantages include: </a:t>
            </a:r>
          </a:p>
          <a:p>
            <a:pPr algn="just"/>
            <a:r>
              <a:rPr lang="en-US" sz="2000" dirty="0">
                <a:latin typeface="Times New Roman" panose="02020603050405020304" pitchFamily="18" charset="0"/>
                <a:cs typeface="Times New Roman" panose="02020603050405020304" pitchFamily="18" charset="0"/>
              </a:rPr>
              <a:t>1. Adaptive learning: An ability to learn how to do tasks based on the data given for training or initial experience. </a:t>
            </a:r>
          </a:p>
          <a:p>
            <a:pPr algn="just"/>
            <a:r>
              <a:rPr lang="en-US" sz="2000" dirty="0">
                <a:latin typeface="Times New Roman" panose="02020603050405020304" pitchFamily="18" charset="0"/>
                <a:cs typeface="Times New Roman" panose="02020603050405020304" pitchFamily="18" charset="0"/>
              </a:rPr>
              <a:t>2. Self-</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An ANN can create its own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or representation of the information it receives during learning time. </a:t>
            </a:r>
          </a:p>
          <a:p>
            <a:pPr algn="just"/>
            <a:r>
              <a:rPr lang="en-US" sz="2000" dirty="0">
                <a:latin typeface="Times New Roman" panose="02020603050405020304" pitchFamily="18" charset="0"/>
                <a:cs typeface="Times New Roman" panose="02020603050405020304" pitchFamily="18" charset="0"/>
              </a:rPr>
              <a:t>3. Real Time Operation: ANN computations may be carried out in parallel, and special hardware devices are being designed and manufactured which take advantage of this capability. </a:t>
            </a:r>
          </a:p>
          <a:p>
            <a:pPr algn="just"/>
            <a:r>
              <a:rPr lang="en-US" sz="2000" dirty="0">
                <a:latin typeface="Times New Roman" panose="02020603050405020304" pitchFamily="18" charset="0"/>
                <a:cs typeface="Times New Roman" panose="02020603050405020304" pitchFamily="18" charset="0"/>
              </a:rPr>
              <a:t>4. Fault Tolerance via Redundant Information Coding: Partial destruction of a network leads to the corresponding degradation of performance. However, some network capabilities may be retained even with major network damage. </a:t>
            </a:r>
          </a:p>
          <a:p>
            <a:pPr algn="just"/>
            <a:endParaRPr lang="en-US" sz="2000" dirty="0"/>
          </a:p>
        </p:txBody>
      </p:sp>
    </p:spTree>
    <p:extLst>
      <p:ext uri="{BB962C8B-B14F-4D97-AF65-F5344CB8AC3E}">
        <p14:creationId xmlns:p14="http://schemas.microsoft.com/office/powerpoint/2010/main" val="82386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Biological Neural Networks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55</a:t>
            </a:fld>
            <a:endParaRPr lang="en-US"/>
          </a:p>
        </p:txBody>
      </p:sp>
      <p:sp>
        <p:nvSpPr>
          <p:cNvPr id="4" name="Content Placeholder 3"/>
          <p:cNvSpPr>
            <a:spLocks noGrp="1"/>
          </p:cNvSpPr>
          <p:nvPr>
            <p:ph sz="quarter" idx="1"/>
          </p:nvPr>
        </p:nvSpPr>
        <p:spPr>
          <a:xfrm>
            <a:off x="228600" y="1143000"/>
            <a:ext cx="8686800" cy="4937760"/>
          </a:xfrm>
        </p:spPr>
        <p:txBody>
          <a:bodyPr>
            <a:normAutofit lnSpcReduction="10000"/>
          </a:bodyPr>
          <a:lstStyle/>
          <a:p>
            <a:pPr algn="just"/>
            <a:r>
              <a:rPr lang="en-US" sz="2200" dirty="0" smtClean="0">
                <a:latin typeface="Times New Roman" panose="02020603050405020304" pitchFamily="18" charset="0"/>
                <a:cs typeface="Times New Roman" panose="02020603050405020304" pitchFamily="18" charset="0"/>
              </a:rPr>
              <a:t>Much </a:t>
            </a:r>
            <a:r>
              <a:rPr lang="en-US" sz="2200" dirty="0">
                <a:latin typeface="Times New Roman" panose="02020603050405020304" pitchFamily="18" charset="0"/>
                <a:cs typeface="Times New Roman" panose="02020603050405020304" pitchFamily="18" charset="0"/>
              </a:rPr>
              <a:t>is still unknown about how the brain trains itself to process information, so theories abound. In the human brain, a typical neuron collects signals from others through a host of fine structures called </a:t>
            </a:r>
            <a:r>
              <a:rPr lang="en-US" sz="2200" i="1" dirty="0">
                <a:latin typeface="Times New Roman" panose="02020603050405020304" pitchFamily="18" charset="0"/>
                <a:cs typeface="Times New Roman" panose="02020603050405020304" pitchFamily="18" charset="0"/>
              </a:rPr>
              <a:t>dendrites</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neuron sends out spikes of electrical activity through a long, thin stand known as an </a:t>
            </a:r>
            <a:r>
              <a:rPr lang="en-US" sz="2200" i="1" dirty="0">
                <a:latin typeface="Times New Roman" panose="02020603050405020304" pitchFamily="18" charset="0"/>
                <a:cs typeface="Times New Roman" panose="02020603050405020304" pitchFamily="18" charset="0"/>
              </a:rPr>
              <a:t>axon</a:t>
            </a:r>
            <a:r>
              <a:rPr lang="en-US" sz="2200" dirty="0">
                <a:latin typeface="Times New Roman" panose="02020603050405020304" pitchFamily="18" charset="0"/>
                <a:cs typeface="Times New Roman" panose="02020603050405020304" pitchFamily="18" charset="0"/>
              </a:rPr>
              <a:t>, which splits into thousands of branches.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At </a:t>
            </a:r>
            <a:r>
              <a:rPr lang="en-US" sz="2200" dirty="0">
                <a:latin typeface="Times New Roman" panose="02020603050405020304" pitchFamily="18" charset="0"/>
                <a:cs typeface="Times New Roman" panose="02020603050405020304" pitchFamily="18" charset="0"/>
              </a:rPr>
              <a:t>the end of each branch, a structure called a </a:t>
            </a:r>
            <a:r>
              <a:rPr lang="en-US" sz="2200" i="1" dirty="0">
                <a:latin typeface="Times New Roman" panose="02020603050405020304" pitchFamily="18" charset="0"/>
                <a:cs typeface="Times New Roman" panose="02020603050405020304" pitchFamily="18" charset="0"/>
              </a:rPr>
              <a:t>synapse </a:t>
            </a:r>
            <a:r>
              <a:rPr lang="en-US" sz="2200" dirty="0">
                <a:latin typeface="Times New Roman" panose="02020603050405020304" pitchFamily="18" charset="0"/>
                <a:cs typeface="Times New Roman" panose="02020603050405020304" pitchFamily="18" charset="0"/>
              </a:rPr>
              <a:t>converts the activity from the axon into electrical effects that inhibit or excite activity from the axon into electrical effects that inhibit or excite activity in the connected </a:t>
            </a:r>
            <a:r>
              <a:rPr lang="en-US" sz="2200" dirty="0" err="1">
                <a:latin typeface="Times New Roman" panose="02020603050405020304" pitchFamily="18" charset="0"/>
                <a:cs typeface="Times New Roman" panose="02020603050405020304" pitchFamily="18" charset="0"/>
              </a:rPr>
              <a:t>neurones</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When </a:t>
            </a:r>
            <a:r>
              <a:rPr lang="en-US" sz="2200" dirty="0">
                <a:latin typeface="Times New Roman" panose="02020603050405020304" pitchFamily="18" charset="0"/>
                <a:cs typeface="Times New Roman" panose="02020603050405020304" pitchFamily="18" charset="0"/>
              </a:rPr>
              <a:t>a neuron </a:t>
            </a:r>
            <a:r>
              <a:rPr lang="en-US" sz="2200" dirty="0" smtClean="0">
                <a:latin typeface="Times New Roman" panose="02020603050405020304" pitchFamily="18" charset="0"/>
                <a:cs typeface="Times New Roman" panose="02020603050405020304" pitchFamily="18" charset="0"/>
              </a:rPr>
              <a:t>receives </a:t>
            </a:r>
            <a:r>
              <a:rPr lang="en-US" sz="2200" dirty="0">
                <a:latin typeface="Times New Roman" panose="02020603050405020304" pitchFamily="18" charset="0"/>
                <a:cs typeface="Times New Roman" panose="02020603050405020304" pitchFamily="18" charset="0"/>
              </a:rPr>
              <a:t>excitatory input that is sufficiently large compared with its inhibitory input, it sends a spike of electrical activity down its axon.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Learning </a:t>
            </a:r>
            <a:r>
              <a:rPr lang="en-US" sz="2200" dirty="0">
                <a:latin typeface="Times New Roman" panose="02020603050405020304" pitchFamily="18" charset="0"/>
                <a:cs typeface="Times New Roman" panose="02020603050405020304" pitchFamily="18" charset="0"/>
              </a:rPr>
              <a:t>occurs by changing the effectiveness of the synapses so that the influence of one neuron on another changes.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886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p>
            <a:r>
              <a:rPr lang="en-US" b="1" dirty="0" smtClean="0"/>
              <a:t>Cont’d</a:t>
            </a:r>
            <a:endParaRPr lang="en-US"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43434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975" y="3276600"/>
            <a:ext cx="4619625"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2568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
          </a:xfrm>
        </p:spPr>
        <p:txBody>
          <a:bodyPr>
            <a:noAutofit/>
          </a:bodyPr>
          <a:lstStyle/>
          <a:p>
            <a:r>
              <a:rPr lang="en-US" sz="2800" b="1" dirty="0">
                <a:solidFill>
                  <a:schemeClr val="tx1"/>
                </a:solidFill>
              </a:rPr>
              <a:t>Artificial Neural Networks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57</a:t>
            </a:fld>
            <a:endParaRPr lang="en-US"/>
          </a:p>
        </p:txBody>
      </p:sp>
      <p:sp>
        <p:nvSpPr>
          <p:cNvPr id="4" name="Content Placeholder 3"/>
          <p:cNvSpPr>
            <a:spLocks noGrp="1"/>
          </p:cNvSpPr>
          <p:nvPr>
            <p:ph sz="quarter" idx="1"/>
          </p:nvPr>
        </p:nvSpPr>
        <p:spPr>
          <a:xfrm>
            <a:off x="304800" y="1219200"/>
            <a:ext cx="8534400" cy="5105400"/>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Artificial </a:t>
            </a:r>
            <a:r>
              <a:rPr lang="en-US" sz="2200" dirty="0">
                <a:latin typeface="Times New Roman" panose="02020603050405020304" pitchFamily="18" charset="0"/>
                <a:cs typeface="Times New Roman" panose="02020603050405020304" pitchFamily="18" charset="0"/>
              </a:rPr>
              <a:t>neural networks are represented by a set of nodes, often arranged in layers, and a set of weighted directed links connecting them. The nodes are equivalent to neurons, while the links denote synapses. The nodes are the information processing units and the links acts as communicating media. </a:t>
            </a:r>
          </a:p>
          <a:p>
            <a:pPr algn="just"/>
            <a:r>
              <a:rPr lang="en-US" sz="2200" dirty="0">
                <a:latin typeface="Times New Roman" panose="02020603050405020304" pitchFamily="18" charset="0"/>
                <a:cs typeface="Times New Roman" panose="02020603050405020304" pitchFamily="18" charset="0"/>
              </a:rPr>
              <a:t>There are a wide variety of networks depending on the nature of information processing carried out at individual nodes, the topology of the links, and the algorithm for adaptation of link weights. Some of the popular among them include</a:t>
            </a:r>
            <a:r>
              <a:rPr lang="en-US" sz="2200" dirty="0" smtClean="0">
                <a:latin typeface="Times New Roman" panose="02020603050405020304" pitchFamily="18" charset="0"/>
                <a:cs typeface="Times New Roman" panose="02020603050405020304" pitchFamily="18" charset="0"/>
              </a:rPr>
              <a:t>:</a:t>
            </a:r>
          </a:p>
          <a:p>
            <a:pPr algn="just"/>
            <a:r>
              <a:rPr lang="en-US" sz="2200" b="1" dirty="0">
                <a:latin typeface="Times New Roman" panose="02020603050405020304" pitchFamily="18" charset="0"/>
                <a:cs typeface="Times New Roman" panose="02020603050405020304" pitchFamily="18" charset="0"/>
              </a:rPr>
              <a:t>Perceptron</a:t>
            </a:r>
            <a:r>
              <a:rPr lang="en-US" sz="2200" dirty="0">
                <a:latin typeface="Times New Roman" panose="02020603050405020304" pitchFamily="18" charset="0"/>
                <a:cs typeface="Times New Roman" panose="02020603050405020304" pitchFamily="18" charset="0"/>
              </a:rPr>
              <a:t>: This consists of a single neuron with multiple inputs and a single output. It has restricted information processing capability. The information processing is done through a transfer function which is either linear or non-linear. </a:t>
            </a:r>
          </a:p>
        </p:txBody>
      </p:sp>
    </p:spTree>
    <p:extLst>
      <p:ext uri="{BB962C8B-B14F-4D97-AF65-F5344CB8AC3E}">
        <p14:creationId xmlns:p14="http://schemas.microsoft.com/office/powerpoint/2010/main" val="41659468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b="1" dirty="0" smtClean="0"/>
              <a:t>Cont’d</a:t>
            </a:r>
            <a:endParaRPr lang="en-US"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58</a:t>
            </a:fld>
            <a:endParaRPr lang="en-US"/>
          </a:p>
        </p:txBody>
      </p:sp>
      <p:sp>
        <p:nvSpPr>
          <p:cNvPr id="4" name="Content Placeholder 3"/>
          <p:cNvSpPr>
            <a:spLocks noGrp="1"/>
          </p:cNvSpPr>
          <p:nvPr>
            <p:ph sz="quarter" idx="1"/>
          </p:nvPr>
        </p:nvSpPr>
        <p:spPr>
          <a:xfrm>
            <a:off x="152400" y="1219200"/>
            <a:ext cx="8763000" cy="5105400"/>
          </a:xfrm>
        </p:spPr>
        <p:txBody>
          <a:bodyPr>
            <a:normAutofit/>
          </a:bodyPr>
          <a:lstStyle/>
          <a:p>
            <a:pPr algn="just"/>
            <a:r>
              <a:rPr lang="en-US" sz="2200" b="1" dirty="0">
                <a:latin typeface="Times New Roman" panose="02020603050405020304" pitchFamily="18" charset="0"/>
                <a:cs typeface="Times New Roman" panose="02020603050405020304" pitchFamily="18" charset="0"/>
              </a:rPr>
              <a:t>Multi-layered Perceptron </a:t>
            </a:r>
            <a:r>
              <a:rPr lang="en-US" sz="2200" dirty="0">
                <a:latin typeface="Times New Roman" panose="02020603050405020304" pitchFamily="18" charset="0"/>
                <a:cs typeface="Times New Roman" panose="02020603050405020304" pitchFamily="18" charset="0"/>
              </a:rPr>
              <a:t>(MLP): It has a layered architecture consisting of input, hidden and output layers. Each layer consists of a number of </a:t>
            </a:r>
            <a:r>
              <a:rPr lang="en-US" sz="2200" dirty="0" err="1">
                <a:latin typeface="Times New Roman" panose="02020603050405020304" pitchFamily="18" charset="0"/>
                <a:cs typeface="Times New Roman" panose="02020603050405020304" pitchFamily="18" charset="0"/>
              </a:rPr>
              <a:t>perceptrons</a:t>
            </a:r>
            <a:r>
              <a:rPr lang="en-US" sz="2200" dirty="0">
                <a:latin typeface="Times New Roman" panose="02020603050405020304" pitchFamily="18" charset="0"/>
                <a:cs typeface="Times New Roman" panose="02020603050405020304" pitchFamily="18" charset="0"/>
              </a:rPr>
              <a:t>. The output of each layer is transmitted to the input of nodes in other layers through weighted links. Usually, this transmission is done only to nodes of the next layer, leading to what are known as feed forward networks. MLPs were proposed to extend the limited information processing capabilities of simple </a:t>
            </a:r>
            <a:r>
              <a:rPr lang="en-US" sz="2200" dirty="0" err="1">
                <a:latin typeface="Times New Roman" panose="02020603050405020304" pitchFamily="18" charset="0"/>
                <a:cs typeface="Times New Roman" panose="02020603050405020304" pitchFamily="18" charset="0"/>
              </a:rPr>
              <a:t>percptrons</a:t>
            </a:r>
            <a:r>
              <a:rPr lang="en-US" sz="2200" dirty="0">
                <a:latin typeface="Times New Roman" panose="02020603050405020304" pitchFamily="18" charset="0"/>
                <a:cs typeface="Times New Roman" panose="02020603050405020304" pitchFamily="18" charset="0"/>
              </a:rPr>
              <a:t>, and are highly versatile in terms of their approximation ability. Training or weight adaptation is done in MLPs using supervised backpropagation learning.  </a:t>
            </a:r>
          </a:p>
          <a:p>
            <a:r>
              <a:rPr lang="en-US" sz="2200" b="1" dirty="0">
                <a:latin typeface="Times New Roman" panose="02020603050405020304" pitchFamily="18" charset="0"/>
                <a:cs typeface="Times New Roman" panose="02020603050405020304" pitchFamily="18" charset="0"/>
              </a:rPr>
              <a:t>Recurrent Neural Networks</a:t>
            </a:r>
            <a:r>
              <a:rPr lang="en-US" sz="2200" dirty="0">
                <a:latin typeface="Times New Roman" panose="02020603050405020304" pitchFamily="18" charset="0"/>
                <a:cs typeface="Times New Roman" panose="02020603050405020304" pitchFamily="18" charset="0"/>
              </a:rPr>
              <a:t>: RNN topology involves backward links from output to the input and hidden layers. The notion of time is encoded in the RNN information processing scheme. They are thus used in applications like speech processing where inputs are time sequences data. </a:t>
            </a:r>
          </a:p>
        </p:txBody>
      </p:sp>
    </p:spTree>
    <p:extLst>
      <p:ext uri="{BB962C8B-B14F-4D97-AF65-F5344CB8AC3E}">
        <p14:creationId xmlns:p14="http://schemas.microsoft.com/office/powerpoint/2010/main" val="23845368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fontScale="90000"/>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
        <p:nvSpPr>
          <p:cNvPr id="4" name="Content Placeholder 3"/>
          <p:cNvSpPr>
            <a:spLocks noGrp="1"/>
          </p:cNvSpPr>
          <p:nvPr>
            <p:ph sz="quarter" idx="1"/>
          </p:nvPr>
        </p:nvSpPr>
        <p:spPr>
          <a:xfrm>
            <a:off x="228600" y="1219200"/>
            <a:ext cx="8610600" cy="4937760"/>
          </a:xfrm>
        </p:spPr>
        <p:txBody>
          <a:bodyPr>
            <a:normAutofit/>
          </a:bodyPr>
          <a:lstStyle/>
          <a:p>
            <a:pPr algn="just"/>
            <a:r>
              <a:rPr lang="en-US" sz="2200" b="1" dirty="0">
                <a:latin typeface="Times New Roman" panose="02020603050405020304" pitchFamily="18" charset="0"/>
                <a:cs typeface="Times New Roman" panose="02020603050405020304" pitchFamily="18" charset="0"/>
              </a:rPr>
              <a:t>Self-Organizing Maps</a:t>
            </a:r>
            <a:r>
              <a:rPr lang="en-US" sz="2200" dirty="0">
                <a:latin typeface="Times New Roman" panose="02020603050405020304" pitchFamily="18" charset="0"/>
                <a:cs typeface="Times New Roman" panose="02020603050405020304" pitchFamily="18" charset="0"/>
              </a:rPr>
              <a:t>: SOMs or </a:t>
            </a:r>
            <a:r>
              <a:rPr lang="en-US" sz="2200" dirty="0" err="1">
                <a:latin typeface="Times New Roman" panose="02020603050405020304" pitchFamily="18" charset="0"/>
                <a:cs typeface="Times New Roman" panose="02020603050405020304" pitchFamily="18" charset="0"/>
              </a:rPr>
              <a:t>Kohonen</a:t>
            </a:r>
            <a:r>
              <a:rPr lang="en-US" sz="2200" dirty="0">
                <a:latin typeface="Times New Roman" panose="02020603050405020304" pitchFamily="18" charset="0"/>
                <a:cs typeface="Times New Roman" panose="02020603050405020304" pitchFamily="18" charset="0"/>
              </a:rPr>
              <a:t> networks have a grid topology, wit unequal grid weights. The topology of the grid provides a low dimensional visualization of the data distribution. These are thus used in applications which typically involve organization and human browsing of a large volume of data. Learning is performed using a winner take all strategy in a unsupervised mode. </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02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95487"/>
            <a:ext cx="8458200" cy="4329113"/>
          </a:xfrm>
          <a:prstGeom prst="rect">
            <a:avLst/>
          </a:prstGeom>
          <a:noFill/>
          <a:ln w="9525">
            <a:solidFill>
              <a:schemeClr val="accent6">
                <a:lumMod val="20000"/>
                <a:lumOff val="8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304800" y="1219200"/>
            <a:ext cx="8610600" cy="707886"/>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block diagram of a generic learning system which can realize the above definition is shown below: </a:t>
            </a:r>
          </a:p>
        </p:txBody>
      </p:sp>
      <p:sp>
        <p:nvSpPr>
          <p:cNvPr id="7" name="Title 1"/>
          <p:cNvSpPr>
            <a:spLocks noGrp="1"/>
          </p:cNvSpPr>
          <p:nvPr>
            <p:ph type="title"/>
          </p:nvPr>
        </p:nvSpPr>
        <p:spPr>
          <a:xfrm>
            <a:off x="304800" y="457200"/>
            <a:ext cx="8229600" cy="609600"/>
          </a:xfrm>
        </p:spPr>
        <p:txBody>
          <a:bodyPr>
            <a:normAutofit/>
          </a:bodyPr>
          <a:lstStyle/>
          <a:p>
            <a:pPr algn="ctr"/>
            <a:r>
              <a:rPr lang="en-US" sz="2800" b="1" dirty="0">
                <a:solidFill>
                  <a:schemeClr val="tx1"/>
                </a:solidFill>
              </a:rPr>
              <a:t>Introduction to </a:t>
            </a:r>
            <a:r>
              <a:rPr lang="en-US" sz="2800" b="1" dirty="0" smtClean="0">
                <a:solidFill>
                  <a:schemeClr val="tx1"/>
                </a:solidFill>
              </a:rPr>
              <a:t>Learning … Cont’d </a:t>
            </a:r>
            <a:endParaRPr lang="en-US" sz="2800" b="1" dirty="0">
              <a:solidFill>
                <a:schemeClr val="tx1"/>
              </a:solidFill>
            </a:endParaRPr>
          </a:p>
        </p:txBody>
      </p:sp>
    </p:spTree>
    <p:extLst>
      <p:ext uri="{BB962C8B-B14F-4D97-AF65-F5344CB8AC3E}">
        <p14:creationId xmlns:p14="http://schemas.microsoft.com/office/powerpoint/2010/main" val="19651236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800" b="1" dirty="0">
                <a:solidFill>
                  <a:schemeClr val="tx1"/>
                </a:solidFill>
              </a:rPr>
              <a:t>Neural Networks - II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60</a:t>
            </a:fld>
            <a:endParaRPr lang="en-US"/>
          </a:p>
        </p:txBody>
      </p:sp>
      <p:sp>
        <p:nvSpPr>
          <p:cNvPr id="4" name="Content Placeholder 3"/>
          <p:cNvSpPr>
            <a:spLocks noGrp="1"/>
          </p:cNvSpPr>
          <p:nvPr>
            <p:ph sz="quarter" idx="1"/>
          </p:nvPr>
        </p:nvSpPr>
        <p:spPr>
          <a:xfrm>
            <a:off x="228600" y="1219200"/>
            <a:ext cx="8686800" cy="5105400"/>
          </a:xfrm>
        </p:spPr>
        <p:txBody>
          <a:bodyPr>
            <a:normAutofit/>
          </a:bodyPr>
          <a:lstStyle/>
          <a:p>
            <a:r>
              <a:rPr lang="en-US" sz="2200" b="1" dirty="0">
                <a:latin typeface="Times New Roman" panose="02020603050405020304" pitchFamily="18" charset="0"/>
                <a:cs typeface="Times New Roman" panose="02020603050405020304" pitchFamily="18" charset="0"/>
              </a:rPr>
              <a:t>Perceptron </a:t>
            </a:r>
          </a:p>
          <a:p>
            <a:r>
              <a:rPr lang="en-US" sz="2200" i="1" dirty="0">
                <a:latin typeface="Times New Roman" panose="02020603050405020304" pitchFamily="18" charset="0"/>
                <a:cs typeface="Times New Roman" panose="02020603050405020304" pitchFamily="18" charset="0"/>
              </a:rPr>
              <a:t>Definition: </a:t>
            </a:r>
            <a:r>
              <a:rPr lang="en-US" sz="2200" dirty="0">
                <a:latin typeface="Times New Roman" panose="02020603050405020304" pitchFamily="18" charset="0"/>
                <a:cs typeface="Times New Roman" panose="02020603050405020304" pitchFamily="18" charset="0"/>
              </a:rPr>
              <a:t>It’s a step function based on a linear combination of real-valued inputs. If the combination is above a threshold it outputs a 1, otherwise it outputs a –1. </a:t>
            </a:r>
            <a:endParaRPr lang="en-US" sz="2200" dirty="0">
              <a:latin typeface="Times New Roman" panose="02020603050405020304" pitchFamily="18" charset="0"/>
              <a:cs typeface="Times New Roman" panose="02020603050405020304" pitchFamily="18" charset="0"/>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743200"/>
            <a:ext cx="630555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98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
        <p:nvSpPr>
          <p:cNvPr id="4" name="Content Placeholder 3"/>
          <p:cNvSpPr>
            <a:spLocks noGrp="1"/>
          </p:cNvSpPr>
          <p:nvPr>
            <p:ph sz="quarter" idx="1"/>
          </p:nvPr>
        </p:nvSpPr>
        <p:spPr>
          <a:xfrm>
            <a:off x="228600" y="1219200"/>
            <a:ext cx="8686800" cy="4937760"/>
          </a:xfrm>
        </p:spPr>
        <p:txBody>
          <a:bodyPr>
            <a:normAutofit/>
          </a:bodyPr>
          <a:lstStyle/>
          <a:p>
            <a:r>
              <a:rPr lang="en-US" sz="2200" dirty="0">
                <a:latin typeface="Times New Roman" panose="02020603050405020304" pitchFamily="18" charset="0"/>
                <a:cs typeface="Times New Roman" panose="02020603050405020304" pitchFamily="18" charset="0"/>
              </a:rPr>
              <a:t>A perceptron draws a hyperplane as the decision boundary over the (n-dimensional) input space. </a:t>
            </a:r>
            <a:endParaRPr lang="en-US" sz="2200" dirty="0">
              <a:latin typeface="Times New Roman" panose="02020603050405020304" pitchFamily="18" charset="0"/>
              <a:cs typeface="Times New Roman" panose="02020603050405020304"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8" y="2076450"/>
            <a:ext cx="64484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5144869"/>
            <a:ext cx="8153400" cy="707886"/>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perceptron can learn only examples that are called “linearly separable</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are examples that can be perfectly separated by a hyperplane.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50522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b="1" dirty="0" smtClean="0"/>
              <a:t>Cont’d</a:t>
            </a:r>
            <a:endParaRPr lang="en-US"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62</a:t>
            </a:fld>
            <a:endParaRPr lang="en-US"/>
          </a:p>
        </p:txBody>
      </p:sp>
      <p:sp>
        <p:nvSpPr>
          <p:cNvPr id="4" name="Content Placeholder 3"/>
          <p:cNvSpPr>
            <a:spLocks noGrp="1"/>
          </p:cNvSpPr>
          <p:nvPr>
            <p:ph sz="quarter" idx="1"/>
          </p:nvPr>
        </p:nvSpPr>
        <p:spPr>
          <a:xfrm>
            <a:off x="304800" y="4419600"/>
            <a:ext cx="8534400" cy="1965960"/>
          </a:xfrm>
        </p:spPr>
        <p:txBody>
          <a:bodyPr>
            <a:normAutofit fontScale="85000" lnSpcReduction="20000"/>
          </a:bodyPr>
          <a:lstStyle/>
          <a:p>
            <a:pPr algn="just"/>
            <a:r>
              <a:rPr lang="en-US" dirty="0" err="1">
                <a:latin typeface="Times New Roman" panose="02020603050405020304" pitchFamily="18" charset="0"/>
                <a:cs typeface="Times New Roman" panose="02020603050405020304" pitchFamily="18" charset="0"/>
              </a:rPr>
              <a:t>Perceptrons</a:t>
            </a:r>
            <a:r>
              <a:rPr lang="en-US" dirty="0">
                <a:latin typeface="Times New Roman" panose="02020603050405020304" pitchFamily="18" charset="0"/>
                <a:cs typeface="Times New Roman" panose="02020603050405020304" pitchFamily="18" charset="0"/>
              </a:rPr>
              <a:t> can learn many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functions: AND, OR, NAND, NOR, but not XOR </a:t>
            </a:r>
          </a:p>
          <a:p>
            <a:pPr algn="just"/>
            <a:r>
              <a:rPr lang="en-US" dirty="0">
                <a:latin typeface="Times New Roman" panose="02020603050405020304" pitchFamily="18" charset="0"/>
                <a:cs typeface="Times New Roman" panose="02020603050405020304" pitchFamily="18" charset="0"/>
              </a:rPr>
              <a:t>However, every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function can be represented with a perceptron network that has two levels of depth or more. </a:t>
            </a:r>
          </a:p>
          <a:p>
            <a:pPr algn="just"/>
            <a:r>
              <a:rPr lang="en-US" dirty="0">
                <a:latin typeface="Times New Roman" panose="02020603050405020304" pitchFamily="18" charset="0"/>
                <a:cs typeface="Times New Roman" panose="02020603050405020304" pitchFamily="18" charset="0"/>
              </a:rPr>
              <a:t>The weights of a perceptron implementing the AND function is shown below. </a:t>
            </a:r>
            <a:endParaRPr lang="en-US" dirty="0">
              <a:latin typeface="Times New Roman" panose="02020603050405020304" pitchFamily="18" charset="0"/>
              <a:cs typeface="Times New Roman" panose="02020603050405020304"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295400"/>
            <a:ext cx="63055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42869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63</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295400"/>
            <a:ext cx="7229475" cy="4252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7228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r>
              <a:rPr lang="en-US" sz="2800" b="1" dirty="0">
                <a:solidFill>
                  <a:schemeClr val="tx1"/>
                </a:solidFill>
              </a:rPr>
              <a:t>Perceptron Learning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64</a:t>
            </a:fld>
            <a:endParaRPr lang="en-US"/>
          </a:p>
        </p:txBody>
      </p:sp>
      <p:sp>
        <p:nvSpPr>
          <p:cNvPr id="4" name="Content Placeholder 3"/>
          <p:cNvSpPr>
            <a:spLocks noGrp="1"/>
          </p:cNvSpPr>
          <p:nvPr>
            <p:ph sz="quarter" idx="1"/>
          </p:nvPr>
        </p:nvSpPr>
        <p:spPr>
          <a:xfrm>
            <a:off x="228600" y="1219200"/>
            <a:ext cx="8686800" cy="5105400"/>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Learning </a:t>
            </a:r>
            <a:r>
              <a:rPr lang="en-US" sz="2200" dirty="0">
                <a:latin typeface="Times New Roman" panose="02020603050405020304" pitchFamily="18" charset="0"/>
                <a:cs typeface="Times New Roman" panose="02020603050405020304" pitchFamily="18" charset="0"/>
              </a:rPr>
              <a:t>a perceptron means finding the right values for W.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hypothesis space of a perceptron is the space of all weight vectors.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perceptron learning algorithm can be stated as below. </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Assign random values to the weight vector </a:t>
            </a:r>
          </a:p>
          <a:p>
            <a:r>
              <a:rPr lang="en-US" sz="2200" dirty="0">
                <a:latin typeface="Times New Roman" panose="02020603050405020304" pitchFamily="18" charset="0"/>
                <a:cs typeface="Times New Roman" panose="02020603050405020304" pitchFamily="18" charset="0"/>
              </a:rPr>
              <a:t>2. Apply the </a:t>
            </a:r>
            <a:r>
              <a:rPr lang="en-US" sz="2200" i="1" dirty="0">
                <a:latin typeface="Times New Roman" panose="02020603050405020304" pitchFamily="18" charset="0"/>
                <a:cs typeface="Times New Roman" panose="02020603050405020304" pitchFamily="18" charset="0"/>
              </a:rPr>
              <a:t>weight update rule </a:t>
            </a:r>
            <a:r>
              <a:rPr lang="en-US" sz="2200" dirty="0">
                <a:latin typeface="Times New Roman" panose="02020603050405020304" pitchFamily="18" charset="0"/>
                <a:cs typeface="Times New Roman" panose="02020603050405020304" pitchFamily="18" charset="0"/>
              </a:rPr>
              <a:t>to every training example </a:t>
            </a:r>
          </a:p>
          <a:p>
            <a:r>
              <a:rPr lang="en-US" sz="2200" dirty="0">
                <a:latin typeface="Times New Roman" panose="02020603050405020304" pitchFamily="18" charset="0"/>
                <a:cs typeface="Times New Roman" panose="02020603050405020304" pitchFamily="18" charset="0"/>
              </a:rPr>
              <a:t>3. Are all training examples correctly classified? </a:t>
            </a:r>
          </a:p>
          <a:p>
            <a:r>
              <a:rPr lang="en-US" sz="2200" dirty="0">
                <a:latin typeface="Times New Roman" panose="02020603050405020304" pitchFamily="18" charset="0"/>
                <a:cs typeface="Times New Roman" panose="02020603050405020304" pitchFamily="18" charset="0"/>
              </a:rPr>
              <a:t>a. Yes. Quit </a:t>
            </a:r>
          </a:p>
          <a:p>
            <a:r>
              <a:rPr lang="en-US" sz="2200" dirty="0">
                <a:latin typeface="Times New Roman" panose="02020603050405020304" pitchFamily="18" charset="0"/>
                <a:cs typeface="Times New Roman" panose="02020603050405020304" pitchFamily="18" charset="0"/>
              </a:rPr>
              <a:t>b. No. Go back to Step 2. </a:t>
            </a:r>
          </a:p>
          <a:p>
            <a:r>
              <a:rPr lang="en-US" sz="2200" dirty="0">
                <a:latin typeface="Times New Roman" panose="02020603050405020304" pitchFamily="18" charset="0"/>
                <a:cs typeface="Times New Roman" panose="02020603050405020304" pitchFamily="18" charset="0"/>
              </a:rPr>
              <a:t>There are two popular weight update rules. </a:t>
            </a:r>
          </a:p>
          <a:p>
            <a:pPr lvl="1"/>
            <a:r>
              <a:rPr lang="en-US" sz="2200" dirty="0" err="1">
                <a:solidFill>
                  <a:schemeClr val="tx1"/>
                </a:solidFill>
                <a:latin typeface="Times New Roman" panose="02020603050405020304" pitchFamily="18" charset="0"/>
                <a:cs typeface="Times New Roman" panose="02020603050405020304" pitchFamily="18" charset="0"/>
              </a:rPr>
              <a:t>i</a:t>
            </a:r>
            <a:r>
              <a:rPr lang="en-US" sz="2200" dirty="0">
                <a:solidFill>
                  <a:schemeClr val="tx1"/>
                </a:solidFill>
                <a:latin typeface="Times New Roman" panose="02020603050405020304" pitchFamily="18" charset="0"/>
                <a:cs typeface="Times New Roman" panose="02020603050405020304" pitchFamily="18" charset="0"/>
              </a:rPr>
              <a:t>) The perceptron rule, and </a:t>
            </a:r>
          </a:p>
          <a:p>
            <a:pPr lvl="1"/>
            <a:r>
              <a:rPr lang="en-US" sz="2200" dirty="0">
                <a:solidFill>
                  <a:schemeClr val="tx1"/>
                </a:solidFill>
                <a:latin typeface="Times New Roman" panose="02020603050405020304" pitchFamily="18" charset="0"/>
                <a:cs typeface="Times New Roman" panose="02020603050405020304" pitchFamily="18" charset="0"/>
              </a:rPr>
              <a:t>ii) Delta rule </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2197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The Perceptron Rule </a:t>
            </a:r>
            <a:endParaRPr lang="en-US" sz="2800"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
        <p:nvSpPr>
          <p:cNvPr id="4" name="Content Placeholder 3"/>
          <p:cNvSpPr>
            <a:spLocks noGrp="1"/>
          </p:cNvSpPr>
          <p:nvPr>
            <p:ph sz="quarter" idx="1"/>
          </p:nvPr>
        </p:nvSpPr>
        <p:spPr>
          <a:xfrm>
            <a:off x="228600" y="1066800"/>
            <a:ext cx="8686800" cy="5257800"/>
          </a:xfrm>
        </p:spPr>
        <p:txBody>
          <a:bodyPr>
            <a:noAutofit/>
          </a:bodyPr>
          <a:lstStyle/>
          <a:p>
            <a:pPr algn="just"/>
            <a:r>
              <a:rPr lang="en-US" sz="2100" dirty="0" smtClean="0">
                <a:latin typeface="Times New Roman" panose="02020603050405020304" pitchFamily="18" charset="0"/>
                <a:cs typeface="Times New Roman" panose="02020603050405020304" pitchFamily="18" charset="0"/>
              </a:rPr>
              <a:t>For </a:t>
            </a:r>
            <a:r>
              <a:rPr lang="en-US" sz="2100" dirty="0">
                <a:latin typeface="Times New Roman" panose="02020603050405020304" pitchFamily="18" charset="0"/>
                <a:cs typeface="Times New Roman" panose="02020603050405020304" pitchFamily="18" charset="0"/>
              </a:rPr>
              <a:t>a new training example X = (x1, x2, …, </a:t>
            </a:r>
            <a:r>
              <a:rPr lang="en-US" sz="2100" dirty="0" err="1">
                <a:latin typeface="Times New Roman" panose="02020603050405020304" pitchFamily="18" charset="0"/>
                <a:cs typeface="Times New Roman" panose="02020603050405020304" pitchFamily="18" charset="0"/>
              </a:rPr>
              <a:t>xn</a:t>
            </a:r>
            <a:r>
              <a:rPr lang="en-US" sz="2100" dirty="0">
                <a:latin typeface="Times New Roman" panose="02020603050405020304" pitchFamily="18" charset="0"/>
                <a:cs typeface="Times New Roman" panose="02020603050405020304" pitchFamily="18" charset="0"/>
              </a:rPr>
              <a:t>), update each weight according to this rule: </a:t>
            </a:r>
          </a:p>
          <a:p>
            <a:pPr algn="just"/>
            <a:r>
              <a:rPr lang="en-US" sz="2100" dirty="0" err="1">
                <a:latin typeface="Times New Roman" panose="02020603050405020304" pitchFamily="18" charset="0"/>
                <a:cs typeface="Times New Roman" panose="02020603050405020304" pitchFamily="18" charset="0"/>
              </a:rPr>
              <a:t>wi</a:t>
            </a:r>
            <a:r>
              <a:rPr lang="en-US" sz="2100" dirty="0">
                <a:latin typeface="Times New Roman" panose="02020603050405020304" pitchFamily="18" charset="0"/>
                <a:cs typeface="Times New Roman" panose="02020603050405020304" pitchFamily="18" charset="0"/>
              </a:rPr>
              <a:t> = </a:t>
            </a:r>
            <a:r>
              <a:rPr lang="en-US" sz="2100" dirty="0" err="1">
                <a:latin typeface="Times New Roman" panose="02020603050405020304" pitchFamily="18" charset="0"/>
                <a:cs typeface="Times New Roman" panose="02020603050405020304" pitchFamily="18" charset="0"/>
              </a:rPr>
              <a:t>wi</a:t>
            </a:r>
            <a:r>
              <a:rPr lang="en-US" sz="2100" dirty="0">
                <a:latin typeface="Times New Roman" panose="02020603050405020304" pitchFamily="18" charset="0"/>
                <a:cs typeface="Times New Roman" panose="02020603050405020304" pitchFamily="18" charset="0"/>
              </a:rPr>
              <a:t> + </a:t>
            </a:r>
            <a:r>
              <a:rPr lang="el-GR" sz="2100" dirty="0">
                <a:latin typeface="Times New Roman" panose="02020603050405020304" pitchFamily="18" charset="0"/>
                <a:cs typeface="Times New Roman" panose="02020603050405020304" pitchFamily="18" charset="0"/>
              </a:rPr>
              <a:t>Δ</a:t>
            </a:r>
            <a:r>
              <a:rPr lang="en-US" sz="2100" dirty="0" err="1">
                <a:latin typeface="Times New Roman" panose="02020603050405020304" pitchFamily="18" charset="0"/>
                <a:cs typeface="Times New Roman" panose="02020603050405020304" pitchFamily="18" charset="0"/>
              </a:rPr>
              <a:t>wi</a:t>
            </a:r>
            <a:r>
              <a:rPr lang="en-US" sz="2100" dirty="0">
                <a:latin typeface="Times New Roman" panose="02020603050405020304" pitchFamily="18" charset="0"/>
                <a:cs typeface="Times New Roman" panose="02020603050405020304" pitchFamily="18" charset="0"/>
              </a:rPr>
              <a:t> </a:t>
            </a:r>
          </a:p>
          <a:p>
            <a:pPr algn="just"/>
            <a:r>
              <a:rPr lang="en-US" sz="2100" dirty="0">
                <a:latin typeface="Times New Roman" panose="02020603050405020304" pitchFamily="18" charset="0"/>
                <a:cs typeface="Times New Roman" panose="02020603050405020304" pitchFamily="18" charset="0"/>
              </a:rPr>
              <a:t>Where </a:t>
            </a:r>
            <a:r>
              <a:rPr lang="en-US" sz="2100" dirty="0" err="1">
                <a:latin typeface="Times New Roman" panose="02020603050405020304" pitchFamily="18" charset="0"/>
                <a:cs typeface="Times New Roman" panose="02020603050405020304" pitchFamily="18" charset="0"/>
              </a:rPr>
              <a:t>Δwi</a:t>
            </a:r>
            <a:r>
              <a:rPr lang="en-US" sz="2100" dirty="0">
                <a:latin typeface="Times New Roman" panose="02020603050405020304" pitchFamily="18" charset="0"/>
                <a:cs typeface="Times New Roman" panose="02020603050405020304" pitchFamily="18" charset="0"/>
              </a:rPr>
              <a:t> = η (t-o) xi </a:t>
            </a:r>
          </a:p>
          <a:p>
            <a:pPr lvl="1" algn="just"/>
            <a:r>
              <a:rPr lang="en-US" sz="2100" dirty="0">
                <a:solidFill>
                  <a:schemeClr val="tx1"/>
                </a:solidFill>
                <a:latin typeface="Times New Roman" panose="02020603050405020304" pitchFamily="18" charset="0"/>
                <a:cs typeface="Times New Roman" panose="02020603050405020304" pitchFamily="18" charset="0"/>
              </a:rPr>
              <a:t>t: target output </a:t>
            </a:r>
          </a:p>
          <a:p>
            <a:pPr lvl="1" algn="just"/>
            <a:r>
              <a:rPr lang="en-US" sz="2100" dirty="0">
                <a:solidFill>
                  <a:schemeClr val="tx1"/>
                </a:solidFill>
                <a:latin typeface="Times New Roman" panose="02020603050405020304" pitchFamily="18" charset="0"/>
                <a:cs typeface="Times New Roman" panose="02020603050405020304" pitchFamily="18" charset="0"/>
              </a:rPr>
              <a:t>o: output generated by the perceptron </a:t>
            </a:r>
          </a:p>
          <a:p>
            <a:pPr lvl="1" algn="just"/>
            <a:r>
              <a:rPr lang="en-US" sz="2100" dirty="0">
                <a:solidFill>
                  <a:schemeClr val="tx1"/>
                </a:solidFill>
                <a:latin typeface="Times New Roman" panose="02020603050405020304" pitchFamily="18" charset="0"/>
                <a:cs typeface="Times New Roman" panose="02020603050405020304" pitchFamily="18" charset="0"/>
              </a:rPr>
              <a:t>η: constant called the learning rate (e.g., 0.1) </a:t>
            </a:r>
          </a:p>
          <a:p>
            <a:pPr algn="just"/>
            <a:r>
              <a:rPr lang="en-US" sz="2100" dirty="0">
                <a:latin typeface="Times New Roman" panose="02020603050405020304" pitchFamily="18" charset="0"/>
                <a:cs typeface="Times New Roman" panose="02020603050405020304" pitchFamily="18" charset="0"/>
              </a:rPr>
              <a:t>Comments about the perceptron training rule: </a:t>
            </a:r>
            <a:endParaRPr lang="en-US" sz="21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the example is correctly classified the term (t-o) equals zero, and no update on the weight is necessary. </a:t>
            </a:r>
          </a:p>
          <a:p>
            <a:pPr algn="just"/>
            <a:r>
              <a:rPr lang="en-US" sz="2000" dirty="0">
                <a:latin typeface="Times New Roman" panose="02020603050405020304" pitchFamily="18" charset="0"/>
                <a:cs typeface="Times New Roman" panose="02020603050405020304" pitchFamily="18" charset="0"/>
              </a:rPr>
              <a:t>• If the perceptron outputs –1 and the real answer is 1, the weight is increased. </a:t>
            </a:r>
          </a:p>
          <a:p>
            <a:pPr algn="just"/>
            <a:r>
              <a:rPr lang="en-US" sz="2000" dirty="0">
                <a:latin typeface="Times New Roman" panose="02020603050405020304" pitchFamily="18" charset="0"/>
                <a:cs typeface="Times New Roman" panose="02020603050405020304" pitchFamily="18" charset="0"/>
              </a:rPr>
              <a:t>• If the perceptron outputs a 1 and the real answer is -1, the weight is decreased. </a:t>
            </a:r>
          </a:p>
          <a:p>
            <a:pPr algn="just"/>
            <a:r>
              <a:rPr lang="en-US" sz="2000" dirty="0">
                <a:latin typeface="Times New Roman" panose="02020603050405020304" pitchFamily="18" charset="0"/>
                <a:cs typeface="Times New Roman" panose="02020603050405020304" pitchFamily="18" charset="0"/>
              </a:rPr>
              <a:t>• Provided the examples are linearly separable and a small value for η is used, the rule is proved to classify all training examples correctly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is consistent with the training data).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5215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r>
              <a:rPr lang="en-US" sz="2800" b="1" dirty="0">
                <a:solidFill>
                  <a:schemeClr val="tx1"/>
                </a:solidFill>
              </a:rPr>
              <a:t>The Delta Rule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66</a:t>
            </a:fld>
            <a:endParaRPr lang="en-US"/>
          </a:p>
        </p:txBody>
      </p:sp>
      <p:sp>
        <p:nvSpPr>
          <p:cNvPr id="4" name="Content Placeholder 3"/>
          <p:cNvSpPr>
            <a:spLocks noGrp="1"/>
          </p:cNvSpPr>
          <p:nvPr>
            <p:ph sz="quarter" idx="1"/>
          </p:nvPr>
        </p:nvSpPr>
        <p:spPr>
          <a:xfrm>
            <a:off x="152400" y="1143000"/>
            <a:ext cx="8763000" cy="5334000"/>
          </a:xfrm>
        </p:spPr>
        <p:txBody>
          <a:bodyPr>
            <a:noAutofit/>
          </a:bodyPr>
          <a:lstStyle/>
          <a:p>
            <a:r>
              <a:rPr lang="en-US" sz="2000" dirty="0" smtClean="0">
                <a:latin typeface="Times New Roman" panose="02020603050405020304" pitchFamily="18" charset="0"/>
                <a:cs typeface="Times New Roman" panose="02020603050405020304" pitchFamily="18" charset="0"/>
              </a:rPr>
              <a:t>What </a:t>
            </a:r>
            <a:r>
              <a:rPr lang="en-US" sz="2000" dirty="0">
                <a:latin typeface="Times New Roman" panose="02020603050405020304" pitchFamily="18" charset="0"/>
                <a:cs typeface="Times New Roman" panose="02020603050405020304" pitchFamily="18" charset="0"/>
              </a:rPr>
              <a:t>happens if the examples are not linearly separable? </a:t>
            </a:r>
          </a:p>
          <a:p>
            <a:r>
              <a:rPr lang="en-US" sz="2000" dirty="0">
                <a:latin typeface="Times New Roman" panose="02020603050405020304" pitchFamily="18" charset="0"/>
                <a:cs typeface="Times New Roman" panose="02020603050405020304" pitchFamily="18" charset="0"/>
              </a:rPr>
              <a:t>To address this situation we try to approximate the real concept using the delta rule. </a:t>
            </a:r>
          </a:p>
          <a:p>
            <a:r>
              <a:rPr lang="en-US" sz="2000" dirty="0">
                <a:latin typeface="Times New Roman" panose="02020603050405020304" pitchFamily="18" charset="0"/>
                <a:cs typeface="Times New Roman" panose="02020603050405020304" pitchFamily="18" charset="0"/>
              </a:rPr>
              <a:t>The key idea is to use a </a:t>
            </a:r>
            <a:r>
              <a:rPr lang="en-US" sz="2000" i="1" dirty="0">
                <a:latin typeface="Times New Roman" panose="02020603050405020304" pitchFamily="18" charset="0"/>
                <a:cs typeface="Times New Roman" panose="02020603050405020304" pitchFamily="18" charset="0"/>
              </a:rPr>
              <a:t>gradient descent search</a:t>
            </a:r>
            <a:r>
              <a:rPr lang="en-US" sz="2000" dirty="0">
                <a:latin typeface="Times New Roman" panose="02020603050405020304" pitchFamily="18" charset="0"/>
                <a:cs typeface="Times New Roman" panose="02020603050405020304" pitchFamily="18" charset="0"/>
              </a:rPr>
              <a:t>. We will try to minimize the following error: </a:t>
            </a:r>
          </a:p>
          <a:p>
            <a:r>
              <a:rPr lang="it-IT" sz="2000" dirty="0">
                <a:latin typeface="Times New Roman" panose="02020603050405020304" pitchFamily="18" charset="0"/>
                <a:cs typeface="Times New Roman" panose="02020603050405020304" pitchFamily="18" charset="0"/>
              </a:rPr>
              <a:t>E = ½ Σi (ti – oi) 2 </a:t>
            </a:r>
          </a:p>
          <a:p>
            <a:r>
              <a:rPr lang="en-US" sz="2000" dirty="0">
                <a:latin typeface="Times New Roman" panose="02020603050405020304" pitchFamily="18" charset="0"/>
                <a:cs typeface="Times New Roman" panose="02020603050405020304" pitchFamily="18" charset="0"/>
              </a:rPr>
              <a:t>where the sum goes over all training examples. Here oi is the inner product WX and not </a:t>
            </a:r>
            <a:r>
              <a:rPr lang="en-US" sz="2000" dirty="0" err="1">
                <a:latin typeface="Times New Roman" panose="02020603050405020304" pitchFamily="18" charset="0"/>
                <a:cs typeface="Times New Roman" panose="02020603050405020304" pitchFamily="18" charset="0"/>
              </a:rPr>
              <a:t>sgn</a:t>
            </a:r>
            <a:r>
              <a:rPr lang="en-US" sz="2000" dirty="0">
                <a:latin typeface="Times New Roman" panose="02020603050405020304" pitchFamily="18" charset="0"/>
                <a:cs typeface="Times New Roman" panose="02020603050405020304" pitchFamily="18" charset="0"/>
              </a:rPr>
              <a:t>(WX) as with the perceptron rule. The idea is to find a minimum in the space of weights and the error function 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delta rule is as follows: </a:t>
            </a:r>
          </a:p>
          <a:p>
            <a:r>
              <a:rPr lang="en-US" sz="2000" dirty="0">
                <a:latin typeface="Times New Roman" panose="02020603050405020304" pitchFamily="18" charset="0"/>
                <a:cs typeface="Times New Roman" panose="02020603050405020304" pitchFamily="18" charset="0"/>
              </a:rPr>
              <a:t>For a new training example X = (x1, x2, …, </a:t>
            </a:r>
            <a:r>
              <a:rPr lang="en-US" sz="2000" dirty="0" err="1">
                <a:latin typeface="Times New Roman" panose="02020603050405020304" pitchFamily="18" charset="0"/>
                <a:cs typeface="Times New Roman" panose="02020603050405020304" pitchFamily="18" charset="0"/>
              </a:rPr>
              <a:t>xn</a:t>
            </a:r>
            <a:r>
              <a:rPr lang="en-US" sz="2000" dirty="0">
                <a:latin typeface="Times New Roman" panose="02020603050405020304" pitchFamily="18" charset="0"/>
                <a:cs typeface="Times New Roman" panose="02020603050405020304" pitchFamily="18" charset="0"/>
              </a:rPr>
              <a:t>), update each weight according to this rule: </a:t>
            </a:r>
          </a:p>
          <a:p>
            <a:r>
              <a:rPr lang="en-US" sz="2000" dirty="0" err="1">
                <a:latin typeface="Times New Roman" panose="02020603050405020304" pitchFamily="18" charset="0"/>
                <a:cs typeface="Times New Roman" panose="02020603050405020304" pitchFamily="18" charset="0"/>
              </a:rPr>
              <a:t>wi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wi</a:t>
            </a:r>
            <a:r>
              <a:rPr lang="en-US" sz="2000" dirty="0">
                <a:latin typeface="Times New Roman" panose="02020603050405020304" pitchFamily="18" charset="0"/>
                <a:cs typeface="Times New Roman" panose="02020603050405020304" pitchFamily="18" charset="0"/>
              </a:rPr>
              <a:t> + </a:t>
            </a:r>
            <a:r>
              <a:rPr lang="el-GR" sz="2000" dirty="0">
                <a:latin typeface="Times New Roman" panose="02020603050405020304" pitchFamily="18" charset="0"/>
                <a:cs typeface="Times New Roman" panose="02020603050405020304" pitchFamily="18" charset="0"/>
              </a:rPr>
              <a:t>Δ</a:t>
            </a:r>
            <a:r>
              <a:rPr lang="en-US" sz="2000" dirty="0" err="1">
                <a:latin typeface="Times New Roman" panose="02020603050405020304" pitchFamily="18" charset="0"/>
                <a:cs typeface="Times New Roman" panose="02020603050405020304" pitchFamily="18" charset="0"/>
              </a:rPr>
              <a:t>wi</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Where </a:t>
            </a:r>
            <a:r>
              <a:rPr lang="el-GR" sz="2000" dirty="0">
                <a:latin typeface="Times New Roman" panose="02020603050405020304" pitchFamily="18" charset="0"/>
                <a:cs typeface="Times New Roman" panose="02020603050405020304" pitchFamily="18" charset="0"/>
              </a:rPr>
              <a:t>Δ</a:t>
            </a:r>
            <a:r>
              <a:rPr lang="en-US" sz="2000" dirty="0" err="1">
                <a:latin typeface="Times New Roman" panose="02020603050405020304" pitchFamily="18" charset="0"/>
                <a:cs typeface="Times New Roman" panose="02020603050405020304" pitchFamily="18" charset="0"/>
              </a:rPr>
              <a:t>wi</a:t>
            </a:r>
            <a:r>
              <a:rPr lang="en-US" sz="2000" dirty="0">
                <a:latin typeface="Times New Roman" panose="02020603050405020304" pitchFamily="18" charset="0"/>
                <a:cs typeface="Times New Roman" panose="02020603050405020304" pitchFamily="18" charset="0"/>
              </a:rPr>
              <a:t> = -</a:t>
            </a:r>
            <a:r>
              <a:rPr lang="el-GR" sz="2000" dirty="0">
                <a:latin typeface="Times New Roman" panose="02020603050405020304" pitchFamily="18" charset="0"/>
                <a:cs typeface="Times New Roman" panose="02020603050405020304" pitchFamily="18" charset="0"/>
              </a:rPr>
              <a:t>η </a:t>
            </a:r>
            <a:r>
              <a:rPr lang="en-US" sz="2000" dirty="0">
                <a:latin typeface="Times New Roman" panose="02020603050405020304" pitchFamily="18" charset="0"/>
                <a:cs typeface="Times New Roman" panose="02020603050405020304" pitchFamily="18" charset="0"/>
              </a:rPr>
              <a:t>E’(</a:t>
            </a:r>
            <a:r>
              <a:rPr lang="en-US" sz="2000" b="1" dirty="0">
                <a:latin typeface="Times New Roman" panose="02020603050405020304" pitchFamily="18" charset="0"/>
                <a:cs typeface="Times New Roman" panose="02020603050405020304" pitchFamily="18" charset="0"/>
              </a:rPr>
              <a:t>W</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wi</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η: learning rate (e.g., 0.1) </a:t>
            </a:r>
          </a:p>
        </p:txBody>
      </p:sp>
    </p:spTree>
    <p:extLst>
      <p:ext uri="{BB962C8B-B14F-4D97-AF65-F5344CB8AC3E}">
        <p14:creationId xmlns:p14="http://schemas.microsoft.com/office/powerpoint/2010/main" val="1525820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57200"/>
          </a:xfrm>
        </p:spPr>
        <p:txBody>
          <a:bodyPr>
            <a:normAutofit fontScale="90000"/>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67</a:t>
            </a:fld>
            <a:endParaRPr lang="en-US"/>
          </a:p>
        </p:txBody>
      </p:sp>
      <p:sp>
        <p:nvSpPr>
          <p:cNvPr id="4" name="Content Placeholder 3"/>
          <p:cNvSpPr>
            <a:spLocks noGrp="1"/>
          </p:cNvSpPr>
          <p:nvPr>
            <p:ph sz="quarter" idx="1"/>
          </p:nvPr>
        </p:nvSpPr>
        <p:spPr>
          <a:xfrm>
            <a:off x="228600" y="1143000"/>
            <a:ext cx="8686800" cy="5181600"/>
          </a:xfrm>
        </p:spPr>
        <p:txBody>
          <a:bodyPr>
            <a:noAutofit/>
          </a:bodyPr>
          <a:lstStyle/>
          <a:p>
            <a:pPr algn="just"/>
            <a:r>
              <a:rPr lang="en-US" sz="2000" dirty="0">
                <a:latin typeface="Times New Roman" panose="02020603050405020304" pitchFamily="18" charset="0"/>
                <a:cs typeface="Times New Roman" panose="02020603050405020304" pitchFamily="18" charset="0"/>
              </a:rPr>
              <a:t>It is easy to see that </a:t>
            </a:r>
          </a:p>
          <a:p>
            <a:pPr algn="just"/>
            <a:r>
              <a:rPr lang="pl-PL" sz="2000" dirty="0">
                <a:latin typeface="Times New Roman" panose="02020603050405020304" pitchFamily="18" charset="0"/>
                <a:cs typeface="Times New Roman" panose="02020603050405020304" pitchFamily="18" charset="0"/>
              </a:rPr>
              <a:t>E’(W)/ wi = Σi (ti – oi) (-xi) </a:t>
            </a:r>
          </a:p>
          <a:p>
            <a:pPr algn="just"/>
            <a:r>
              <a:rPr lang="en-US" sz="2000" dirty="0">
                <a:latin typeface="Times New Roman" panose="02020603050405020304" pitchFamily="18" charset="0"/>
                <a:cs typeface="Times New Roman" panose="02020603050405020304" pitchFamily="18" charset="0"/>
              </a:rPr>
              <a:t>So that gives us the following equation: </a:t>
            </a:r>
          </a:p>
          <a:p>
            <a:pPr algn="just"/>
            <a:r>
              <a:rPr lang="it-IT" sz="2000" dirty="0">
                <a:latin typeface="Times New Roman" panose="02020603050405020304" pitchFamily="18" charset="0"/>
                <a:cs typeface="Times New Roman" panose="02020603050405020304" pitchFamily="18" charset="0"/>
              </a:rPr>
              <a:t>wi = η Σi (ti – oi) xi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There are two differences between the perceptron and the delta rule. The perceptron is based on an output from a step function, whereas the delta rule uses the linear combination of inputs directly. The perceptron is guaranteed to converge to a consistent </a:t>
            </a:r>
          </a:p>
          <a:p>
            <a:pPr algn="just"/>
            <a:r>
              <a:rPr lang="en-US" sz="2000" dirty="0">
                <a:latin typeface="Times New Roman" panose="02020603050405020304" pitchFamily="18" charset="0"/>
                <a:cs typeface="Times New Roman" panose="02020603050405020304" pitchFamily="18" charset="0"/>
              </a:rPr>
              <a:t>hypothesis assuming the data is linearly separable. The delta rules converges in the limit but it does not need the condition of linearly separable data. </a:t>
            </a:r>
          </a:p>
          <a:p>
            <a:pPr algn="just"/>
            <a:r>
              <a:rPr lang="en-US" sz="2000" dirty="0">
                <a:latin typeface="Times New Roman" panose="02020603050405020304" pitchFamily="18" charset="0"/>
                <a:cs typeface="Times New Roman" panose="02020603050405020304" pitchFamily="18" charset="0"/>
              </a:rPr>
              <a:t>There are two main difficulties with the gradient descent method: </a:t>
            </a:r>
          </a:p>
          <a:p>
            <a:pPr algn="just"/>
            <a:r>
              <a:rPr lang="en-US" sz="2000" dirty="0">
                <a:latin typeface="Times New Roman" panose="02020603050405020304" pitchFamily="18" charset="0"/>
                <a:cs typeface="Times New Roman" panose="02020603050405020304" pitchFamily="18" charset="0"/>
              </a:rPr>
              <a:t>1. Convergence to a minimum may take a long time. </a:t>
            </a:r>
          </a:p>
          <a:p>
            <a:pPr algn="just"/>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There is no guarantee we will find the global minimum. </a:t>
            </a:r>
          </a:p>
          <a:p>
            <a:pPr algn="just"/>
            <a:r>
              <a:rPr lang="en-US" sz="2000" dirty="0">
                <a:latin typeface="Times New Roman" panose="02020603050405020304" pitchFamily="18" charset="0"/>
                <a:cs typeface="Times New Roman" panose="02020603050405020304" pitchFamily="18" charset="0"/>
              </a:rPr>
              <a:t>These are handled by using momentum terms and random perturbations to the weight vectors.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345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a:bodyPr>
          <a:lstStyle/>
          <a:p>
            <a:r>
              <a:rPr lang="en-US" sz="2800" b="1" dirty="0">
                <a:solidFill>
                  <a:schemeClr val="tx1"/>
                </a:solidFill>
              </a:rPr>
              <a:t>Neural Networks - III </a:t>
            </a:r>
            <a:endParaRPr lang="en-US" sz="2800"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
        <p:nvSpPr>
          <p:cNvPr id="4" name="Content Placeholder 3"/>
          <p:cNvSpPr>
            <a:spLocks noGrp="1"/>
          </p:cNvSpPr>
          <p:nvPr>
            <p:ph sz="quarter" idx="1"/>
          </p:nvPr>
        </p:nvSpPr>
        <p:spPr>
          <a:xfrm>
            <a:off x="228600" y="1219200"/>
            <a:ext cx="8610600" cy="4937760"/>
          </a:xfrm>
        </p:spPr>
        <p:txBody>
          <a:bodyPr>
            <a:normAutofit/>
          </a:bodyPr>
          <a:lstStyle/>
          <a:p>
            <a:pPr algn="just"/>
            <a:r>
              <a:rPr lang="en-US" sz="2200" dirty="0">
                <a:latin typeface="Times New Roman" panose="02020603050405020304" pitchFamily="18" charset="0"/>
                <a:cs typeface="Times New Roman" panose="02020603050405020304" pitchFamily="18" charset="0"/>
              </a:rPr>
              <a:t>Multi-Layer </a:t>
            </a:r>
            <a:r>
              <a:rPr lang="en-US" sz="2200" dirty="0" err="1">
                <a:latin typeface="Times New Roman" panose="02020603050405020304" pitchFamily="18" charset="0"/>
                <a:cs typeface="Times New Roman" panose="02020603050405020304" pitchFamily="18" charset="0"/>
              </a:rPr>
              <a:t>Perceptrons</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In contrast to </a:t>
            </a:r>
            <a:r>
              <a:rPr lang="en-US" sz="2200" dirty="0" err="1">
                <a:latin typeface="Times New Roman" panose="02020603050405020304" pitchFamily="18" charset="0"/>
                <a:cs typeface="Times New Roman" panose="02020603050405020304" pitchFamily="18" charset="0"/>
              </a:rPr>
              <a:t>perceptrons</a:t>
            </a:r>
            <a:r>
              <a:rPr lang="en-US" sz="2200" dirty="0">
                <a:latin typeface="Times New Roman" panose="02020603050405020304" pitchFamily="18" charset="0"/>
                <a:cs typeface="Times New Roman" panose="02020603050405020304" pitchFamily="18" charset="0"/>
              </a:rPr>
              <a:t>, multilayer networks can learn not only multiple decision boundaries, but the boundaries may be nonlinear.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typical architecture of a multi-layer perceptron (MLP) is shown below. </a:t>
            </a:r>
            <a:endParaRPr lang="en-US" sz="2200" dirty="0">
              <a:latin typeface="Times New Roman" panose="02020603050405020304" pitchFamily="18" charset="0"/>
              <a:cs typeface="Times New Roman" panose="02020603050405020304"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067050"/>
            <a:ext cx="6400800"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04800" y="5124271"/>
            <a:ext cx="8458200" cy="1200329"/>
          </a:xfrm>
          <a:prstGeom prst="rect">
            <a:avLst/>
          </a:prstGeom>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make nonlinear partitions on the space we need to define each unit as a nonlinear function (unlike the perceptron). One solution is to use the sigmoid unit.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Another </a:t>
            </a:r>
            <a:r>
              <a:rPr lang="en-US" dirty="0">
                <a:latin typeface="Times New Roman" panose="02020603050405020304" pitchFamily="18" charset="0"/>
                <a:cs typeface="Times New Roman" panose="02020603050405020304" pitchFamily="18" charset="0"/>
              </a:rPr>
              <a:t>reason for using </a:t>
            </a:r>
            <a:r>
              <a:rPr lang="en-US" dirty="0" err="1">
                <a:latin typeface="Times New Roman" panose="02020603050405020304" pitchFamily="18" charset="0"/>
                <a:cs typeface="Times New Roman" panose="02020603050405020304" pitchFamily="18" charset="0"/>
              </a:rPr>
              <a:t>sigmoids</a:t>
            </a:r>
            <a:r>
              <a:rPr lang="en-US" dirty="0">
                <a:latin typeface="Times New Roman" panose="02020603050405020304" pitchFamily="18" charset="0"/>
                <a:cs typeface="Times New Roman" panose="02020603050405020304" pitchFamily="18" charset="0"/>
              </a:rPr>
              <a:t> are that they are continuous unlike linear thresholds and are thus differentiable at all points.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555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lstStyle/>
          <a:p>
            <a:r>
              <a:rPr lang="en-US" b="1" dirty="0" smtClean="0">
                <a:solidFill>
                  <a:schemeClr val="tx1"/>
                </a:solidFill>
              </a:rPr>
              <a:t>Cont’d</a:t>
            </a:r>
            <a:endParaRPr lang="en-US"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69</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295400"/>
            <a:ext cx="635317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66800" y="4114800"/>
            <a:ext cx="4572000" cy="738664"/>
          </a:xfrm>
          <a:prstGeom prst="rect">
            <a:avLst/>
          </a:prstGeom>
        </p:spPr>
        <p:txBody>
          <a:bodyPr>
            <a:spAutoFit/>
          </a:bodyPr>
          <a:lstStyle/>
          <a:p>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where: σ ( WX ) = 1 / 1 + e </a:t>
            </a:r>
            <a:r>
              <a:rPr lang="en-US" sz="2100" baseline="30000" dirty="0">
                <a:latin typeface="Times New Roman" panose="02020603050405020304" pitchFamily="18" charset="0"/>
                <a:cs typeface="Times New Roman" panose="02020603050405020304" pitchFamily="18" charset="0"/>
              </a:rPr>
              <a:t>-WX </a:t>
            </a:r>
            <a:endParaRPr lang="en-US" sz="2100" dirty="0">
              <a:latin typeface="Times New Roman" panose="02020603050405020304" pitchFamily="18" charset="0"/>
              <a:cs typeface="Times New Roman" panose="02020603050405020304" pitchFamily="18" charset="0"/>
            </a:endParaRPr>
          </a:p>
        </p:txBody>
      </p:sp>
      <p:sp>
        <p:nvSpPr>
          <p:cNvPr id="6" name="Rectangle 5"/>
          <p:cNvSpPr/>
          <p:nvPr/>
        </p:nvSpPr>
        <p:spPr>
          <a:xfrm>
            <a:off x="533400" y="4944070"/>
            <a:ext cx="8153400" cy="1061829"/>
          </a:xfrm>
          <a:prstGeom prst="rect">
            <a:avLst/>
          </a:prstGeom>
        </p:spPr>
        <p:txBody>
          <a:bodyPr wrap="square">
            <a:spAutoFit/>
          </a:bodyPr>
          <a:lstStyle/>
          <a:p>
            <a:r>
              <a:rPr lang="en-US" sz="2100" dirty="0">
                <a:latin typeface="Times New Roman" panose="02020603050405020304" pitchFamily="18" charset="0"/>
                <a:cs typeface="Times New Roman" panose="02020603050405020304" pitchFamily="18" charset="0"/>
              </a:rPr>
              <a:t>Function σ is called the sigmoid or logistic function. It has the following property: </a:t>
            </a:r>
          </a:p>
          <a:p>
            <a:r>
              <a:rPr lang="en-US" sz="2100" dirty="0">
                <a:latin typeface="Times New Roman" panose="02020603050405020304" pitchFamily="18" charset="0"/>
                <a:cs typeface="Times New Roman" panose="02020603050405020304" pitchFamily="18" charset="0"/>
              </a:rPr>
              <a:t>d </a:t>
            </a:r>
            <a:r>
              <a:rPr lang="el-GR" sz="2100" dirty="0">
                <a:latin typeface="Times New Roman" panose="02020603050405020304" pitchFamily="18" charset="0"/>
                <a:cs typeface="Times New Roman" panose="02020603050405020304" pitchFamily="18" charset="0"/>
              </a:rPr>
              <a:t>σ(</a:t>
            </a:r>
            <a:r>
              <a:rPr lang="en-US" sz="2100" dirty="0">
                <a:latin typeface="Times New Roman" panose="02020603050405020304" pitchFamily="18" charset="0"/>
                <a:cs typeface="Times New Roman" panose="02020603050405020304" pitchFamily="18" charset="0"/>
              </a:rPr>
              <a:t>y) / </a:t>
            </a:r>
            <a:r>
              <a:rPr lang="en-US" sz="2100" dirty="0" err="1">
                <a:latin typeface="Times New Roman" panose="02020603050405020304" pitchFamily="18" charset="0"/>
                <a:cs typeface="Times New Roman" panose="02020603050405020304" pitchFamily="18" charset="0"/>
              </a:rPr>
              <a:t>dy</a:t>
            </a:r>
            <a:r>
              <a:rPr lang="en-US" sz="2100" dirty="0">
                <a:latin typeface="Times New Roman" panose="02020603050405020304" pitchFamily="18" charset="0"/>
                <a:cs typeface="Times New Roman" panose="02020603050405020304" pitchFamily="18" charset="0"/>
              </a:rPr>
              <a:t> = </a:t>
            </a:r>
            <a:r>
              <a:rPr lang="el-GR" sz="2100" dirty="0">
                <a:latin typeface="Times New Roman" panose="02020603050405020304" pitchFamily="18" charset="0"/>
                <a:cs typeface="Times New Roman" panose="02020603050405020304" pitchFamily="18" charset="0"/>
              </a:rPr>
              <a:t>σ(</a:t>
            </a:r>
            <a:r>
              <a:rPr lang="en-US" sz="2100" dirty="0">
                <a:latin typeface="Times New Roman" panose="02020603050405020304" pitchFamily="18" charset="0"/>
                <a:cs typeface="Times New Roman" panose="02020603050405020304" pitchFamily="18" charset="0"/>
              </a:rPr>
              <a:t>y) (1 – </a:t>
            </a:r>
            <a:r>
              <a:rPr lang="el-GR" sz="2100" dirty="0">
                <a:latin typeface="Times New Roman" panose="02020603050405020304" pitchFamily="18" charset="0"/>
                <a:cs typeface="Times New Roman" panose="02020603050405020304" pitchFamily="18" charset="0"/>
              </a:rPr>
              <a:t>σ(</a:t>
            </a:r>
            <a:r>
              <a:rPr lang="en-US" sz="2100" dirty="0">
                <a:latin typeface="Times New Roman" panose="02020603050405020304" pitchFamily="18" charset="0"/>
                <a:cs typeface="Times New Roman" panose="02020603050405020304" pitchFamily="18" charset="0"/>
              </a:rPr>
              <a:t>y))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10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152400" y="1219200"/>
            <a:ext cx="8763000" cy="3581400"/>
          </a:xfrm>
        </p:spPr>
        <p:txBody>
          <a:bodyPr>
            <a:normAutofit/>
          </a:bodyPr>
          <a:lstStyle/>
          <a:p>
            <a:pPr algn="just"/>
            <a:r>
              <a:rPr lang="en-US" sz="2200" dirty="0">
                <a:latin typeface="Times New Roman" panose="02020603050405020304" pitchFamily="18" charset="0"/>
                <a:cs typeface="Times New Roman" panose="02020603050405020304" pitchFamily="18" charset="0"/>
              </a:rPr>
              <a:t>As can be seen from the above diagram the system consists of the following components: </a:t>
            </a:r>
          </a:p>
          <a:p>
            <a:pPr algn="just"/>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Goal: </a:t>
            </a:r>
            <a:r>
              <a:rPr lang="en-US" sz="2200" dirty="0">
                <a:latin typeface="Times New Roman" panose="02020603050405020304" pitchFamily="18" charset="0"/>
                <a:cs typeface="Times New Roman" panose="02020603050405020304" pitchFamily="18" charset="0"/>
              </a:rPr>
              <a:t>Defined with respect to the task to be performed by the system </a:t>
            </a:r>
          </a:p>
          <a:p>
            <a:pPr algn="just"/>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Model: </a:t>
            </a:r>
            <a:r>
              <a:rPr lang="en-US" sz="2200" dirty="0">
                <a:latin typeface="Times New Roman" panose="02020603050405020304" pitchFamily="18" charset="0"/>
                <a:cs typeface="Times New Roman" panose="02020603050405020304" pitchFamily="18" charset="0"/>
              </a:rPr>
              <a:t>A mathematical function which maps perception to actions </a:t>
            </a:r>
          </a:p>
          <a:p>
            <a:pPr algn="just"/>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Learning rules: </a:t>
            </a:r>
            <a:r>
              <a:rPr lang="en-US" sz="2200" dirty="0">
                <a:latin typeface="Times New Roman" panose="02020603050405020304" pitchFamily="18" charset="0"/>
                <a:cs typeface="Times New Roman" panose="02020603050405020304" pitchFamily="18" charset="0"/>
              </a:rPr>
              <a:t>Which update the model parameters with new experience such that the performance measures with respect to the goals is optimized </a:t>
            </a:r>
          </a:p>
          <a:p>
            <a:pPr algn="just"/>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Experience: </a:t>
            </a:r>
            <a:r>
              <a:rPr lang="en-US" sz="2200" dirty="0">
                <a:latin typeface="Times New Roman" panose="02020603050405020304" pitchFamily="18" charset="0"/>
                <a:cs typeface="Times New Roman" panose="02020603050405020304" pitchFamily="18" charset="0"/>
              </a:rPr>
              <a:t>A set of perception (and possibly the corresponding actions) </a:t>
            </a:r>
          </a:p>
          <a:p>
            <a:pPr algn="just"/>
            <a:endParaRPr lang="en-US" sz="2200"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304800" y="457200"/>
            <a:ext cx="8229600" cy="609600"/>
          </a:xfrm>
        </p:spPr>
        <p:txBody>
          <a:bodyPr>
            <a:normAutofit/>
          </a:bodyPr>
          <a:lstStyle/>
          <a:p>
            <a:pPr algn="ctr"/>
            <a:r>
              <a:rPr lang="en-US" sz="2800" b="1" dirty="0">
                <a:solidFill>
                  <a:schemeClr val="tx1"/>
                </a:solidFill>
              </a:rPr>
              <a:t>Introduction to </a:t>
            </a:r>
            <a:r>
              <a:rPr lang="en-US" sz="2800" b="1" dirty="0" smtClean="0">
                <a:solidFill>
                  <a:schemeClr val="tx1"/>
                </a:solidFill>
              </a:rPr>
              <a:t>Learning … Cont’d </a:t>
            </a:r>
            <a:endParaRPr lang="en-US" sz="2800" b="1" dirty="0">
              <a:solidFill>
                <a:schemeClr val="tx1"/>
              </a:solidFill>
            </a:endParaRPr>
          </a:p>
        </p:txBody>
      </p:sp>
    </p:spTree>
    <p:extLst>
      <p:ext uri="{BB962C8B-B14F-4D97-AF65-F5344CB8AC3E}">
        <p14:creationId xmlns:p14="http://schemas.microsoft.com/office/powerpoint/2010/main" val="17490482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a:bodyPr>
          <a:lstStyle/>
          <a:p>
            <a:r>
              <a:rPr lang="en-US" sz="2800" b="1" dirty="0">
                <a:solidFill>
                  <a:schemeClr val="tx1"/>
                </a:solidFill>
              </a:rPr>
              <a:t>Back-Propagation Algorithm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70</a:t>
            </a:fld>
            <a:endParaRPr lang="en-US"/>
          </a:p>
        </p:txBody>
      </p:sp>
      <p:sp>
        <p:nvSpPr>
          <p:cNvPr id="4" name="Content Placeholder 3"/>
          <p:cNvSpPr>
            <a:spLocks noGrp="1"/>
          </p:cNvSpPr>
          <p:nvPr>
            <p:ph sz="quarter" idx="1"/>
          </p:nvPr>
        </p:nvSpPr>
        <p:spPr>
          <a:xfrm>
            <a:off x="228600" y="1143000"/>
            <a:ext cx="8686800" cy="5257800"/>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Multi-layered </a:t>
            </a:r>
            <a:r>
              <a:rPr lang="en-US" sz="2000" dirty="0" err="1">
                <a:latin typeface="Times New Roman" panose="02020603050405020304" pitchFamily="18" charset="0"/>
                <a:cs typeface="Times New Roman" panose="02020603050405020304" pitchFamily="18" charset="0"/>
              </a:rPr>
              <a:t>perceptrons</a:t>
            </a:r>
            <a:r>
              <a:rPr lang="en-US" sz="2000" dirty="0">
                <a:latin typeface="Times New Roman" panose="02020603050405020304" pitchFamily="18" charset="0"/>
                <a:cs typeface="Times New Roman" panose="02020603050405020304" pitchFamily="18" charset="0"/>
              </a:rPr>
              <a:t> can be trained using the back-propagation algorithm described next. </a:t>
            </a:r>
          </a:p>
          <a:p>
            <a:pPr algn="just"/>
            <a:r>
              <a:rPr lang="en-US" sz="2000" dirty="0">
                <a:latin typeface="Times New Roman" panose="02020603050405020304" pitchFamily="18" charset="0"/>
                <a:cs typeface="Times New Roman" panose="02020603050405020304" pitchFamily="18" charset="0"/>
              </a:rPr>
              <a:t>Goal: To learn the weights for all links in an interconnected multilayer network. </a:t>
            </a:r>
          </a:p>
          <a:p>
            <a:pPr algn="just"/>
            <a:r>
              <a:rPr lang="en-US" sz="2000" dirty="0">
                <a:latin typeface="Times New Roman" panose="02020603050405020304" pitchFamily="18" charset="0"/>
                <a:cs typeface="Times New Roman" panose="02020603050405020304" pitchFamily="18" charset="0"/>
              </a:rPr>
              <a:t>We begin by defining our measure of error: </a:t>
            </a:r>
          </a:p>
          <a:p>
            <a:pPr algn="just"/>
            <a:r>
              <a:rPr lang="pl-PL" sz="2000" dirty="0">
                <a:latin typeface="Times New Roman" panose="02020603050405020304" pitchFamily="18" charset="0"/>
                <a:cs typeface="Times New Roman" panose="02020603050405020304" pitchFamily="18" charset="0"/>
              </a:rPr>
              <a:t>E(W) = ½ Σd Σk (tkd – okd) 2 </a:t>
            </a:r>
          </a:p>
          <a:p>
            <a:pPr algn="just"/>
            <a:r>
              <a:rPr lang="en-US" sz="2000" dirty="0">
                <a:latin typeface="Times New Roman" panose="02020603050405020304" pitchFamily="18" charset="0"/>
                <a:cs typeface="Times New Roman" panose="02020603050405020304" pitchFamily="18" charset="0"/>
              </a:rPr>
              <a:t>k varies along the output nodes and d over the training examples. </a:t>
            </a:r>
          </a:p>
          <a:p>
            <a:pPr algn="just"/>
            <a:r>
              <a:rPr lang="en-US" sz="2000" dirty="0">
                <a:latin typeface="Times New Roman" panose="02020603050405020304" pitchFamily="18" charset="0"/>
                <a:cs typeface="Times New Roman" panose="02020603050405020304" pitchFamily="18" charset="0"/>
              </a:rPr>
              <a:t>The idea is to use again a gradient descent over the space of weights to find a global minimum (no guarantee). </a:t>
            </a:r>
            <a:endParaRPr lang="en-US" sz="20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Algorithm: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1. Create a network with </a:t>
            </a:r>
            <a:r>
              <a:rPr lang="en-US" sz="1800" dirty="0" err="1">
                <a:latin typeface="Times New Roman" panose="02020603050405020304" pitchFamily="18" charset="0"/>
                <a:cs typeface="Times New Roman" panose="02020603050405020304" pitchFamily="18" charset="0"/>
              </a:rPr>
              <a:t>nin</a:t>
            </a:r>
            <a:r>
              <a:rPr lang="en-US" sz="1800" dirty="0">
                <a:latin typeface="Times New Roman" panose="02020603050405020304" pitchFamily="18" charset="0"/>
                <a:cs typeface="Times New Roman" panose="02020603050405020304" pitchFamily="18" charset="0"/>
              </a:rPr>
              <a:t> input nodes, </a:t>
            </a:r>
            <a:r>
              <a:rPr lang="en-US" sz="1800" dirty="0" err="1">
                <a:latin typeface="Times New Roman" panose="02020603050405020304" pitchFamily="18" charset="0"/>
                <a:cs typeface="Times New Roman" panose="02020603050405020304" pitchFamily="18" charset="0"/>
              </a:rPr>
              <a:t>nhidden</a:t>
            </a:r>
            <a:r>
              <a:rPr lang="en-US" sz="1800" dirty="0">
                <a:latin typeface="Times New Roman" panose="02020603050405020304" pitchFamily="18" charset="0"/>
                <a:cs typeface="Times New Roman" panose="02020603050405020304" pitchFamily="18" charset="0"/>
              </a:rPr>
              <a:t> internal nodes, and </a:t>
            </a:r>
            <a:r>
              <a:rPr lang="en-US" sz="1800" dirty="0" err="1">
                <a:latin typeface="Times New Roman" panose="02020603050405020304" pitchFamily="18" charset="0"/>
                <a:cs typeface="Times New Roman" panose="02020603050405020304" pitchFamily="18" charset="0"/>
              </a:rPr>
              <a:t>nout</a:t>
            </a:r>
            <a:r>
              <a:rPr lang="en-US" sz="1800" dirty="0">
                <a:latin typeface="Times New Roman" panose="02020603050405020304" pitchFamily="18" charset="0"/>
                <a:cs typeface="Times New Roman" panose="02020603050405020304" pitchFamily="18" charset="0"/>
              </a:rPr>
              <a:t> output nodes. </a:t>
            </a:r>
          </a:p>
          <a:p>
            <a:pPr algn="just"/>
            <a:r>
              <a:rPr lang="en-US" sz="1800" dirty="0">
                <a:latin typeface="Times New Roman" panose="02020603050405020304" pitchFamily="18" charset="0"/>
                <a:cs typeface="Times New Roman" panose="02020603050405020304" pitchFamily="18" charset="0"/>
              </a:rPr>
              <a:t>2. Initialize all weights to small random numbers. </a:t>
            </a:r>
          </a:p>
          <a:p>
            <a:pPr algn="just"/>
            <a:r>
              <a:rPr lang="en-US" sz="1800" dirty="0">
                <a:latin typeface="Times New Roman" panose="02020603050405020304" pitchFamily="18" charset="0"/>
                <a:cs typeface="Times New Roman" panose="02020603050405020304" pitchFamily="18" charset="0"/>
              </a:rPr>
              <a:t>3. Until error is small do: </a:t>
            </a:r>
          </a:p>
          <a:p>
            <a:pPr algn="just"/>
            <a:r>
              <a:rPr lang="en-US" sz="1800" dirty="0">
                <a:latin typeface="Times New Roman" panose="02020603050405020304" pitchFamily="18" charset="0"/>
                <a:cs typeface="Times New Roman" panose="02020603050405020304" pitchFamily="18" charset="0"/>
              </a:rPr>
              <a:t>For each example X do </a:t>
            </a:r>
          </a:p>
          <a:p>
            <a:pPr lvl="1" algn="just"/>
            <a:r>
              <a:rPr lang="en-US" sz="1800" dirty="0">
                <a:solidFill>
                  <a:schemeClr val="tx1"/>
                </a:solidFill>
                <a:latin typeface="Times New Roman" panose="02020603050405020304" pitchFamily="18" charset="0"/>
                <a:cs typeface="Times New Roman" panose="02020603050405020304" pitchFamily="18" charset="0"/>
              </a:rPr>
              <a:t>• Propagate example X forward through the network </a:t>
            </a:r>
          </a:p>
          <a:p>
            <a:pPr lvl="1" algn="just"/>
            <a:r>
              <a:rPr lang="en-US" sz="1800" dirty="0">
                <a:solidFill>
                  <a:schemeClr val="tx1"/>
                </a:solidFill>
                <a:latin typeface="Times New Roman" panose="02020603050405020304" pitchFamily="18" charset="0"/>
                <a:cs typeface="Times New Roman" panose="02020603050405020304" pitchFamily="18" charset="0"/>
              </a:rPr>
              <a:t>• Propagate errors backward through the network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2767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sz="2800" b="1" dirty="0" smtClean="0"/>
              <a:t>Cont’d</a:t>
            </a:r>
            <a:endParaRPr lang="en-US" sz="2800"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71</a:t>
            </a:fld>
            <a:endParaRPr lang="en-US"/>
          </a:p>
        </p:txBody>
      </p:sp>
      <p:sp>
        <p:nvSpPr>
          <p:cNvPr id="4" name="Content Placeholder 3"/>
          <p:cNvSpPr>
            <a:spLocks noGrp="1"/>
          </p:cNvSpPr>
          <p:nvPr>
            <p:ph sz="quarter" idx="1"/>
          </p:nvPr>
        </p:nvSpPr>
        <p:spPr>
          <a:xfrm>
            <a:off x="228600" y="1219200"/>
            <a:ext cx="8610600" cy="4937760"/>
          </a:xfrm>
        </p:spPr>
        <p:txBody>
          <a:bodyPr>
            <a:normAutofit/>
          </a:bodyPr>
          <a:lstStyle/>
          <a:p>
            <a:pPr algn="just"/>
            <a:r>
              <a:rPr lang="en-US" sz="2200" dirty="0" smtClean="0">
                <a:latin typeface="Times New Roman" panose="02020603050405020304" pitchFamily="18" charset="0"/>
                <a:cs typeface="Times New Roman" panose="02020603050405020304" pitchFamily="18" charset="0"/>
              </a:rPr>
              <a:t>Forward </a:t>
            </a:r>
            <a:r>
              <a:rPr lang="en-US" sz="2200" dirty="0">
                <a:latin typeface="Times New Roman" panose="02020603050405020304" pitchFamily="18" charset="0"/>
                <a:cs typeface="Times New Roman" panose="02020603050405020304" pitchFamily="18" charset="0"/>
              </a:rPr>
              <a:t>Propagation </a:t>
            </a:r>
          </a:p>
          <a:p>
            <a:pPr algn="just"/>
            <a:r>
              <a:rPr lang="en-US" sz="2200" dirty="0">
                <a:latin typeface="Times New Roman" panose="02020603050405020304" pitchFamily="18" charset="0"/>
                <a:cs typeface="Times New Roman" panose="02020603050405020304" pitchFamily="18" charset="0"/>
              </a:rPr>
              <a:t>Given example X, compute the output of every node until we reach the output nodes: </a:t>
            </a:r>
            <a:endParaRPr lang="en-US" sz="2200" dirty="0">
              <a:latin typeface="Times New Roman" panose="02020603050405020304" pitchFamily="18" charset="0"/>
              <a:cs typeface="Times New Roman" panose="02020603050405020304" pitchFamily="18" charset="0"/>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590800"/>
            <a:ext cx="619125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7231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a:bodyPr>
          <a:lstStyle/>
          <a:p>
            <a:r>
              <a:rPr lang="en-US" sz="2800" b="1" dirty="0"/>
              <a:t>Backward Propagation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72</a:t>
            </a:fld>
            <a:endParaRPr lang="en-US"/>
          </a:p>
        </p:txBody>
      </p:sp>
      <p:sp>
        <p:nvSpPr>
          <p:cNvPr id="4" name="Content Placeholder 3"/>
          <p:cNvSpPr>
            <a:spLocks noGrp="1"/>
          </p:cNvSpPr>
          <p:nvPr>
            <p:ph sz="quarter" idx="1"/>
          </p:nvPr>
        </p:nvSpPr>
        <p:spPr>
          <a:xfrm>
            <a:off x="228600" y="1219200"/>
            <a:ext cx="8686800" cy="5181600"/>
          </a:xfrm>
        </p:spPr>
        <p:txBody>
          <a:bodyPr>
            <a:noAutofit/>
          </a:bodyPr>
          <a:lstStyle/>
          <a:p>
            <a:r>
              <a:rPr lang="en-US" sz="2000" dirty="0" smtClean="0">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For each output node k compute the error: </a:t>
            </a:r>
          </a:p>
          <a:p>
            <a:pPr marL="0" indent="0">
              <a:buNone/>
            </a:pPr>
            <a:r>
              <a:rPr lang="en-US" sz="2000" dirty="0" smtClean="0">
                <a:latin typeface="Times New Roman" panose="02020603050405020304" pitchFamily="18" charset="0"/>
                <a:cs typeface="Times New Roman" panose="02020603050405020304" pitchFamily="18" charset="0"/>
              </a:rPr>
              <a:t>	</a:t>
            </a:r>
            <a:r>
              <a:rPr lang="pl-PL" sz="2000" dirty="0" smtClean="0">
                <a:latin typeface="Times New Roman" panose="02020603050405020304" pitchFamily="18" charset="0"/>
                <a:cs typeface="Times New Roman" panose="02020603050405020304" pitchFamily="18" charset="0"/>
              </a:rPr>
              <a:t>δk </a:t>
            </a:r>
            <a:r>
              <a:rPr lang="pl-PL" sz="2000" dirty="0">
                <a:latin typeface="Times New Roman" panose="02020603050405020304" pitchFamily="18" charset="0"/>
                <a:cs typeface="Times New Roman" panose="02020603050405020304" pitchFamily="18" charset="0"/>
              </a:rPr>
              <a:t>= Ok (1-Ok)(tk – Ok) </a:t>
            </a:r>
          </a:p>
          <a:p>
            <a:r>
              <a:rPr lang="en-US" sz="2000" dirty="0">
                <a:latin typeface="Times New Roman" panose="02020603050405020304" pitchFamily="18" charset="0"/>
                <a:cs typeface="Times New Roman" panose="02020603050405020304" pitchFamily="18" charset="0"/>
              </a:rPr>
              <a:t>B. For each hidden unit h, calculate the error: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l-GR" sz="2000" dirty="0" smtClean="0">
                <a:latin typeface="Times New Roman" panose="02020603050405020304" pitchFamily="18" charset="0"/>
                <a:cs typeface="Times New Roman" panose="02020603050405020304" pitchFamily="18" charset="0"/>
              </a:rPr>
              <a:t>δ</a:t>
            </a:r>
            <a:r>
              <a:rPr lang="en-US" sz="2000" dirty="0">
                <a:latin typeface="Times New Roman" panose="02020603050405020304" pitchFamily="18" charset="0"/>
                <a:cs typeface="Times New Roman" panose="02020603050405020304" pitchFamily="18" charset="0"/>
              </a:rPr>
              <a:t>h = Oh (1-Oh) </a:t>
            </a:r>
            <a:r>
              <a:rPr lang="el-GR" sz="2000" dirty="0">
                <a:latin typeface="Times New Roman" panose="02020603050405020304" pitchFamily="18" charset="0"/>
                <a:cs typeface="Times New Roman" panose="02020603050405020304" pitchFamily="18" charset="0"/>
              </a:rPr>
              <a:t>Σ</a:t>
            </a:r>
            <a:r>
              <a:rPr lang="en-US" sz="2000" dirty="0">
                <a:latin typeface="Times New Roman" panose="02020603050405020304" pitchFamily="18" charset="0"/>
                <a:cs typeface="Times New Roman" panose="02020603050405020304" pitchFamily="18" charset="0"/>
              </a:rPr>
              <a:t>k </a:t>
            </a:r>
            <a:r>
              <a:rPr lang="en-US" sz="2000" dirty="0" err="1">
                <a:latin typeface="Times New Roman" panose="02020603050405020304" pitchFamily="18" charset="0"/>
                <a:cs typeface="Times New Roman" panose="02020603050405020304" pitchFamily="18" charset="0"/>
              </a:rPr>
              <a:t>Wkh</a:t>
            </a:r>
            <a:r>
              <a:rPr lang="en-US" sz="2000" dirty="0">
                <a:latin typeface="Times New Roman" panose="02020603050405020304" pitchFamily="18" charset="0"/>
                <a:cs typeface="Times New Roman" panose="02020603050405020304" pitchFamily="18" charset="0"/>
              </a:rPr>
              <a:t> </a:t>
            </a:r>
            <a:r>
              <a:rPr lang="el-GR" sz="2000" dirty="0">
                <a:latin typeface="Times New Roman" panose="02020603050405020304" pitchFamily="18" charset="0"/>
                <a:cs typeface="Times New Roman" panose="02020603050405020304" pitchFamily="18" charset="0"/>
              </a:rPr>
              <a:t>δ</a:t>
            </a:r>
            <a:r>
              <a:rPr lang="en-US" sz="2000" dirty="0">
                <a:latin typeface="Times New Roman" panose="02020603050405020304" pitchFamily="18" charset="0"/>
                <a:cs typeface="Times New Roman" panose="02020603050405020304" pitchFamily="18" charset="0"/>
              </a:rPr>
              <a:t>k </a:t>
            </a:r>
          </a:p>
          <a:p>
            <a:r>
              <a:rPr lang="en-US" sz="2000" dirty="0">
                <a:latin typeface="Times New Roman" panose="02020603050405020304" pitchFamily="18" charset="0"/>
                <a:cs typeface="Times New Roman" panose="02020603050405020304" pitchFamily="18" charset="0"/>
              </a:rPr>
              <a:t>C. Update each network weight: </a:t>
            </a:r>
          </a:p>
          <a:p>
            <a:pPr marL="0" indent="0">
              <a:buNone/>
            </a:pPr>
            <a:r>
              <a:rPr lang="en-US" sz="2000" dirty="0" smtClean="0">
                <a:latin typeface="Times New Roman" panose="02020603050405020304" pitchFamily="18" charset="0"/>
                <a:cs typeface="Times New Roman" panose="02020603050405020304" pitchFamily="18" charset="0"/>
              </a:rPr>
              <a:t>	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Wji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Wji</a:t>
            </a:r>
            <a:r>
              <a:rPr lang="en-US" sz="2000" dirty="0">
                <a:latin typeface="Times New Roman" panose="02020603050405020304" pitchFamily="18" charset="0"/>
                <a:cs typeface="Times New Roman" panose="02020603050405020304" pitchFamily="18" charset="0"/>
              </a:rPr>
              <a:t> + </a:t>
            </a:r>
            <a:r>
              <a:rPr lang="el-GR" sz="2000" dirty="0">
                <a:latin typeface="Times New Roman" panose="02020603050405020304" pitchFamily="18" charset="0"/>
                <a:cs typeface="Times New Roman" panose="02020603050405020304" pitchFamily="18" charset="0"/>
              </a:rPr>
              <a:t>Δ</a:t>
            </a:r>
            <a:r>
              <a:rPr lang="en-US" sz="2000" dirty="0" err="1">
                <a:latin typeface="Times New Roman" panose="02020603050405020304" pitchFamily="18" charset="0"/>
                <a:cs typeface="Times New Roman" panose="02020603050405020304" pitchFamily="18" charset="0"/>
              </a:rPr>
              <a:t>Wji</a:t>
            </a:r>
            <a:r>
              <a:rPr lang="en-US" sz="2000" dirty="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where </a:t>
            </a:r>
            <a:r>
              <a:rPr lang="en-US" sz="2000" dirty="0" err="1">
                <a:latin typeface="Times New Roman" panose="02020603050405020304" pitchFamily="18" charset="0"/>
                <a:cs typeface="Times New Roman" panose="02020603050405020304" pitchFamily="18" charset="0"/>
              </a:rPr>
              <a:t>ΔWji</a:t>
            </a:r>
            <a:r>
              <a:rPr lang="en-US" sz="2000" dirty="0">
                <a:latin typeface="Times New Roman" panose="02020603050405020304" pitchFamily="18" charset="0"/>
                <a:cs typeface="Times New Roman" panose="02020603050405020304" pitchFamily="18" charset="0"/>
              </a:rPr>
              <a:t> = η </a:t>
            </a:r>
            <a:r>
              <a:rPr lang="en-US" sz="2000" dirty="0" err="1">
                <a:latin typeface="Times New Roman" panose="02020603050405020304" pitchFamily="18" charset="0"/>
                <a:cs typeface="Times New Roman" panose="02020603050405020304" pitchFamily="18" charset="0"/>
              </a:rPr>
              <a:t>δj</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Xji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Wji</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Xji</a:t>
            </a:r>
            <a:r>
              <a:rPr lang="en-US" sz="2000" dirty="0">
                <a:latin typeface="Times New Roman" panose="02020603050405020304" pitchFamily="18" charset="0"/>
                <a:cs typeface="Times New Roman" panose="02020603050405020304" pitchFamily="18" charset="0"/>
              </a:rPr>
              <a:t> are the input and weight of node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to node j) </a:t>
            </a:r>
          </a:p>
          <a:p>
            <a:r>
              <a:rPr lang="en-US" sz="2000" dirty="0">
                <a:latin typeface="Times New Roman" panose="02020603050405020304" pitchFamily="18" charset="0"/>
                <a:cs typeface="Times New Roman" panose="02020603050405020304" pitchFamily="18" charset="0"/>
              </a:rPr>
              <a:t>A momentum term, depending on the weight value at last iteration, may also be added to the update rule as follows. At iteration n we have the following: </a:t>
            </a:r>
          </a:p>
          <a:p>
            <a:r>
              <a:rPr lang="pt-BR" sz="2000" dirty="0">
                <a:latin typeface="Times New Roman" panose="02020603050405020304" pitchFamily="18" charset="0"/>
                <a:cs typeface="Times New Roman" panose="02020603050405020304" pitchFamily="18" charset="0"/>
              </a:rPr>
              <a:t>ΔWji (n) = η δj Xji + αΔWji (n) </a:t>
            </a:r>
          </a:p>
          <a:p>
            <a:r>
              <a:rPr lang="en-US" sz="2000" dirty="0">
                <a:latin typeface="Times New Roman" panose="02020603050405020304" pitchFamily="18" charset="0"/>
                <a:cs typeface="Times New Roman" panose="02020603050405020304" pitchFamily="18" charset="0"/>
              </a:rPr>
              <a:t>Where α ( 0 &lt;= α &lt;= 1) is a constant called the momentum. </a:t>
            </a:r>
          </a:p>
          <a:p>
            <a:pPr lvl="1"/>
            <a:r>
              <a:rPr lang="en-US" sz="2000" dirty="0">
                <a:solidFill>
                  <a:schemeClr val="tx1"/>
                </a:solidFill>
                <a:latin typeface="Times New Roman" panose="02020603050405020304" pitchFamily="18" charset="0"/>
                <a:cs typeface="Times New Roman" panose="02020603050405020304" pitchFamily="18" charset="0"/>
              </a:rPr>
              <a:t>1. It increases the speed along a local minimum. </a:t>
            </a:r>
          </a:p>
          <a:p>
            <a:pPr lvl="1"/>
            <a:r>
              <a:rPr lang="en-US" sz="2000" dirty="0">
                <a:solidFill>
                  <a:schemeClr val="tx1"/>
                </a:solidFill>
                <a:latin typeface="Times New Roman" panose="02020603050405020304" pitchFamily="18" charset="0"/>
                <a:cs typeface="Times New Roman" panose="02020603050405020304" pitchFamily="18" charset="0"/>
              </a:rPr>
              <a:t>2. It increases the speed along flat regions.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60714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r>
              <a:rPr lang="en-US" b="1" dirty="0" smtClean="0"/>
              <a:t>Cont’d</a:t>
            </a:r>
            <a:endParaRPr lang="en-US" b="1"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73</a:t>
            </a:fld>
            <a:endParaRPr lang="en-US"/>
          </a:p>
        </p:txBody>
      </p:sp>
      <p:sp>
        <p:nvSpPr>
          <p:cNvPr id="4" name="Content Placeholder 3"/>
          <p:cNvSpPr>
            <a:spLocks noGrp="1"/>
          </p:cNvSpPr>
          <p:nvPr>
            <p:ph sz="quarter" idx="1"/>
          </p:nvPr>
        </p:nvSpPr>
        <p:spPr>
          <a:xfrm>
            <a:off x="265471" y="1219200"/>
            <a:ext cx="8649929" cy="5105400"/>
          </a:xfrm>
        </p:spPr>
        <p:txBody>
          <a:bodyPr>
            <a:normAutofit fontScale="77500" lnSpcReduction="20000"/>
          </a:bodyPr>
          <a:lstStyle/>
          <a:p>
            <a:pPr algn="just"/>
            <a:r>
              <a:rPr lang="en-US" sz="2800" i="1" dirty="0">
                <a:latin typeface="Times New Roman" panose="02020603050405020304" pitchFamily="18" charset="0"/>
                <a:cs typeface="Times New Roman" panose="02020603050405020304" pitchFamily="18" charset="0"/>
              </a:rPr>
              <a:t>Remarks on Back-propagation </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1. It implements a gradient descent search over the weight space. </a:t>
            </a:r>
          </a:p>
          <a:p>
            <a:pPr algn="just"/>
            <a:r>
              <a:rPr lang="en-US" sz="2800" dirty="0">
                <a:latin typeface="Times New Roman" panose="02020603050405020304" pitchFamily="18" charset="0"/>
                <a:cs typeface="Times New Roman" panose="02020603050405020304" pitchFamily="18" charset="0"/>
              </a:rPr>
              <a:t>2. It may become trapped in local minima. </a:t>
            </a:r>
          </a:p>
          <a:p>
            <a:pPr algn="just"/>
            <a:r>
              <a:rPr lang="en-US" sz="2800" dirty="0">
                <a:latin typeface="Times New Roman" panose="02020603050405020304" pitchFamily="18" charset="0"/>
                <a:cs typeface="Times New Roman" panose="02020603050405020304" pitchFamily="18" charset="0"/>
              </a:rPr>
              <a:t>3. In practice, it is very effective. </a:t>
            </a:r>
          </a:p>
          <a:p>
            <a:pPr algn="just"/>
            <a:r>
              <a:rPr lang="en-US" sz="2800" dirty="0" smtClean="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 How to avoid local minima? </a:t>
            </a:r>
          </a:p>
          <a:p>
            <a:pPr lvl="1" algn="just"/>
            <a:r>
              <a:rPr lang="en-US" sz="2400" dirty="0">
                <a:solidFill>
                  <a:schemeClr val="tx1"/>
                </a:solidFill>
                <a:latin typeface="Times New Roman" panose="02020603050405020304" pitchFamily="18" charset="0"/>
                <a:cs typeface="Times New Roman" panose="02020603050405020304" pitchFamily="18" charset="0"/>
              </a:rPr>
              <a:t>a) Add momentum. </a:t>
            </a:r>
          </a:p>
          <a:p>
            <a:pPr lvl="1" algn="just"/>
            <a:r>
              <a:rPr lang="en-US" sz="2400" dirty="0">
                <a:solidFill>
                  <a:schemeClr val="tx1"/>
                </a:solidFill>
                <a:latin typeface="Times New Roman" panose="02020603050405020304" pitchFamily="18" charset="0"/>
                <a:cs typeface="Times New Roman" panose="02020603050405020304" pitchFamily="18" charset="0"/>
              </a:rPr>
              <a:t>b) Use stochastic gradient descent. </a:t>
            </a:r>
          </a:p>
          <a:p>
            <a:pPr lvl="1" algn="just"/>
            <a:r>
              <a:rPr lang="en-US" sz="2400" dirty="0">
                <a:solidFill>
                  <a:schemeClr val="tx1"/>
                </a:solidFill>
                <a:latin typeface="Times New Roman" panose="02020603050405020304" pitchFamily="18" charset="0"/>
                <a:cs typeface="Times New Roman" panose="02020603050405020304" pitchFamily="18" charset="0"/>
              </a:rPr>
              <a:t>c) Use different networks with different initial values for the weights.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Multi-layered </a:t>
            </a:r>
            <a:r>
              <a:rPr lang="en-US" sz="2800" dirty="0" err="1">
                <a:latin typeface="Times New Roman" panose="02020603050405020304" pitchFamily="18" charset="0"/>
                <a:cs typeface="Times New Roman" panose="02020603050405020304" pitchFamily="18" charset="0"/>
              </a:rPr>
              <a:t>perceptrons</a:t>
            </a:r>
            <a:r>
              <a:rPr lang="en-US" sz="2800" dirty="0">
                <a:latin typeface="Times New Roman" panose="02020603050405020304" pitchFamily="18" charset="0"/>
                <a:cs typeface="Times New Roman" panose="02020603050405020304" pitchFamily="18" charset="0"/>
              </a:rPr>
              <a:t> have high representational power. They can represent the following: </a:t>
            </a:r>
          </a:p>
          <a:p>
            <a:pPr algn="just"/>
            <a:r>
              <a:rPr lang="en-US" sz="2800" dirty="0">
                <a:latin typeface="Times New Roman" panose="02020603050405020304" pitchFamily="18" charset="0"/>
                <a:cs typeface="Times New Roman" panose="02020603050405020304" pitchFamily="18" charset="0"/>
              </a:rPr>
              <a:t>1. Boolean functions. Every </a:t>
            </a:r>
            <a:r>
              <a:rPr lang="en-US" sz="2800" dirty="0" err="1">
                <a:latin typeface="Times New Roman" panose="02020603050405020304" pitchFamily="18" charset="0"/>
                <a:cs typeface="Times New Roman" panose="02020603050405020304" pitchFamily="18" charset="0"/>
              </a:rPr>
              <a:t>boolean</a:t>
            </a:r>
            <a:r>
              <a:rPr lang="en-US" sz="2800" dirty="0">
                <a:latin typeface="Times New Roman" panose="02020603050405020304" pitchFamily="18" charset="0"/>
                <a:cs typeface="Times New Roman" panose="02020603050405020304" pitchFamily="18" charset="0"/>
              </a:rPr>
              <a:t> function can be represented with a network having two layers of units. </a:t>
            </a:r>
          </a:p>
          <a:p>
            <a:pPr algn="just"/>
            <a:r>
              <a:rPr lang="en-US" sz="2800" dirty="0" smtClean="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Continuous functions. All bounded continuous functions can also be approximated with a network having two layers of units. </a:t>
            </a:r>
          </a:p>
          <a:p>
            <a:pPr algn="just"/>
            <a:r>
              <a:rPr lang="en-US" sz="2800" dirty="0" smtClean="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 Arbitrary functions. Any arbitrary function can be approximated with a network with three layers of units. </a:t>
            </a:r>
          </a:p>
          <a:p>
            <a:pPr marL="274320" lvl="1"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7585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a:bodyPr>
          <a:lstStyle/>
          <a:p>
            <a:pPr algn="just"/>
            <a:r>
              <a:rPr lang="en-US" sz="2800" b="1" dirty="0">
                <a:solidFill>
                  <a:schemeClr val="tx1"/>
                </a:solidFill>
              </a:rPr>
              <a:t>Generalization and </a:t>
            </a:r>
            <a:r>
              <a:rPr lang="en-US" sz="2800" b="1" dirty="0" smtClean="0">
                <a:solidFill>
                  <a:schemeClr val="tx1"/>
                </a:solidFill>
              </a:rPr>
              <a:t>overfitting</a:t>
            </a:r>
            <a:endParaRPr lang="en-US" sz="2800" b="1"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74</a:t>
            </a:fld>
            <a:endParaRPr lang="en-US"/>
          </a:p>
        </p:txBody>
      </p:sp>
      <p:sp>
        <p:nvSpPr>
          <p:cNvPr id="4" name="Content Placeholder 3"/>
          <p:cNvSpPr>
            <a:spLocks noGrp="1"/>
          </p:cNvSpPr>
          <p:nvPr>
            <p:ph sz="quarter" idx="1"/>
          </p:nvPr>
        </p:nvSpPr>
        <p:spPr>
          <a:xfrm>
            <a:off x="228600" y="1219200"/>
            <a:ext cx="8686800" cy="4937760"/>
          </a:xfrm>
        </p:spPr>
        <p:txBody>
          <a:bodyPr>
            <a:normAutofit/>
          </a:bodyPr>
          <a:lstStyle/>
          <a:p>
            <a:r>
              <a:rPr lang="en-US" sz="2200" dirty="0" smtClean="0">
                <a:latin typeface="Times New Roman" panose="02020603050405020304" pitchFamily="18" charset="0"/>
                <a:cs typeface="Times New Roman" panose="02020603050405020304" pitchFamily="18" charset="0"/>
              </a:rPr>
              <a:t>One </a:t>
            </a:r>
            <a:r>
              <a:rPr lang="en-US" sz="2200" dirty="0">
                <a:latin typeface="Times New Roman" panose="02020603050405020304" pitchFamily="18" charset="0"/>
                <a:cs typeface="Times New Roman" panose="02020603050405020304" pitchFamily="18" charset="0"/>
              </a:rPr>
              <a:t>obvious stopping point for backpropagation is to continue iterating until the error is below some threshold; this can lead to overfitting. </a:t>
            </a:r>
            <a:endParaRPr lang="en-US" sz="2200" dirty="0">
              <a:latin typeface="Times New Roman" panose="02020603050405020304" pitchFamily="18" charset="0"/>
              <a:cs typeface="Times New Roman" panose="02020603050405020304" pitchFamily="18" charset="0"/>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057400"/>
            <a:ext cx="61722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4725650"/>
            <a:ext cx="8382000" cy="1446550"/>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Overfitting can be avoided using the following strategies. </a:t>
            </a:r>
          </a:p>
          <a:p>
            <a:r>
              <a:rPr lang="en-US" sz="2200" dirty="0">
                <a:latin typeface="Times New Roman" panose="02020603050405020304" pitchFamily="18" charset="0"/>
                <a:cs typeface="Times New Roman" panose="02020603050405020304" pitchFamily="18" charset="0"/>
              </a:rPr>
              <a:t>• Use a validation set and stop until the error is small in this set. </a:t>
            </a:r>
          </a:p>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Use 10 fold cross validation. </a:t>
            </a:r>
          </a:p>
          <a:p>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Use weight decay; the weights are decreased slowly on each iteration. </a:t>
            </a:r>
          </a:p>
        </p:txBody>
      </p:sp>
    </p:spTree>
    <p:extLst>
      <p:ext uri="{BB962C8B-B14F-4D97-AF65-F5344CB8AC3E}">
        <p14:creationId xmlns:p14="http://schemas.microsoft.com/office/powerpoint/2010/main" val="11413626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a:bodyPr>
          <a:lstStyle/>
          <a:p>
            <a:r>
              <a:rPr lang="en-US" sz="2800" b="1" dirty="0">
                <a:solidFill>
                  <a:schemeClr val="tx1"/>
                </a:solidFill>
              </a:rPr>
              <a:t>Applications of Neural Networks </a:t>
            </a:r>
            <a:endParaRPr lang="en-US" sz="2800" dirty="0">
              <a:solidFill>
                <a:schemeClr val="tx1"/>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75</a:t>
            </a:fld>
            <a:endParaRPr lang="en-US"/>
          </a:p>
        </p:txBody>
      </p:sp>
      <p:sp>
        <p:nvSpPr>
          <p:cNvPr id="4" name="Content Placeholder 3"/>
          <p:cNvSpPr>
            <a:spLocks noGrp="1"/>
          </p:cNvSpPr>
          <p:nvPr>
            <p:ph sz="quarter" idx="1"/>
          </p:nvPr>
        </p:nvSpPr>
        <p:spPr>
          <a:xfrm>
            <a:off x="152400" y="1143000"/>
            <a:ext cx="8763000" cy="5257800"/>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Neural </a:t>
            </a:r>
            <a:r>
              <a:rPr lang="en-US" sz="1800" dirty="0">
                <a:latin typeface="Times New Roman" panose="02020603050405020304" pitchFamily="18" charset="0"/>
                <a:cs typeface="Times New Roman" panose="02020603050405020304" pitchFamily="18" charset="0"/>
              </a:rPr>
              <a:t>networks have broad applicability to real world business problems. They have already been successfully applied in many industries. </a:t>
            </a:r>
          </a:p>
          <a:p>
            <a:pPr algn="just"/>
            <a:r>
              <a:rPr lang="en-US" sz="1800" dirty="0">
                <a:latin typeface="Times New Roman" panose="02020603050405020304" pitchFamily="18" charset="0"/>
                <a:cs typeface="Times New Roman" panose="02020603050405020304" pitchFamily="18" charset="0"/>
              </a:rPr>
              <a:t>Since neural networks are best at identifying patterns or trends in data, they are well suited for prediction or forecasting needs including: </a:t>
            </a:r>
          </a:p>
          <a:p>
            <a:pPr algn="just"/>
            <a:r>
              <a:rPr lang="en-US" sz="1800" dirty="0">
                <a:latin typeface="Times New Roman" panose="02020603050405020304" pitchFamily="18" charset="0"/>
                <a:cs typeface="Times New Roman" panose="02020603050405020304" pitchFamily="18" charset="0"/>
              </a:rPr>
              <a:t>• sales forecasting </a:t>
            </a:r>
          </a:p>
          <a:p>
            <a:pPr algn="just"/>
            <a:r>
              <a:rPr lang="en-US" sz="1800" dirty="0">
                <a:latin typeface="Times New Roman" panose="02020603050405020304" pitchFamily="18" charset="0"/>
                <a:cs typeface="Times New Roman" panose="02020603050405020304" pitchFamily="18" charset="0"/>
              </a:rPr>
              <a:t>• industrial process control </a:t>
            </a:r>
          </a:p>
          <a:p>
            <a:pPr algn="just"/>
            <a:r>
              <a:rPr lang="en-US" sz="1800" dirty="0">
                <a:latin typeface="Times New Roman" panose="02020603050405020304" pitchFamily="18" charset="0"/>
                <a:cs typeface="Times New Roman" panose="02020603050405020304" pitchFamily="18" charset="0"/>
              </a:rPr>
              <a:t>• customer research </a:t>
            </a:r>
          </a:p>
          <a:p>
            <a:pPr algn="just"/>
            <a:r>
              <a:rPr lang="en-US" sz="1800" dirty="0">
                <a:latin typeface="Times New Roman" panose="02020603050405020304" pitchFamily="18" charset="0"/>
                <a:cs typeface="Times New Roman" panose="02020603050405020304" pitchFamily="18" charset="0"/>
              </a:rPr>
              <a:t>• data validation </a:t>
            </a:r>
          </a:p>
          <a:p>
            <a:pPr algn="just"/>
            <a:r>
              <a:rPr lang="en-US" sz="1800" dirty="0">
                <a:latin typeface="Times New Roman" panose="02020603050405020304" pitchFamily="18" charset="0"/>
                <a:cs typeface="Times New Roman" panose="02020603050405020304" pitchFamily="18" charset="0"/>
              </a:rPr>
              <a:t>• risk management </a:t>
            </a:r>
          </a:p>
          <a:p>
            <a:pPr algn="just"/>
            <a:r>
              <a:rPr lang="en-US" sz="1800" dirty="0">
                <a:latin typeface="Times New Roman" panose="02020603050405020304" pitchFamily="18" charset="0"/>
                <a:cs typeface="Times New Roman" panose="02020603050405020304" pitchFamily="18" charset="0"/>
              </a:rPr>
              <a:t>• target marketing </a:t>
            </a:r>
          </a:p>
          <a:p>
            <a:pPr algn="just"/>
            <a:r>
              <a:rPr lang="en-US" sz="1800" dirty="0">
                <a:latin typeface="Times New Roman" panose="02020603050405020304" pitchFamily="18" charset="0"/>
                <a:cs typeface="Times New Roman" panose="02020603050405020304" pitchFamily="18" charset="0"/>
              </a:rPr>
              <a:t>Because of their adaptive and non-linear nature they have also been used in a number of control system application domains like,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process control in chemical plants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unmanned vehicles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robotics </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consumer electronics </a:t>
            </a:r>
          </a:p>
          <a:p>
            <a:pPr algn="just"/>
            <a:r>
              <a:rPr lang="en-US" sz="1800" dirty="0" smtClean="0">
                <a:latin typeface="Times New Roman" panose="02020603050405020304" pitchFamily="18" charset="0"/>
                <a:cs typeface="Times New Roman" panose="02020603050405020304" pitchFamily="18" charset="0"/>
              </a:rPr>
              <a:t>Neural </a:t>
            </a:r>
            <a:r>
              <a:rPr lang="en-US" sz="1800" dirty="0">
                <a:latin typeface="Times New Roman" panose="02020603050405020304" pitchFamily="18" charset="0"/>
                <a:cs typeface="Times New Roman" panose="02020603050405020304" pitchFamily="18" charset="0"/>
              </a:rPr>
              <a:t>networks are also used a number of other applications which are too hard to model using classical techniques. These include, computer vision, path planning and user modeling.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31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Taxonomy of Learning Systems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a:xfrm>
            <a:off x="152400" y="1143000"/>
            <a:ext cx="8763000" cy="5334000"/>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Several </a:t>
            </a:r>
            <a:r>
              <a:rPr lang="en-US" sz="2000" dirty="0">
                <a:latin typeface="Times New Roman" panose="02020603050405020304" pitchFamily="18" charset="0"/>
                <a:cs typeface="Times New Roman" panose="02020603050405020304" pitchFamily="18" charset="0"/>
              </a:rPr>
              <a:t>classification of learning systems are possible based on the above components as follows: </a:t>
            </a:r>
          </a:p>
          <a:p>
            <a:pPr algn="just"/>
            <a:r>
              <a:rPr lang="en-US" sz="2000" b="1" dirty="0">
                <a:latin typeface="Times New Roman" panose="02020603050405020304" pitchFamily="18" charset="0"/>
                <a:cs typeface="Times New Roman" panose="02020603050405020304" pitchFamily="18" charset="0"/>
              </a:rPr>
              <a:t>Goal/Task/Target Function: </a:t>
            </a:r>
          </a:p>
          <a:p>
            <a:pPr algn="just"/>
            <a:r>
              <a:rPr lang="en-US" sz="2000" i="1" dirty="0">
                <a:latin typeface="Times New Roman" panose="02020603050405020304" pitchFamily="18" charset="0"/>
                <a:cs typeface="Times New Roman" panose="02020603050405020304" pitchFamily="18" charset="0"/>
              </a:rPr>
              <a:t>Prediction</a:t>
            </a:r>
            <a:r>
              <a:rPr lang="en-US" sz="2000" dirty="0">
                <a:latin typeface="Times New Roman" panose="02020603050405020304" pitchFamily="18" charset="0"/>
                <a:cs typeface="Times New Roman" panose="02020603050405020304" pitchFamily="18" charset="0"/>
              </a:rPr>
              <a:t>: To predict the desired output for a given input based on previous input/output pairs. E.g., to predict the value of a stock given other inputs like market index, interest rates etc. </a:t>
            </a:r>
          </a:p>
          <a:p>
            <a:pPr algn="just"/>
            <a:r>
              <a:rPr lang="en-US" sz="2000" i="1" dirty="0">
                <a:latin typeface="Times New Roman" panose="02020603050405020304" pitchFamily="18" charset="0"/>
                <a:cs typeface="Times New Roman" panose="02020603050405020304" pitchFamily="18" charset="0"/>
              </a:rPr>
              <a:t>Categorization</a:t>
            </a:r>
            <a:r>
              <a:rPr lang="en-US" sz="2000" dirty="0">
                <a:latin typeface="Times New Roman" panose="02020603050405020304" pitchFamily="18" charset="0"/>
                <a:cs typeface="Times New Roman" panose="02020603050405020304" pitchFamily="18" charset="0"/>
              </a:rPr>
              <a:t>: To classify an object into one of several categories based on features of the object. E.g., a robotic vision system to categorize a machine part into one of the categories, spanner, hammer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based on the parts’ dimension and shape. </a:t>
            </a:r>
          </a:p>
          <a:p>
            <a:pPr algn="just"/>
            <a:r>
              <a:rPr lang="en-US" sz="2000" i="1" dirty="0">
                <a:latin typeface="Times New Roman" panose="02020603050405020304" pitchFamily="18" charset="0"/>
                <a:cs typeface="Times New Roman" panose="02020603050405020304" pitchFamily="18" charset="0"/>
              </a:rPr>
              <a:t>Clustering</a:t>
            </a:r>
            <a:r>
              <a:rPr lang="en-US" sz="2000" dirty="0">
                <a:latin typeface="Times New Roman" panose="02020603050405020304" pitchFamily="18" charset="0"/>
                <a:cs typeface="Times New Roman" panose="02020603050405020304" pitchFamily="18" charset="0"/>
              </a:rPr>
              <a:t>: To organize a group of objects into homogeneous segments. E.g., a satellite image analysis system which groups land areas into forest, urban and water body, for better utilization of natural resources. </a:t>
            </a:r>
          </a:p>
          <a:p>
            <a:pPr algn="just"/>
            <a:r>
              <a:rPr lang="en-US" sz="2000" i="1" dirty="0">
                <a:latin typeface="Times New Roman" panose="02020603050405020304" pitchFamily="18" charset="0"/>
                <a:cs typeface="Times New Roman" panose="02020603050405020304" pitchFamily="18" charset="0"/>
              </a:rPr>
              <a:t>Planning</a:t>
            </a:r>
            <a:r>
              <a:rPr lang="en-US" sz="2000" dirty="0">
                <a:latin typeface="Times New Roman" panose="02020603050405020304" pitchFamily="18" charset="0"/>
                <a:cs typeface="Times New Roman" panose="02020603050405020304" pitchFamily="18" charset="0"/>
              </a:rPr>
              <a:t>: To generate an optimal sequence of actions to solve a particular problem. E.g., an Unmanned Air Vehicle which plans its path to obtain a set of pictures and avoid enemy anti-aircraft guns. </a:t>
            </a:r>
          </a:p>
        </p:txBody>
      </p:sp>
    </p:spTree>
    <p:extLst>
      <p:ext uri="{BB962C8B-B14F-4D97-AF65-F5344CB8AC3E}">
        <p14:creationId xmlns:p14="http://schemas.microsoft.com/office/powerpoint/2010/main" val="4074082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a:xfrm>
            <a:off x="228600" y="1143000"/>
            <a:ext cx="8686800" cy="5181600"/>
          </a:xfrm>
        </p:spPr>
        <p:txBody>
          <a:bodyPr>
            <a:normAutofit/>
          </a:bodyPr>
          <a:lstStyle/>
          <a:p>
            <a:pPr algn="just"/>
            <a:r>
              <a:rPr lang="en-US" sz="2100" dirty="0">
                <a:latin typeface="Times New Roman" panose="02020603050405020304" pitchFamily="18" charset="0"/>
                <a:cs typeface="Times New Roman" panose="02020603050405020304" pitchFamily="18" charset="0"/>
              </a:rPr>
              <a:t>Models: </a:t>
            </a:r>
          </a:p>
          <a:p>
            <a:pPr lvl="1" algn="just"/>
            <a:r>
              <a:rPr lang="en-US" sz="2100" dirty="0">
                <a:solidFill>
                  <a:schemeClr val="tx1"/>
                </a:solidFill>
                <a:latin typeface="Times New Roman" panose="02020603050405020304" pitchFamily="18" charset="0"/>
                <a:cs typeface="Times New Roman" panose="02020603050405020304" pitchFamily="18" charset="0"/>
              </a:rPr>
              <a:t>Propositional and FOL rules </a:t>
            </a:r>
          </a:p>
          <a:p>
            <a:pPr lvl="1" algn="just"/>
            <a:r>
              <a:rPr lang="en-US" sz="2100" dirty="0">
                <a:solidFill>
                  <a:schemeClr val="tx1"/>
                </a:solidFill>
                <a:latin typeface="Times New Roman" panose="02020603050405020304" pitchFamily="18" charset="0"/>
                <a:cs typeface="Times New Roman" panose="02020603050405020304" pitchFamily="18" charset="0"/>
              </a:rPr>
              <a:t> Decision trees </a:t>
            </a:r>
          </a:p>
          <a:p>
            <a:pPr lvl="1" algn="just"/>
            <a:r>
              <a:rPr lang="en-US" sz="2100" dirty="0">
                <a:solidFill>
                  <a:schemeClr val="tx1"/>
                </a:solidFill>
                <a:latin typeface="Times New Roman" panose="02020603050405020304" pitchFamily="18" charset="0"/>
                <a:cs typeface="Times New Roman" panose="02020603050405020304" pitchFamily="18" charset="0"/>
              </a:rPr>
              <a:t>Linear separators </a:t>
            </a:r>
          </a:p>
          <a:p>
            <a:pPr lvl="1" algn="just"/>
            <a:r>
              <a:rPr lang="en-US" sz="2100" dirty="0">
                <a:solidFill>
                  <a:schemeClr val="tx1"/>
                </a:solidFill>
                <a:latin typeface="Times New Roman" panose="02020603050405020304" pitchFamily="18" charset="0"/>
                <a:cs typeface="Times New Roman" panose="02020603050405020304" pitchFamily="18" charset="0"/>
              </a:rPr>
              <a:t>Neural networks </a:t>
            </a:r>
          </a:p>
          <a:p>
            <a:pPr lvl="1" algn="just"/>
            <a:r>
              <a:rPr lang="en-US" sz="2100" dirty="0">
                <a:solidFill>
                  <a:schemeClr val="tx1"/>
                </a:solidFill>
                <a:latin typeface="Times New Roman" panose="02020603050405020304" pitchFamily="18" charset="0"/>
                <a:cs typeface="Times New Roman" panose="02020603050405020304" pitchFamily="18" charset="0"/>
              </a:rPr>
              <a:t>Graphical models </a:t>
            </a:r>
          </a:p>
          <a:p>
            <a:pPr lvl="1" algn="just"/>
            <a:r>
              <a:rPr lang="en-US" sz="2100" dirty="0">
                <a:solidFill>
                  <a:schemeClr val="tx1"/>
                </a:solidFill>
                <a:latin typeface="Times New Roman" panose="02020603050405020304" pitchFamily="18" charset="0"/>
                <a:cs typeface="Times New Roman" panose="02020603050405020304" pitchFamily="18" charset="0"/>
              </a:rPr>
              <a:t>Temporal models like hidden Markov models  </a:t>
            </a:r>
          </a:p>
          <a:p>
            <a:pPr algn="just"/>
            <a:r>
              <a:rPr lang="en-US" sz="2100" b="1" dirty="0">
                <a:latin typeface="Times New Roman" panose="02020603050405020304" pitchFamily="18" charset="0"/>
                <a:cs typeface="Times New Roman" panose="02020603050405020304" pitchFamily="18" charset="0"/>
              </a:rPr>
              <a:t>Learning Rules: </a:t>
            </a:r>
          </a:p>
          <a:p>
            <a:pPr algn="just"/>
            <a:r>
              <a:rPr lang="en-US" sz="2100" dirty="0">
                <a:latin typeface="Times New Roman" panose="02020603050405020304" pitchFamily="18" charset="0"/>
                <a:cs typeface="Times New Roman" panose="02020603050405020304" pitchFamily="18" charset="0"/>
              </a:rPr>
              <a:t>Learning rules are often tied up with the model of learning used. </a:t>
            </a:r>
            <a:endParaRPr lang="en-US" sz="2100" dirty="0" smtClean="0">
              <a:latin typeface="Times New Roman" panose="02020603050405020304" pitchFamily="18" charset="0"/>
              <a:cs typeface="Times New Roman" panose="02020603050405020304" pitchFamily="18" charset="0"/>
            </a:endParaRPr>
          </a:p>
          <a:p>
            <a:pPr algn="just"/>
            <a:r>
              <a:rPr lang="en-US" sz="2100" dirty="0" smtClean="0">
                <a:latin typeface="Times New Roman" panose="02020603050405020304" pitchFamily="18" charset="0"/>
                <a:cs typeface="Times New Roman" panose="02020603050405020304" pitchFamily="18" charset="0"/>
              </a:rPr>
              <a:t>Some </a:t>
            </a:r>
            <a:r>
              <a:rPr lang="en-US" sz="2100" dirty="0">
                <a:latin typeface="Times New Roman" panose="02020603050405020304" pitchFamily="18" charset="0"/>
                <a:cs typeface="Times New Roman" panose="02020603050405020304" pitchFamily="18" charset="0"/>
              </a:rPr>
              <a:t>common rules are gradient descent, least square error, expectation maximization and margin maximization. </a:t>
            </a:r>
          </a:p>
        </p:txBody>
      </p:sp>
      <p:sp>
        <p:nvSpPr>
          <p:cNvPr id="5" name="Title 1"/>
          <p:cNvSpPr>
            <a:spLocks noGrp="1"/>
          </p:cNvSpPr>
          <p:nvPr>
            <p:ph type="title"/>
          </p:nvPr>
        </p:nvSpPr>
        <p:spPr>
          <a:xfrm>
            <a:off x="457200" y="533400"/>
            <a:ext cx="8229600" cy="533400"/>
          </a:xfrm>
        </p:spPr>
        <p:txBody>
          <a:bodyPr>
            <a:normAutofit/>
          </a:bodyPr>
          <a:lstStyle/>
          <a:p>
            <a:r>
              <a:rPr lang="en-US" sz="2800" b="1" dirty="0">
                <a:solidFill>
                  <a:schemeClr val="tx1"/>
                </a:solidFill>
              </a:rPr>
              <a:t>Taxonomy of Learning </a:t>
            </a:r>
            <a:r>
              <a:rPr lang="en-US" sz="2800" b="1" dirty="0" smtClean="0">
                <a:solidFill>
                  <a:schemeClr val="tx1"/>
                </a:solidFill>
              </a:rPr>
              <a:t>Systems … Cont’d </a:t>
            </a:r>
            <a:endParaRPr lang="en-US" sz="2800" b="1" dirty="0">
              <a:solidFill>
                <a:schemeClr val="tx1"/>
              </a:solidFill>
            </a:endParaRPr>
          </a:p>
        </p:txBody>
      </p:sp>
    </p:spTree>
    <p:extLst>
      <p:ext uri="{BB962C8B-B14F-4D97-AF65-F5344CB8AC3E}">
        <p14:creationId xmlns:p14="http://schemas.microsoft.com/office/powerpoint/2010/main" val="2957110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199</TotalTime>
  <Words>6246</Words>
  <Application>Microsoft Office PowerPoint</Application>
  <PresentationFormat>On-screen Show (4:3)</PresentationFormat>
  <Paragraphs>600</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Origin</vt:lpstr>
      <vt:lpstr>Chapter 6</vt:lpstr>
      <vt:lpstr>Outline</vt:lpstr>
      <vt:lpstr>Introduction to Learning </vt:lpstr>
      <vt:lpstr>Introduction to Learning … Cont’d </vt:lpstr>
      <vt:lpstr>Introduction to Learning … Cont’d </vt:lpstr>
      <vt:lpstr>Introduction to Learning … Cont’d </vt:lpstr>
      <vt:lpstr>Introduction to Learning … Cont’d </vt:lpstr>
      <vt:lpstr>Taxonomy of Learning Systems </vt:lpstr>
      <vt:lpstr>Taxonomy of Learning Systems … Cont’d </vt:lpstr>
      <vt:lpstr>Taxonomy of Learning Systems … Cont’d </vt:lpstr>
      <vt:lpstr>Taxonomy of Learning Systems … Cont’d </vt:lpstr>
      <vt:lpstr>Taxonomy of Learning Systems … Cont’d </vt:lpstr>
      <vt:lpstr>Mathematical formulation of the inductive learning problem </vt:lpstr>
      <vt:lpstr>Mathematical formulation of the inductive learning problem … Cont’d</vt:lpstr>
      <vt:lpstr>Mathematical formulation of the inductive learning problem … Cont’d</vt:lpstr>
      <vt:lpstr>Learning From Observations </vt:lpstr>
      <vt:lpstr>Learning From Observations … Cont’d </vt:lpstr>
      <vt:lpstr>Learning From Observations … Cont’d </vt:lpstr>
      <vt:lpstr>Learning From Observations … Cont’d </vt:lpstr>
      <vt:lpstr>Learning From Observations … Cont’d </vt:lpstr>
      <vt:lpstr>Learning From Observations … Cont’d </vt:lpstr>
      <vt:lpstr>Concept Learning as Search </vt:lpstr>
      <vt:lpstr>Concept Learning as Search … Cont’d </vt:lpstr>
      <vt:lpstr>PowerPoint Presentation</vt:lpstr>
      <vt:lpstr>Algorithm to Find a Maximally-Specific Hypothesis </vt:lpstr>
      <vt:lpstr>Algorithm to Find a Maximally-Specific Hypothesis </vt:lpstr>
      <vt:lpstr>Algorithm to Find a Maximally-Specific Hypothesis </vt:lpstr>
      <vt:lpstr>Algorithm to Find a Maximally-Specific Hypothesis </vt:lpstr>
      <vt:lpstr>Algorithm to Find a Maximally-Specific Hypothesis </vt:lpstr>
      <vt:lpstr>Algorithm to Find a Maximally-Specific Hypothesis </vt:lpstr>
      <vt:lpstr>Candidate Elimination Algorithm </vt:lpstr>
      <vt:lpstr>Version Space </vt:lpstr>
      <vt:lpstr>Version Space … Cont’d </vt:lpstr>
      <vt:lpstr>The Candidate-Elimination Algorithm </vt:lpstr>
      <vt:lpstr>The Candidate-Elimination Algorithm </vt:lpstr>
      <vt:lpstr>The Candidate-Elimination Algorithm </vt:lpstr>
      <vt:lpstr>Rule Induction and Decision Tree - I </vt:lpstr>
      <vt:lpstr>Decision Tree: Definition </vt:lpstr>
      <vt:lpstr>Classifying Examples Using Decision Tree </vt:lpstr>
      <vt:lpstr>Cont’d…</vt:lpstr>
      <vt:lpstr>Decision Tree Construction </vt:lpstr>
      <vt:lpstr>Cont’d</vt:lpstr>
      <vt:lpstr>Cont’d</vt:lpstr>
      <vt:lpstr>Cont’d</vt:lpstr>
      <vt:lpstr>Cont’d</vt:lpstr>
      <vt:lpstr>Rule Induction and Decision Tree - II </vt:lpstr>
      <vt:lpstr>Cont’d</vt:lpstr>
      <vt:lpstr>Cont’d</vt:lpstr>
      <vt:lpstr>Decision Tree Pruning </vt:lpstr>
      <vt:lpstr>Cont’d</vt:lpstr>
      <vt:lpstr>Cont’d</vt:lpstr>
      <vt:lpstr>Learning and Neural Networks - I </vt:lpstr>
      <vt:lpstr>Cont’d</vt:lpstr>
      <vt:lpstr>Cont’d</vt:lpstr>
      <vt:lpstr>Biological Neural Networks </vt:lpstr>
      <vt:lpstr>Cont’d</vt:lpstr>
      <vt:lpstr>Artificial Neural Networks </vt:lpstr>
      <vt:lpstr>Cont’d</vt:lpstr>
      <vt:lpstr>Cont’d</vt:lpstr>
      <vt:lpstr>Neural Networks - II </vt:lpstr>
      <vt:lpstr>Cont’d</vt:lpstr>
      <vt:lpstr>Cont’d</vt:lpstr>
      <vt:lpstr>Cont’d</vt:lpstr>
      <vt:lpstr>Perceptron Learning </vt:lpstr>
      <vt:lpstr>The Perceptron Rule </vt:lpstr>
      <vt:lpstr>The Delta Rule </vt:lpstr>
      <vt:lpstr>Cont’d</vt:lpstr>
      <vt:lpstr>Neural Networks - III </vt:lpstr>
      <vt:lpstr>Cont’d</vt:lpstr>
      <vt:lpstr>Back-Propagation Algorithm </vt:lpstr>
      <vt:lpstr>Cont’d</vt:lpstr>
      <vt:lpstr>Backward Propagation </vt:lpstr>
      <vt:lpstr>Cont’d</vt:lpstr>
      <vt:lpstr>Generalization and overfitting</vt:lpstr>
      <vt:lpstr>Applications of Neural Networks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ኤፍታህ</dc:creator>
  <cp:lastModifiedBy>Eyo</cp:lastModifiedBy>
  <cp:revision>27</cp:revision>
  <dcterms:created xsi:type="dcterms:W3CDTF">2006-08-16T00:00:00Z</dcterms:created>
  <dcterms:modified xsi:type="dcterms:W3CDTF">2016-01-18T08:10:58Z</dcterms:modified>
</cp:coreProperties>
</file>