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92" r:id="rId4"/>
    <p:sldId id="318" r:id="rId5"/>
    <p:sldId id="260" r:id="rId6"/>
    <p:sldId id="261" r:id="rId7"/>
    <p:sldId id="262" r:id="rId8"/>
    <p:sldId id="263" r:id="rId9"/>
    <p:sldId id="258" r:id="rId10"/>
    <p:sldId id="259" r:id="rId11"/>
    <p:sldId id="264" r:id="rId12"/>
    <p:sldId id="299" r:id="rId13"/>
    <p:sldId id="289" r:id="rId14"/>
    <p:sldId id="293" r:id="rId15"/>
    <p:sldId id="294" r:id="rId16"/>
    <p:sldId id="300" r:id="rId17"/>
    <p:sldId id="296" r:id="rId18"/>
    <p:sldId id="302" r:id="rId19"/>
    <p:sldId id="301" r:id="rId20"/>
    <p:sldId id="297" r:id="rId21"/>
    <p:sldId id="295" r:id="rId22"/>
    <p:sldId id="303" r:id="rId23"/>
    <p:sldId id="304" r:id="rId24"/>
    <p:sldId id="298" r:id="rId25"/>
    <p:sldId id="306" r:id="rId26"/>
    <p:sldId id="307" r:id="rId27"/>
    <p:sldId id="305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7" r:id="rId37"/>
    <p:sldId id="316" r:id="rId38"/>
    <p:sldId id="290" r:id="rId39"/>
  </p:sldIdLst>
  <p:sldSz cx="9144000" cy="6858000" type="screen4x3"/>
  <p:notesSz cx="9926638" cy="6669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10" autoAdjust="0"/>
  </p:normalViewPr>
  <p:slideViewPr>
    <p:cSldViewPr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2BDB4-56EA-4960-9465-9BE824A0F5BB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334476"/>
            <a:ext cx="430154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334476"/>
            <a:ext cx="430154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A58D-A773-46C0-B440-1243100441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0E75-BFA4-4633-AFAB-4ECB09E50809}" type="datetimeFigureOut">
              <a:rPr lang="en-GB" smtClean="0"/>
              <a:pPr/>
              <a:t>24/01/2022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5338" cy="250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167817"/>
            <a:ext cx="7941310" cy="300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34476"/>
            <a:ext cx="430154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334476"/>
            <a:ext cx="4301543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8D36A-D4EB-41AC-B657-8885EB4A52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phaworks.ibm.com/tech/sa4j?open&amp;S_TACT=105agx59&amp;S_CMP=GR&amp;ca=dgr-lnxw03awsa4j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disciplinary" TargetMode="External"/><Relationship Id="rId7" Type="http://schemas.openxmlformats.org/officeDocument/2006/relationships/hyperlink" Target="https://en.wikipedia.org/wiki/Enterprise_life_cyc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mplex_system" TargetMode="External"/><Relationship Id="rId5" Type="http://schemas.openxmlformats.org/officeDocument/2006/relationships/hyperlink" Target="https://en.wikipedia.org/wiki/Engineering_management" TargetMode="External"/><Relationship Id="rId4" Type="http://schemas.openxmlformats.org/officeDocument/2006/relationships/hyperlink" Target="https://en.wikipedia.org/wiki/Engineering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ixsoftware.com/blog/important-metrics-maintenance-department/" TargetMode="External"/><Relationship Id="rId7" Type="http://schemas.openxmlformats.org/officeDocument/2006/relationships/hyperlink" Target="https://www.fiixsoftware.com/scheduled-maintenance-critical-percent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iixsoftware.com/mean-time-to-repair-maintenance/" TargetMode="External"/><Relationship Id="rId5" Type="http://schemas.openxmlformats.org/officeDocument/2006/relationships/hyperlink" Target="https://www.fiixsoftware.com/how-do-maintainability-and-reliability-affect-availability/" TargetMode="External"/><Relationship Id="rId4" Type="http://schemas.openxmlformats.org/officeDocument/2006/relationships/hyperlink" Target="https://www.fiixsoftware.com/blog/what-is-reliability-maintenance-and-reliability-fiix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constraint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anything that prevents the system from achieving its 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 is at least one, but at most only a few in any given system.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Constraints can be internal or external to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Security audits measure an information system's performance against a list of criteria. </a:t>
            </a:r>
          </a:p>
          <a:p>
            <a:r>
              <a:rPr lang="en-GB" dirty="0"/>
              <a:t>A </a:t>
            </a:r>
            <a:r>
              <a:rPr lang="en-GB" i="1" dirty="0"/>
              <a:t>vulnerability</a:t>
            </a:r>
            <a:r>
              <a:rPr lang="en-GB" dirty="0"/>
              <a:t> assessment, on the other hand, involves a comprehensive study of an entire information system, seeking potential security weaknesses.</a:t>
            </a:r>
          </a:p>
          <a:p>
            <a:r>
              <a:rPr lang="en-GB" dirty="0"/>
              <a:t>A </a:t>
            </a:r>
            <a:r>
              <a:rPr lang="en-GB" i="1" dirty="0"/>
              <a:t>firewall</a:t>
            </a:r>
            <a:r>
              <a:rPr lang="en-GB" dirty="0"/>
              <a:t> is a network security device that monitors incoming and outgoing network traffic and permits or blocks data packets based on a set of security rules.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3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User class: describe the various groups of users who will be using your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315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coupling</a:t>
            </a:r>
            <a:r>
              <a:rPr lang="en-GB" dirty="0"/>
              <a:t> is the degree of interdependence between </a:t>
            </a:r>
            <a:r>
              <a:rPr lang="en-GB" b="1" dirty="0"/>
              <a:t>software</a:t>
            </a:r>
            <a:r>
              <a:rPr lang="en-GB" dirty="0"/>
              <a:t> modules; a measure of how closely connected two routines or modules are; the strength of the relationships between modules. ... </a:t>
            </a:r>
          </a:p>
          <a:p>
            <a:r>
              <a:rPr lang="en-GB" dirty="0"/>
              <a:t>Low </a:t>
            </a:r>
            <a:r>
              <a:rPr lang="en-GB" b="1" dirty="0"/>
              <a:t>coupling</a:t>
            </a:r>
            <a:r>
              <a:rPr lang="en-GB" dirty="0"/>
              <a:t> often correlates with high cohesion, and vice versa.</a:t>
            </a:r>
          </a:p>
          <a:p>
            <a:r>
              <a:rPr lang="en-GB" b="1" dirty="0"/>
              <a:t>Cohesion</a:t>
            </a:r>
            <a:r>
              <a:rPr lang="en-GB" dirty="0"/>
              <a:t> is a measure of the degree to which the elements of the module are functionally related. It is the degree to which all elements directed towards performing a single task are contained in the component. ... </a:t>
            </a:r>
          </a:p>
          <a:p>
            <a:r>
              <a:rPr lang="en-GB" dirty="0"/>
              <a:t>A good </a:t>
            </a:r>
            <a:r>
              <a:rPr lang="en-GB" b="1" dirty="0"/>
              <a:t>software design</a:t>
            </a:r>
            <a:r>
              <a:rPr lang="en-GB" dirty="0"/>
              <a:t> will have high </a:t>
            </a:r>
            <a:r>
              <a:rPr lang="en-GB" b="1" dirty="0"/>
              <a:t>cohesion</a:t>
            </a:r>
            <a:r>
              <a:rPr lang="en-GB" dirty="0"/>
              <a:t>.</a:t>
            </a:r>
          </a:p>
          <a:p>
            <a:r>
              <a:rPr lang="en-GB" b="1" dirty="0"/>
              <a:t>Cyclomatic complexity</a:t>
            </a:r>
            <a:r>
              <a:rPr lang="en-GB" dirty="0"/>
              <a:t> is a </a:t>
            </a:r>
            <a:r>
              <a:rPr lang="en-GB" b="1" dirty="0"/>
              <a:t>software</a:t>
            </a:r>
            <a:r>
              <a:rPr lang="en-GB" dirty="0"/>
              <a:t> metric used to indicate the </a:t>
            </a:r>
            <a:r>
              <a:rPr lang="en-GB" b="1" dirty="0"/>
              <a:t>complexity</a:t>
            </a:r>
            <a:r>
              <a:rPr lang="en-GB" dirty="0"/>
              <a:t> of a program. </a:t>
            </a:r>
          </a:p>
          <a:p>
            <a:r>
              <a:rPr lang="en-GB" dirty="0"/>
              <a:t>It is a quantitative measure of the number of linearly independent paths through a program's source code. ... </a:t>
            </a:r>
          </a:p>
          <a:p>
            <a:r>
              <a:rPr lang="en-GB" b="1" dirty="0"/>
              <a:t>Cyclomatic complexity</a:t>
            </a:r>
            <a:r>
              <a:rPr lang="en-GB" dirty="0"/>
              <a:t> may also be applied to individual functions, modules, methods or classes within a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80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FF6C0E"/>
                </a:solidFill>
                <a:effectLst/>
                <a:latin typeface="Verdana" panose="020B0604030504040204" pitchFamily="34" charset="0"/>
                <a:hlinkClick r:id="rId3"/>
              </a:rPr>
              <a:t>IBM’s Structural Analysis for Java 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(SA4J) provides structural analysis, anti-pattern detection to pinpoint poor design elements, dependency web browsing, a graphical view of an application’s structure, and more.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SA4J was created for Windows, Linux, and Sun Solaris machines as a way to improve the efficiency of your Java Program.”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2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REGRESSION TESTING</a:t>
            </a:r>
            <a:r>
              <a:rPr lang="en-GB" dirty="0"/>
              <a:t> is defined as a type of software </a:t>
            </a:r>
            <a:r>
              <a:rPr lang="en-GB" b="1" dirty="0"/>
              <a:t>testing</a:t>
            </a:r>
            <a:r>
              <a:rPr lang="en-GB" dirty="0"/>
              <a:t> to confirm that a recent program or code change has not adversely affected existing features. </a:t>
            </a:r>
            <a:r>
              <a:rPr lang="en-GB" b="1" dirty="0"/>
              <a:t>Regression Testing</a:t>
            </a:r>
            <a:r>
              <a:rPr lang="en-GB" dirty="0"/>
              <a:t> is nothing but a full or partial selection of already executed </a:t>
            </a:r>
            <a:r>
              <a:rPr lang="en-GB" b="1" dirty="0"/>
              <a:t>test</a:t>
            </a:r>
            <a:r>
              <a:rPr lang="en-GB" dirty="0"/>
              <a:t> cases which are re-executed to ensure existing functionalities work fine.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74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b="1" dirty="0"/>
              <a:t>framework</a:t>
            </a:r>
            <a:r>
              <a:rPr lang="en-GB" dirty="0"/>
              <a:t>, or software </a:t>
            </a:r>
            <a:r>
              <a:rPr lang="en-GB" b="1" dirty="0"/>
              <a:t>framework</a:t>
            </a:r>
            <a:r>
              <a:rPr lang="en-GB" dirty="0"/>
              <a:t>, is a platform for developing software applications. ... For </a:t>
            </a:r>
            <a:r>
              <a:rPr lang="en-GB" b="1" dirty="0"/>
              <a:t>example</a:t>
            </a:r>
            <a:r>
              <a:rPr lang="en-GB" dirty="0"/>
              <a:t>, a </a:t>
            </a:r>
            <a:r>
              <a:rPr lang="en-GB" b="1" dirty="0"/>
              <a:t>framework</a:t>
            </a:r>
            <a:r>
              <a:rPr lang="en-GB" dirty="0"/>
              <a:t> may include predefined classes and functions that can be used to process input, manage hardware devices, and interact with system software.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99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User requirements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often referred to as user needs, describe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the user does with the 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such as what activities that users must be able to perform.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 requirements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are the building blocks developers use to build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81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Requirements amalgamation:</a:t>
            </a:r>
          </a:p>
          <a:p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different requirements maybe expressed together; functional and non-functional requirements maybe mixed together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NexusSans"/>
              </a:rPr>
              <a:t>A systems model is a collection of elements that are interconnected in some specific way.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systems model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 process-oriented representation that emphasizes the influences, or flow, of information between modules.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4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Software engineering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defined as a process of analyzing user requirements and then designing, building, and testing software application.</a:t>
            </a: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Systems engineering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nterdisciplinary"/>
              </a:rPr>
              <a:t>interdisciplinary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field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Engineering"/>
              </a:rPr>
              <a:t>engineering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Engineering management"/>
              </a:rPr>
              <a:t>engineering management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focuses on how to design, integrate, and manage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Complex system"/>
              </a:rPr>
              <a:t>complex systems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over their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Enterprise life cycle"/>
              </a:rPr>
              <a:t>life cycles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73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Stakeholders are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individuals, groups, or organizations that are actively involved in a software project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can influence it due to their position, and whose interests may be affected by the success or failure of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23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i="1" dirty="0"/>
              <a:t>confidence interval</a:t>
            </a:r>
            <a:r>
              <a:rPr lang="en-GB" dirty="0"/>
              <a:t>, in statistics, refers to the probability that a population parameter will fall between a set of values for a certain proportion of times. </a:t>
            </a:r>
            <a:r>
              <a:rPr lang="en-GB" i="1" dirty="0"/>
              <a:t>Confidence intervals</a:t>
            </a:r>
            <a:r>
              <a:rPr lang="en-GB" dirty="0"/>
              <a:t> measure the degree of uncertainty or certainty in a sampling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0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Mean time between failures (MTBF) is the average time between system breakdowns. MTBF is a crucial </a:t>
            </a:r>
            <a:r>
              <a:rPr lang="en-GB" dirty="0">
                <a:hlinkClick r:id="rId3"/>
              </a:rPr>
              <a:t>maintenance metric</a:t>
            </a:r>
            <a:r>
              <a:rPr lang="en-GB" dirty="0"/>
              <a:t> to measure performance, safety, and equipment design, especially for critical or complex assets, like generators or airplanes. It is also used to determine the </a:t>
            </a:r>
            <a:r>
              <a:rPr lang="en-GB" dirty="0">
                <a:hlinkClick r:id="rId4"/>
              </a:rPr>
              <a:t>reliability</a:t>
            </a:r>
            <a:r>
              <a:rPr lang="en-GB" dirty="0"/>
              <a:t> of an asset. MTBF is also one half of the formula used to calculate </a:t>
            </a:r>
            <a:r>
              <a:rPr lang="en-GB" dirty="0">
                <a:hlinkClick r:id="rId5"/>
              </a:rPr>
              <a:t>availability</a:t>
            </a:r>
            <a:r>
              <a:rPr lang="en-GB" dirty="0"/>
              <a:t>, together with </a:t>
            </a:r>
            <a:r>
              <a:rPr lang="en-GB" dirty="0">
                <a:hlinkClick r:id="rId6"/>
              </a:rPr>
              <a:t>mean time to repair</a:t>
            </a:r>
            <a:r>
              <a:rPr lang="en-GB" dirty="0"/>
              <a:t> (MTTR). The MTBF formula uses only unplanned maintenance and doesn’t account for </a:t>
            </a:r>
            <a:r>
              <a:rPr lang="en-GB" dirty="0">
                <a:hlinkClick r:id="rId7"/>
              </a:rPr>
              <a:t>scheduled maintenance</a:t>
            </a:r>
            <a:r>
              <a:rPr lang="en-GB" dirty="0"/>
              <a:t>, like inspections, recalibrations, or preventive parts replacements.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80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MTBF is the average time</a:t>
            </a:r>
            <a:r>
              <a:rPr lang="en-GB" b="1" baseline="0" dirty="0"/>
              <a:t> between system breakdowns</a:t>
            </a:r>
            <a:endParaRPr lang="en-GB" b="1" dirty="0"/>
          </a:p>
          <a:p>
            <a:r>
              <a:rPr lang="en-GB" b="1" dirty="0"/>
              <a:t>MTBF = # of operational hours ÷ # of failures</a:t>
            </a:r>
          </a:p>
          <a:p>
            <a:r>
              <a:rPr lang="en-GB" dirty="0"/>
              <a:t>For example, an asset may have been operational for 1,000 hours in a year. Over the course of that year, that asset broke down eight times. Therefore, the MTBF for that piece of equipment is 125 hours.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8D36A-D4EB-41AC-B657-8885EB4A523C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A9DA-30F2-4E84-A214-B314D97C0DDB}" type="datetime1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332E-3571-43B5-9C5E-1D8AA60F8F9C}" type="datetime1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1C71-F9FD-49A5-875A-B3C05D1CC933}" type="datetime1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0646-D90E-4F1B-A6D3-DE3DD8B40866}" type="datetime1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51D0-CBF9-48BE-B5B0-F8F677FE5436}" type="datetime1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9BC8-4453-4AD4-A540-2728EA0B64DB}" type="datetime1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A8BD-3A2C-422B-B2F4-870B791FB441}" type="datetime1">
              <a:rPr lang="en-GB" smtClean="0"/>
              <a:t>24/01/2022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139-CA72-45E6-9475-B6ED58C75C62}" type="datetime1">
              <a:rPr lang="en-GB" smtClean="0"/>
              <a:t>24/01/2022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3A31-BDF1-4017-A10F-BF00691A3088}" type="datetime1">
              <a:rPr lang="en-GB" smtClean="0"/>
              <a:t>24/01/2022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725A-D47D-48D9-AB15-38344FFD7F40}" type="datetime1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D580-433B-4B0B-B797-F794B8DB229B}" type="datetime1">
              <a:rPr lang="en-GB" smtClean="0"/>
              <a:t>24/01/2022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1CDE-8100-4000-A040-EBEF91E9A1CE}" type="datetime1">
              <a:rPr lang="en-GB" smtClean="0"/>
              <a:t>24/01/2022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318ED-1329-4C98-AF6F-BEBE5C92D4A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%20Case.ppt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72400" cy="1470025"/>
          </a:xfrm>
        </p:spPr>
        <p:txBody>
          <a:bodyPr>
            <a:normAutofit/>
          </a:bodyPr>
          <a:lstStyle/>
          <a:p>
            <a:r>
              <a:rPr lang="en-GB" sz="4800" b="1" dirty="0">
                <a:latin typeface="Times New Roman" pitchFamily="18" charset="0"/>
                <a:cs typeface="Times New Roman" pitchFamily="18" charset="0"/>
              </a:rPr>
              <a:t>Chapter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996952"/>
            <a:ext cx="8640960" cy="184976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to Requirements Engineering</a:t>
            </a:r>
            <a:endParaRPr lang="en-GB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GB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 to </a:t>
            </a: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gather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software requirements from client, </a:t>
            </a: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them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is known as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requirement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of requirement engineering is to develop and maintain refined and descriptive ‘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Requirements Specification’ document. </a:t>
            </a:r>
          </a:p>
          <a:p>
            <a:pPr lvl="0">
              <a:buFont typeface="Wingdings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 practice, requirements engineering isn’t sequential process, it’s an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iterative process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 which activities are interleaved.</a:t>
            </a:r>
          </a:p>
          <a:p>
            <a:pPr lvl="1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For example, you iterate first on the user requirements; elicitation, specification, and validation, and repeat the same steps for the system requirements.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software development process goes through the phase of requirements engineering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use of the term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‘engineering’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implies that systematic and repeatable techniques should be used to ensure that system requirements are complete, consistent, relevant, etc.</a:t>
            </a: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Why is requirements engineering difficult?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Businesses operate in a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rapidly changing environment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so their requirements for system support are constantly changing. 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stakeholders with different goals and priorities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are involved in the requirements engineering process.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stakeholders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not have clear ideas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about the system support that they need.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Requirements are often influenced by political and organisational factors.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1015C-437C-4381-955D-BD5D40A2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35882"/>
            <a:ext cx="9144000" cy="864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Functional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Non-functional 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FD872-9D11-4F54-9E4A-F3A6F8A1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8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8964488" cy="772194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Functional Requirements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5967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requirements define what a system is supposed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requirements are usually in the form of "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shall do &lt;requirement&gt;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", an individual action or part of the system.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define functions and functionality within and from the software system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requirement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captures the behavioral aspects / function of the proposed automated system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Functional requirements are the back bone of all software products.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Requirements are categorized logically as: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Must Have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Software cannot be said operational without them.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Should have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Enhancing the functionality of software.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Could have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Software can still properly function with these requirements.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Wish list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These requirements do not map to any objectives of software.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While developing software, ‘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Must have’ must be implemented,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‘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Should have’ is a matter of debate with stakeholders,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whereas ‘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could have’ and ‘wish list’ can be kept for software updates.</a:t>
            </a:r>
            <a:endParaRPr lang="en-GB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0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Examples of functional requirement: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Requirement #1: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 shall solve a quadratic equation using the following formula.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X=(- b + sqrt (b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- 4 * a * c))/2 * a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Requirement #2: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user shall be able to search either the entire database of patients or select a subset from it (admitted patients or patients with asthma,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Requirement #3: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system shall provide appropriate viewers for the user to read documents in the document store.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4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Non-Functional Requirements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2696"/>
            <a:ext cx="9071992" cy="602877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Non-functional requirements define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 system is supposed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Non-functional requirements are in the form of "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shall be &lt;requirement&gt;"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 overall property of the system as a whole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or of a particular aspect and not a specific function.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Non-functional requirements are often called "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quality attributes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 of a system.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Other terms for non-functional requirements are "qualities", "quality goals", "quality of service requirements", "constraints" and "non-behavioral requirements".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Informally these are sometimes called the "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ilities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", from attributes like stability and portability.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8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Qualities that is non-functional requirements can be divided into two main categories: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Execution qualities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such as safety, security and usability, which are observable during operation 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 run time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Evolution qualities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such as testability, maintainability, extensibility and scalability, which are embodied in the static structure of the system.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672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Non-Functional Requirements (NFRs)</a:t>
            </a:r>
            <a:br>
              <a:rPr lang="en-GB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D001F9-FFE7-4466-8D8C-6191AD1276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764705"/>
            <a:ext cx="8856663" cy="5591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753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pPr lvl="0"/>
            <a:r>
              <a:rPr lang="en-CA" sz="4400" b="1" dirty="0">
                <a:latin typeface="Times New Roman" pitchFamily="18" charset="0"/>
                <a:cs typeface="Times New Roman" pitchFamily="18" charset="0"/>
              </a:rPr>
              <a:t>Product-oriented attributes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itchFamily="2" charset="2"/>
              <a:buChar char="ü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Performance :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(a) response time, (b) throughput (number of operations performed per second)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Usability: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effort required to learn, use, provide input and interpret results of a program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Efficiency: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minimal use of resources (memory, processor, disk, network…)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Reliability: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of computations, precision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resistance to unauthorized attempts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Robustness: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in the presence of faults, stress, invalid inputs…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Adaptability: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to other environments or problems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Scalability: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for large number of users or quantities of data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Cost:</a:t>
            </a: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 total cost of ownership (TCO) for acquisition, installation.</a:t>
            </a:r>
          </a:p>
          <a:p>
            <a:pPr lvl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Portability: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does it work for several platforms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Modifiability: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addition of new functionalities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Reusability: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components, code, designs, and even requirements in other systems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ü"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8964488" cy="412155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What is a requirement?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software requirements are description of features and functionalities of the target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required, something wanted or needed.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Webster’s dictionary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huge difference between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should be kept in mind all the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Requirements convey the expectations of users from the software product. 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requirements can be obvious or hidden, known or unknown, expected or unexpected from client’s point of view.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Requirements form the basis of all software engineering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CA" sz="4400" b="1" dirty="0">
                <a:latin typeface="Times New Roman" pitchFamily="18" charset="0"/>
                <a:cs typeface="Times New Roman" pitchFamily="18" charset="0"/>
              </a:rPr>
              <a:t>Process-oriented attributes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Maintainability: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changes to functionalities, repairs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Readability: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of code, documents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Testability: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ease of testing and error reporting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Understandability: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of design, architecture, code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Integrability: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ability to integrate components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Complexity: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degree of dependency and interaction between components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0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CA" sz="4400" b="1" dirty="0">
                <a:latin typeface="Times New Roman" pitchFamily="18" charset="0"/>
                <a:cs typeface="Times New Roman" pitchFamily="18" charset="0"/>
              </a:rPr>
              <a:t>Performance Measures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pPr lvl="0"/>
            <a:r>
              <a:rPr lang="en-CA" sz="2800" b="1" dirty="0">
                <a:latin typeface="Times New Roman" pitchFamily="18" charset="0"/>
                <a:cs typeface="Times New Roman" pitchFamily="18" charset="0"/>
              </a:rPr>
              <a:t>Lots of measures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>
                <a:latin typeface="Times New Roman" pitchFamily="18" charset="0"/>
                <a:cs typeface="Times New Roman" pitchFamily="18" charset="0"/>
              </a:rPr>
              <a:t>Response time, number of events processed/denied in some interval of time, throughput, capacity, usage ratio, loss of information, latency...</a:t>
            </a:r>
          </a:p>
          <a:p>
            <a:pPr lvl="1"/>
            <a:r>
              <a:rPr lang="en-CA" dirty="0">
                <a:latin typeface="Times New Roman" pitchFamily="18" charset="0"/>
                <a:cs typeface="Times New Roman" pitchFamily="18" charset="0"/>
              </a:rPr>
              <a:t>Usually with probability and confidence interval.</a:t>
            </a:r>
          </a:p>
          <a:p>
            <a:pPr lvl="1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72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r>
              <a:rPr lang="en-CA" sz="2800" b="1" dirty="0">
                <a:latin typeface="Times New Roman" pitchFamily="18" charset="0"/>
                <a:cs typeface="Times New Roman" pitchFamily="18" charset="0"/>
              </a:rPr>
              <a:t>Examples of performance requirements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>
                <a:latin typeface="Times New Roman" pitchFamily="18" charset="0"/>
                <a:cs typeface="Times New Roman" pitchFamily="18" charset="0"/>
              </a:rPr>
              <a:t>The system shall be able to process 100 payment transactions per second in peak load.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>
                <a:latin typeface="Times New Roman" pitchFamily="18" charset="0"/>
                <a:cs typeface="Times New Roman" pitchFamily="18" charset="0"/>
              </a:rPr>
              <a:t>In standard workload, the CPU usage shall be less than 50%, leaving 50% for background jobs.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>
                <a:latin typeface="Times New Roman" pitchFamily="18" charset="0"/>
                <a:cs typeface="Times New Roman" pitchFamily="18" charset="0"/>
              </a:rPr>
              <a:t>Production of a simple report shall take less than 20 seconds for 95% of the cases.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Scrolling one page up or down in a 200 page document shall take at most 1 second.</a:t>
            </a:r>
            <a:endParaRPr lang="en-GB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54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CA" sz="4400" b="1" dirty="0">
                <a:latin typeface="Times New Roman" pitchFamily="18" charset="0"/>
                <a:cs typeface="Times New Roman" pitchFamily="18" charset="0"/>
              </a:rPr>
              <a:t>Reliability Measures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Measure degree to which the system performs as required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Includes resistance to failure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Ability to perform a required function under stated conditions for a specified period of time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Very important for critical systems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Can be measured using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Probability that system will perform its required function for a specified interval under stated conditions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Mean-time to failure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Defect rate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Degree of precision for computations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78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pPr lvl="0"/>
            <a:r>
              <a:rPr lang="en-CA" sz="2800" b="1" dirty="0">
                <a:latin typeface="Times New Roman" pitchFamily="18" charset="0"/>
                <a:cs typeface="Times New Roman" pitchFamily="18" charset="0"/>
              </a:rPr>
              <a:t>Examples of Reliability Measures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system defect rate shall be less than 1 failure per 1000 hours of operation.</a:t>
            </a:r>
            <a:endParaRPr lang="en-GB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dirty="0">
                <a:latin typeface="Times New Roman" pitchFamily="18" charset="0"/>
                <a:cs typeface="Times New Roman" pitchFamily="18" charset="0"/>
              </a:rPr>
              <a:t>No more than 1 per 1000000 transactions shall result in a failure requiring a system restart.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Autofit/>
          </a:bodyPr>
          <a:lstStyle/>
          <a:p>
            <a:r>
              <a:rPr lang="en-CA" sz="3600" b="1" dirty="0">
                <a:latin typeface="Times New Roman" pitchFamily="18" charset="0"/>
                <a:cs typeface="Times New Roman" pitchFamily="18" charset="0"/>
              </a:rPr>
              <a:t>Availability Measures </a:t>
            </a:r>
            <a:endParaRPr lang="en-GB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Definition: Percentage of time that the system is up and running correctly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Can be calculated based on Mean-Time Between Failure (MTBF) and Mean-Time to Repair (MTTR)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b="1" dirty="0">
                <a:latin typeface="Times New Roman" pitchFamily="18" charset="0"/>
                <a:cs typeface="Times New Roman" pitchFamily="18" charset="0"/>
              </a:rPr>
              <a:t>MTBF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 : Length of time between failures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b="1" dirty="0">
                <a:latin typeface="Times New Roman" pitchFamily="18" charset="0"/>
                <a:cs typeface="Times New Roman" pitchFamily="18" charset="0"/>
              </a:rPr>
              <a:t>MTTR </a:t>
            </a:r>
            <a:r>
              <a:rPr lang="en-CA" dirty="0">
                <a:latin typeface="Times New Roman" pitchFamily="18" charset="0"/>
                <a:cs typeface="Times New Roman" pitchFamily="18" charset="0"/>
              </a:rPr>
              <a:t>: Length of time needed to resume operation after a failure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Availability = MTBF/(MTBF+MTTR)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10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r>
              <a:rPr lang="en-CA" sz="2800" b="1" dirty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system shall meet or exceed 99.99% uptime.</a:t>
            </a:r>
            <a:endParaRPr lang="en-GB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system shall not be unavailable more than 1 hour per 1000 hours of operation.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Less than 20 seconds shall be needed to restart the system after a failure 95% of the time. (This is a MTTR requirement)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CA" sz="2800" b="1" dirty="0">
                <a:latin typeface="Times New Roman" pitchFamily="18" charset="0"/>
                <a:cs typeface="Times New Roman" pitchFamily="18" charset="0"/>
              </a:rPr>
              <a:t>Availability		Downtime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90%			36.5 days/year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99%			3.65 days/year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99.9%			8.76 hours/year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99.99%			52 minutes/year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99.999%		5 minutes/year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99.9999%		31 seconds/year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9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Security Measures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There are at least two measures: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ability to resist unauthorized attempts at usage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Continue providing service to legitimate users while under denial of service attack (resistance to DoS attacks)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Measurement methods: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Success rate in authentication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Resistance to known attacks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Time/efforts/resources needed to find a key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Probability/time/resources to detect an attack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Percentage of useful services still available during an attack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Percentage of successful attacks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Lifespan of a password, of a session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Encryption level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83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pPr lvl="0"/>
            <a:r>
              <a:rPr lang="en-CA" sz="2800" b="1" dirty="0">
                <a:latin typeface="Times New Roman" pitchFamily="18" charset="0"/>
                <a:cs typeface="Times New Roman" pitchFamily="18" charset="0"/>
              </a:rPr>
              <a:t>Security may lead to architectural requirements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Authentication, authorization, audit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Detection mechanisms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Firewall, encrypted communication channels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800" b="1" dirty="0">
                <a:latin typeface="Times New Roman" pitchFamily="18" charset="0"/>
                <a:cs typeface="Times New Roman" pitchFamily="18" charset="0"/>
              </a:rPr>
              <a:t>Examples of Security requirements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application shall identify all of its client applications before allowing them to use its capabilities.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application shall ensure that the name of the employee in the official human resource and payroll databases exactly matches the name printed on the employee’s social security card.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At least 99% of intrusions shall be detected within 10 seconds.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74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Usability Measures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In general, concerns </a:t>
            </a:r>
            <a:r>
              <a:rPr lang="en-CA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ease of use and of training end users. </a:t>
            </a:r>
          </a:p>
          <a:p>
            <a:pPr>
              <a:buFont typeface="Wingdings" pitchFamily="2" charset="2"/>
              <a:buChar char="v"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following more specific measures can be identified: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Learnability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Proportion of functionalities or tasks mastered after a given training time.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Efficiency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Acceptable response time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Number of tasks performed or problems resolved in a given time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Number of mouse clicks needed to get to information or functionality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Memorability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Number (or ratio) of learned tasks that can still be performed after not using the system for a given time period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b="1" dirty="0">
                <a:latin typeface="Times New Roman" pitchFamily="18" charset="0"/>
                <a:cs typeface="Times New Roman" pitchFamily="18" charset="0"/>
              </a:rPr>
              <a:t>Error avoidance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Number of error per time period and user class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sz="2000" dirty="0">
                <a:latin typeface="Times New Roman" pitchFamily="18" charset="0"/>
                <a:cs typeface="Times New Roman" pitchFamily="18" charset="0"/>
              </a:rPr>
              <a:t>Number of calls to user support 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GB" sz="4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9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8964488" cy="412155"/>
          </a:xfrm>
        </p:spPr>
        <p:txBody>
          <a:bodyPr>
            <a:no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Requirements are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defined during 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early stages of a system development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 specification of what should be implemented or as a constraint of some kind on the system. 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may be: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user-level facility description,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detailed specification of expected system behavior,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general system property,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specific constraint on the system, 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on how to carry out some computation,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constraint on the development of the system.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39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332655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76672"/>
            <a:ext cx="9071992" cy="6244803"/>
          </a:xfrm>
        </p:spPr>
        <p:txBody>
          <a:bodyPr>
            <a:normAutofit/>
          </a:bodyPr>
          <a:lstStyle/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Error handling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Mean time to recover from an error and be able to continue the task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User satisfaction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Satisfaction ratio per user class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Usage ratio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Four out of five users shall be able to book a guest within 5 minutes after a 2-hour introduction to the system.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Novice users shall perform tasks X and Y in 15 minutes.</a:t>
            </a: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Experienced users shall perform tasks X and Y in 2 minutes.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At least 80% of customers asked after a 3 months usage period shall rate their satisfaction with the system at 7 and more on a scale of 1 to 10.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09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Maintainability Measures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Measures ability to make changes quickly and cost effectively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Extension with new functionality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Deleting unwanted capabilities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Adaptation to new operating environments (portability)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Restructuring (rationalizing, modularizing, optimizing, creating reusable components)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800" b="1" dirty="0">
                <a:latin typeface="Times New Roman" pitchFamily="18" charset="0"/>
                <a:cs typeface="Times New Roman" pitchFamily="18" charset="0"/>
              </a:rPr>
              <a:t>Can be measured in terms of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Coupling/cohesion metrics, </a:t>
            </a:r>
            <a:r>
              <a:rPr lang="en-CA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cyclomatic complexity(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measure of the number of linearly independent paths through a program's source code)</a:t>
            </a:r>
            <a:endParaRPr lang="en-GB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Mean time to fix a defect, mean time to add new functionality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Quality/quantity of documentation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55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Measurement tools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code analysis tools such as IBM Structural Analysis for Java</a:t>
            </a:r>
            <a:br>
              <a:rPr lang="en-CA" sz="2400" dirty="0">
                <a:latin typeface="Times New Roman" pitchFamily="18" charset="0"/>
                <a:cs typeface="Times New Roman" pitchFamily="18" charset="0"/>
              </a:rPr>
            </a:b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(http://www.alphaworks.ibm.com/tech/sa4j)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Examples of requirements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Every program module must be assessed for maintainability according to procedure xx. 70% must obtain “highly maintainable” and none “poor”.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cyclomatic complexity of code must not exceed 7.</a:t>
            </a:r>
          </a:p>
          <a:p>
            <a:pPr lvl="1"/>
            <a:r>
              <a:rPr lang="en-CA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method in any object may exceed 200 lines of code.</a:t>
            </a:r>
            <a:endParaRPr lang="en-GB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Installation of a new version shall leave all database contents and all personal settings unchanged.</a:t>
            </a:r>
            <a:endParaRPr lang="en-GB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product shall provide facilities for tracing any database field to places where it is used.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72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3600" b="1" dirty="0">
                <a:latin typeface="Times New Roman" pitchFamily="18" charset="0"/>
                <a:cs typeface="Times New Roman" pitchFamily="18" charset="0"/>
              </a:rPr>
              <a:t>Testability Measures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>
            <a:normAutofit/>
          </a:bodyPr>
          <a:lstStyle/>
          <a:p>
            <a:pPr lvl="0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Measures the ability to detect, isolate, and fix defects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Time to run tests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Time to setup testing environment (development and execution)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Probability of visible failure in presence of a defect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Test coverage (requirements coverage, code coverage…)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May lead to architectural requirements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Mechanisms for monitoring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Access points and additional control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delivered system shall include unit tests that ensure 100% branch coverage.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Development must use regression tests allowing for full retesting in 12 hours.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55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Portability Measures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Measure ability of the system to run under different computing environments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Hardware, software, OS, languages, versions, combination of these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Can be measured as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Number of targeted platforms (hardware, OS…)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Proportion of platform specific components or functionality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Mean time to port to a different platform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No more than 5% of the system implementation shall be specific to the operating system.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meantime needed to replace the current Relational Database System with another Relational Database System shall not exceed 2 hours. </a:t>
            </a: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No data loss should arise.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84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Integrability and Reusability Measures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/>
          <a:lstStyle/>
          <a:p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Integrability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Measures ability to make separated components work together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Can be expressed as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Mean time to integrate with a new interfacing system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CA" sz="2400" b="1" dirty="0">
                <a:latin typeface="Times New Roman" pitchFamily="18" charset="0"/>
                <a:cs typeface="Times New Roman" pitchFamily="18" charset="0"/>
              </a:rPr>
              <a:t>Reusability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Measures ability that existing components can be reused in new applications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Can be expressed as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Percentage of reused requirements, design elements, code, tests…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fr-CA" dirty="0">
                <a:latin typeface="Times New Roman" pitchFamily="18" charset="0"/>
                <a:cs typeface="Times New Roman" pitchFamily="18" charset="0"/>
              </a:rPr>
              <a:t>Coupling of components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Degree of use of frameworks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312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Robustness Measures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Measure ability to cope with the unexpected situations.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Percentage of failures on invalid inputs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Degree of service degradation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Minimum performance under extreme loads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Active services in presence of faults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Length of time for which system is required to manage stress conditions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estimated loss of data in case of a disk crash shall be less than 0.01%.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system shall be able to handle up to 10000 concurrent users when satisfying all their requirements and up to 25000 concurrent users with browsing capabilities.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86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64488" cy="501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Domain-specific Measures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AE97D-79DC-4202-B8C9-EF84263A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28779"/>
          </a:xfrm>
        </p:spPr>
        <p:txBody>
          <a:bodyPr>
            <a:normAutofit/>
          </a:bodyPr>
          <a:lstStyle/>
          <a:p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The most appropriate quality measures may vary from one application domain to another, </a:t>
            </a:r>
          </a:p>
          <a:p>
            <a:pPr>
              <a:buFont typeface="Wingdings" pitchFamily="2" charset="2"/>
              <a:buChar char="v"/>
            </a:pPr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E.g.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Web-based system: </a:t>
            </a: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Number of requests processed per second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Video games: </a:t>
            </a: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Number of 3D images per second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CA" sz="2400" b="1" dirty="0">
                <a:latin typeface="Times New Roman" pitchFamily="18" charset="0"/>
                <a:cs typeface="Times New Roman" pitchFamily="18" charset="0"/>
              </a:rPr>
              <a:t>Accessibility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Web-based system: </a:t>
            </a: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Compliance with standards for the blind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CA" sz="2400" dirty="0">
                <a:latin typeface="Times New Roman" pitchFamily="18" charset="0"/>
                <a:cs typeface="Times New Roman" pitchFamily="18" charset="0"/>
              </a:rPr>
              <a:t>Video games: </a:t>
            </a:r>
          </a:p>
          <a:p>
            <a:pPr lvl="2"/>
            <a:r>
              <a:rPr lang="en-CA" dirty="0">
                <a:latin typeface="Times New Roman" pitchFamily="18" charset="0"/>
                <a:cs typeface="Times New Roman" pitchFamily="18" charset="0"/>
              </a:rPr>
              <a:t>Compliance with age/content ratings systems (e.g., no violence)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31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75679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9600" dirty="0">
                <a:latin typeface="Bodoni MT Condensed" pitchFamily="18" charset="0"/>
              </a:rPr>
              <a:t>Thank You!</a:t>
            </a:r>
          </a:p>
          <a:p>
            <a:pPr algn="ctr">
              <a:buNone/>
            </a:pPr>
            <a:r>
              <a:rPr lang="en-GB" sz="9600" dirty="0">
                <a:latin typeface="Bodoni MT Condensed" pitchFamily="18" charset="0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8964488" cy="412155"/>
          </a:xfrm>
        </p:spPr>
        <p:txBody>
          <a:bodyPr>
            <a:no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“Write a program that will read in a list of 100 positive integers, sort them in ascending order, display the sorted list and display the average of the numbers”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Requirements:-</a:t>
            </a:r>
          </a:p>
          <a:p>
            <a:pPr marL="85725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in a list of 100 positive integers</a:t>
            </a:r>
          </a:p>
          <a:p>
            <a:pPr marL="85725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list of integers in ascending order</a:t>
            </a:r>
          </a:p>
          <a:p>
            <a:pPr marL="85725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average of the numbers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Types of requirements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lvl="1"/>
            <a:r>
              <a:rPr lang="en-GB" b="1" i="1" dirty="0">
                <a:latin typeface="Times New Roman" pitchFamily="18" charset="0"/>
                <a:cs typeface="Times New Roman" pitchFamily="18" charset="0"/>
              </a:rPr>
              <a:t>User requirements</a:t>
            </a:r>
          </a:p>
          <a:p>
            <a:pPr lvl="1"/>
            <a:r>
              <a:rPr lang="en-GB" b="1" i="1" dirty="0">
                <a:latin typeface="Times New Roman" pitchFamily="18" charset="0"/>
                <a:cs typeface="Times New Roman" pitchFamily="18" charset="0"/>
              </a:rPr>
              <a:t>System requirements </a:t>
            </a:r>
          </a:p>
          <a:p>
            <a:pPr lvl="2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Software specifications – provide more (design) detail</a:t>
            </a: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6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64704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User requirements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Should describe functional and non-functional requirements so that they are understandable by system users who don’t have detailed technical knowledge</a:t>
            </a:r>
          </a:p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User requirements are defined using natural language, tables, and diagrams</a:t>
            </a:r>
          </a:p>
          <a:p>
            <a:pPr>
              <a:buNone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	Problems with natural language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Precision vs. understandability 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Functional vs. non-functional requirements confusion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Requirements amalgamation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92696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System requirements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More detailed specifications of user requirements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Serve as a basis for designing the system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May be used as part of the system contract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System requirements may be </a:t>
            </a:r>
            <a:r>
              <a:rPr lang="en-GB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expressed using system models.</a:t>
            </a:r>
          </a:p>
          <a:p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7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92696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What happens if the requirements are </a:t>
            </a:r>
            <a:r>
              <a:rPr lang="en-GB" sz="4000" b="1" dirty="0">
                <a:latin typeface="Times New Roman" pitchFamily="18" charset="0"/>
                <a:cs typeface="Times New Roman" pitchFamily="18" charset="0"/>
              </a:rPr>
              <a:t>wrong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The system may be delivered late and cost more than originally expected.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The customer and end-users are not satisfied with the system. 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The system may be unreliable in use with regular system errors and crashes disrupting normal operation.</a:t>
            </a:r>
          </a:p>
          <a:p>
            <a:pPr lvl="0"/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If the system continues in use, the costs of maintaining the system is very high.</a:t>
            </a:r>
          </a:p>
          <a:p>
            <a:pPr marL="0" indent="0">
              <a:buNone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              Example:  </a:t>
            </a:r>
            <a:r>
              <a:rPr lang="en-GB" sz="2800" dirty="0">
                <a:latin typeface="Times New Roman" pitchFamily="18" charset="0"/>
                <a:cs typeface="Times New Roman" pitchFamily="18" charset="0"/>
                <a:hlinkClick r:id="rId2" action="ppaction://hlinkpres?slideindex=1&amp;slidetitle="/>
              </a:rPr>
              <a:t>A Case.pptx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7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92696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Requirements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Refers to the process of defining, documenting and maintaining requirements in the engineering design process.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common role in systems engineering and software engineering.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process of establishing the services that the customer requires from a system and the constraints under which it operates and is developed.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requirements themselves are the descriptions of the system services and constraints that are generated during the requirements engineering process.</a:t>
            </a:r>
          </a:p>
          <a:p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Requirements specify </a:t>
            </a:r>
            <a:r>
              <a:rPr lang="en-GB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system is supposed to do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but not </a:t>
            </a:r>
            <a:r>
              <a:rPr lang="en-GB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system is to accomplish its task.</a:t>
            </a:r>
          </a:p>
          <a:p>
            <a:pPr lvl="0"/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318ED-1329-4C98-AF6F-BEBE5C92D4A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3583</Words>
  <Application>Microsoft Office PowerPoint</Application>
  <PresentationFormat>On-screen Show (4:3)</PresentationFormat>
  <Paragraphs>377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</vt:lpstr>
      <vt:lpstr>Bodoni MT Condensed</vt:lpstr>
      <vt:lpstr>Calibri</vt:lpstr>
      <vt:lpstr>NexusSans</vt:lpstr>
      <vt:lpstr>Times New Roman</vt:lpstr>
      <vt:lpstr>Verdana</vt:lpstr>
      <vt:lpstr>Wingdings</vt:lpstr>
      <vt:lpstr>Office Theme</vt:lpstr>
      <vt:lpstr>Chapter One</vt:lpstr>
      <vt:lpstr>What is a requirement?</vt:lpstr>
      <vt:lpstr>Cont’d…</vt:lpstr>
      <vt:lpstr>Cont’d…</vt:lpstr>
      <vt:lpstr>Types of requirements</vt:lpstr>
      <vt:lpstr>Cont’d…</vt:lpstr>
      <vt:lpstr>Cont’d…</vt:lpstr>
      <vt:lpstr>Cont’d…</vt:lpstr>
      <vt:lpstr>Requirements Engineering</vt:lpstr>
      <vt:lpstr>Cont’d…</vt:lpstr>
      <vt:lpstr>Cont’d…</vt:lpstr>
      <vt:lpstr>PowerPoint Presentation</vt:lpstr>
      <vt:lpstr>Functional Requirements</vt:lpstr>
      <vt:lpstr>Cont’d…</vt:lpstr>
      <vt:lpstr>Cont’d…</vt:lpstr>
      <vt:lpstr>Non-Functional Requirements</vt:lpstr>
      <vt:lpstr>Cont’d…</vt:lpstr>
      <vt:lpstr> Types of Non-Functional Requirements (NFRs) </vt:lpstr>
      <vt:lpstr>Product-oriented attributes</vt:lpstr>
      <vt:lpstr>Process-oriented attributes</vt:lpstr>
      <vt:lpstr>Performance Measures</vt:lpstr>
      <vt:lpstr>Cont’d…</vt:lpstr>
      <vt:lpstr>Reliability Measures</vt:lpstr>
      <vt:lpstr>Cont’d…</vt:lpstr>
      <vt:lpstr>Availability Measures </vt:lpstr>
      <vt:lpstr>Cont’d…</vt:lpstr>
      <vt:lpstr>Security Measures </vt:lpstr>
      <vt:lpstr>Cont’d…</vt:lpstr>
      <vt:lpstr>Usability Measures </vt:lpstr>
      <vt:lpstr>Cont’d…</vt:lpstr>
      <vt:lpstr>Maintainability Measures</vt:lpstr>
      <vt:lpstr>Cont’d…</vt:lpstr>
      <vt:lpstr>Testability Measures </vt:lpstr>
      <vt:lpstr>Portability Measures </vt:lpstr>
      <vt:lpstr>Integrability and Reusability Measures </vt:lpstr>
      <vt:lpstr>Robustness Measures</vt:lpstr>
      <vt:lpstr>Domain-specific Measures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Windows User</dc:creator>
  <cp:lastModifiedBy>Yayehudar Tamene</cp:lastModifiedBy>
  <cp:revision>169</cp:revision>
  <dcterms:created xsi:type="dcterms:W3CDTF">2021-02-16T07:16:18Z</dcterms:created>
  <dcterms:modified xsi:type="dcterms:W3CDTF">2022-01-24T09:16:47Z</dcterms:modified>
</cp:coreProperties>
</file>