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258" r:id="rId4"/>
    <p:sldId id="261" r:id="rId5"/>
    <p:sldId id="262" r:id="rId6"/>
    <p:sldId id="263" r:id="rId7"/>
    <p:sldId id="260" r:id="rId8"/>
    <p:sldId id="265" r:id="rId9"/>
    <p:sldId id="264" r:id="rId10"/>
    <p:sldId id="266" r:id="rId11"/>
    <p:sldId id="259" r:id="rId12"/>
    <p:sldId id="267" r:id="rId13"/>
    <p:sldId id="270" r:id="rId14"/>
    <p:sldId id="269" r:id="rId15"/>
    <p:sldId id="268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2" r:id="rId37"/>
    <p:sldId id="291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055" autoAdjust="0"/>
  </p:normalViewPr>
  <p:slideViewPr>
    <p:cSldViewPr snapToGrid="0">
      <p:cViewPr varScale="1">
        <p:scale>
          <a:sx n="65" d="100"/>
          <a:sy n="65" d="100"/>
        </p:scale>
        <p:origin x="15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2CA72-EFB4-4ED2-88B7-DA129C5891DD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989CB-E488-49D9-A657-271D28D8D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82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System requirements are the required specifications a device must have in order to use certain hardware or software.</a:t>
            </a:r>
            <a:b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System Requirements</a:t>
            </a: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Operating system.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Minimum CPU or processor speed.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Minimum GPU or video memory.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Minimum system memory (RAM)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Minimum free storage space.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Audio hardware (sound card, speakers,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etc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4989CB-E488-49D9-A657-271D28D8D0C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11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RAD stands for Role Action Diagrams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4989CB-E488-49D9-A657-271D28D8D0C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1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CASE (Computer-aided Software Engineering)</a:t>
            </a:r>
          </a:p>
          <a:p>
            <a:r>
              <a:rPr lang="en-US" dirty="0"/>
              <a:t>CASE tool is a software package that provides support for the design and implementation of information systems.</a:t>
            </a:r>
          </a:p>
          <a:p>
            <a:r>
              <a:rPr lang="en-US" dirty="0"/>
              <a:t>It can document a database design and provide invaluable help in maintaining the consistency of a design.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4989CB-E488-49D9-A657-271D28D8D0C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65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WP: stands for word processor</a:t>
            </a:r>
          </a:p>
          <a:p>
            <a:pPr algn="l"/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Top 10 requirement gathering tools</a:t>
            </a: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Visure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ReqSuite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Pearls.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Perforce Helix RM.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Caliber.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Accompa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codeBeamer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ALM.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CodeBeamer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ALM is easy-to-use and incorporates API integrations.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Jama Software. Jama Software provides a platform that works well with software development and testing. ...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4989CB-E488-49D9-A657-271D28D8D0C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68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FFFFFF"/>
                </a:solidFill>
                <a:latin typeface="Times New Roman" panose="02020603050405020304" pitchFamily="18" charset="0"/>
              </a:rPr>
              <a:t>Process improvement is sometimes seen simply as the introduction of new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FFFF"/>
                </a:solidFill>
                <a:latin typeface="Times New Roman" panose="02020603050405020304" pitchFamily="18" charset="0"/>
              </a:rPr>
              <a:t>methods or techniques. Because these are more advanced technically than existing methods, you might think that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FFFF"/>
                </a:solidFill>
                <a:latin typeface="Times New Roman" panose="02020603050405020304" pitchFamily="18" charset="0"/>
              </a:rPr>
              <a:t>these will necessarily lead to process improvements. A good example of this was the widespread investment in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FFFF"/>
                </a:solidFill>
                <a:latin typeface="Times New Roman" panose="02020603050405020304" pitchFamily="18" charset="0"/>
              </a:rPr>
              <a:t>CASE technology in the late 1980s and early 1990s. Many</a:t>
            </a:r>
          </a:p>
          <a:p>
            <a:pPr algn="l"/>
            <a:r>
              <a:rPr lang="en-US" sz="1800" b="0" i="0" u="none" strike="noStrike" baseline="0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organisations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Times New Roman" panose="02020603050405020304" pitchFamily="18" charset="0"/>
              </a:rPr>
              <a:t> bought CASE tools then found that they had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FFFF"/>
                </a:solidFill>
                <a:latin typeface="Times New Roman" panose="02020603050405020304" pitchFamily="18" charset="0"/>
              </a:rPr>
              <a:t>no significant effect on the productivity or quality of their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FFFF"/>
                </a:solidFill>
                <a:latin typeface="Times New Roman" panose="02020603050405020304" pitchFamily="18" charset="0"/>
              </a:rPr>
              <a:t>products. The CASE tools changed the process but did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FFFF"/>
                </a:solidFill>
                <a:latin typeface="Times New Roman" panose="02020603050405020304" pitchFamily="18" charset="0"/>
              </a:rPr>
              <a:t>not address the real problems faced by these </a:t>
            </a:r>
            <a:r>
              <a:rPr lang="en-US" sz="1800" b="0" i="0" u="none" strike="noStrike" baseline="0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organisations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Times New Roman" panose="02020603050405020304" pitchFamily="18" charset="0"/>
              </a:rPr>
              <a:t>.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FFFF"/>
                </a:solidFill>
                <a:latin typeface="Times New Roman" panose="02020603050405020304" pitchFamily="18" charset="0"/>
              </a:rPr>
              <a:t>In many cases, these were problems with the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FFFF"/>
                </a:solidFill>
                <a:latin typeface="Times New Roman" panose="02020603050405020304" pitchFamily="18" charset="0"/>
              </a:rPr>
              <a:t>system requirements.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4989CB-E488-49D9-A657-271D28D8D0C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72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Process maturity is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 indication of how close a developing process is to being complete and </a:t>
            </a:r>
          </a:p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capable of continual improvement through qualitative measures and feedback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Thus, for a process to be mature, it has to be complete in its usefulness, automated, reliable in information and continuously improving.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4989CB-E488-49D9-A657-271D28D8D0C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1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FFFFFF"/>
                </a:solidFill>
                <a:latin typeface="Times New Roman" panose="02020603050405020304" pitchFamily="18" charset="0"/>
              </a:rPr>
              <a:t>The basis idea underlying the CMM approach is that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FFFF"/>
                </a:solidFill>
                <a:latin typeface="Times New Roman" panose="02020603050405020304" pitchFamily="18" charset="0"/>
              </a:rPr>
              <a:t>organizations should assess their maturity then introduce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FFFF"/>
                </a:solidFill>
                <a:latin typeface="Times New Roman" panose="02020603050405020304" pitchFamily="18" charset="0"/>
              </a:rPr>
              <a:t>process changes which will enable them to progress up</a:t>
            </a:r>
          </a:p>
          <a:p>
            <a:pPr algn="l"/>
            <a:r>
              <a:rPr lang="en-US" sz="1800" b="0" i="0" u="none" strike="noStrike" baseline="0" dirty="0">
                <a:solidFill>
                  <a:srgbClr val="FFFFFF"/>
                </a:solidFill>
                <a:latin typeface="Times New Roman" panose="02020603050405020304" pitchFamily="18" charset="0"/>
              </a:rPr>
              <a:t>the maturity 'ladder' in a five stage 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4989CB-E488-49D9-A657-271D28D8D0C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57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Requirements volatility refers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to additions, deletions and modifications of requirements during the system development life cycle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RV creates additional work in design and coding, which increases the system development cost and time and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4989CB-E488-49D9-A657-271D28D8D0C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00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E265-6B03-4AE4-A540-0BD2C67D5238}" type="datetime1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66AF-0E39-461A-92A4-34F18EAAC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91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4C36C-D01A-4087-8D84-E5767971DDA0}" type="datetime1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66AF-0E39-461A-92A4-34F18EAAC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92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51EFF-94F4-4C0A-9A66-ADFD126FE785}" type="datetime1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66AF-0E39-461A-92A4-34F18EAAC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9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9584-A70F-4DFE-BC43-50FBDA1D5EA0}" type="datetime1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66AF-0E39-461A-92A4-34F18EAAC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98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AE4B-048E-48FF-BDB1-3B6187B02B0B}" type="datetime1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66AF-0E39-461A-92A4-34F18EAAC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58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493E-2326-4C2E-AC19-451098F25644}" type="datetime1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66AF-0E39-461A-92A4-34F18EAAC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5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68C43-961D-4B43-9A49-1F9638531579}" type="datetime1">
              <a:rPr lang="en-US" smtClean="0"/>
              <a:t>2/2/2022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66AF-0E39-461A-92A4-34F18EAAC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74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AE70B-309D-40EF-8956-F97523C39DAB}" type="datetime1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66AF-0E39-461A-92A4-34F18EAAC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79C6B-6D45-4348-B271-70CF450B4D03}" type="datetime1">
              <a:rPr lang="en-US" smtClean="0"/>
              <a:t>2/2/2022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66AF-0E39-461A-92A4-34F18EAAC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65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6CEBE-5350-4C79-8648-A277076E5B0B}" type="datetime1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66AF-0E39-461A-92A4-34F18EAAC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05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B271-AECA-42EA-B281-28744C7C604B}" type="datetime1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66AF-0E39-461A-92A4-34F18EAAC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1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745C2-F5C5-4663-8BAA-1B783840787B}" type="datetime1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F66AF-0E39-461A-92A4-34F18EAAC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14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A0546-1B63-4A32-A384-E512372EA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2" y="1918999"/>
            <a:ext cx="7772400" cy="101816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Two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EF8D2-1F5B-46B9-9E3A-4B46370E2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429000"/>
            <a:ext cx="9033164" cy="1018165"/>
          </a:xfrm>
        </p:spPr>
        <p:txBody>
          <a:bodyPr>
            <a:normAutofit/>
          </a:bodyPr>
          <a:lstStyle/>
          <a:p>
            <a:r>
              <a:rPr lang="en-US" sz="4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Engineering </a:t>
            </a:r>
            <a:r>
              <a:rPr lang="en-US" sz="4400" spc="-10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714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5A3F7-C056-4E78-9EB4-F59FB36BD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1037"/>
          </a:xfrm>
        </p:spPr>
        <p:txBody>
          <a:bodyPr>
            <a:normAutofit/>
          </a:bodyPr>
          <a:lstStyle/>
          <a:p>
            <a:pPr algn="ctr"/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en-US" sz="3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CD4C6-21F7-440B-8251-D9AF549F0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82" y="831274"/>
            <a:ext cx="8950036" cy="6026726"/>
          </a:xfrm>
        </p:spPr>
        <p:txBody>
          <a:bodyPr>
            <a:normAutofit/>
          </a:bodyPr>
          <a:lstStyle/>
          <a:p>
            <a:pPr marL="478790" indent="-466725">
              <a:lnSpc>
                <a:spcPct val="100000"/>
              </a:lnSpc>
              <a:spcBef>
                <a:spcPts val="869"/>
              </a:spcBef>
              <a:buClr>
                <a:srgbClr val="062A6B"/>
              </a:buClr>
              <a:buSzPct val="75000"/>
              <a:buFont typeface="Lucida Sans Unicode"/>
              <a:buChar char="◆"/>
              <a:tabLst>
                <a:tab pos="478790" algn="l"/>
                <a:tab pos="47942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Requirements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elicitation</a:t>
            </a:r>
            <a:endParaRPr lang="en-US" dirty="0">
              <a:latin typeface="Times New Roman"/>
              <a:cs typeface="Times New Roman"/>
            </a:endParaRPr>
          </a:p>
          <a:p>
            <a:pPr marL="1048385" marR="772795" lvl="1" indent="-454659">
              <a:lnSpc>
                <a:spcPct val="100000"/>
              </a:lnSpc>
              <a:spcBef>
                <a:spcPts val="535"/>
              </a:spcBef>
              <a:buChar char="•"/>
              <a:tabLst>
                <a:tab pos="1048385" algn="l"/>
                <a:tab pos="104902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Requirements discovered through consultation with </a:t>
            </a:r>
            <a:r>
              <a:rPr lang="en-US" sz="2800" spc="-484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stakeholders.</a:t>
            </a:r>
            <a:endParaRPr lang="en-US" sz="2800" dirty="0">
              <a:latin typeface="Times New Roman"/>
              <a:cs typeface="Times New Roman"/>
            </a:endParaRPr>
          </a:p>
          <a:p>
            <a:pPr marL="478790" indent="-466725">
              <a:lnSpc>
                <a:spcPct val="100000"/>
              </a:lnSpc>
              <a:spcBef>
                <a:spcPts val="620"/>
              </a:spcBef>
              <a:buClr>
                <a:srgbClr val="062A6B"/>
              </a:buClr>
              <a:buSzPct val="75000"/>
              <a:buFont typeface="Lucida Sans Unicode"/>
              <a:buChar char="◆"/>
              <a:tabLst>
                <a:tab pos="478790" algn="l"/>
                <a:tab pos="47942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Requirements analysis</a:t>
            </a:r>
            <a:r>
              <a:rPr lang="en-US" dirty="0">
                <a:latin typeface="Times New Roman"/>
                <a:cs typeface="Times New Roman"/>
              </a:rPr>
              <a:t> and</a:t>
            </a:r>
            <a:r>
              <a:rPr lang="en-US" spc="-5" dirty="0">
                <a:latin typeface="Times New Roman"/>
                <a:cs typeface="Times New Roman"/>
              </a:rPr>
              <a:t> negotiation</a:t>
            </a:r>
            <a:endParaRPr lang="en-US" dirty="0">
              <a:latin typeface="Times New Roman"/>
              <a:cs typeface="Times New Roman"/>
            </a:endParaRPr>
          </a:p>
          <a:p>
            <a:pPr marL="1048385" marR="138430" lvl="1" indent="-454659">
              <a:lnSpc>
                <a:spcPct val="100000"/>
              </a:lnSpc>
              <a:spcBef>
                <a:spcPts val="535"/>
              </a:spcBef>
              <a:buChar char="•"/>
              <a:tabLst>
                <a:tab pos="1048385" algn="l"/>
                <a:tab pos="104902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Requirements are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analyzed and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conflicts resolved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through </a:t>
            </a:r>
            <a:r>
              <a:rPr lang="en-US" sz="2800" spc="-484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negotiation</a:t>
            </a:r>
            <a:endParaRPr lang="en-US" sz="2800" dirty="0">
              <a:latin typeface="Times New Roman"/>
              <a:cs typeface="Times New Roman"/>
            </a:endParaRPr>
          </a:p>
          <a:p>
            <a:pPr marL="478790" indent="-466725">
              <a:lnSpc>
                <a:spcPct val="100000"/>
              </a:lnSpc>
              <a:spcBef>
                <a:spcPts val="615"/>
              </a:spcBef>
              <a:buClr>
                <a:srgbClr val="062A6B"/>
              </a:buClr>
              <a:buSzPct val="75000"/>
              <a:buFont typeface="Lucida Sans Unicode"/>
              <a:buChar char="◆"/>
              <a:tabLst>
                <a:tab pos="478790" algn="l"/>
                <a:tab pos="47942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Requirements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documentation</a:t>
            </a:r>
            <a:endParaRPr lang="en-US" dirty="0">
              <a:latin typeface="Times New Roman"/>
              <a:cs typeface="Times New Roman"/>
            </a:endParaRPr>
          </a:p>
          <a:p>
            <a:pPr marL="1049020" lvl="1" indent="-454659">
              <a:lnSpc>
                <a:spcPct val="100000"/>
              </a:lnSpc>
              <a:spcBef>
                <a:spcPts val="535"/>
              </a:spcBef>
              <a:buChar char="•"/>
              <a:tabLst>
                <a:tab pos="1048385" algn="l"/>
                <a:tab pos="1049020" algn="l"/>
              </a:tabLst>
            </a:pPr>
            <a:r>
              <a:rPr lang="en-US" sz="2800" spc="-10" dirty="0">
                <a:latin typeface="Times New Roman"/>
                <a:cs typeface="Times New Roman"/>
              </a:rPr>
              <a:t>A</a:t>
            </a:r>
            <a:r>
              <a:rPr lang="en-US" sz="2800" spc="-5" dirty="0">
                <a:latin typeface="Times New Roman"/>
                <a:cs typeface="Times New Roman"/>
              </a:rPr>
              <a:t> requirements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document is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produced.</a:t>
            </a:r>
            <a:endParaRPr lang="en-US" sz="2800" dirty="0">
              <a:latin typeface="Times New Roman"/>
              <a:cs typeface="Times New Roman"/>
            </a:endParaRPr>
          </a:p>
          <a:p>
            <a:pPr marL="478790" indent="-466725">
              <a:lnSpc>
                <a:spcPct val="100000"/>
              </a:lnSpc>
              <a:spcBef>
                <a:spcPts val="640"/>
              </a:spcBef>
              <a:buClr>
                <a:srgbClr val="062A6B"/>
              </a:buClr>
              <a:buSzPct val="75000"/>
              <a:buFont typeface="Lucida Sans Unicode"/>
              <a:buChar char="◆"/>
              <a:tabLst>
                <a:tab pos="478790" algn="l"/>
                <a:tab pos="47942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Requirements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validation</a:t>
            </a:r>
            <a:endParaRPr lang="en-US" dirty="0">
              <a:latin typeface="Times New Roman"/>
              <a:cs typeface="Times New Roman"/>
            </a:endParaRPr>
          </a:p>
          <a:p>
            <a:pPr marL="1048385" marR="5080" lvl="1" indent="-454659">
              <a:lnSpc>
                <a:spcPct val="100000"/>
              </a:lnSpc>
              <a:spcBef>
                <a:spcPts val="515"/>
              </a:spcBef>
              <a:buChar char="•"/>
              <a:tabLst>
                <a:tab pos="1048385" algn="l"/>
                <a:tab pos="104902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The requirements document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is checked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for consistency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and </a:t>
            </a:r>
            <a:r>
              <a:rPr lang="en-US" sz="2800" spc="-484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completeness.</a:t>
            </a:r>
            <a:endParaRPr lang="en-US" sz="2800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CF599A-6343-4455-A43D-4A2F182C2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66AF-0E39-461A-92A4-34F18EAACC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36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5A3F7-C056-4E78-9EB4-F59FB36BD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1037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Waterfall</a:t>
            </a:r>
            <a:r>
              <a:rPr lang="en-US"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3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sz="3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DD8DB452-1142-4356-A450-88659BD17A0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46364" y="1163780"/>
            <a:ext cx="8534400" cy="529243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E5F556-4AE3-4B86-92E8-7A1CFA6FF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66AF-0E39-461A-92A4-34F18EAACC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87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79CC6-D6F1-446D-807C-C0C1E4F5D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96982"/>
            <a:ext cx="8963891" cy="692727"/>
          </a:xfrm>
        </p:spPr>
        <p:txBody>
          <a:bodyPr>
            <a:normAutofit/>
          </a:bodyPr>
          <a:lstStyle/>
          <a:p>
            <a:pPr algn="ctr"/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r>
              <a:rPr lang="en-US" sz="3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en-US"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0F0918B6-2152-4CD7-8B3E-01068425DF3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7818" y="1163783"/>
            <a:ext cx="8756072" cy="536170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A157B1-FB6A-4353-BCA4-D4303A3B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66AF-0E39-461A-92A4-34F18EAACC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93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79CC6-D6F1-446D-807C-C0C1E4F5D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96982"/>
            <a:ext cx="8963891" cy="692727"/>
          </a:xfrm>
        </p:spPr>
        <p:txBody>
          <a:bodyPr>
            <a:normAutofit/>
          </a:bodyPr>
          <a:lstStyle/>
          <a:p>
            <a:pPr algn="ctr"/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Spiral</a:t>
            </a:r>
            <a:r>
              <a:rPr lang="en-US" sz="3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3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</a:t>
            </a:r>
            <a:r>
              <a:rPr lang="en-US"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 process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32050A5E-2F90-44E3-B941-E90F75A73D7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03563" y="789709"/>
            <a:ext cx="7024255" cy="581890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9A72BD-2276-420B-84FB-FDDBEC443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66AF-0E39-461A-92A4-34F18EAACC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37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79CC6-D6F1-446D-807C-C0C1E4F5D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96982"/>
            <a:ext cx="8963891" cy="692727"/>
          </a:xfrm>
        </p:spPr>
        <p:txBody>
          <a:bodyPr>
            <a:normAutofit/>
          </a:bodyPr>
          <a:lstStyle/>
          <a:p>
            <a:pPr algn="ctr"/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Actors</a:t>
            </a:r>
            <a:r>
              <a:rPr lang="en-US" sz="3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</a:t>
            </a:r>
            <a:r>
              <a:rPr lang="en-US"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en-US" sz="3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CE7AF-A55B-4167-A2E6-23FC68CF4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00544"/>
            <a:ext cx="9144000" cy="5957455"/>
          </a:xfrm>
        </p:spPr>
        <p:txBody>
          <a:bodyPr/>
          <a:lstStyle/>
          <a:p>
            <a:pPr marL="478790" marR="53975" indent="-466725">
              <a:lnSpc>
                <a:spcPct val="100699"/>
              </a:lnSpc>
              <a:spcBef>
                <a:spcPts val="85"/>
              </a:spcBef>
              <a:buClr>
                <a:srgbClr val="062A6B"/>
              </a:buClr>
              <a:buSzPct val="75000"/>
              <a:buFont typeface="Lucida Sans Unicode"/>
              <a:buChar char="◆"/>
              <a:tabLst>
                <a:tab pos="478790" algn="l"/>
                <a:tab pos="479425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Actors</a:t>
            </a:r>
            <a:r>
              <a:rPr lang="en-US" sz="2800" dirty="0">
                <a:latin typeface="Times New Roman"/>
                <a:cs typeface="Times New Roman"/>
              </a:rPr>
              <a:t> in a </a:t>
            </a:r>
            <a:r>
              <a:rPr lang="en-US" sz="2800" spc="-5" dirty="0">
                <a:latin typeface="Times New Roman"/>
                <a:cs typeface="Times New Roman"/>
              </a:rPr>
              <a:t>process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are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the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people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involved</a:t>
            </a:r>
            <a:r>
              <a:rPr lang="en-US" sz="2800" dirty="0">
                <a:latin typeface="Times New Roman"/>
                <a:cs typeface="Times New Roman"/>
              </a:rPr>
              <a:t> in </a:t>
            </a:r>
            <a:r>
              <a:rPr lang="en-US" sz="2800" spc="-5" dirty="0">
                <a:latin typeface="Times New Roman"/>
                <a:cs typeface="Times New Roman"/>
              </a:rPr>
              <a:t>the </a:t>
            </a:r>
            <a:r>
              <a:rPr lang="en-US" sz="2800" spc="-68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execution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of</a:t>
            </a:r>
            <a:r>
              <a:rPr lang="en-US" sz="2800" spc="-5" dirty="0">
                <a:latin typeface="Times New Roman"/>
                <a:cs typeface="Times New Roman"/>
              </a:rPr>
              <a:t> that process.</a:t>
            </a:r>
            <a:endParaRPr lang="en-US" sz="2800" dirty="0">
              <a:latin typeface="Times New Roman"/>
              <a:cs typeface="Times New Roman"/>
            </a:endParaRPr>
          </a:p>
          <a:p>
            <a:pPr marL="478790" marR="814069" indent="-466725">
              <a:lnSpc>
                <a:spcPct val="100000"/>
              </a:lnSpc>
              <a:spcBef>
                <a:spcPts val="670"/>
              </a:spcBef>
              <a:buClr>
                <a:srgbClr val="062A6B"/>
              </a:buClr>
              <a:buSzPct val="75000"/>
              <a:buFont typeface="Lucida Sans Unicode"/>
              <a:buChar char="◆"/>
              <a:tabLst>
                <a:tab pos="478790" algn="l"/>
                <a:tab pos="479425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Actors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are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normally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identified</a:t>
            </a:r>
            <a:r>
              <a:rPr lang="en-US" sz="2800" dirty="0">
                <a:latin typeface="Times New Roman"/>
                <a:cs typeface="Times New Roman"/>
              </a:rPr>
              <a:t> by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their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roles </a:t>
            </a:r>
            <a:r>
              <a:rPr lang="en-US" sz="2800" spc="-68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rather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than individually.</a:t>
            </a:r>
            <a:endParaRPr lang="en-US" sz="2800" dirty="0">
              <a:latin typeface="Times New Roman"/>
              <a:cs typeface="Times New Roman"/>
            </a:endParaRPr>
          </a:p>
          <a:p>
            <a:pPr marL="478790" marR="5080" indent="-466725">
              <a:lnSpc>
                <a:spcPct val="100000"/>
              </a:lnSpc>
              <a:spcBef>
                <a:spcPts val="670"/>
              </a:spcBef>
              <a:buClr>
                <a:srgbClr val="062A6B"/>
              </a:buClr>
              <a:buSzPct val="75000"/>
              <a:buFont typeface="Lucida Sans Unicode"/>
              <a:buChar char="◆"/>
              <a:tabLst>
                <a:tab pos="478790" algn="l"/>
                <a:tab pos="479425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Requirements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engineering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involves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actors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who 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are primarily interested </a:t>
            </a:r>
            <a:r>
              <a:rPr lang="en-US" sz="2800" dirty="0">
                <a:latin typeface="Times New Roman"/>
                <a:cs typeface="Times New Roman"/>
              </a:rPr>
              <a:t>in </a:t>
            </a:r>
            <a:r>
              <a:rPr lang="en-US" sz="2800" spc="-5" dirty="0">
                <a:latin typeface="Times New Roman"/>
                <a:cs typeface="Times New Roman"/>
              </a:rPr>
              <a:t>the problem </a:t>
            </a:r>
            <a:r>
              <a:rPr lang="en-US" sz="2800" dirty="0">
                <a:latin typeface="Times New Roman"/>
                <a:cs typeface="Times New Roman"/>
              </a:rPr>
              <a:t>to be 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solved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(end-users,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etc.)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as </a:t>
            </a:r>
            <a:r>
              <a:rPr lang="en-US" sz="2800" spc="-5" dirty="0">
                <a:latin typeface="Times New Roman"/>
                <a:cs typeface="Times New Roman"/>
              </a:rPr>
              <a:t>well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actors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interested</a:t>
            </a:r>
            <a:r>
              <a:rPr lang="en-US" sz="2800" dirty="0">
                <a:latin typeface="Times New Roman"/>
                <a:cs typeface="Times New Roman"/>
              </a:rPr>
              <a:t> in </a:t>
            </a:r>
            <a:r>
              <a:rPr lang="en-US" sz="2800" spc="-68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the solution (system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designers, etc.)</a:t>
            </a:r>
            <a:endParaRPr lang="en-US" sz="2800" dirty="0">
              <a:latin typeface="Times New Roman"/>
              <a:cs typeface="Times New Roman"/>
            </a:endParaRPr>
          </a:p>
          <a:p>
            <a:pPr marL="478790" marR="113664" indent="-466725">
              <a:lnSpc>
                <a:spcPct val="100000"/>
              </a:lnSpc>
              <a:spcBef>
                <a:spcPts val="700"/>
              </a:spcBef>
              <a:buClr>
                <a:srgbClr val="062A6B"/>
              </a:buClr>
              <a:buSzPct val="75000"/>
              <a:buFont typeface="Lucida Sans Unicode"/>
              <a:buChar char="◆"/>
              <a:tabLst>
                <a:tab pos="478790" algn="l"/>
                <a:tab pos="479425" algn="l"/>
              </a:tabLst>
            </a:pPr>
            <a:r>
              <a:rPr lang="en-US"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Role-action</a:t>
            </a:r>
            <a:r>
              <a:rPr lang="en-US"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diagrams</a:t>
            </a:r>
            <a:r>
              <a:rPr lang="en-US"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document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which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actors</a:t>
            </a:r>
            <a:r>
              <a:rPr lang="en-US" sz="2800" spc="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are </a:t>
            </a:r>
            <a:r>
              <a:rPr lang="en-US" sz="2800" spc="-68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involved </a:t>
            </a:r>
            <a:r>
              <a:rPr lang="en-US" sz="2800" dirty="0">
                <a:latin typeface="Times New Roman"/>
                <a:cs typeface="Times New Roman"/>
              </a:rPr>
              <a:t>in</a:t>
            </a:r>
            <a:r>
              <a:rPr lang="en-US" sz="2800" spc="-5" dirty="0">
                <a:latin typeface="Times New Roman"/>
                <a:cs typeface="Times New Roman"/>
              </a:rPr>
              <a:t> different activities.</a:t>
            </a:r>
            <a:endParaRPr lang="en-US" sz="2800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0086D-F65A-4AE9-9B6E-1BADE9B44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66AF-0E39-461A-92A4-34F18EAACC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46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79CC6-D6F1-446D-807C-C0C1E4F5D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96982"/>
            <a:ext cx="8963891" cy="692727"/>
          </a:xfrm>
        </p:spPr>
        <p:txBody>
          <a:bodyPr>
            <a:normAutofit/>
          </a:bodyPr>
          <a:lstStyle/>
          <a:p>
            <a:pPr algn="ctr"/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</a:t>
            </a:r>
            <a:r>
              <a:rPr lang="en-US"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prototyping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C3C48F9C-A579-4C13-AA6E-034184CFC6B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01783" y="1025236"/>
            <a:ext cx="7744690" cy="540327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42E316-8554-41DF-AA26-642172E0D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66AF-0E39-461A-92A4-34F18EAACC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66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79CC6-D6F1-446D-807C-C0C1E4F5D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96982"/>
            <a:ext cx="8963891" cy="692727"/>
          </a:xfrm>
        </p:spPr>
        <p:txBody>
          <a:bodyPr>
            <a:normAutofit/>
          </a:bodyPr>
          <a:lstStyle/>
          <a:p>
            <a:pPr algn="ctr"/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</a:t>
            </a:r>
            <a:r>
              <a:rPr lang="en-US" sz="3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897A582-3A57-4B83-A52B-946A234A43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047015"/>
              </p:ext>
            </p:extLst>
          </p:nvPr>
        </p:nvGraphicFramePr>
        <p:xfrm>
          <a:off x="124691" y="983673"/>
          <a:ext cx="8839199" cy="5779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0430">
                  <a:extLst>
                    <a:ext uri="{9D8B030D-6E8A-4147-A177-3AD203B41FA5}">
                      <a16:colId xmlns:a16="http://schemas.microsoft.com/office/drawing/2014/main" val="3662181380"/>
                    </a:ext>
                  </a:extLst>
                </a:gridCol>
                <a:gridCol w="6748769">
                  <a:extLst>
                    <a:ext uri="{9D8B030D-6E8A-4147-A177-3AD203B41FA5}">
                      <a16:colId xmlns:a16="http://schemas.microsoft.com/office/drawing/2014/main" val="4229513373"/>
                    </a:ext>
                  </a:extLst>
                </a:gridCol>
              </a:tblGrid>
              <a:tr h="535159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227809"/>
                  </a:ext>
                </a:extLst>
              </a:tr>
              <a:tr h="1391412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Domain Expert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Responsible for providing information about the application domain and the specific problem in that domain which is to be solved.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629617"/>
                  </a:ext>
                </a:extLst>
              </a:tr>
              <a:tr h="963285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end-user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Responsible for using the system after delivery.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11384"/>
                  </a:ext>
                </a:extLst>
              </a:tr>
              <a:tr h="963285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Requirements Engineer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Responsible for eliciting and specifying the system requirements.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801621"/>
                  </a:ext>
                </a:extLst>
              </a:tr>
              <a:tr h="963285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 Engineer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Responsible for developing the prototype software system.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849105"/>
                  </a:ext>
                </a:extLst>
              </a:tr>
              <a:tr h="963285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Responsible for planning and estimating the prototyping project.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34479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833F16-85E2-4A70-8CD0-138B5D99D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66AF-0E39-461A-92A4-34F18EAACC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24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79CC6-D6F1-446D-807C-C0C1E4F5D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96982"/>
            <a:ext cx="8963891" cy="692727"/>
          </a:xfrm>
        </p:spPr>
        <p:txBody>
          <a:bodyPr>
            <a:normAutofit/>
          </a:bodyPr>
          <a:lstStyle/>
          <a:p>
            <a:pPr algn="ctr"/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</a:t>
            </a:r>
            <a:r>
              <a:rPr lang="en-US" sz="3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</a:t>
            </a:r>
            <a:r>
              <a:rPr lang="en-US" sz="3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CE7AF-A55B-4167-A2E6-23FC68CF4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00544"/>
            <a:ext cx="9144000" cy="5957455"/>
          </a:xfrm>
        </p:spPr>
        <p:txBody>
          <a:bodyPr/>
          <a:lstStyle/>
          <a:p>
            <a:pPr marL="478790" marR="5080" indent="-466725">
              <a:lnSpc>
                <a:spcPct val="100200"/>
              </a:lnSpc>
              <a:spcBef>
                <a:spcPts val="100"/>
              </a:spcBef>
              <a:buClr>
                <a:srgbClr val="062A6B"/>
              </a:buClr>
              <a:buSzPct val="75000"/>
              <a:buFont typeface="Lucida Sans Unicode"/>
              <a:buChar char="◆"/>
              <a:tabLst>
                <a:tab pos="478790" algn="l"/>
                <a:tab pos="479425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Requirements engineering processes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are 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dominated </a:t>
            </a:r>
            <a:r>
              <a:rPr lang="en-US" sz="2800" dirty="0">
                <a:latin typeface="Times New Roman"/>
                <a:cs typeface="Times New Roman"/>
              </a:rPr>
              <a:t>by </a:t>
            </a:r>
            <a:r>
              <a:rPr lang="en-US" sz="2800" spc="-5" dirty="0">
                <a:latin typeface="Times New Roman"/>
                <a:cs typeface="Times New Roman"/>
              </a:rPr>
              <a:t>human,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social</a:t>
            </a:r>
            <a:r>
              <a:rPr lang="en-US" sz="2800" dirty="0">
                <a:latin typeface="Times New Roman"/>
                <a:cs typeface="Times New Roman"/>
              </a:rPr>
              <a:t> and</a:t>
            </a:r>
            <a:r>
              <a:rPr lang="en-US" sz="2800" spc="-5" dirty="0">
                <a:latin typeface="Times New Roman"/>
                <a:cs typeface="Times New Roman"/>
              </a:rPr>
              <a:t> organizational 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factors because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they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always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involve</a:t>
            </a:r>
            <a:r>
              <a:rPr lang="en-US" sz="2800" dirty="0">
                <a:latin typeface="Times New Roman"/>
                <a:cs typeface="Times New Roman"/>
              </a:rPr>
              <a:t> a </a:t>
            </a:r>
            <a:r>
              <a:rPr lang="en-US" sz="2800" spc="-5" dirty="0">
                <a:latin typeface="Times New Roman"/>
                <a:cs typeface="Times New Roman"/>
              </a:rPr>
              <a:t>range</a:t>
            </a:r>
            <a:r>
              <a:rPr lang="en-US" sz="2800" dirty="0">
                <a:latin typeface="Times New Roman"/>
                <a:cs typeface="Times New Roman"/>
              </a:rPr>
              <a:t> of 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stakeholders</a:t>
            </a:r>
            <a:r>
              <a:rPr lang="en-US" sz="2800" dirty="0">
                <a:latin typeface="Times New Roman"/>
                <a:cs typeface="Times New Roman"/>
              </a:rPr>
              <a:t> from </a:t>
            </a:r>
            <a:r>
              <a:rPr lang="en-US" sz="2800" spc="-5" dirty="0">
                <a:latin typeface="Times New Roman"/>
                <a:cs typeface="Times New Roman"/>
              </a:rPr>
              <a:t>different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backgrounds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and </a:t>
            </a:r>
            <a:r>
              <a:rPr lang="en-US" sz="2800" spc="-5" dirty="0">
                <a:latin typeface="Times New Roman"/>
                <a:cs typeface="Times New Roman"/>
              </a:rPr>
              <a:t>with </a:t>
            </a:r>
            <a:r>
              <a:rPr lang="en-US" sz="2800" spc="-68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different individual</a:t>
            </a:r>
            <a:r>
              <a:rPr lang="en-US" sz="2800" dirty="0">
                <a:latin typeface="Times New Roman"/>
                <a:cs typeface="Times New Roman"/>
              </a:rPr>
              <a:t> and </a:t>
            </a:r>
            <a:r>
              <a:rPr lang="en-US" sz="2800" spc="-5" dirty="0">
                <a:latin typeface="Times New Roman"/>
                <a:cs typeface="Times New Roman"/>
              </a:rPr>
              <a:t>organizational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goals.</a:t>
            </a:r>
            <a:endParaRPr lang="en-US" sz="2800" dirty="0">
              <a:latin typeface="Times New Roman"/>
              <a:cs typeface="Times New Roman"/>
            </a:endParaRPr>
          </a:p>
          <a:p>
            <a:pPr marL="478790" marR="45720" indent="-466725">
              <a:lnSpc>
                <a:spcPct val="100000"/>
              </a:lnSpc>
              <a:spcBef>
                <a:spcPts val="670"/>
              </a:spcBef>
              <a:buClr>
                <a:srgbClr val="062A6B"/>
              </a:buClr>
              <a:buSzPct val="75000"/>
              <a:buFont typeface="Lucida Sans Unicode"/>
              <a:buChar char="◆"/>
              <a:tabLst>
                <a:tab pos="478790" algn="l"/>
                <a:tab pos="479425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System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stakeholders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may come</a:t>
            </a:r>
            <a:r>
              <a:rPr lang="en-US" sz="2800" dirty="0">
                <a:latin typeface="Times New Roman"/>
                <a:cs typeface="Times New Roman"/>
              </a:rPr>
              <a:t> from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a</a:t>
            </a:r>
            <a:r>
              <a:rPr lang="en-US" sz="2800" spc="-5" dirty="0">
                <a:latin typeface="Times New Roman"/>
                <a:cs typeface="Times New Roman"/>
              </a:rPr>
              <a:t> range</a:t>
            </a:r>
            <a:r>
              <a:rPr lang="en-US" sz="2800" dirty="0">
                <a:latin typeface="Times New Roman"/>
                <a:cs typeface="Times New Roman"/>
              </a:rPr>
              <a:t> of 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technical</a:t>
            </a:r>
            <a:r>
              <a:rPr lang="en-US" sz="2800" dirty="0">
                <a:latin typeface="Times New Roman"/>
                <a:cs typeface="Times New Roman"/>
              </a:rPr>
              <a:t> and </a:t>
            </a:r>
            <a:r>
              <a:rPr lang="en-US" sz="2800" spc="-5" dirty="0">
                <a:latin typeface="Times New Roman"/>
                <a:cs typeface="Times New Roman"/>
              </a:rPr>
              <a:t>non-technical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background</a:t>
            </a:r>
            <a:r>
              <a:rPr lang="en-US" sz="2800" dirty="0">
                <a:latin typeface="Times New Roman"/>
                <a:cs typeface="Times New Roman"/>
              </a:rPr>
              <a:t> and from </a:t>
            </a:r>
            <a:r>
              <a:rPr lang="en-US" sz="2800" spc="-68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different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disciplines.</a:t>
            </a:r>
            <a:endParaRPr lang="en-US" sz="2800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EEF1B-E396-49E8-9C90-21D8A12B5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66AF-0E39-461A-92A4-34F18EAACC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23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79CC6-D6F1-446D-807C-C0C1E4F5D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96982"/>
            <a:ext cx="8963891" cy="692727"/>
          </a:xfrm>
        </p:spPr>
        <p:txBody>
          <a:bodyPr>
            <a:normAutofit/>
          </a:bodyPr>
          <a:lstStyle/>
          <a:p>
            <a:pPr algn="ctr"/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lang="en-US" sz="3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3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CE7AF-A55B-4167-A2E6-23FC68CF4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00544"/>
            <a:ext cx="9144000" cy="5957455"/>
          </a:xfrm>
        </p:spPr>
        <p:txBody>
          <a:bodyPr/>
          <a:lstStyle/>
          <a:p>
            <a:pPr marL="478790" indent="-466725">
              <a:lnSpc>
                <a:spcPct val="100000"/>
              </a:lnSpc>
              <a:spcBef>
                <a:spcPts val="675"/>
              </a:spcBef>
              <a:buClr>
                <a:srgbClr val="062A6B"/>
              </a:buClr>
              <a:buSzPct val="75000"/>
              <a:buFont typeface="Lucida Sans Unicode"/>
              <a:buChar char="◆"/>
              <a:tabLst>
                <a:tab pos="478790" algn="l"/>
                <a:tab pos="479425" algn="l"/>
              </a:tabLst>
            </a:pPr>
            <a:r>
              <a:rPr lang="en-US" sz="2800" b="1" spc="-5" dirty="0">
                <a:latin typeface="Times New Roman"/>
                <a:cs typeface="Times New Roman"/>
              </a:rPr>
              <a:t>Software</a:t>
            </a:r>
            <a:r>
              <a:rPr lang="en-US" sz="2800" b="1" spc="-25" dirty="0">
                <a:latin typeface="Times New Roman"/>
                <a:cs typeface="Times New Roman"/>
              </a:rPr>
              <a:t> </a:t>
            </a:r>
            <a:r>
              <a:rPr lang="en-US" sz="2800" b="1" dirty="0">
                <a:latin typeface="Times New Roman"/>
                <a:cs typeface="Times New Roman"/>
              </a:rPr>
              <a:t>engineers</a:t>
            </a:r>
            <a:r>
              <a:rPr lang="en-US" sz="2800" b="1" spc="-1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responsible</a:t>
            </a:r>
            <a:r>
              <a:rPr lang="en-US" sz="2800" spc="-2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for</a:t>
            </a:r>
            <a:r>
              <a:rPr lang="en-US" sz="2800" spc="-1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system</a:t>
            </a:r>
            <a:r>
              <a:rPr lang="en-US" sz="2800" spc="-2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development.</a:t>
            </a:r>
          </a:p>
          <a:p>
            <a:pPr marL="478790" marR="308610" indent="-466725">
              <a:lnSpc>
                <a:spcPct val="100000"/>
              </a:lnSpc>
              <a:spcBef>
                <a:spcPts val="575"/>
              </a:spcBef>
              <a:buClr>
                <a:srgbClr val="062A6B"/>
              </a:buClr>
              <a:buSzPct val="75000"/>
              <a:buFont typeface="Lucida Sans Unicode"/>
              <a:buChar char="◆"/>
              <a:tabLst>
                <a:tab pos="478790" algn="l"/>
                <a:tab pos="479425" algn="l"/>
              </a:tabLst>
            </a:pPr>
            <a:r>
              <a:rPr lang="en-US" sz="2800" b="1" spc="-5" dirty="0">
                <a:latin typeface="Times New Roman"/>
                <a:cs typeface="Times New Roman"/>
              </a:rPr>
              <a:t>System </a:t>
            </a:r>
            <a:r>
              <a:rPr lang="en-US" sz="2800" b="1" dirty="0">
                <a:latin typeface="Times New Roman"/>
                <a:cs typeface="Times New Roman"/>
              </a:rPr>
              <a:t>end-users </a:t>
            </a:r>
            <a:r>
              <a:rPr lang="en-US" sz="2800" spc="-5" dirty="0">
                <a:latin typeface="Times New Roman"/>
                <a:cs typeface="Times New Roman"/>
              </a:rPr>
              <a:t>who will </a:t>
            </a:r>
            <a:r>
              <a:rPr lang="en-US" sz="2800" dirty="0">
                <a:latin typeface="Times New Roman"/>
                <a:cs typeface="Times New Roman"/>
              </a:rPr>
              <a:t>use the </a:t>
            </a:r>
            <a:r>
              <a:rPr lang="en-US" sz="2800" spc="-5" dirty="0">
                <a:latin typeface="Times New Roman"/>
                <a:cs typeface="Times New Roman"/>
              </a:rPr>
              <a:t>system </a:t>
            </a:r>
            <a:r>
              <a:rPr lang="en-US" sz="2800" dirty="0">
                <a:latin typeface="Times New Roman"/>
                <a:cs typeface="Times New Roman"/>
              </a:rPr>
              <a:t>after it has </a:t>
            </a:r>
            <a:r>
              <a:rPr lang="en-US" sz="2800" spc="-58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been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delivered.</a:t>
            </a:r>
          </a:p>
          <a:p>
            <a:pPr marL="478790" marR="173990" indent="-466725">
              <a:lnSpc>
                <a:spcPts val="2860"/>
              </a:lnSpc>
              <a:spcBef>
                <a:spcPts val="690"/>
              </a:spcBef>
              <a:buClr>
                <a:srgbClr val="062A6B"/>
              </a:buClr>
              <a:buSzPct val="75000"/>
              <a:buFont typeface="Lucida Sans Unicode"/>
              <a:buChar char="◆"/>
              <a:tabLst>
                <a:tab pos="478790" algn="l"/>
                <a:tab pos="479425" algn="l"/>
              </a:tabLst>
            </a:pPr>
            <a:r>
              <a:rPr lang="en-US" sz="2800" b="1" spc="-5" dirty="0">
                <a:latin typeface="Times New Roman"/>
                <a:cs typeface="Times New Roman"/>
              </a:rPr>
              <a:t>Managers </a:t>
            </a:r>
            <a:r>
              <a:rPr lang="en-US" sz="2800" b="1" dirty="0">
                <a:latin typeface="Times New Roman"/>
                <a:cs typeface="Times New Roman"/>
              </a:rPr>
              <a:t>of </a:t>
            </a:r>
            <a:r>
              <a:rPr lang="en-US" sz="2800" b="1" spc="-5" dirty="0">
                <a:latin typeface="Times New Roman"/>
                <a:cs typeface="Times New Roman"/>
              </a:rPr>
              <a:t>system </a:t>
            </a:r>
            <a:r>
              <a:rPr lang="en-US" sz="2800" b="1" dirty="0">
                <a:latin typeface="Times New Roman"/>
                <a:cs typeface="Times New Roman"/>
              </a:rPr>
              <a:t>end-users </a:t>
            </a:r>
            <a:r>
              <a:rPr lang="en-US" sz="2800" spc="-5" dirty="0">
                <a:latin typeface="Times New Roman"/>
                <a:cs typeface="Times New Roman"/>
              </a:rPr>
              <a:t>who </a:t>
            </a:r>
            <a:r>
              <a:rPr lang="en-US" sz="2800" dirty="0">
                <a:latin typeface="Times New Roman"/>
                <a:cs typeface="Times New Roman"/>
              </a:rPr>
              <a:t>are responsible for </a:t>
            </a:r>
            <a:r>
              <a:rPr lang="en-US" sz="2800" spc="-59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their</a:t>
            </a:r>
            <a:r>
              <a:rPr lang="en-US" sz="2800" spc="-5" dirty="0">
                <a:latin typeface="Times New Roman"/>
                <a:cs typeface="Times New Roman"/>
              </a:rPr>
              <a:t> work.</a:t>
            </a:r>
            <a:endParaRPr lang="en-US" sz="2800" dirty="0">
              <a:latin typeface="Times New Roman"/>
              <a:cs typeface="Times New Roman"/>
            </a:endParaRPr>
          </a:p>
          <a:p>
            <a:pPr marL="478790" marR="45085" indent="-466725">
              <a:lnSpc>
                <a:spcPct val="100000"/>
              </a:lnSpc>
              <a:spcBef>
                <a:spcPts val="480"/>
              </a:spcBef>
              <a:buClr>
                <a:srgbClr val="062A6B"/>
              </a:buClr>
              <a:buSzPct val="75000"/>
              <a:buFont typeface="Lucida Sans Unicode"/>
              <a:buChar char="◆"/>
              <a:tabLst>
                <a:tab pos="478790" algn="l"/>
                <a:tab pos="479425" algn="l"/>
              </a:tabLst>
            </a:pPr>
            <a:r>
              <a:rPr lang="en-US" sz="2800" b="1" dirty="0">
                <a:latin typeface="Times New Roman"/>
                <a:cs typeface="Times New Roman"/>
              </a:rPr>
              <a:t>External</a:t>
            </a:r>
            <a:r>
              <a:rPr lang="en-US" sz="2800" b="1" spc="-15" dirty="0">
                <a:latin typeface="Times New Roman"/>
                <a:cs typeface="Times New Roman"/>
              </a:rPr>
              <a:t> </a:t>
            </a:r>
            <a:r>
              <a:rPr lang="en-US" sz="2800" b="1" dirty="0">
                <a:latin typeface="Times New Roman"/>
                <a:cs typeface="Times New Roman"/>
              </a:rPr>
              <a:t>regulators</a:t>
            </a:r>
            <a:r>
              <a:rPr lang="en-US" sz="2800" b="1" spc="-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who</a:t>
            </a:r>
            <a:r>
              <a:rPr lang="en-US" sz="2800" spc="-1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check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that</a:t>
            </a:r>
            <a:r>
              <a:rPr lang="en-US" sz="2800" spc="-1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the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system</a:t>
            </a:r>
            <a:r>
              <a:rPr lang="en-US" sz="2800" spc="-1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meets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its </a:t>
            </a:r>
            <a:r>
              <a:rPr lang="en-US" sz="2800" spc="-58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legal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requirements.</a:t>
            </a:r>
          </a:p>
          <a:p>
            <a:pPr marL="478790" marR="831215" indent="-466725">
              <a:lnSpc>
                <a:spcPts val="2860"/>
              </a:lnSpc>
              <a:spcBef>
                <a:spcPts val="685"/>
              </a:spcBef>
              <a:buClr>
                <a:srgbClr val="062A6B"/>
              </a:buClr>
              <a:buSzPct val="75000"/>
              <a:buFont typeface="Lucida Sans Unicode"/>
              <a:buChar char="◆"/>
              <a:tabLst>
                <a:tab pos="478790" algn="l"/>
                <a:tab pos="479425" algn="l"/>
              </a:tabLst>
            </a:pPr>
            <a:r>
              <a:rPr lang="en-US" sz="2800" b="1" spc="-5" dirty="0">
                <a:latin typeface="Times New Roman"/>
                <a:cs typeface="Times New Roman"/>
              </a:rPr>
              <a:t>Domain </a:t>
            </a:r>
            <a:r>
              <a:rPr lang="en-US" sz="2800" b="1" dirty="0">
                <a:latin typeface="Times New Roman"/>
                <a:cs typeface="Times New Roman"/>
              </a:rPr>
              <a:t>experts </a:t>
            </a:r>
            <a:r>
              <a:rPr lang="en-US" sz="2800" spc="-5" dirty="0">
                <a:latin typeface="Times New Roman"/>
                <a:cs typeface="Times New Roman"/>
              </a:rPr>
              <a:t>who </a:t>
            </a:r>
            <a:r>
              <a:rPr lang="en-US" sz="2800" dirty="0">
                <a:latin typeface="Times New Roman"/>
                <a:cs typeface="Times New Roman"/>
              </a:rPr>
              <a:t>give essential background 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information</a:t>
            </a:r>
            <a:r>
              <a:rPr lang="en-US" sz="2800" spc="-2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about</a:t>
            </a:r>
            <a:r>
              <a:rPr lang="en-US" sz="2800" spc="-2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the</a:t>
            </a:r>
            <a:r>
              <a:rPr lang="en-US" sz="2800" spc="-2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system</a:t>
            </a:r>
            <a:r>
              <a:rPr lang="en-US" sz="2800" spc="-2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application</a:t>
            </a:r>
            <a:r>
              <a:rPr lang="en-US" sz="2800" spc="-2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domain.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D804D-F1DC-4CB4-840C-69563C7A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66AF-0E39-461A-92A4-34F18EAACC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02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79CC6-D6F1-446D-807C-C0C1E4F5D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96982"/>
            <a:ext cx="8963891" cy="692727"/>
          </a:xfrm>
        </p:spPr>
        <p:txBody>
          <a:bodyPr>
            <a:normAutofit/>
          </a:bodyPr>
          <a:lstStyle/>
          <a:p>
            <a:pPr algn="ctr"/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</a:t>
            </a:r>
            <a:r>
              <a:rPr lang="en-US" sz="3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influencing</a:t>
            </a:r>
            <a:r>
              <a:rPr lang="en-US"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CE7AF-A55B-4167-A2E6-23FC68CF4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00544"/>
            <a:ext cx="9144000" cy="5957455"/>
          </a:xfrm>
        </p:spPr>
        <p:txBody>
          <a:bodyPr/>
          <a:lstStyle/>
          <a:p>
            <a:pPr marL="478790" indent="-466725">
              <a:lnSpc>
                <a:spcPct val="100000"/>
              </a:lnSpc>
              <a:spcBef>
                <a:spcPts val="795"/>
              </a:spcBef>
              <a:buClr>
                <a:srgbClr val="062A6B"/>
              </a:buClr>
              <a:buSzPct val="75000"/>
              <a:buFont typeface="Lucida Sans Unicode"/>
              <a:buChar char="◆"/>
              <a:tabLst>
                <a:tab pos="478790" algn="l"/>
                <a:tab pos="479425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Personality </a:t>
            </a:r>
            <a:r>
              <a:rPr lang="en-US" sz="2800" dirty="0">
                <a:latin typeface="Times New Roman"/>
                <a:cs typeface="Times New Roman"/>
              </a:rPr>
              <a:t>and</a:t>
            </a:r>
            <a:r>
              <a:rPr lang="en-US" sz="2800" spc="-5" dirty="0">
                <a:latin typeface="Times New Roman"/>
                <a:cs typeface="Times New Roman"/>
              </a:rPr>
              <a:t> status</a:t>
            </a:r>
            <a:r>
              <a:rPr lang="en-US" sz="2800" dirty="0">
                <a:latin typeface="Times New Roman"/>
                <a:cs typeface="Times New Roman"/>
              </a:rPr>
              <a:t> of</a:t>
            </a:r>
            <a:r>
              <a:rPr lang="en-US" sz="2800" spc="-5" dirty="0">
                <a:latin typeface="Times New Roman"/>
                <a:cs typeface="Times New Roman"/>
              </a:rPr>
              <a:t> stakeholders</a:t>
            </a:r>
            <a:endParaRPr lang="en-US" sz="2800" dirty="0">
              <a:latin typeface="Times New Roman"/>
              <a:cs typeface="Times New Roman"/>
            </a:endParaRPr>
          </a:p>
          <a:p>
            <a:pPr marL="478790" marR="734060" indent="-466725">
              <a:lnSpc>
                <a:spcPct val="100000"/>
              </a:lnSpc>
              <a:spcBef>
                <a:spcPts val="695"/>
              </a:spcBef>
              <a:buClr>
                <a:srgbClr val="062A6B"/>
              </a:buClr>
              <a:buSzPct val="75000"/>
              <a:buFont typeface="Lucida Sans Unicode"/>
              <a:buChar char="◆"/>
              <a:tabLst>
                <a:tab pos="478790" algn="l"/>
                <a:tab pos="479425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The</a:t>
            </a:r>
            <a:r>
              <a:rPr lang="en-US" sz="2800" spc="-5" dirty="0">
                <a:latin typeface="Times New Roman"/>
                <a:cs typeface="Times New Roman"/>
              </a:rPr>
              <a:t> personal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goals</a:t>
            </a:r>
            <a:r>
              <a:rPr lang="en-US" sz="2800" dirty="0">
                <a:latin typeface="Times New Roman"/>
                <a:cs typeface="Times New Roman"/>
              </a:rPr>
              <a:t> of</a:t>
            </a:r>
            <a:r>
              <a:rPr lang="en-US" sz="2800" spc="-5" dirty="0">
                <a:latin typeface="Times New Roman"/>
                <a:cs typeface="Times New Roman"/>
              </a:rPr>
              <a:t> individuals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within</a:t>
            </a:r>
            <a:r>
              <a:rPr lang="en-US" sz="2800" dirty="0">
                <a:latin typeface="Times New Roman"/>
                <a:cs typeface="Times New Roman"/>
              </a:rPr>
              <a:t> an </a:t>
            </a:r>
            <a:r>
              <a:rPr lang="en-US" sz="2800" spc="-68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organization</a:t>
            </a:r>
            <a:endParaRPr lang="en-US" sz="2800" dirty="0">
              <a:latin typeface="Times New Roman"/>
              <a:cs typeface="Times New Roman"/>
            </a:endParaRPr>
          </a:p>
          <a:p>
            <a:pPr marL="478790" marR="5080" indent="-466725">
              <a:lnSpc>
                <a:spcPct val="100000"/>
              </a:lnSpc>
              <a:spcBef>
                <a:spcPts val="670"/>
              </a:spcBef>
              <a:buClr>
                <a:srgbClr val="062A6B"/>
              </a:buClr>
              <a:buSzPct val="75000"/>
              <a:buFont typeface="Lucida Sans Unicode"/>
              <a:buChar char="◆"/>
              <a:tabLst>
                <a:tab pos="478790" algn="l"/>
                <a:tab pos="479425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The </a:t>
            </a:r>
            <a:r>
              <a:rPr lang="en-US" sz="2800" spc="-5" dirty="0">
                <a:latin typeface="Times New Roman"/>
                <a:cs typeface="Times New Roman"/>
              </a:rPr>
              <a:t>degree</a:t>
            </a:r>
            <a:r>
              <a:rPr lang="en-US" sz="2800" dirty="0">
                <a:latin typeface="Times New Roman"/>
                <a:cs typeface="Times New Roman"/>
              </a:rPr>
              <a:t> of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political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influence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of </a:t>
            </a:r>
            <a:r>
              <a:rPr lang="en-US" sz="2800" spc="-5" dirty="0">
                <a:latin typeface="Times New Roman"/>
                <a:cs typeface="Times New Roman"/>
              </a:rPr>
              <a:t>stakeholders </a:t>
            </a:r>
            <a:r>
              <a:rPr lang="en-US" sz="2800" spc="-68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within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an</a:t>
            </a:r>
            <a:r>
              <a:rPr lang="en-US" sz="2800" spc="-5" dirty="0">
                <a:latin typeface="Times New Roman"/>
                <a:cs typeface="Times New Roman"/>
              </a:rPr>
              <a:t> organization.</a:t>
            </a:r>
            <a:endParaRPr lang="en-US" sz="2800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94B43-D43B-40C2-A34B-AD25A5C92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66AF-0E39-461A-92A4-34F18EAACC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16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5A3F7-C056-4E78-9EB4-F59FB36BD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5910"/>
          </a:xfrm>
        </p:spPr>
        <p:txBody>
          <a:bodyPr>
            <a:normAutofit/>
          </a:bodyPr>
          <a:lstStyle/>
          <a:p>
            <a:pPr algn="ctr"/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CD4C6-21F7-440B-8251-D9AF549F0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82" y="949261"/>
            <a:ext cx="8950036" cy="6026726"/>
          </a:xfrm>
        </p:spPr>
        <p:txBody>
          <a:bodyPr>
            <a:normAutofit/>
          </a:bodyPr>
          <a:lstStyle/>
          <a:p>
            <a:pPr marL="478790" marR="63500" indent="-466725">
              <a:lnSpc>
                <a:spcPct val="100699"/>
              </a:lnSpc>
              <a:spcBef>
                <a:spcPts val="85"/>
              </a:spcBef>
              <a:buClr>
                <a:srgbClr val="062A6B"/>
              </a:buClr>
              <a:buSzPct val="75000"/>
              <a:buFont typeface="Lucida Sans Unicode"/>
              <a:buChar char="◆"/>
              <a:tabLst>
                <a:tab pos="478790" algn="l"/>
                <a:tab pos="479425" algn="l"/>
              </a:tabLst>
            </a:pPr>
            <a:r>
              <a:rPr lang="en-US" spc="5" dirty="0">
                <a:latin typeface="Times New Roman"/>
                <a:cs typeface="Times New Roman"/>
              </a:rPr>
              <a:t>A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process</a:t>
            </a:r>
            <a:r>
              <a:rPr lang="en-US" dirty="0">
                <a:latin typeface="Times New Roman"/>
                <a:cs typeface="Times New Roman"/>
              </a:rPr>
              <a:t> is an </a:t>
            </a:r>
            <a:r>
              <a:rPr lang="en-US" spc="-5" dirty="0">
                <a:latin typeface="Times New Roman"/>
                <a:cs typeface="Times New Roman"/>
              </a:rPr>
              <a:t>organized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set</a:t>
            </a:r>
            <a:r>
              <a:rPr lang="en-US" dirty="0">
                <a:latin typeface="Times New Roman"/>
                <a:cs typeface="Times New Roman"/>
              </a:rPr>
              <a:t> of </a:t>
            </a:r>
            <a:r>
              <a:rPr lang="en-US" spc="-5" dirty="0">
                <a:latin typeface="Times New Roman"/>
                <a:cs typeface="Times New Roman"/>
              </a:rPr>
              <a:t>activities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which </a:t>
            </a:r>
            <a:r>
              <a:rPr lang="en-US" spc="-68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transforms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inputs </a:t>
            </a:r>
            <a:r>
              <a:rPr lang="en-US" dirty="0">
                <a:latin typeface="Times New Roman"/>
                <a:cs typeface="Times New Roman"/>
              </a:rPr>
              <a:t>to</a:t>
            </a:r>
            <a:r>
              <a:rPr lang="en-US" spc="-5" dirty="0">
                <a:latin typeface="Times New Roman"/>
                <a:cs typeface="Times New Roman"/>
              </a:rPr>
              <a:t> outputs.</a:t>
            </a:r>
            <a:endParaRPr lang="en-US" dirty="0">
              <a:latin typeface="Times New Roman"/>
              <a:cs typeface="Times New Roman"/>
            </a:endParaRPr>
          </a:p>
          <a:p>
            <a:pPr marL="478790" marR="5080" indent="-466725">
              <a:lnSpc>
                <a:spcPct val="100000"/>
              </a:lnSpc>
              <a:spcBef>
                <a:spcPts val="670"/>
              </a:spcBef>
              <a:buClr>
                <a:srgbClr val="062A6B"/>
              </a:buClr>
              <a:buSzPct val="75000"/>
              <a:buFont typeface="Lucida Sans Unicode"/>
              <a:buChar char="◆"/>
              <a:tabLst>
                <a:tab pos="478790" algn="l"/>
                <a:tab pos="47942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Process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descriptions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encapsulate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knowledge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and </a:t>
            </a:r>
            <a:r>
              <a:rPr lang="en-US" spc="-68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allow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it </a:t>
            </a:r>
            <a:r>
              <a:rPr lang="en-US" dirty="0">
                <a:latin typeface="Times New Roman"/>
                <a:cs typeface="Times New Roman"/>
              </a:rPr>
              <a:t>to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be</a:t>
            </a:r>
            <a:r>
              <a:rPr lang="en-US" spc="-5" dirty="0">
                <a:latin typeface="Times New Roman"/>
                <a:cs typeface="Times New Roman"/>
              </a:rPr>
              <a:t> reused.</a:t>
            </a:r>
            <a:endParaRPr lang="en-US" dirty="0">
              <a:latin typeface="Times New Roman"/>
              <a:cs typeface="Times New Roman"/>
            </a:endParaRPr>
          </a:p>
          <a:p>
            <a:pPr marL="478790" indent="-466725">
              <a:lnSpc>
                <a:spcPct val="100000"/>
              </a:lnSpc>
              <a:spcBef>
                <a:spcPts val="670"/>
              </a:spcBef>
              <a:buClr>
                <a:srgbClr val="062A6B"/>
              </a:buClr>
              <a:buSzPct val="75000"/>
              <a:buFont typeface="Lucida Sans Unicode"/>
              <a:buChar char="◆"/>
              <a:tabLst>
                <a:tab pos="478790" algn="l"/>
                <a:tab pos="47942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Examples </a:t>
            </a:r>
            <a:r>
              <a:rPr lang="en-US" dirty="0">
                <a:latin typeface="Times New Roman"/>
                <a:cs typeface="Times New Roman"/>
              </a:rPr>
              <a:t>of</a:t>
            </a:r>
            <a:r>
              <a:rPr lang="en-US" spc="-5" dirty="0">
                <a:latin typeface="Times New Roman"/>
                <a:cs typeface="Times New Roman"/>
              </a:rPr>
              <a:t> process descriptions</a:t>
            </a:r>
            <a:endParaRPr lang="en-US" dirty="0">
              <a:latin typeface="Times New Roman"/>
              <a:cs typeface="Times New Roman"/>
            </a:endParaRPr>
          </a:p>
          <a:p>
            <a:pPr marL="1049020" lvl="1" indent="-454659">
              <a:lnSpc>
                <a:spcPct val="100000"/>
              </a:lnSpc>
              <a:spcBef>
                <a:spcPts val="540"/>
              </a:spcBef>
              <a:buChar char="•"/>
              <a:tabLst>
                <a:tab pos="1048385" algn="l"/>
                <a:tab pos="104902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Instruction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manual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for a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dishwasher</a:t>
            </a:r>
            <a:endParaRPr lang="en-US" sz="2800" dirty="0">
              <a:latin typeface="Times New Roman"/>
              <a:cs typeface="Times New Roman"/>
            </a:endParaRPr>
          </a:p>
          <a:p>
            <a:pPr marL="1049020" lvl="1" indent="-454659">
              <a:lnSpc>
                <a:spcPct val="100000"/>
              </a:lnSpc>
              <a:spcBef>
                <a:spcPts val="480"/>
              </a:spcBef>
              <a:buChar char="•"/>
              <a:tabLst>
                <a:tab pos="1048385" algn="l"/>
                <a:tab pos="104902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Cookery</a:t>
            </a:r>
            <a:r>
              <a:rPr lang="en-US" sz="2800" spc="-4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book</a:t>
            </a:r>
            <a:endParaRPr lang="en-US" sz="2800" dirty="0">
              <a:latin typeface="Times New Roman"/>
              <a:cs typeface="Times New Roman"/>
            </a:endParaRPr>
          </a:p>
          <a:p>
            <a:pPr marL="1049020" lvl="1" indent="-454659">
              <a:lnSpc>
                <a:spcPct val="100000"/>
              </a:lnSpc>
              <a:spcBef>
                <a:spcPts val="455"/>
              </a:spcBef>
              <a:buChar char="•"/>
              <a:tabLst>
                <a:tab pos="1048385" algn="l"/>
                <a:tab pos="104902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Procedures</a:t>
            </a:r>
            <a:r>
              <a:rPr lang="en-US" sz="2800" spc="-1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manual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for</a:t>
            </a:r>
            <a:r>
              <a:rPr lang="en-US" sz="2800" spc="-1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a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bank</a:t>
            </a:r>
            <a:endParaRPr lang="en-US" sz="2800" dirty="0">
              <a:latin typeface="Times New Roman"/>
              <a:cs typeface="Times New Roman"/>
            </a:endParaRPr>
          </a:p>
          <a:p>
            <a:pPr marL="1049020" lvl="1" indent="-454659">
              <a:lnSpc>
                <a:spcPct val="100000"/>
              </a:lnSpc>
              <a:spcBef>
                <a:spcPts val="480"/>
              </a:spcBef>
              <a:buChar char="•"/>
              <a:tabLst>
                <a:tab pos="1048385" algn="l"/>
                <a:tab pos="1049020" algn="l"/>
              </a:tabLst>
            </a:pPr>
            <a:r>
              <a:rPr lang="en-US"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Quality</a:t>
            </a:r>
            <a:r>
              <a:rPr lang="en-US"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manual for software development</a:t>
            </a:r>
            <a:endParaRPr lang="en-US" sz="28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A4C489-BF06-4DB5-82D2-4C255A838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66AF-0E39-461A-92A4-34F18EAACC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47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79CC6-D6F1-446D-807C-C0C1E4F5D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96982"/>
            <a:ext cx="8963891" cy="692727"/>
          </a:xfrm>
        </p:spPr>
        <p:txBody>
          <a:bodyPr>
            <a:normAutofit/>
          </a:bodyPr>
          <a:lstStyle/>
          <a:p>
            <a:pPr algn="ctr"/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sz="3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CE7AF-A55B-4167-A2E6-23FC68CF4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00544"/>
            <a:ext cx="9144000" cy="5957455"/>
          </a:xfrm>
        </p:spPr>
        <p:txBody>
          <a:bodyPr/>
          <a:lstStyle/>
          <a:p>
            <a:pPr marL="478790" marR="616585" indent="-466725">
              <a:lnSpc>
                <a:spcPct val="100699"/>
              </a:lnSpc>
              <a:spcBef>
                <a:spcPts val="85"/>
              </a:spcBef>
              <a:buClr>
                <a:srgbClr val="062A6B"/>
              </a:buClr>
              <a:buSzPct val="75000"/>
              <a:buFont typeface="Lucida Sans Unicode"/>
              <a:buChar char="◆"/>
              <a:tabLst>
                <a:tab pos="478790" algn="l"/>
                <a:tab pos="479425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CASE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tools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provide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automated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support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for </a:t>
            </a:r>
            <a:r>
              <a:rPr lang="en-US" sz="2800" spc="-68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software engineering processes.</a:t>
            </a:r>
            <a:endParaRPr lang="en-US" sz="2800" dirty="0">
              <a:latin typeface="Times New Roman"/>
              <a:cs typeface="Times New Roman"/>
            </a:endParaRPr>
          </a:p>
          <a:p>
            <a:pPr marL="478790" marR="5080" indent="-466725">
              <a:lnSpc>
                <a:spcPct val="100000"/>
              </a:lnSpc>
              <a:spcBef>
                <a:spcPts val="670"/>
              </a:spcBef>
              <a:buClr>
                <a:srgbClr val="062A6B"/>
              </a:buClr>
              <a:buSzPct val="75000"/>
              <a:buFont typeface="Lucida Sans Unicode"/>
              <a:buChar char="◆"/>
              <a:tabLst>
                <a:tab pos="478790" algn="l"/>
                <a:tab pos="479425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The</a:t>
            </a:r>
            <a:r>
              <a:rPr lang="en-US" sz="2800" spc="-5" dirty="0">
                <a:latin typeface="Times New Roman"/>
                <a:cs typeface="Times New Roman"/>
              </a:rPr>
              <a:t> most </a:t>
            </a:r>
            <a:r>
              <a:rPr lang="en-US"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mature</a:t>
            </a:r>
            <a:r>
              <a:rPr lang="en-US"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CASE tools </a:t>
            </a:r>
            <a:r>
              <a:rPr lang="en-US" sz="2800" spc="-5" dirty="0">
                <a:latin typeface="Times New Roman"/>
                <a:cs typeface="Times New Roman"/>
              </a:rPr>
              <a:t>support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well-understood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activities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such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as </a:t>
            </a:r>
            <a:r>
              <a:rPr lang="en-US" sz="2800" spc="-5" dirty="0">
                <a:latin typeface="Times New Roman"/>
                <a:cs typeface="Times New Roman"/>
              </a:rPr>
              <a:t>programming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and </a:t>
            </a:r>
            <a:r>
              <a:rPr lang="en-US" sz="2800" spc="-68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testing </a:t>
            </a:r>
            <a:r>
              <a:rPr lang="en-US" sz="2800" dirty="0">
                <a:latin typeface="Times New Roman"/>
                <a:cs typeface="Times New Roman"/>
              </a:rPr>
              <a:t>and</a:t>
            </a:r>
            <a:r>
              <a:rPr lang="en-US" sz="2800" spc="-5" dirty="0">
                <a:latin typeface="Times New Roman"/>
                <a:cs typeface="Times New Roman"/>
              </a:rPr>
              <a:t> the </a:t>
            </a:r>
            <a:r>
              <a:rPr lang="en-US" sz="2800" dirty="0">
                <a:latin typeface="Times New Roman"/>
                <a:cs typeface="Times New Roman"/>
              </a:rPr>
              <a:t>use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of</a:t>
            </a:r>
            <a:r>
              <a:rPr lang="en-US" sz="2800" spc="-5" dirty="0">
                <a:latin typeface="Times New Roman"/>
                <a:cs typeface="Times New Roman"/>
              </a:rPr>
              <a:t> structured methods.</a:t>
            </a:r>
            <a:endParaRPr lang="en-US" sz="2800" dirty="0">
              <a:latin typeface="Times New Roman"/>
              <a:cs typeface="Times New Roman"/>
            </a:endParaRPr>
          </a:p>
          <a:p>
            <a:pPr marL="478790" marR="419734" indent="-466725">
              <a:lnSpc>
                <a:spcPct val="100000"/>
              </a:lnSpc>
              <a:spcBef>
                <a:spcPts val="670"/>
              </a:spcBef>
              <a:buClr>
                <a:srgbClr val="062A6B"/>
              </a:buClr>
              <a:buSzPct val="75000"/>
              <a:buFont typeface="Lucida Sans Unicode"/>
              <a:buChar char="◆"/>
              <a:tabLst>
                <a:tab pos="478790" algn="l"/>
                <a:tab pos="479425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Support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for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requirements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engineering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is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still </a:t>
            </a:r>
            <a:r>
              <a:rPr lang="en-US" sz="2800" spc="-68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limited because </a:t>
            </a:r>
            <a:r>
              <a:rPr lang="en-US" sz="2800" dirty="0">
                <a:latin typeface="Times New Roman"/>
                <a:cs typeface="Times New Roman"/>
              </a:rPr>
              <a:t>of </a:t>
            </a:r>
            <a:r>
              <a:rPr lang="en-US" sz="2800" spc="-5" dirty="0">
                <a:latin typeface="Times New Roman"/>
                <a:cs typeface="Times New Roman"/>
              </a:rPr>
              <a:t>the informality</a:t>
            </a:r>
            <a:r>
              <a:rPr lang="en-US" sz="2800" dirty="0">
                <a:latin typeface="Times New Roman"/>
                <a:cs typeface="Times New Roman"/>
              </a:rPr>
              <a:t> and</a:t>
            </a:r>
            <a:r>
              <a:rPr lang="en-US" sz="2800" spc="-5" dirty="0">
                <a:latin typeface="Times New Roman"/>
                <a:cs typeface="Times New Roman"/>
              </a:rPr>
              <a:t> the 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variability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of</a:t>
            </a:r>
            <a:r>
              <a:rPr lang="en-US" sz="2800" spc="-5" dirty="0">
                <a:latin typeface="Times New Roman"/>
                <a:cs typeface="Times New Roman"/>
              </a:rPr>
              <a:t> the process.</a:t>
            </a:r>
            <a:endParaRPr lang="en-US" sz="2800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63C3F4-001A-4143-9C02-9674D0F10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66AF-0E39-461A-92A4-34F18EAACCD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39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79CC6-D6F1-446D-807C-C0C1E4F5D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96982"/>
            <a:ext cx="8963891" cy="692727"/>
          </a:xfrm>
        </p:spPr>
        <p:txBody>
          <a:bodyPr>
            <a:normAutofit/>
          </a:bodyPr>
          <a:lstStyle/>
          <a:p>
            <a:pPr algn="ctr"/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sz="3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lang="en-US"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CE7AF-A55B-4167-A2E6-23FC68CF4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00544"/>
            <a:ext cx="9144000" cy="5957455"/>
          </a:xfrm>
        </p:spPr>
        <p:txBody>
          <a:bodyPr/>
          <a:lstStyle/>
          <a:p>
            <a:pPr marL="478790" marR="5080" indent="-466725">
              <a:lnSpc>
                <a:spcPct val="100099"/>
              </a:lnSpc>
              <a:spcBef>
                <a:spcPts val="105"/>
              </a:spcBef>
              <a:buClr>
                <a:srgbClr val="062A6B"/>
              </a:buClr>
              <a:buSzPct val="75000"/>
              <a:buFont typeface="Lucida Sans Unicode"/>
              <a:buChar char="◆"/>
              <a:tabLst>
                <a:tab pos="478790" algn="l"/>
                <a:tab pos="479425" algn="l"/>
                <a:tab pos="4251325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Modelling</a:t>
            </a:r>
            <a:r>
              <a:rPr lang="en-US" sz="2800" spc="2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and</a:t>
            </a:r>
            <a:r>
              <a:rPr lang="en-US" sz="2800" spc="3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validation	tools support the 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development</a:t>
            </a:r>
            <a:r>
              <a:rPr lang="en-US" sz="2800" dirty="0">
                <a:latin typeface="Times New Roman"/>
                <a:cs typeface="Times New Roman"/>
              </a:rPr>
              <a:t> of </a:t>
            </a:r>
            <a:r>
              <a:rPr lang="en-US" sz="2800" spc="-5" dirty="0">
                <a:latin typeface="Times New Roman"/>
                <a:cs typeface="Times New Roman"/>
              </a:rPr>
              <a:t>system models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which</a:t>
            </a:r>
            <a:r>
              <a:rPr lang="en-US" sz="2800" dirty="0">
                <a:latin typeface="Times New Roman"/>
                <a:cs typeface="Times New Roman"/>
              </a:rPr>
              <a:t> can be </a:t>
            </a:r>
            <a:r>
              <a:rPr lang="en-US" sz="2800" spc="-5" dirty="0">
                <a:latin typeface="Times New Roman"/>
                <a:cs typeface="Times New Roman"/>
              </a:rPr>
              <a:t>used </a:t>
            </a:r>
            <a:r>
              <a:rPr lang="en-US" sz="2800" spc="-68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to</a:t>
            </a:r>
            <a:r>
              <a:rPr lang="en-US" sz="2800" spc="-5" dirty="0">
                <a:latin typeface="Times New Roman"/>
                <a:cs typeface="Times New Roman"/>
              </a:rPr>
              <a:t> specify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the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system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and </a:t>
            </a:r>
            <a:r>
              <a:rPr lang="en-US" sz="2800" spc="-5" dirty="0">
                <a:latin typeface="Times New Roman"/>
                <a:cs typeface="Times New Roman"/>
              </a:rPr>
              <a:t>the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checking </a:t>
            </a:r>
            <a:r>
              <a:rPr lang="en-US" sz="2800" dirty="0">
                <a:latin typeface="Times New Roman"/>
                <a:cs typeface="Times New Roman"/>
              </a:rPr>
              <a:t>of </a:t>
            </a:r>
            <a:r>
              <a:rPr lang="en-US" sz="2800" spc="-5" dirty="0">
                <a:latin typeface="Times New Roman"/>
                <a:cs typeface="Times New Roman"/>
              </a:rPr>
              <a:t>these 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models for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completeness </a:t>
            </a:r>
            <a:r>
              <a:rPr lang="en-US" sz="2800" dirty="0">
                <a:latin typeface="Times New Roman"/>
                <a:cs typeface="Times New Roman"/>
              </a:rPr>
              <a:t>and </a:t>
            </a:r>
            <a:r>
              <a:rPr lang="en-US" sz="2800" spc="-5" dirty="0">
                <a:latin typeface="Times New Roman"/>
                <a:cs typeface="Times New Roman"/>
              </a:rPr>
              <a:t>consistency. </a:t>
            </a:r>
          </a:p>
          <a:p>
            <a:pPr marL="478790" marR="5080" indent="-466725">
              <a:lnSpc>
                <a:spcPct val="100099"/>
              </a:lnSpc>
              <a:spcBef>
                <a:spcPts val="105"/>
              </a:spcBef>
              <a:buClr>
                <a:srgbClr val="062A6B"/>
              </a:buClr>
              <a:buSzPct val="75000"/>
              <a:buFont typeface="Lucida Sans Unicode"/>
              <a:buChar char="◆"/>
              <a:tabLst>
                <a:tab pos="478790" algn="l"/>
                <a:tab pos="479425" algn="l"/>
                <a:tab pos="4251325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Management tools help manage </a:t>
            </a:r>
            <a:r>
              <a:rPr lang="en-US" sz="2800" dirty="0">
                <a:latin typeface="Times New Roman"/>
                <a:cs typeface="Times New Roman"/>
              </a:rPr>
              <a:t>a </a:t>
            </a:r>
            <a:r>
              <a:rPr lang="en-US" sz="2800" spc="-5" dirty="0">
                <a:latin typeface="Times New Roman"/>
                <a:cs typeface="Times New Roman"/>
              </a:rPr>
              <a:t>database </a:t>
            </a:r>
            <a:r>
              <a:rPr lang="en-US" sz="2800" dirty="0">
                <a:latin typeface="Times New Roman"/>
                <a:cs typeface="Times New Roman"/>
              </a:rPr>
              <a:t>of </a:t>
            </a:r>
            <a:r>
              <a:rPr lang="en-US" sz="2800" spc="-68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requirements </a:t>
            </a:r>
            <a:r>
              <a:rPr lang="en-US" sz="2800" dirty="0">
                <a:latin typeface="Times New Roman"/>
                <a:cs typeface="Times New Roman"/>
              </a:rPr>
              <a:t>and </a:t>
            </a:r>
            <a:r>
              <a:rPr lang="en-US" sz="2800" spc="-5" dirty="0">
                <a:latin typeface="Times New Roman"/>
                <a:cs typeface="Times New Roman"/>
              </a:rPr>
              <a:t>support the management </a:t>
            </a:r>
            <a:r>
              <a:rPr lang="en-US" sz="2800" dirty="0">
                <a:latin typeface="Times New Roman"/>
                <a:cs typeface="Times New Roman"/>
              </a:rPr>
              <a:t>of </a:t>
            </a:r>
            <a:r>
              <a:rPr lang="en-US" sz="2800" spc="-68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changes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to</a:t>
            </a:r>
            <a:r>
              <a:rPr lang="en-US" sz="2800" spc="-5" dirty="0">
                <a:latin typeface="Times New Roman"/>
                <a:cs typeface="Times New Roman"/>
              </a:rPr>
              <a:t> these requirements.</a:t>
            </a:r>
            <a:endParaRPr lang="en-US" sz="2800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3A086-05FB-41E0-B1B5-8EAFFDF54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66AF-0E39-461A-92A4-34F18EAACCD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16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79CC6-D6F1-446D-807C-C0C1E4F5D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96982"/>
            <a:ext cx="8963891" cy="692727"/>
          </a:xfrm>
        </p:spPr>
        <p:txBody>
          <a:bodyPr>
            <a:normAutofit/>
          </a:bodyPr>
          <a:lstStyle/>
          <a:p>
            <a:pPr algn="ctr"/>
            <a:r>
              <a:rPr lang="en-US" sz="3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management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EC8DDFE7-60A1-452D-949E-F8B4F9A4E76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54182" y="1011383"/>
            <a:ext cx="7633854" cy="54864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E81F7A-8431-45AD-97C6-F1D954776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66AF-0E39-461A-92A4-34F18EAACCD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12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79CC6-D6F1-446D-807C-C0C1E4F5D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96982"/>
            <a:ext cx="8963891" cy="692727"/>
          </a:xfrm>
        </p:spPr>
        <p:txBody>
          <a:bodyPr>
            <a:normAutofit/>
          </a:bodyPr>
          <a:lstStyle/>
          <a:p>
            <a:pPr algn="ctr"/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en-US"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en-US" sz="3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CE7AF-A55B-4167-A2E6-23FC68CF4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00544"/>
            <a:ext cx="9144000" cy="5957455"/>
          </a:xfrm>
        </p:spPr>
        <p:txBody>
          <a:bodyPr/>
          <a:lstStyle/>
          <a:p>
            <a:pPr marL="478790" indent="-466725">
              <a:lnSpc>
                <a:spcPct val="100000"/>
              </a:lnSpc>
              <a:spcBef>
                <a:spcPts val="795"/>
              </a:spcBef>
              <a:buClr>
                <a:srgbClr val="062A6B"/>
              </a:buClr>
              <a:buSzPct val="75000"/>
              <a:buFont typeface="Lucida Sans Unicode"/>
              <a:buChar char="◆"/>
              <a:tabLst>
                <a:tab pos="478790" algn="l"/>
                <a:tab pos="479425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Requirements</a:t>
            </a:r>
            <a:r>
              <a:rPr lang="en-US" sz="2800" spc="-2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browser</a:t>
            </a:r>
            <a:endParaRPr lang="en-US" sz="2800" dirty="0">
              <a:latin typeface="Times New Roman"/>
              <a:cs typeface="Times New Roman"/>
            </a:endParaRPr>
          </a:p>
          <a:p>
            <a:pPr marL="478790" indent="-466725">
              <a:lnSpc>
                <a:spcPct val="100000"/>
              </a:lnSpc>
              <a:spcBef>
                <a:spcPts val="695"/>
              </a:spcBef>
              <a:buClr>
                <a:srgbClr val="062A6B"/>
              </a:buClr>
              <a:buSzPct val="75000"/>
              <a:buFont typeface="Lucida Sans Unicode"/>
              <a:buChar char="◆"/>
              <a:tabLst>
                <a:tab pos="478790" algn="l"/>
                <a:tab pos="479425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Requirements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query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system</a:t>
            </a:r>
            <a:endParaRPr lang="en-US" sz="2800" dirty="0">
              <a:latin typeface="Times New Roman"/>
              <a:cs typeface="Times New Roman"/>
            </a:endParaRPr>
          </a:p>
          <a:p>
            <a:pPr marL="478790" indent="-466725">
              <a:lnSpc>
                <a:spcPct val="100000"/>
              </a:lnSpc>
              <a:spcBef>
                <a:spcPts val="670"/>
              </a:spcBef>
              <a:buClr>
                <a:srgbClr val="062A6B"/>
              </a:buClr>
              <a:buSzPct val="75000"/>
              <a:buFont typeface="Lucida Sans Unicode"/>
              <a:buChar char="◆"/>
              <a:tabLst>
                <a:tab pos="478790" algn="l"/>
                <a:tab pos="479425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Traceability support system</a:t>
            </a:r>
            <a:endParaRPr lang="en-US" sz="2800" dirty="0">
              <a:latin typeface="Times New Roman"/>
              <a:cs typeface="Times New Roman"/>
            </a:endParaRPr>
          </a:p>
          <a:p>
            <a:pPr marL="478790" indent="-466725">
              <a:lnSpc>
                <a:spcPct val="100000"/>
              </a:lnSpc>
              <a:spcBef>
                <a:spcPts val="675"/>
              </a:spcBef>
              <a:buClr>
                <a:srgbClr val="062A6B"/>
              </a:buClr>
              <a:buSzPct val="75000"/>
              <a:buFont typeface="Lucida Sans Unicode"/>
              <a:buChar char="◆"/>
              <a:tabLst>
                <a:tab pos="478790" algn="l"/>
                <a:tab pos="479425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Report</a:t>
            </a:r>
            <a:r>
              <a:rPr lang="en-US" sz="2800" spc="-2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generator</a:t>
            </a:r>
            <a:endParaRPr lang="en-US" sz="2800" dirty="0">
              <a:latin typeface="Times New Roman"/>
              <a:cs typeface="Times New Roman"/>
            </a:endParaRPr>
          </a:p>
          <a:p>
            <a:pPr marL="478790" marR="5080" indent="-466725">
              <a:lnSpc>
                <a:spcPct val="100000"/>
              </a:lnSpc>
              <a:spcBef>
                <a:spcPts val="670"/>
              </a:spcBef>
              <a:buClr>
                <a:srgbClr val="062A6B"/>
              </a:buClr>
              <a:buSzPct val="75000"/>
              <a:buFont typeface="Lucida Sans Unicode"/>
              <a:buChar char="◆"/>
              <a:tabLst>
                <a:tab pos="478790" algn="l"/>
                <a:tab pos="479425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Requirements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converter</a:t>
            </a:r>
            <a:r>
              <a:rPr lang="en-US" sz="2800" dirty="0">
                <a:latin typeface="Times New Roman"/>
                <a:cs typeface="Times New Roman"/>
              </a:rPr>
              <a:t> and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word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processor </a:t>
            </a:r>
            <a:r>
              <a:rPr lang="en-US" sz="2800" spc="-68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linker</a:t>
            </a:r>
            <a:endParaRPr lang="en-US" sz="2800" dirty="0">
              <a:latin typeface="Times New Roman"/>
              <a:cs typeface="Times New Roman"/>
            </a:endParaRPr>
          </a:p>
          <a:p>
            <a:pPr marL="478790" indent="-466725">
              <a:lnSpc>
                <a:spcPct val="100000"/>
              </a:lnSpc>
              <a:spcBef>
                <a:spcPts val="695"/>
              </a:spcBef>
              <a:buClr>
                <a:srgbClr val="062A6B"/>
              </a:buClr>
              <a:buSzPct val="75000"/>
              <a:buFont typeface="Lucida Sans Unicode"/>
              <a:buChar char="◆"/>
              <a:tabLst>
                <a:tab pos="478790" algn="l"/>
                <a:tab pos="479425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Change</a:t>
            </a:r>
            <a:r>
              <a:rPr lang="en-US" sz="2800" spc="-1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control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system</a:t>
            </a:r>
            <a:endParaRPr lang="en-US" sz="2800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4B398-95CE-49D0-95B9-F4821AB7B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66AF-0E39-461A-92A4-34F18EAACCD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76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79CC6-D6F1-446D-807C-C0C1E4F5D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96982"/>
            <a:ext cx="8963891" cy="692727"/>
          </a:xfrm>
        </p:spPr>
        <p:txBody>
          <a:bodyPr>
            <a:normAutofit/>
          </a:bodyPr>
          <a:lstStyle/>
          <a:p>
            <a:pPr algn="ctr"/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sz="3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CE7AF-A55B-4167-A2E6-23FC68CF4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00544"/>
            <a:ext cx="9144000" cy="5957455"/>
          </a:xfrm>
        </p:spPr>
        <p:txBody>
          <a:bodyPr>
            <a:normAutofit/>
          </a:bodyPr>
          <a:lstStyle/>
          <a:p>
            <a:pPr marL="478790" marR="5080" indent="-466725">
              <a:lnSpc>
                <a:spcPct val="100400"/>
              </a:lnSpc>
              <a:spcBef>
                <a:spcPts val="95"/>
              </a:spcBef>
              <a:buClr>
                <a:srgbClr val="062A6B"/>
              </a:buClr>
              <a:buSzPct val="75000"/>
              <a:buFont typeface="Lucida Sans Unicode"/>
              <a:buChar char="◆"/>
              <a:tabLst>
                <a:tab pos="478790" algn="l"/>
                <a:tab pos="47942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Process improvement </a:t>
            </a:r>
            <a:r>
              <a:rPr lang="en-US" dirty="0">
                <a:latin typeface="Times New Roman"/>
                <a:cs typeface="Times New Roman"/>
              </a:rPr>
              <a:t>is </a:t>
            </a:r>
            <a:r>
              <a:rPr lang="en-US" spc="-5" dirty="0">
                <a:latin typeface="Times New Roman"/>
                <a:cs typeface="Times New Roman"/>
              </a:rPr>
              <a:t>concerned with 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modifying processes</a:t>
            </a:r>
            <a:r>
              <a:rPr lang="en-US" dirty="0">
                <a:latin typeface="Times New Roman"/>
                <a:cs typeface="Times New Roman"/>
              </a:rPr>
              <a:t> in </a:t>
            </a:r>
            <a:r>
              <a:rPr lang="en-US" spc="-5" dirty="0">
                <a:latin typeface="Times New Roman"/>
                <a:cs typeface="Times New Roman"/>
              </a:rPr>
              <a:t>order</a:t>
            </a:r>
            <a:r>
              <a:rPr lang="en-US" dirty="0">
                <a:latin typeface="Times New Roman"/>
                <a:cs typeface="Times New Roman"/>
              </a:rPr>
              <a:t> to </a:t>
            </a:r>
            <a:r>
              <a:rPr lang="en-US" spc="-5" dirty="0">
                <a:latin typeface="Times New Roman"/>
                <a:cs typeface="Times New Roman"/>
              </a:rPr>
              <a:t>meet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some </a:t>
            </a:r>
            <a:r>
              <a:rPr lang="en-US" spc="-68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improvement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objectives.</a:t>
            </a:r>
            <a:endParaRPr lang="en-US" dirty="0">
              <a:latin typeface="Times New Roman"/>
              <a:cs typeface="Times New Roman"/>
            </a:endParaRPr>
          </a:p>
          <a:p>
            <a:pPr marL="478790" indent="-466725">
              <a:lnSpc>
                <a:spcPct val="100000"/>
              </a:lnSpc>
              <a:spcBef>
                <a:spcPts val="670"/>
              </a:spcBef>
              <a:buClr>
                <a:srgbClr val="062A6B"/>
              </a:buClr>
              <a:buSzPct val="75000"/>
              <a:buFont typeface="Lucida Sans Unicode"/>
              <a:buChar char="◆"/>
              <a:tabLst>
                <a:tab pos="478790" algn="l"/>
                <a:tab pos="47942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Improvement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objectives</a:t>
            </a:r>
            <a:endParaRPr lang="en-US" dirty="0">
              <a:latin typeface="Times New Roman"/>
              <a:cs typeface="Times New Roman"/>
            </a:endParaRPr>
          </a:p>
          <a:p>
            <a:pPr marL="1049020" lvl="1" indent="-454659">
              <a:lnSpc>
                <a:spcPct val="100000"/>
              </a:lnSpc>
              <a:spcBef>
                <a:spcPts val="535"/>
              </a:spcBef>
              <a:buChar char="•"/>
              <a:tabLst>
                <a:tab pos="1048385" algn="l"/>
                <a:tab pos="104902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Quality</a:t>
            </a:r>
            <a:r>
              <a:rPr lang="en-US" sz="2800" spc="-3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improvement</a:t>
            </a:r>
            <a:endParaRPr lang="en-US" sz="2800" dirty="0">
              <a:latin typeface="Times New Roman"/>
              <a:cs typeface="Times New Roman"/>
            </a:endParaRPr>
          </a:p>
          <a:p>
            <a:pPr marL="1049020" lvl="1" indent="-454659">
              <a:lnSpc>
                <a:spcPct val="100000"/>
              </a:lnSpc>
              <a:spcBef>
                <a:spcPts val="455"/>
              </a:spcBef>
              <a:buChar char="•"/>
              <a:tabLst>
                <a:tab pos="1048385" algn="l"/>
                <a:tab pos="104902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Schedule</a:t>
            </a:r>
            <a:r>
              <a:rPr lang="en-US" sz="2800" spc="-7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reduction</a:t>
            </a:r>
            <a:endParaRPr lang="en-US" sz="2800" dirty="0">
              <a:latin typeface="Times New Roman"/>
              <a:cs typeface="Times New Roman"/>
            </a:endParaRPr>
          </a:p>
          <a:p>
            <a:pPr marL="1049020" lvl="1" indent="-454659">
              <a:lnSpc>
                <a:spcPct val="100000"/>
              </a:lnSpc>
              <a:spcBef>
                <a:spcPts val="480"/>
              </a:spcBef>
              <a:buChar char="•"/>
              <a:tabLst>
                <a:tab pos="1048385" algn="l"/>
                <a:tab pos="104902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Resource</a:t>
            </a:r>
            <a:r>
              <a:rPr lang="en-US" sz="2800" spc="-7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reduction</a:t>
            </a:r>
            <a:endParaRPr lang="en-US" sz="2800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AA2F3-88A8-47A7-A337-8A65629F6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66AF-0E39-461A-92A4-34F18EAACCD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66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79CC6-D6F1-446D-807C-C0C1E4F5D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96982"/>
            <a:ext cx="8963891" cy="692727"/>
          </a:xfrm>
        </p:spPr>
        <p:txBody>
          <a:bodyPr>
            <a:normAutofit/>
          </a:bodyPr>
          <a:lstStyle/>
          <a:p>
            <a:pPr algn="ctr"/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  <a:r>
              <a:rPr lang="en-US"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CE7AF-A55B-4167-A2E6-23FC68CF4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00544"/>
            <a:ext cx="9144000" cy="5957455"/>
          </a:xfrm>
        </p:spPr>
        <p:txBody>
          <a:bodyPr/>
          <a:lstStyle/>
          <a:p>
            <a:pPr marL="478790" indent="-466725">
              <a:lnSpc>
                <a:spcPct val="100000"/>
              </a:lnSpc>
              <a:spcBef>
                <a:spcPts val="795"/>
              </a:spcBef>
              <a:buClr>
                <a:srgbClr val="062A6B"/>
              </a:buClr>
              <a:buSzPct val="75000"/>
              <a:buFont typeface="Lucida Sans Unicode"/>
              <a:buChar char="◆"/>
              <a:tabLst>
                <a:tab pos="478790" algn="l"/>
                <a:tab pos="479425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What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are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the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problems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with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current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processes?</a:t>
            </a:r>
            <a:endParaRPr lang="en-US" sz="2800" dirty="0">
              <a:latin typeface="Times New Roman"/>
              <a:cs typeface="Times New Roman"/>
            </a:endParaRPr>
          </a:p>
          <a:p>
            <a:pPr marL="478790" indent="-466725">
              <a:lnSpc>
                <a:spcPct val="100000"/>
              </a:lnSpc>
              <a:spcBef>
                <a:spcPts val="695"/>
              </a:spcBef>
              <a:buClr>
                <a:srgbClr val="062A6B"/>
              </a:buClr>
              <a:buSzPct val="75000"/>
              <a:buFont typeface="Lucida Sans Unicode"/>
              <a:buChar char="◆"/>
              <a:tabLst>
                <a:tab pos="478790" algn="l"/>
                <a:tab pos="479425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What are the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improvement goals?</a:t>
            </a:r>
            <a:endParaRPr lang="en-US" sz="2800" dirty="0">
              <a:latin typeface="Times New Roman"/>
              <a:cs typeface="Times New Roman"/>
            </a:endParaRPr>
          </a:p>
          <a:p>
            <a:pPr marL="478790" marR="153670" indent="-466725">
              <a:lnSpc>
                <a:spcPct val="100000"/>
              </a:lnSpc>
              <a:spcBef>
                <a:spcPts val="670"/>
              </a:spcBef>
              <a:buClr>
                <a:srgbClr val="062A6B"/>
              </a:buClr>
              <a:buSzPct val="75000"/>
              <a:buFont typeface="Lucida Sans Unicode"/>
              <a:buChar char="◆"/>
              <a:tabLst>
                <a:tab pos="478790" algn="l"/>
                <a:tab pos="479425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How can </a:t>
            </a:r>
            <a:r>
              <a:rPr lang="en-US" sz="2800" spc="-5" dirty="0">
                <a:latin typeface="Times New Roman"/>
                <a:cs typeface="Times New Roman"/>
              </a:rPr>
              <a:t>process improvement </a:t>
            </a:r>
            <a:r>
              <a:rPr lang="en-US" sz="2800" dirty="0">
                <a:latin typeface="Times New Roman"/>
                <a:cs typeface="Times New Roman"/>
              </a:rPr>
              <a:t>be </a:t>
            </a:r>
            <a:r>
              <a:rPr lang="en-US" sz="2800" spc="-5" dirty="0">
                <a:latin typeface="Times New Roman"/>
                <a:cs typeface="Times New Roman"/>
              </a:rPr>
              <a:t>introduced </a:t>
            </a:r>
            <a:r>
              <a:rPr lang="en-US" sz="2800" dirty="0">
                <a:latin typeface="Times New Roman"/>
                <a:cs typeface="Times New Roman"/>
              </a:rPr>
              <a:t>to </a:t>
            </a:r>
            <a:r>
              <a:rPr lang="en-US" sz="2800" spc="-68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achieve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these goals?</a:t>
            </a:r>
            <a:endParaRPr lang="en-US" sz="2800" dirty="0">
              <a:latin typeface="Times New Roman"/>
              <a:cs typeface="Times New Roman"/>
            </a:endParaRPr>
          </a:p>
          <a:p>
            <a:pPr marL="478790" marR="5080" indent="-466725">
              <a:lnSpc>
                <a:spcPct val="100000"/>
              </a:lnSpc>
              <a:spcBef>
                <a:spcPts val="675"/>
              </a:spcBef>
              <a:buClr>
                <a:srgbClr val="062A6B"/>
              </a:buClr>
              <a:buSzPct val="75000"/>
              <a:buFont typeface="Lucida Sans Unicode"/>
              <a:buChar char="◆"/>
              <a:tabLst>
                <a:tab pos="478790" algn="l"/>
                <a:tab pos="479425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How</a:t>
            </a:r>
            <a:r>
              <a:rPr lang="en-US" sz="2800" spc="-5" dirty="0">
                <a:latin typeface="Times New Roman"/>
                <a:cs typeface="Times New Roman"/>
              </a:rPr>
              <a:t> should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process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improvements</a:t>
            </a:r>
            <a:r>
              <a:rPr lang="en-US" sz="2800" dirty="0">
                <a:latin typeface="Times New Roman"/>
                <a:cs typeface="Times New Roman"/>
              </a:rPr>
              <a:t> be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controlled </a:t>
            </a:r>
            <a:r>
              <a:rPr lang="en-US" sz="2800" spc="-68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and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managed?</a:t>
            </a:r>
            <a:endParaRPr lang="en-US" sz="2800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56F50-8865-4818-8E9D-A198637EF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66AF-0E39-461A-92A4-34F18EAACCD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353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79CC6-D6F1-446D-807C-C0C1E4F5D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96982"/>
            <a:ext cx="8963891" cy="692727"/>
          </a:xfrm>
        </p:spPr>
        <p:txBody>
          <a:bodyPr>
            <a:normAutofit/>
          </a:bodyPr>
          <a:lstStyle/>
          <a:p>
            <a:pPr algn="ctr"/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en-US" sz="3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sz="3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CE7AF-A55B-4167-A2E6-23FC68CF4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00544"/>
            <a:ext cx="9144000" cy="5957455"/>
          </a:xfrm>
        </p:spPr>
        <p:txBody>
          <a:bodyPr/>
          <a:lstStyle/>
          <a:p>
            <a:pPr marL="478790" indent="-466725">
              <a:lnSpc>
                <a:spcPct val="100000"/>
              </a:lnSpc>
              <a:spcBef>
                <a:spcPts val="795"/>
              </a:spcBef>
              <a:buClr>
                <a:srgbClr val="062A6B"/>
              </a:buClr>
              <a:buSzPct val="75000"/>
              <a:buFont typeface="Lucida Sans Unicode"/>
              <a:buChar char="◆"/>
              <a:tabLst>
                <a:tab pos="478790" algn="l"/>
                <a:tab pos="479425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Lack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of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stakeholder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involvement</a:t>
            </a:r>
            <a:endParaRPr lang="en-US" sz="2800" dirty="0">
              <a:latin typeface="Times New Roman"/>
              <a:cs typeface="Times New Roman"/>
            </a:endParaRPr>
          </a:p>
          <a:p>
            <a:pPr marL="478790" indent="-466725">
              <a:lnSpc>
                <a:spcPct val="100000"/>
              </a:lnSpc>
              <a:spcBef>
                <a:spcPts val="695"/>
              </a:spcBef>
              <a:buClr>
                <a:srgbClr val="062A6B"/>
              </a:buClr>
              <a:buSzPct val="75000"/>
              <a:buFont typeface="Lucida Sans Unicode"/>
              <a:buChar char="◆"/>
              <a:tabLst>
                <a:tab pos="478790" algn="l"/>
                <a:tab pos="479425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Business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needs </a:t>
            </a:r>
            <a:r>
              <a:rPr lang="en-US" sz="2800" dirty="0">
                <a:latin typeface="Times New Roman"/>
                <a:cs typeface="Times New Roman"/>
              </a:rPr>
              <a:t>not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considered</a:t>
            </a:r>
            <a:endParaRPr lang="en-US" sz="2800" dirty="0">
              <a:latin typeface="Times New Roman"/>
              <a:cs typeface="Times New Roman"/>
            </a:endParaRPr>
          </a:p>
          <a:p>
            <a:pPr marL="478790" indent="-466725">
              <a:lnSpc>
                <a:spcPct val="100000"/>
              </a:lnSpc>
              <a:spcBef>
                <a:spcPts val="670"/>
              </a:spcBef>
              <a:buClr>
                <a:srgbClr val="062A6B"/>
              </a:buClr>
              <a:buSzPct val="75000"/>
              <a:buFont typeface="Lucida Sans Unicode"/>
              <a:buChar char="◆"/>
              <a:tabLst>
                <a:tab pos="478790" algn="l"/>
                <a:tab pos="479425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Lack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of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requirements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management</a:t>
            </a:r>
            <a:endParaRPr lang="en-US" sz="2800" dirty="0">
              <a:latin typeface="Times New Roman"/>
              <a:cs typeface="Times New Roman"/>
            </a:endParaRPr>
          </a:p>
          <a:p>
            <a:pPr marL="478790" indent="-466725">
              <a:lnSpc>
                <a:spcPct val="100000"/>
              </a:lnSpc>
              <a:spcBef>
                <a:spcPts val="675"/>
              </a:spcBef>
              <a:buClr>
                <a:srgbClr val="062A6B"/>
              </a:buClr>
              <a:buSzPct val="75000"/>
              <a:buFont typeface="Lucida Sans Unicode"/>
              <a:buChar char="◆"/>
              <a:tabLst>
                <a:tab pos="478790" algn="l"/>
                <a:tab pos="479425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Lack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of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defined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responsibilities</a:t>
            </a:r>
            <a:endParaRPr lang="en-US" sz="2800" dirty="0">
              <a:latin typeface="Times New Roman"/>
              <a:cs typeface="Times New Roman"/>
            </a:endParaRPr>
          </a:p>
          <a:p>
            <a:pPr marL="478790" indent="-466725">
              <a:lnSpc>
                <a:spcPct val="100000"/>
              </a:lnSpc>
              <a:spcBef>
                <a:spcPts val="670"/>
              </a:spcBef>
              <a:buClr>
                <a:srgbClr val="062A6B"/>
              </a:buClr>
              <a:buSzPct val="75000"/>
              <a:buFont typeface="Lucida Sans Unicode"/>
              <a:buChar char="◆"/>
              <a:tabLst>
                <a:tab pos="478790" algn="l"/>
                <a:tab pos="479425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Stakeholder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communication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problems</a:t>
            </a:r>
            <a:endParaRPr lang="en-US" sz="2800" dirty="0">
              <a:latin typeface="Times New Roman"/>
              <a:cs typeface="Times New Roman"/>
            </a:endParaRPr>
          </a:p>
          <a:p>
            <a:pPr marL="478790" marR="64135" indent="-466725">
              <a:lnSpc>
                <a:spcPct val="100000"/>
              </a:lnSpc>
              <a:spcBef>
                <a:spcPts val="695"/>
              </a:spcBef>
              <a:buClr>
                <a:srgbClr val="062A6B"/>
              </a:buClr>
              <a:buSzPct val="75000"/>
              <a:buFont typeface="Lucida Sans Unicode"/>
              <a:buChar char="◆"/>
              <a:tabLst>
                <a:tab pos="478790" algn="l"/>
                <a:tab pos="479425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Over-long schedules</a:t>
            </a:r>
            <a:r>
              <a:rPr lang="en-US" sz="2800" dirty="0">
                <a:latin typeface="Times New Roman"/>
                <a:cs typeface="Times New Roman"/>
              </a:rPr>
              <a:t> and </a:t>
            </a:r>
            <a:r>
              <a:rPr lang="en-US" sz="2800" spc="-5" dirty="0">
                <a:latin typeface="Times New Roman"/>
                <a:cs typeface="Times New Roman"/>
              </a:rPr>
              <a:t>poor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quality </a:t>
            </a:r>
            <a:r>
              <a:rPr lang="en-US" sz="2800" spc="-68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requirements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documents</a:t>
            </a:r>
            <a:endParaRPr lang="en-US" sz="2800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4B6FA-2606-4D23-BB0B-E5EA887C3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66AF-0E39-461A-92A4-34F18EAACCD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666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79CC6-D6F1-446D-807C-C0C1E4F5D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96982"/>
            <a:ext cx="8963891" cy="692727"/>
          </a:xfrm>
        </p:spPr>
        <p:txBody>
          <a:bodyPr>
            <a:normAutofit/>
          </a:bodyPr>
          <a:lstStyle/>
          <a:p>
            <a:pPr algn="ctr"/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sz="3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maturity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CE7AF-A55B-4167-A2E6-23FC68CF4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00544"/>
            <a:ext cx="9144000" cy="5957455"/>
          </a:xfrm>
        </p:spPr>
        <p:txBody>
          <a:bodyPr/>
          <a:lstStyle/>
          <a:p>
            <a:pPr marL="478790" marR="5080" indent="-466725">
              <a:lnSpc>
                <a:spcPct val="100200"/>
              </a:lnSpc>
              <a:spcBef>
                <a:spcPts val="100"/>
              </a:spcBef>
              <a:buClr>
                <a:srgbClr val="062A6B"/>
              </a:buClr>
              <a:buSzPct val="75000"/>
              <a:buFont typeface="Lucida Sans Unicode"/>
              <a:buChar char="◆"/>
              <a:tabLst>
                <a:tab pos="478790" algn="l"/>
                <a:tab pos="479425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Process maturity</a:t>
            </a:r>
            <a:r>
              <a:rPr lang="en-US" sz="2800" dirty="0">
                <a:latin typeface="Times New Roman"/>
                <a:cs typeface="Times New Roman"/>
              </a:rPr>
              <a:t> can be </a:t>
            </a:r>
            <a:r>
              <a:rPr lang="en-US" sz="2800" spc="-5" dirty="0">
                <a:latin typeface="Times New Roman"/>
                <a:cs typeface="Times New Roman"/>
              </a:rPr>
              <a:t>thought</a:t>
            </a:r>
            <a:r>
              <a:rPr lang="en-US" sz="2800" dirty="0">
                <a:latin typeface="Times New Roman"/>
                <a:cs typeface="Times New Roman"/>
              </a:rPr>
              <a:t> of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as </a:t>
            </a:r>
            <a:r>
              <a:rPr lang="en-US"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lang="en-US"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extent </a:t>
            </a:r>
            <a:r>
              <a:rPr lang="en-US" sz="2800" spc="-6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that </a:t>
            </a:r>
            <a:r>
              <a:rPr lang="en-US" sz="2800" dirty="0">
                <a:solidFill>
                  <a:srgbClr val="FF0000"/>
                </a:solidFill>
                <a:latin typeface="Times New Roman"/>
                <a:cs typeface="Times New Roman"/>
              </a:rPr>
              <a:t>an </a:t>
            </a:r>
            <a:r>
              <a:rPr lang="en-US"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organization</a:t>
            </a:r>
            <a:r>
              <a:rPr lang="en-US" sz="2800" dirty="0">
                <a:solidFill>
                  <a:srgbClr val="FF0000"/>
                </a:solidFill>
                <a:latin typeface="Times New Roman"/>
                <a:cs typeface="Times New Roman"/>
              </a:rPr>
              <a:t> has </a:t>
            </a:r>
            <a:r>
              <a:rPr lang="en-US"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defined</a:t>
            </a:r>
            <a:r>
              <a:rPr lang="en-US"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its</a:t>
            </a:r>
            <a:r>
              <a:rPr lang="en-US"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processes</a:t>
            </a:r>
            <a:r>
              <a:rPr lang="en-US" sz="2800" spc="-5" dirty="0">
                <a:latin typeface="Times New Roman"/>
                <a:cs typeface="Times New Roman"/>
              </a:rPr>
              <a:t>, 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actively</a:t>
            </a:r>
            <a:r>
              <a:rPr lang="en-US" sz="280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controls</a:t>
            </a:r>
            <a:r>
              <a:rPr lang="en-US" sz="280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these</a:t>
            </a:r>
            <a:r>
              <a:rPr lang="en-US" sz="280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processes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and </a:t>
            </a:r>
            <a:r>
              <a:rPr lang="en-US"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provides </a:t>
            </a:r>
            <a:r>
              <a:rPr lang="en-US" sz="280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systematic</a:t>
            </a:r>
            <a:r>
              <a:rPr lang="en-US" sz="280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human</a:t>
            </a:r>
            <a:r>
              <a:rPr lang="en-US" sz="2800" dirty="0">
                <a:solidFill>
                  <a:srgbClr val="0070C0"/>
                </a:solidFill>
                <a:latin typeface="Times New Roman"/>
                <a:cs typeface="Times New Roman"/>
              </a:rPr>
              <a:t> and </a:t>
            </a:r>
            <a:r>
              <a:rPr lang="en-US"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computer-based</a:t>
            </a:r>
            <a:r>
              <a:rPr lang="en-US" sz="2800" spc="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support for</a:t>
            </a:r>
            <a:r>
              <a:rPr lang="en-US" sz="2800" spc="-1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them.</a:t>
            </a:r>
            <a:endParaRPr lang="en-US" sz="2800" dirty="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marL="478790" marR="873760" indent="-466725">
              <a:lnSpc>
                <a:spcPct val="100000"/>
              </a:lnSpc>
              <a:spcBef>
                <a:spcPts val="670"/>
              </a:spcBef>
              <a:buClr>
                <a:srgbClr val="062A6B"/>
              </a:buClr>
              <a:buSzPct val="75000"/>
              <a:buFont typeface="Lucida Sans Unicode"/>
              <a:buChar char="◆"/>
              <a:tabLst>
                <a:tab pos="479425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The SEI’s </a:t>
            </a:r>
            <a:r>
              <a:rPr lang="en-US" sz="2800" spc="-5" dirty="0">
                <a:latin typeface="Times New Roman"/>
                <a:cs typeface="Times New Roman"/>
              </a:rPr>
              <a:t>Capability Maturity Model </a:t>
            </a:r>
            <a:r>
              <a:rPr lang="en-US" sz="2800" dirty="0">
                <a:latin typeface="Times New Roman"/>
                <a:cs typeface="Times New Roman"/>
              </a:rPr>
              <a:t>is a </a:t>
            </a:r>
            <a:r>
              <a:rPr lang="en-US" sz="2800" spc="-68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framework for assessing software process maturity </a:t>
            </a:r>
            <a:r>
              <a:rPr lang="en-US" sz="2800" dirty="0">
                <a:latin typeface="Times New Roman"/>
                <a:cs typeface="Times New Roman"/>
              </a:rPr>
              <a:t>in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development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organizations</a:t>
            </a:r>
            <a:endParaRPr lang="en-US" sz="2800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B5A6C-3AFD-48E3-A111-9AD4630CD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66AF-0E39-461A-92A4-34F18EAACCD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490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79CC6-D6F1-446D-807C-C0C1E4F5D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96982"/>
            <a:ext cx="8963891" cy="692727"/>
          </a:xfrm>
        </p:spPr>
        <p:txBody>
          <a:bodyPr>
            <a:normAutofit/>
          </a:bodyPr>
          <a:lstStyle/>
          <a:p>
            <a:pPr algn="ctr"/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Capability</a:t>
            </a:r>
            <a:r>
              <a:rPr lang="en-US"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maturity</a:t>
            </a:r>
            <a:r>
              <a:rPr lang="en-US"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9B7B3D50-CC4D-4A28-AFAC-A2946EB05E4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89709" y="1288473"/>
            <a:ext cx="6567054" cy="520930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148C0B-6480-4A47-A4C8-8FDC578E8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66AF-0E39-461A-92A4-34F18EAACCD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190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79CC6-D6F1-446D-807C-C0C1E4F5D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8963891" cy="33250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Maturity</a:t>
            </a:r>
            <a:r>
              <a:rPr lang="en-US" sz="3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CE7AF-A55B-4167-A2E6-23FC68CF4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12618"/>
            <a:ext cx="9144000" cy="6345381"/>
          </a:xfrm>
        </p:spPr>
        <p:txBody>
          <a:bodyPr>
            <a:noAutofit/>
          </a:bodyPr>
          <a:lstStyle/>
          <a:p>
            <a:pPr marL="478790" indent="-466725">
              <a:lnSpc>
                <a:spcPct val="100000"/>
              </a:lnSpc>
              <a:spcBef>
                <a:spcPts val="869"/>
              </a:spcBef>
              <a:buClr>
                <a:srgbClr val="062A6B"/>
              </a:buClr>
              <a:buSzPct val="75000"/>
              <a:buFont typeface="Lucida Sans Unicode"/>
              <a:buChar char="◆"/>
              <a:tabLst>
                <a:tab pos="478790" algn="l"/>
                <a:tab pos="47942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Initial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level</a:t>
            </a:r>
            <a:endParaRPr lang="en-US" dirty="0">
              <a:latin typeface="Times New Roman"/>
              <a:cs typeface="Times New Roman"/>
            </a:endParaRPr>
          </a:p>
          <a:p>
            <a:pPr marL="1048385" marR="5080" lvl="1" indent="-454659">
              <a:lnSpc>
                <a:spcPct val="100000"/>
              </a:lnSpc>
              <a:spcBef>
                <a:spcPts val="535"/>
              </a:spcBef>
              <a:buChar char="•"/>
              <a:tabLst>
                <a:tab pos="1048385" algn="l"/>
                <a:tab pos="104902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Organizations have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an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undisciplined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process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and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it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is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left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to 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individuals how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to manage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the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process and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which development </a:t>
            </a:r>
            <a:r>
              <a:rPr lang="en-US" sz="2800" spc="-484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techniques to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use.</a:t>
            </a:r>
            <a:endParaRPr lang="en-US" sz="2800" dirty="0">
              <a:latin typeface="Times New Roman"/>
              <a:cs typeface="Times New Roman"/>
            </a:endParaRPr>
          </a:p>
          <a:p>
            <a:pPr marL="478790" indent="-466725">
              <a:lnSpc>
                <a:spcPct val="100000"/>
              </a:lnSpc>
              <a:spcBef>
                <a:spcPts val="620"/>
              </a:spcBef>
              <a:buClr>
                <a:srgbClr val="062A6B"/>
              </a:buClr>
              <a:buSzPct val="75000"/>
              <a:buFont typeface="Lucida Sans Unicode"/>
              <a:buChar char="◆"/>
              <a:tabLst>
                <a:tab pos="478790" algn="l"/>
                <a:tab pos="47942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Repeatable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level</a:t>
            </a:r>
            <a:endParaRPr lang="en-US" dirty="0">
              <a:latin typeface="Times New Roman"/>
              <a:cs typeface="Times New Roman"/>
            </a:endParaRPr>
          </a:p>
          <a:p>
            <a:pPr marL="1048385" marR="230504" lvl="1" indent="-454659">
              <a:lnSpc>
                <a:spcPct val="100000"/>
              </a:lnSpc>
              <a:spcBef>
                <a:spcPts val="535"/>
              </a:spcBef>
              <a:buChar char="•"/>
              <a:tabLst>
                <a:tab pos="1048385" algn="l"/>
                <a:tab pos="104902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Organizations have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basic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cost and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schedule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management 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procedures in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place.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They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are likely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to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be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able to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make 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consistent budget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and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schedule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predictions for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projects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in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the </a:t>
            </a:r>
            <a:r>
              <a:rPr lang="en-US" sz="2800" spc="-484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same application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area.</a:t>
            </a:r>
            <a:endParaRPr lang="en-US" sz="2800" dirty="0">
              <a:latin typeface="Times New Roman"/>
              <a:cs typeface="Times New Roman"/>
            </a:endParaRPr>
          </a:p>
          <a:p>
            <a:pPr marL="478790" indent="-466725">
              <a:lnSpc>
                <a:spcPct val="100000"/>
              </a:lnSpc>
              <a:spcBef>
                <a:spcPts val="615"/>
              </a:spcBef>
              <a:buClr>
                <a:srgbClr val="062A6B"/>
              </a:buClr>
              <a:buSzPct val="75000"/>
              <a:buFont typeface="Lucida Sans Unicode"/>
              <a:buChar char="◆"/>
              <a:tabLst>
                <a:tab pos="478790" algn="l"/>
                <a:tab pos="47942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Defined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level</a:t>
            </a:r>
            <a:endParaRPr lang="en-US" dirty="0">
              <a:latin typeface="Times New Roman"/>
              <a:cs typeface="Times New Roman"/>
            </a:endParaRPr>
          </a:p>
          <a:p>
            <a:pPr marL="1048385" marR="351155" lvl="1" indent="-454659">
              <a:lnSpc>
                <a:spcPct val="100000"/>
              </a:lnSpc>
              <a:spcBef>
                <a:spcPts val="535"/>
              </a:spcBef>
              <a:buChar char="•"/>
              <a:tabLst>
                <a:tab pos="1048385" algn="l"/>
                <a:tab pos="104902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The software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process for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both management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and engineering </a:t>
            </a:r>
            <a:r>
              <a:rPr lang="en-US" sz="2800" spc="-484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activities is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documented,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standardized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and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integrated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into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a 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standard software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process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for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the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organization.</a:t>
            </a:r>
            <a:endParaRPr lang="en-US" sz="2800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0D7A6-8AD5-4C20-BA1F-612DBEBD2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66AF-0E39-461A-92A4-34F18EAACCD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12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5A3F7-C056-4E78-9EB4-F59FB36BD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1037"/>
          </a:xfrm>
        </p:spPr>
        <p:txBody>
          <a:bodyPr>
            <a:normAutofit/>
          </a:bodyPr>
          <a:lstStyle/>
          <a:p>
            <a:pPr algn="ctr"/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en-US" sz="3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CD4C6-21F7-440B-8251-D9AF549F0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82" y="831274"/>
            <a:ext cx="8950036" cy="6026726"/>
          </a:xfrm>
        </p:spPr>
        <p:txBody>
          <a:bodyPr>
            <a:normAutofit/>
          </a:bodyPr>
          <a:lstStyle/>
          <a:p>
            <a:pPr marL="478790" marR="5080" indent="-466725">
              <a:lnSpc>
                <a:spcPct val="100200"/>
              </a:lnSpc>
              <a:spcBef>
                <a:spcPts val="100"/>
              </a:spcBef>
              <a:buClr>
                <a:srgbClr val="062A6B"/>
              </a:buClr>
              <a:buSzPct val="75000"/>
              <a:buFont typeface="Lucida Sans Unicode"/>
              <a:buChar char="◆"/>
              <a:tabLst>
                <a:tab pos="478790" algn="l"/>
                <a:tab pos="47942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Processes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which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involve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creativity,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interactions </a:t>
            </a:r>
            <a:r>
              <a:rPr lang="en-US" spc="-68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between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-5" dirty="0">
                <a:latin typeface="Times New Roman"/>
                <a:cs typeface="Times New Roman"/>
              </a:rPr>
              <a:t> wide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range </a:t>
            </a:r>
            <a:r>
              <a:rPr lang="en-US" dirty="0">
                <a:latin typeface="Times New Roman"/>
                <a:cs typeface="Times New Roman"/>
              </a:rPr>
              <a:t>of</a:t>
            </a:r>
            <a:r>
              <a:rPr lang="en-US" spc="-5" dirty="0">
                <a:latin typeface="Times New Roman"/>
                <a:cs typeface="Times New Roman"/>
              </a:rPr>
              <a:t> different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people, 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engineering judgement </a:t>
            </a:r>
            <a:r>
              <a:rPr lang="en-US" dirty="0">
                <a:latin typeface="Times New Roman"/>
                <a:cs typeface="Times New Roman"/>
              </a:rPr>
              <a:t>and </a:t>
            </a:r>
            <a:r>
              <a:rPr lang="en-US" spc="-5" dirty="0">
                <a:latin typeface="Times New Roman"/>
                <a:cs typeface="Times New Roman"/>
              </a:rPr>
              <a:t>background 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knowledge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and</a:t>
            </a:r>
            <a:r>
              <a:rPr lang="en-US" spc="-5" dirty="0">
                <a:latin typeface="Times New Roman"/>
                <a:cs typeface="Times New Roman"/>
              </a:rPr>
              <a:t> experience.</a:t>
            </a:r>
            <a:endParaRPr lang="en-US" dirty="0">
              <a:latin typeface="Times New Roman"/>
              <a:cs typeface="Times New Roman"/>
            </a:endParaRPr>
          </a:p>
          <a:p>
            <a:pPr marL="478790" indent="-466725">
              <a:lnSpc>
                <a:spcPct val="100000"/>
              </a:lnSpc>
              <a:spcBef>
                <a:spcPts val="670"/>
              </a:spcBef>
              <a:buClr>
                <a:srgbClr val="062A6B"/>
              </a:buClr>
              <a:buSzPct val="75000"/>
              <a:buFont typeface="Lucida Sans Unicode"/>
              <a:buChar char="◆"/>
              <a:tabLst>
                <a:tab pos="478790" algn="l"/>
                <a:tab pos="47942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Examples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of</a:t>
            </a:r>
            <a:r>
              <a:rPr lang="en-US" spc="-5" dirty="0">
                <a:latin typeface="Times New Roman"/>
                <a:cs typeface="Times New Roman"/>
              </a:rPr>
              <a:t> design processes</a:t>
            </a:r>
            <a:endParaRPr lang="en-US" dirty="0">
              <a:latin typeface="Times New Roman"/>
              <a:cs typeface="Times New Roman"/>
            </a:endParaRPr>
          </a:p>
          <a:p>
            <a:pPr marL="1049020" lvl="1" indent="-454659">
              <a:lnSpc>
                <a:spcPct val="100000"/>
              </a:lnSpc>
              <a:spcBef>
                <a:spcPts val="540"/>
              </a:spcBef>
              <a:buChar char="•"/>
              <a:tabLst>
                <a:tab pos="1048385" algn="l"/>
                <a:tab pos="104902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Writing</a:t>
            </a:r>
            <a:r>
              <a:rPr lang="en-US" sz="2800" spc="-2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a</a:t>
            </a:r>
            <a:r>
              <a:rPr lang="en-US" sz="2800" spc="-2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book</a:t>
            </a:r>
            <a:endParaRPr lang="en-US" sz="2800" dirty="0">
              <a:latin typeface="Times New Roman"/>
              <a:cs typeface="Times New Roman"/>
            </a:endParaRPr>
          </a:p>
          <a:p>
            <a:pPr marL="1049020" lvl="1" indent="-454659">
              <a:lnSpc>
                <a:spcPct val="100000"/>
              </a:lnSpc>
              <a:spcBef>
                <a:spcPts val="455"/>
              </a:spcBef>
              <a:buChar char="•"/>
              <a:tabLst>
                <a:tab pos="1048385" algn="l"/>
                <a:tab pos="104902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Organizing</a:t>
            </a:r>
            <a:r>
              <a:rPr lang="en-US" sz="2800" spc="-2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a</a:t>
            </a:r>
            <a:r>
              <a:rPr lang="en-US" sz="2800" spc="-2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conference</a:t>
            </a:r>
            <a:endParaRPr lang="en-US" sz="2800" dirty="0">
              <a:latin typeface="Times New Roman"/>
              <a:cs typeface="Times New Roman"/>
            </a:endParaRPr>
          </a:p>
          <a:p>
            <a:pPr marL="1049020" lvl="1" indent="-454659">
              <a:lnSpc>
                <a:spcPct val="100000"/>
              </a:lnSpc>
              <a:spcBef>
                <a:spcPts val="480"/>
              </a:spcBef>
              <a:buChar char="•"/>
              <a:tabLst>
                <a:tab pos="1048385" algn="l"/>
                <a:tab pos="104902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Designing</a:t>
            </a:r>
            <a:r>
              <a:rPr lang="en-US" sz="2800" spc="-1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a</a:t>
            </a:r>
            <a:r>
              <a:rPr lang="en-US" sz="2800" spc="-1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processor</a:t>
            </a:r>
            <a:r>
              <a:rPr lang="en-US" sz="2800" spc="-1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chip</a:t>
            </a:r>
            <a:endParaRPr lang="en-US" sz="2800" dirty="0">
              <a:latin typeface="Times New Roman"/>
              <a:cs typeface="Times New Roman"/>
            </a:endParaRPr>
          </a:p>
          <a:p>
            <a:pPr marL="1049020" lvl="1" indent="-454659">
              <a:lnSpc>
                <a:spcPct val="100000"/>
              </a:lnSpc>
              <a:spcBef>
                <a:spcPts val="480"/>
              </a:spcBef>
              <a:buChar char="•"/>
              <a:tabLst>
                <a:tab pos="1048385" algn="l"/>
                <a:tab pos="1049020" algn="l"/>
              </a:tabLst>
            </a:pPr>
            <a:r>
              <a:rPr lang="en-US"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Requirements</a:t>
            </a:r>
            <a:r>
              <a:rPr lang="en-US" sz="28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engineering</a:t>
            </a:r>
            <a:endParaRPr lang="en-US" sz="28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5589E-93BB-4FB2-B6C9-F6FBC68BB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66AF-0E39-461A-92A4-34F18EAACC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666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79CC6-D6F1-446D-807C-C0C1E4F5D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96982"/>
            <a:ext cx="8963891" cy="692727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Cont’d…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CE7AF-A55B-4167-A2E6-23FC68CF4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00544"/>
            <a:ext cx="9144000" cy="5957455"/>
          </a:xfrm>
        </p:spPr>
        <p:txBody>
          <a:bodyPr>
            <a:normAutofit/>
          </a:bodyPr>
          <a:lstStyle/>
          <a:p>
            <a:pPr marL="478790" indent="-466725">
              <a:lnSpc>
                <a:spcPct val="100000"/>
              </a:lnSpc>
              <a:spcBef>
                <a:spcPts val="869"/>
              </a:spcBef>
              <a:buClr>
                <a:srgbClr val="062A6B"/>
              </a:buClr>
              <a:buSzPct val="75000"/>
              <a:buFont typeface="Lucida Sans Unicode"/>
              <a:buChar char="◆"/>
              <a:tabLst>
                <a:tab pos="478790" algn="l"/>
                <a:tab pos="47942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Managed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level</a:t>
            </a:r>
            <a:endParaRPr lang="en-US" dirty="0">
              <a:latin typeface="Times New Roman"/>
              <a:cs typeface="Times New Roman"/>
            </a:endParaRPr>
          </a:p>
          <a:p>
            <a:pPr marL="1048385" marR="5080" lvl="1" indent="-454659">
              <a:lnSpc>
                <a:spcPct val="100000"/>
              </a:lnSpc>
              <a:spcBef>
                <a:spcPts val="535"/>
              </a:spcBef>
              <a:buChar char="•"/>
              <a:tabLst>
                <a:tab pos="1048385" algn="l"/>
                <a:tab pos="104902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Detailed measurements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of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both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process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and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product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quality are </a:t>
            </a:r>
            <a:r>
              <a:rPr lang="en-US" sz="2800" spc="-484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collected and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used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to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control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the process.</a:t>
            </a:r>
            <a:endParaRPr lang="en-US" sz="2800" dirty="0">
              <a:latin typeface="Times New Roman"/>
              <a:cs typeface="Times New Roman"/>
            </a:endParaRPr>
          </a:p>
          <a:p>
            <a:pPr marL="478790" indent="-466725">
              <a:lnSpc>
                <a:spcPct val="100000"/>
              </a:lnSpc>
              <a:spcBef>
                <a:spcPts val="620"/>
              </a:spcBef>
              <a:buClr>
                <a:srgbClr val="062A6B"/>
              </a:buClr>
              <a:buSzPct val="75000"/>
              <a:buFont typeface="Lucida Sans Unicode"/>
              <a:buChar char="◆"/>
              <a:tabLst>
                <a:tab pos="478790" algn="l"/>
                <a:tab pos="47942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Optimizing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level</a:t>
            </a:r>
            <a:endParaRPr lang="en-US" dirty="0">
              <a:latin typeface="Times New Roman"/>
              <a:cs typeface="Times New Roman"/>
            </a:endParaRPr>
          </a:p>
          <a:p>
            <a:pPr marL="1048385" marR="695325" lvl="1" indent="-454659">
              <a:lnSpc>
                <a:spcPct val="100000"/>
              </a:lnSpc>
              <a:spcBef>
                <a:spcPts val="535"/>
              </a:spcBef>
              <a:buChar char="•"/>
              <a:tabLst>
                <a:tab pos="1048385" algn="l"/>
                <a:tab pos="104902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The organization has a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continuous process improvement </a:t>
            </a:r>
            <a:r>
              <a:rPr lang="en-US" sz="2800" spc="-484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strategy, based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on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objective measurements,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in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place.</a:t>
            </a:r>
            <a:endParaRPr lang="en-US" sz="2800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C325B2-361C-4B4B-A60F-E6FF5360B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66AF-0E39-461A-92A4-34F18EAACCD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667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79CC6-D6F1-446D-807C-C0C1E4F5D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96982"/>
            <a:ext cx="8963891" cy="692727"/>
          </a:xfrm>
        </p:spPr>
        <p:txBody>
          <a:bodyPr>
            <a:normAutofit/>
          </a:bodyPr>
          <a:lstStyle/>
          <a:p>
            <a:pPr algn="ctr"/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en-US" sz="3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sz="3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maturity</a:t>
            </a:r>
            <a:r>
              <a:rPr lang="en-US" sz="3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2A987E71-8B2C-4BC2-95C6-84C114AE33A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95746" y="1454727"/>
            <a:ext cx="7384472" cy="459970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402DBF-9264-40C9-A31B-FC33F9ACB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66AF-0E39-461A-92A4-34F18EAACCD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102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79CC6-D6F1-446D-807C-C0C1E4F5D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96982"/>
            <a:ext cx="8963891" cy="692727"/>
          </a:xfrm>
        </p:spPr>
        <p:txBody>
          <a:bodyPr>
            <a:normAutofit/>
          </a:bodyPr>
          <a:lstStyle/>
          <a:p>
            <a:pPr algn="ctr"/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en-US" sz="3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sz="3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maturity</a:t>
            </a:r>
            <a:r>
              <a:rPr lang="en-US"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CE7AF-A55B-4167-A2E6-23FC68CF4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00544"/>
            <a:ext cx="9144000" cy="5957455"/>
          </a:xfrm>
        </p:spPr>
        <p:txBody>
          <a:bodyPr>
            <a:normAutofit lnSpcReduction="10000"/>
          </a:bodyPr>
          <a:lstStyle/>
          <a:p>
            <a:pPr marL="478790" indent="-466725">
              <a:lnSpc>
                <a:spcPct val="100000"/>
              </a:lnSpc>
              <a:spcBef>
                <a:spcPts val="869"/>
              </a:spcBef>
              <a:buClr>
                <a:srgbClr val="062A6B"/>
              </a:buClr>
              <a:buSzPct val="75000"/>
              <a:buFont typeface="Lucida Sans Unicode"/>
              <a:buChar char="◆"/>
              <a:tabLst>
                <a:tab pos="478790" algn="l"/>
                <a:tab pos="47942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Initial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level</a:t>
            </a:r>
            <a:endParaRPr lang="en-US" dirty="0">
              <a:latin typeface="Times New Roman"/>
              <a:cs typeface="Times New Roman"/>
            </a:endParaRPr>
          </a:p>
          <a:p>
            <a:pPr marL="1048385" marR="370840" lvl="1" indent="-454659">
              <a:lnSpc>
                <a:spcPct val="100000"/>
              </a:lnSpc>
              <a:spcBef>
                <a:spcPts val="535"/>
              </a:spcBef>
              <a:buChar char="•"/>
              <a:tabLst>
                <a:tab pos="1048385" algn="l"/>
                <a:tab pos="104902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No defined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RE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process. </a:t>
            </a:r>
          </a:p>
          <a:p>
            <a:pPr marL="1048385" marR="370840" lvl="1" indent="-454659">
              <a:lnSpc>
                <a:spcPct val="100000"/>
              </a:lnSpc>
              <a:spcBef>
                <a:spcPts val="535"/>
              </a:spcBef>
              <a:buChar char="•"/>
              <a:tabLst>
                <a:tab pos="1048385" algn="l"/>
                <a:tab pos="104902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Suffer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from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requirements problems </a:t>
            </a:r>
            <a:r>
              <a:rPr lang="en-US" sz="2800" spc="-484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such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as requirements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volatility,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unsatisfied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stakeholders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and </a:t>
            </a:r>
            <a:r>
              <a:rPr lang="en-US" sz="2800" spc="-484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high rework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costs.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</a:p>
          <a:p>
            <a:pPr marL="1048385" marR="370840" lvl="1" indent="-454659">
              <a:lnSpc>
                <a:spcPct val="100000"/>
              </a:lnSpc>
              <a:spcBef>
                <a:spcPts val="535"/>
              </a:spcBef>
              <a:buChar char="•"/>
              <a:tabLst>
                <a:tab pos="1048385" algn="l"/>
                <a:tab pos="104902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Dependent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on individual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skills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and 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experience.</a:t>
            </a:r>
            <a:endParaRPr lang="en-US" sz="2800" dirty="0">
              <a:latin typeface="Times New Roman"/>
              <a:cs typeface="Times New Roman"/>
            </a:endParaRPr>
          </a:p>
          <a:p>
            <a:pPr marL="478790" indent="-466725">
              <a:lnSpc>
                <a:spcPct val="100000"/>
              </a:lnSpc>
              <a:spcBef>
                <a:spcPts val="620"/>
              </a:spcBef>
              <a:buClr>
                <a:srgbClr val="062A6B"/>
              </a:buClr>
              <a:buSzPct val="75000"/>
              <a:buFont typeface="Lucida Sans Unicode"/>
              <a:buChar char="◆"/>
              <a:tabLst>
                <a:tab pos="478790" algn="l"/>
                <a:tab pos="47942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Repeatable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level</a:t>
            </a:r>
            <a:endParaRPr lang="en-US" dirty="0">
              <a:latin typeface="Times New Roman"/>
              <a:cs typeface="Times New Roman"/>
            </a:endParaRPr>
          </a:p>
          <a:p>
            <a:pPr marL="1048385" marR="5080" lvl="1" indent="-454659">
              <a:lnSpc>
                <a:spcPct val="100000"/>
              </a:lnSpc>
              <a:spcBef>
                <a:spcPts val="535"/>
              </a:spcBef>
              <a:buChar char="•"/>
              <a:tabLst>
                <a:tab pos="1048385" algn="l"/>
                <a:tab pos="104902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Defined standards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for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requirements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documents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and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policies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and </a:t>
            </a:r>
            <a:r>
              <a:rPr lang="en-US" sz="2800" spc="-484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procedures for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requirements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management.</a:t>
            </a:r>
            <a:endParaRPr lang="en-US" sz="2800" dirty="0">
              <a:latin typeface="Times New Roman"/>
              <a:cs typeface="Times New Roman"/>
            </a:endParaRPr>
          </a:p>
          <a:p>
            <a:pPr marL="478790" indent="-466725">
              <a:lnSpc>
                <a:spcPct val="100000"/>
              </a:lnSpc>
              <a:spcBef>
                <a:spcPts val="615"/>
              </a:spcBef>
              <a:buClr>
                <a:srgbClr val="062A6B"/>
              </a:buClr>
              <a:buSzPct val="75000"/>
              <a:buFont typeface="Lucida Sans Unicode"/>
              <a:buChar char="◆"/>
              <a:tabLst>
                <a:tab pos="478790" algn="l"/>
                <a:tab pos="47942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Defined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level</a:t>
            </a:r>
            <a:endParaRPr lang="en-US" dirty="0">
              <a:latin typeface="Times New Roman"/>
              <a:cs typeface="Times New Roman"/>
            </a:endParaRPr>
          </a:p>
          <a:p>
            <a:pPr marL="1048385" marR="300990" lvl="1" indent="-454659">
              <a:lnSpc>
                <a:spcPct val="100000"/>
              </a:lnSpc>
              <a:spcBef>
                <a:spcPts val="535"/>
              </a:spcBef>
              <a:buChar char="•"/>
              <a:tabLst>
                <a:tab pos="1048385" algn="l"/>
                <a:tab pos="104902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Defined RE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process based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on good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practices and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techniques. </a:t>
            </a:r>
            <a:r>
              <a:rPr lang="en-US" sz="2800" spc="-484" dirty="0">
                <a:latin typeface="Times New Roman"/>
                <a:cs typeface="Times New Roman"/>
              </a:rPr>
              <a:t> </a:t>
            </a:r>
          </a:p>
          <a:p>
            <a:pPr marL="1048385" marR="300990" lvl="1" indent="-454659">
              <a:lnSpc>
                <a:spcPct val="100000"/>
              </a:lnSpc>
              <a:spcBef>
                <a:spcPts val="535"/>
              </a:spcBef>
              <a:buChar char="•"/>
              <a:tabLst>
                <a:tab pos="1048385" algn="l"/>
                <a:tab pos="104902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Active process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improvement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process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in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place.</a:t>
            </a:r>
            <a:endParaRPr lang="en-US" sz="2800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865B9-4D27-47DA-97D8-FE8D41A52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66AF-0E39-461A-92A4-34F18EAACCD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639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79CC6-D6F1-446D-807C-C0C1E4F5D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96982"/>
            <a:ext cx="8963891" cy="692727"/>
          </a:xfrm>
        </p:spPr>
        <p:txBody>
          <a:bodyPr>
            <a:normAutofit/>
          </a:bodyPr>
          <a:lstStyle/>
          <a:p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</a:t>
            </a:r>
            <a:r>
              <a:rPr lang="en-US" sz="3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</a:t>
            </a:r>
            <a:r>
              <a:rPr lang="en-US" sz="3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en-US" sz="3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CE7AF-A55B-4167-A2E6-23FC68CF4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00544"/>
            <a:ext cx="9144000" cy="5957455"/>
          </a:xfrm>
        </p:spPr>
        <p:txBody>
          <a:bodyPr/>
          <a:lstStyle/>
          <a:p>
            <a:pPr marL="478790" marR="43180" indent="-466725">
              <a:lnSpc>
                <a:spcPct val="100400"/>
              </a:lnSpc>
              <a:spcBef>
                <a:spcPts val="95"/>
              </a:spcBef>
              <a:buClr>
                <a:srgbClr val="062A6B"/>
              </a:buClr>
              <a:buSzPct val="75000"/>
              <a:buFont typeface="Lucida Sans Unicode"/>
              <a:buChar char="◆"/>
              <a:tabLst>
                <a:tab pos="478790" algn="l"/>
                <a:tab pos="479425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RE</a:t>
            </a:r>
            <a:r>
              <a:rPr lang="en-US" sz="2800" spc="-5" dirty="0">
                <a:latin typeface="Times New Roman"/>
                <a:cs typeface="Times New Roman"/>
              </a:rPr>
              <a:t> processes</a:t>
            </a:r>
            <a:r>
              <a:rPr lang="en-US" sz="2800" dirty="0">
                <a:latin typeface="Times New Roman"/>
                <a:cs typeface="Times New Roman"/>
              </a:rPr>
              <a:t> can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be </a:t>
            </a:r>
            <a:r>
              <a:rPr lang="en-US" sz="2800" spc="-5" dirty="0">
                <a:latin typeface="Times New Roman"/>
                <a:cs typeface="Times New Roman"/>
              </a:rPr>
              <a:t>improved</a:t>
            </a:r>
            <a:r>
              <a:rPr lang="en-US" sz="2800" dirty="0">
                <a:latin typeface="Times New Roman"/>
                <a:cs typeface="Times New Roman"/>
              </a:rPr>
              <a:t> by</a:t>
            </a:r>
            <a:r>
              <a:rPr lang="en-US" sz="2800" spc="-5" dirty="0">
                <a:latin typeface="Times New Roman"/>
                <a:cs typeface="Times New Roman"/>
              </a:rPr>
              <a:t> the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systematic </a:t>
            </a:r>
            <a:r>
              <a:rPr lang="en-US" sz="2800" spc="-68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introduction </a:t>
            </a:r>
            <a:r>
              <a:rPr lang="en-US" sz="2800" dirty="0">
                <a:latin typeface="Times New Roman"/>
                <a:cs typeface="Times New Roman"/>
              </a:rPr>
              <a:t>of good </a:t>
            </a:r>
            <a:r>
              <a:rPr lang="en-US" sz="2800" spc="-5" dirty="0">
                <a:latin typeface="Times New Roman"/>
                <a:cs typeface="Times New Roman"/>
              </a:rPr>
              <a:t>requirements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engineering 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practice.</a:t>
            </a:r>
            <a:endParaRPr lang="en-US" sz="2800" dirty="0">
              <a:latin typeface="Times New Roman"/>
              <a:cs typeface="Times New Roman"/>
            </a:endParaRPr>
          </a:p>
          <a:p>
            <a:pPr marL="478790" marR="5080" indent="-466725">
              <a:lnSpc>
                <a:spcPct val="100000"/>
              </a:lnSpc>
              <a:spcBef>
                <a:spcPts val="670"/>
              </a:spcBef>
              <a:buClr>
                <a:srgbClr val="062A6B"/>
              </a:buClr>
              <a:buSzPct val="75000"/>
              <a:buFont typeface="Lucida Sans Unicode"/>
              <a:buChar char="◆"/>
              <a:tabLst>
                <a:tab pos="478790" algn="l"/>
                <a:tab pos="479425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Each </a:t>
            </a:r>
            <a:r>
              <a:rPr lang="en-US" sz="2800" spc="-5" dirty="0">
                <a:latin typeface="Times New Roman"/>
                <a:cs typeface="Times New Roman"/>
              </a:rPr>
              <a:t>improvement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cycle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identifies</a:t>
            </a:r>
            <a:r>
              <a:rPr lang="en-US" sz="2800" dirty="0">
                <a:latin typeface="Times New Roman"/>
                <a:cs typeface="Times New Roman"/>
              </a:rPr>
              <a:t> good </a:t>
            </a:r>
            <a:r>
              <a:rPr lang="en-US" sz="2800" spc="-5" dirty="0">
                <a:latin typeface="Times New Roman"/>
                <a:cs typeface="Times New Roman"/>
              </a:rPr>
              <a:t>practice </a:t>
            </a:r>
            <a:r>
              <a:rPr lang="en-US" sz="2800" spc="-68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guidelines </a:t>
            </a:r>
            <a:r>
              <a:rPr lang="en-US" sz="2800" dirty="0">
                <a:latin typeface="Times New Roman"/>
                <a:cs typeface="Times New Roman"/>
              </a:rPr>
              <a:t>and </a:t>
            </a:r>
            <a:r>
              <a:rPr lang="en-US" sz="2800" spc="-5" dirty="0">
                <a:latin typeface="Times New Roman"/>
                <a:cs typeface="Times New Roman"/>
              </a:rPr>
              <a:t>works </a:t>
            </a:r>
            <a:r>
              <a:rPr lang="en-US" sz="2800" dirty="0">
                <a:latin typeface="Times New Roman"/>
                <a:cs typeface="Times New Roman"/>
              </a:rPr>
              <a:t>to </a:t>
            </a:r>
            <a:r>
              <a:rPr lang="en-US" sz="2800" spc="-5" dirty="0">
                <a:latin typeface="Times New Roman"/>
                <a:cs typeface="Times New Roman"/>
              </a:rPr>
              <a:t>introduce </a:t>
            </a:r>
            <a:r>
              <a:rPr lang="en-US" sz="2800" dirty="0">
                <a:latin typeface="Times New Roman"/>
                <a:cs typeface="Times New Roman"/>
              </a:rPr>
              <a:t>them in an 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organization.</a:t>
            </a:r>
            <a:endParaRPr lang="en-US" sz="2800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D74928-2077-47D1-8796-B99A95478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66AF-0E39-461A-92A4-34F18EAACCD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730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79CC6-D6F1-446D-807C-C0C1E4F5D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96982"/>
            <a:ext cx="8963891" cy="692727"/>
          </a:xfrm>
        </p:spPr>
        <p:txBody>
          <a:bodyPr>
            <a:normAutofit/>
          </a:bodyPr>
          <a:lstStyle/>
          <a:p>
            <a:pPr algn="ctr"/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practice guidelines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CE7AF-A55B-4167-A2E6-23FC68CF4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00544"/>
            <a:ext cx="9144000" cy="5957455"/>
          </a:xfrm>
        </p:spPr>
        <p:txBody>
          <a:bodyPr/>
          <a:lstStyle/>
          <a:p>
            <a:pPr marL="478790" indent="-466725">
              <a:lnSpc>
                <a:spcPct val="100000"/>
              </a:lnSpc>
              <a:spcBef>
                <a:spcPts val="795"/>
              </a:spcBef>
              <a:buClr>
                <a:srgbClr val="062A6B"/>
              </a:buClr>
              <a:buSzPct val="75000"/>
              <a:buFont typeface="Lucida Sans Unicode"/>
              <a:buChar char="◆"/>
              <a:tabLst>
                <a:tab pos="478790" algn="l"/>
                <a:tab pos="479425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Define </a:t>
            </a:r>
            <a:r>
              <a:rPr lang="en-US" sz="2800" dirty="0">
                <a:latin typeface="Times New Roman"/>
                <a:cs typeface="Times New Roman"/>
              </a:rPr>
              <a:t>a </a:t>
            </a:r>
            <a:r>
              <a:rPr lang="en-US" sz="2800" spc="-5" dirty="0">
                <a:latin typeface="Times New Roman"/>
                <a:cs typeface="Times New Roman"/>
              </a:rPr>
              <a:t>standard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document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structure</a:t>
            </a:r>
            <a:endParaRPr lang="en-US" sz="2800" dirty="0">
              <a:latin typeface="Times New Roman"/>
              <a:cs typeface="Times New Roman"/>
            </a:endParaRPr>
          </a:p>
          <a:p>
            <a:pPr marL="478790" indent="-466725">
              <a:lnSpc>
                <a:spcPct val="100000"/>
              </a:lnSpc>
              <a:spcBef>
                <a:spcPts val="695"/>
              </a:spcBef>
              <a:buClr>
                <a:srgbClr val="062A6B"/>
              </a:buClr>
              <a:buSzPct val="75000"/>
              <a:buFont typeface="Lucida Sans Unicode"/>
              <a:buChar char="◆"/>
              <a:tabLst>
                <a:tab pos="478790" algn="l"/>
                <a:tab pos="479425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Uniquely identify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each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requirement</a:t>
            </a:r>
            <a:endParaRPr lang="en-US" sz="2800" dirty="0">
              <a:latin typeface="Times New Roman"/>
              <a:cs typeface="Times New Roman"/>
            </a:endParaRPr>
          </a:p>
          <a:p>
            <a:pPr marL="478790" indent="-466725">
              <a:lnSpc>
                <a:spcPct val="100000"/>
              </a:lnSpc>
              <a:spcBef>
                <a:spcPts val="670"/>
              </a:spcBef>
              <a:buClr>
                <a:srgbClr val="062A6B"/>
              </a:buClr>
              <a:buSzPct val="75000"/>
              <a:buFont typeface="Lucida Sans Unicode"/>
              <a:buChar char="◆"/>
              <a:tabLst>
                <a:tab pos="478790" algn="l"/>
                <a:tab pos="479425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Define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policies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for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requirements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management</a:t>
            </a:r>
            <a:endParaRPr lang="en-US" sz="2800" dirty="0">
              <a:latin typeface="Times New Roman"/>
              <a:cs typeface="Times New Roman"/>
            </a:endParaRPr>
          </a:p>
          <a:p>
            <a:pPr marL="478790" indent="-466725">
              <a:lnSpc>
                <a:spcPct val="100000"/>
              </a:lnSpc>
              <a:spcBef>
                <a:spcPts val="675"/>
              </a:spcBef>
              <a:buClr>
                <a:srgbClr val="062A6B"/>
              </a:buClr>
              <a:buSzPct val="75000"/>
              <a:buFont typeface="Lucida Sans Unicode"/>
              <a:buChar char="◆"/>
              <a:tabLst>
                <a:tab pos="478790" algn="l"/>
                <a:tab pos="479425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Use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checklists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for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requirements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analysis</a:t>
            </a:r>
            <a:endParaRPr lang="en-US" sz="2800" dirty="0">
              <a:latin typeface="Times New Roman"/>
              <a:cs typeface="Times New Roman"/>
            </a:endParaRPr>
          </a:p>
          <a:p>
            <a:pPr marL="478790" indent="-466725">
              <a:lnSpc>
                <a:spcPct val="100000"/>
              </a:lnSpc>
              <a:spcBef>
                <a:spcPts val="670"/>
              </a:spcBef>
              <a:buClr>
                <a:srgbClr val="062A6B"/>
              </a:buClr>
              <a:buSzPct val="75000"/>
              <a:buFont typeface="Lucida Sans Unicode"/>
              <a:buChar char="◆"/>
              <a:tabLst>
                <a:tab pos="478790" algn="l"/>
                <a:tab pos="479425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Use scenarios</a:t>
            </a:r>
            <a:r>
              <a:rPr lang="en-US" sz="2800" dirty="0">
                <a:latin typeface="Times New Roman"/>
                <a:cs typeface="Times New Roman"/>
              </a:rPr>
              <a:t> to</a:t>
            </a:r>
            <a:r>
              <a:rPr lang="en-US" sz="2800" spc="-5" dirty="0">
                <a:latin typeface="Times New Roman"/>
                <a:cs typeface="Times New Roman"/>
              </a:rPr>
              <a:t> elicit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requirements</a:t>
            </a:r>
            <a:endParaRPr lang="en-US" sz="2800" dirty="0">
              <a:latin typeface="Times New Roman"/>
              <a:cs typeface="Times New Roman"/>
            </a:endParaRPr>
          </a:p>
          <a:p>
            <a:pPr marL="478790" indent="-466725">
              <a:lnSpc>
                <a:spcPct val="100000"/>
              </a:lnSpc>
              <a:spcBef>
                <a:spcPts val="695"/>
              </a:spcBef>
              <a:buClr>
                <a:srgbClr val="062A6B"/>
              </a:buClr>
              <a:buSzPct val="75000"/>
              <a:buFont typeface="Lucida Sans Unicode"/>
              <a:buChar char="◆"/>
              <a:tabLst>
                <a:tab pos="478790" algn="l"/>
                <a:tab pos="479425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Specify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requirements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quantitatively</a:t>
            </a:r>
            <a:endParaRPr lang="en-US" sz="2800" dirty="0">
              <a:latin typeface="Times New Roman"/>
              <a:cs typeface="Times New Roman"/>
            </a:endParaRPr>
          </a:p>
          <a:p>
            <a:pPr marL="478790" indent="-466725">
              <a:lnSpc>
                <a:spcPct val="100000"/>
              </a:lnSpc>
              <a:spcBef>
                <a:spcPts val="675"/>
              </a:spcBef>
              <a:buClr>
                <a:srgbClr val="062A6B"/>
              </a:buClr>
              <a:buSzPct val="75000"/>
              <a:buFont typeface="Lucida Sans Unicode"/>
              <a:buChar char="◆"/>
              <a:tabLst>
                <a:tab pos="478790" algn="l"/>
                <a:tab pos="479425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Use prototyping</a:t>
            </a:r>
            <a:r>
              <a:rPr lang="en-US" sz="2800" dirty="0">
                <a:latin typeface="Times New Roman"/>
                <a:cs typeface="Times New Roman"/>
              </a:rPr>
              <a:t> to </a:t>
            </a:r>
            <a:r>
              <a:rPr lang="en-US" sz="2800" spc="-5" dirty="0">
                <a:latin typeface="Times New Roman"/>
                <a:cs typeface="Times New Roman"/>
              </a:rPr>
              <a:t>animate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requirements</a:t>
            </a:r>
            <a:endParaRPr lang="en-US" sz="2800" dirty="0">
              <a:latin typeface="Times New Roman"/>
              <a:cs typeface="Times New Roman"/>
            </a:endParaRPr>
          </a:p>
          <a:p>
            <a:pPr marL="478790" indent="-466725">
              <a:lnSpc>
                <a:spcPct val="100000"/>
              </a:lnSpc>
              <a:spcBef>
                <a:spcPts val="670"/>
              </a:spcBef>
              <a:buClr>
                <a:srgbClr val="062A6B"/>
              </a:buClr>
              <a:buSzPct val="75000"/>
              <a:buFont typeface="Lucida Sans Unicode"/>
              <a:buChar char="◆"/>
              <a:tabLst>
                <a:tab pos="478790" algn="l"/>
                <a:tab pos="479425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Reuse</a:t>
            </a:r>
            <a:r>
              <a:rPr lang="en-US" sz="2800" spc="-2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requirements</a:t>
            </a:r>
            <a:endParaRPr lang="en-US" sz="2800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6BEB3-EA35-44B8-B8F7-C3F6A6A4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66AF-0E39-461A-92A4-34F18EAACCD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290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79CC6-D6F1-446D-807C-C0C1E4F5D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96982"/>
            <a:ext cx="8963891" cy="692727"/>
          </a:xfrm>
        </p:spPr>
        <p:txBody>
          <a:bodyPr>
            <a:normAutofit/>
          </a:bodyPr>
          <a:lstStyle/>
          <a:p>
            <a:pPr algn="ctr"/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3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CE7AF-A55B-4167-A2E6-23FC68CF4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00544"/>
            <a:ext cx="9144000" cy="5957455"/>
          </a:xfrm>
        </p:spPr>
        <p:txBody>
          <a:bodyPr/>
          <a:lstStyle/>
          <a:p>
            <a:pPr marL="478790" marR="39370" indent="-466725">
              <a:lnSpc>
                <a:spcPct val="100000"/>
              </a:lnSpc>
              <a:spcBef>
                <a:spcPts val="100"/>
              </a:spcBef>
              <a:buClr>
                <a:srgbClr val="062A6B"/>
              </a:buClr>
              <a:buSzPct val="75000"/>
              <a:buFont typeface="Lucida Sans Unicode"/>
              <a:buChar char="◆"/>
              <a:tabLst>
                <a:tab pos="478790" algn="l"/>
                <a:tab pos="479425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The</a:t>
            </a:r>
            <a:r>
              <a:rPr lang="en-US" sz="2800" spc="-1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requirements</a:t>
            </a:r>
            <a:r>
              <a:rPr lang="en-US" sz="2800" spc="-1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engineering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process</a:t>
            </a:r>
            <a:r>
              <a:rPr lang="en-US" sz="2800" spc="-1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is</a:t>
            </a:r>
            <a:r>
              <a:rPr lang="en-US" sz="2800" spc="-1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a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structured</a:t>
            </a:r>
            <a:r>
              <a:rPr lang="en-US" sz="2800" spc="-2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set </a:t>
            </a:r>
            <a:r>
              <a:rPr lang="en-US" sz="2800" spc="-58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of activities </a:t>
            </a:r>
            <a:r>
              <a:rPr lang="en-US" sz="2800" spc="-5" dirty="0">
                <a:latin typeface="Times New Roman"/>
                <a:cs typeface="Times New Roman"/>
              </a:rPr>
              <a:t>which </a:t>
            </a:r>
            <a:r>
              <a:rPr lang="en-US" sz="2800" dirty="0">
                <a:latin typeface="Times New Roman"/>
                <a:cs typeface="Times New Roman"/>
              </a:rPr>
              <a:t>lead to the production of a 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requirements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document.</a:t>
            </a:r>
          </a:p>
          <a:p>
            <a:pPr marL="478790" marR="207010" indent="-466725">
              <a:lnSpc>
                <a:spcPct val="99700"/>
              </a:lnSpc>
              <a:spcBef>
                <a:spcPts val="585"/>
              </a:spcBef>
              <a:buClr>
                <a:srgbClr val="062A6B"/>
              </a:buClr>
              <a:buSzPct val="75000"/>
              <a:buFont typeface="Lucida Sans Unicode"/>
              <a:buChar char="◆"/>
              <a:tabLst>
                <a:tab pos="478790" algn="l"/>
                <a:tab pos="479425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Inputs to the requirements engineering process are 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information about existing </a:t>
            </a:r>
            <a:r>
              <a:rPr lang="en-US" sz="2800" spc="-5" dirty="0">
                <a:latin typeface="Times New Roman"/>
                <a:cs typeface="Times New Roman"/>
              </a:rPr>
              <a:t>systems, stakeholder </a:t>
            </a:r>
            <a:r>
              <a:rPr lang="en-US" sz="2800" dirty="0">
                <a:latin typeface="Times New Roman"/>
                <a:cs typeface="Times New Roman"/>
              </a:rPr>
              <a:t>needs, </a:t>
            </a:r>
            <a:r>
              <a:rPr lang="en-US" sz="2800" spc="-58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organizational </a:t>
            </a:r>
            <a:r>
              <a:rPr lang="en-US" sz="2800" spc="-5" dirty="0">
                <a:latin typeface="Times New Roman"/>
                <a:cs typeface="Times New Roman"/>
              </a:rPr>
              <a:t>standards, </a:t>
            </a:r>
            <a:r>
              <a:rPr lang="en-US" sz="2800" dirty="0">
                <a:latin typeface="Times New Roman"/>
                <a:cs typeface="Times New Roman"/>
              </a:rPr>
              <a:t>regulations and domain 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information.</a:t>
            </a:r>
          </a:p>
          <a:p>
            <a:pPr marL="478790" marR="5080" indent="-466725">
              <a:lnSpc>
                <a:spcPct val="99700"/>
              </a:lnSpc>
              <a:spcBef>
                <a:spcPts val="585"/>
              </a:spcBef>
              <a:buClr>
                <a:srgbClr val="062A6B"/>
              </a:buClr>
              <a:buSzPct val="75000"/>
              <a:buFont typeface="Lucida Sans Unicode"/>
              <a:buChar char="◆"/>
              <a:tabLst>
                <a:tab pos="478790" algn="l"/>
                <a:tab pos="479425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Requirements</a:t>
            </a:r>
            <a:r>
              <a:rPr lang="en-US" sz="2800" spc="-2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engineering</a:t>
            </a:r>
            <a:r>
              <a:rPr lang="en-US" sz="2800" spc="-2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processes</a:t>
            </a:r>
            <a:r>
              <a:rPr lang="en-US" sz="2800" spc="-2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vary</a:t>
            </a:r>
            <a:r>
              <a:rPr lang="en-US" sz="2800" spc="-2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radically</a:t>
            </a:r>
            <a:r>
              <a:rPr lang="en-US" sz="2800" spc="-2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from </a:t>
            </a:r>
            <a:r>
              <a:rPr lang="en-US" sz="2800" spc="-58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one organization to another. </a:t>
            </a:r>
            <a:r>
              <a:rPr lang="en-US" sz="2800" spc="-5" dirty="0">
                <a:latin typeface="Times New Roman"/>
                <a:cs typeface="Times New Roman"/>
              </a:rPr>
              <a:t>Most </a:t>
            </a:r>
            <a:r>
              <a:rPr lang="en-US" sz="2800" dirty="0">
                <a:latin typeface="Times New Roman"/>
                <a:cs typeface="Times New Roman"/>
              </a:rPr>
              <a:t>processes include 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requirements elicitation, requirements analysis and 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negotiation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and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requirements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validation.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4A1AF9-0A15-4008-AF6F-02F0E0A4D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66AF-0E39-461A-92A4-34F18EAACCD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09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79CC6-D6F1-446D-807C-C0C1E4F5D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96982"/>
            <a:ext cx="8963891" cy="692727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Cont’d…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CE7AF-A55B-4167-A2E6-23FC68CF4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00544"/>
            <a:ext cx="9144000" cy="5957455"/>
          </a:xfrm>
        </p:spPr>
        <p:txBody>
          <a:bodyPr/>
          <a:lstStyle/>
          <a:p>
            <a:pPr marL="478790" marR="778510" indent="-466725" algn="just">
              <a:lnSpc>
                <a:spcPct val="100000"/>
              </a:lnSpc>
              <a:spcBef>
                <a:spcPts val="100"/>
              </a:spcBef>
              <a:buClr>
                <a:srgbClr val="062A6B"/>
              </a:buClr>
              <a:buSzPct val="75000"/>
              <a:buFont typeface="Lucida Sans Unicode"/>
              <a:buChar char="◆"/>
              <a:tabLst>
                <a:tab pos="479425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Requirements engineering process models are </a:t>
            </a:r>
            <a:r>
              <a:rPr lang="en-US" sz="2800" spc="-5" dirty="0">
                <a:latin typeface="Times New Roman"/>
                <a:cs typeface="Times New Roman"/>
              </a:rPr>
              <a:t>simplified </a:t>
            </a:r>
            <a:r>
              <a:rPr lang="en-US" sz="2800" spc="-58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process</a:t>
            </a:r>
            <a:r>
              <a:rPr lang="en-US" sz="2800" spc="-1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description</a:t>
            </a:r>
            <a:r>
              <a:rPr lang="en-US" sz="2800" spc="-1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which</a:t>
            </a:r>
            <a:r>
              <a:rPr lang="en-US" sz="2800" spc="-2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are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presented</a:t>
            </a:r>
            <a:r>
              <a:rPr lang="en-US" sz="2800" spc="-1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from</a:t>
            </a:r>
            <a:r>
              <a:rPr lang="en-US" sz="2800" spc="-1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a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particular </a:t>
            </a:r>
            <a:r>
              <a:rPr lang="en-US" sz="2800" spc="-59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perspective.</a:t>
            </a:r>
          </a:p>
          <a:p>
            <a:pPr marL="478790" marR="1066165" indent="-466725">
              <a:lnSpc>
                <a:spcPts val="2860"/>
              </a:lnSpc>
              <a:spcBef>
                <a:spcPts val="685"/>
              </a:spcBef>
              <a:buClr>
                <a:srgbClr val="062A6B"/>
              </a:buClr>
              <a:buSzPct val="75000"/>
              <a:buFont typeface="Lucida Sans Unicode"/>
              <a:buChar char="◆"/>
              <a:tabLst>
                <a:tab pos="478790" algn="l"/>
                <a:tab pos="479425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Human,</a:t>
            </a:r>
            <a:r>
              <a:rPr lang="en-US" sz="2800" spc="-2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social</a:t>
            </a:r>
            <a:r>
              <a:rPr lang="en-US" sz="2800" spc="-2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and</a:t>
            </a:r>
            <a:r>
              <a:rPr lang="en-US" sz="2800" spc="-1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organizational</a:t>
            </a:r>
            <a:r>
              <a:rPr lang="en-US" sz="2800" spc="-1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factors</a:t>
            </a:r>
            <a:r>
              <a:rPr lang="en-US" sz="2800" spc="-1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are</a:t>
            </a:r>
            <a:r>
              <a:rPr lang="en-US" sz="2800" spc="-1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important </a:t>
            </a:r>
            <a:r>
              <a:rPr lang="en-US" sz="2800" spc="-58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influences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on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requirements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engineering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processes.</a:t>
            </a:r>
          </a:p>
          <a:p>
            <a:pPr marL="478790" marR="5080" indent="-466725">
              <a:lnSpc>
                <a:spcPct val="100000"/>
              </a:lnSpc>
              <a:spcBef>
                <a:spcPts val="480"/>
              </a:spcBef>
              <a:buClr>
                <a:srgbClr val="062A6B"/>
              </a:buClr>
              <a:buSzPct val="75000"/>
              <a:buFont typeface="Lucida Sans Unicode"/>
              <a:buChar char="◆"/>
              <a:tabLst>
                <a:tab pos="478790" algn="l"/>
                <a:tab pos="479425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Requirements</a:t>
            </a:r>
            <a:r>
              <a:rPr lang="en-US" sz="2800" spc="-2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engineering</a:t>
            </a:r>
            <a:r>
              <a:rPr lang="en-US" sz="2800" spc="-1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process</a:t>
            </a:r>
            <a:r>
              <a:rPr lang="en-US" sz="2800" spc="-1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improvement</a:t>
            </a:r>
            <a:r>
              <a:rPr lang="en-US" sz="2800" spc="-2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is</a:t>
            </a:r>
            <a:r>
              <a:rPr lang="en-US" sz="2800" spc="-1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difficult</a:t>
            </a:r>
            <a:r>
              <a:rPr lang="en-US" sz="2800" spc="-1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and </a:t>
            </a:r>
            <a:r>
              <a:rPr lang="en-US" sz="2800" spc="-58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is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best tackled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in an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incremental </a:t>
            </a:r>
            <a:r>
              <a:rPr lang="en-US" sz="2800" spc="-5" dirty="0">
                <a:latin typeface="Times New Roman"/>
                <a:cs typeface="Times New Roman"/>
              </a:rPr>
              <a:t>way.</a:t>
            </a:r>
            <a:endParaRPr lang="en-US" sz="2800" dirty="0">
              <a:latin typeface="Times New Roman"/>
              <a:cs typeface="Times New Roman"/>
            </a:endParaRPr>
          </a:p>
          <a:p>
            <a:pPr marL="478790" marR="1216660" indent="-466725">
              <a:lnSpc>
                <a:spcPct val="100000"/>
              </a:lnSpc>
              <a:spcBef>
                <a:spcPts val="575"/>
              </a:spcBef>
              <a:buClr>
                <a:srgbClr val="062A6B"/>
              </a:buClr>
              <a:buSzPct val="75000"/>
              <a:buFont typeface="Lucida Sans Unicode"/>
              <a:buChar char="◆"/>
              <a:tabLst>
                <a:tab pos="478790" algn="l"/>
                <a:tab pos="479425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Requirements</a:t>
            </a:r>
            <a:r>
              <a:rPr lang="en-US" sz="2800" spc="-2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engineering</a:t>
            </a:r>
            <a:r>
              <a:rPr lang="en-US" sz="2800" spc="-2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processes</a:t>
            </a:r>
            <a:r>
              <a:rPr lang="en-US" sz="2800" spc="-2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can</a:t>
            </a:r>
            <a:r>
              <a:rPr lang="en-US" sz="2800" spc="-2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be</a:t>
            </a:r>
            <a:r>
              <a:rPr lang="en-US" sz="2800" spc="-2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classified </a:t>
            </a:r>
            <a:r>
              <a:rPr lang="en-US" sz="2800" spc="-58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according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to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their degree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of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maturity.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638E6-9A5B-4316-AF93-C3787A32F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66AF-0E39-461A-92A4-34F18EAACCD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025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CE7AF-A55B-4167-A2E6-23FC68CF4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45" y="1690254"/>
            <a:ext cx="8007928" cy="39346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  <a:p>
            <a:pPr marL="0" indent="0" algn="ctr">
              <a:buNone/>
            </a:pPr>
            <a:r>
              <a:rPr lang="en-US" sz="1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63B132-3AF9-4EAB-93FC-DB6D740FC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66AF-0E39-461A-92A4-34F18EAACCD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26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5A3F7-C056-4E78-9EB4-F59FB36BD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1037"/>
          </a:xfrm>
        </p:spPr>
        <p:txBody>
          <a:bodyPr>
            <a:normAutofit/>
          </a:bodyPr>
          <a:lstStyle/>
          <a:p>
            <a:pPr algn="ctr"/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en-US"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- inputs and</a:t>
            </a:r>
            <a:r>
              <a:rPr lang="en-US"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BFDD0913-C93C-4681-9816-7AF61FE0198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37309" y="1288474"/>
            <a:ext cx="7938655" cy="511232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510398-5604-4F65-AD60-AC89C832E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66AF-0E39-461A-92A4-34F18EAACC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49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5A3F7-C056-4E78-9EB4-F59FB36BD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681925"/>
          </a:xfrm>
        </p:spPr>
        <p:txBody>
          <a:bodyPr>
            <a:normAutofit/>
          </a:bodyPr>
          <a:lstStyle/>
          <a:p>
            <a:pPr algn="ctr"/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Input/Output</a:t>
            </a:r>
            <a:r>
              <a:rPr lang="en-US" sz="3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52162E-9DBF-4585-9F6D-0B549E7A4C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1420307"/>
              </p:ext>
            </p:extLst>
          </p:nvPr>
        </p:nvGraphicFramePr>
        <p:xfrm>
          <a:off x="166255" y="914399"/>
          <a:ext cx="8769927" cy="5687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972">
                  <a:extLst>
                    <a:ext uri="{9D8B030D-6E8A-4147-A177-3AD203B41FA5}">
                      <a16:colId xmlns:a16="http://schemas.microsoft.com/office/drawing/2014/main" val="959521599"/>
                    </a:ext>
                  </a:extLst>
                </a:gridCol>
                <a:gridCol w="991892">
                  <a:extLst>
                    <a:ext uri="{9D8B030D-6E8A-4147-A177-3AD203B41FA5}">
                      <a16:colId xmlns:a16="http://schemas.microsoft.com/office/drawing/2014/main" val="1638474249"/>
                    </a:ext>
                  </a:extLst>
                </a:gridCol>
                <a:gridCol w="5449063">
                  <a:extLst>
                    <a:ext uri="{9D8B030D-6E8A-4147-A177-3AD203B41FA5}">
                      <a16:colId xmlns:a16="http://schemas.microsoft.com/office/drawing/2014/main" val="1942011066"/>
                    </a:ext>
                  </a:extLst>
                </a:gridCol>
              </a:tblGrid>
              <a:tr h="760012">
                <a:tc>
                  <a:txBody>
                    <a:bodyPr/>
                    <a:lstStyle/>
                    <a:p>
                      <a:pPr marL="52705">
                        <a:lnSpc>
                          <a:spcPts val="1595"/>
                        </a:lnSpc>
                        <a:spcBef>
                          <a:spcPts val="105"/>
                        </a:spcBef>
                      </a:pPr>
                      <a:endParaRPr lang="en-US" sz="2400" b="1" spc="60" dirty="0">
                        <a:latin typeface="Times New Roman"/>
                        <a:cs typeface="Times New Roman"/>
                      </a:endParaRPr>
                    </a:p>
                    <a:p>
                      <a:pPr marL="52705">
                        <a:lnSpc>
                          <a:spcPts val="1595"/>
                        </a:lnSpc>
                        <a:spcBef>
                          <a:spcPts val="105"/>
                        </a:spcBef>
                      </a:pPr>
                      <a:r>
                        <a:rPr sz="2400" b="1" spc="60" dirty="0">
                          <a:latin typeface="Times New Roman"/>
                          <a:cs typeface="Times New Roman"/>
                        </a:rPr>
                        <a:t>Input</a:t>
                      </a:r>
                      <a:r>
                        <a:rPr sz="2400" b="1" spc="2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85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2400" b="1" spc="1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85" dirty="0">
                          <a:latin typeface="Times New Roman"/>
                          <a:cs typeface="Times New Roman"/>
                        </a:rPr>
                        <a:t>output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300990" algn="just">
                        <a:lnSpc>
                          <a:spcPts val="1595"/>
                        </a:lnSpc>
                        <a:spcBef>
                          <a:spcPts val="105"/>
                        </a:spcBef>
                      </a:pPr>
                      <a:endParaRPr lang="en-US" sz="2400" b="1" spc="80" dirty="0">
                        <a:latin typeface="Times New Roman"/>
                        <a:cs typeface="Times New Roman"/>
                      </a:endParaRPr>
                    </a:p>
                    <a:p>
                      <a:pPr marL="300990" algn="just">
                        <a:lnSpc>
                          <a:spcPts val="1595"/>
                        </a:lnSpc>
                        <a:spcBef>
                          <a:spcPts val="105"/>
                        </a:spcBef>
                      </a:pPr>
                      <a:r>
                        <a:rPr lang="en-US" sz="2400" b="1" spc="80" dirty="0">
                          <a:latin typeface="Times New Roman"/>
                          <a:cs typeface="Times New Roman"/>
                        </a:rPr>
                        <a:t>Type</a:t>
                      </a: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129539" algn="ctr">
                        <a:lnSpc>
                          <a:spcPts val="1595"/>
                        </a:lnSpc>
                        <a:spcBef>
                          <a:spcPts val="105"/>
                        </a:spcBef>
                      </a:pPr>
                      <a:endParaRPr lang="en-US" sz="2400" b="1" spc="105" dirty="0">
                        <a:latin typeface="Times New Roman"/>
                        <a:cs typeface="Times New Roman"/>
                      </a:endParaRPr>
                    </a:p>
                    <a:p>
                      <a:pPr marL="129539" algn="ctr">
                        <a:lnSpc>
                          <a:spcPts val="1595"/>
                        </a:lnSpc>
                        <a:spcBef>
                          <a:spcPts val="105"/>
                        </a:spcBef>
                      </a:pPr>
                      <a:r>
                        <a:rPr sz="2400" b="1" spc="105" dirty="0">
                          <a:latin typeface="Times New Roman"/>
                          <a:cs typeface="Times New Roman"/>
                        </a:rPr>
                        <a:t>Description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71118662"/>
                  </a:ext>
                </a:extLst>
              </a:tr>
              <a:tr h="1337732">
                <a:tc>
                  <a:txBody>
                    <a:bodyPr/>
                    <a:lstStyle/>
                    <a:p>
                      <a:pPr marR="367665">
                        <a:lnSpc>
                          <a:spcPct val="102899"/>
                        </a:lnSpc>
                        <a:spcBef>
                          <a:spcPts val="40"/>
                        </a:spcBef>
                      </a:pPr>
                      <a:r>
                        <a:rPr sz="2000" spc="25" dirty="0">
                          <a:latin typeface="Times New Roman"/>
                          <a:cs typeface="Times New Roman"/>
                        </a:rPr>
                        <a:t>Existing</a:t>
                      </a:r>
                      <a:r>
                        <a:rPr sz="20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15" dirty="0">
                          <a:latin typeface="Times New Roman"/>
                          <a:cs typeface="Times New Roman"/>
                        </a:rPr>
                        <a:t>system </a:t>
                      </a:r>
                      <a:r>
                        <a:rPr sz="2000" spc="-3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15" dirty="0">
                          <a:latin typeface="Times New Roman"/>
                          <a:cs typeface="Times New Roman"/>
                        </a:rPr>
                        <a:t>information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Input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190500" marR="216535">
                        <a:lnSpc>
                          <a:spcPct val="102899"/>
                        </a:lnSpc>
                        <a:spcBef>
                          <a:spcPts val="4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Information</a:t>
                      </a:r>
                      <a:r>
                        <a:rPr sz="2000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about</a:t>
                      </a:r>
                      <a:r>
                        <a:rPr sz="2000" spc="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2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15" dirty="0">
                          <a:latin typeface="Times New Roman"/>
                          <a:cs typeface="Times New Roman"/>
                        </a:rPr>
                        <a:t> functionality</a:t>
                      </a:r>
                      <a:r>
                        <a:rPr sz="200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1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20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20" dirty="0">
                          <a:latin typeface="Times New Roman"/>
                          <a:cs typeface="Times New Roman"/>
                        </a:rPr>
                        <a:t>systems</a:t>
                      </a:r>
                      <a:r>
                        <a:rPr sz="200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3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200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20" dirty="0">
                          <a:latin typeface="Times New Roman"/>
                          <a:cs typeface="Times New Roman"/>
                        </a:rPr>
                        <a:t>be 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replaced</a:t>
                      </a:r>
                      <a:r>
                        <a:rPr sz="20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15" dirty="0">
                          <a:latin typeface="Times New Roman"/>
                          <a:cs typeface="Times New Roman"/>
                        </a:rPr>
                        <a:t>or </a:t>
                      </a:r>
                      <a:r>
                        <a:rPr sz="2000" spc="-3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10" dirty="0">
                          <a:latin typeface="Times New Roman"/>
                          <a:cs typeface="Times New Roman"/>
                        </a:rPr>
                        <a:t>other</a:t>
                      </a:r>
                      <a:r>
                        <a:rPr sz="20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20" dirty="0">
                          <a:latin typeface="Times New Roman"/>
                          <a:cs typeface="Times New Roman"/>
                        </a:rPr>
                        <a:t>systems</a:t>
                      </a:r>
                      <a:r>
                        <a:rPr sz="2000" spc="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which</a:t>
                      </a:r>
                      <a:r>
                        <a:rPr sz="200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interact</a:t>
                      </a:r>
                      <a:r>
                        <a:rPr sz="2000" spc="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25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200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2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15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2000" spc="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10" dirty="0">
                          <a:latin typeface="Times New Roman"/>
                          <a:cs typeface="Times New Roman"/>
                        </a:rPr>
                        <a:t>being</a:t>
                      </a:r>
                      <a:r>
                        <a:rPr sz="200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specified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/>
                </a:tc>
                <a:extLst>
                  <a:ext uri="{0D108BD9-81ED-4DB2-BD59-A6C34878D82A}">
                    <a16:rowId xmlns:a16="http://schemas.microsoft.com/office/drawing/2014/main" val="1192780788"/>
                  </a:ext>
                </a:extLst>
              </a:tr>
              <a:tr h="11967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Stakeholder</a:t>
                      </a:r>
                      <a:r>
                        <a:rPr sz="20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needs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Input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190500" marR="62865">
                        <a:lnSpc>
                          <a:spcPct val="102899"/>
                        </a:lnSpc>
                        <a:spcBef>
                          <a:spcPts val="40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Descriptions </a:t>
                      </a:r>
                      <a:r>
                        <a:rPr sz="2000" spc="15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what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15" dirty="0">
                          <a:latin typeface="Times New Roman"/>
                          <a:cs typeface="Times New Roman"/>
                        </a:rPr>
                        <a:t>system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stakeholders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need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from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2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2000" spc="15" dirty="0">
                          <a:latin typeface="Times New Roman"/>
                          <a:cs typeface="Times New Roman"/>
                        </a:rPr>
                        <a:t>system </a:t>
                      </a:r>
                      <a:r>
                        <a:rPr sz="2000" spc="30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2000" spc="-3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10" dirty="0">
                          <a:latin typeface="Times New Roman"/>
                          <a:cs typeface="Times New Roman"/>
                        </a:rPr>
                        <a:t>support</a:t>
                      </a:r>
                      <a:r>
                        <a:rPr sz="2000" spc="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15" dirty="0">
                          <a:latin typeface="Times New Roman"/>
                          <a:cs typeface="Times New Roman"/>
                        </a:rPr>
                        <a:t>their</a:t>
                      </a:r>
                      <a:r>
                        <a:rPr sz="20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work</a:t>
                      </a:r>
                    </a:p>
                  </a:txBody>
                  <a:tcPr marL="0" marR="0" marT="5080" marB="0"/>
                </a:tc>
                <a:extLst>
                  <a:ext uri="{0D108BD9-81ED-4DB2-BD59-A6C34878D82A}">
                    <a16:rowId xmlns:a16="http://schemas.microsoft.com/office/drawing/2014/main" val="2971546447"/>
                  </a:ext>
                </a:extLst>
              </a:tr>
              <a:tr h="1196711">
                <a:tc>
                  <a:txBody>
                    <a:bodyPr/>
                    <a:lstStyle/>
                    <a:p>
                      <a:pPr marR="492125">
                        <a:lnSpc>
                          <a:spcPct val="102899"/>
                        </a:lnSpc>
                        <a:spcBef>
                          <a:spcPts val="40"/>
                        </a:spcBef>
                      </a:pP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2000" spc="-6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000" spc="3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000" spc="1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000" spc="-6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spc="30" dirty="0">
                          <a:latin typeface="Times New Roman"/>
                          <a:cs typeface="Times New Roman"/>
                        </a:rPr>
                        <a:t>ti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2000" spc="-6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l  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standards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Input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190500" marR="226060">
                        <a:lnSpc>
                          <a:spcPct val="102899"/>
                        </a:lnSpc>
                        <a:spcBef>
                          <a:spcPts val="40"/>
                        </a:spcBef>
                      </a:pP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Standards</a:t>
                      </a:r>
                      <a:r>
                        <a:rPr sz="200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used</a:t>
                      </a:r>
                      <a:r>
                        <a:rPr sz="20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3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200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2000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10" dirty="0">
                          <a:latin typeface="Times New Roman"/>
                          <a:cs typeface="Times New Roman"/>
                        </a:rPr>
                        <a:t>organisation</a:t>
                      </a:r>
                      <a:r>
                        <a:rPr sz="200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regarding</a:t>
                      </a:r>
                      <a:r>
                        <a:rPr sz="200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15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2000" spc="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development </a:t>
                      </a:r>
                      <a:r>
                        <a:rPr sz="2000" spc="-3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practice,</a:t>
                      </a:r>
                      <a:r>
                        <a:rPr sz="2000" spc="1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quality</a:t>
                      </a:r>
                      <a:r>
                        <a:rPr sz="2000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management,</a:t>
                      </a:r>
                      <a:r>
                        <a:rPr sz="2000" spc="1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etc.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/>
                </a:tc>
                <a:extLst>
                  <a:ext uri="{0D108BD9-81ED-4DB2-BD59-A6C34878D82A}">
                    <a16:rowId xmlns:a16="http://schemas.microsoft.com/office/drawing/2014/main" val="3723792268"/>
                  </a:ext>
                </a:extLst>
              </a:tr>
              <a:tr h="11967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spc="15" dirty="0">
                          <a:latin typeface="Times New Roman"/>
                          <a:cs typeface="Times New Roman"/>
                        </a:rPr>
                        <a:t>Regulations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Input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190500" marR="222250">
                        <a:lnSpc>
                          <a:spcPct val="102899"/>
                        </a:lnSpc>
                        <a:spcBef>
                          <a:spcPts val="4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External</a:t>
                      </a:r>
                      <a:r>
                        <a:rPr sz="2000" spc="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regulations</a:t>
                      </a:r>
                      <a:r>
                        <a:rPr sz="2000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such</a:t>
                      </a:r>
                      <a:r>
                        <a:rPr sz="20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sz="2000" spc="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health</a:t>
                      </a:r>
                      <a:r>
                        <a:rPr sz="20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20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safety</a:t>
                      </a:r>
                      <a:r>
                        <a:rPr sz="20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regulations</a:t>
                      </a:r>
                      <a:r>
                        <a:rPr sz="2000" spc="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which </a:t>
                      </a:r>
                      <a:r>
                        <a:rPr sz="2000" spc="-3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10" dirty="0">
                          <a:latin typeface="Times New Roman"/>
                          <a:cs typeface="Times New Roman"/>
                        </a:rPr>
                        <a:t>apply</a:t>
                      </a:r>
                      <a:r>
                        <a:rPr sz="2000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3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2000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2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20" dirty="0">
                          <a:latin typeface="Times New Roman"/>
                          <a:cs typeface="Times New Roman"/>
                        </a:rPr>
                        <a:t>system.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/>
                </a:tc>
                <a:extLst>
                  <a:ext uri="{0D108BD9-81ED-4DB2-BD59-A6C34878D82A}">
                    <a16:rowId xmlns:a16="http://schemas.microsoft.com/office/drawing/2014/main" val="324796632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3E4B06-AF2A-46EC-B4EF-E1E687FE9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66AF-0E39-461A-92A4-34F18EAACC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95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5A3F7-C056-4E78-9EB4-F59FB36BD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1037"/>
          </a:xfrm>
        </p:spPr>
        <p:txBody>
          <a:bodyPr>
            <a:normAutofit/>
          </a:bodyPr>
          <a:lstStyle/>
          <a:p>
            <a:pPr algn="ctr"/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Cont’d…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824CF1B-FF51-45F5-B5FE-9E47F100D9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1938581"/>
              </p:ext>
            </p:extLst>
          </p:nvPr>
        </p:nvGraphicFramePr>
        <p:xfrm>
          <a:off x="180109" y="872835"/>
          <a:ext cx="8797635" cy="5165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9127">
                  <a:extLst>
                    <a:ext uri="{9D8B030D-6E8A-4147-A177-3AD203B41FA5}">
                      <a16:colId xmlns:a16="http://schemas.microsoft.com/office/drawing/2014/main" val="210568161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470809597"/>
                    </a:ext>
                  </a:extLst>
                </a:gridCol>
                <a:gridCol w="5209308">
                  <a:extLst>
                    <a:ext uri="{9D8B030D-6E8A-4147-A177-3AD203B41FA5}">
                      <a16:colId xmlns:a16="http://schemas.microsoft.com/office/drawing/2014/main" val="1626818315"/>
                    </a:ext>
                  </a:extLst>
                </a:gridCol>
              </a:tblGrid>
              <a:tr h="812670">
                <a:tc>
                  <a:txBody>
                    <a:bodyPr/>
                    <a:lstStyle/>
                    <a:p>
                      <a:pPr marL="52705">
                        <a:lnSpc>
                          <a:spcPts val="1595"/>
                        </a:lnSpc>
                        <a:spcBef>
                          <a:spcPts val="105"/>
                        </a:spcBef>
                      </a:pPr>
                      <a:endParaRPr lang="en-US" sz="2400" b="1" spc="60" dirty="0">
                        <a:latin typeface="Times New Roman"/>
                        <a:cs typeface="Times New Roman"/>
                      </a:endParaRPr>
                    </a:p>
                    <a:p>
                      <a:pPr marL="52705">
                        <a:lnSpc>
                          <a:spcPts val="1595"/>
                        </a:lnSpc>
                        <a:spcBef>
                          <a:spcPts val="105"/>
                        </a:spcBef>
                      </a:pPr>
                      <a:r>
                        <a:rPr sz="2400" b="1" spc="60" dirty="0">
                          <a:latin typeface="Times New Roman"/>
                          <a:cs typeface="Times New Roman"/>
                        </a:rPr>
                        <a:t>Input</a:t>
                      </a:r>
                      <a:r>
                        <a:rPr sz="2400" b="1" spc="2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85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2400" b="1" spc="1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85" dirty="0">
                          <a:latin typeface="Times New Roman"/>
                          <a:cs typeface="Times New Roman"/>
                        </a:rPr>
                        <a:t>output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300990">
                        <a:lnSpc>
                          <a:spcPts val="1595"/>
                        </a:lnSpc>
                        <a:spcBef>
                          <a:spcPts val="105"/>
                        </a:spcBef>
                      </a:pPr>
                      <a:endParaRPr lang="en-US" sz="2400" b="1" spc="80" dirty="0">
                        <a:latin typeface="Times New Roman"/>
                        <a:cs typeface="Times New Roman"/>
                      </a:endParaRPr>
                    </a:p>
                    <a:p>
                      <a:pPr marL="300990">
                        <a:lnSpc>
                          <a:spcPts val="1595"/>
                        </a:lnSpc>
                        <a:spcBef>
                          <a:spcPts val="105"/>
                        </a:spcBef>
                      </a:pPr>
                      <a:r>
                        <a:rPr sz="2400" b="1" spc="80" dirty="0">
                          <a:latin typeface="Times New Roman"/>
                          <a:cs typeface="Times New Roman"/>
                        </a:rPr>
                        <a:t>Type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129539" algn="ctr">
                        <a:lnSpc>
                          <a:spcPts val="1595"/>
                        </a:lnSpc>
                        <a:spcBef>
                          <a:spcPts val="105"/>
                        </a:spcBef>
                      </a:pPr>
                      <a:endParaRPr lang="en-US" sz="2400" b="1" spc="105" dirty="0">
                        <a:latin typeface="Times New Roman"/>
                        <a:cs typeface="Times New Roman"/>
                      </a:endParaRPr>
                    </a:p>
                    <a:p>
                      <a:pPr marL="129539" algn="ctr">
                        <a:lnSpc>
                          <a:spcPts val="1595"/>
                        </a:lnSpc>
                        <a:spcBef>
                          <a:spcPts val="105"/>
                        </a:spcBef>
                      </a:pPr>
                      <a:r>
                        <a:rPr sz="2400" b="1" spc="105" dirty="0">
                          <a:latin typeface="Times New Roman"/>
                          <a:cs typeface="Times New Roman"/>
                        </a:rPr>
                        <a:t>Description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4109991552"/>
                  </a:ext>
                </a:extLst>
              </a:tr>
              <a:tr h="669768">
                <a:tc>
                  <a:txBody>
                    <a:bodyPr/>
                    <a:lstStyle/>
                    <a:p>
                      <a:pPr>
                        <a:lnSpc>
                          <a:spcPts val="1595"/>
                        </a:lnSpc>
                        <a:spcBef>
                          <a:spcPts val="105"/>
                        </a:spcBef>
                      </a:pPr>
                      <a:r>
                        <a:rPr sz="2000" spc="15" dirty="0">
                          <a:latin typeface="Times New Roman"/>
                          <a:cs typeface="Times New Roman"/>
                        </a:rPr>
                        <a:t>Domain</a:t>
                      </a:r>
                      <a:r>
                        <a:rPr sz="20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15" dirty="0">
                          <a:latin typeface="Times New Roman"/>
                          <a:cs typeface="Times New Roman"/>
                        </a:rPr>
                        <a:t>information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595"/>
                        </a:lnSpc>
                        <a:spcBef>
                          <a:spcPts val="105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Input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1595"/>
                        </a:lnSpc>
                        <a:spcBef>
                          <a:spcPts val="105"/>
                        </a:spcBef>
                      </a:pP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General</a:t>
                      </a:r>
                      <a:r>
                        <a:rPr sz="2000" spc="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15" dirty="0">
                          <a:latin typeface="Times New Roman"/>
                          <a:cs typeface="Times New Roman"/>
                        </a:rPr>
                        <a:t>information</a:t>
                      </a:r>
                      <a:r>
                        <a:rPr sz="2000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about</a:t>
                      </a:r>
                      <a:r>
                        <a:rPr sz="2000" spc="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2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10" dirty="0">
                          <a:latin typeface="Times New Roman"/>
                          <a:cs typeface="Times New Roman"/>
                        </a:rPr>
                        <a:t>application</a:t>
                      </a:r>
                      <a:r>
                        <a:rPr sz="2000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domain</a:t>
                      </a:r>
                      <a:r>
                        <a:rPr sz="2000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1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20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2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15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lang="en-US" sz="2000" spc="15" dirty="0">
                          <a:latin typeface="Times New Roman"/>
                          <a:cs typeface="Times New Roman"/>
                        </a:rPr>
                        <a:t>.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3602038381"/>
                  </a:ext>
                </a:extLst>
              </a:tr>
              <a:tr h="11637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000" spc="-65" dirty="0">
                          <a:latin typeface="Times New Roman"/>
                          <a:cs typeface="Times New Roman"/>
                        </a:rPr>
                        <a:t>ee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20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000" spc="-6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000" spc="-140" dirty="0">
                          <a:latin typeface="Times New Roman"/>
                          <a:cs typeface="Times New Roman"/>
                        </a:rPr>
                        <a:t>q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2000" spc="3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000" spc="-6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000" spc="3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000" spc="-6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000" spc="3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s</a:t>
                      </a: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spc="15" dirty="0">
                          <a:latin typeface="Times New Roman"/>
                          <a:cs typeface="Times New Roman"/>
                        </a:rPr>
                        <a:t>Output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190500" marR="125730">
                        <a:lnSpc>
                          <a:spcPct val="102899"/>
                        </a:lnSpc>
                        <a:spcBef>
                          <a:spcPts val="40"/>
                        </a:spcBef>
                      </a:pPr>
                      <a:r>
                        <a:rPr sz="2000" spc="3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description</a:t>
                      </a:r>
                      <a:r>
                        <a:rPr sz="20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1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20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2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15" dirty="0">
                          <a:latin typeface="Times New Roman"/>
                          <a:cs typeface="Times New Roman"/>
                        </a:rPr>
                        <a:t> system</a:t>
                      </a:r>
                      <a:r>
                        <a:rPr sz="2000" spc="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requirements</a:t>
                      </a:r>
                      <a:r>
                        <a:rPr sz="2000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which</a:t>
                      </a:r>
                      <a:r>
                        <a:rPr sz="200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2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2000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understandable </a:t>
                      </a:r>
                      <a:r>
                        <a:rPr sz="2000" spc="-3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20" dirty="0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sz="2000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stakeholders</a:t>
                      </a:r>
                      <a:r>
                        <a:rPr sz="200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20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which</a:t>
                      </a:r>
                      <a:r>
                        <a:rPr sz="2000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has</a:t>
                      </a:r>
                      <a:r>
                        <a:rPr sz="2000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been</a:t>
                      </a:r>
                      <a:r>
                        <a:rPr sz="2000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agreed</a:t>
                      </a:r>
                      <a:r>
                        <a:rPr sz="20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20" dirty="0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sz="2000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10" dirty="0">
                          <a:latin typeface="Times New Roman"/>
                          <a:cs typeface="Times New Roman"/>
                        </a:rPr>
                        <a:t>them</a:t>
                      </a:r>
                      <a:r>
                        <a:rPr lang="en-US" sz="2000" spc="10" dirty="0">
                          <a:latin typeface="Times New Roman"/>
                          <a:cs typeface="Times New Roman"/>
                        </a:rPr>
                        <a:t>.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/>
                </a:tc>
                <a:extLst>
                  <a:ext uri="{0D108BD9-81ED-4DB2-BD59-A6C34878D82A}">
                    <a16:rowId xmlns:a16="http://schemas.microsoft.com/office/drawing/2014/main" val="2019432003"/>
                  </a:ext>
                </a:extLst>
              </a:tr>
              <a:tr h="1163781">
                <a:tc>
                  <a:txBody>
                    <a:bodyPr/>
                    <a:lstStyle/>
                    <a:p>
                      <a:pPr marR="629285">
                        <a:lnSpc>
                          <a:spcPct val="102899"/>
                        </a:lnSpc>
                        <a:spcBef>
                          <a:spcPts val="40"/>
                        </a:spcBef>
                      </a:pPr>
                      <a:r>
                        <a:rPr sz="2000" spc="25" dirty="0">
                          <a:latin typeface="Times New Roman"/>
                          <a:cs typeface="Times New Roman"/>
                        </a:rPr>
                        <a:t>System </a:t>
                      </a:r>
                      <a:r>
                        <a:rPr sz="20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1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000" spc="-65" dirty="0">
                          <a:latin typeface="Times New Roman"/>
                          <a:cs typeface="Times New Roman"/>
                        </a:rPr>
                        <a:t>ec</a:t>
                      </a:r>
                      <a:r>
                        <a:rPr sz="2000" spc="3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2000" spc="3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000" spc="-65" dirty="0">
                          <a:latin typeface="Times New Roman"/>
                          <a:cs typeface="Times New Roman"/>
                        </a:rPr>
                        <a:t>ca</a:t>
                      </a:r>
                      <a:r>
                        <a:rPr sz="2000" spc="30" dirty="0">
                          <a:latin typeface="Times New Roman"/>
                          <a:cs typeface="Times New Roman"/>
                        </a:rPr>
                        <a:t>ti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spc="15" dirty="0">
                          <a:latin typeface="Times New Roman"/>
                          <a:cs typeface="Times New Roman"/>
                        </a:rPr>
                        <a:t>Output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190500" marR="240029">
                        <a:lnSpc>
                          <a:spcPct val="102899"/>
                        </a:lnSpc>
                        <a:spcBef>
                          <a:spcPts val="40"/>
                        </a:spcBef>
                      </a:pPr>
                      <a:r>
                        <a:rPr sz="2000" spc="20" dirty="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2000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25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2000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1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15" dirty="0">
                          <a:latin typeface="Times New Roman"/>
                          <a:cs typeface="Times New Roman"/>
                        </a:rPr>
                        <a:t>more</a:t>
                      </a:r>
                      <a:r>
                        <a:rPr sz="20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detailed</a:t>
                      </a:r>
                      <a:r>
                        <a:rPr sz="20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specification</a:t>
                      </a:r>
                      <a:r>
                        <a:rPr sz="200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1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20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2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15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2000" spc="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15" dirty="0">
                          <a:latin typeface="Times New Roman"/>
                          <a:cs typeface="Times New Roman"/>
                        </a:rPr>
                        <a:t>functionality </a:t>
                      </a:r>
                      <a:r>
                        <a:rPr sz="2000" spc="-3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which</a:t>
                      </a:r>
                      <a:r>
                        <a:rPr sz="2000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10" dirty="0">
                          <a:latin typeface="Times New Roman"/>
                          <a:cs typeface="Times New Roman"/>
                        </a:rPr>
                        <a:t>may</a:t>
                      </a:r>
                      <a:r>
                        <a:rPr sz="2000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20" dirty="0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sz="20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produced</a:t>
                      </a:r>
                      <a:r>
                        <a:rPr sz="20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3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2000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30" dirty="0">
                          <a:latin typeface="Times New Roman"/>
                          <a:cs typeface="Times New Roman"/>
                        </a:rPr>
                        <a:t>some</a:t>
                      </a:r>
                      <a:r>
                        <a:rPr sz="20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cases</a:t>
                      </a:r>
                      <a:r>
                        <a:rPr lang="en-US" sz="2000" spc="-20" dirty="0">
                          <a:latin typeface="Times New Roman"/>
                          <a:cs typeface="Times New Roman"/>
                        </a:rPr>
                        <a:t>.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/>
                </a:tc>
                <a:extLst>
                  <a:ext uri="{0D108BD9-81ED-4DB2-BD59-A6C34878D82A}">
                    <a16:rowId xmlns:a16="http://schemas.microsoft.com/office/drawing/2014/main" val="3971519635"/>
                  </a:ext>
                </a:extLst>
              </a:tr>
              <a:tr h="1355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spc="25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2000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models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spc="15" dirty="0">
                          <a:latin typeface="Times New Roman"/>
                          <a:cs typeface="Times New Roman"/>
                        </a:rPr>
                        <a:t>Output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190500" marR="356235">
                        <a:lnSpc>
                          <a:spcPct val="102899"/>
                        </a:lnSpc>
                        <a:spcBef>
                          <a:spcPts val="40"/>
                        </a:spcBef>
                      </a:pPr>
                      <a:r>
                        <a:rPr sz="2000" spc="3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set</a:t>
                      </a:r>
                      <a:r>
                        <a:rPr sz="2000" spc="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1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20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models</a:t>
                      </a:r>
                      <a:r>
                        <a:rPr sz="200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such</a:t>
                      </a:r>
                      <a:r>
                        <a:rPr sz="200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sz="200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1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data-flow</a:t>
                      </a:r>
                      <a:r>
                        <a:rPr sz="20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model.</a:t>
                      </a:r>
                      <a:r>
                        <a:rPr sz="2000" spc="1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2000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object</a:t>
                      </a:r>
                      <a:r>
                        <a:rPr sz="2000" spc="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model,</a:t>
                      </a:r>
                      <a:r>
                        <a:rPr sz="2000" spc="1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15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2000" spc="-3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process</a:t>
                      </a:r>
                      <a:r>
                        <a:rPr sz="200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model,</a:t>
                      </a:r>
                      <a:r>
                        <a:rPr sz="2000" spc="1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etc.</a:t>
                      </a:r>
                      <a:r>
                        <a:rPr sz="2000" spc="1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which</a:t>
                      </a:r>
                      <a:r>
                        <a:rPr sz="2000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describes</a:t>
                      </a:r>
                      <a:r>
                        <a:rPr sz="2000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2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15" dirty="0">
                          <a:latin typeface="Times New Roman"/>
                          <a:cs typeface="Times New Roman"/>
                        </a:rPr>
                        <a:t> system</a:t>
                      </a:r>
                      <a:r>
                        <a:rPr sz="2000" spc="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from</a:t>
                      </a:r>
                      <a:r>
                        <a:rPr sz="2000" spc="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different 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perspectives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/>
                </a:tc>
                <a:extLst>
                  <a:ext uri="{0D108BD9-81ED-4DB2-BD59-A6C34878D82A}">
                    <a16:rowId xmlns:a16="http://schemas.microsoft.com/office/drawing/2014/main" val="236949149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DF6D63-AF7F-4D0A-81AB-451F8D644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66AF-0E39-461A-92A4-34F18EAACC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30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5A3F7-C056-4E78-9EB4-F59FB36BD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1037"/>
          </a:xfrm>
        </p:spPr>
        <p:txBody>
          <a:bodyPr>
            <a:normAutofit/>
          </a:bodyPr>
          <a:lstStyle/>
          <a:p>
            <a:pPr algn="ctr"/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en-US" sz="3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variability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CD4C6-21F7-440B-8251-D9AF549F0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82" y="831274"/>
            <a:ext cx="8950036" cy="6026726"/>
          </a:xfrm>
        </p:spPr>
        <p:txBody>
          <a:bodyPr>
            <a:normAutofit/>
          </a:bodyPr>
          <a:lstStyle/>
          <a:p>
            <a:pPr marL="492759" marR="1101725" indent="-466725">
              <a:lnSpc>
                <a:spcPct val="100699"/>
              </a:lnSpc>
              <a:spcBef>
                <a:spcPts val="85"/>
              </a:spcBef>
              <a:buClr>
                <a:srgbClr val="062A6B"/>
              </a:buClr>
              <a:buSzPct val="75000"/>
              <a:buFont typeface="Lucida Sans Unicode"/>
              <a:buChar char="◆"/>
              <a:tabLst>
                <a:tab pos="492759" algn="l"/>
                <a:tab pos="493395" algn="l"/>
                <a:tab pos="2576195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en-US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 vary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radically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spc="-6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another.</a:t>
            </a:r>
          </a:p>
          <a:p>
            <a:pPr marL="492759" indent="-466725">
              <a:lnSpc>
                <a:spcPct val="100000"/>
              </a:lnSpc>
              <a:spcBef>
                <a:spcPts val="670"/>
              </a:spcBef>
              <a:buClr>
                <a:srgbClr val="062A6B"/>
              </a:buClr>
              <a:buSzPct val="75000"/>
              <a:buFont typeface="Lucida Sans Unicode"/>
              <a:buChar char="◆"/>
              <a:tabLst>
                <a:tab pos="492759" algn="l"/>
                <a:tab pos="493395" algn="l"/>
              </a:tabLst>
            </a:pP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contributing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variability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</a:p>
          <a:p>
            <a:pPr marL="1062990" lvl="1" indent="-454659">
              <a:lnSpc>
                <a:spcPct val="100000"/>
              </a:lnSpc>
              <a:spcBef>
                <a:spcPts val="509"/>
              </a:spcBef>
              <a:buChar char="•"/>
              <a:tabLst>
                <a:tab pos="1062355" algn="l"/>
                <a:tab pos="1062990" algn="l"/>
              </a:tabLst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</a:t>
            </a:r>
            <a:r>
              <a:rPr lang="en-US"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maturity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2990" lvl="1" indent="-454659">
              <a:lnSpc>
                <a:spcPct val="100000"/>
              </a:lnSpc>
              <a:spcBef>
                <a:spcPts val="480"/>
              </a:spcBef>
              <a:buChar char="•"/>
              <a:tabLst>
                <a:tab pos="1062355" algn="l"/>
                <a:tab pos="1062990" algn="l"/>
              </a:tabLst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Disciplinary</a:t>
            </a:r>
            <a:r>
              <a:rPr lang="en-US"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involvement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2990" lvl="1" indent="-454659">
              <a:lnSpc>
                <a:spcPct val="100000"/>
              </a:lnSpc>
              <a:spcBef>
                <a:spcPts val="480"/>
              </a:spcBef>
              <a:buChar char="•"/>
              <a:tabLst>
                <a:tab pos="1062355" algn="l"/>
                <a:tab pos="1062990" algn="l"/>
              </a:tabLst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Organizational</a:t>
            </a:r>
            <a:r>
              <a:rPr lang="en-US"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culture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2990" lvl="1" indent="-454659">
              <a:lnSpc>
                <a:spcPct val="100000"/>
              </a:lnSpc>
              <a:spcBef>
                <a:spcPts val="480"/>
              </a:spcBef>
              <a:buChar char="•"/>
              <a:tabLst>
                <a:tab pos="1062355" algn="l"/>
                <a:tab pos="1062990" algn="l"/>
              </a:tabLst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en-US"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2759" marR="589915" indent="-466725">
              <a:lnSpc>
                <a:spcPct val="100000"/>
              </a:lnSpc>
              <a:spcBef>
                <a:spcPts val="620"/>
              </a:spcBef>
              <a:buClr>
                <a:srgbClr val="062A6B"/>
              </a:buClr>
              <a:buSzPct val="75000"/>
              <a:buFont typeface="Lucida Sans Unicode"/>
              <a:buChar char="◆"/>
              <a:tabLst>
                <a:tab pos="492759" algn="l"/>
                <a:tab pos="493395" algn="l"/>
              </a:tabLst>
            </a:pP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‘ideal’</a:t>
            </a:r>
            <a:r>
              <a:rPr lang="en-US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</a:t>
            </a:r>
            <a:r>
              <a:rPr lang="en-US" spc="-6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0EDE6-84D5-4F57-9177-B18EEBB6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66AF-0E39-461A-92A4-34F18EAACC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39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5A3F7-C056-4E78-9EB4-F59FB36BD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1037"/>
          </a:xfrm>
        </p:spPr>
        <p:txBody>
          <a:bodyPr>
            <a:normAutofit/>
          </a:bodyPr>
          <a:lstStyle/>
          <a:p>
            <a:pPr algn="ctr"/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sz="3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CD4C6-21F7-440B-8251-D9AF549F0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82" y="831274"/>
            <a:ext cx="8950036" cy="6026726"/>
          </a:xfrm>
        </p:spPr>
        <p:txBody>
          <a:bodyPr>
            <a:normAutofit/>
          </a:bodyPr>
          <a:lstStyle/>
          <a:p>
            <a:pPr marL="478790" marR="5080" indent="-466725">
              <a:lnSpc>
                <a:spcPct val="100699"/>
              </a:lnSpc>
              <a:spcBef>
                <a:spcPts val="85"/>
              </a:spcBef>
              <a:buClr>
                <a:srgbClr val="062A6B"/>
              </a:buClr>
              <a:buSzPct val="75000"/>
              <a:buFont typeface="Lucida Sans Unicode"/>
              <a:buChar char="◆"/>
              <a:tabLst>
                <a:tab pos="478790" algn="l"/>
                <a:tab pos="479425" algn="l"/>
              </a:tabLst>
            </a:pPr>
            <a:r>
              <a:rPr lang="en-US" spc="5" dirty="0">
                <a:latin typeface="Times New Roman"/>
                <a:cs typeface="Times New Roman"/>
              </a:rPr>
              <a:t>A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process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model</a:t>
            </a:r>
            <a:r>
              <a:rPr lang="en-US" dirty="0">
                <a:latin typeface="Times New Roman"/>
                <a:cs typeface="Times New Roman"/>
              </a:rPr>
              <a:t> is a</a:t>
            </a:r>
            <a:r>
              <a:rPr lang="en-US" spc="-5" dirty="0">
                <a:latin typeface="Times New Roman"/>
                <a:cs typeface="Times New Roman"/>
              </a:rPr>
              <a:t> simplified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description</a:t>
            </a:r>
            <a:r>
              <a:rPr lang="en-US" dirty="0">
                <a:latin typeface="Times New Roman"/>
                <a:cs typeface="Times New Roman"/>
              </a:rPr>
              <a:t> of a </a:t>
            </a:r>
            <a:r>
              <a:rPr lang="en-US" spc="-68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process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presented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from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 </a:t>
            </a:r>
            <a:r>
              <a:rPr lang="en-US" spc="-5" dirty="0">
                <a:latin typeface="Times New Roman"/>
                <a:cs typeface="Times New Roman"/>
              </a:rPr>
              <a:t>particular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perspective.</a:t>
            </a:r>
            <a:endParaRPr lang="en-US" dirty="0">
              <a:latin typeface="Times New Roman"/>
              <a:cs typeface="Times New Roman"/>
            </a:endParaRPr>
          </a:p>
          <a:p>
            <a:pPr marL="478790" indent="-466725">
              <a:lnSpc>
                <a:spcPct val="100000"/>
              </a:lnSpc>
              <a:spcBef>
                <a:spcPts val="670"/>
              </a:spcBef>
              <a:buClr>
                <a:srgbClr val="062A6B"/>
              </a:buClr>
              <a:buSzPct val="75000"/>
              <a:buFont typeface="Lucida Sans Unicode"/>
              <a:buChar char="◆"/>
              <a:tabLst>
                <a:tab pos="478790" algn="l"/>
                <a:tab pos="47942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Types </a:t>
            </a:r>
            <a:r>
              <a:rPr lang="en-US" dirty="0">
                <a:latin typeface="Times New Roman"/>
                <a:cs typeface="Times New Roman"/>
              </a:rPr>
              <a:t>of</a:t>
            </a:r>
            <a:r>
              <a:rPr lang="en-US" spc="-5" dirty="0">
                <a:latin typeface="Times New Roman"/>
                <a:cs typeface="Times New Roman"/>
              </a:rPr>
              <a:t> process model include:</a:t>
            </a:r>
            <a:endParaRPr lang="en-US" dirty="0">
              <a:latin typeface="Times New Roman"/>
              <a:cs typeface="Times New Roman"/>
            </a:endParaRPr>
          </a:p>
          <a:p>
            <a:pPr marL="1049020" lvl="1" indent="-454659">
              <a:lnSpc>
                <a:spcPct val="100000"/>
              </a:lnSpc>
              <a:spcBef>
                <a:spcPts val="509"/>
              </a:spcBef>
              <a:buChar char="•"/>
              <a:tabLst>
                <a:tab pos="1048385" algn="l"/>
                <a:tab pos="104902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Coarse-grain</a:t>
            </a:r>
            <a:r>
              <a:rPr lang="en-US" sz="2800" spc="-1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activity</a:t>
            </a:r>
            <a:r>
              <a:rPr lang="en-US" sz="2800" spc="-1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models</a:t>
            </a:r>
            <a:endParaRPr lang="en-US" sz="2800" dirty="0">
              <a:latin typeface="Times New Roman"/>
              <a:cs typeface="Times New Roman"/>
            </a:endParaRPr>
          </a:p>
          <a:p>
            <a:pPr marL="1049020" lvl="1" indent="-454659">
              <a:lnSpc>
                <a:spcPct val="100000"/>
              </a:lnSpc>
              <a:spcBef>
                <a:spcPts val="480"/>
              </a:spcBef>
              <a:buChar char="•"/>
              <a:tabLst>
                <a:tab pos="1048385" algn="l"/>
                <a:tab pos="104902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Fine-grain</a:t>
            </a:r>
            <a:r>
              <a:rPr lang="en-US" sz="2800" spc="-2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activity</a:t>
            </a:r>
            <a:r>
              <a:rPr lang="en-US" sz="2800" spc="-1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models</a:t>
            </a:r>
            <a:endParaRPr lang="en-US" sz="2800" dirty="0">
              <a:latin typeface="Times New Roman"/>
              <a:cs typeface="Times New Roman"/>
            </a:endParaRPr>
          </a:p>
          <a:p>
            <a:pPr marL="1049020" lvl="1" indent="-454659">
              <a:lnSpc>
                <a:spcPct val="100000"/>
              </a:lnSpc>
              <a:spcBef>
                <a:spcPts val="480"/>
              </a:spcBef>
              <a:buChar char="•"/>
              <a:tabLst>
                <a:tab pos="1048385" algn="l"/>
                <a:tab pos="104902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Role-action</a:t>
            </a:r>
            <a:r>
              <a:rPr lang="en-US" sz="2800" spc="-3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models</a:t>
            </a:r>
            <a:endParaRPr lang="en-US" sz="2800" dirty="0">
              <a:latin typeface="Times New Roman"/>
              <a:cs typeface="Times New Roman"/>
            </a:endParaRPr>
          </a:p>
          <a:p>
            <a:pPr marL="1049020" lvl="1" indent="-454659">
              <a:lnSpc>
                <a:spcPct val="100000"/>
              </a:lnSpc>
              <a:spcBef>
                <a:spcPts val="480"/>
              </a:spcBef>
              <a:buChar char="•"/>
              <a:tabLst>
                <a:tab pos="1048385" algn="l"/>
                <a:tab pos="104902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Entity-relation</a:t>
            </a:r>
            <a:r>
              <a:rPr lang="en-US" sz="2800" spc="-3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models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57A1C-954B-45AB-A484-44EB58916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66AF-0E39-461A-92A4-34F18EAACC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39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5A3F7-C056-4E78-9EB4-F59FB36BD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0798"/>
            <a:ext cx="9144000" cy="751835"/>
          </a:xfrm>
        </p:spPr>
        <p:txBody>
          <a:bodyPr>
            <a:normAutofit/>
          </a:bodyPr>
          <a:lstStyle/>
          <a:p>
            <a:pPr algn="ctr"/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Coarse-grain</a:t>
            </a:r>
            <a:r>
              <a:rPr lang="en-US"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model</a:t>
            </a:r>
            <a:r>
              <a:rPr lang="en-US"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B66054D8-6ED0-4698-B5C4-571D99D1EB6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8545" y="872836"/>
            <a:ext cx="8631382" cy="556952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1CDA59-0245-425B-A892-0033E6764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F66AF-0E39-461A-92A4-34F18EAACC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79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1545</TotalTime>
  <Words>1819</Words>
  <Application>Microsoft Office PowerPoint</Application>
  <PresentationFormat>On-screen Show (4:3)</PresentationFormat>
  <Paragraphs>283</Paragraphs>
  <Slides>37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Arial</vt:lpstr>
      <vt:lpstr>Calibri</vt:lpstr>
      <vt:lpstr>Calibri Light</vt:lpstr>
      <vt:lpstr>Lucida Sans Unicode</vt:lpstr>
      <vt:lpstr>Times New Roman</vt:lpstr>
      <vt:lpstr>Office Theme</vt:lpstr>
      <vt:lpstr>Chapter Two</vt:lpstr>
      <vt:lpstr>Processes</vt:lpstr>
      <vt:lpstr>Design processes</vt:lpstr>
      <vt:lpstr>RE process - inputs and outputs</vt:lpstr>
      <vt:lpstr>Input/Output description</vt:lpstr>
      <vt:lpstr>Cont’d…</vt:lpstr>
      <vt:lpstr>RE process variability</vt:lpstr>
      <vt:lpstr>Process models</vt:lpstr>
      <vt:lpstr>Coarse-grain activity model of RE</vt:lpstr>
      <vt:lpstr>RE process activities</vt:lpstr>
      <vt:lpstr>Waterfall model of the software process</vt:lpstr>
      <vt:lpstr>Context of the RE process</vt:lpstr>
      <vt:lpstr>Spiral model of the RE process</vt:lpstr>
      <vt:lpstr>Actors in the RE process</vt:lpstr>
      <vt:lpstr>RAD for software prototyping</vt:lpstr>
      <vt:lpstr>Role descriptions</vt:lpstr>
      <vt:lpstr>Human and social factors</vt:lpstr>
      <vt:lpstr>Types of stakeholder</vt:lpstr>
      <vt:lpstr>Factors influencing requirements</vt:lpstr>
      <vt:lpstr>Process support</vt:lpstr>
      <vt:lpstr>CASE tools for RE</vt:lpstr>
      <vt:lpstr>A requirements management system</vt:lpstr>
      <vt:lpstr>Requirements management tools</vt:lpstr>
      <vt:lpstr>Process improvement</vt:lpstr>
      <vt:lpstr>Planning process improvement</vt:lpstr>
      <vt:lpstr>RE process problems</vt:lpstr>
      <vt:lpstr>Process maturity</vt:lpstr>
      <vt:lpstr>Capability maturity model</vt:lpstr>
      <vt:lpstr>Maturity levels</vt:lpstr>
      <vt:lpstr>Cont’d…</vt:lpstr>
      <vt:lpstr>RE process maturity model</vt:lpstr>
      <vt:lpstr>RE process maturity levels</vt:lpstr>
      <vt:lpstr>Good practice for RE process improvement</vt:lpstr>
      <vt:lpstr>Examples of good practice guidelines</vt:lpstr>
      <vt:lpstr>Key points</vt:lpstr>
      <vt:lpstr>Cont’d…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Two</dc:title>
  <dc:creator>Yayehudar Tamene</dc:creator>
  <cp:lastModifiedBy>Yayehudar Tamene</cp:lastModifiedBy>
  <cp:revision>26</cp:revision>
  <dcterms:created xsi:type="dcterms:W3CDTF">2022-01-27T05:28:52Z</dcterms:created>
  <dcterms:modified xsi:type="dcterms:W3CDTF">2022-02-01T21:05:20Z</dcterms:modified>
</cp:coreProperties>
</file>