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2"/>
  </p:handoutMasterIdLst>
  <p:sldIdLst>
    <p:sldId id="256" r:id="rId2"/>
    <p:sldId id="257" r:id="rId3"/>
    <p:sldId id="258" r:id="rId4"/>
    <p:sldId id="259" r:id="rId5"/>
    <p:sldId id="264" r:id="rId6"/>
    <p:sldId id="260" r:id="rId7"/>
    <p:sldId id="261" r:id="rId8"/>
    <p:sldId id="262" r:id="rId9"/>
    <p:sldId id="263" r:id="rId10"/>
    <p:sldId id="265" r:id="rId11"/>
    <p:sldId id="266"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5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F15672B-71E4-49DB-A40D-F41E28E975D6}" type="datetimeFigureOut">
              <a:rPr lang="en-GB" smtClean="0"/>
              <a:t>02/04/2021</a:t>
            </a:fld>
            <a:endParaRPr lang="en-GB"/>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00485F2-E689-406D-A1D1-308E7ACAB64A}" type="slidenum">
              <a:rPr lang="en-GB" smtClean="0"/>
              <a:t>‹#›</a:t>
            </a:fld>
            <a:endParaRPr lang="en-GB"/>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4014558-D43F-4B56-89CF-F90B2DED204D}" type="datetimeFigureOut">
              <a:rPr lang="en-GB" smtClean="0"/>
              <a:pPr/>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42E4B6-F9B5-4478-A804-F71358EB12F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014558-D43F-4B56-89CF-F90B2DED204D}" type="datetimeFigureOut">
              <a:rPr lang="en-GB" smtClean="0"/>
              <a:pPr/>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42E4B6-F9B5-4478-A804-F71358EB12F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014558-D43F-4B56-89CF-F90B2DED204D}" type="datetimeFigureOut">
              <a:rPr lang="en-GB" smtClean="0"/>
              <a:pPr/>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42E4B6-F9B5-4478-A804-F71358EB12F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014558-D43F-4B56-89CF-F90B2DED204D}" type="datetimeFigureOut">
              <a:rPr lang="en-GB" smtClean="0"/>
              <a:pPr/>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42E4B6-F9B5-4478-A804-F71358EB12F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14558-D43F-4B56-89CF-F90B2DED204D}" type="datetimeFigureOut">
              <a:rPr lang="en-GB" smtClean="0"/>
              <a:pPr/>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42E4B6-F9B5-4478-A804-F71358EB12F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4014558-D43F-4B56-89CF-F90B2DED204D}" type="datetimeFigureOut">
              <a:rPr lang="en-GB" smtClean="0"/>
              <a:pPr/>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42E4B6-F9B5-4478-A804-F71358EB12F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4014558-D43F-4B56-89CF-F90B2DED204D}" type="datetimeFigureOut">
              <a:rPr lang="en-GB" smtClean="0"/>
              <a:pPr/>
              <a:t>01/04/2021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42E4B6-F9B5-4478-A804-F71358EB12F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4014558-D43F-4B56-89CF-F90B2DED204D}" type="datetimeFigureOut">
              <a:rPr lang="en-GB" smtClean="0"/>
              <a:pPr/>
              <a:t>01/04/2021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42E4B6-F9B5-4478-A804-F71358EB12F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14558-D43F-4B56-89CF-F90B2DED204D}" type="datetimeFigureOut">
              <a:rPr lang="en-GB" smtClean="0"/>
              <a:pPr/>
              <a:t>01/04/2021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42E4B6-F9B5-4478-A804-F71358EB12F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14558-D43F-4B56-89CF-F90B2DED204D}" type="datetimeFigureOut">
              <a:rPr lang="en-GB" smtClean="0"/>
              <a:pPr/>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42E4B6-F9B5-4478-A804-F71358EB12F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14558-D43F-4B56-89CF-F90B2DED204D}" type="datetimeFigureOut">
              <a:rPr lang="en-GB" smtClean="0"/>
              <a:pPr/>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42E4B6-F9B5-4478-A804-F71358EB12F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14558-D43F-4B56-89CF-F90B2DED204D}" type="datetimeFigureOut">
              <a:rPr lang="en-GB" smtClean="0"/>
              <a:pPr/>
              <a:t>01/04/2021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2E4B6-F9B5-4478-A804-F71358EB12F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96752"/>
            <a:ext cx="7772400" cy="1470025"/>
          </a:xfrm>
        </p:spPr>
        <p:txBody>
          <a:bodyPr/>
          <a:lstStyle/>
          <a:p>
            <a:r>
              <a:rPr lang="en-GB" b="1" dirty="0" smtClean="0">
                <a:latin typeface="Times New Roman" pitchFamily="18" charset="0"/>
                <a:cs typeface="Times New Roman" pitchFamily="18" charset="0"/>
              </a:rPr>
              <a:t>Chapter Five</a:t>
            </a:r>
            <a:endParaRPr lang="en-GB" b="1" dirty="0">
              <a:latin typeface="Times New Roman" pitchFamily="18" charset="0"/>
              <a:cs typeface="Times New Roman" pitchFamily="18" charset="0"/>
            </a:endParaRPr>
          </a:p>
        </p:txBody>
      </p:sp>
      <p:sp>
        <p:nvSpPr>
          <p:cNvPr id="3" name="Subtitle 2"/>
          <p:cNvSpPr>
            <a:spLocks noGrp="1"/>
          </p:cNvSpPr>
          <p:nvPr>
            <p:ph type="subTitle" idx="1"/>
          </p:nvPr>
        </p:nvSpPr>
        <p:spPr>
          <a:xfrm>
            <a:off x="251520" y="3212976"/>
            <a:ext cx="8424936" cy="1752600"/>
          </a:xfrm>
        </p:spPr>
        <p:txBody>
          <a:bodyPr>
            <a:noAutofit/>
          </a:bodyPr>
          <a:lstStyle/>
          <a:p>
            <a:r>
              <a:rPr lang="en-GB" sz="3600" b="1" dirty="0" smtClean="0">
                <a:solidFill>
                  <a:schemeClr val="tx1"/>
                </a:solidFill>
                <a:latin typeface="Times New Roman" pitchFamily="18" charset="0"/>
                <a:cs typeface="Times New Roman" pitchFamily="18" charset="0"/>
              </a:rPr>
              <a:t>SDLC and Software Development Model Approaches: </a:t>
            </a:r>
            <a:r>
              <a:rPr lang="en-US" sz="3600" b="1" dirty="0" smtClean="0">
                <a:solidFill>
                  <a:schemeClr val="tx1"/>
                </a:solidFill>
                <a:latin typeface="Times New Roman" pitchFamily="18" charset="0"/>
                <a:cs typeface="Times New Roman" pitchFamily="18" charset="0"/>
              </a:rPr>
              <a:t>Use-case-oriented modeling</a:t>
            </a:r>
            <a:endParaRPr lang="en-GB" sz="36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normAutofit/>
          </a:bodyPr>
          <a:lstStyle/>
          <a:p>
            <a:r>
              <a:rPr lang="en-GB" sz="3600" b="1" dirty="0" smtClean="0">
                <a:latin typeface="Times New Roman" pitchFamily="18" charset="0"/>
                <a:cs typeface="Times New Roman" pitchFamily="18" charset="0"/>
              </a:rPr>
              <a:t>Cont’d…</a:t>
            </a:r>
          </a:p>
        </p:txBody>
      </p:sp>
      <p:sp>
        <p:nvSpPr>
          <p:cNvPr id="3" name="Content Placeholder 2"/>
          <p:cNvSpPr>
            <a:spLocks noGrp="1"/>
          </p:cNvSpPr>
          <p:nvPr>
            <p:ph idx="1"/>
          </p:nvPr>
        </p:nvSpPr>
        <p:spPr>
          <a:xfrm>
            <a:off x="0" y="836712"/>
            <a:ext cx="9144000" cy="6021288"/>
          </a:xfrm>
        </p:spPr>
        <p:txBody>
          <a:bodyPr>
            <a:normAutofit/>
          </a:bodyPr>
          <a:lstStyle/>
          <a:p>
            <a:pPr>
              <a:buNone/>
            </a:pPr>
            <a:r>
              <a:rPr lang="en-GB" b="1" dirty="0"/>
              <a:t>Advantages of Waterfall model</a:t>
            </a:r>
          </a:p>
          <a:p>
            <a:pPr lvl="0"/>
            <a:r>
              <a:rPr lang="en-GB" sz="2800" dirty="0"/>
              <a:t>This model is simple to implement also the number of resources that are required for it is minimal.</a:t>
            </a:r>
          </a:p>
          <a:p>
            <a:pPr lvl="0"/>
            <a:r>
              <a:rPr lang="en-GB" sz="2800" dirty="0"/>
              <a:t>The requirements are simple and explicitly declared; they remain unchanged during the entire project development.</a:t>
            </a:r>
          </a:p>
          <a:p>
            <a:pPr lvl="0"/>
            <a:r>
              <a:rPr lang="en-GB" sz="2800" dirty="0"/>
              <a:t>The start and end points for each phase is fixed, which makes it easy to cover progress.</a:t>
            </a:r>
          </a:p>
          <a:p>
            <a:pPr lvl="0"/>
            <a:r>
              <a:rPr lang="en-GB" sz="2800" dirty="0"/>
              <a:t>The release date for the complete product, as well as its final cost, can be determined before development.</a:t>
            </a:r>
          </a:p>
          <a:p>
            <a:pPr lvl="0"/>
            <a:r>
              <a:rPr lang="en-GB" sz="2800" dirty="0"/>
              <a:t>It gives easy to control and clarity for the customer due to a strict reporting system.</a:t>
            </a:r>
          </a:p>
          <a:p>
            <a:pPr>
              <a:buNone/>
            </a:pPr>
            <a:endParaRPr lang="en-GB"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rmAutofit fontScale="90000"/>
          </a:bodyPr>
          <a:lstStyle/>
          <a:p>
            <a:r>
              <a:rPr lang="en-GB" sz="3600" b="1" dirty="0" smtClean="0">
                <a:latin typeface="Times New Roman" pitchFamily="18" charset="0"/>
                <a:cs typeface="Times New Roman" pitchFamily="18" charset="0"/>
              </a:rPr>
              <a:t>Cont’d…</a:t>
            </a:r>
          </a:p>
        </p:txBody>
      </p:sp>
      <p:sp>
        <p:nvSpPr>
          <p:cNvPr id="3" name="Content Placeholder 2"/>
          <p:cNvSpPr>
            <a:spLocks noGrp="1"/>
          </p:cNvSpPr>
          <p:nvPr>
            <p:ph idx="1"/>
          </p:nvPr>
        </p:nvSpPr>
        <p:spPr>
          <a:xfrm>
            <a:off x="0" y="692696"/>
            <a:ext cx="9144000" cy="6165304"/>
          </a:xfrm>
        </p:spPr>
        <p:txBody>
          <a:bodyPr>
            <a:normAutofit/>
          </a:bodyPr>
          <a:lstStyle/>
          <a:p>
            <a:pPr>
              <a:buNone/>
            </a:pPr>
            <a:r>
              <a:rPr lang="en-GB" b="1" dirty="0"/>
              <a:t>Disadvantages of Waterfall model</a:t>
            </a:r>
          </a:p>
          <a:p>
            <a:pPr lvl="0"/>
            <a:r>
              <a:rPr lang="en-GB" sz="2800" dirty="0"/>
              <a:t>In this model, the risk factor is higher, so this model is not suitable for more significant and complex projects.</a:t>
            </a:r>
          </a:p>
          <a:p>
            <a:pPr lvl="0"/>
            <a:r>
              <a:rPr lang="en-GB" sz="2800" dirty="0">
                <a:solidFill>
                  <a:srgbClr val="FF0000"/>
                </a:solidFill>
              </a:rPr>
              <a:t>This model cannot accept the changes in requirements during development.</a:t>
            </a:r>
          </a:p>
          <a:p>
            <a:pPr lvl="0"/>
            <a:r>
              <a:rPr lang="en-GB" sz="2800" dirty="0"/>
              <a:t>It becomes tough to go back to the phase. </a:t>
            </a:r>
            <a:endParaRPr lang="en-GB" sz="2800" dirty="0" smtClean="0"/>
          </a:p>
          <a:p>
            <a:pPr lvl="1"/>
            <a:r>
              <a:rPr lang="en-GB" sz="2400" dirty="0" smtClean="0"/>
              <a:t>For </a:t>
            </a:r>
            <a:r>
              <a:rPr lang="en-GB" sz="2400" dirty="0"/>
              <a:t>example, if the application has now shifted to the coding phase, and there is a change in requirement, It becomes tough to go back and change it.</a:t>
            </a:r>
          </a:p>
          <a:p>
            <a:pPr lvl="0"/>
            <a:r>
              <a:rPr lang="en-GB" sz="2800" dirty="0"/>
              <a:t>Since the testing done at a later stage, it </a:t>
            </a:r>
            <a:r>
              <a:rPr lang="en-GB" sz="2800" dirty="0">
                <a:solidFill>
                  <a:srgbClr val="FF0000"/>
                </a:solidFill>
              </a:rPr>
              <a:t>does not allow identifying the challenges and risks in the earlier phase</a:t>
            </a:r>
            <a:r>
              <a:rPr lang="en-GB" sz="2800" dirty="0"/>
              <a:t>, so the risk reduction strategy is difficult to prepare.</a:t>
            </a:r>
            <a:endParaRPr lang="en-GB" dirty="0"/>
          </a:p>
          <a:p>
            <a:pPr>
              <a:buNone/>
            </a:pPr>
            <a:endParaRPr lang="en-GB"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rmAutofit/>
          </a:bodyPr>
          <a:lstStyle/>
          <a:p>
            <a:r>
              <a:rPr lang="en-GB" sz="3200" b="1" dirty="0"/>
              <a:t>V-Model</a:t>
            </a:r>
          </a:p>
        </p:txBody>
      </p:sp>
      <p:sp>
        <p:nvSpPr>
          <p:cNvPr id="5" name="Content Placeholder 4"/>
          <p:cNvSpPr>
            <a:spLocks noGrp="1"/>
          </p:cNvSpPr>
          <p:nvPr>
            <p:ph idx="1"/>
          </p:nvPr>
        </p:nvSpPr>
        <p:spPr>
          <a:xfrm>
            <a:off x="0" y="620688"/>
            <a:ext cx="8964488" cy="6048672"/>
          </a:xfrm>
        </p:spPr>
        <p:txBody>
          <a:bodyPr>
            <a:normAutofit/>
          </a:bodyPr>
          <a:lstStyle/>
          <a:p>
            <a:r>
              <a:rPr lang="en-GB" sz="2800" dirty="0" smtClean="0"/>
              <a:t>It is also </a:t>
            </a:r>
            <a:r>
              <a:rPr lang="en-GB" sz="2800" dirty="0"/>
              <a:t>referred to as the Verification and Validation Model. </a:t>
            </a:r>
            <a:endParaRPr lang="en-GB" sz="2800" dirty="0" smtClean="0"/>
          </a:p>
          <a:p>
            <a:r>
              <a:rPr lang="en-GB" sz="2800" dirty="0" smtClean="0"/>
              <a:t>Each </a:t>
            </a:r>
            <a:r>
              <a:rPr lang="en-GB" sz="2800" dirty="0"/>
              <a:t>phase of SDLC must complete before the next phase starts. </a:t>
            </a:r>
            <a:endParaRPr lang="en-GB" sz="2800" dirty="0" smtClean="0"/>
          </a:p>
          <a:p>
            <a:r>
              <a:rPr lang="en-GB" sz="2800" dirty="0" smtClean="0"/>
              <a:t>It </a:t>
            </a:r>
            <a:r>
              <a:rPr lang="en-GB" sz="2800" dirty="0"/>
              <a:t>follows a sequential design process same as the waterfall model. </a:t>
            </a:r>
            <a:endParaRPr lang="en-GB" sz="2800" dirty="0" smtClean="0"/>
          </a:p>
          <a:p>
            <a:r>
              <a:rPr lang="en-GB" sz="2800" dirty="0" smtClean="0">
                <a:solidFill>
                  <a:srgbClr val="FF0000"/>
                </a:solidFill>
              </a:rPr>
              <a:t>Testing  </a:t>
            </a:r>
            <a:r>
              <a:rPr lang="en-GB" sz="2800" dirty="0">
                <a:solidFill>
                  <a:srgbClr val="FF0000"/>
                </a:solidFill>
              </a:rPr>
              <a:t>is planned in parallel with a corresponding stage of development.</a:t>
            </a:r>
          </a:p>
          <a:p>
            <a:endParaRPr lang="en-GB"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rmAutofit/>
          </a:bodyPr>
          <a:lstStyle/>
          <a:p>
            <a:r>
              <a:rPr lang="en-GB" sz="3200" b="1" dirty="0" smtClean="0"/>
              <a:t>Cont’d…</a:t>
            </a:r>
            <a:endParaRPr lang="en-GB" sz="3200" b="1" dirty="0"/>
          </a:p>
        </p:txBody>
      </p:sp>
      <p:pic>
        <p:nvPicPr>
          <p:cNvPr id="4" name="Content Placeholder 3" descr="V-model"/>
          <p:cNvPicPr>
            <a:picLocks noGrp="1"/>
          </p:cNvPicPr>
          <p:nvPr>
            <p:ph idx="1"/>
          </p:nvPr>
        </p:nvPicPr>
        <p:blipFill>
          <a:blip r:embed="rId2" cstate="print"/>
          <a:srcRect/>
          <a:stretch>
            <a:fillRect/>
          </a:stretch>
        </p:blipFill>
        <p:spPr bwMode="auto">
          <a:xfrm>
            <a:off x="539552" y="1196752"/>
            <a:ext cx="7200800" cy="4713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rmAutofit/>
          </a:bodyPr>
          <a:lstStyle/>
          <a:p>
            <a:r>
              <a:rPr lang="en-GB" sz="3200" b="1" dirty="0" smtClean="0"/>
              <a:t>Cont’d…</a:t>
            </a:r>
            <a:endParaRPr lang="en-GB" sz="3200" b="1" dirty="0"/>
          </a:p>
        </p:txBody>
      </p:sp>
      <p:sp>
        <p:nvSpPr>
          <p:cNvPr id="5" name="Content Placeholder 4"/>
          <p:cNvSpPr>
            <a:spLocks noGrp="1"/>
          </p:cNvSpPr>
          <p:nvPr>
            <p:ph idx="1"/>
          </p:nvPr>
        </p:nvSpPr>
        <p:spPr>
          <a:xfrm>
            <a:off x="0" y="620688"/>
            <a:ext cx="9144000" cy="6237312"/>
          </a:xfrm>
        </p:spPr>
        <p:txBody>
          <a:bodyPr>
            <a:noAutofit/>
          </a:bodyPr>
          <a:lstStyle/>
          <a:p>
            <a:pPr>
              <a:buNone/>
            </a:pPr>
            <a:r>
              <a:rPr lang="en-GB" sz="2400" b="1" dirty="0"/>
              <a:t>Verification:</a:t>
            </a:r>
            <a:r>
              <a:rPr lang="en-GB" sz="2400" dirty="0"/>
              <a:t> </a:t>
            </a:r>
            <a:endParaRPr lang="en-GB" sz="2400" dirty="0" smtClean="0"/>
          </a:p>
          <a:p>
            <a:r>
              <a:rPr lang="en-GB" sz="2400" dirty="0" smtClean="0"/>
              <a:t>It involves a static analysis method (review) done without executing code. </a:t>
            </a:r>
          </a:p>
          <a:p>
            <a:r>
              <a:rPr lang="en-GB" sz="2400" dirty="0" smtClean="0"/>
              <a:t>It </a:t>
            </a:r>
            <a:r>
              <a:rPr lang="en-GB" sz="2400" dirty="0"/>
              <a:t>is the process of </a:t>
            </a:r>
            <a:r>
              <a:rPr lang="en-GB" sz="2400" dirty="0">
                <a:solidFill>
                  <a:srgbClr val="FF0000"/>
                </a:solidFill>
              </a:rPr>
              <a:t>evaluation of the product development process to find whether specified requirements meet.</a:t>
            </a:r>
          </a:p>
          <a:p>
            <a:pPr>
              <a:buNone/>
            </a:pPr>
            <a:r>
              <a:rPr lang="en-GB" sz="2400" b="1" dirty="0"/>
              <a:t>Validation:</a:t>
            </a:r>
            <a:r>
              <a:rPr lang="en-GB" sz="2400" dirty="0"/>
              <a:t> </a:t>
            </a:r>
            <a:endParaRPr lang="en-GB" sz="2400" dirty="0" smtClean="0"/>
          </a:p>
          <a:p>
            <a:r>
              <a:rPr lang="en-GB" sz="2400" dirty="0" smtClean="0"/>
              <a:t>It </a:t>
            </a:r>
            <a:r>
              <a:rPr lang="en-GB" sz="2400" dirty="0"/>
              <a:t>involves dynamic analysis method (functional, non-functional), testing is done by executing code. </a:t>
            </a:r>
            <a:endParaRPr lang="en-GB" sz="2400" dirty="0" smtClean="0"/>
          </a:p>
          <a:p>
            <a:r>
              <a:rPr lang="en-GB" sz="2400" dirty="0" smtClean="0"/>
              <a:t>Validation </a:t>
            </a:r>
            <a:r>
              <a:rPr lang="en-GB" sz="2400" dirty="0"/>
              <a:t>is the process to classify the software after the completion of the development process to determine whether the software meets the customer expectations and requirements.</a:t>
            </a:r>
          </a:p>
          <a:p>
            <a:r>
              <a:rPr lang="en-GB" sz="2400" dirty="0" smtClean="0"/>
              <a:t>Verification and Validation process is joined by coding phase in V-shape.</a:t>
            </a:r>
          </a:p>
          <a:p>
            <a:r>
              <a:rPr lang="en-GB" sz="2400" dirty="0" smtClean="0"/>
              <a:t> Thus it is known as V-Model.</a:t>
            </a:r>
          </a:p>
          <a:p>
            <a:endParaRPr lang="en-GB"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rmAutofit/>
          </a:bodyPr>
          <a:lstStyle/>
          <a:p>
            <a:r>
              <a:rPr lang="en-GB" sz="3200" b="1" dirty="0" smtClean="0"/>
              <a:t>Cont’d…</a:t>
            </a:r>
            <a:endParaRPr lang="en-GB" sz="3200" b="1" dirty="0"/>
          </a:p>
        </p:txBody>
      </p:sp>
      <p:sp>
        <p:nvSpPr>
          <p:cNvPr id="5" name="Content Placeholder 4"/>
          <p:cNvSpPr>
            <a:spLocks noGrp="1"/>
          </p:cNvSpPr>
          <p:nvPr>
            <p:ph idx="1"/>
          </p:nvPr>
        </p:nvSpPr>
        <p:spPr>
          <a:xfrm>
            <a:off x="0" y="620688"/>
            <a:ext cx="9144000" cy="6237312"/>
          </a:xfrm>
        </p:spPr>
        <p:txBody>
          <a:bodyPr>
            <a:noAutofit/>
          </a:bodyPr>
          <a:lstStyle/>
          <a:p>
            <a:r>
              <a:rPr lang="en-GB" sz="2400" b="1" dirty="0"/>
              <a:t>There are the various phases of Verification Phase of V-model:</a:t>
            </a:r>
            <a:endParaRPr lang="en-GB" sz="2400" dirty="0"/>
          </a:p>
          <a:p>
            <a:pPr marL="457200" lvl="0" indent="-457200">
              <a:buAutoNum type="alphaUcPeriod"/>
            </a:pPr>
            <a:r>
              <a:rPr lang="en-GB" sz="2400" b="1" dirty="0" smtClean="0"/>
              <a:t>Business </a:t>
            </a:r>
            <a:r>
              <a:rPr lang="en-GB" sz="2400" b="1" dirty="0"/>
              <a:t>requirement analysis:</a:t>
            </a:r>
            <a:r>
              <a:rPr lang="en-GB" sz="2400" dirty="0"/>
              <a:t> </a:t>
            </a:r>
            <a:endParaRPr lang="en-GB" sz="2400" dirty="0" smtClean="0"/>
          </a:p>
          <a:p>
            <a:pPr marL="457200" indent="-457200"/>
            <a:r>
              <a:rPr lang="en-GB" sz="2400" dirty="0" smtClean="0"/>
              <a:t>This </a:t>
            </a:r>
            <a:r>
              <a:rPr lang="en-GB" sz="2400" dirty="0"/>
              <a:t>is the first step where product requirements understood from the customer's side. </a:t>
            </a:r>
            <a:endParaRPr lang="en-GB" sz="2400" dirty="0" smtClean="0"/>
          </a:p>
          <a:p>
            <a:pPr marL="457200" indent="-457200"/>
            <a:r>
              <a:rPr lang="en-GB" sz="2400" dirty="0" smtClean="0"/>
              <a:t>It contains </a:t>
            </a:r>
            <a:r>
              <a:rPr lang="en-GB" sz="2400" dirty="0"/>
              <a:t>detailed communication to understand customer's expectations and exact requirements. </a:t>
            </a:r>
          </a:p>
          <a:p>
            <a:pPr lvl="0">
              <a:buNone/>
            </a:pPr>
            <a:r>
              <a:rPr lang="en-GB" sz="2400" b="1" dirty="0" smtClean="0"/>
              <a:t>B. System </a:t>
            </a:r>
            <a:r>
              <a:rPr lang="en-GB" sz="2400" b="1" dirty="0"/>
              <a:t>Design:</a:t>
            </a:r>
            <a:r>
              <a:rPr lang="en-GB" sz="2400" dirty="0"/>
              <a:t> </a:t>
            </a:r>
            <a:endParaRPr lang="en-GB" sz="2400" dirty="0" smtClean="0"/>
          </a:p>
          <a:p>
            <a:r>
              <a:rPr lang="en-GB" sz="2400" dirty="0" smtClean="0"/>
              <a:t>In </a:t>
            </a:r>
            <a:r>
              <a:rPr lang="en-GB" sz="2400" dirty="0"/>
              <a:t>this stage system engineers analyze and interpret the business of the proposed system by studying the user requirements document</a:t>
            </a:r>
            <a:r>
              <a:rPr lang="en-GB" sz="2400" dirty="0" smtClean="0"/>
              <a:t>.</a:t>
            </a:r>
          </a:p>
          <a:p>
            <a:pPr lvl="0">
              <a:buNone/>
            </a:pPr>
            <a:r>
              <a:rPr lang="en-GB" sz="2400" b="1" dirty="0" smtClean="0"/>
              <a:t>C. Architecture </a:t>
            </a:r>
            <a:r>
              <a:rPr lang="en-GB" sz="2400" b="1" dirty="0"/>
              <a:t>Design:</a:t>
            </a:r>
            <a:r>
              <a:rPr lang="en-GB" sz="2400" dirty="0"/>
              <a:t> </a:t>
            </a:r>
            <a:endParaRPr lang="en-GB" sz="2400" dirty="0" smtClean="0"/>
          </a:p>
          <a:p>
            <a:r>
              <a:rPr lang="en-GB" sz="2400" dirty="0" smtClean="0"/>
              <a:t>The </a:t>
            </a:r>
            <a:r>
              <a:rPr lang="en-GB" sz="2400" dirty="0"/>
              <a:t>baseline in selecting the architecture is that it should understand all which typically consists of the list of modules, brief functionality of each module, their interface relationships, dependencies, database tables, architecture diagrams, technology detail, etc. </a:t>
            </a:r>
            <a:endParaRPr lang="en-GB" sz="2400" dirty="0" smtClean="0"/>
          </a:p>
          <a:p>
            <a:r>
              <a:rPr lang="en-GB" sz="2400" dirty="0" smtClean="0">
                <a:solidFill>
                  <a:srgbClr val="FF0000"/>
                </a:solidFill>
              </a:rPr>
              <a:t>The </a:t>
            </a:r>
            <a:r>
              <a:rPr lang="en-GB" sz="2400" dirty="0">
                <a:solidFill>
                  <a:srgbClr val="FF0000"/>
                </a:solidFill>
              </a:rPr>
              <a:t>integration testing </a:t>
            </a:r>
            <a:r>
              <a:rPr lang="en-GB" sz="2400" dirty="0"/>
              <a:t>model is carried out in a particular phase.</a:t>
            </a:r>
          </a:p>
          <a:p>
            <a:endParaRPr lang="en-GB" sz="2400" dirty="0"/>
          </a:p>
          <a:p>
            <a:endParaRPr lang="en-GB"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rmAutofit/>
          </a:bodyPr>
          <a:lstStyle/>
          <a:p>
            <a:r>
              <a:rPr lang="en-GB" sz="3200" b="1" dirty="0" smtClean="0"/>
              <a:t>Cont’d…</a:t>
            </a:r>
            <a:endParaRPr lang="en-GB" sz="3200" b="1" dirty="0"/>
          </a:p>
        </p:txBody>
      </p:sp>
      <p:sp>
        <p:nvSpPr>
          <p:cNvPr id="5" name="Content Placeholder 4"/>
          <p:cNvSpPr>
            <a:spLocks noGrp="1"/>
          </p:cNvSpPr>
          <p:nvPr>
            <p:ph idx="1"/>
          </p:nvPr>
        </p:nvSpPr>
        <p:spPr>
          <a:xfrm>
            <a:off x="0" y="620688"/>
            <a:ext cx="9144000" cy="6237312"/>
          </a:xfrm>
        </p:spPr>
        <p:txBody>
          <a:bodyPr>
            <a:noAutofit/>
          </a:bodyPr>
          <a:lstStyle/>
          <a:p>
            <a:pPr lvl="0">
              <a:buNone/>
            </a:pPr>
            <a:r>
              <a:rPr lang="en-GB" sz="2400" b="1" dirty="0" smtClean="0"/>
              <a:t>D. Module </a:t>
            </a:r>
            <a:r>
              <a:rPr lang="en-GB" sz="2400" b="1" dirty="0"/>
              <a:t>Design:</a:t>
            </a:r>
            <a:r>
              <a:rPr lang="en-GB" sz="2400" dirty="0"/>
              <a:t> </a:t>
            </a:r>
            <a:endParaRPr lang="en-GB" sz="2400" dirty="0" smtClean="0"/>
          </a:p>
          <a:p>
            <a:r>
              <a:rPr lang="en-GB" sz="2400" dirty="0" smtClean="0"/>
              <a:t>the </a:t>
            </a:r>
            <a:r>
              <a:rPr lang="en-GB" sz="2400" dirty="0"/>
              <a:t>system breaks down into small modules. </a:t>
            </a:r>
            <a:endParaRPr lang="en-GB" sz="2400" dirty="0" smtClean="0"/>
          </a:p>
          <a:p>
            <a:r>
              <a:rPr lang="en-GB" sz="2400" dirty="0" smtClean="0">
                <a:solidFill>
                  <a:srgbClr val="FF0000"/>
                </a:solidFill>
              </a:rPr>
              <a:t>The </a:t>
            </a:r>
            <a:r>
              <a:rPr lang="en-GB" sz="2400" dirty="0">
                <a:solidFill>
                  <a:srgbClr val="FF0000"/>
                </a:solidFill>
              </a:rPr>
              <a:t>detailed design of the modules is specified</a:t>
            </a:r>
            <a:r>
              <a:rPr lang="en-GB" sz="2400" dirty="0"/>
              <a:t>, which is known as Low-Level </a:t>
            </a:r>
            <a:r>
              <a:rPr lang="en-GB" sz="2400" dirty="0" smtClean="0"/>
              <a:t>Design</a:t>
            </a:r>
          </a:p>
          <a:p>
            <a:pPr lvl="0">
              <a:buNone/>
            </a:pPr>
            <a:r>
              <a:rPr lang="en-GB" sz="2400" b="1" dirty="0" smtClean="0"/>
              <a:t>E. Coding </a:t>
            </a:r>
            <a:r>
              <a:rPr lang="en-GB" sz="2400" b="1" dirty="0"/>
              <a:t>Phase:</a:t>
            </a:r>
            <a:r>
              <a:rPr lang="en-GB" sz="2400" dirty="0"/>
              <a:t> </a:t>
            </a:r>
            <a:endParaRPr lang="en-GB" sz="2400" dirty="0" smtClean="0"/>
          </a:p>
          <a:p>
            <a:r>
              <a:rPr lang="en-GB" sz="2400" dirty="0" smtClean="0">
                <a:solidFill>
                  <a:srgbClr val="FF0000"/>
                </a:solidFill>
              </a:rPr>
              <a:t>After </a:t>
            </a:r>
            <a:r>
              <a:rPr lang="en-GB" sz="2400" dirty="0">
                <a:solidFill>
                  <a:srgbClr val="FF0000"/>
                </a:solidFill>
              </a:rPr>
              <a:t>designing, the coding phase is started. </a:t>
            </a:r>
            <a:endParaRPr lang="en-GB" sz="2400" dirty="0" smtClean="0">
              <a:solidFill>
                <a:srgbClr val="FF0000"/>
              </a:solidFill>
            </a:endParaRPr>
          </a:p>
          <a:p>
            <a:r>
              <a:rPr lang="en-GB" sz="2400" dirty="0" smtClean="0"/>
              <a:t>Based </a:t>
            </a:r>
            <a:r>
              <a:rPr lang="en-GB" sz="2400" dirty="0"/>
              <a:t>on the requirements, a suitable programming language is decided. </a:t>
            </a:r>
            <a:endParaRPr lang="en-GB" sz="2400" dirty="0" smtClean="0"/>
          </a:p>
          <a:p>
            <a:r>
              <a:rPr lang="en-GB" sz="2400" dirty="0" smtClean="0"/>
              <a:t>There </a:t>
            </a:r>
            <a:r>
              <a:rPr lang="en-GB" sz="2400" dirty="0"/>
              <a:t>are some guidelines and standards for coding. </a:t>
            </a:r>
            <a:endParaRPr lang="en-GB" sz="2400" dirty="0" smtClean="0"/>
          </a:p>
          <a:p>
            <a:r>
              <a:rPr lang="en-GB" sz="2400" dirty="0" smtClean="0"/>
              <a:t>Before </a:t>
            </a:r>
            <a:r>
              <a:rPr lang="en-GB" sz="2400" dirty="0"/>
              <a:t>checking in the repository, the final build is optimized for better performance, and the code goes through many code reviews to check the performance.</a:t>
            </a:r>
          </a:p>
          <a:p>
            <a:endParaRPr lang="en-GB"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rmAutofit/>
          </a:bodyPr>
          <a:lstStyle/>
          <a:p>
            <a:r>
              <a:rPr lang="en-GB" sz="3200" b="1" dirty="0" smtClean="0"/>
              <a:t>Cont’d…</a:t>
            </a:r>
            <a:endParaRPr lang="en-GB" sz="3200" b="1" dirty="0"/>
          </a:p>
        </p:txBody>
      </p:sp>
      <p:sp>
        <p:nvSpPr>
          <p:cNvPr id="5" name="Content Placeholder 4"/>
          <p:cNvSpPr>
            <a:spLocks noGrp="1"/>
          </p:cNvSpPr>
          <p:nvPr>
            <p:ph idx="1"/>
          </p:nvPr>
        </p:nvSpPr>
        <p:spPr>
          <a:xfrm>
            <a:off x="0" y="620688"/>
            <a:ext cx="9144000" cy="6237312"/>
          </a:xfrm>
        </p:spPr>
        <p:txBody>
          <a:bodyPr>
            <a:noAutofit/>
          </a:bodyPr>
          <a:lstStyle/>
          <a:p>
            <a:r>
              <a:rPr lang="en-GB" sz="2400" b="1" dirty="0"/>
              <a:t>There are the various phases of Validation Phase of V-model:</a:t>
            </a:r>
            <a:endParaRPr lang="en-GB" sz="2400" dirty="0"/>
          </a:p>
          <a:p>
            <a:pPr marL="457200" lvl="0" indent="-457200">
              <a:buAutoNum type="alphaUcPeriod"/>
            </a:pPr>
            <a:r>
              <a:rPr lang="en-GB" sz="2400" b="1" dirty="0" smtClean="0"/>
              <a:t>Unit </a:t>
            </a:r>
            <a:r>
              <a:rPr lang="en-GB" sz="2400" b="1" dirty="0"/>
              <a:t>Testing:</a:t>
            </a:r>
            <a:r>
              <a:rPr lang="en-GB" sz="2400" dirty="0"/>
              <a:t> </a:t>
            </a:r>
            <a:endParaRPr lang="en-GB" sz="2400" dirty="0" smtClean="0"/>
          </a:p>
          <a:p>
            <a:pPr marL="457200" indent="-457200"/>
            <a:r>
              <a:rPr lang="en-GB" sz="2400" dirty="0" smtClean="0"/>
              <a:t>Unit </a:t>
            </a:r>
            <a:r>
              <a:rPr lang="en-GB" sz="2400" dirty="0"/>
              <a:t>Test Plans (UTPs) are developed during the module design phase. </a:t>
            </a:r>
            <a:endParaRPr lang="en-GB" sz="2400" dirty="0" smtClean="0"/>
          </a:p>
          <a:p>
            <a:pPr marL="457200" indent="-457200"/>
            <a:r>
              <a:rPr lang="en-GB" sz="2400" dirty="0" smtClean="0"/>
              <a:t>These </a:t>
            </a:r>
            <a:r>
              <a:rPr lang="en-GB" sz="2400" dirty="0"/>
              <a:t>UTPs are executed to eliminate errors at code level or unit level. </a:t>
            </a:r>
            <a:endParaRPr lang="en-GB" sz="2400" dirty="0" smtClean="0"/>
          </a:p>
          <a:p>
            <a:pPr marL="457200" indent="-457200"/>
            <a:r>
              <a:rPr lang="en-GB" sz="2400" dirty="0" smtClean="0"/>
              <a:t>A </a:t>
            </a:r>
            <a:r>
              <a:rPr lang="en-GB" sz="2400" dirty="0"/>
              <a:t>unit is the smallest entity which can independently exist, e.g., a program module. </a:t>
            </a:r>
            <a:endParaRPr lang="en-GB" sz="2400" dirty="0" smtClean="0"/>
          </a:p>
          <a:p>
            <a:pPr marL="457200" indent="-457200"/>
            <a:r>
              <a:rPr lang="en-GB" sz="2400" dirty="0" smtClean="0">
                <a:solidFill>
                  <a:srgbClr val="FF0000"/>
                </a:solidFill>
              </a:rPr>
              <a:t>Unit </a:t>
            </a:r>
            <a:r>
              <a:rPr lang="en-GB" sz="2400" dirty="0">
                <a:solidFill>
                  <a:srgbClr val="FF0000"/>
                </a:solidFill>
              </a:rPr>
              <a:t>testing verifies that the smallest entity can function correctly when isolated from the rest of the codes/ units.</a:t>
            </a:r>
          </a:p>
          <a:p>
            <a:pPr lvl="0">
              <a:buNone/>
            </a:pPr>
            <a:r>
              <a:rPr lang="en-GB" sz="2400" b="1" dirty="0" smtClean="0"/>
              <a:t>B. Integration </a:t>
            </a:r>
            <a:r>
              <a:rPr lang="en-GB" sz="2400" b="1" dirty="0"/>
              <a:t>Testing:</a:t>
            </a:r>
            <a:r>
              <a:rPr lang="en-GB" sz="2400" dirty="0"/>
              <a:t> </a:t>
            </a:r>
            <a:endParaRPr lang="en-GB" sz="2400" dirty="0" smtClean="0"/>
          </a:p>
          <a:p>
            <a:r>
              <a:rPr lang="en-GB" sz="2400" dirty="0" smtClean="0"/>
              <a:t>Integration </a:t>
            </a:r>
            <a:r>
              <a:rPr lang="en-GB" sz="2400" dirty="0"/>
              <a:t>Test Plans are developed during the Architectural Design Phase. </a:t>
            </a:r>
            <a:endParaRPr lang="en-GB" sz="2400" dirty="0" smtClean="0"/>
          </a:p>
          <a:p>
            <a:r>
              <a:rPr lang="en-GB" sz="2400" dirty="0" smtClean="0"/>
              <a:t>These </a:t>
            </a:r>
            <a:r>
              <a:rPr lang="en-GB" sz="2400" dirty="0"/>
              <a:t>tests verify that groups created and tested independently can coexist and communicate among themselves.</a:t>
            </a:r>
          </a:p>
          <a:p>
            <a:endParaRPr lang="en-GB"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rmAutofit/>
          </a:bodyPr>
          <a:lstStyle/>
          <a:p>
            <a:r>
              <a:rPr lang="en-GB" sz="3200" b="1" dirty="0" smtClean="0"/>
              <a:t>Cont’d…</a:t>
            </a:r>
            <a:endParaRPr lang="en-GB" sz="3200" b="1" dirty="0"/>
          </a:p>
        </p:txBody>
      </p:sp>
      <p:sp>
        <p:nvSpPr>
          <p:cNvPr id="5" name="Content Placeholder 4"/>
          <p:cNvSpPr>
            <a:spLocks noGrp="1"/>
          </p:cNvSpPr>
          <p:nvPr>
            <p:ph idx="1"/>
          </p:nvPr>
        </p:nvSpPr>
        <p:spPr>
          <a:xfrm>
            <a:off x="0" y="620688"/>
            <a:ext cx="9144000" cy="6237312"/>
          </a:xfrm>
        </p:spPr>
        <p:txBody>
          <a:bodyPr>
            <a:noAutofit/>
          </a:bodyPr>
          <a:lstStyle/>
          <a:p>
            <a:pPr lvl="0">
              <a:buNone/>
            </a:pPr>
            <a:r>
              <a:rPr lang="en-GB" sz="2400" b="1" dirty="0" smtClean="0"/>
              <a:t>C. System </a:t>
            </a:r>
            <a:r>
              <a:rPr lang="en-GB" sz="2400" b="1" dirty="0"/>
              <a:t>Testing:</a:t>
            </a:r>
            <a:r>
              <a:rPr lang="en-GB" sz="2400" dirty="0"/>
              <a:t> </a:t>
            </a:r>
            <a:endParaRPr lang="en-GB" sz="2400" dirty="0" smtClean="0"/>
          </a:p>
          <a:p>
            <a:r>
              <a:rPr lang="en-GB" sz="2400" dirty="0" smtClean="0"/>
              <a:t>System </a:t>
            </a:r>
            <a:r>
              <a:rPr lang="en-GB" sz="2400" dirty="0"/>
              <a:t>Tests Plans are developed during System Design Phase. </a:t>
            </a:r>
            <a:endParaRPr lang="en-GB" sz="2400" dirty="0" smtClean="0"/>
          </a:p>
          <a:p>
            <a:r>
              <a:rPr lang="en-GB" sz="2400" dirty="0" smtClean="0"/>
              <a:t>Unlike </a:t>
            </a:r>
            <a:r>
              <a:rPr lang="en-GB" sz="2400" dirty="0"/>
              <a:t>Unit and Integration Test Plans, System Tests Plans are composed by the </a:t>
            </a:r>
            <a:r>
              <a:rPr lang="en-GB" sz="2400" dirty="0" smtClean="0"/>
              <a:t>clients </a:t>
            </a:r>
            <a:r>
              <a:rPr lang="en-GB" sz="2400" dirty="0"/>
              <a:t>business team. </a:t>
            </a:r>
            <a:endParaRPr lang="en-GB" sz="2400" dirty="0" smtClean="0"/>
          </a:p>
          <a:p>
            <a:r>
              <a:rPr lang="en-GB" sz="2400" dirty="0" smtClean="0">
                <a:solidFill>
                  <a:srgbClr val="FF0000"/>
                </a:solidFill>
              </a:rPr>
              <a:t>System </a:t>
            </a:r>
            <a:r>
              <a:rPr lang="en-GB" sz="2400" dirty="0">
                <a:solidFill>
                  <a:srgbClr val="FF0000"/>
                </a:solidFill>
              </a:rPr>
              <a:t>Test ensures that expectations from an application developer are </a:t>
            </a:r>
            <a:r>
              <a:rPr lang="en-GB" sz="2400" dirty="0" smtClean="0">
                <a:solidFill>
                  <a:srgbClr val="FF0000"/>
                </a:solidFill>
              </a:rPr>
              <a:t>met.</a:t>
            </a:r>
            <a:endParaRPr lang="en-GB" sz="2400" dirty="0">
              <a:solidFill>
                <a:srgbClr val="FF0000"/>
              </a:solidFill>
            </a:endParaRPr>
          </a:p>
          <a:p>
            <a:pPr lvl="0">
              <a:buNone/>
            </a:pPr>
            <a:r>
              <a:rPr lang="en-GB" sz="2400" b="1" dirty="0" smtClean="0"/>
              <a:t>D. Acceptance </a:t>
            </a:r>
            <a:r>
              <a:rPr lang="en-GB" sz="2400" b="1" dirty="0"/>
              <a:t>Testing:</a:t>
            </a:r>
            <a:r>
              <a:rPr lang="en-GB" sz="2400" dirty="0"/>
              <a:t> </a:t>
            </a:r>
            <a:endParaRPr lang="en-GB" sz="2400" dirty="0" smtClean="0"/>
          </a:p>
          <a:p>
            <a:r>
              <a:rPr lang="en-GB" sz="2400" dirty="0" smtClean="0">
                <a:solidFill>
                  <a:srgbClr val="FF0000"/>
                </a:solidFill>
              </a:rPr>
              <a:t>Acceptance </a:t>
            </a:r>
            <a:r>
              <a:rPr lang="en-GB" sz="2400" dirty="0">
                <a:solidFill>
                  <a:srgbClr val="FF0000"/>
                </a:solidFill>
              </a:rPr>
              <a:t>testing is related to the business requirement analysis part. </a:t>
            </a:r>
            <a:endParaRPr lang="en-GB" sz="2400" dirty="0" smtClean="0">
              <a:solidFill>
                <a:srgbClr val="FF0000"/>
              </a:solidFill>
            </a:endParaRPr>
          </a:p>
          <a:p>
            <a:r>
              <a:rPr lang="en-GB" sz="2400" dirty="0" smtClean="0"/>
              <a:t>It </a:t>
            </a:r>
            <a:r>
              <a:rPr lang="en-GB" sz="2400" dirty="0"/>
              <a:t>includes testing the software product in user </a:t>
            </a:r>
            <a:r>
              <a:rPr lang="en-GB" sz="2400" dirty="0" smtClean="0"/>
              <a:t>atmosphere.</a:t>
            </a:r>
          </a:p>
          <a:p>
            <a:r>
              <a:rPr lang="en-GB" sz="2400" dirty="0" smtClean="0">
                <a:solidFill>
                  <a:srgbClr val="FF0000"/>
                </a:solidFill>
              </a:rPr>
              <a:t>Acceptance </a:t>
            </a:r>
            <a:r>
              <a:rPr lang="en-GB" sz="2400" dirty="0">
                <a:solidFill>
                  <a:srgbClr val="FF0000"/>
                </a:solidFill>
              </a:rPr>
              <a:t>tests reveal the compatibility problems with the different systems, which is available within the user atmosphere. </a:t>
            </a:r>
          </a:p>
          <a:p>
            <a:endParaRPr lang="en-GB"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rmAutofit/>
          </a:bodyPr>
          <a:lstStyle/>
          <a:p>
            <a:r>
              <a:rPr lang="en-GB" sz="3200" b="1" dirty="0" smtClean="0"/>
              <a:t>Cont’d…</a:t>
            </a:r>
            <a:endParaRPr lang="en-GB" sz="3200" b="1" dirty="0"/>
          </a:p>
        </p:txBody>
      </p:sp>
      <p:sp>
        <p:nvSpPr>
          <p:cNvPr id="5" name="Content Placeholder 4"/>
          <p:cNvSpPr>
            <a:spLocks noGrp="1"/>
          </p:cNvSpPr>
          <p:nvPr>
            <p:ph idx="1"/>
          </p:nvPr>
        </p:nvSpPr>
        <p:spPr>
          <a:xfrm>
            <a:off x="0" y="620688"/>
            <a:ext cx="9144000" cy="6237312"/>
          </a:xfrm>
        </p:spPr>
        <p:txBody>
          <a:bodyPr>
            <a:noAutofit/>
          </a:bodyPr>
          <a:lstStyle/>
          <a:p>
            <a:pPr>
              <a:buNone/>
            </a:pPr>
            <a:r>
              <a:rPr lang="en-GB" sz="2400" b="1" dirty="0"/>
              <a:t>When to use V-Model?</a:t>
            </a:r>
          </a:p>
          <a:p>
            <a:pPr lvl="0"/>
            <a:r>
              <a:rPr lang="en-GB" sz="2400" dirty="0"/>
              <a:t>When the requirement is well defined and not ambiguous.</a:t>
            </a:r>
          </a:p>
          <a:p>
            <a:pPr lvl="0"/>
            <a:r>
              <a:rPr lang="en-GB" sz="2400" dirty="0"/>
              <a:t>The V-shaped model should be used for </a:t>
            </a:r>
            <a:r>
              <a:rPr lang="en-GB" sz="2400" dirty="0">
                <a:solidFill>
                  <a:srgbClr val="FF0000"/>
                </a:solidFill>
              </a:rPr>
              <a:t>small to medium-sized projects </a:t>
            </a:r>
            <a:r>
              <a:rPr lang="en-GB" sz="2400" dirty="0"/>
              <a:t>where requirements are clearly defined and fixed.</a:t>
            </a:r>
          </a:p>
          <a:p>
            <a:pPr lvl="0"/>
            <a:r>
              <a:rPr lang="en-GB" sz="2400" dirty="0"/>
              <a:t>The V-shaped model should be chosen when sample technical resources are available with essential technical expertise.</a:t>
            </a:r>
          </a:p>
          <a:p>
            <a:pPr>
              <a:buNone/>
            </a:pPr>
            <a:r>
              <a:rPr lang="en-GB" sz="2400" b="1" dirty="0"/>
              <a:t>Advantage </a:t>
            </a:r>
            <a:r>
              <a:rPr lang="en-GB" sz="2400" b="1" dirty="0" smtClean="0"/>
              <a:t>of </a:t>
            </a:r>
            <a:r>
              <a:rPr lang="en-GB" sz="2400" b="1" dirty="0"/>
              <a:t>V-Model:</a:t>
            </a:r>
          </a:p>
          <a:p>
            <a:pPr lvl="0"/>
            <a:r>
              <a:rPr lang="en-GB" sz="2400" dirty="0"/>
              <a:t>Easy to Understand.</a:t>
            </a:r>
          </a:p>
          <a:p>
            <a:pPr lvl="0"/>
            <a:r>
              <a:rPr lang="en-GB" sz="2400" dirty="0">
                <a:solidFill>
                  <a:srgbClr val="FF0000"/>
                </a:solidFill>
              </a:rPr>
              <a:t>Testing Methods like planning, test designing happens well before coding.</a:t>
            </a:r>
          </a:p>
          <a:p>
            <a:pPr lvl="0"/>
            <a:r>
              <a:rPr lang="en-GB" sz="2400" dirty="0"/>
              <a:t>This saves a lot of time. Hence a higher chance of success over the waterfall model.</a:t>
            </a:r>
          </a:p>
          <a:p>
            <a:pPr lvl="0"/>
            <a:r>
              <a:rPr lang="en-GB" sz="2400" dirty="0">
                <a:solidFill>
                  <a:srgbClr val="FF0000"/>
                </a:solidFill>
              </a:rPr>
              <a:t>Avoids the downward flow of the defects.</a:t>
            </a:r>
          </a:p>
          <a:p>
            <a:pPr lvl="0"/>
            <a:r>
              <a:rPr lang="en-GB" sz="2400" dirty="0"/>
              <a:t>Works well for small plans where requirements are easily understood.</a:t>
            </a:r>
          </a:p>
          <a:p>
            <a:endParaRPr lang="en-GB"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lstStyle/>
          <a:p>
            <a:r>
              <a:rPr lang="en-GB" sz="3600" b="1" dirty="0" smtClean="0">
                <a:latin typeface="Times New Roman" pitchFamily="18" charset="0"/>
                <a:cs typeface="Times New Roman" pitchFamily="18" charset="0"/>
              </a:rPr>
              <a:t>Introduction </a:t>
            </a:r>
            <a:endParaRPr lang="en-GB" b="1" dirty="0">
              <a:latin typeface="Times New Roman" pitchFamily="18" charset="0"/>
              <a:cs typeface="Times New Roman" pitchFamily="18" charset="0"/>
            </a:endParaRPr>
          </a:p>
        </p:txBody>
      </p:sp>
      <p:sp>
        <p:nvSpPr>
          <p:cNvPr id="3" name="Content Placeholder 2"/>
          <p:cNvSpPr>
            <a:spLocks noGrp="1"/>
          </p:cNvSpPr>
          <p:nvPr>
            <p:ph idx="1"/>
          </p:nvPr>
        </p:nvSpPr>
        <p:spPr>
          <a:xfrm>
            <a:off x="0" y="1052736"/>
            <a:ext cx="9144000" cy="5805264"/>
          </a:xfrm>
        </p:spPr>
        <p:txBody>
          <a:bodyPr>
            <a:normAutofit/>
          </a:bodyPr>
          <a:lstStyle/>
          <a:p>
            <a:r>
              <a:rPr lang="en-US" sz="2800" dirty="0" smtClean="0">
                <a:latin typeface="Times New Roman" pitchFamily="18" charset="0"/>
                <a:cs typeface="Times New Roman" pitchFamily="18" charset="0"/>
              </a:rPr>
              <a:t>Software development life cycle (SDLC) is a series of phases that provide a common understanding of the software building process. </a:t>
            </a:r>
          </a:p>
          <a:p>
            <a:r>
              <a:rPr lang="en-US" sz="2800" dirty="0" smtClean="0">
                <a:latin typeface="Times New Roman" pitchFamily="18" charset="0"/>
                <a:cs typeface="Times New Roman" pitchFamily="18" charset="0"/>
              </a:rPr>
              <a:t>The good software engineer should have enough knowledge on how to choose the SDLC model based on the project context and the business requirements.</a:t>
            </a:r>
          </a:p>
          <a:p>
            <a:pPr>
              <a:buFont typeface="Wingdings" pitchFamily="2" charset="2"/>
              <a:buChar char="Ø"/>
            </a:pPr>
            <a:r>
              <a:rPr lang="en-US" sz="2800" dirty="0" smtClean="0">
                <a:latin typeface="Times New Roman" pitchFamily="18" charset="0"/>
                <a:cs typeface="Times New Roman" pitchFamily="18" charset="0"/>
              </a:rPr>
              <a:t>Therefore, it may be required to </a:t>
            </a:r>
            <a:r>
              <a:rPr lang="en-US" sz="2800" dirty="0" smtClean="0">
                <a:solidFill>
                  <a:srgbClr val="FF0000"/>
                </a:solidFill>
                <a:latin typeface="Times New Roman" pitchFamily="18" charset="0"/>
                <a:cs typeface="Times New Roman" pitchFamily="18" charset="0"/>
              </a:rPr>
              <a:t>choose the right SDLC model</a:t>
            </a:r>
            <a:r>
              <a:rPr lang="en-US" sz="2800" dirty="0" smtClean="0">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according to the </a:t>
            </a:r>
            <a:r>
              <a:rPr lang="en-US" sz="2800" b="1" dirty="0" smtClean="0">
                <a:solidFill>
                  <a:srgbClr val="7030A0"/>
                </a:solidFill>
                <a:latin typeface="Times New Roman" pitchFamily="18" charset="0"/>
                <a:cs typeface="Times New Roman" pitchFamily="18" charset="0"/>
              </a:rPr>
              <a:t>specific concerns and requirements </a:t>
            </a:r>
            <a:r>
              <a:rPr lang="en-US" sz="2800" dirty="0" smtClean="0">
                <a:solidFill>
                  <a:srgbClr val="7030A0"/>
                </a:solidFill>
                <a:latin typeface="Times New Roman" pitchFamily="18" charset="0"/>
                <a:cs typeface="Times New Roman" pitchFamily="18" charset="0"/>
              </a:rPr>
              <a:t>of the project</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to ensure its success.</a:t>
            </a:r>
            <a:endParaRPr lang="en-GB" sz="2800" b="1" dirty="0" smtClean="0">
              <a:latin typeface="Times New Roman" pitchFamily="18" charset="0"/>
              <a:cs typeface="Times New Roman" pitchFamily="18" charset="0"/>
            </a:endParaRPr>
          </a:p>
          <a:p>
            <a:pPr>
              <a:buNone/>
            </a:pPr>
            <a:endParaRPr lang="en-GB"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20688"/>
          </a:xfrm>
        </p:spPr>
        <p:txBody>
          <a:bodyPr>
            <a:normAutofit/>
          </a:bodyPr>
          <a:lstStyle/>
          <a:p>
            <a:r>
              <a:rPr lang="en-GB" sz="3200" b="1" dirty="0" smtClean="0"/>
              <a:t>Cont’d…</a:t>
            </a:r>
            <a:endParaRPr lang="en-GB" sz="3200" b="1" dirty="0"/>
          </a:p>
        </p:txBody>
      </p:sp>
      <p:sp>
        <p:nvSpPr>
          <p:cNvPr id="5" name="Content Placeholder 4"/>
          <p:cNvSpPr>
            <a:spLocks noGrp="1"/>
          </p:cNvSpPr>
          <p:nvPr>
            <p:ph idx="1"/>
          </p:nvPr>
        </p:nvSpPr>
        <p:spPr>
          <a:xfrm>
            <a:off x="0" y="620688"/>
            <a:ext cx="9144000" cy="6237312"/>
          </a:xfrm>
        </p:spPr>
        <p:txBody>
          <a:bodyPr>
            <a:noAutofit/>
          </a:bodyPr>
          <a:lstStyle/>
          <a:p>
            <a:pPr>
              <a:buNone/>
            </a:pPr>
            <a:r>
              <a:rPr lang="en-GB" sz="2400" b="1" dirty="0"/>
              <a:t>Disadvantage </a:t>
            </a:r>
            <a:r>
              <a:rPr lang="en-GB" sz="2400" b="1" dirty="0" smtClean="0"/>
              <a:t>of </a:t>
            </a:r>
            <a:r>
              <a:rPr lang="en-GB" sz="2400" b="1" dirty="0"/>
              <a:t>V-Model:</a:t>
            </a:r>
          </a:p>
          <a:p>
            <a:pPr lvl="0"/>
            <a:r>
              <a:rPr lang="en-GB" sz="2400" dirty="0"/>
              <a:t>Very rigid and least flexible.</a:t>
            </a:r>
          </a:p>
          <a:p>
            <a:pPr lvl="0"/>
            <a:r>
              <a:rPr lang="en-GB" sz="2400" dirty="0"/>
              <a:t>Not a good for a complex project.</a:t>
            </a:r>
          </a:p>
          <a:p>
            <a:pPr lvl="0"/>
            <a:r>
              <a:rPr lang="en-GB" sz="2400" dirty="0"/>
              <a:t>Software is developed during the implementation stage, so no early prototypes of the software are produced.</a:t>
            </a:r>
          </a:p>
          <a:p>
            <a:pPr lvl="0"/>
            <a:r>
              <a:rPr lang="en-GB" sz="2400" dirty="0"/>
              <a:t>If any changes happen in the midway, then the test documents along with the required documents, has to be updated.</a:t>
            </a:r>
          </a:p>
          <a:p>
            <a:endParaRPr lang="en-GB"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a:t>Incremental Model</a:t>
            </a:r>
          </a:p>
        </p:txBody>
      </p:sp>
      <p:sp>
        <p:nvSpPr>
          <p:cNvPr id="5" name="Content Placeholder 4"/>
          <p:cNvSpPr>
            <a:spLocks noGrp="1"/>
          </p:cNvSpPr>
          <p:nvPr>
            <p:ph idx="1"/>
          </p:nvPr>
        </p:nvSpPr>
        <p:spPr>
          <a:xfrm>
            <a:off x="0" y="764704"/>
            <a:ext cx="9144000" cy="6093296"/>
          </a:xfrm>
        </p:spPr>
        <p:txBody>
          <a:bodyPr>
            <a:noAutofit/>
          </a:bodyPr>
          <a:lstStyle/>
          <a:p>
            <a:r>
              <a:rPr lang="en-GB" sz="2400" dirty="0" smtClean="0"/>
              <a:t>It is </a:t>
            </a:r>
            <a:r>
              <a:rPr lang="en-GB" sz="2400" dirty="0"/>
              <a:t>a process of software development where requirements divided into multiple standalone modules of the software development </a:t>
            </a:r>
            <a:r>
              <a:rPr lang="en-GB" sz="2400" dirty="0" smtClean="0"/>
              <a:t>cycle.</a:t>
            </a:r>
          </a:p>
          <a:p>
            <a:r>
              <a:rPr lang="en-GB" sz="2400" dirty="0"/>
              <a:t>E</a:t>
            </a:r>
            <a:r>
              <a:rPr lang="en-GB" sz="2400" dirty="0" smtClean="0"/>
              <a:t>ach </a:t>
            </a:r>
            <a:r>
              <a:rPr lang="en-GB" sz="2400" dirty="0"/>
              <a:t>module goes through the requirements, design, implementation and testing phases. </a:t>
            </a:r>
            <a:endParaRPr lang="en-GB" sz="2400" dirty="0" smtClean="0"/>
          </a:p>
          <a:p>
            <a:r>
              <a:rPr lang="en-GB" sz="2400" dirty="0" smtClean="0"/>
              <a:t>Every </a:t>
            </a:r>
            <a:r>
              <a:rPr lang="en-GB" sz="2400" dirty="0"/>
              <a:t>subsequent release of the module adds function to the previous release. </a:t>
            </a:r>
            <a:endParaRPr lang="en-GB" sz="2400" dirty="0" smtClean="0"/>
          </a:p>
          <a:p>
            <a:r>
              <a:rPr lang="en-GB" sz="2400" dirty="0" smtClean="0"/>
              <a:t>The </a:t>
            </a:r>
            <a:r>
              <a:rPr lang="en-GB" sz="2400" dirty="0"/>
              <a:t>process continues until the complete system achieved.</a:t>
            </a:r>
          </a:p>
          <a:p>
            <a:endParaRPr lang="en-GB" sz="2400" dirty="0"/>
          </a:p>
        </p:txBody>
      </p:sp>
      <p:pic>
        <p:nvPicPr>
          <p:cNvPr id="4" name="Picture 3" descr="Incremental Model"/>
          <p:cNvPicPr/>
          <p:nvPr/>
        </p:nvPicPr>
        <p:blipFill>
          <a:blip r:embed="rId2" cstate="print"/>
          <a:srcRect/>
          <a:stretch>
            <a:fillRect/>
          </a:stretch>
        </p:blipFill>
        <p:spPr bwMode="auto">
          <a:xfrm>
            <a:off x="755576" y="3789040"/>
            <a:ext cx="6480720" cy="27363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764704"/>
            <a:ext cx="9144000" cy="6093296"/>
          </a:xfrm>
        </p:spPr>
        <p:txBody>
          <a:bodyPr>
            <a:noAutofit/>
          </a:bodyPr>
          <a:lstStyle/>
          <a:p>
            <a:pPr>
              <a:buNone/>
            </a:pPr>
            <a:r>
              <a:rPr lang="en-GB" sz="2400" b="1" dirty="0"/>
              <a:t>The various phases of incremental model are as follows:</a:t>
            </a:r>
          </a:p>
          <a:p>
            <a:pPr>
              <a:buNone/>
            </a:pPr>
            <a:r>
              <a:rPr lang="en-GB" sz="2400" b="1" dirty="0"/>
              <a:t>1. Requirement analysis</a:t>
            </a:r>
            <a:r>
              <a:rPr lang="en-GB" sz="2400" b="1" dirty="0" smtClean="0"/>
              <a:t>:</a:t>
            </a:r>
          </a:p>
          <a:p>
            <a:r>
              <a:rPr lang="en-GB" sz="2400" dirty="0" smtClean="0"/>
              <a:t> In the first phase of the incremental model, the </a:t>
            </a:r>
            <a:r>
              <a:rPr lang="en-GB" sz="2400" dirty="0"/>
              <a:t>product analysis expertise identifies the requirements. </a:t>
            </a:r>
            <a:endParaRPr lang="en-GB" sz="2400" dirty="0" smtClean="0"/>
          </a:p>
          <a:p>
            <a:r>
              <a:rPr lang="en-GB" sz="2400" dirty="0" smtClean="0"/>
              <a:t>And </a:t>
            </a:r>
            <a:r>
              <a:rPr lang="en-GB" sz="2400" dirty="0"/>
              <a:t>the system functional requirements are understood by the requirement analysis team. </a:t>
            </a:r>
            <a:endParaRPr lang="en-GB" sz="2400" dirty="0" smtClean="0"/>
          </a:p>
          <a:p>
            <a:r>
              <a:rPr lang="en-GB" sz="2400" dirty="0" smtClean="0"/>
              <a:t>To </a:t>
            </a:r>
            <a:r>
              <a:rPr lang="en-GB" sz="2400" dirty="0"/>
              <a:t>develop the software under the incremental model, this phase performs a crucial role.</a:t>
            </a:r>
          </a:p>
          <a:p>
            <a:pPr>
              <a:buNone/>
            </a:pPr>
            <a:r>
              <a:rPr lang="en-GB" sz="2400" b="1" dirty="0"/>
              <a:t>2. Design &amp; Development</a:t>
            </a:r>
            <a:r>
              <a:rPr lang="en-GB" sz="2400" b="1" dirty="0" smtClean="0"/>
              <a:t>:</a:t>
            </a:r>
          </a:p>
          <a:p>
            <a:r>
              <a:rPr lang="en-GB" sz="2400" dirty="0" smtClean="0"/>
              <a:t> </a:t>
            </a:r>
            <a:r>
              <a:rPr lang="en-GB" sz="2400" dirty="0"/>
              <a:t>In this phase of the Incremental model of SDLC, the design of the system functionality and the development method are finished with success.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764704"/>
            <a:ext cx="9144000" cy="6093296"/>
          </a:xfrm>
        </p:spPr>
        <p:txBody>
          <a:bodyPr>
            <a:noAutofit/>
          </a:bodyPr>
          <a:lstStyle/>
          <a:p>
            <a:pPr>
              <a:buNone/>
            </a:pPr>
            <a:r>
              <a:rPr lang="en-GB" sz="2400" b="1" dirty="0" smtClean="0"/>
              <a:t>3. Testing:</a:t>
            </a:r>
            <a:r>
              <a:rPr lang="en-GB" sz="2400" dirty="0" smtClean="0"/>
              <a:t> </a:t>
            </a:r>
          </a:p>
          <a:p>
            <a:r>
              <a:rPr lang="en-GB" sz="2400" dirty="0" smtClean="0"/>
              <a:t>the testing phase checks the performance of each existing function as well as additional functionality. </a:t>
            </a:r>
          </a:p>
          <a:p>
            <a:r>
              <a:rPr lang="en-GB" sz="2400" dirty="0" smtClean="0"/>
              <a:t>the various methods are used to test the behavior of each task.</a:t>
            </a:r>
          </a:p>
          <a:p>
            <a:pPr>
              <a:buNone/>
            </a:pPr>
            <a:r>
              <a:rPr lang="en-GB" sz="2400" b="1" dirty="0" smtClean="0"/>
              <a:t>4. Implementation</a:t>
            </a:r>
            <a:r>
              <a:rPr lang="en-GB" sz="2400" b="1" dirty="0"/>
              <a:t>:</a:t>
            </a:r>
            <a:r>
              <a:rPr lang="en-GB" sz="2400" dirty="0"/>
              <a:t> </a:t>
            </a:r>
            <a:endParaRPr lang="en-GB" sz="2400" dirty="0" smtClean="0"/>
          </a:p>
          <a:p>
            <a:r>
              <a:rPr lang="en-GB" sz="2400" dirty="0" smtClean="0"/>
              <a:t>Implementation </a:t>
            </a:r>
            <a:r>
              <a:rPr lang="en-GB" sz="2400" dirty="0"/>
              <a:t>phase enables the coding phase of the development system. </a:t>
            </a:r>
            <a:endParaRPr lang="en-GB" sz="2400" dirty="0" smtClean="0"/>
          </a:p>
          <a:p>
            <a:r>
              <a:rPr lang="en-GB" sz="2400" dirty="0" smtClean="0">
                <a:solidFill>
                  <a:srgbClr val="FF0000"/>
                </a:solidFill>
              </a:rPr>
              <a:t>It </a:t>
            </a:r>
            <a:r>
              <a:rPr lang="en-GB" sz="2400" dirty="0">
                <a:solidFill>
                  <a:srgbClr val="FF0000"/>
                </a:solidFill>
              </a:rPr>
              <a:t>involves the final </a:t>
            </a:r>
            <a:r>
              <a:rPr lang="en-GB" sz="2400" dirty="0" smtClean="0">
                <a:solidFill>
                  <a:srgbClr val="FF0000"/>
                </a:solidFill>
              </a:rPr>
              <a:t>coding.</a:t>
            </a:r>
          </a:p>
          <a:p>
            <a:r>
              <a:rPr lang="en-GB" sz="2400" dirty="0" smtClean="0"/>
              <a:t>After </a:t>
            </a:r>
            <a:r>
              <a:rPr lang="en-GB" sz="2400" dirty="0"/>
              <a:t>completion of this phase, the number of the product working is enhanced and upgraded up to the final system product</a:t>
            </a:r>
          </a:p>
          <a:p>
            <a:pPr>
              <a:buNone/>
            </a:pPr>
            <a:endParaRPr lang="en-GB"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764704"/>
            <a:ext cx="9144000" cy="6093296"/>
          </a:xfrm>
        </p:spPr>
        <p:txBody>
          <a:bodyPr>
            <a:noAutofit/>
          </a:bodyPr>
          <a:lstStyle/>
          <a:p>
            <a:pPr>
              <a:buNone/>
            </a:pPr>
            <a:r>
              <a:rPr lang="en-GB" sz="2400" b="1" dirty="0"/>
              <a:t>When we use the Incremental Model?</a:t>
            </a:r>
          </a:p>
          <a:p>
            <a:pPr lvl="0"/>
            <a:r>
              <a:rPr lang="en-GB" sz="2400" dirty="0">
                <a:solidFill>
                  <a:srgbClr val="FF0000"/>
                </a:solidFill>
              </a:rPr>
              <a:t>When the requirements are </a:t>
            </a:r>
            <a:r>
              <a:rPr lang="en-GB" sz="2400" dirty="0" smtClean="0">
                <a:solidFill>
                  <a:srgbClr val="FF0000"/>
                </a:solidFill>
              </a:rPr>
              <a:t>more.</a:t>
            </a:r>
            <a:endParaRPr lang="en-GB" sz="2400" dirty="0">
              <a:solidFill>
                <a:srgbClr val="FF0000"/>
              </a:solidFill>
            </a:endParaRPr>
          </a:p>
          <a:p>
            <a:pPr lvl="0"/>
            <a:r>
              <a:rPr lang="en-GB" sz="2400" dirty="0"/>
              <a:t>A project has a </a:t>
            </a:r>
            <a:r>
              <a:rPr lang="en-GB" sz="2400" dirty="0">
                <a:solidFill>
                  <a:srgbClr val="FF0000"/>
                </a:solidFill>
              </a:rPr>
              <a:t>lengthy development schedule.</a:t>
            </a:r>
          </a:p>
          <a:p>
            <a:pPr lvl="0"/>
            <a:r>
              <a:rPr lang="en-GB" sz="2400" dirty="0"/>
              <a:t>When Software </a:t>
            </a:r>
            <a:r>
              <a:rPr lang="en-GB" sz="2400" dirty="0">
                <a:solidFill>
                  <a:srgbClr val="7030A0"/>
                </a:solidFill>
              </a:rPr>
              <a:t>team are not very well skilled or trained</a:t>
            </a:r>
            <a:r>
              <a:rPr lang="en-GB" sz="2400" dirty="0"/>
              <a:t>.</a:t>
            </a:r>
          </a:p>
          <a:p>
            <a:pPr lvl="0"/>
            <a:r>
              <a:rPr lang="en-GB" sz="2400" dirty="0"/>
              <a:t>When the customer demands a </a:t>
            </a:r>
            <a:r>
              <a:rPr lang="en-GB" sz="2400" dirty="0">
                <a:solidFill>
                  <a:srgbClr val="FF0000"/>
                </a:solidFill>
              </a:rPr>
              <a:t>quick release of the product</a:t>
            </a:r>
            <a:r>
              <a:rPr lang="en-GB" sz="2400" dirty="0"/>
              <a:t>.</a:t>
            </a:r>
          </a:p>
          <a:p>
            <a:pPr lvl="0"/>
            <a:r>
              <a:rPr lang="en-GB" sz="2400" dirty="0"/>
              <a:t>You can </a:t>
            </a:r>
            <a:r>
              <a:rPr lang="en-GB" sz="2400" dirty="0">
                <a:solidFill>
                  <a:srgbClr val="7030A0"/>
                </a:solidFill>
              </a:rPr>
              <a:t>develop prioritized requirements first.</a:t>
            </a:r>
          </a:p>
          <a:p>
            <a:pPr>
              <a:buNone/>
            </a:pPr>
            <a:r>
              <a:rPr lang="en-GB" sz="2400" b="1" dirty="0"/>
              <a:t>Advantage of Incremental Model</a:t>
            </a:r>
          </a:p>
          <a:p>
            <a:pPr lvl="0"/>
            <a:r>
              <a:rPr lang="en-GB" sz="2400" dirty="0"/>
              <a:t>Errors are easy to be recognized.</a:t>
            </a:r>
          </a:p>
          <a:p>
            <a:pPr lvl="0"/>
            <a:r>
              <a:rPr lang="en-GB" sz="2400" dirty="0"/>
              <a:t>Easier to test and debug</a:t>
            </a:r>
          </a:p>
          <a:p>
            <a:pPr lvl="0"/>
            <a:r>
              <a:rPr lang="en-GB" sz="2400" dirty="0"/>
              <a:t>More flexible.</a:t>
            </a:r>
          </a:p>
          <a:p>
            <a:pPr lvl="0"/>
            <a:r>
              <a:rPr lang="en-GB" sz="2400" dirty="0"/>
              <a:t>Simple to manage risk because it handled during its iteration.</a:t>
            </a:r>
          </a:p>
          <a:p>
            <a:pPr lvl="0"/>
            <a:r>
              <a:rPr lang="en-GB" sz="2400" dirty="0"/>
              <a:t>The Client gets important functionality early</a:t>
            </a:r>
            <a:r>
              <a:rPr lang="en-GB" sz="2400" dirty="0" smtClean="0"/>
              <a:t>.</a:t>
            </a:r>
            <a:endParaRPr lang="en-GB"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764704"/>
            <a:ext cx="9144000" cy="6093296"/>
          </a:xfrm>
        </p:spPr>
        <p:txBody>
          <a:bodyPr>
            <a:noAutofit/>
          </a:bodyPr>
          <a:lstStyle/>
          <a:p>
            <a:pPr>
              <a:buNone/>
            </a:pPr>
            <a:r>
              <a:rPr lang="en-GB" sz="2400" b="1" dirty="0"/>
              <a:t>Disadvantage of Incremental Model</a:t>
            </a:r>
          </a:p>
          <a:p>
            <a:pPr lvl="0"/>
            <a:r>
              <a:rPr lang="en-GB" sz="2400" dirty="0"/>
              <a:t>Need for good planning</a:t>
            </a:r>
          </a:p>
          <a:p>
            <a:pPr lvl="0"/>
            <a:r>
              <a:rPr lang="en-GB" sz="2400" dirty="0"/>
              <a:t>Total Cost is high.</a:t>
            </a:r>
          </a:p>
          <a:p>
            <a:pPr lvl="0"/>
            <a:r>
              <a:rPr lang="en-GB" sz="2400" dirty="0"/>
              <a:t>Well defined module interfaces are needed.</a:t>
            </a:r>
          </a:p>
          <a:p>
            <a:pPr>
              <a:buNone/>
            </a:pPr>
            <a:endParaRPr lang="en-GB"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a:t>Agile Model</a:t>
            </a:r>
          </a:p>
        </p:txBody>
      </p:sp>
      <p:sp>
        <p:nvSpPr>
          <p:cNvPr id="5" name="Content Placeholder 4"/>
          <p:cNvSpPr>
            <a:spLocks noGrp="1"/>
          </p:cNvSpPr>
          <p:nvPr>
            <p:ph idx="1"/>
          </p:nvPr>
        </p:nvSpPr>
        <p:spPr>
          <a:xfrm>
            <a:off x="0" y="764704"/>
            <a:ext cx="9144000" cy="6093296"/>
          </a:xfrm>
        </p:spPr>
        <p:txBody>
          <a:bodyPr>
            <a:noAutofit/>
          </a:bodyPr>
          <a:lstStyle/>
          <a:p>
            <a:r>
              <a:rPr lang="en-GB" sz="2400" dirty="0"/>
              <a:t>The meaning of Agile is swift or versatile</a:t>
            </a:r>
            <a:r>
              <a:rPr lang="en-GB" sz="2400" dirty="0" smtClean="0"/>
              <a:t>.“</a:t>
            </a:r>
          </a:p>
          <a:p>
            <a:r>
              <a:rPr lang="en-GB" sz="2400" b="1" dirty="0" smtClean="0"/>
              <a:t>Agile </a:t>
            </a:r>
            <a:r>
              <a:rPr lang="en-GB" sz="2400" b="1" dirty="0"/>
              <a:t>process model</a:t>
            </a:r>
            <a:r>
              <a:rPr lang="en-GB" sz="2400" dirty="0"/>
              <a:t>" refers to a software development approach </a:t>
            </a:r>
            <a:r>
              <a:rPr lang="en-GB" sz="2400" dirty="0">
                <a:solidFill>
                  <a:srgbClr val="7030A0"/>
                </a:solidFill>
              </a:rPr>
              <a:t>based on iterative development</a:t>
            </a:r>
            <a:r>
              <a:rPr lang="en-GB" sz="2400" dirty="0"/>
              <a:t>. </a:t>
            </a:r>
            <a:endParaRPr lang="en-GB" sz="2400" dirty="0" smtClean="0"/>
          </a:p>
          <a:p>
            <a:r>
              <a:rPr lang="en-GB" sz="2400" dirty="0" smtClean="0"/>
              <a:t>Agile </a:t>
            </a:r>
            <a:r>
              <a:rPr lang="en-GB" sz="2400" dirty="0"/>
              <a:t>methods </a:t>
            </a:r>
            <a:r>
              <a:rPr lang="en-GB" sz="2400" dirty="0">
                <a:solidFill>
                  <a:srgbClr val="FF0000"/>
                </a:solidFill>
              </a:rPr>
              <a:t>break tasks into smaller iterations</a:t>
            </a:r>
            <a:r>
              <a:rPr lang="en-GB" sz="2400" dirty="0"/>
              <a:t>, or parts do not directly involve long term planning. </a:t>
            </a:r>
            <a:endParaRPr lang="en-GB" sz="2400" dirty="0" smtClean="0"/>
          </a:p>
          <a:p>
            <a:r>
              <a:rPr lang="en-GB" sz="2400" dirty="0" smtClean="0"/>
              <a:t>The </a:t>
            </a:r>
            <a:r>
              <a:rPr lang="en-GB" sz="2400" dirty="0"/>
              <a:t>project scope and requirements are laid down at the beginning of the development process. </a:t>
            </a:r>
            <a:endParaRPr lang="en-GB" sz="2400" dirty="0" smtClean="0"/>
          </a:p>
          <a:p>
            <a:r>
              <a:rPr lang="en-GB" sz="2400" dirty="0" smtClean="0">
                <a:solidFill>
                  <a:srgbClr val="FF0000"/>
                </a:solidFill>
              </a:rPr>
              <a:t>Plans </a:t>
            </a:r>
            <a:r>
              <a:rPr lang="en-GB" sz="2400" dirty="0">
                <a:solidFill>
                  <a:srgbClr val="FF0000"/>
                </a:solidFill>
              </a:rPr>
              <a:t>regarding the number of iterations, the duration and the scope of each iteration are clearly defined in advance</a:t>
            </a:r>
            <a:r>
              <a:rPr lang="en-GB" sz="2400" dirty="0" smtClean="0">
                <a:solidFill>
                  <a:srgbClr val="FF0000"/>
                </a:solidFill>
              </a:rPr>
              <a:t>.</a:t>
            </a:r>
          </a:p>
          <a:p>
            <a:endParaRPr lang="en-GB" sz="2400" dirty="0"/>
          </a:p>
          <a:p>
            <a:endParaRPr lang="en-GB"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764704"/>
            <a:ext cx="9144000" cy="6093296"/>
          </a:xfrm>
        </p:spPr>
        <p:txBody>
          <a:bodyPr>
            <a:noAutofit/>
          </a:bodyPr>
          <a:lstStyle/>
          <a:p>
            <a:r>
              <a:rPr lang="en-GB" sz="2400" dirty="0">
                <a:solidFill>
                  <a:srgbClr val="FF0000"/>
                </a:solidFill>
              </a:rPr>
              <a:t>Each iteration </a:t>
            </a:r>
            <a:r>
              <a:rPr lang="en-GB" sz="2400" dirty="0"/>
              <a:t>is considered as a short time "frame" in the Agile process model, which typically </a:t>
            </a:r>
            <a:r>
              <a:rPr lang="en-GB" sz="2400" dirty="0">
                <a:solidFill>
                  <a:srgbClr val="FF0000"/>
                </a:solidFill>
              </a:rPr>
              <a:t>lasts from one to four weeks</a:t>
            </a:r>
            <a:r>
              <a:rPr lang="en-GB" sz="2400" dirty="0"/>
              <a:t>. </a:t>
            </a:r>
            <a:endParaRPr lang="en-GB" sz="2400" dirty="0" smtClean="0"/>
          </a:p>
          <a:p>
            <a:pPr>
              <a:buFont typeface="Wingdings" pitchFamily="2" charset="2"/>
              <a:buChar char="Ø"/>
            </a:pPr>
            <a:r>
              <a:rPr lang="en-GB" sz="2400" dirty="0" smtClean="0"/>
              <a:t>The </a:t>
            </a:r>
            <a:r>
              <a:rPr lang="en-GB" sz="2400" dirty="0"/>
              <a:t>division of the entire project into smaller parts helps to minimize the project risk and to reduce the overall project delivery time requirements. </a:t>
            </a:r>
            <a:endParaRPr lang="en-GB" sz="2400" dirty="0" smtClean="0"/>
          </a:p>
          <a:p>
            <a:r>
              <a:rPr lang="en-GB" sz="2400" dirty="0" smtClean="0"/>
              <a:t>Each </a:t>
            </a:r>
            <a:r>
              <a:rPr lang="en-GB" sz="2400" dirty="0"/>
              <a:t>iteration involves a team working through a full software development life cycle including planning, requirements analysis, design, coding, and testing before a working product is demonstrated to the client.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pic>
        <p:nvPicPr>
          <p:cNvPr id="4" name="Content Placeholder 3" descr="Agile Model"/>
          <p:cNvPicPr>
            <a:picLocks noGrp="1"/>
          </p:cNvPicPr>
          <p:nvPr>
            <p:ph idx="1"/>
          </p:nvPr>
        </p:nvPicPr>
        <p:blipFill>
          <a:blip r:embed="rId2" cstate="print"/>
          <a:srcRect/>
          <a:stretch>
            <a:fillRect/>
          </a:stretch>
        </p:blipFill>
        <p:spPr bwMode="auto">
          <a:xfrm>
            <a:off x="395536" y="764704"/>
            <a:ext cx="7560840"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620688"/>
            <a:ext cx="9144000" cy="6237312"/>
          </a:xfrm>
        </p:spPr>
        <p:txBody>
          <a:bodyPr>
            <a:normAutofit/>
          </a:bodyPr>
          <a:lstStyle/>
          <a:p>
            <a:pPr>
              <a:buNone/>
            </a:pPr>
            <a:r>
              <a:rPr lang="en-GB" b="1" dirty="0"/>
              <a:t>Phases of Agile </a:t>
            </a:r>
            <a:r>
              <a:rPr lang="en-GB" b="1" dirty="0" smtClean="0"/>
              <a:t>Model</a:t>
            </a:r>
            <a:endParaRPr lang="en-GB" b="1" dirty="0"/>
          </a:p>
          <a:p>
            <a:pPr marL="514350" indent="-514350">
              <a:buAutoNum type="arabicPeriod"/>
            </a:pPr>
            <a:r>
              <a:rPr lang="en-GB" sz="2400" b="1" dirty="0" smtClean="0"/>
              <a:t>Requirements </a:t>
            </a:r>
            <a:r>
              <a:rPr lang="en-GB" sz="2400" b="1" dirty="0"/>
              <a:t>gathering:</a:t>
            </a:r>
            <a:r>
              <a:rPr lang="en-GB" sz="2400" dirty="0"/>
              <a:t> </a:t>
            </a:r>
            <a:endParaRPr lang="en-GB" sz="2400" dirty="0" smtClean="0"/>
          </a:p>
          <a:p>
            <a:pPr marL="514350" indent="-514350"/>
            <a:r>
              <a:rPr lang="en-GB" sz="2400" dirty="0" smtClean="0"/>
              <a:t>In </a:t>
            </a:r>
            <a:r>
              <a:rPr lang="en-GB" sz="2400" dirty="0"/>
              <a:t>this phase, you must define the requirements. </a:t>
            </a:r>
            <a:endParaRPr lang="en-GB" sz="2400" dirty="0" smtClean="0"/>
          </a:p>
          <a:p>
            <a:pPr marL="514350" indent="-514350"/>
            <a:r>
              <a:rPr lang="en-GB" sz="2400" dirty="0" smtClean="0"/>
              <a:t>You </a:t>
            </a:r>
            <a:r>
              <a:rPr lang="en-GB" sz="2400" dirty="0"/>
              <a:t>should explain business opportunities and plan the time and effort needed to build the project. </a:t>
            </a:r>
            <a:endParaRPr lang="en-GB" sz="2400" dirty="0" smtClean="0"/>
          </a:p>
          <a:p>
            <a:pPr marL="514350" indent="-514350"/>
            <a:r>
              <a:rPr lang="en-GB" sz="2400" dirty="0" smtClean="0"/>
              <a:t>Based </a:t>
            </a:r>
            <a:r>
              <a:rPr lang="en-GB" sz="2400" dirty="0"/>
              <a:t>on this information, you can evaluate technical and economic feasibility.</a:t>
            </a:r>
          </a:p>
          <a:p>
            <a:pPr>
              <a:buNone/>
            </a:pPr>
            <a:r>
              <a:rPr lang="en-GB" sz="2400" b="1" dirty="0"/>
              <a:t>2. Design the requirements:</a:t>
            </a:r>
            <a:r>
              <a:rPr lang="en-GB" sz="2400" dirty="0"/>
              <a:t> When you have identified the project, work with stakeholders to define requirements. </a:t>
            </a:r>
            <a:endParaRPr lang="en-GB" sz="2400" dirty="0" smtClean="0"/>
          </a:p>
          <a:p>
            <a:r>
              <a:rPr lang="en-GB" sz="2400" dirty="0" smtClean="0"/>
              <a:t>You </a:t>
            </a:r>
            <a:r>
              <a:rPr lang="en-GB" sz="2400" dirty="0"/>
              <a:t>can use the user flow diagram or the high-level UML diagram to show the work of new features and show how it will apply to your existing system.</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normAutofit fontScale="90000"/>
          </a:bodyPr>
          <a:lstStyle/>
          <a:p>
            <a:r>
              <a:rPr lang="en-US" sz="3600" b="1" dirty="0" smtClean="0">
                <a:latin typeface="Times New Roman" pitchFamily="18" charset="0"/>
                <a:cs typeface="Times New Roman" pitchFamily="18" charset="0"/>
              </a:rPr>
              <a:t>Types of Software developing Model Approaches </a:t>
            </a:r>
            <a:endParaRPr lang="en-GB" b="1" dirty="0">
              <a:latin typeface="Times New Roman" pitchFamily="18" charset="0"/>
              <a:cs typeface="Times New Roman" pitchFamily="18" charset="0"/>
            </a:endParaRPr>
          </a:p>
        </p:txBody>
      </p:sp>
      <p:sp>
        <p:nvSpPr>
          <p:cNvPr id="3" name="Content Placeholder 2"/>
          <p:cNvSpPr>
            <a:spLocks noGrp="1"/>
          </p:cNvSpPr>
          <p:nvPr>
            <p:ph idx="1"/>
          </p:nvPr>
        </p:nvSpPr>
        <p:spPr>
          <a:xfrm>
            <a:off x="0" y="1052736"/>
            <a:ext cx="9144000" cy="5805264"/>
          </a:xfrm>
        </p:spPr>
        <p:txBody>
          <a:bodyPr>
            <a:normAutofit/>
          </a:bodyPr>
          <a:lstStyle/>
          <a:p>
            <a:r>
              <a:rPr lang="en-GB" sz="2800" dirty="0">
                <a:latin typeface="Times New Roman" pitchFamily="18" charset="0"/>
                <a:cs typeface="Times New Roman" pitchFamily="18" charset="0"/>
              </a:rPr>
              <a:t>Waterfall </a:t>
            </a:r>
            <a:r>
              <a:rPr lang="en-GB" sz="2800" dirty="0" smtClean="0">
                <a:latin typeface="Times New Roman" pitchFamily="18" charset="0"/>
                <a:cs typeface="Times New Roman" pitchFamily="18" charset="0"/>
              </a:rPr>
              <a:t>model</a:t>
            </a:r>
          </a:p>
          <a:p>
            <a:r>
              <a:rPr lang="en-GB" sz="2800" dirty="0" smtClean="0">
                <a:latin typeface="Times New Roman" pitchFamily="18" charset="0"/>
                <a:cs typeface="Times New Roman" pitchFamily="18" charset="0"/>
              </a:rPr>
              <a:t>V-Model</a:t>
            </a:r>
            <a:endParaRPr lang="en-GB" sz="2800" dirty="0">
              <a:latin typeface="Times New Roman" pitchFamily="18" charset="0"/>
              <a:cs typeface="Times New Roman" pitchFamily="18" charset="0"/>
            </a:endParaRPr>
          </a:p>
          <a:p>
            <a:r>
              <a:rPr lang="en-GB" sz="2800" dirty="0">
                <a:latin typeface="Times New Roman" pitchFamily="18" charset="0"/>
                <a:cs typeface="Times New Roman" pitchFamily="18" charset="0"/>
              </a:rPr>
              <a:t>Incremental Model</a:t>
            </a:r>
          </a:p>
          <a:p>
            <a:r>
              <a:rPr lang="en-GB" sz="2800" dirty="0">
                <a:latin typeface="Times New Roman" pitchFamily="18" charset="0"/>
                <a:cs typeface="Times New Roman" pitchFamily="18" charset="0"/>
              </a:rPr>
              <a:t>Agile Model</a:t>
            </a:r>
          </a:p>
          <a:p>
            <a:r>
              <a:rPr lang="en-GB" sz="2800" dirty="0">
                <a:latin typeface="Times New Roman" pitchFamily="18" charset="0"/>
                <a:cs typeface="Times New Roman" pitchFamily="18" charset="0"/>
              </a:rPr>
              <a:t>Iterative </a:t>
            </a:r>
            <a:r>
              <a:rPr lang="en-GB" sz="2800" dirty="0" smtClean="0">
                <a:latin typeface="Times New Roman" pitchFamily="18" charset="0"/>
                <a:cs typeface="Times New Roman" pitchFamily="18" charset="0"/>
              </a:rPr>
              <a:t>Model and many more.</a:t>
            </a:r>
          </a:p>
          <a:p>
            <a:pPr>
              <a:buNone/>
            </a:pPr>
            <a:endParaRPr lang="en-GB"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620688"/>
            <a:ext cx="9144000" cy="6237312"/>
          </a:xfrm>
        </p:spPr>
        <p:txBody>
          <a:bodyPr>
            <a:normAutofit/>
          </a:bodyPr>
          <a:lstStyle/>
          <a:p>
            <a:pPr>
              <a:buNone/>
            </a:pPr>
            <a:r>
              <a:rPr lang="en-GB" sz="2400" b="1" dirty="0" smtClean="0"/>
              <a:t>3. Construction/ iteration:</a:t>
            </a:r>
            <a:r>
              <a:rPr lang="en-GB" sz="2400" dirty="0" smtClean="0"/>
              <a:t> When the team defines the requirements, the work begins. </a:t>
            </a:r>
          </a:p>
          <a:p>
            <a:r>
              <a:rPr lang="en-GB" sz="2400" dirty="0" smtClean="0">
                <a:solidFill>
                  <a:srgbClr val="FF0000"/>
                </a:solidFill>
              </a:rPr>
              <a:t>Designers and developers start working on their project, which aims to deploy a working product. </a:t>
            </a:r>
          </a:p>
          <a:p>
            <a:r>
              <a:rPr lang="en-GB" sz="2400" dirty="0" smtClean="0"/>
              <a:t>The product will undergo various stages of improvement, so it includes simple, minimal functionality.</a:t>
            </a:r>
          </a:p>
          <a:p>
            <a:pPr>
              <a:buNone/>
            </a:pPr>
            <a:r>
              <a:rPr lang="en-GB" sz="2400" b="1" dirty="0" smtClean="0"/>
              <a:t>4</a:t>
            </a:r>
            <a:r>
              <a:rPr lang="en-GB" sz="2400" b="1" dirty="0"/>
              <a:t>. </a:t>
            </a:r>
            <a:r>
              <a:rPr lang="en-GB" sz="2400" b="1" dirty="0" smtClean="0"/>
              <a:t>Testing</a:t>
            </a:r>
            <a:r>
              <a:rPr lang="en-GB" sz="2400" b="1" dirty="0"/>
              <a:t>:</a:t>
            </a:r>
            <a:r>
              <a:rPr lang="en-GB" sz="2400" dirty="0"/>
              <a:t> In this phase, the Quality Assurance team examines the product's performance and looks for the bug. </a:t>
            </a:r>
          </a:p>
          <a:p>
            <a:pPr>
              <a:buNone/>
            </a:pPr>
            <a:r>
              <a:rPr lang="en-GB" sz="2400" b="1" dirty="0"/>
              <a:t>5. Deployment:</a:t>
            </a:r>
            <a:r>
              <a:rPr lang="en-GB" sz="2400" dirty="0"/>
              <a:t> In this phase, the team issues a product for the user's work environment. </a:t>
            </a:r>
          </a:p>
          <a:p>
            <a:pPr>
              <a:buNone/>
            </a:pPr>
            <a:r>
              <a:rPr lang="en-GB" sz="2400" b="1" dirty="0"/>
              <a:t>6. Feedback:</a:t>
            </a:r>
            <a:r>
              <a:rPr lang="en-GB" sz="2400" dirty="0"/>
              <a:t> After releasing the product, the last step is feedback. </a:t>
            </a:r>
            <a:endParaRPr lang="en-GB" sz="2400" dirty="0" smtClean="0"/>
          </a:p>
          <a:p>
            <a:r>
              <a:rPr lang="en-GB" sz="2400" dirty="0" smtClean="0"/>
              <a:t>In </a:t>
            </a:r>
            <a:r>
              <a:rPr lang="en-GB" sz="2400" dirty="0"/>
              <a:t>this, </a:t>
            </a:r>
            <a:r>
              <a:rPr lang="en-GB" sz="2400" dirty="0">
                <a:solidFill>
                  <a:srgbClr val="FF0000"/>
                </a:solidFill>
              </a:rPr>
              <a:t>the team receives feedback about the product and works through the feedback.</a:t>
            </a:r>
          </a:p>
          <a:p>
            <a:endParaRPr lang="en-GB"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620688"/>
            <a:ext cx="9144000" cy="6237312"/>
          </a:xfrm>
        </p:spPr>
        <p:txBody>
          <a:bodyPr>
            <a:normAutofit/>
          </a:bodyPr>
          <a:lstStyle/>
          <a:p>
            <a:pPr>
              <a:buNone/>
            </a:pPr>
            <a:r>
              <a:rPr lang="en-GB" sz="2400" b="1" dirty="0"/>
              <a:t>When to use the Agile Model?</a:t>
            </a:r>
          </a:p>
          <a:p>
            <a:pPr lvl="0"/>
            <a:r>
              <a:rPr lang="en-GB" sz="2400" dirty="0">
                <a:solidFill>
                  <a:srgbClr val="FF0000"/>
                </a:solidFill>
              </a:rPr>
              <a:t>When frequent changes are required</a:t>
            </a:r>
            <a:r>
              <a:rPr lang="en-GB" sz="2400" dirty="0"/>
              <a:t>.</a:t>
            </a:r>
          </a:p>
          <a:p>
            <a:pPr lvl="0"/>
            <a:r>
              <a:rPr lang="en-GB" sz="2400" dirty="0"/>
              <a:t>When a highly qualified and </a:t>
            </a:r>
            <a:r>
              <a:rPr lang="en-GB" sz="2400" dirty="0">
                <a:solidFill>
                  <a:srgbClr val="7030A0"/>
                </a:solidFill>
              </a:rPr>
              <a:t>experienced team is available</a:t>
            </a:r>
            <a:r>
              <a:rPr lang="en-GB" sz="2400" dirty="0"/>
              <a:t>.</a:t>
            </a:r>
          </a:p>
          <a:p>
            <a:pPr lvl="0"/>
            <a:r>
              <a:rPr lang="en-GB" sz="2400" dirty="0"/>
              <a:t>When a customer is ready to have a meeting with a software team all the time.</a:t>
            </a:r>
          </a:p>
          <a:p>
            <a:pPr lvl="0"/>
            <a:r>
              <a:rPr lang="en-GB" sz="2400" dirty="0"/>
              <a:t>When </a:t>
            </a:r>
            <a:r>
              <a:rPr lang="en-GB" sz="2400" dirty="0">
                <a:solidFill>
                  <a:srgbClr val="FF0000"/>
                </a:solidFill>
              </a:rPr>
              <a:t>project size is small.</a:t>
            </a:r>
          </a:p>
          <a:p>
            <a:pPr>
              <a:buNone/>
            </a:pPr>
            <a:r>
              <a:rPr lang="en-GB" sz="2400" b="1" dirty="0"/>
              <a:t>Advantage(Pros) of Agile Method:</a:t>
            </a:r>
          </a:p>
          <a:p>
            <a:pPr lvl="0"/>
            <a:r>
              <a:rPr lang="en-GB" sz="2400" dirty="0"/>
              <a:t>Frequent Delivery </a:t>
            </a:r>
          </a:p>
          <a:p>
            <a:pPr lvl="0"/>
            <a:r>
              <a:rPr lang="en-GB" sz="2400" dirty="0"/>
              <a:t>Face-to-Face Communication with clients.</a:t>
            </a:r>
          </a:p>
          <a:p>
            <a:pPr lvl="0"/>
            <a:r>
              <a:rPr lang="en-GB" sz="2400" dirty="0"/>
              <a:t>Efficient design and fulfils the business requirement.</a:t>
            </a:r>
          </a:p>
          <a:p>
            <a:pPr lvl="0"/>
            <a:r>
              <a:rPr lang="en-GB" sz="2400" dirty="0"/>
              <a:t>Anytime changes are acceptable.</a:t>
            </a:r>
          </a:p>
          <a:p>
            <a:pPr lvl="0"/>
            <a:r>
              <a:rPr lang="en-GB" sz="2400" dirty="0"/>
              <a:t>It reduces total development time.</a:t>
            </a:r>
          </a:p>
          <a:p>
            <a:endParaRPr lang="en-GB"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620688"/>
            <a:ext cx="9144000" cy="6237312"/>
          </a:xfrm>
        </p:spPr>
        <p:txBody>
          <a:bodyPr>
            <a:normAutofit/>
          </a:bodyPr>
          <a:lstStyle/>
          <a:p>
            <a:pPr>
              <a:buNone/>
            </a:pPr>
            <a:r>
              <a:rPr lang="en-GB" sz="2400" b="1" dirty="0"/>
              <a:t>Disadvantages(Cons) of Agile Model:</a:t>
            </a:r>
          </a:p>
          <a:p>
            <a:pPr lvl="0"/>
            <a:r>
              <a:rPr lang="en-GB" sz="2400" dirty="0"/>
              <a:t>Due to the shortage of formal documents, it </a:t>
            </a:r>
            <a:r>
              <a:rPr lang="en-GB" sz="2400" dirty="0">
                <a:solidFill>
                  <a:srgbClr val="FF0000"/>
                </a:solidFill>
              </a:rPr>
              <a:t>creates confusion </a:t>
            </a:r>
            <a:r>
              <a:rPr lang="en-GB" sz="2400" dirty="0"/>
              <a:t>and crucial decisions taken throughout various phases can be misinterpreted at any time by different team members.</a:t>
            </a:r>
          </a:p>
          <a:p>
            <a:pPr lvl="0"/>
            <a:r>
              <a:rPr lang="en-GB" sz="2400" dirty="0">
                <a:solidFill>
                  <a:srgbClr val="FF0000"/>
                </a:solidFill>
              </a:rPr>
              <a:t>Due to the lack of proper documentation</a:t>
            </a:r>
            <a:r>
              <a:rPr lang="en-GB" sz="2400" dirty="0"/>
              <a:t>, once the project completes and the developers allotted to another project, </a:t>
            </a:r>
            <a:r>
              <a:rPr lang="en-GB" sz="2400" b="1" dirty="0">
                <a:solidFill>
                  <a:srgbClr val="FF0000"/>
                </a:solidFill>
              </a:rPr>
              <a:t>maintenance of the finished project can become a difficulty.</a:t>
            </a:r>
          </a:p>
          <a:p>
            <a:endParaRPr lang="en-GB"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Iterative Model</a:t>
            </a:r>
            <a:endParaRPr lang="en-GB" sz="3600" b="1" dirty="0"/>
          </a:p>
        </p:txBody>
      </p:sp>
      <p:sp>
        <p:nvSpPr>
          <p:cNvPr id="5" name="Content Placeholder 4"/>
          <p:cNvSpPr>
            <a:spLocks noGrp="1"/>
          </p:cNvSpPr>
          <p:nvPr>
            <p:ph idx="1"/>
          </p:nvPr>
        </p:nvSpPr>
        <p:spPr>
          <a:xfrm>
            <a:off x="0" y="620688"/>
            <a:ext cx="9144000" cy="6237312"/>
          </a:xfrm>
        </p:spPr>
        <p:txBody>
          <a:bodyPr>
            <a:normAutofit/>
          </a:bodyPr>
          <a:lstStyle/>
          <a:p>
            <a:r>
              <a:rPr lang="en-GB" sz="2400" dirty="0"/>
              <a:t>In this Model, you can start with some of the software specifications and develop the first version of the software. </a:t>
            </a:r>
            <a:endParaRPr lang="en-GB" sz="2400" dirty="0" smtClean="0"/>
          </a:p>
          <a:p>
            <a:r>
              <a:rPr lang="en-GB" sz="2400" dirty="0" smtClean="0"/>
              <a:t>After </a:t>
            </a:r>
            <a:r>
              <a:rPr lang="en-GB" sz="2400" dirty="0"/>
              <a:t>the first version if there is a need to change the software, then a new version of the software is created with a new iteration. </a:t>
            </a:r>
            <a:endParaRPr lang="en-GB" sz="2400" dirty="0" smtClean="0"/>
          </a:p>
          <a:p>
            <a:r>
              <a:rPr lang="en-GB" sz="2400" dirty="0" smtClean="0"/>
              <a:t>Every </a:t>
            </a:r>
            <a:r>
              <a:rPr lang="en-GB" sz="2400" dirty="0"/>
              <a:t>release of the Iterative Model finishes in an exact and fixed period that is called iteration.</a:t>
            </a:r>
          </a:p>
          <a:p>
            <a:pPr>
              <a:buFont typeface="Wingdings" pitchFamily="2" charset="2"/>
              <a:buChar char="Ø"/>
            </a:pPr>
            <a:r>
              <a:rPr lang="en-GB" sz="2400" dirty="0"/>
              <a:t>The Iterative Model allows </a:t>
            </a:r>
            <a:r>
              <a:rPr lang="en-GB" sz="2400" dirty="0" smtClean="0"/>
              <a:t>the accessing of earlier </a:t>
            </a:r>
            <a:r>
              <a:rPr lang="en-GB" sz="2400" dirty="0"/>
              <a:t>phases, in which the variations made respectively. </a:t>
            </a:r>
            <a:endParaRPr lang="en-GB" sz="2400" dirty="0" smtClean="0"/>
          </a:p>
          <a:p>
            <a:r>
              <a:rPr lang="en-GB" sz="2400" dirty="0" smtClean="0"/>
              <a:t>The </a:t>
            </a:r>
            <a:r>
              <a:rPr lang="en-GB" sz="2400" dirty="0"/>
              <a:t>final output of the project renewed at the end of the Software Development Life Cycle (SDLC) process.</a:t>
            </a:r>
          </a:p>
          <a:p>
            <a:endParaRPr lang="en-GB"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pic>
        <p:nvPicPr>
          <p:cNvPr id="4" name="Content Placeholder 3" descr="Iterative Model"/>
          <p:cNvPicPr>
            <a:picLocks noGrp="1"/>
          </p:cNvPicPr>
          <p:nvPr>
            <p:ph idx="1"/>
          </p:nvPr>
        </p:nvPicPr>
        <p:blipFill>
          <a:blip r:embed="rId2" cstate="print"/>
          <a:srcRect/>
          <a:stretch>
            <a:fillRect/>
          </a:stretch>
        </p:blipFill>
        <p:spPr bwMode="auto">
          <a:xfrm>
            <a:off x="827584" y="1268760"/>
            <a:ext cx="7848871" cy="44616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836712"/>
            <a:ext cx="9144000" cy="6021288"/>
          </a:xfrm>
        </p:spPr>
        <p:txBody>
          <a:bodyPr>
            <a:normAutofit lnSpcReduction="10000"/>
          </a:bodyPr>
          <a:lstStyle/>
          <a:p>
            <a:pPr>
              <a:buNone/>
            </a:pPr>
            <a:r>
              <a:rPr lang="en-GB" sz="2800" b="1" dirty="0"/>
              <a:t>The various phases of Iterative model are as follows:</a:t>
            </a:r>
          </a:p>
          <a:p>
            <a:pPr marL="514350" indent="-514350">
              <a:buAutoNum type="arabicPeriod"/>
            </a:pPr>
            <a:r>
              <a:rPr lang="en-GB" sz="2600" b="1" dirty="0" smtClean="0"/>
              <a:t>Requirement </a:t>
            </a:r>
            <a:r>
              <a:rPr lang="en-GB" sz="2600" b="1" dirty="0"/>
              <a:t>gathering &amp; analysis:</a:t>
            </a:r>
            <a:r>
              <a:rPr lang="en-GB" sz="2600" dirty="0"/>
              <a:t> </a:t>
            </a:r>
            <a:endParaRPr lang="en-GB" sz="2600" dirty="0" smtClean="0"/>
          </a:p>
          <a:p>
            <a:pPr marL="514350" indent="-514350"/>
            <a:r>
              <a:rPr lang="en-GB" sz="2600" dirty="0" smtClean="0"/>
              <a:t>In </a:t>
            </a:r>
            <a:r>
              <a:rPr lang="en-GB" sz="2600" dirty="0"/>
              <a:t>this phase, requirements are gathered from customers and check by an analyst whether requirements will fulfil or </a:t>
            </a:r>
            <a:r>
              <a:rPr lang="en-GB" sz="2600" dirty="0" smtClean="0"/>
              <a:t>not.</a:t>
            </a:r>
          </a:p>
          <a:p>
            <a:pPr marL="514350" indent="-514350"/>
            <a:r>
              <a:rPr lang="en-GB" sz="2600" dirty="0" smtClean="0"/>
              <a:t>Analyst </a:t>
            </a:r>
            <a:r>
              <a:rPr lang="en-GB" sz="2600" dirty="0"/>
              <a:t>checks that need will achieve within budget or </a:t>
            </a:r>
            <a:r>
              <a:rPr lang="en-GB" sz="2600" dirty="0" smtClean="0"/>
              <a:t>not.</a:t>
            </a:r>
          </a:p>
          <a:p>
            <a:pPr marL="514350" indent="-514350"/>
            <a:r>
              <a:rPr lang="en-GB" sz="2600" dirty="0" smtClean="0"/>
              <a:t>After </a:t>
            </a:r>
            <a:r>
              <a:rPr lang="en-GB" sz="2600" dirty="0"/>
              <a:t>all of this, the software team skips to the next phase.</a:t>
            </a:r>
          </a:p>
          <a:p>
            <a:pPr>
              <a:buNone/>
            </a:pPr>
            <a:r>
              <a:rPr lang="en-GB" sz="2600" b="1" dirty="0"/>
              <a:t>2. Design:</a:t>
            </a:r>
            <a:r>
              <a:rPr lang="en-GB" sz="2600" dirty="0"/>
              <a:t> </a:t>
            </a:r>
            <a:endParaRPr lang="en-GB" sz="2600" dirty="0" smtClean="0"/>
          </a:p>
          <a:p>
            <a:r>
              <a:rPr lang="en-GB" sz="2600" dirty="0" smtClean="0"/>
              <a:t>In </a:t>
            </a:r>
            <a:r>
              <a:rPr lang="en-GB" sz="2600" dirty="0"/>
              <a:t>the design phase, team design the software by the different diagrams like Data Flow diagram, activity diagram, class diagram, state transition diagram, etc.</a:t>
            </a:r>
          </a:p>
          <a:p>
            <a:pPr>
              <a:buNone/>
            </a:pPr>
            <a:r>
              <a:rPr lang="en-GB" sz="2600" b="1" dirty="0"/>
              <a:t>3. Implementation:</a:t>
            </a:r>
            <a:r>
              <a:rPr lang="en-GB" sz="2600" dirty="0"/>
              <a:t> </a:t>
            </a:r>
            <a:endParaRPr lang="en-GB" sz="2600" dirty="0" smtClean="0"/>
          </a:p>
          <a:p>
            <a:r>
              <a:rPr lang="en-GB" sz="2600" dirty="0" smtClean="0"/>
              <a:t>In </a:t>
            </a:r>
            <a:r>
              <a:rPr lang="en-GB" sz="2600" dirty="0"/>
              <a:t>the implementation, requirements are written in the coding language and transformed into computer programmes which are called Software.</a:t>
            </a:r>
          </a:p>
          <a:p>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836712"/>
            <a:ext cx="9144000" cy="6021288"/>
          </a:xfrm>
        </p:spPr>
        <p:txBody>
          <a:bodyPr>
            <a:normAutofit/>
          </a:bodyPr>
          <a:lstStyle/>
          <a:p>
            <a:pPr>
              <a:buNone/>
            </a:pPr>
            <a:r>
              <a:rPr lang="en-GB" sz="2400" b="1" dirty="0"/>
              <a:t>4. Testing:</a:t>
            </a:r>
            <a:r>
              <a:rPr lang="en-GB" sz="2400" dirty="0"/>
              <a:t> After completing the coding phase, software testing starts using different test methods. </a:t>
            </a:r>
            <a:endParaRPr lang="en-GB" sz="2400" dirty="0" smtClean="0"/>
          </a:p>
          <a:p>
            <a:pPr>
              <a:buNone/>
            </a:pPr>
            <a:r>
              <a:rPr lang="en-GB" sz="2400" b="1" dirty="0" smtClean="0"/>
              <a:t>5</a:t>
            </a:r>
            <a:r>
              <a:rPr lang="en-GB" sz="2400" b="1" dirty="0"/>
              <a:t>. Deployment:</a:t>
            </a:r>
            <a:r>
              <a:rPr lang="en-GB" sz="2400" dirty="0"/>
              <a:t> After completing all the phases, software is deployed to its work environment. </a:t>
            </a:r>
          </a:p>
          <a:p>
            <a:pPr>
              <a:buNone/>
            </a:pPr>
            <a:r>
              <a:rPr lang="en-GB" sz="2400" b="1" dirty="0"/>
              <a:t>6. Review:</a:t>
            </a:r>
            <a:r>
              <a:rPr lang="en-GB" sz="2400" dirty="0"/>
              <a:t> In this phase, after the product deployment, review phase is performed </a:t>
            </a:r>
            <a:r>
              <a:rPr lang="en-GB" sz="2400" dirty="0">
                <a:solidFill>
                  <a:srgbClr val="FF0000"/>
                </a:solidFill>
              </a:rPr>
              <a:t>to check the behaviour and validity of the developed product. </a:t>
            </a:r>
            <a:endParaRPr lang="en-GB" sz="2400" dirty="0" smtClean="0">
              <a:solidFill>
                <a:srgbClr val="FF0000"/>
              </a:solidFill>
            </a:endParaRPr>
          </a:p>
          <a:p>
            <a:pPr>
              <a:buFont typeface="Wingdings" pitchFamily="2" charset="2"/>
              <a:buChar char="Ø"/>
            </a:pPr>
            <a:r>
              <a:rPr lang="en-GB" sz="2400" dirty="0" smtClean="0"/>
              <a:t>And </a:t>
            </a:r>
            <a:r>
              <a:rPr lang="en-GB" sz="2400" dirty="0"/>
              <a:t>if there are any error found then the process starts again from the requirement gathering.</a:t>
            </a:r>
          </a:p>
          <a:p>
            <a:pPr>
              <a:buNone/>
            </a:pPr>
            <a:r>
              <a:rPr lang="en-GB" sz="2400" b="1" dirty="0"/>
              <a:t>7. Maintenance:</a:t>
            </a:r>
            <a:r>
              <a:rPr lang="en-GB" sz="2400" dirty="0"/>
              <a:t> </a:t>
            </a:r>
            <a:r>
              <a:rPr lang="en-GB" sz="2400" dirty="0" smtClean="0"/>
              <a:t>after </a:t>
            </a:r>
            <a:r>
              <a:rPr lang="en-GB" sz="2400" dirty="0"/>
              <a:t>deployment of the software in the working </a:t>
            </a:r>
            <a:r>
              <a:rPr lang="en-GB" sz="2400" dirty="0" smtClean="0"/>
              <a:t>environment, </a:t>
            </a:r>
            <a:r>
              <a:rPr lang="en-GB" sz="2400" dirty="0"/>
              <a:t>there may be some bugs, some errors or new updates are required. </a:t>
            </a:r>
            <a:endParaRPr lang="en-GB" sz="2400" dirty="0" smtClean="0"/>
          </a:p>
          <a:p>
            <a:r>
              <a:rPr lang="en-GB" sz="2400" dirty="0" smtClean="0"/>
              <a:t>Maintenance </a:t>
            </a:r>
            <a:r>
              <a:rPr lang="en-GB" sz="2400" dirty="0"/>
              <a:t>involves </a:t>
            </a:r>
            <a:r>
              <a:rPr lang="en-GB" sz="2400" b="1" dirty="0">
                <a:solidFill>
                  <a:srgbClr val="FF0000"/>
                </a:solidFill>
              </a:rPr>
              <a:t>debugging</a:t>
            </a:r>
            <a:r>
              <a:rPr lang="en-GB" sz="2400" dirty="0">
                <a:solidFill>
                  <a:srgbClr val="FF0000"/>
                </a:solidFill>
              </a:rPr>
              <a:t> and </a:t>
            </a:r>
            <a:r>
              <a:rPr lang="en-GB" sz="2400" b="1" dirty="0">
                <a:solidFill>
                  <a:srgbClr val="FF0000"/>
                </a:solidFill>
              </a:rPr>
              <a:t>new addition options</a:t>
            </a:r>
            <a:r>
              <a:rPr lang="en-GB" sz="2400" dirty="0"/>
              <a:t>.</a:t>
            </a:r>
          </a:p>
          <a:p>
            <a:endParaRPr lang="en-GB"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836712"/>
            <a:ext cx="9144000" cy="6021288"/>
          </a:xfrm>
        </p:spPr>
        <p:txBody>
          <a:bodyPr>
            <a:normAutofit/>
          </a:bodyPr>
          <a:lstStyle/>
          <a:p>
            <a:pPr>
              <a:buNone/>
            </a:pPr>
            <a:r>
              <a:rPr lang="en-GB" sz="2400" b="1" dirty="0"/>
              <a:t>When to use the Iterative Model?</a:t>
            </a:r>
          </a:p>
          <a:p>
            <a:pPr lvl="0"/>
            <a:r>
              <a:rPr lang="en-GB" sz="2400" dirty="0"/>
              <a:t>When requirements are defined clearly and easy to understand.</a:t>
            </a:r>
          </a:p>
          <a:p>
            <a:pPr lvl="0"/>
            <a:r>
              <a:rPr lang="en-GB" sz="2400" dirty="0"/>
              <a:t>When the software application is large.</a:t>
            </a:r>
          </a:p>
          <a:p>
            <a:pPr lvl="0"/>
            <a:r>
              <a:rPr lang="en-GB" sz="2400" dirty="0"/>
              <a:t>When there is </a:t>
            </a:r>
            <a:r>
              <a:rPr lang="en-GB" sz="2400" dirty="0">
                <a:solidFill>
                  <a:srgbClr val="FF0000"/>
                </a:solidFill>
              </a:rPr>
              <a:t>a requirement of changes in future</a:t>
            </a:r>
            <a:r>
              <a:rPr lang="en-GB" sz="2400" dirty="0"/>
              <a:t>.</a:t>
            </a:r>
          </a:p>
          <a:p>
            <a:pPr>
              <a:buNone/>
            </a:pPr>
            <a:r>
              <a:rPr lang="en-GB" sz="2400" b="1" dirty="0" smtClean="0"/>
              <a:t>Advantage of </a:t>
            </a:r>
            <a:r>
              <a:rPr lang="en-GB" sz="2400" b="1" dirty="0"/>
              <a:t>Iterative Model:</a:t>
            </a:r>
          </a:p>
          <a:p>
            <a:pPr lvl="0"/>
            <a:r>
              <a:rPr lang="en-GB" sz="2400" dirty="0"/>
              <a:t>Testing and debugging during smaller iteration is easy.</a:t>
            </a:r>
          </a:p>
          <a:p>
            <a:pPr lvl="0"/>
            <a:r>
              <a:rPr lang="en-GB" sz="2400" dirty="0"/>
              <a:t>A Parallel </a:t>
            </a:r>
            <a:r>
              <a:rPr lang="en-GB" sz="2400" dirty="0" smtClean="0"/>
              <a:t>development.</a:t>
            </a:r>
            <a:endParaRPr lang="en-GB" sz="2400" dirty="0"/>
          </a:p>
          <a:p>
            <a:pPr lvl="0"/>
            <a:r>
              <a:rPr lang="en-GB" sz="2400" dirty="0"/>
              <a:t>It is easily acceptable to ever-changing needs of the project.</a:t>
            </a:r>
          </a:p>
          <a:p>
            <a:pPr lvl="0"/>
            <a:r>
              <a:rPr lang="en-GB" sz="2400" dirty="0"/>
              <a:t>Risks are identified and resolved during iteration.</a:t>
            </a:r>
          </a:p>
          <a:p>
            <a:pPr lvl="0"/>
            <a:r>
              <a:rPr lang="en-GB" sz="2400" dirty="0"/>
              <a:t>Limited time spent on documentation and extra time on designing.</a:t>
            </a:r>
          </a:p>
          <a:p>
            <a:endParaRPr lang="en-GB"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Autofit/>
          </a:bodyPr>
          <a:lstStyle/>
          <a:p>
            <a:r>
              <a:rPr lang="en-GB" sz="3600" b="1" dirty="0" smtClean="0"/>
              <a:t>Cont’d…</a:t>
            </a:r>
            <a:endParaRPr lang="en-GB" sz="3600" b="1" dirty="0"/>
          </a:p>
        </p:txBody>
      </p:sp>
      <p:sp>
        <p:nvSpPr>
          <p:cNvPr id="5" name="Content Placeholder 4"/>
          <p:cNvSpPr>
            <a:spLocks noGrp="1"/>
          </p:cNvSpPr>
          <p:nvPr>
            <p:ph idx="1"/>
          </p:nvPr>
        </p:nvSpPr>
        <p:spPr>
          <a:xfrm>
            <a:off x="0" y="836712"/>
            <a:ext cx="9144000" cy="6021288"/>
          </a:xfrm>
        </p:spPr>
        <p:txBody>
          <a:bodyPr>
            <a:normAutofit/>
          </a:bodyPr>
          <a:lstStyle/>
          <a:p>
            <a:pPr>
              <a:buNone/>
            </a:pPr>
            <a:r>
              <a:rPr lang="en-GB" sz="2400" b="1" dirty="0" smtClean="0"/>
              <a:t>Disadvantage of </a:t>
            </a:r>
            <a:r>
              <a:rPr lang="en-GB" sz="2400" b="1" dirty="0"/>
              <a:t>Iterative Model:</a:t>
            </a:r>
          </a:p>
          <a:p>
            <a:pPr lvl="0"/>
            <a:r>
              <a:rPr lang="en-GB" sz="2400" dirty="0"/>
              <a:t>It is not suitable for smaller projects.</a:t>
            </a:r>
          </a:p>
          <a:p>
            <a:pPr lvl="0"/>
            <a:r>
              <a:rPr lang="en-GB" sz="2400" dirty="0"/>
              <a:t>More Resources may be required.</a:t>
            </a:r>
          </a:p>
          <a:p>
            <a:pPr lvl="0"/>
            <a:r>
              <a:rPr lang="en-GB" sz="2400" dirty="0"/>
              <a:t>Design can be changed again and again because of imperfect requirements.</a:t>
            </a:r>
          </a:p>
          <a:p>
            <a:pPr lvl="0"/>
            <a:r>
              <a:rPr lang="en-GB" sz="2400" dirty="0"/>
              <a:t>Requirement changes can cause over budget.</a:t>
            </a:r>
          </a:p>
          <a:p>
            <a:pPr lvl="0"/>
            <a:r>
              <a:rPr lang="en-GB" sz="2400" dirty="0"/>
              <a:t>Project completion date not confirmed because of changing requirements.</a:t>
            </a:r>
          </a:p>
          <a:p>
            <a:endParaRPr lang="en-GB"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144000" cy="692696"/>
          </a:xfrm>
        </p:spPr>
        <p:txBody>
          <a:bodyPr>
            <a:noAutofit/>
          </a:bodyPr>
          <a:lstStyle/>
          <a:p>
            <a:r>
              <a:rPr lang="en-GB" sz="3600" b="1" dirty="0" smtClean="0"/>
              <a:t>Reading Assignment</a:t>
            </a:r>
            <a:endParaRPr lang="en-GB" sz="3600" b="1" dirty="0"/>
          </a:p>
        </p:txBody>
      </p:sp>
      <p:sp>
        <p:nvSpPr>
          <p:cNvPr id="5" name="Content Placeholder 4"/>
          <p:cNvSpPr>
            <a:spLocks noGrp="1"/>
          </p:cNvSpPr>
          <p:nvPr>
            <p:ph idx="1"/>
          </p:nvPr>
        </p:nvSpPr>
        <p:spPr>
          <a:xfrm>
            <a:off x="0" y="1412776"/>
            <a:ext cx="9144000" cy="5445224"/>
          </a:xfrm>
        </p:spPr>
        <p:txBody>
          <a:bodyPr>
            <a:normAutofit/>
          </a:bodyPr>
          <a:lstStyle/>
          <a:p>
            <a:pPr>
              <a:buFont typeface="Wingdings" pitchFamily="2" charset="2"/>
              <a:buChar char="ü"/>
            </a:pPr>
            <a:r>
              <a:rPr lang="en-GB" sz="2400" b="1" dirty="0" smtClean="0"/>
              <a:t>RAD Model</a:t>
            </a:r>
          </a:p>
          <a:p>
            <a:pPr>
              <a:buFont typeface="Wingdings" pitchFamily="2" charset="2"/>
              <a:buChar char="ü"/>
            </a:pPr>
            <a:r>
              <a:rPr lang="en-GB" sz="2400" b="1" dirty="0"/>
              <a:t>Big Bang Model</a:t>
            </a:r>
          </a:p>
          <a:p>
            <a:pPr>
              <a:buFont typeface="Wingdings" pitchFamily="2" charset="2"/>
              <a:buChar char="ü"/>
            </a:pPr>
            <a:r>
              <a:rPr lang="en-GB" sz="2400" b="1" dirty="0"/>
              <a:t>Prototype Model</a:t>
            </a:r>
          </a:p>
          <a:p>
            <a:pPr>
              <a:buFont typeface="Wingdings" pitchFamily="2" charset="2"/>
              <a:buChar char="ü"/>
            </a:pPr>
            <a:r>
              <a:rPr lang="en-GB" sz="2400" b="1" dirty="0"/>
              <a:t>Evolutionary Process </a:t>
            </a:r>
            <a:r>
              <a:rPr lang="en-GB" sz="2400" b="1" dirty="0" smtClean="0"/>
              <a:t>Model</a:t>
            </a:r>
          </a:p>
          <a:p>
            <a:pPr>
              <a:buFont typeface="Wingdings" pitchFamily="2" charset="2"/>
              <a:buChar char="Ø"/>
            </a:pPr>
            <a:r>
              <a:rPr lang="en-GB" sz="2400" b="1" dirty="0"/>
              <a:t>Agile Testing </a:t>
            </a:r>
            <a:r>
              <a:rPr lang="en-GB" sz="2400" b="1" dirty="0" smtClean="0"/>
              <a:t>Methods</a:t>
            </a:r>
            <a:endParaRPr lang="en-GB" sz="2400" b="1" dirty="0"/>
          </a:p>
          <a:p>
            <a:pPr>
              <a:buFont typeface="Wingdings" pitchFamily="2" charset="2"/>
              <a:buChar char="ü"/>
            </a:pPr>
            <a:endParaRPr lang="en-GB" sz="2400" b="1" dirty="0" smtClean="0"/>
          </a:p>
          <a:p>
            <a:pPr>
              <a:buFont typeface="Wingdings" pitchFamily="2" charset="2"/>
              <a:buChar char="ü"/>
            </a:pPr>
            <a:endParaRPr lang="en-GB"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normAutofit/>
          </a:bodyPr>
          <a:lstStyle/>
          <a:p>
            <a:r>
              <a:rPr lang="en-GB" sz="3600" b="1" dirty="0" smtClean="0">
                <a:latin typeface="Times New Roman" pitchFamily="18" charset="0"/>
                <a:cs typeface="Times New Roman" pitchFamily="18" charset="0"/>
              </a:rPr>
              <a:t>Waterfall model</a:t>
            </a:r>
          </a:p>
        </p:txBody>
      </p:sp>
      <p:sp>
        <p:nvSpPr>
          <p:cNvPr id="3" name="Content Placeholder 2"/>
          <p:cNvSpPr>
            <a:spLocks noGrp="1"/>
          </p:cNvSpPr>
          <p:nvPr>
            <p:ph idx="1"/>
          </p:nvPr>
        </p:nvSpPr>
        <p:spPr>
          <a:xfrm>
            <a:off x="0" y="836712"/>
            <a:ext cx="9144000" cy="6021288"/>
          </a:xfrm>
        </p:spPr>
        <p:txBody>
          <a:bodyPr>
            <a:normAutofit/>
          </a:bodyPr>
          <a:lstStyle/>
          <a:p>
            <a:r>
              <a:rPr lang="en-GB" sz="2800" dirty="0">
                <a:latin typeface="Calibri" pitchFamily="34" charset="0"/>
                <a:cs typeface="Calibri" pitchFamily="34" charset="0"/>
              </a:rPr>
              <a:t>This model has five phases: </a:t>
            </a:r>
            <a:endParaRPr lang="en-GB" sz="2800" dirty="0" smtClean="0">
              <a:latin typeface="Calibri" pitchFamily="34" charset="0"/>
              <a:cs typeface="Calibri" pitchFamily="34" charset="0"/>
            </a:endParaRPr>
          </a:p>
          <a:p>
            <a:pPr lvl="1">
              <a:buFont typeface="Wingdings" pitchFamily="2" charset="2"/>
              <a:buChar char="ü"/>
            </a:pPr>
            <a:r>
              <a:rPr lang="en-GB" dirty="0" smtClean="0">
                <a:latin typeface="Calibri" pitchFamily="34" charset="0"/>
                <a:cs typeface="Calibri" pitchFamily="34" charset="0"/>
              </a:rPr>
              <a:t>Requirements </a:t>
            </a:r>
            <a:r>
              <a:rPr lang="en-GB" dirty="0">
                <a:latin typeface="Calibri" pitchFamily="34" charset="0"/>
                <a:cs typeface="Calibri" pitchFamily="34" charset="0"/>
              </a:rPr>
              <a:t>analysis and </a:t>
            </a:r>
            <a:r>
              <a:rPr lang="en-GB" dirty="0" smtClean="0">
                <a:latin typeface="Calibri" pitchFamily="34" charset="0"/>
                <a:cs typeface="Calibri" pitchFamily="34" charset="0"/>
              </a:rPr>
              <a:t>specification</a:t>
            </a:r>
          </a:p>
          <a:p>
            <a:pPr lvl="1">
              <a:buFont typeface="Wingdings" pitchFamily="2" charset="2"/>
              <a:buChar char="ü"/>
            </a:pPr>
            <a:r>
              <a:rPr lang="en-GB" dirty="0" smtClean="0">
                <a:latin typeface="Calibri" pitchFamily="34" charset="0"/>
                <a:cs typeface="Calibri" pitchFamily="34" charset="0"/>
              </a:rPr>
              <a:t>design</a:t>
            </a:r>
            <a:r>
              <a:rPr lang="en-GB" dirty="0">
                <a:latin typeface="Calibri" pitchFamily="34" charset="0"/>
                <a:cs typeface="Calibri" pitchFamily="34" charset="0"/>
              </a:rPr>
              <a:t>, </a:t>
            </a:r>
            <a:endParaRPr lang="en-GB" dirty="0" smtClean="0">
              <a:latin typeface="Calibri" pitchFamily="34" charset="0"/>
              <a:cs typeface="Calibri" pitchFamily="34" charset="0"/>
            </a:endParaRPr>
          </a:p>
          <a:p>
            <a:pPr lvl="1">
              <a:buFont typeface="Wingdings" pitchFamily="2" charset="2"/>
              <a:buChar char="ü"/>
            </a:pPr>
            <a:r>
              <a:rPr lang="en-GB" dirty="0" smtClean="0">
                <a:latin typeface="Calibri" pitchFamily="34" charset="0"/>
                <a:cs typeface="Calibri" pitchFamily="34" charset="0"/>
              </a:rPr>
              <a:t>implementation</a:t>
            </a:r>
            <a:r>
              <a:rPr lang="en-GB" dirty="0">
                <a:latin typeface="Calibri" pitchFamily="34" charset="0"/>
                <a:cs typeface="Calibri" pitchFamily="34" charset="0"/>
              </a:rPr>
              <a:t>, and unit testing, </a:t>
            </a:r>
            <a:endParaRPr lang="en-GB" dirty="0" smtClean="0">
              <a:latin typeface="Calibri" pitchFamily="34" charset="0"/>
              <a:cs typeface="Calibri" pitchFamily="34" charset="0"/>
            </a:endParaRPr>
          </a:p>
          <a:p>
            <a:pPr lvl="1">
              <a:buFont typeface="Wingdings" pitchFamily="2" charset="2"/>
              <a:buChar char="ü"/>
            </a:pPr>
            <a:r>
              <a:rPr lang="en-GB" dirty="0" smtClean="0">
                <a:latin typeface="Calibri" pitchFamily="34" charset="0"/>
                <a:cs typeface="Calibri" pitchFamily="34" charset="0"/>
              </a:rPr>
              <a:t>integration </a:t>
            </a:r>
            <a:r>
              <a:rPr lang="en-GB" dirty="0">
                <a:latin typeface="Calibri" pitchFamily="34" charset="0"/>
                <a:cs typeface="Calibri" pitchFamily="34" charset="0"/>
              </a:rPr>
              <a:t>and system testing, and </a:t>
            </a:r>
            <a:endParaRPr lang="en-GB" dirty="0" smtClean="0">
              <a:latin typeface="Calibri" pitchFamily="34" charset="0"/>
              <a:cs typeface="Calibri" pitchFamily="34" charset="0"/>
            </a:endParaRPr>
          </a:p>
          <a:p>
            <a:pPr lvl="1">
              <a:buFont typeface="Wingdings" pitchFamily="2" charset="2"/>
              <a:buChar char="ü"/>
            </a:pPr>
            <a:r>
              <a:rPr lang="en-GB" dirty="0" smtClean="0">
                <a:latin typeface="Calibri" pitchFamily="34" charset="0"/>
                <a:cs typeface="Calibri" pitchFamily="34" charset="0"/>
              </a:rPr>
              <a:t>operation </a:t>
            </a:r>
            <a:r>
              <a:rPr lang="en-GB" dirty="0">
                <a:latin typeface="Calibri" pitchFamily="34" charset="0"/>
                <a:cs typeface="Calibri" pitchFamily="34" charset="0"/>
              </a:rPr>
              <a:t>and maintenance. </a:t>
            </a:r>
            <a:endParaRPr lang="en-GB" dirty="0" smtClean="0">
              <a:latin typeface="Calibri" pitchFamily="34" charset="0"/>
              <a:cs typeface="Calibri" pitchFamily="34" charset="0"/>
            </a:endParaRPr>
          </a:p>
          <a:p>
            <a:r>
              <a:rPr lang="en-GB" sz="2800" dirty="0" smtClean="0">
                <a:latin typeface="Calibri" pitchFamily="34" charset="0"/>
                <a:cs typeface="Calibri" pitchFamily="34" charset="0"/>
              </a:rPr>
              <a:t>The </a:t>
            </a:r>
            <a:r>
              <a:rPr lang="en-GB" sz="2800" dirty="0">
                <a:latin typeface="Calibri" pitchFamily="34" charset="0"/>
                <a:cs typeface="Calibri" pitchFamily="34" charset="0"/>
              </a:rPr>
              <a:t>steps always follow in this order and do not </a:t>
            </a:r>
            <a:r>
              <a:rPr lang="en-GB" sz="2800" dirty="0" smtClean="0">
                <a:latin typeface="Calibri" pitchFamily="34" charset="0"/>
                <a:cs typeface="Calibri" pitchFamily="34" charset="0"/>
              </a:rPr>
              <a:t>overlap.</a:t>
            </a:r>
          </a:p>
          <a:p>
            <a:pPr>
              <a:buFont typeface="Wingdings" pitchFamily="2" charset="2"/>
              <a:buChar char="Ø"/>
            </a:pPr>
            <a:r>
              <a:rPr lang="en-GB" sz="2800" dirty="0" smtClean="0">
                <a:solidFill>
                  <a:srgbClr val="FF0000"/>
                </a:solidFill>
                <a:latin typeface="Calibri" pitchFamily="34" charset="0"/>
                <a:cs typeface="Calibri" pitchFamily="34" charset="0"/>
              </a:rPr>
              <a:t>The </a:t>
            </a:r>
            <a:r>
              <a:rPr lang="en-GB" sz="2800" dirty="0">
                <a:solidFill>
                  <a:srgbClr val="FF0000"/>
                </a:solidFill>
                <a:latin typeface="Calibri" pitchFamily="34" charset="0"/>
                <a:cs typeface="Calibri" pitchFamily="34" charset="0"/>
              </a:rPr>
              <a:t>developer must complete every phase before the next phase begins. </a:t>
            </a:r>
            <a:endParaRPr lang="en-GB" sz="2800" dirty="0" smtClean="0">
              <a:solidFill>
                <a:srgbClr val="FF0000"/>
              </a:solidFill>
              <a:latin typeface="Calibri" pitchFamily="34" charset="0"/>
              <a:cs typeface="Calibri" pitchFamily="34" charset="0"/>
            </a:endParaRPr>
          </a:p>
          <a:p>
            <a:r>
              <a:rPr lang="en-GB" sz="2800" dirty="0" smtClean="0">
                <a:latin typeface="Calibri" pitchFamily="34" charset="0"/>
                <a:cs typeface="Calibri" pitchFamily="34" charset="0"/>
              </a:rPr>
              <a:t>This </a:t>
            </a:r>
            <a:r>
              <a:rPr lang="en-GB" sz="2800" dirty="0">
                <a:latin typeface="Calibri" pitchFamily="34" charset="0"/>
                <a:cs typeface="Calibri" pitchFamily="34" charset="0"/>
              </a:rPr>
              <a:t>model is named "</a:t>
            </a:r>
            <a:r>
              <a:rPr lang="en-GB" sz="2800" b="1" dirty="0">
                <a:latin typeface="Calibri" pitchFamily="34" charset="0"/>
                <a:cs typeface="Calibri" pitchFamily="34" charset="0"/>
              </a:rPr>
              <a:t>Waterfall Model</a:t>
            </a:r>
            <a:r>
              <a:rPr lang="en-GB" sz="2800" dirty="0">
                <a:latin typeface="Calibri" pitchFamily="34" charset="0"/>
                <a:cs typeface="Calibri" pitchFamily="34" charset="0"/>
              </a:rPr>
              <a:t>", because its diagrammatic representation resembles a cascade of waterfalls.</a:t>
            </a:r>
          </a:p>
          <a:p>
            <a:pPr>
              <a:buNone/>
            </a:pPr>
            <a:endParaRPr lang="en-GB"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GB" sz="8000" dirty="0" smtClean="0"/>
              <a:t>Thank You!</a:t>
            </a:r>
          </a:p>
          <a:p>
            <a:pPr algn="ctr">
              <a:buNone/>
            </a:pPr>
            <a:r>
              <a:rPr lang="en-GB" sz="8000"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92088"/>
          </a:xfrm>
        </p:spPr>
        <p:txBody>
          <a:bodyPr>
            <a:normAutofit/>
          </a:bodyPr>
          <a:lstStyle/>
          <a:p>
            <a:r>
              <a:rPr lang="en-GB" dirty="0" smtClean="0"/>
              <a:t>Cont’d…</a:t>
            </a:r>
            <a:endParaRPr lang="en-GB" dirty="0"/>
          </a:p>
        </p:txBody>
      </p:sp>
      <p:pic>
        <p:nvPicPr>
          <p:cNvPr id="4" name="Content Placeholder 3" descr="Waterfall model"/>
          <p:cNvPicPr>
            <a:picLocks noGrp="1"/>
          </p:cNvPicPr>
          <p:nvPr>
            <p:ph idx="1"/>
          </p:nvPr>
        </p:nvPicPr>
        <p:blipFill>
          <a:blip r:embed="rId2" cstate="print"/>
          <a:srcRect/>
          <a:stretch>
            <a:fillRect/>
          </a:stretch>
        </p:blipFill>
        <p:spPr bwMode="auto">
          <a:xfrm>
            <a:off x="395536" y="1600200"/>
            <a:ext cx="792088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normAutofit/>
          </a:bodyPr>
          <a:lstStyle/>
          <a:p>
            <a:r>
              <a:rPr lang="en-GB" sz="3600" b="1" dirty="0" smtClean="0">
                <a:latin typeface="Times New Roman" pitchFamily="18" charset="0"/>
                <a:cs typeface="Times New Roman" pitchFamily="18" charset="0"/>
              </a:rPr>
              <a:t>Cont’d…</a:t>
            </a:r>
          </a:p>
        </p:txBody>
      </p:sp>
      <p:sp>
        <p:nvSpPr>
          <p:cNvPr id="3" name="Content Placeholder 2"/>
          <p:cNvSpPr>
            <a:spLocks noGrp="1"/>
          </p:cNvSpPr>
          <p:nvPr>
            <p:ph idx="1"/>
          </p:nvPr>
        </p:nvSpPr>
        <p:spPr>
          <a:xfrm>
            <a:off x="0" y="836712"/>
            <a:ext cx="9144000" cy="6021288"/>
          </a:xfrm>
        </p:spPr>
        <p:txBody>
          <a:bodyPr>
            <a:normAutofit fontScale="92500" lnSpcReduction="10000"/>
          </a:bodyPr>
          <a:lstStyle/>
          <a:p>
            <a:pPr marL="514350" indent="-514350">
              <a:buAutoNum type="alphaUcPeriod"/>
            </a:pPr>
            <a:r>
              <a:rPr lang="en-GB" sz="2800" b="1" dirty="0" smtClean="0"/>
              <a:t>Requirements </a:t>
            </a:r>
            <a:r>
              <a:rPr lang="en-GB" sz="2800" b="1" dirty="0"/>
              <a:t>analysis and specification </a:t>
            </a:r>
            <a:r>
              <a:rPr lang="en-GB" sz="2800" b="1" dirty="0" smtClean="0"/>
              <a:t>phase:</a:t>
            </a:r>
            <a:endParaRPr lang="en-GB" sz="2800" dirty="0" smtClean="0"/>
          </a:p>
          <a:p>
            <a:pPr marL="514350" indent="-514350"/>
            <a:r>
              <a:rPr lang="en-GB" sz="2800" dirty="0" smtClean="0"/>
              <a:t>The </a:t>
            </a:r>
            <a:r>
              <a:rPr lang="en-GB" sz="2800" dirty="0"/>
              <a:t>aim of this phase is to understand the exact requirements of the customer and to document them properly. </a:t>
            </a:r>
            <a:endParaRPr lang="en-GB" sz="2800" dirty="0" smtClean="0"/>
          </a:p>
          <a:p>
            <a:pPr marL="514350" indent="-514350"/>
            <a:r>
              <a:rPr lang="en-GB" sz="2800" dirty="0" smtClean="0"/>
              <a:t>In </a:t>
            </a:r>
            <a:r>
              <a:rPr lang="en-GB" sz="2800" dirty="0"/>
              <a:t>this phase, a large document called </a:t>
            </a:r>
            <a:r>
              <a:rPr lang="en-GB" sz="2800" b="1" dirty="0" smtClean="0"/>
              <a:t>SRS</a:t>
            </a:r>
            <a:r>
              <a:rPr lang="en-GB" sz="2800" dirty="0" smtClean="0"/>
              <a:t> </a:t>
            </a:r>
            <a:r>
              <a:rPr lang="en-GB" sz="2800" dirty="0"/>
              <a:t>document is created which contained a detailed description of what the system will do in the common language</a:t>
            </a:r>
            <a:r>
              <a:rPr lang="en-GB" sz="2800" dirty="0" smtClean="0"/>
              <a:t>.</a:t>
            </a:r>
          </a:p>
          <a:p>
            <a:pPr marL="514350" indent="-514350">
              <a:buNone/>
            </a:pPr>
            <a:r>
              <a:rPr lang="en-GB" sz="2800" b="1" dirty="0" smtClean="0"/>
              <a:t>B. Design </a:t>
            </a:r>
            <a:r>
              <a:rPr lang="en-GB" sz="2800" b="1" dirty="0"/>
              <a:t>Phase:</a:t>
            </a:r>
            <a:r>
              <a:rPr lang="en-GB" sz="2800" dirty="0"/>
              <a:t> </a:t>
            </a:r>
            <a:endParaRPr lang="en-GB" sz="2800" dirty="0" smtClean="0"/>
          </a:p>
          <a:p>
            <a:pPr marL="514350" indent="-514350"/>
            <a:r>
              <a:rPr lang="en-GB" sz="2800" dirty="0" smtClean="0"/>
              <a:t>This </a:t>
            </a:r>
            <a:r>
              <a:rPr lang="en-GB" sz="2800" dirty="0"/>
              <a:t>phase aims to transform the requirements gathered in the SRS into a suitable form which permits further coding in a programming language. </a:t>
            </a:r>
            <a:endParaRPr lang="en-GB" sz="2800" dirty="0" smtClean="0"/>
          </a:p>
          <a:p>
            <a:pPr marL="514350" indent="-514350"/>
            <a:r>
              <a:rPr lang="en-GB" sz="2800" dirty="0" smtClean="0">
                <a:solidFill>
                  <a:srgbClr val="FF0000"/>
                </a:solidFill>
              </a:rPr>
              <a:t>It </a:t>
            </a:r>
            <a:r>
              <a:rPr lang="en-GB" sz="2800" dirty="0">
                <a:solidFill>
                  <a:srgbClr val="FF0000"/>
                </a:solidFill>
              </a:rPr>
              <a:t>defines the overall software architecture together with high level and detailed design. </a:t>
            </a:r>
            <a:endParaRPr lang="en-GB" sz="2800" dirty="0" smtClean="0">
              <a:solidFill>
                <a:srgbClr val="FF0000"/>
              </a:solidFill>
            </a:endParaRPr>
          </a:p>
          <a:p>
            <a:pPr marL="514350" indent="-514350"/>
            <a:r>
              <a:rPr lang="en-GB" sz="2800" dirty="0" smtClean="0"/>
              <a:t>All </a:t>
            </a:r>
            <a:r>
              <a:rPr lang="en-GB" sz="2800" dirty="0"/>
              <a:t>this work is documented as a </a:t>
            </a:r>
            <a:r>
              <a:rPr lang="en-GB" sz="2800" b="1" dirty="0"/>
              <a:t>Software Design Document </a:t>
            </a:r>
            <a:r>
              <a:rPr lang="en-GB" sz="2800" dirty="0"/>
              <a:t>(SDD).</a:t>
            </a:r>
          </a:p>
          <a:p>
            <a:pPr marL="514350" indent="-514350"/>
            <a:endParaRPr lang="en-GB" sz="2800" dirty="0"/>
          </a:p>
          <a:p>
            <a:pPr>
              <a:buNone/>
            </a:pPr>
            <a:endParaRPr lang="en-GB"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normAutofit/>
          </a:bodyPr>
          <a:lstStyle/>
          <a:p>
            <a:r>
              <a:rPr lang="en-GB" sz="3600" b="1" dirty="0" smtClean="0">
                <a:latin typeface="Times New Roman" pitchFamily="18" charset="0"/>
                <a:cs typeface="Times New Roman" pitchFamily="18" charset="0"/>
              </a:rPr>
              <a:t>Cont’d…</a:t>
            </a:r>
          </a:p>
        </p:txBody>
      </p:sp>
      <p:sp>
        <p:nvSpPr>
          <p:cNvPr id="3" name="Content Placeholder 2"/>
          <p:cNvSpPr>
            <a:spLocks noGrp="1"/>
          </p:cNvSpPr>
          <p:nvPr>
            <p:ph idx="1"/>
          </p:nvPr>
        </p:nvSpPr>
        <p:spPr>
          <a:xfrm>
            <a:off x="0" y="836712"/>
            <a:ext cx="9144000" cy="6021288"/>
          </a:xfrm>
        </p:spPr>
        <p:txBody>
          <a:bodyPr>
            <a:normAutofit/>
          </a:bodyPr>
          <a:lstStyle/>
          <a:p>
            <a:pPr>
              <a:buNone/>
            </a:pPr>
            <a:r>
              <a:rPr lang="en-GB" sz="2800" b="1" dirty="0" smtClean="0"/>
              <a:t>C. Implementation </a:t>
            </a:r>
            <a:r>
              <a:rPr lang="en-GB" sz="2800" b="1" dirty="0"/>
              <a:t>and unit </a:t>
            </a:r>
            <a:r>
              <a:rPr lang="en-GB" sz="2800" b="1" dirty="0" smtClean="0"/>
              <a:t>testing:</a:t>
            </a:r>
            <a:endParaRPr lang="en-GB" sz="2800" dirty="0" smtClean="0"/>
          </a:p>
          <a:p>
            <a:r>
              <a:rPr lang="en-GB" sz="2800" dirty="0" smtClean="0"/>
              <a:t>During </a:t>
            </a:r>
            <a:r>
              <a:rPr lang="en-GB" sz="2800" dirty="0"/>
              <a:t>this phase, </a:t>
            </a:r>
            <a:r>
              <a:rPr lang="en-GB" sz="2800" dirty="0">
                <a:solidFill>
                  <a:srgbClr val="FF0000"/>
                </a:solidFill>
              </a:rPr>
              <a:t>design is implemented</a:t>
            </a:r>
            <a:r>
              <a:rPr lang="en-GB" sz="2800" dirty="0"/>
              <a:t>. </a:t>
            </a:r>
            <a:endParaRPr lang="en-GB" sz="2800" dirty="0" smtClean="0"/>
          </a:p>
          <a:p>
            <a:r>
              <a:rPr lang="en-GB" sz="2800" dirty="0" smtClean="0"/>
              <a:t>If </a:t>
            </a:r>
            <a:r>
              <a:rPr lang="en-GB" sz="2800" dirty="0"/>
              <a:t>the SDD is complete, the implementation or coding phase proceeds smoothly, because all the information needed by software developers is contained in the SDD.</a:t>
            </a:r>
          </a:p>
          <a:p>
            <a:r>
              <a:rPr lang="en-GB" sz="2800" dirty="0">
                <a:solidFill>
                  <a:srgbClr val="FF0000"/>
                </a:solidFill>
              </a:rPr>
              <a:t>During testing, the code is thoroughly examined and modified. </a:t>
            </a:r>
            <a:endParaRPr lang="en-GB" sz="2800" dirty="0" smtClean="0">
              <a:solidFill>
                <a:srgbClr val="FF0000"/>
              </a:solidFill>
            </a:endParaRPr>
          </a:p>
          <a:p>
            <a:r>
              <a:rPr lang="en-GB" sz="2800" dirty="0" smtClean="0"/>
              <a:t>Small </a:t>
            </a:r>
            <a:r>
              <a:rPr lang="en-GB" sz="2800" dirty="0"/>
              <a:t>modules are tested in isolation initially</a:t>
            </a:r>
            <a:r>
              <a:rPr lang="en-GB" sz="2800" dirty="0" smtClean="0"/>
              <a:t>.</a:t>
            </a:r>
          </a:p>
          <a:p>
            <a:r>
              <a:rPr lang="en-GB" sz="2800" dirty="0" smtClean="0"/>
              <a:t> </a:t>
            </a:r>
            <a:r>
              <a:rPr lang="en-GB" sz="2800" dirty="0"/>
              <a:t>After that these modules are tested by writing some </a:t>
            </a:r>
            <a:r>
              <a:rPr lang="en-GB" sz="2800" dirty="0" smtClean="0"/>
              <a:t>code </a:t>
            </a:r>
            <a:r>
              <a:rPr lang="en-GB" sz="2800" dirty="0"/>
              <a:t>to check the interaction between these modules and the flow of intermediate output.</a:t>
            </a:r>
          </a:p>
          <a:p>
            <a:pPr>
              <a:buNone/>
            </a:pPr>
            <a:endParaRPr lang="en-GB"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normAutofit/>
          </a:bodyPr>
          <a:lstStyle/>
          <a:p>
            <a:r>
              <a:rPr lang="en-GB" sz="3600" b="1" dirty="0" smtClean="0">
                <a:latin typeface="Times New Roman" pitchFamily="18" charset="0"/>
                <a:cs typeface="Times New Roman" pitchFamily="18" charset="0"/>
              </a:rPr>
              <a:t>Cont’d…</a:t>
            </a:r>
          </a:p>
        </p:txBody>
      </p:sp>
      <p:sp>
        <p:nvSpPr>
          <p:cNvPr id="3" name="Content Placeholder 2"/>
          <p:cNvSpPr>
            <a:spLocks noGrp="1"/>
          </p:cNvSpPr>
          <p:nvPr>
            <p:ph idx="1"/>
          </p:nvPr>
        </p:nvSpPr>
        <p:spPr>
          <a:xfrm>
            <a:off x="0" y="836712"/>
            <a:ext cx="9144000" cy="6021288"/>
          </a:xfrm>
        </p:spPr>
        <p:txBody>
          <a:bodyPr>
            <a:normAutofit/>
          </a:bodyPr>
          <a:lstStyle/>
          <a:p>
            <a:pPr>
              <a:buNone/>
            </a:pPr>
            <a:r>
              <a:rPr lang="en-GB" sz="2800" b="1" dirty="0" smtClean="0"/>
              <a:t>D. Integration </a:t>
            </a:r>
            <a:r>
              <a:rPr lang="en-GB" sz="2800" b="1" dirty="0"/>
              <a:t>and System Testing:</a:t>
            </a:r>
            <a:r>
              <a:rPr lang="en-GB" sz="2800" dirty="0"/>
              <a:t> </a:t>
            </a:r>
            <a:endParaRPr lang="en-GB" sz="2800" dirty="0" smtClean="0"/>
          </a:p>
          <a:p>
            <a:r>
              <a:rPr lang="en-GB" sz="2800" dirty="0" smtClean="0"/>
              <a:t>This </a:t>
            </a:r>
            <a:r>
              <a:rPr lang="en-GB" sz="2800" dirty="0"/>
              <a:t>phase is highly crucial as the quality of the end product is determined by the effectiveness of the testing carried out. </a:t>
            </a:r>
            <a:endParaRPr lang="en-GB" sz="2800" dirty="0" smtClean="0"/>
          </a:p>
          <a:p>
            <a:r>
              <a:rPr lang="en-GB" sz="2800" dirty="0" smtClean="0"/>
              <a:t>The </a:t>
            </a:r>
            <a:r>
              <a:rPr lang="en-GB" sz="2800" dirty="0"/>
              <a:t>better output will lead to satisfied customers, lower maintenance costs, and accurate results. </a:t>
            </a:r>
          </a:p>
          <a:p>
            <a:pPr>
              <a:buFont typeface="Wingdings" pitchFamily="2" charset="2"/>
              <a:buChar char="Ø"/>
            </a:pPr>
            <a:r>
              <a:rPr lang="en-GB" sz="2800" dirty="0">
                <a:solidFill>
                  <a:srgbClr val="FF0000"/>
                </a:solidFill>
              </a:rPr>
              <a:t>I</a:t>
            </a:r>
            <a:r>
              <a:rPr lang="en-GB" sz="2800" dirty="0" smtClean="0">
                <a:solidFill>
                  <a:srgbClr val="FF0000"/>
                </a:solidFill>
              </a:rPr>
              <a:t>n </a:t>
            </a:r>
            <a:r>
              <a:rPr lang="en-GB" sz="2800" dirty="0">
                <a:solidFill>
                  <a:srgbClr val="FF0000"/>
                </a:solidFill>
              </a:rPr>
              <a:t>this phase, the modules are tested for their </a:t>
            </a:r>
            <a:r>
              <a:rPr lang="en-GB" sz="2800" b="1" dirty="0">
                <a:solidFill>
                  <a:srgbClr val="FF0000"/>
                </a:solidFill>
              </a:rPr>
              <a:t>interactions</a:t>
            </a:r>
            <a:r>
              <a:rPr lang="en-GB" sz="2800" dirty="0">
                <a:solidFill>
                  <a:srgbClr val="FF0000"/>
                </a:solidFill>
              </a:rPr>
              <a:t> with each other and with the system</a:t>
            </a:r>
            <a:r>
              <a:rPr lang="en-GB" sz="2800" dirty="0" smtClean="0">
                <a:solidFill>
                  <a:srgbClr val="FF0000"/>
                </a:solidFill>
              </a:rPr>
              <a:t>.</a:t>
            </a:r>
          </a:p>
          <a:p>
            <a:pPr>
              <a:buNone/>
            </a:pPr>
            <a:r>
              <a:rPr lang="en-GB" sz="2800" b="1" dirty="0" smtClean="0"/>
              <a:t>E</a:t>
            </a:r>
            <a:r>
              <a:rPr lang="en-GB" sz="2800" dirty="0" smtClean="0"/>
              <a:t>. </a:t>
            </a:r>
            <a:r>
              <a:rPr lang="en-GB" sz="2800" b="1" dirty="0"/>
              <a:t>Operation and maintenance </a:t>
            </a:r>
            <a:r>
              <a:rPr lang="en-GB" sz="2800" b="1" dirty="0" smtClean="0"/>
              <a:t>phase</a:t>
            </a:r>
          </a:p>
          <a:p>
            <a:r>
              <a:rPr lang="en-GB" sz="2800" dirty="0" smtClean="0"/>
              <a:t> </a:t>
            </a:r>
            <a:r>
              <a:rPr lang="en-GB" sz="2800" dirty="0"/>
              <a:t>Maintenance is the task performed </a:t>
            </a:r>
            <a:r>
              <a:rPr lang="en-GB" sz="2800" dirty="0" smtClean="0"/>
              <a:t>once </a:t>
            </a:r>
            <a:r>
              <a:rPr lang="en-GB" sz="2800" dirty="0"/>
              <a:t>the software has been delivered to the customer, installed, and operational.</a:t>
            </a:r>
          </a:p>
          <a:p>
            <a:pPr>
              <a:buNone/>
            </a:pPr>
            <a:endParaRPr lang="en-GB" sz="2800" dirty="0"/>
          </a:p>
          <a:p>
            <a:pPr>
              <a:buNone/>
            </a:pPr>
            <a:endParaRPr lang="en-GB"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704"/>
          </a:xfrm>
        </p:spPr>
        <p:txBody>
          <a:bodyPr>
            <a:normAutofit/>
          </a:bodyPr>
          <a:lstStyle/>
          <a:p>
            <a:r>
              <a:rPr lang="en-GB" sz="3600" b="1" dirty="0" smtClean="0">
                <a:latin typeface="Times New Roman" pitchFamily="18" charset="0"/>
                <a:cs typeface="Times New Roman" pitchFamily="18" charset="0"/>
              </a:rPr>
              <a:t>Cont’d…</a:t>
            </a:r>
          </a:p>
        </p:txBody>
      </p:sp>
      <p:sp>
        <p:nvSpPr>
          <p:cNvPr id="3" name="Content Placeholder 2"/>
          <p:cNvSpPr>
            <a:spLocks noGrp="1"/>
          </p:cNvSpPr>
          <p:nvPr>
            <p:ph idx="1"/>
          </p:nvPr>
        </p:nvSpPr>
        <p:spPr>
          <a:xfrm>
            <a:off x="0" y="836712"/>
            <a:ext cx="9144000" cy="6021288"/>
          </a:xfrm>
        </p:spPr>
        <p:txBody>
          <a:bodyPr>
            <a:normAutofit/>
          </a:bodyPr>
          <a:lstStyle/>
          <a:p>
            <a:pPr>
              <a:buNone/>
            </a:pPr>
            <a:r>
              <a:rPr lang="en-GB" sz="2800" b="1" u="sng" dirty="0"/>
              <a:t>When to use SDLC Waterfall Model?</a:t>
            </a:r>
          </a:p>
          <a:p>
            <a:r>
              <a:rPr lang="en-GB" sz="2800" dirty="0"/>
              <a:t>Some Circumstances where the use of the Waterfall model is most suited are:</a:t>
            </a:r>
          </a:p>
          <a:p>
            <a:pPr lvl="1"/>
            <a:r>
              <a:rPr lang="en-GB" dirty="0"/>
              <a:t>When the requirements are constant and not changed regularly.</a:t>
            </a:r>
          </a:p>
          <a:p>
            <a:pPr lvl="1"/>
            <a:r>
              <a:rPr lang="en-GB" dirty="0"/>
              <a:t>A project is short</a:t>
            </a:r>
          </a:p>
          <a:p>
            <a:pPr lvl="1"/>
            <a:r>
              <a:rPr lang="en-GB" dirty="0"/>
              <a:t>The situation is calm</a:t>
            </a:r>
          </a:p>
          <a:p>
            <a:pPr lvl="1"/>
            <a:r>
              <a:rPr lang="en-GB" dirty="0"/>
              <a:t>Where the tools and technology used is consistent and is not changing</a:t>
            </a:r>
          </a:p>
          <a:p>
            <a:pPr lvl="1"/>
            <a:r>
              <a:rPr lang="en-GB" dirty="0"/>
              <a:t>When resources are well prepared and are available to use</a:t>
            </a:r>
            <a:r>
              <a:rPr lang="en-GB" dirty="0" smtClean="0"/>
              <a:t>.</a:t>
            </a:r>
            <a:r>
              <a:rPr lang="en-GB" dirty="0" smtClean="0">
                <a:latin typeface="Calibri" pitchFamily="34" charset="0"/>
                <a:cs typeface="Calibri" pitchFamily="34" charset="0"/>
              </a:rPr>
              <a:t> </a:t>
            </a:r>
            <a:endParaRPr lang="en-GB"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1490</TotalTime>
  <Words>2896</Words>
  <Application>Microsoft Office PowerPoint</Application>
  <PresentationFormat>On-screen Show (4:3)</PresentationFormat>
  <Paragraphs>269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Chapter Five</vt:lpstr>
      <vt:lpstr>Introduction </vt:lpstr>
      <vt:lpstr>Types of Software developing Model Approaches </vt:lpstr>
      <vt:lpstr>Waterfall model</vt:lpstr>
      <vt:lpstr>Cont’d…</vt:lpstr>
      <vt:lpstr>Cont’d…</vt:lpstr>
      <vt:lpstr>Cont’d…</vt:lpstr>
      <vt:lpstr>Cont’d…</vt:lpstr>
      <vt:lpstr>Cont’d…</vt:lpstr>
      <vt:lpstr>Cont’d…</vt:lpstr>
      <vt:lpstr>Cont’d…</vt:lpstr>
      <vt:lpstr>V-Model</vt:lpstr>
      <vt:lpstr>Cont’d…</vt:lpstr>
      <vt:lpstr>Cont’d…</vt:lpstr>
      <vt:lpstr>Cont’d…</vt:lpstr>
      <vt:lpstr>Cont’d…</vt:lpstr>
      <vt:lpstr>Cont’d…</vt:lpstr>
      <vt:lpstr>Cont’d…</vt:lpstr>
      <vt:lpstr>Cont’d…</vt:lpstr>
      <vt:lpstr>Cont’d…</vt:lpstr>
      <vt:lpstr>Incremental Model</vt:lpstr>
      <vt:lpstr>Cont’d…</vt:lpstr>
      <vt:lpstr>Cont’d…</vt:lpstr>
      <vt:lpstr>Cont’d…</vt:lpstr>
      <vt:lpstr>Cont’d…</vt:lpstr>
      <vt:lpstr>Agile Model</vt:lpstr>
      <vt:lpstr>Cont’d…</vt:lpstr>
      <vt:lpstr>Cont’d…</vt:lpstr>
      <vt:lpstr>Cont’d…</vt:lpstr>
      <vt:lpstr>Cont’d…</vt:lpstr>
      <vt:lpstr>Cont’d…</vt:lpstr>
      <vt:lpstr>Cont’d…</vt:lpstr>
      <vt:lpstr>Iterative Model</vt:lpstr>
      <vt:lpstr>Cont’d…</vt:lpstr>
      <vt:lpstr>Cont’d…</vt:lpstr>
      <vt:lpstr>Cont’d…</vt:lpstr>
      <vt:lpstr>Cont’d…</vt:lpstr>
      <vt:lpstr>Cont’d…</vt:lpstr>
      <vt:lpstr>Reading Assignment</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Five</dc:title>
  <dc:creator>Windows User</dc:creator>
  <cp:lastModifiedBy>Windows User</cp:lastModifiedBy>
  <cp:revision>87</cp:revision>
  <dcterms:created xsi:type="dcterms:W3CDTF">2021-03-31T17:18:44Z</dcterms:created>
  <dcterms:modified xsi:type="dcterms:W3CDTF">2021-04-02T08:25:13Z</dcterms:modified>
</cp:coreProperties>
</file>