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handoutMasterIdLst>
    <p:handoutMasterId r:id="rId65"/>
  </p:handoutMasterIdLst>
  <p:sldIdLst>
    <p:sldId id="257" r:id="rId2"/>
    <p:sldId id="334" r:id="rId3"/>
    <p:sldId id="335" r:id="rId4"/>
    <p:sldId id="336" r:id="rId5"/>
    <p:sldId id="387" r:id="rId6"/>
    <p:sldId id="388" r:id="rId7"/>
    <p:sldId id="402" r:id="rId8"/>
    <p:sldId id="340" r:id="rId9"/>
    <p:sldId id="390" r:id="rId10"/>
    <p:sldId id="341" r:id="rId11"/>
    <p:sldId id="342" r:id="rId12"/>
    <p:sldId id="343" r:id="rId13"/>
    <p:sldId id="344" r:id="rId14"/>
    <p:sldId id="345" r:id="rId15"/>
    <p:sldId id="391" r:id="rId16"/>
    <p:sldId id="346" r:id="rId17"/>
    <p:sldId id="347" r:id="rId18"/>
    <p:sldId id="348" r:id="rId19"/>
    <p:sldId id="349" r:id="rId20"/>
    <p:sldId id="350" r:id="rId21"/>
    <p:sldId id="351" r:id="rId22"/>
    <p:sldId id="403" r:id="rId23"/>
    <p:sldId id="352" r:id="rId24"/>
    <p:sldId id="353" r:id="rId25"/>
    <p:sldId id="355" r:id="rId26"/>
    <p:sldId id="356" r:id="rId27"/>
    <p:sldId id="357" r:id="rId28"/>
    <p:sldId id="358" r:id="rId29"/>
    <p:sldId id="359" r:id="rId30"/>
    <p:sldId id="361" r:id="rId31"/>
    <p:sldId id="362" r:id="rId32"/>
    <p:sldId id="363" r:id="rId33"/>
    <p:sldId id="364" r:id="rId34"/>
    <p:sldId id="392" r:id="rId35"/>
    <p:sldId id="366" r:id="rId36"/>
    <p:sldId id="367" r:id="rId37"/>
    <p:sldId id="368" r:id="rId38"/>
    <p:sldId id="370" r:id="rId39"/>
    <p:sldId id="371" r:id="rId40"/>
    <p:sldId id="372" r:id="rId41"/>
    <p:sldId id="373" r:id="rId42"/>
    <p:sldId id="404" r:id="rId43"/>
    <p:sldId id="374" r:id="rId44"/>
    <p:sldId id="377" r:id="rId45"/>
    <p:sldId id="405" r:id="rId46"/>
    <p:sldId id="406" r:id="rId47"/>
    <p:sldId id="378" r:id="rId48"/>
    <p:sldId id="395" r:id="rId49"/>
    <p:sldId id="396" r:id="rId50"/>
    <p:sldId id="379" r:id="rId51"/>
    <p:sldId id="380" r:id="rId52"/>
    <p:sldId id="381" r:id="rId53"/>
    <p:sldId id="400" r:id="rId54"/>
    <p:sldId id="399" r:id="rId55"/>
    <p:sldId id="401" r:id="rId56"/>
    <p:sldId id="397" r:id="rId57"/>
    <p:sldId id="382" r:id="rId58"/>
    <p:sldId id="383" r:id="rId59"/>
    <p:sldId id="384" r:id="rId60"/>
    <p:sldId id="385" r:id="rId61"/>
    <p:sldId id="386" r:id="rId62"/>
    <p:sldId id="407" r:id="rId6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66" d="100"/>
          <a:sy n="66" d="100"/>
        </p:scale>
        <p:origin x="14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DE7A870C-EC54-4148-901E-A516377A0CF8}" type="slidenum">
              <a:rPr lang="en-US"/>
              <a:pPr>
                <a:defRPr/>
              </a:pPr>
              <a:t>‹#›</a:t>
            </a:fld>
            <a:endParaRPr lang="en-US" dirty="0"/>
          </a:p>
        </p:txBody>
      </p:sp>
    </p:spTree>
    <p:extLst>
      <p:ext uri="{BB962C8B-B14F-4D97-AF65-F5344CB8AC3E}">
        <p14:creationId xmlns:p14="http://schemas.microsoft.com/office/powerpoint/2010/main" val="36353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00C9DF17-3590-4592-BD36-41A88398513D}" type="slidenum">
              <a:rPr lang="en-US"/>
              <a:pPr>
                <a:defRPr/>
              </a:pPr>
              <a:t>‹#›</a:t>
            </a:fld>
            <a:endParaRPr lang="en-US" dirty="0"/>
          </a:p>
        </p:txBody>
      </p:sp>
    </p:spTree>
    <p:extLst>
      <p:ext uri="{BB962C8B-B14F-4D97-AF65-F5344CB8AC3E}">
        <p14:creationId xmlns:p14="http://schemas.microsoft.com/office/powerpoint/2010/main" val="3220006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dirty="0" smtClean="0"/>
          </a:p>
        </p:txBody>
      </p:sp>
      <p:sp>
        <p:nvSpPr>
          <p:cNvPr id="71684" name="Slide Number Placeholder 3"/>
          <p:cNvSpPr>
            <a:spLocks noGrp="1"/>
          </p:cNvSpPr>
          <p:nvPr>
            <p:ph type="sldNum" sz="quarter" idx="5"/>
          </p:nvPr>
        </p:nvSpPr>
        <p:spPr>
          <a:noFill/>
        </p:spPr>
        <p:txBody>
          <a:bodyPr/>
          <a:lstStyle/>
          <a:p>
            <a:fld id="{C57FC25B-8351-41F2-BCDE-922E655F08A3}" type="slidenum">
              <a:rPr lang="en-US" smtClean="0"/>
              <a:pPr/>
              <a:t>1</a:t>
            </a:fld>
            <a:endParaRPr lang="en-US" dirty="0" smtClean="0"/>
          </a:p>
        </p:txBody>
      </p:sp>
    </p:spTree>
    <p:extLst>
      <p:ext uri="{BB962C8B-B14F-4D97-AF65-F5344CB8AC3E}">
        <p14:creationId xmlns:p14="http://schemas.microsoft.com/office/powerpoint/2010/main" val="1801273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RACI is a project management tool that stands for Responsible, Accountable, Consulted, and Informed. It is used to clarify roles and responsibilities within a project team, ensuring that everyone knows what is expected of them and who should be involved in decision-making processes. </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30</a:t>
            </a:fld>
            <a:endParaRPr lang="en-US" dirty="0"/>
          </a:p>
        </p:txBody>
      </p:sp>
    </p:spTree>
    <p:extLst>
      <p:ext uri="{BB962C8B-B14F-4D97-AF65-F5344CB8AC3E}">
        <p14:creationId xmlns:p14="http://schemas.microsoft.com/office/powerpoint/2010/main" val="349358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Staffing Management Plans and Resource Histograms are two important tools used in project management. The Staffing Management Plan outlines how the project team will be staffed, including the roles and responsibilities of each team member and the timeline for hiring and training. Resource Histograms, on the other hand, are graphical representations of the project's resource utilization over time, allowing managers to see how resources (such as staff, equipment, and materials) are being allocated throughout the project.</a:t>
            </a:r>
          </a:p>
          <a:p>
            <a:r>
              <a:rPr lang="en-US" sz="1200" b="0" i="0" kern="1200" dirty="0" smtClean="0">
                <a:solidFill>
                  <a:schemeClr val="tx1"/>
                </a:solidFill>
                <a:effectLst/>
                <a:latin typeface="Times New Roman" pitchFamily="18" charset="0"/>
                <a:ea typeface="+mn-ea"/>
                <a:cs typeface="+mn-cs"/>
              </a:rPr>
              <a:t>In Ethiopia, these tools can be particularly helpful in managing large-scale infrastructure projects, such as roads, bridges, and buildings. By developing a comprehensive Staffing Management Plan, project managers can ensure that they have the right people with the right skills in place to complete the project on time and within budget. Resource Histograms can also help managers to identify potential resource constraints and adjust their plans accordingly, which can help to avoid delays and cost overruns. Overall, the use of these tools can contribute to the successful completion of projects that are vital to Ethiopia's economic growth and development.</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31</a:t>
            </a:fld>
            <a:endParaRPr lang="en-US" dirty="0"/>
          </a:p>
        </p:txBody>
      </p:sp>
    </p:spTree>
    <p:extLst>
      <p:ext uri="{BB962C8B-B14F-4D97-AF65-F5344CB8AC3E}">
        <p14:creationId xmlns:p14="http://schemas.microsoft.com/office/powerpoint/2010/main" val="267762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he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Model of Team Development is a widely recognized framework for understanding the stages of team development. The model was developed by psychologist Bruce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in 1965 and has since been widely used in project management and organizational behavior. The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Model consists of four stages:</a:t>
            </a:r>
          </a:p>
          <a:p>
            <a:r>
              <a:rPr lang="en-US" sz="1200" b="0" i="0" kern="1200" dirty="0" smtClean="0">
                <a:solidFill>
                  <a:schemeClr val="tx1"/>
                </a:solidFill>
                <a:effectLst/>
                <a:latin typeface="Times New Roman" pitchFamily="18" charset="0"/>
                <a:ea typeface="+mn-ea"/>
                <a:cs typeface="+mn-cs"/>
              </a:rPr>
              <a:t>Forming: This is the initial stage of team development where team members are introduced to each other and begin to establish their roles and responsibilities. This is a time of uncertainty and exploration where team members try to establish a sense of belonging and understanding of the project's goals and objectives.</a:t>
            </a:r>
          </a:p>
          <a:p>
            <a:r>
              <a:rPr lang="en-US" sz="1200" b="0" i="0" kern="1200" dirty="0" smtClean="0">
                <a:solidFill>
                  <a:schemeClr val="tx1"/>
                </a:solidFill>
                <a:effectLst/>
                <a:latin typeface="Times New Roman" pitchFamily="18" charset="0"/>
                <a:ea typeface="+mn-ea"/>
                <a:cs typeface="+mn-cs"/>
              </a:rPr>
              <a:t>Storming: This is the stage where conflicts and disagreements may arise as team members establish their roles and responsibilities. This stage can be challenging for teams, but it is also a time of growth and development as team members learn to work together and resolve differences.</a:t>
            </a:r>
          </a:p>
          <a:p>
            <a:r>
              <a:rPr lang="en-US" sz="1200" b="0" i="0" kern="1200" dirty="0" smtClean="0">
                <a:solidFill>
                  <a:schemeClr val="tx1"/>
                </a:solidFill>
                <a:effectLst/>
                <a:latin typeface="Times New Roman" pitchFamily="18" charset="0"/>
                <a:ea typeface="+mn-ea"/>
                <a:cs typeface="+mn-cs"/>
              </a:rPr>
              <a:t>Norming: This is the stage where team members begin to establish trust and cohesion. They develop shared values and norms and begin to work together more effectively. This stage is characterized by a sense of unity and collaboration.</a:t>
            </a:r>
          </a:p>
          <a:p>
            <a:r>
              <a:rPr lang="en-US" sz="1200" b="0" i="0" kern="1200" dirty="0" smtClean="0">
                <a:solidFill>
                  <a:schemeClr val="tx1"/>
                </a:solidFill>
                <a:effectLst/>
                <a:latin typeface="Times New Roman" pitchFamily="18" charset="0"/>
                <a:ea typeface="+mn-ea"/>
                <a:cs typeface="+mn-cs"/>
              </a:rPr>
              <a:t>Performing: This is the final stage where the team is fully functional and performing at a high level. Team members are committed to the project's goals and objectives, and they work together seamlessly to achieve them.</a:t>
            </a:r>
          </a:p>
          <a:p>
            <a:r>
              <a:rPr lang="en-US" sz="1200" b="0" i="0" kern="1200" dirty="0" smtClean="0">
                <a:solidFill>
                  <a:schemeClr val="tx1"/>
                </a:solidFill>
                <a:effectLst/>
                <a:latin typeface="Times New Roman" pitchFamily="18" charset="0"/>
                <a:ea typeface="+mn-ea"/>
                <a:cs typeface="+mn-cs"/>
              </a:rPr>
              <a:t>Overall, the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Model of Team Development provides a useful framework for understanding the stages of team development and can help project managers anticipate and address challenges that may arise during the project.</a:t>
            </a:r>
          </a:p>
          <a:p>
            <a:r>
              <a:rPr lang="en-US" sz="1200" b="1" i="0" kern="1200" dirty="0" smtClean="0">
                <a:solidFill>
                  <a:schemeClr val="tx1"/>
                </a:solidFill>
                <a:effectLst/>
                <a:latin typeface="Times New Roman" pitchFamily="18" charset="0"/>
                <a:ea typeface="+mn-ea"/>
                <a:cs typeface="+mn-cs"/>
              </a:rPr>
              <a:t>👤</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Adjourning</a:t>
            </a:r>
          </a:p>
          <a:p>
            <a:r>
              <a:rPr lang="en-US" sz="1200" b="1" i="0" kern="1200" dirty="0" err="1" smtClean="0">
                <a:solidFill>
                  <a:schemeClr val="tx1"/>
                </a:solidFill>
                <a:effectLst/>
                <a:latin typeface="Times New Roman" pitchFamily="18" charset="0"/>
                <a:ea typeface="+mn-ea"/>
                <a:cs typeface="+mn-cs"/>
              </a:rPr>
              <a:t>Ɛའ</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Thank you for bringing up the adjourning stage. The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Model of Team Development has been updated to include a fifth stage known as adjourning or mourning. This stage is not always considered as part of the original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model, as it was added later by </a:t>
            </a:r>
            <a:r>
              <a:rPr lang="en-US" sz="1200" b="0" i="0" kern="1200" dirty="0" err="1" smtClean="0">
                <a:solidFill>
                  <a:schemeClr val="tx1"/>
                </a:solidFill>
                <a:effectLst/>
                <a:latin typeface="Times New Roman" pitchFamily="18" charset="0"/>
                <a:ea typeface="+mn-ea"/>
                <a:cs typeface="+mn-cs"/>
              </a:rPr>
              <a:t>Tuckman</a:t>
            </a:r>
            <a:r>
              <a:rPr lang="en-US" sz="1200" b="0" i="0" kern="1200" dirty="0" smtClean="0">
                <a:solidFill>
                  <a:schemeClr val="tx1"/>
                </a:solidFill>
                <a:effectLst/>
                <a:latin typeface="Times New Roman" pitchFamily="18" charset="0"/>
                <a:ea typeface="+mn-ea"/>
                <a:cs typeface="+mn-cs"/>
              </a:rPr>
              <a:t> and other researchers to reflect the importance of acknowledging the end of a project or the disbandment of a team.</a:t>
            </a:r>
          </a:p>
          <a:p>
            <a:r>
              <a:rPr lang="en-US" sz="1200" b="0" i="0" kern="1200" dirty="0" smtClean="0">
                <a:solidFill>
                  <a:schemeClr val="tx1"/>
                </a:solidFill>
                <a:effectLst/>
                <a:latin typeface="Times New Roman" pitchFamily="18" charset="0"/>
                <a:ea typeface="+mn-ea"/>
                <a:cs typeface="+mn-cs"/>
              </a:rPr>
              <a:t>The adjourning stage involves recognizing and celebrating the achievements of the team, mourning the end of the project or team, and transitioning team members to their next assignments or projects. This stage is important for helping team members to reflect on their experiences, learn from their successes and failures, and prepare for future projects.</a:t>
            </a:r>
          </a:p>
          <a:p>
            <a:r>
              <a:rPr lang="en-US" sz="1200" b="0" i="0" kern="1200" dirty="0" smtClean="0">
                <a:solidFill>
                  <a:schemeClr val="tx1"/>
                </a:solidFill>
                <a:effectLst/>
                <a:latin typeface="Times New Roman" pitchFamily="18" charset="0"/>
                <a:ea typeface="+mn-ea"/>
                <a:cs typeface="+mn-cs"/>
              </a:rPr>
              <a:t>During the adjourning stage, project managers may organize team-building activities, provide opportunities for feedback and reflection, and facilitate the transfer of knowledge and skills to other projects or teams. By acknowledging the end of the project or team and providing closure, the adjourning stage can help team members feel a sense of accomplishment and pride in their work, and help them transition smoothly to their next assignment or project.</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40</a:t>
            </a:fld>
            <a:endParaRPr lang="en-US" dirty="0"/>
          </a:p>
        </p:txBody>
      </p:sp>
    </p:spTree>
    <p:extLst>
      <p:ext uri="{BB962C8B-B14F-4D97-AF65-F5344CB8AC3E}">
        <p14:creationId xmlns:p14="http://schemas.microsoft.com/office/powerpoint/2010/main" val="327744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Extroverts are typically outgoing and draw their energy from social interactions. They tend to be talkative, assertive, and enjoy being around people. They are often comfortable in group settings, and they tend to be more expressive and outwardly emotional.</a:t>
            </a:r>
          </a:p>
          <a:p>
            <a:r>
              <a:rPr lang="en-US" sz="1200" b="0" i="0" kern="1200" dirty="0" smtClean="0">
                <a:solidFill>
                  <a:schemeClr val="tx1"/>
                </a:solidFill>
                <a:effectLst/>
                <a:latin typeface="Times New Roman" pitchFamily="18" charset="0"/>
                <a:ea typeface="+mn-ea"/>
                <a:cs typeface="+mn-cs"/>
              </a:rPr>
              <a:t>Introverts, on the other hand, tend to be quieter and more reserved. They draw their energy from their inner thoughts and ideas and may find social interactions draining. They are often more reflective, introspective, and observant, and they tend to be more comfortable in one-on-one or small group settings.</a:t>
            </a:r>
          </a:p>
          <a:p>
            <a:endParaRPr lang="en-US" dirty="0" smtClean="0"/>
          </a:p>
          <a:p>
            <a:r>
              <a:rPr lang="en-US" sz="1200" b="0" i="0" kern="1200" dirty="0" smtClean="0">
                <a:solidFill>
                  <a:schemeClr val="tx1"/>
                </a:solidFill>
                <a:effectLst/>
                <a:latin typeface="Times New Roman" pitchFamily="18" charset="0"/>
                <a:ea typeface="+mn-ea"/>
                <a:cs typeface="+mn-cs"/>
              </a:rPr>
              <a:t>Sensation refers to the way in which an individual processes information through their five senses - sight, sound, touch, taste, and smell. Those who score high in Sensation tend to be more detail-oriented, practical, and focused on the present moment.</a:t>
            </a:r>
          </a:p>
          <a:p>
            <a:r>
              <a:rPr lang="en-US" sz="1200" b="0" i="0" kern="1200" dirty="0" smtClean="0">
                <a:solidFill>
                  <a:schemeClr val="tx1"/>
                </a:solidFill>
                <a:effectLst/>
                <a:latin typeface="Times New Roman" pitchFamily="18" charset="0"/>
                <a:ea typeface="+mn-ea"/>
                <a:cs typeface="+mn-cs"/>
              </a:rPr>
              <a:t>Intuition, on the other hand, refers to the way in which an individual processes information through patterns, impressions, and possibilities. Those who score high in Intuition tend to be more imaginative, future-oriented, and interested in abstract ideas and concepts.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43</a:t>
            </a:fld>
            <a:endParaRPr lang="en-US" dirty="0"/>
          </a:p>
        </p:txBody>
      </p:sp>
    </p:spTree>
    <p:extLst>
      <p:ext uri="{BB962C8B-B14F-4D97-AF65-F5344CB8AC3E}">
        <p14:creationId xmlns:p14="http://schemas.microsoft.com/office/powerpoint/2010/main" val="172890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DISC profiles are a popular tool used for personality assessment and development. It stands for Dominance, Influence, Steadiness, and Conscientiousness. This tool helps individuals understand their behavioral tendencies and communication styles, as well as those of others. It can be particularly useful in a team setting to improve communication and collaboration.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48</a:t>
            </a:fld>
            <a:endParaRPr lang="en-US" dirty="0"/>
          </a:p>
        </p:txBody>
      </p:sp>
    </p:spTree>
    <p:extLst>
      <p:ext uri="{BB962C8B-B14F-4D97-AF65-F5344CB8AC3E}">
        <p14:creationId xmlns:p14="http://schemas.microsoft.com/office/powerpoint/2010/main" val="81203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Project Human Resource Management refers to the processes and activities involved in managing the human resources of a project. It includes planning, acquiring, developing, and managing the project team to ensure that they have the necessary skills, knowledge, and experience to successfully complete the project. The main objective of Project Human Resource Management is to optimize the use of the project team's skills and abilities, and ensure that they are motivated, committed, and working efficiently towards the project's goals. This process also involves managing team dynamics, resolving conflicts, and ensuring that the project team is aligned with the overall project plan and objectives.</a:t>
            </a:r>
          </a:p>
          <a:p>
            <a:r>
              <a:rPr lang="en-US" dirty="0" smtClean="0">
                <a:effectLst/>
              </a:rPr>
              <a:t>Regenerate</a:t>
            </a:r>
          </a:p>
          <a:p>
            <a:r>
              <a:rPr lang="en-US" sz="1200" b="1" i="0" kern="1200" dirty="0" smtClean="0">
                <a:solidFill>
                  <a:schemeClr val="tx1"/>
                </a:solidFill>
                <a:effectLst/>
                <a:latin typeface="Times New Roman" pitchFamily="18" charset="0"/>
                <a:ea typeface="+mn-ea"/>
                <a:cs typeface="+mn-cs"/>
              </a:rPr>
              <a:t> </a:t>
            </a:r>
          </a:p>
          <a:p>
            <a:r>
              <a:rPr lang="en-US" sz="1200" b="0" i="0" kern="1200" dirty="0" smtClean="0">
                <a:solidFill>
                  <a:schemeClr val="tx1"/>
                </a:solidFill>
                <a:effectLst/>
                <a:latin typeface="Times New Roman" pitchFamily="18" charset="0"/>
                <a:ea typeface="+mn-ea"/>
                <a:cs typeface="+mn-cs"/>
              </a:rPr>
              <a:t/>
            </a:r>
            <a:br>
              <a:rPr lang="en-US" sz="1200" b="0" i="0" kern="1200" dirty="0" smtClean="0">
                <a:solidFill>
                  <a:schemeClr val="tx1"/>
                </a:solidFill>
                <a:effectLst/>
                <a:latin typeface="Times New Roman" pitchFamily="18" charset="0"/>
                <a:ea typeface="+mn-ea"/>
                <a:cs typeface="+mn-cs"/>
              </a:rPr>
            </a:b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8</a:t>
            </a:fld>
            <a:endParaRPr lang="en-US" dirty="0"/>
          </a:p>
        </p:txBody>
      </p:sp>
    </p:spTree>
    <p:extLst>
      <p:ext uri="{BB962C8B-B14F-4D97-AF65-F5344CB8AC3E}">
        <p14:creationId xmlns:p14="http://schemas.microsoft.com/office/powerpoint/2010/main" val="212707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Intrinsic motivation refers to engaging in an activity because of the inherent satisfaction and enjoyment that comes from the activity itself. For example, a person may enjoy playing a musical instrument simply because they find it fun and rewarding.</a:t>
            </a:r>
          </a:p>
          <a:p>
            <a:r>
              <a:rPr lang="en-US" sz="1200" b="0" i="0" kern="1200" dirty="0" smtClean="0">
                <a:solidFill>
                  <a:schemeClr val="tx1"/>
                </a:solidFill>
                <a:effectLst/>
                <a:latin typeface="Times New Roman" pitchFamily="18" charset="0"/>
                <a:ea typeface="+mn-ea"/>
                <a:cs typeface="+mn-cs"/>
              </a:rPr>
              <a:t>Extrinsic motivation, on the other hand, refers to engaging in an activity because of external rewards or pressures. For example, a person may work hard at their job because they are motivated by the promise of a bonus or promotion.</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11</a:t>
            </a:fld>
            <a:endParaRPr lang="en-US" dirty="0"/>
          </a:p>
        </p:txBody>
      </p:sp>
    </p:spTree>
    <p:extLst>
      <p:ext uri="{BB962C8B-B14F-4D97-AF65-F5344CB8AC3E}">
        <p14:creationId xmlns:p14="http://schemas.microsoft.com/office/powerpoint/2010/main" val="168261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There are several motivation theories that explain why people behave the way they do in different situations. One of the most well-known theories is Maslow's hierarchy of needs, which suggests that people have five basic needs that must be met in order to be motivated: physiological, safety, love/belonging, esteem, and self-actualization. Another popular theory is Herzberg's two-factor theory, which proposes that there are two types of factors that influence motivation: hygiene factors (such as salary, working conditions, and job security) and motivators (such as recognition, achievement, and growth opportunities). Additionally, there are other motivation theories such as Expectancy Theory, Equity Theory, and Self-Determination Theory which also provide insights into what drives human motivation.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13</a:t>
            </a:fld>
            <a:endParaRPr lang="en-US" dirty="0"/>
          </a:p>
        </p:txBody>
      </p:sp>
    </p:spTree>
    <p:extLst>
      <p:ext uri="{BB962C8B-B14F-4D97-AF65-F5344CB8AC3E}">
        <p14:creationId xmlns:p14="http://schemas.microsoft.com/office/powerpoint/2010/main" val="96958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Herzberg's Motivational and Hygiene Factors is a theory of workplace motivation developed by psychologist Frederick Herzberg in the 1950s. The theory suggests that there are two categories of factors that influence employee motivation and job satisfaction:</a:t>
            </a: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14</a:t>
            </a:fld>
            <a:endParaRPr lang="en-US" dirty="0"/>
          </a:p>
        </p:txBody>
      </p:sp>
    </p:spTree>
    <p:extLst>
      <p:ext uri="{BB962C8B-B14F-4D97-AF65-F5344CB8AC3E}">
        <p14:creationId xmlns:p14="http://schemas.microsoft.com/office/powerpoint/2010/main" val="366194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McGregor's Theory X and Theory Y are two contrasting approaches to management that describe different assumptions about human nature and motivation.</a:t>
            </a:r>
          </a:p>
          <a:p>
            <a:r>
              <a:rPr lang="en-US" sz="1200" b="0" i="0" kern="1200" dirty="0" smtClean="0">
                <a:solidFill>
                  <a:schemeClr val="tx1"/>
                </a:solidFill>
                <a:effectLst/>
                <a:latin typeface="Times New Roman" pitchFamily="18" charset="0"/>
                <a:ea typeface="+mn-ea"/>
                <a:cs typeface="+mn-cs"/>
              </a:rPr>
              <a:t>Theory X assumes that people are inherently lazy, dislike work, and need to be coerced or threatened with punishment in order to perform well. Therefore, managers who subscribe to Theory X believe that they need to exercise tight control over their employees, micromanage their work, and use rewards and punishments to motivate them.</a:t>
            </a:r>
          </a:p>
          <a:p>
            <a:r>
              <a:rPr lang="en-US" sz="1200" b="0" i="0" kern="1200" dirty="0" smtClean="0">
                <a:solidFill>
                  <a:schemeClr val="tx1"/>
                </a:solidFill>
                <a:effectLst/>
                <a:latin typeface="Times New Roman" pitchFamily="18" charset="0"/>
                <a:ea typeface="+mn-ea"/>
                <a:cs typeface="+mn-cs"/>
              </a:rPr>
              <a:t>Theory Y, on the other hand, assumes that people are inherently motivated to work and enjoy using their creativity and problem-solving skills to accomplish tasks. Managers who subscribe to Theory Y believe that they should empower their employees, give them autonomy and responsibility, and provide them with opportunities for personal and professional growth.</a:t>
            </a:r>
          </a:p>
          <a:p>
            <a:r>
              <a:rPr lang="en-US" sz="1200" b="0" i="0" kern="1200" dirty="0" smtClean="0">
                <a:solidFill>
                  <a:schemeClr val="tx1"/>
                </a:solidFill>
                <a:effectLst/>
                <a:latin typeface="Times New Roman" pitchFamily="18" charset="0"/>
                <a:ea typeface="+mn-ea"/>
                <a:cs typeface="+mn-cs"/>
              </a:rPr>
              <a:t>McGregor argued that managers who adopt Theory Y are more likely to create a positive work environment that fosters innovation, teamwork, and job satisfaction, while managers who adopt Theory X are more likely to create a negative work environment that fosters resentment, low morale, and turnover.</a:t>
            </a:r>
            <a:endParaRPr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17</a:t>
            </a:fld>
            <a:endParaRPr lang="en-US" dirty="0"/>
          </a:p>
        </p:txBody>
      </p:sp>
    </p:spTree>
    <p:extLst>
      <p:ext uri="{BB962C8B-B14F-4D97-AF65-F5344CB8AC3E}">
        <p14:creationId xmlns:p14="http://schemas.microsoft.com/office/powerpoint/2010/main" val="139957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Times New Roman" pitchFamily="18" charset="0"/>
                <a:ea typeface="+mn-ea"/>
                <a:cs typeface="+mn-cs"/>
              </a:rPr>
              <a:t>Thamhain</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Wilemon's</a:t>
            </a:r>
            <a:r>
              <a:rPr lang="en-US" sz="1200" b="0" i="0" kern="1200" dirty="0" smtClean="0">
                <a:solidFill>
                  <a:schemeClr val="tx1"/>
                </a:solidFill>
                <a:effectLst/>
                <a:latin typeface="Times New Roman" pitchFamily="18" charset="0"/>
                <a:ea typeface="+mn-ea"/>
                <a:cs typeface="+mn-cs"/>
              </a:rPr>
              <a:t> Influence and Power theory proposes that power and influence are two key factors that affect the behavior of individuals and groups within an organization.</a:t>
            </a:r>
          </a:p>
          <a:p>
            <a:r>
              <a:rPr lang="en-US" sz="1200" b="0" i="0" kern="1200" dirty="0" smtClean="0">
                <a:solidFill>
                  <a:schemeClr val="tx1"/>
                </a:solidFill>
                <a:effectLst/>
                <a:latin typeface="Times New Roman" pitchFamily="18" charset="0"/>
                <a:ea typeface="+mn-ea"/>
                <a:cs typeface="+mn-cs"/>
              </a:rPr>
              <a:t>Power refers to the ability to control or influence the behavior of others, either through formal authority (such as a manager's position) or through informal means (such as expertise or personal relationships). According to </a:t>
            </a:r>
            <a:r>
              <a:rPr lang="en-US" sz="1200" b="0" i="0" kern="1200" dirty="0" err="1" smtClean="0">
                <a:solidFill>
                  <a:schemeClr val="tx1"/>
                </a:solidFill>
                <a:effectLst/>
                <a:latin typeface="Times New Roman" pitchFamily="18" charset="0"/>
                <a:ea typeface="+mn-ea"/>
                <a:cs typeface="+mn-cs"/>
              </a:rPr>
              <a:t>Thamhain</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Wilemon</a:t>
            </a:r>
            <a:r>
              <a:rPr lang="en-US" sz="1200" b="0" i="0" kern="1200" dirty="0" smtClean="0">
                <a:solidFill>
                  <a:schemeClr val="tx1"/>
                </a:solidFill>
                <a:effectLst/>
                <a:latin typeface="Times New Roman" pitchFamily="18" charset="0"/>
                <a:ea typeface="+mn-ea"/>
                <a:cs typeface="+mn-cs"/>
              </a:rPr>
              <a:t>, power can be used in either a positive or negative way, depending on the intentions of the person wielding it.</a:t>
            </a:r>
          </a:p>
          <a:p>
            <a:r>
              <a:rPr lang="en-US" sz="1200" b="0" i="0" kern="1200" dirty="0" smtClean="0">
                <a:solidFill>
                  <a:schemeClr val="tx1"/>
                </a:solidFill>
                <a:effectLst/>
                <a:latin typeface="Times New Roman" pitchFamily="18" charset="0"/>
                <a:ea typeface="+mn-ea"/>
                <a:cs typeface="+mn-cs"/>
              </a:rPr>
              <a:t>Influence, on the other hand, refers to the ability to persuade or change the attitudes and behaviors of others without using formal authority. Influence can be based on factors such as expertise, charisma, or social status.</a:t>
            </a:r>
          </a:p>
          <a:p>
            <a:r>
              <a:rPr lang="en-US" sz="1200" b="0" i="0" kern="1200" dirty="0" err="1" smtClean="0">
                <a:solidFill>
                  <a:schemeClr val="tx1"/>
                </a:solidFill>
                <a:effectLst/>
                <a:latin typeface="Times New Roman" pitchFamily="18" charset="0"/>
                <a:ea typeface="+mn-ea"/>
                <a:cs typeface="+mn-cs"/>
              </a:rPr>
              <a:t>Thamhain</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Wilemon</a:t>
            </a:r>
            <a:r>
              <a:rPr lang="en-US" sz="1200" b="0" i="0" kern="1200" dirty="0" smtClean="0">
                <a:solidFill>
                  <a:schemeClr val="tx1"/>
                </a:solidFill>
                <a:effectLst/>
                <a:latin typeface="Times New Roman" pitchFamily="18" charset="0"/>
                <a:ea typeface="+mn-ea"/>
                <a:cs typeface="+mn-cs"/>
              </a:rPr>
              <a:t> argue that both power and influence are important for effective leadership and that effective leaders need to be able to balance the use of both. They suggest that leaders should use their power in a positive way to create a supportive work environment and motivate their employees, while also using their influence to build relationships and gain the cooperation of others.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19</a:t>
            </a:fld>
            <a:endParaRPr lang="en-US" dirty="0"/>
          </a:p>
        </p:txBody>
      </p:sp>
    </p:spTree>
    <p:extLst>
      <p:ext uri="{BB962C8B-B14F-4D97-AF65-F5344CB8AC3E}">
        <p14:creationId xmlns:p14="http://schemas.microsoft.com/office/powerpoint/2010/main" val="292900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Empathic listening and rapport are both important communication skills that can enhance relationships and understanding in various settings, including personal and professional interactions.</a:t>
            </a:r>
          </a:p>
          <a:p>
            <a:r>
              <a:rPr lang="en-US" sz="1200" b="0" i="0" kern="1200" dirty="0" smtClean="0">
                <a:solidFill>
                  <a:schemeClr val="tx1"/>
                </a:solidFill>
                <a:effectLst/>
                <a:latin typeface="Times New Roman" pitchFamily="18" charset="0"/>
                <a:ea typeface="+mn-ea"/>
                <a:cs typeface="+mn-cs"/>
              </a:rPr>
              <a:t>Empathic listening involves actively listening to someone with the intent of understanding their perspective and feelings. It requires setting aside one's own biases and actively engaging with the speaker to gain insight into their thoughts and emotions. Empathic listening can help build trust, respect, and understanding between individuals.</a:t>
            </a:r>
          </a:p>
          <a:p>
            <a:r>
              <a:rPr lang="en-US" sz="1200" b="0" i="0" kern="1200" dirty="0" smtClean="0">
                <a:solidFill>
                  <a:schemeClr val="tx1"/>
                </a:solidFill>
                <a:effectLst/>
                <a:latin typeface="Times New Roman" pitchFamily="18" charset="0"/>
                <a:ea typeface="+mn-ea"/>
                <a:cs typeface="+mn-cs"/>
              </a:rPr>
              <a:t>Rapport, on the other hand, refers to a harmonious relationship between people or groups. It is often built through positive communication, mutual respect, and shared experiences. Building rapport can help establish a connection and foster a sense of trust, which can lead to more effective communication and collaboration.</a:t>
            </a:r>
          </a:p>
          <a:p>
            <a:r>
              <a:rPr lang="en-US" sz="1200" b="0" i="0" kern="1200" dirty="0" smtClean="0">
                <a:solidFill>
                  <a:schemeClr val="tx1"/>
                </a:solidFill>
                <a:effectLst/>
                <a:latin typeface="Times New Roman" pitchFamily="18" charset="0"/>
                <a:ea typeface="+mn-ea"/>
                <a:cs typeface="+mn-cs"/>
              </a:rPr>
              <a:t>In summary, empathic listening and rapport are both important skills for building positive relationships and effective communication. Empathic listening helps individuals understand and connect with others on a deeper level, while rapport helps establish a sense of trust and mutual respect.</a:t>
            </a:r>
          </a:p>
          <a:p>
            <a:endParaRPr lang="en-US" dirty="0" smtClean="0"/>
          </a:p>
          <a:p>
            <a:r>
              <a:rPr lang="en-US" sz="1200" b="0" i="0" kern="1200" dirty="0" smtClean="0">
                <a:solidFill>
                  <a:schemeClr val="tx1"/>
                </a:solidFill>
                <a:effectLst/>
                <a:latin typeface="Times New Roman" pitchFamily="18" charset="0"/>
                <a:ea typeface="+mn-ea"/>
                <a:cs typeface="+mn-cs"/>
              </a:rPr>
              <a:t>Yes, mirroring is a technique that can be used to establish rapport and build connections with others. Mirroring involves subtly imitating the body language, tone of voice, and speech patterns of the person you are communicating with. This technique can help create a sense of familiarity and similarity, which can help establish trust and rapport.</a:t>
            </a:r>
          </a:p>
          <a:p>
            <a:r>
              <a:rPr lang="en-US" sz="1200" b="0" i="0" kern="1200" dirty="0" smtClean="0">
                <a:solidFill>
                  <a:schemeClr val="tx1"/>
                </a:solidFill>
                <a:effectLst/>
                <a:latin typeface="Times New Roman" pitchFamily="18" charset="0"/>
                <a:ea typeface="+mn-ea"/>
                <a:cs typeface="+mn-cs"/>
              </a:rPr>
              <a:t>For example, if the person you are speaking with is sitting with their arms crossed, you might cross your arms as well. If they are speaking in a slow and deliberate manner, you might also speak in a similar way. It is important to note that mirroring should be done subtly and naturally, as overt or forced mirroring can come across as insincere or manipulative.</a:t>
            </a:r>
          </a:p>
          <a:p>
            <a:r>
              <a:rPr lang="en-US" sz="1200" b="0" i="0" kern="1200" dirty="0" smtClean="0">
                <a:solidFill>
                  <a:schemeClr val="tx1"/>
                </a:solidFill>
                <a:effectLst/>
                <a:latin typeface="Times New Roman" pitchFamily="18" charset="0"/>
                <a:ea typeface="+mn-ea"/>
                <a:cs typeface="+mn-cs"/>
              </a:rPr>
              <a:t>Overall, mirroring is one technique that can be used to establish rapport and build connections with others, but it should be used in conjunction with other communication skills and strategies to foster positive relationships.</a:t>
            </a:r>
          </a:p>
          <a:p>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24</a:t>
            </a:fld>
            <a:endParaRPr lang="en-US" dirty="0"/>
          </a:p>
        </p:txBody>
      </p:sp>
    </p:spTree>
    <p:extLst>
      <p:ext uri="{BB962C8B-B14F-4D97-AF65-F5344CB8AC3E}">
        <p14:creationId xmlns:p14="http://schemas.microsoft.com/office/powerpoint/2010/main" val="133163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An </a:t>
            </a:r>
            <a:r>
              <a:rPr lang="en-US" sz="1200" b="1" i="0" kern="1200" dirty="0" smtClean="0">
                <a:solidFill>
                  <a:schemeClr val="tx1"/>
                </a:solidFill>
                <a:effectLst/>
                <a:latin typeface="Times New Roman" pitchFamily="18" charset="0"/>
                <a:ea typeface="+mn-ea"/>
                <a:cs typeface="+mn-cs"/>
              </a:rPr>
              <a:t>organizational</a:t>
            </a:r>
            <a:br>
              <a:rPr lang="en-US" sz="1200" b="1" i="0" kern="1200" dirty="0" smtClean="0">
                <a:solidFill>
                  <a:schemeClr val="tx1"/>
                </a:solidFill>
                <a:effectLst/>
                <a:latin typeface="Times New Roman" pitchFamily="18" charset="0"/>
                <a:ea typeface="+mn-ea"/>
                <a:cs typeface="+mn-cs"/>
              </a:rPr>
            </a:br>
            <a:r>
              <a:rPr lang="en-US" sz="1200" b="1" i="0" kern="1200" dirty="0" smtClean="0">
                <a:solidFill>
                  <a:schemeClr val="tx1"/>
                </a:solidFill>
                <a:effectLst/>
                <a:latin typeface="Times New Roman" pitchFamily="18" charset="0"/>
                <a:ea typeface="+mn-ea"/>
                <a:cs typeface="+mn-cs"/>
              </a:rPr>
              <a:t>breakdown structure (OBS) </a:t>
            </a:r>
            <a:r>
              <a:rPr lang="en-US" sz="1200" b="0" i="0" kern="1200" dirty="0" smtClean="0">
                <a:solidFill>
                  <a:schemeClr val="tx1"/>
                </a:solidFill>
                <a:effectLst/>
                <a:latin typeface="Times New Roman" pitchFamily="18" charset="0"/>
                <a:ea typeface="+mn-ea"/>
                <a:cs typeface="+mn-cs"/>
              </a:rPr>
              <a:t>is a specific type of organizational chart that shows which</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organizational units are responsible for which work items. The OBS can be based on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general organizational chart and then broken down into more detail, based on specific</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units within departments in the company or units in any subcontracted companies. For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example, OBS categories might include software development, hardware development,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training, and so on.</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00C9DF17-3590-4592-BD36-41A88398513D}" type="slidenum">
              <a:rPr lang="en-US" smtClean="0"/>
              <a:pPr>
                <a:defRPr/>
              </a:pPr>
              <a:t>28</a:t>
            </a:fld>
            <a:endParaRPr lang="en-US" dirty="0"/>
          </a:p>
        </p:txBody>
      </p:sp>
    </p:spTree>
    <p:extLst>
      <p:ext uri="{BB962C8B-B14F-4D97-AF65-F5344CB8AC3E}">
        <p14:creationId xmlns:p14="http://schemas.microsoft.com/office/powerpoint/2010/main" val="146985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8D802E-F52E-461F-BFF5-6AE598ABF8D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1800A86-DA4D-4B0A-B487-55E3CE2ABAC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315A71-C977-48CA-A0E0-4ECEA699ED9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557F888-E501-48F3-9F3B-E94CAD1CF6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BC4DAC-D3A4-423A-93B6-4513E822D50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1BE031C-0932-42DE-9740-24C917046CB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1ACE5F-0C5F-4F29-8F8B-F5D8D5BAD62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AF9AB6D4-536C-4F2D-8487-80BC37C22B8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E833E64-A5E0-46D0-93B8-B3AA3BEE397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1FBBD74-B68B-41FB-B818-EE107B10752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9C8ED8-FECA-44D6-8546-AFBFD79A34B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AF3C8D7-9A0C-4C76-87AE-298E7615D6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b="1" dirty="0">
                <a:effectLst>
                  <a:outerShdw blurRad="38100" dist="38100" dir="2700000" algn="tl">
                    <a:srgbClr val="FFFFFF"/>
                  </a:outerShdw>
                </a:effectLst>
                <a:latin typeface="Tw Cen MT" panose="020B0602020104020603" pitchFamily="34" charset="0"/>
              </a:rPr>
              <a:t>Chapter </a:t>
            </a:r>
            <a:r>
              <a:rPr lang="en-US" b="1" dirty="0">
                <a:effectLst>
                  <a:outerShdw blurRad="38100" dist="38100" dir="2700000" algn="tl">
                    <a:srgbClr val="FFFFFF"/>
                  </a:outerShdw>
                </a:effectLst>
                <a:latin typeface="Tw Cen MT" panose="020B0602020104020603" pitchFamily="34" charset="0"/>
              </a:rPr>
              <a:t>6</a:t>
            </a:r>
            <a:r>
              <a:rPr b="1" dirty="0" smtClean="0">
                <a:effectLst>
                  <a:outerShdw blurRad="38100" dist="38100" dir="2700000" algn="tl">
                    <a:srgbClr val="FFFFFF"/>
                  </a:outerShdw>
                </a:effectLst>
                <a:latin typeface="Tw Cen MT" panose="020B0602020104020603" pitchFamily="34" charset="0"/>
              </a:rPr>
              <a:t>:</a:t>
            </a:r>
            <a:r>
              <a:rPr b="1" dirty="0">
                <a:effectLst>
                  <a:outerShdw blurRad="38100" dist="38100" dir="2700000" algn="tl">
                    <a:srgbClr val="FFFFFF"/>
                  </a:outerShdw>
                </a:effectLst>
                <a:latin typeface="Tw Cen MT" panose="020B0602020104020603" pitchFamily="34" charset="0"/>
              </a:rPr>
              <a:t/>
            </a:r>
            <a:br>
              <a:rPr b="1" dirty="0">
                <a:effectLst>
                  <a:outerShdw blurRad="38100" dist="38100" dir="2700000" algn="tl">
                    <a:srgbClr val="FFFFFF"/>
                  </a:outerShdw>
                </a:effectLst>
                <a:latin typeface="Tw Cen MT" panose="020B0602020104020603" pitchFamily="34" charset="0"/>
              </a:rPr>
            </a:br>
            <a:r>
              <a:rPr sz="3600" b="1" dirty="0" smtClean="0">
                <a:effectLst>
                  <a:outerShdw blurRad="38100" dist="38100" dir="2700000" algn="tl">
                    <a:srgbClr val="FFFFFF"/>
                  </a:outerShdw>
                </a:effectLst>
                <a:latin typeface="Tw Cen MT" panose="020B0602020104020603" pitchFamily="34" charset="0"/>
              </a:rPr>
              <a:t>Project Human</a:t>
            </a:r>
            <a:r>
              <a:rPr lang="en-US" sz="3600" b="1" dirty="0">
                <a:effectLst>
                  <a:outerShdw blurRad="38100" dist="38100" dir="2700000" algn="tl">
                    <a:srgbClr val="FFFFFF"/>
                  </a:outerShdw>
                </a:effectLst>
                <a:latin typeface="Tw Cen MT" panose="020B0602020104020603" pitchFamily="34" charset="0"/>
              </a:rPr>
              <a:t> </a:t>
            </a:r>
            <a:r>
              <a:rPr sz="3600" b="1" dirty="0" smtClean="0">
                <a:effectLst>
                  <a:outerShdw blurRad="38100" dist="38100" dir="2700000" algn="tl">
                    <a:srgbClr val="FFFFFF"/>
                  </a:outerShdw>
                </a:effectLst>
                <a:latin typeface="Tw Cen MT" panose="020B0602020104020603" pitchFamily="34" charset="0"/>
              </a:rPr>
              <a:t>Resource Management</a:t>
            </a:r>
            <a:endParaRPr b="1" dirty="0">
              <a:effectLst>
                <a:outerShdw blurRad="38100" dist="38100" dir="2700000" algn="tl">
                  <a:srgbClr val="FFFFFF"/>
                </a:outerShdw>
              </a:effectLst>
              <a:latin typeface="Tw Cen MT" panose="020B0602020104020603"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Sixth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b="1" dirty="0" smtClean="0"/>
              <a:t>Keys to Managing People</a:t>
            </a:r>
          </a:p>
        </p:txBody>
      </p:sp>
      <p:sp>
        <p:nvSpPr>
          <p:cNvPr id="20483" name="Rectangle 3"/>
          <p:cNvSpPr>
            <a:spLocks noGrp="1" noChangeArrowheads="1"/>
          </p:cNvSpPr>
          <p:nvPr>
            <p:ph idx="1"/>
          </p:nvPr>
        </p:nvSpPr>
        <p:spPr/>
        <p:txBody>
          <a:bodyPr/>
          <a:lstStyle/>
          <a:p>
            <a:r>
              <a:rPr lang="en-US" dirty="0" smtClean="0"/>
              <a:t>Psychologists and management theorists have devoted much research and thought to the field of managing people at work</a:t>
            </a:r>
          </a:p>
          <a:p>
            <a:r>
              <a:rPr lang="en-US" dirty="0" smtClean="0"/>
              <a:t>Important areas related to project management include</a:t>
            </a:r>
          </a:p>
          <a:p>
            <a:pPr lvl="1"/>
            <a:r>
              <a:rPr lang="en-US" dirty="0" smtClean="0"/>
              <a:t>motivation theories</a:t>
            </a:r>
          </a:p>
          <a:p>
            <a:pPr lvl="1"/>
            <a:r>
              <a:rPr lang="en-US" dirty="0" smtClean="0"/>
              <a:t>influence and power</a:t>
            </a:r>
          </a:p>
          <a:p>
            <a:pPr lvl="1"/>
            <a:r>
              <a:rPr lang="en-US" dirty="0" smtClean="0"/>
              <a:t>effectiveness</a:t>
            </a:r>
          </a:p>
        </p:txBody>
      </p:sp>
      <p:sp>
        <p:nvSpPr>
          <p:cNvPr id="6" name="Slide Number Placeholder 5"/>
          <p:cNvSpPr>
            <a:spLocks noGrp="1"/>
          </p:cNvSpPr>
          <p:nvPr>
            <p:ph type="sldNum" sz="quarter" idx="12"/>
          </p:nvPr>
        </p:nvSpPr>
        <p:spPr/>
        <p:txBody>
          <a:bodyPr/>
          <a:lstStyle/>
          <a:p>
            <a:pPr>
              <a:defRPr/>
            </a:pPr>
            <a:fld id="{666F5EE5-EB00-4D42-A72F-97C3668C95D2}"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b="1" dirty="0" smtClean="0"/>
              <a:t>Intrinsic and Extrinsic Motivation</a:t>
            </a:r>
          </a:p>
        </p:txBody>
      </p:sp>
      <p:sp>
        <p:nvSpPr>
          <p:cNvPr id="21507" name="Rectangle 3"/>
          <p:cNvSpPr>
            <a:spLocks noGrp="1" noChangeArrowheads="1"/>
          </p:cNvSpPr>
          <p:nvPr>
            <p:ph idx="1"/>
          </p:nvPr>
        </p:nvSpPr>
        <p:spPr/>
        <p:txBody>
          <a:bodyPr/>
          <a:lstStyle/>
          <a:p>
            <a:pPr>
              <a:lnSpc>
                <a:spcPct val="90000"/>
              </a:lnSpc>
            </a:pPr>
            <a:r>
              <a:rPr lang="en-US" b="1" dirty="0" smtClean="0"/>
              <a:t>Intrinsic motivation</a:t>
            </a:r>
            <a:r>
              <a:rPr lang="en-US" dirty="0" smtClean="0"/>
              <a:t> causes people to participate in an activity for their own enjoyment</a:t>
            </a:r>
          </a:p>
          <a:p>
            <a:pPr>
              <a:lnSpc>
                <a:spcPct val="90000"/>
              </a:lnSpc>
            </a:pPr>
            <a:r>
              <a:rPr lang="en-US" b="1" dirty="0" smtClean="0"/>
              <a:t>Extrinsic motivation</a:t>
            </a:r>
            <a:r>
              <a:rPr lang="en-US" dirty="0" smtClean="0"/>
              <a:t> causes people to do something for a reward or to avoid a penalty</a:t>
            </a:r>
          </a:p>
          <a:p>
            <a:pPr>
              <a:lnSpc>
                <a:spcPct val="90000"/>
              </a:lnSpc>
            </a:pPr>
            <a:r>
              <a:rPr lang="en-US" dirty="0" smtClean="0"/>
              <a:t>For example, some children take piano lessons for intrinsic motivation (they enjoy it) while others take them for extrinsic motivation (to get a reward or avoid punishment)</a:t>
            </a:r>
          </a:p>
        </p:txBody>
      </p:sp>
      <p:sp>
        <p:nvSpPr>
          <p:cNvPr id="6" name="Slide Number Placeholder 5"/>
          <p:cNvSpPr>
            <a:spLocks noGrp="1"/>
          </p:cNvSpPr>
          <p:nvPr>
            <p:ph type="sldNum" sz="quarter" idx="12"/>
          </p:nvPr>
        </p:nvSpPr>
        <p:spPr/>
        <p:txBody>
          <a:bodyPr/>
          <a:lstStyle/>
          <a:p>
            <a:pPr>
              <a:defRPr/>
            </a:pPr>
            <a:fld id="{383C6201-79D3-4073-9E7D-1052C1BF49D2}"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Maslow’s Hierarchy of Needs</a:t>
            </a:r>
          </a:p>
        </p:txBody>
      </p:sp>
      <p:sp>
        <p:nvSpPr>
          <p:cNvPr id="22531" name="Rectangle 3"/>
          <p:cNvSpPr>
            <a:spLocks noGrp="1" noChangeArrowheads="1"/>
          </p:cNvSpPr>
          <p:nvPr>
            <p:ph idx="1"/>
          </p:nvPr>
        </p:nvSpPr>
        <p:spPr/>
        <p:txBody>
          <a:bodyPr/>
          <a:lstStyle/>
          <a:p>
            <a:r>
              <a:rPr lang="en-US" dirty="0" smtClean="0"/>
              <a:t>Abraham Maslow argued that humans possess unique qualities that enable them to make independent choices, thus giving them control of their destiny</a:t>
            </a:r>
          </a:p>
          <a:p>
            <a:r>
              <a:rPr lang="en-US" dirty="0" smtClean="0"/>
              <a:t>Maslow developed a </a:t>
            </a:r>
            <a:r>
              <a:rPr lang="en-US" b="1" dirty="0" smtClean="0"/>
              <a:t>hierarchy of needs</a:t>
            </a:r>
            <a:r>
              <a:rPr lang="en-US" dirty="0" smtClean="0"/>
              <a:t> which states that people’s behaviors are guided or motivated by a sequence of needs </a:t>
            </a:r>
          </a:p>
        </p:txBody>
      </p:sp>
      <p:sp>
        <p:nvSpPr>
          <p:cNvPr id="6" name="Slide Number Placeholder 5"/>
          <p:cNvSpPr>
            <a:spLocks noGrp="1"/>
          </p:cNvSpPr>
          <p:nvPr>
            <p:ph type="sldNum" sz="quarter" idx="12"/>
          </p:nvPr>
        </p:nvSpPr>
        <p:spPr/>
        <p:txBody>
          <a:bodyPr/>
          <a:lstStyle/>
          <a:p>
            <a:pPr>
              <a:defRPr/>
            </a:pPr>
            <a:fld id="{75EE2F08-144A-43F9-A6AF-BB21360DC160}"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9-2. Maslow’s Hierarchy of Needs</a:t>
            </a:r>
          </a:p>
        </p:txBody>
      </p:sp>
      <p:sp>
        <p:nvSpPr>
          <p:cNvPr id="6" name="Slide Number Placeholder 5"/>
          <p:cNvSpPr>
            <a:spLocks noGrp="1"/>
          </p:cNvSpPr>
          <p:nvPr>
            <p:ph type="sldNum" sz="quarter" idx="12"/>
          </p:nvPr>
        </p:nvSpPr>
        <p:spPr/>
        <p:txBody>
          <a:bodyPr/>
          <a:lstStyle/>
          <a:p>
            <a:pPr>
              <a:buFontTx/>
              <a:buNone/>
              <a:defRPr/>
            </a:pPr>
            <a:fld id="{A576F6B9-2A38-4B35-991A-1246B6BDDC22}" type="slidenum">
              <a:rPr lang="en-US" smtClean="0"/>
              <a:pPr>
                <a:buFontTx/>
                <a:buNone/>
                <a:defRPr/>
              </a:pPr>
              <a:t>13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0" y="1524000"/>
            <a:ext cx="8943090" cy="44953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dirty="0" smtClean="0"/>
              <a:t>Herzberg’s Motivational and Hygiene Factors</a:t>
            </a:r>
          </a:p>
        </p:txBody>
      </p:sp>
      <p:sp>
        <p:nvSpPr>
          <p:cNvPr id="24579" name="Rectangle 3"/>
          <p:cNvSpPr>
            <a:spLocks noGrp="1" noChangeArrowheads="1"/>
          </p:cNvSpPr>
          <p:nvPr>
            <p:ph idx="1"/>
          </p:nvPr>
        </p:nvSpPr>
        <p:spPr/>
        <p:txBody>
          <a:bodyPr/>
          <a:lstStyle/>
          <a:p>
            <a:pPr>
              <a:lnSpc>
                <a:spcPct val="90000"/>
              </a:lnSpc>
            </a:pPr>
            <a:r>
              <a:rPr lang="en-US" dirty="0" smtClean="0"/>
              <a:t>Frederick Herzberg wrote several famous books and articles about worker motivation.  He distinguished between</a:t>
            </a:r>
          </a:p>
          <a:p>
            <a:pPr lvl="1">
              <a:lnSpc>
                <a:spcPct val="90000"/>
              </a:lnSpc>
            </a:pPr>
            <a:r>
              <a:rPr lang="en-US" b="1" dirty="0" smtClean="0"/>
              <a:t>motivational factors: </a:t>
            </a:r>
            <a:r>
              <a:rPr lang="en-US" dirty="0" smtClean="0"/>
              <a:t>achievement, recognition, the work itself, responsibility, advancement, and growth, which produce job satisfaction</a:t>
            </a:r>
          </a:p>
          <a:p>
            <a:pPr lvl="1">
              <a:lnSpc>
                <a:spcPct val="90000"/>
              </a:lnSpc>
            </a:pPr>
            <a:r>
              <a:rPr lang="en-US" b="1" dirty="0" smtClean="0"/>
              <a:t>hygiene factors: </a:t>
            </a:r>
            <a:r>
              <a:rPr lang="en-US" dirty="0" smtClean="0"/>
              <a:t>cause dissatisfaction if not present, but do not motivate workers to do more.  Examples include larger salaries, more supervision, and a more attractive work environment</a:t>
            </a:r>
          </a:p>
        </p:txBody>
      </p:sp>
      <p:sp>
        <p:nvSpPr>
          <p:cNvPr id="6" name="Slide Number Placeholder 5"/>
          <p:cNvSpPr>
            <a:spLocks noGrp="1"/>
          </p:cNvSpPr>
          <p:nvPr>
            <p:ph type="sldNum" sz="quarter" idx="12"/>
          </p:nvPr>
        </p:nvSpPr>
        <p:spPr/>
        <p:txBody>
          <a:bodyPr/>
          <a:lstStyle/>
          <a:p>
            <a:pPr>
              <a:defRPr/>
            </a:pPr>
            <a:fld id="{0844656F-2A39-49A9-BA46-4E2DA0297182}"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dirty="0" smtClean="0"/>
              <a:t>Table 9-1: Examples of Herzberg’s Hygiene Factors and Motivators</a:t>
            </a:r>
          </a:p>
        </p:txBody>
      </p:sp>
      <p:sp>
        <p:nvSpPr>
          <p:cNvPr id="5" name="Slide Number Placeholder 4"/>
          <p:cNvSpPr>
            <a:spLocks noGrp="1"/>
          </p:cNvSpPr>
          <p:nvPr>
            <p:ph type="sldNum" sz="quarter" idx="12"/>
          </p:nvPr>
        </p:nvSpPr>
        <p:spPr/>
        <p:txBody>
          <a:bodyPr/>
          <a:lstStyle/>
          <a:p>
            <a:pPr>
              <a:defRPr/>
            </a:pPr>
            <a:fld id="{9B93244F-2A36-4C7D-9DF8-0254DFB6AC48}" type="slidenum">
              <a:rPr lang="en-US" smtClean="0"/>
              <a:pPr>
                <a:defRPr/>
              </a:pPr>
              <a:t>15</a:t>
            </a:fld>
            <a:endParaRPr lang="en-US" dirty="0"/>
          </a:p>
        </p:txBody>
      </p:sp>
      <p:pic>
        <p:nvPicPr>
          <p:cNvPr id="25605" name="Picture 5" descr="Tbl09-01.bmp"/>
          <p:cNvPicPr>
            <a:picLocks noChangeAspect="1"/>
          </p:cNvPicPr>
          <p:nvPr/>
        </p:nvPicPr>
        <p:blipFill>
          <a:blip r:embed="rId2"/>
          <a:srcRect t="10811"/>
          <a:stretch>
            <a:fillRect/>
          </a:stretch>
        </p:blipFill>
        <p:spPr bwMode="auto">
          <a:xfrm>
            <a:off x="250825" y="2057400"/>
            <a:ext cx="8813800" cy="2667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0"/>
            <a:ext cx="8839200" cy="762000"/>
          </a:xfrm>
        </p:spPr>
        <p:txBody>
          <a:bodyPr/>
          <a:lstStyle/>
          <a:p>
            <a:r>
              <a:rPr lang="en-US" sz="3600" dirty="0" smtClean="0"/>
              <a:t>McClelland’s Acquired-Needs Theory</a:t>
            </a:r>
          </a:p>
        </p:txBody>
      </p:sp>
      <p:sp>
        <p:nvSpPr>
          <p:cNvPr id="26627" name="Rectangle 3"/>
          <p:cNvSpPr>
            <a:spLocks noGrp="1" noChangeArrowheads="1"/>
          </p:cNvSpPr>
          <p:nvPr>
            <p:ph idx="1"/>
          </p:nvPr>
        </p:nvSpPr>
        <p:spPr>
          <a:xfrm>
            <a:off x="381000" y="990600"/>
            <a:ext cx="8458200" cy="4572000"/>
          </a:xfrm>
        </p:spPr>
        <p:txBody>
          <a:bodyPr/>
          <a:lstStyle/>
          <a:p>
            <a:pPr>
              <a:lnSpc>
                <a:spcPct val="90000"/>
              </a:lnSpc>
            </a:pPr>
            <a:r>
              <a:rPr lang="en-US" dirty="0" smtClean="0"/>
              <a:t>Specific needs are acquired or learned over time and shaped by life experiences, including:</a:t>
            </a:r>
          </a:p>
          <a:p>
            <a:pPr lvl="1">
              <a:lnSpc>
                <a:spcPct val="90000"/>
              </a:lnSpc>
            </a:pPr>
            <a:r>
              <a:rPr lang="en-US" b="1" dirty="0" smtClean="0"/>
              <a:t>Achievement</a:t>
            </a:r>
            <a:r>
              <a:rPr lang="en-US" dirty="0" smtClean="0"/>
              <a:t> (nAch):  Achievers like challenging projects with achievable goals and lots of feedback</a:t>
            </a:r>
          </a:p>
          <a:p>
            <a:pPr lvl="1">
              <a:lnSpc>
                <a:spcPct val="90000"/>
              </a:lnSpc>
            </a:pPr>
            <a:r>
              <a:rPr lang="en-US" b="1" dirty="0" smtClean="0"/>
              <a:t>Affiliation</a:t>
            </a:r>
            <a:r>
              <a:rPr lang="en-US" dirty="0" smtClean="0"/>
              <a:t> (nAff):  People with high nAff desire harmonious relationships and need to feel accepted by others, so managers should try to create a cooperative work environment for them</a:t>
            </a:r>
          </a:p>
          <a:p>
            <a:pPr lvl="1">
              <a:lnSpc>
                <a:spcPct val="90000"/>
              </a:lnSpc>
            </a:pPr>
            <a:r>
              <a:rPr lang="en-US" b="1" dirty="0" smtClean="0"/>
              <a:t>Power</a:t>
            </a:r>
            <a:r>
              <a:rPr lang="en-US" dirty="0" smtClean="0"/>
              <a:t>: (nPow): People with a need for power desire either personal power (not good) or institutional power  (good for the organization).  Provide institutional power seekers with management opportunities</a:t>
            </a:r>
          </a:p>
        </p:txBody>
      </p:sp>
      <p:sp>
        <p:nvSpPr>
          <p:cNvPr id="6" name="Slide Number Placeholder 5"/>
          <p:cNvSpPr>
            <a:spLocks noGrp="1"/>
          </p:cNvSpPr>
          <p:nvPr>
            <p:ph type="sldNum" sz="quarter" idx="12"/>
          </p:nvPr>
        </p:nvSpPr>
        <p:spPr/>
        <p:txBody>
          <a:bodyPr/>
          <a:lstStyle/>
          <a:p>
            <a:pPr>
              <a:defRPr/>
            </a:pPr>
            <a:fld id="{2681D70E-4092-4EC5-97CC-7A84B21272F5}"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52400"/>
            <a:ext cx="8458200" cy="792163"/>
          </a:xfrm>
        </p:spPr>
        <p:txBody>
          <a:bodyPr/>
          <a:lstStyle/>
          <a:p>
            <a:r>
              <a:rPr lang="en-US" dirty="0" smtClean="0"/>
              <a:t>McGregor’s Theory X and Y</a:t>
            </a:r>
          </a:p>
        </p:txBody>
      </p:sp>
      <p:sp>
        <p:nvSpPr>
          <p:cNvPr id="27651" name="Rectangle 3"/>
          <p:cNvSpPr>
            <a:spLocks noGrp="1" noChangeArrowheads="1"/>
          </p:cNvSpPr>
          <p:nvPr>
            <p:ph idx="1"/>
          </p:nvPr>
        </p:nvSpPr>
        <p:spPr>
          <a:xfrm>
            <a:off x="228600" y="1143000"/>
            <a:ext cx="8458200" cy="4572000"/>
          </a:xfrm>
        </p:spPr>
        <p:txBody>
          <a:bodyPr/>
          <a:lstStyle/>
          <a:p>
            <a:pPr>
              <a:lnSpc>
                <a:spcPct val="90000"/>
              </a:lnSpc>
            </a:pPr>
            <a:r>
              <a:rPr lang="en-US" sz="2800" dirty="0" smtClean="0">
                <a:latin typeface="Tw Cen MT" panose="020B0602020104020603" pitchFamily="34" charset="0"/>
              </a:rPr>
              <a:t>Douglas McGregor popularized the human relations approach to management in the 1960s</a:t>
            </a:r>
          </a:p>
          <a:p>
            <a:pPr>
              <a:lnSpc>
                <a:spcPct val="90000"/>
              </a:lnSpc>
            </a:pPr>
            <a:r>
              <a:rPr lang="en-US" sz="2800" b="1" dirty="0" smtClean="0">
                <a:latin typeface="Tw Cen MT" panose="020B0602020104020603" pitchFamily="34" charset="0"/>
              </a:rPr>
              <a:t>Theory X</a:t>
            </a:r>
            <a:r>
              <a:rPr lang="en-US" sz="2800" dirty="0" smtClean="0">
                <a:latin typeface="Tw Cen MT" panose="020B0602020104020603" pitchFamily="34" charset="0"/>
              </a:rPr>
              <a:t>: assumes workers dislike and avoid work, so managers must use coercion, threats and various control schemes to get workers to meet objectives</a:t>
            </a:r>
          </a:p>
          <a:p>
            <a:pPr>
              <a:lnSpc>
                <a:spcPct val="90000"/>
              </a:lnSpc>
            </a:pPr>
            <a:r>
              <a:rPr lang="en-US" sz="2800" b="1" dirty="0" smtClean="0">
                <a:latin typeface="Tw Cen MT" panose="020B0602020104020603" pitchFamily="34" charset="0"/>
              </a:rPr>
              <a:t>Theory Y</a:t>
            </a:r>
            <a:r>
              <a:rPr lang="en-US" sz="2800" dirty="0" smtClean="0">
                <a:latin typeface="Tw Cen MT" panose="020B0602020104020603" pitchFamily="34" charset="0"/>
              </a:rPr>
              <a:t>: assumes individuals consider work as natural as play or rest and enjoy the satisfaction of esteem and self-actualization needs</a:t>
            </a:r>
          </a:p>
          <a:p>
            <a:pPr>
              <a:lnSpc>
                <a:spcPct val="90000"/>
              </a:lnSpc>
            </a:pPr>
            <a:r>
              <a:rPr lang="en-US" sz="2800" dirty="0" smtClean="0">
                <a:latin typeface="Tw Cen MT" panose="020B0602020104020603" pitchFamily="34" charset="0"/>
              </a:rPr>
              <a:t>Theory Z:  introduced in 1981 by William Ouchi and is based on the Japanese approach to motivating workers, emphasizing trust, quality, collective decision making, and cultural values</a:t>
            </a:r>
          </a:p>
          <a:p>
            <a:pPr>
              <a:lnSpc>
                <a:spcPct val="90000"/>
              </a:lnSpc>
            </a:pPr>
            <a:endParaRPr lang="en-US" sz="28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3DAC9ABD-832A-4A00-BFF0-B4F0A79743B1}"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457200"/>
            <a:ext cx="8915400" cy="898525"/>
          </a:xfrm>
        </p:spPr>
        <p:txBody>
          <a:bodyPr>
            <a:normAutofit fontScale="90000"/>
          </a:bodyPr>
          <a:lstStyle/>
          <a:p>
            <a:r>
              <a:rPr lang="en-US" sz="3600" dirty="0" smtClean="0"/>
              <a:t>Thamhain and Wilemon’s Ways to Have Influence on Projects</a:t>
            </a:r>
          </a:p>
        </p:txBody>
      </p:sp>
      <p:sp>
        <p:nvSpPr>
          <p:cNvPr id="28675" name="Rectangle 3"/>
          <p:cNvSpPr>
            <a:spLocks noGrp="1" noChangeArrowheads="1"/>
          </p:cNvSpPr>
          <p:nvPr>
            <p:ph idx="1"/>
          </p:nvPr>
        </p:nvSpPr>
        <p:spPr>
          <a:xfrm>
            <a:off x="457200" y="1447800"/>
            <a:ext cx="8686800" cy="4800600"/>
          </a:xfrm>
        </p:spPr>
        <p:txBody>
          <a:bodyPr/>
          <a:lstStyle/>
          <a:p>
            <a:pPr>
              <a:lnSpc>
                <a:spcPct val="90000"/>
              </a:lnSpc>
              <a:buFontTx/>
              <a:buNone/>
            </a:pPr>
            <a:r>
              <a:rPr lang="en-US" dirty="0" smtClean="0"/>
              <a:t>1. </a:t>
            </a:r>
            <a:r>
              <a:rPr lang="en-US" b="1" dirty="0" smtClean="0"/>
              <a:t>Authority</a:t>
            </a:r>
            <a:r>
              <a:rPr lang="en-US" dirty="0" smtClean="0"/>
              <a:t>: the legitimate hierarchical right to issue orders</a:t>
            </a:r>
          </a:p>
          <a:p>
            <a:pPr>
              <a:lnSpc>
                <a:spcPct val="90000"/>
              </a:lnSpc>
              <a:buFontTx/>
              <a:buNone/>
            </a:pPr>
            <a:r>
              <a:rPr lang="en-US" dirty="0" smtClean="0"/>
              <a:t>2. </a:t>
            </a:r>
            <a:r>
              <a:rPr lang="en-US" b="1" dirty="0" smtClean="0"/>
              <a:t>Assignment</a:t>
            </a:r>
            <a:r>
              <a:rPr lang="en-US" dirty="0" smtClean="0"/>
              <a:t>: the project manager's perceived ability to influence a worker's later work assignments</a:t>
            </a:r>
          </a:p>
          <a:p>
            <a:pPr>
              <a:lnSpc>
                <a:spcPct val="90000"/>
              </a:lnSpc>
              <a:buFontTx/>
              <a:buNone/>
            </a:pPr>
            <a:r>
              <a:rPr lang="en-US" dirty="0" smtClean="0"/>
              <a:t>3. </a:t>
            </a:r>
            <a:r>
              <a:rPr lang="en-US" b="1" dirty="0" smtClean="0"/>
              <a:t>Budget</a:t>
            </a:r>
            <a:r>
              <a:rPr lang="en-US" dirty="0" smtClean="0"/>
              <a:t>: the project manager's perceived ability to authorize others' use of discretionary funds</a:t>
            </a:r>
          </a:p>
          <a:p>
            <a:pPr>
              <a:lnSpc>
                <a:spcPct val="90000"/>
              </a:lnSpc>
              <a:buFontTx/>
              <a:buNone/>
            </a:pPr>
            <a:r>
              <a:rPr lang="en-US" dirty="0" smtClean="0"/>
              <a:t>4. </a:t>
            </a:r>
            <a:r>
              <a:rPr lang="en-US" b="1" dirty="0" smtClean="0"/>
              <a:t>Promotion</a:t>
            </a:r>
            <a:r>
              <a:rPr lang="en-US" dirty="0" smtClean="0"/>
              <a:t>: the ability to improve a worker's position</a:t>
            </a:r>
          </a:p>
          <a:p>
            <a:pPr>
              <a:lnSpc>
                <a:spcPct val="90000"/>
              </a:lnSpc>
              <a:buFontTx/>
              <a:buNone/>
            </a:pPr>
            <a:r>
              <a:rPr lang="en-US" dirty="0" smtClean="0"/>
              <a:t>5. </a:t>
            </a:r>
            <a:r>
              <a:rPr lang="en-US" b="1" dirty="0" smtClean="0"/>
              <a:t>Money</a:t>
            </a:r>
            <a:r>
              <a:rPr lang="en-US" dirty="0" smtClean="0"/>
              <a:t>: the ability to increase a worker's pay and benefits</a:t>
            </a:r>
          </a:p>
          <a:p>
            <a:pPr>
              <a:lnSpc>
                <a:spcPct val="90000"/>
              </a:lnSpc>
              <a:buFontTx/>
              <a:buNone/>
            </a:pPr>
            <a:endParaRPr lang="en-US" dirty="0" smtClean="0"/>
          </a:p>
        </p:txBody>
      </p:sp>
      <p:sp>
        <p:nvSpPr>
          <p:cNvPr id="6" name="Slide Number Placeholder 5"/>
          <p:cNvSpPr>
            <a:spLocks noGrp="1"/>
          </p:cNvSpPr>
          <p:nvPr>
            <p:ph type="sldNum" sz="quarter" idx="12"/>
          </p:nvPr>
        </p:nvSpPr>
        <p:spPr/>
        <p:txBody>
          <a:bodyPr/>
          <a:lstStyle/>
          <a:p>
            <a:pPr>
              <a:defRPr/>
            </a:pPr>
            <a:fld id="{55DBA332-A694-4913-84E9-5E248DEB19FB}"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Thamhain and Wilemon’s Ways to Have Influence on Projects (cont’d)</a:t>
            </a:r>
          </a:p>
        </p:txBody>
      </p:sp>
      <p:sp>
        <p:nvSpPr>
          <p:cNvPr id="29699" name="Rectangle 3"/>
          <p:cNvSpPr>
            <a:spLocks noGrp="1" noChangeArrowheads="1"/>
          </p:cNvSpPr>
          <p:nvPr>
            <p:ph idx="1"/>
          </p:nvPr>
        </p:nvSpPr>
        <p:spPr/>
        <p:txBody>
          <a:bodyPr/>
          <a:lstStyle/>
          <a:p>
            <a:pPr>
              <a:buFontTx/>
              <a:buNone/>
            </a:pPr>
            <a:r>
              <a:rPr lang="en-US" sz="2800" dirty="0" smtClean="0"/>
              <a:t>6. </a:t>
            </a:r>
            <a:r>
              <a:rPr lang="en-US" sz="2800" b="1" dirty="0" smtClean="0"/>
              <a:t>Penalty</a:t>
            </a:r>
            <a:r>
              <a:rPr lang="en-US" sz="2800" dirty="0" smtClean="0"/>
              <a:t>: the project manager's ability to cause punishment</a:t>
            </a:r>
          </a:p>
          <a:p>
            <a:pPr>
              <a:buFontTx/>
              <a:buNone/>
            </a:pPr>
            <a:r>
              <a:rPr lang="en-US" sz="2800" dirty="0" smtClean="0"/>
              <a:t>7. </a:t>
            </a:r>
            <a:r>
              <a:rPr lang="en-US" sz="2800" b="1" dirty="0" smtClean="0"/>
              <a:t>Work challenge</a:t>
            </a:r>
            <a:r>
              <a:rPr lang="en-US" sz="2800" dirty="0" smtClean="0"/>
              <a:t>: the ability to assign work that capitalizes on a worker's enjoyment of doing a particular task</a:t>
            </a:r>
          </a:p>
          <a:p>
            <a:pPr>
              <a:buFontTx/>
              <a:buNone/>
            </a:pPr>
            <a:r>
              <a:rPr lang="en-US" sz="2800" dirty="0" smtClean="0"/>
              <a:t>8. </a:t>
            </a:r>
            <a:r>
              <a:rPr lang="en-US" sz="2800" b="1" dirty="0" smtClean="0"/>
              <a:t>Expertise:</a:t>
            </a:r>
            <a:r>
              <a:rPr lang="en-US" sz="2800" dirty="0" smtClean="0"/>
              <a:t> the project manager's perceived special knowledge that others deem important</a:t>
            </a:r>
          </a:p>
          <a:p>
            <a:pPr>
              <a:buFontTx/>
              <a:buNone/>
            </a:pPr>
            <a:r>
              <a:rPr lang="en-US" sz="2800" dirty="0" smtClean="0"/>
              <a:t>9. </a:t>
            </a:r>
            <a:r>
              <a:rPr lang="en-US" sz="2800" b="1" dirty="0" smtClean="0"/>
              <a:t>Friendship: </a:t>
            </a:r>
            <a:r>
              <a:rPr lang="en-US" sz="2800" dirty="0" smtClean="0"/>
              <a:t>the ability to establish friendly personal relationships between the project manager and others</a:t>
            </a:r>
          </a:p>
        </p:txBody>
      </p:sp>
      <p:sp>
        <p:nvSpPr>
          <p:cNvPr id="6" name="Slide Number Placeholder 5"/>
          <p:cNvSpPr>
            <a:spLocks noGrp="1"/>
          </p:cNvSpPr>
          <p:nvPr>
            <p:ph type="sldNum" sz="quarter" idx="12"/>
          </p:nvPr>
        </p:nvSpPr>
        <p:spPr/>
        <p:txBody>
          <a:bodyPr/>
          <a:lstStyle/>
          <a:p>
            <a:pPr>
              <a:defRPr/>
            </a:pPr>
            <a:fld id="{ED9BFCE9-EA09-452B-A28C-4272D78922BB}"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74638"/>
            <a:ext cx="8305800" cy="868362"/>
          </a:xfrm>
        </p:spPr>
        <p:txBody>
          <a:bodyPr/>
          <a:lstStyle/>
          <a:p>
            <a:r>
              <a:rPr lang="en-US" dirty="0" smtClean="0"/>
              <a:t>Learning Objectives</a:t>
            </a:r>
          </a:p>
        </p:txBody>
      </p:sp>
      <p:sp>
        <p:nvSpPr>
          <p:cNvPr id="9219" name="Rectangle 3"/>
          <p:cNvSpPr>
            <a:spLocks noGrp="1" noChangeArrowheads="1"/>
          </p:cNvSpPr>
          <p:nvPr>
            <p:ph idx="1"/>
          </p:nvPr>
        </p:nvSpPr>
        <p:spPr>
          <a:xfrm>
            <a:off x="304800" y="1295400"/>
            <a:ext cx="8534400" cy="5181600"/>
          </a:xfrm>
        </p:spPr>
        <p:txBody>
          <a:bodyPr/>
          <a:lstStyle/>
          <a:p>
            <a:r>
              <a:rPr lang="en-US" sz="2400" dirty="0" smtClean="0"/>
              <a:t>Explain </a:t>
            </a:r>
            <a:r>
              <a:rPr lang="en-US" sz="2400" dirty="0"/>
              <a:t>the importance of good human resource management </a:t>
            </a:r>
            <a:r>
              <a:rPr lang="en-US" sz="2400" dirty="0" smtClean="0"/>
              <a:t>on projects</a:t>
            </a:r>
            <a:r>
              <a:rPr lang="en-US" sz="2400" dirty="0"/>
              <a:t>, including the current state of the global IT workforce and </a:t>
            </a:r>
            <a:r>
              <a:rPr lang="en-US" sz="2400" dirty="0" smtClean="0"/>
              <a:t>future implications </a:t>
            </a:r>
            <a:r>
              <a:rPr lang="en-US" sz="2400" dirty="0"/>
              <a:t>for it</a:t>
            </a:r>
          </a:p>
          <a:p>
            <a:r>
              <a:rPr lang="en-US" sz="2400" dirty="0" smtClean="0"/>
              <a:t>Define </a:t>
            </a:r>
            <a:r>
              <a:rPr lang="en-US" sz="2400" dirty="0"/>
              <a:t>project human resource management and understand </a:t>
            </a:r>
            <a:r>
              <a:rPr lang="en-US" sz="2400" dirty="0" smtClean="0"/>
              <a:t>its processes</a:t>
            </a:r>
            <a:endParaRPr lang="en-US" sz="2400" dirty="0"/>
          </a:p>
          <a:p>
            <a:r>
              <a:rPr lang="en-US" sz="2400" dirty="0" smtClean="0"/>
              <a:t>Summarize </a:t>
            </a:r>
            <a:r>
              <a:rPr lang="en-US" sz="2400" dirty="0"/>
              <a:t>key concepts for managing people by understanding </a:t>
            </a:r>
            <a:r>
              <a:rPr lang="en-US" sz="2400" dirty="0" smtClean="0"/>
              <a:t>the theories </a:t>
            </a:r>
            <a:r>
              <a:rPr lang="en-US" sz="2400" dirty="0"/>
              <a:t>of Abraham Maslow, Frederick Herzberg, David McClelland, </a:t>
            </a:r>
            <a:r>
              <a:rPr lang="en-US" sz="2400" dirty="0" smtClean="0"/>
              <a:t>and Douglas </a:t>
            </a:r>
            <a:r>
              <a:rPr lang="en-US" sz="2400" dirty="0"/>
              <a:t>McGregor on motivation, H. J. </a:t>
            </a:r>
            <a:r>
              <a:rPr lang="en-US" sz="2400" dirty="0" err="1"/>
              <a:t>Thamhain</a:t>
            </a:r>
            <a:r>
              <a:rPr lang="en-US" sz="2400" dirty="0"/>
              <a:t> and D. L. </a:t>
            </a:r>
            <a:r>
              <a:rPr lang="en-US" sz="2400" dirty="0" err="1"/>
              <a:t>Wilemon</a:t>
            </a:r>
            <a:r>
              <a:rPr lang="en-US" sz="2400" dirty="0"/>
              <a:t> </a:t>
            </a:r>
            <a:r>
              <a:rPr lang="en-US" sz="2400" dirty="0" smtClean="0"/>
              <a:t>on influencing </a:t>
            </a:r>
            <a:r>
              <a:rPr lang="en-US" sz="2400" dirty="0"/>
              <a:t>workers, </a:t>
            </a:r>
            <a:r>
              <a:rPr lang="en-US" sz="2400" dirty="0" smtClean="0"/>
              <a:t>and </a:t>
            </a:r>
            <a:r>
              <a:rPr lang="en-US" sz="2400" dirty="0"/>
              <a:t>Stephen Covey on how people and teams </a:t>
            </a:r>
            <a:r>
              <a:rPr lang="en-US" sz="2400" dirty="0" smtClean="0"/>
              <a:t>can become </a:t>
            </a:r>
            <a:r>
              <a:rPr lang="en-US" sz="2400" dirty="0"/>
              <a:t>more effective</a:t>
            </a:r>
            <a:endParaRPr lang="en-US" sz="2400" dirty="0" smtClean="0"/>
          </a:p>
        </p:txBody>
      </p:sp>
      <p:sp>
        <p:nvSpPr>
          <p:cNvPr id="6" name="Slide Number Placeholder 5"/>
          <p:cNvSpPr>
            <a:spLocks noGrp="1"/>
          </p:cNvSpPr>
          <p:nvPr>
            <p:ph type="sldNum" sz="quarter" idx="12"/>
          </p:nvPr>
        </p:nvSpPr>
        <p:spPr/>
        <p:txBody>
          <a:bodyPr/>
          <a:lstStyle/>
          <a:p>
            <a:pPr>
              <a:defRPr/>
            </a:pPr>
            <a:fld id="{FECF5B08-446F-42A6-8EF9-0C0CB2E845DD}"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smtClean="0"/>
              <a:t>Ways to Influence that Help and Hurt Projects</a:t>
            </a:r>
          </a:p>
        </p:txBody>
      </p:sp>
      <p:sp>
        <p:nvSpPr>
          <p:cNvPr id="30723" name="Rectangle 3"/>
          <p:cNvSpPr>
            <a:spLocks noGrp="1" noChangeArrowheads="1"/>
          </p:cNvSpPr>
          <p:nvPr>
            <p:ph idx="1"/>
          </p:nvPr>
        </p:nvSpPr>
        <p:spPr>
          <a:xfrm>
            <a:off x="533400" y="1600200"/>
            <a:ext cx="8186738" cy="4114800"/>
          </a:xfrm>
        </p:spPr>
        <p:txBody>
          <a:bodyPr/>
          <a:lstStyle/>
          <a:p>
            <a:pPr>
              <a:lnSpc>
                <a:spcPct val="90000"/>
              </a:lnSpc>
            </a:pPr>
            <a:r>
              <a:rPr lang="en-US" dirty="0" smtClean="0"/>
              <a:t>Projects are more likely to </a:t>
            </a:r>
            <a:r>
              <a:rPr lang="en-US" i="1" dirty="0" smtClean="0"/>
              <a:t>succeed</a:t>
            </a:r>
            <a:r>
              <a:rPr lang="en-US" dirty="0" smtClean="0"/>
              <a:t> when project managers influence with</a:t>
            </a:r>
          </a:p>
          <a:p>
            <a:pPr lvl="1">
              <a:lnSpc>
                <a:spcPct val="90000"/>
              </a:lnSpc>
            </a:pPr>
            <a:r>
              <a:rPr lang="en-US" dirty="0" smtClean="0"/>
              <a:t>expertise</a:t>
            </a:r>
          </a:p>
          <a:p>
            <a:pPr lvl="1">
              <a:lnSpc>
                <a:spcPct val="90000"/>
              </a:lnSpc>
            </a:pPr>
            <a:r>
              <a:rPr lang="en-US" dirty="0" smtClean="0"/>
              <a:t>work challenge</a:t>
            </a:r>
          </a:p>
          <a:p>
            <a:pPr>
              <a:lnSpc>
                <a:spcPct val="90000"/>
              </a:lnSpc>
            </a:pPr>
            <a:r>
              <a:rPr lang="en-US" dirty="0" smtClean="0"/>
              <a:t>Projects are more likely to </a:t>
            </a:r>
            <a:r>
              <a:rPr lang="en-US" i="1" dirty="0" smtClean="0"/>
              <a:t>fail</a:t>
            </a:r>
            <a:r>
              <a:rPr lang="en-US" dirty="0" smtClean="0"/>
              <a:t> when project managers rely too heavily on</a:t>
            </a:r>
          </a:p>
          <a:p>
            <a:pPr lvl="1">
              <a:lnSpc>
                <a:spcPct val="90000"/>
              </a:lnSpc>
            </a:pPr>
            <a:r>
              <a:rPr lang="en-US" dirty="0" smtClean="0"/>
              <a:t>authority</a:t>
            </a:r>
          </a:p>
          <a:p>
            <a:pPr lvl="1">
              <a:lnSpc>
                <a:spcPct val="90000"/>
              </a:lnSpc>
            </a:pPr>
            <a:r>
              <a:rPr lang="en-US" dirty="0" smtClean="0"/>
              <a:t>money</a:t>
            </a:r>
          </a:p>
          <a:p>
            <a:pPr lvl="1">
              <a:lnSpc>
                <a:spcPct val="90000"/>
              </a:lnSpc>
            </a:pPr>
            <a:r>
              <a:rPr lang="en-US" dirty="0" smtClean="0"/>
              <a:t>penalty</a:t>
            </a:r>
          </a:p>
        </p:txBody>
      </p:sp>
      <p:sp>
        <p:nvSpPr>
          <p:cNvPr id="6" name="Slide Number Placeholder 5"/>
          <p:cNvSpPr>
            <a:spLocks noGrp="1"/>
          </p:cNvSpPr>
          <p:nvPr>
            <p:ph type="sldNum" sz="quarter" idx="12"/>
          </p:nvPr>
        </p:nvSpPr>
        <p:spPr/>
        <p:txBody>
          <a:bodyPr/>
          <a:lstStyle/>
          <a:p>
            <a:pPr>
              <a:defRPr/>
            </a:pPr>
            <a:fld id="{40B7CAA3-651B-4AD2-8703-661F7B40516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800" dirty="0" smtClean="0"/>
              <a:t>Power</a:t>
            </a:r>
          </a:p>
        </p:txBody>
      </p:sp>
      <p:sp>
        <p:nvSpPr>
          <p:cNvPr id="31747" name="Rectangle 3"/>
          <p:cNvSpPr>
            <a:spLocks noGrp="1" noChangeArrowheads="1"/>
          </p:cNvSpPr>
          <p:nvPr>
            <p:ph idx="1"/>
          </p:nvPr>
        </p:nvSpPr>
        <p:spPr/>
        <p:txBody>
          <a:bodyPr/>
          <a:lstStyle/>
          <a:p>
            <a:pPr>
              <a:lnSpc>
                <a:spcPct val="90000"/>
              </a:lnSpc>
            </a:pPr>
            <a:r>
              <a:rPr lang="en-US" b="1" dirty="0" smtClean="0"/>
              <a:t>Power </a:t>
            </a:r>
            <a:r>
              <a:rPr lang="en-US" dirty="0" smtClean="0"/>
              <a:t>is the potential ability to influence behavior to get people to do things they would not otherwise do</a:t>
            </a:r>
          </a:p>
          <a:p>
            <a:pPr marL="0" indent="0">
              <a:lnSpc>
                <a:spcPct val="90000"/>
              </a:lnSpc>
              <a:buNone/>
            </a:pPr>
            <a:endParaRPr lang="en-US" dirty="0" smtClean="0"/>
          </a:p>
          <a:p>
            <a:pPr>
              <a:lnSpc>
                <a:spcPct val="90000"/>
              </a:lnSpc>
            </a:pPr>
            <a:r>
              <a:rPr lang="en-US" dirty="0"/>
              <a:t>There are </a:t>
            </a:r>
            <a:r>
              <a:rPr lang="en-US" dirty="0">
                <a:solidFill>
                  <a:srgbClr val="FF0000"/>
                </a:solidFill>
              </a:rPr>
              <a:t>five</a:t>
            </a:r>
            <a:r>
              <a:rPr lang="en-US" dirty="0"/>
              <a:t> main types of power, based on French and Raven s classic </a:t>
            </a:r>
            <a:r>
              <a:rPr lang="en-US" dirty="0" smtClean="0"/>
              <a:t>study,</a:t>
            </a:r>
            <a:r>
              <a:rPr lang="en-US" dirty="0"/>
              <a:t> "</a:t>
            </a:r>
            <a:r>
              <a:rPr lang="en-US" b="1" dirty="0">
                <a:solidFill>
                  <a:srgbClr val="FF0000"/>
                </a:solidFill>
              </a:rPr>
              <a:t>The Bases of Social </a:t>
            </a:r>
            <a:r>
              <a:rPr lang="en-US" b="1" dirty="0" smtClean="0">
                <a:solidFill>
                  <a:srgbClr val="FF0000"/>
                </a:solidFill>
              </a:rPr>
              <a:t>Power</a:t>
            </a:r>
            <a:r>
              <a:rPr lang="en-US" dirty="0" smtClean="0"/>
              <a:t>“. </a:t>
            </a:r>
          </a:p>
        </p:txBody>
      </p:sp>
      <p:sp>
        <p:nvSpPr>
          <p:cNvPr id="6" name="Slide Number Placeholder 5"/>
          <p:cNvSpPr>
            <a:spLocks noGrp="1"/>
          </p:cNvSpPr>
          <p:nvPr>
            <p:ph type="sldNum" sz="quarter" idx="12"/>
          </p:nvPr>
        </p:nvSpPr>
        <p:spPr/>
        <p:txBody>
          <a:bodyPr/>
          <a:lstStyle/>
          <a:p>
            <a:pPr>
              <a:defRPr/>
            </a:pPr>
            <a:fld id="{04FC4FBD-8BDD-44F9-82CD-936AF23BC5BC}"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800" dirty="0" smtClean="0"/>
              <a:t>Power(cont’d)</a:t>
            </a:r>
          </a:p>
        </p:txBody>
      </p:sp>
      <p:sp>
        <p:nvSpPr>
          <p:cNvPr id="31747" name="Rectangle 3"/>
          <p:cNvSpPr>
            <a:spLocks noGrp="1" noChangeArrowheads="1"/>
          </p:cNvSpPr>
          <p:nvPr>
            <p:ph idx="1"/>
          </p:nvPr>
        </p:nvSpPr>
        <p:spPr/>
        <p:txBody>
          <a:bodyPr/>
          <a:lstStyle/>
          <a:p>
            <a:pPr marL="457200" indent="-457200">
              <a:buAutoNum type="arabicPeriod"/>
            </a:pPr>
            <a:r>
              <a:rPr lang="en-US" sz="2400" b="1" dirty="0" smtClean="0">
                <a:latin typeface="Tw Cen MT" panose="020B0602020104020603" pitchFamily="34" charset="0"/>
              </a:rPr>
              <a:t>Coercive </a:t>
            </a:r>
            <a:r>
              <a:rPr lang="en-US" sz="2400" b="1" dirty="0">
                <a:latin typeface="Tw Cen MT" panose="020B0602020104020603" pitchFamily="34" charset="0"/>
              </a:rPr>
              <a:t>power: </a:t>
            </a:r>
            <a:r>
              <a:rPr lang="en-US" sz="2400" dirty="0">
                <a:latin typeface="Tw Cen MT" panose="020B0602020104020603" pitchFamily="34" charset="0"/>
              </a:rPr>
              <a:t>This type of power involves the use of threats or punishment to influence </a:t>
            </a:r>
            <a:r>
              <a:rPr lang="en-US" sz="2400" dirty="0" smtClean="0">
                <a:latin typeface="Tw Cen MT" panose="020B0602020104020603" pitchFamily="34" charset="0"/>
              </a:rPr>
              <a:t>others.</a:t>
            </a:r>
          </a:p>
          <a:p>
            <a:pPr marL="457200" indent="-457200">
              <a:buAutoNum type="arabicPeriod"/>
            </a:pPr>
            <a:r>
              <a:rPr lang="en-US" sz="2400" b="1" dirty="0" smtClean="0">
                <a:latin typeface="Tw Cen MT" panose="020B0602020104020603" pitchFamily="34" charset="0"/>
              </a:rPr>
              <a:t>Reward </a:t>
            </a:r>
            <a:r>
              <a:rPr lang="en-US" sz="2400" b="1" dirty="0">
                <a:latin typeface="Tw Cen MT" panose="020B0602020104020603" pitchFamily="34" charset="0"/>
              </a:rPr>
              <a:t>power:</a:t>
            </a:r>
            <a:r>
              <a:rPr lang="en-US" sz="2400" dirty="0">
                <a:latin typeface="Tw Cen MT" panose="020B0602020104020603" pitchFamily="34" charset="0"/>
              </a:rPr>
              <a:t> This type of power involves the ability to offer rewards or incentives to influence </a:t>
            </a:r>
            <a:r>
              <a:rPr lang="en-US" sz="2400" dirty="0" smtClean="0">
                <a:latin typeface="Tw Cen MT" panose="020B0602020104020603" pitchFamily="34" charset="0"/>
              </a:rPr>
              <a:t>others.</a:t>
            </a:r>
          </a:p>
          <a:p>
            <a:pPr marL="457200" indent="-457200">
              <a:buAutoNum type="arabicPeriod"/>
            </a:pPr>
            <a:r>
              <a:rPr lang="en-US" sz="2400" b="1" dirty="0" smtClean="0">
                <a:latin typeface="Tw Cen MT" panose="020B0602020104020603" pitchFamily="34" charset="0"/>
              </a:rPr>
              <a:t>Legitimate </a:t>
            </a:r>
            <a:r>
              <a:rPr lang="en-US" sz="2400" b="1" dirty="0">
                <a:latin typeface="Tw Cen MT" panose="020B0602020104020603" pitchFamily="34" charset="0"/>
              </a:rPr>
              <a:t>power: </a:t>
            </a:r>
            <a:r>
              <a:rPr lang="en-US" sz="2400" dirty="0">
                <a:latin typeface="Tw Cen MT" panose="020B0602020104020603" pitchFamily="34" charset="0"/>
              </a:rPr>
              <a:t>This type of power is based on an individual's formal position or authority within an organization or </a:t>
            </a:r>
            <a:r>
              <a:rPr lang="en-US" sz="2400" dirty="0" smtClean="0">
                <a:latin typeface="Tw Cen MT" panose="020B0602020104020603" pitchFamily="34" charset="0"/>
              </a:rPr>
              <a:t>society.</a:t>
            </a:r>
          </a:p>
          <a:p>
            <a:pPr marL="457200" indent="-457200">
              <a:buAutoNum type="arabicPeriod"/>
            </a:pPr>
            <a:r>
              <a:rPr lang="en-US" sz="2400" b="1" dirty="0" smtClean="0">
                <a:latin typeface="Tw Cen MT" panose="020B0602020104020603" pitchFamily="34" charset="0"/>
              </a:rPr>
              <a:t>Expert </a:t>
            </a:r>
            <a:r>
              <a:rPr lang="en-US" sz="2400" b="1" dirty="0">
                <a:latin typeface="Tw Cen MT" panose="020B0602020104020603" pitchFamily="34" charset="0"/>
              </a:rPr>
              <a:t>power: </a:t>
            </a:r>
            <a:r>
              <a:rPr lang="en-US" sz="2400" dirty="0">
                <a:latin typeface="Tw Cen MT" panose="020B0602020104020603" pitchFamily="34" charset="0"/>
              </a:rPr>
              <a:t>This type of power is based on an individual's knowledge, skills, and expertise in a particular </a:t>
            </a:r>
            <a:r>
              <a:rPr lang="en-US" sz="2400" dirty="0" smtClean="0">
                <a:latin typeface="Tw Cen MT" panose="020B0602020104020603" pitchFamily="34" charset="0"/>
              </a:rPr>
              <a:t>area.</a:t>
            </a:r>
          </a:p>
          <a:p>
            <a:pPr marL="457200" indent="-457200">
              <a:buAutoNum type="arabicPeriod"/>
            </a:pPr>
            <a:r>
              <a:rPr lang="en-US" sz="2400" b="1" dirty="0" smtClean="0">
                <a:latin typeface="Tw Cen MT" panose="020B0602020104020603" pitchFamily="34" charset="0"/>
              </a:rPr>
              <a:t>Referent </a:t>
            </a:r>
            <a:r>
              <a:rPr lang="en-US" sz="2400" b="1" dirty="0">
                <a:latin typeface="Tw Cen MT" panose="020B0602020104020603" pitchFamily="34" charset="0"/>
              </a:rPr>
              <a:t>power: </a:t>
            </a:r>
            <a:r>
              <a:rPr lang="en-US" sz="2400" dirty="0">
                <a:latin typeface="Tw Cen MT" panose="020B0602020104020603" pitchFamily="34" charset="0"/>
              </a:rPr>
              <a:t>This type of power is based on an individual's personal characteristics, such as charisma, charm, and likability, that make them attractive to </a:t>
            </a:r>
            <a:r>
              <a:rPr lang="en-US" sz="2400" dirty="0" smtClean="0">
                <a:latin typeface="Tw Cen MT" panose="020B0602020104020603" pitchFamily="34" charset="0"/>
              </a:rPr>
              <a:t>others</a:t>
            </a:r>
            <a:r>
              <a:rPr lang="en-US" sz="2400" dirty="0">
                <a:latin typeface="Tw Cen MT" panose="020B0602020104020603" pitchFamily="34" charset="0"/>
              </a:rPr>
              <a:t/>
            </a:r>
            <a:br>
              <a:rPr lang="en-US" sz="2400" dirty="0">
                <a:latin typeface="Tw Cen MT" panose="020B0602020104020603" pitchFamily="34" charset="0"/>
              </a:rPr>
            </a:br>
            <a:endParaRPr lang="en-US" sz="24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04FC4FBD-8BDD-44F9-82CD-936AF23BC5BC}" type="slidenum">
              <a:rPr lang="en-US" smtClean="0"/>
              <a:pPr>
                <a:defRPr/>
              </a:pPr>
              <a:t>22</a:t>
            </a:fld>
            <a:endParaRPr lang="en-US" dirty="0"/>
          </a:p>
        </p:txBody>
      </p:sp>
    </p:spTree>
    <p:extLst>
      <p:ext uri="{BB962C8B-B14F-4D97-AF65-F5344CB8AC3E}">
        <p14:creationId xmlns:p14="http://schemas.microsoft.com/office/powerpoint/2010/main" val="2930889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274638"/>
            <a:ext cx="8305800" cy="944562"/>
          </a:xfrm>
        </p:spPr>
        <p:txBody>
          <a:bodyPr>
            <a:normAutofit/>
          </a:bodyPr>
          <a:lstStyle/>
          <a:p>
            <a:r>
              <a:rPr lang="en-US" b="1" dirty="0" smtClean="0"/>
              <a:t>Covey and Improving Effectiveness</a:t>
            </a:r>
          </a:p>
        </p:txBody>
      </p:sp>
      <p:sp>
        <p:nvSpPr>
          <p:cNvPr id="32771" name="Rectangle 3"/>
          <p:cNvSpPr>
            <a:spLocks noGrp="1" noChangeArrowheads="1"/>
          </p:cNvSpPr>
          <p:nvPr>
            <p:ph idx="1"/>
          </p:nvPr>
        </p:nvSpPr>
        <p:spPr/>
        <p:txBody>
          <a:bodyPr/>
          <a:lstStyle/>
          <a:p>
            <a:pPr>
              <a:lnSpc>
                <a:spcPct val="90000"/>
              </a:lnSpc>
            </a:pPr>
            <a:r>
              <a:rPr lang="en-US" dirty="0" smtClean="0"/>
              <a:t>Project managers can apply Covey’s 7 habits to improve effectiveness on projects</a:t>
            </a:r>
          </a:p>
          <a:p>
            <a:pPr lvl="1">
              <a:lnSpc>
                <a:spcPct val="90000"/>
              </a:lnSpc>
            </a:pPr>
            <a:r>
              <a:rPr lang="en-US" dirty="0" smtClean="0"/>
              <a:t>Be proactive</a:t>
            </a:r>
          </a:p>
          <a:p>
            <a:pPr lvl="1">
              <a:lnSpc>
                <a:spcPct val="90000"/>
              </a:lnSpc>
            </a:pPr>
            <a:r>
              <a:rPr lang="en-US" dirty="0" smtClean="0"/>
              <a:t>Begin with the end in mind</a:t>
            </a:r>
          </a:p>
          <a:p>
            <a:pPr lvl="1">
              <a:lnSpc>
                <a:spcPct val="90000"/>
              </a:lnSpc>
            </a:pPr>
            <a:r>
              <a:rPr lang="en-US" dirty="0" smtClean="0"/>
              <a:t>Put first things first</a:t>
            </a:r>
          </a:p>
          <a:p>
            <a:pPr lvl="1">
              <a:lnSpc>
                <a:spcPct val="90000"/>
              </a:lnSpc>
            </a:pPr>
            <a:r>
              <a:rPr lang="en-US" dirty="0" smtClean="0"/>
              <a:t>Think win/win</a:t>
            </a:r>
          </a:p>
          <a:p>
            <a:pPr lvl="1">
              <a:lnSpc>
                <a:spcPct val="90000"/>
              </a:lnSpc>
            </a:pPr>
            <a:r>
              <a:rPr lang="en-US" dirty="0" smtClean="0"/>
              <a:t>Seek first to understand, then to be understood</a:t>
            </a:r>
          </a:p>
          <a:p>
            <a:pPr lvl="1">
              <a:lnSpc>
                <a:spcPct val="90000"/>
              </a:lnSpc>
            </a:pPr>
            <a:r>
              <a:rPr lang="en-US" dirty="0" smtClean="0"/>
              <a:t>Synergize: </a:t>
            </a:r>
            <a:r>
              <a:rPr lang="en-US" dirty="0"/>
              <a:t>is </a:t>
            </a:r>
            <a:r>
              <a:rPr lang="en-US" dirty="0" smtClean="0"/>
              <a:t>the concept </a:t>
            </a:r>
            <a:r>
              <a:rPr lang="en-US" dirty="0"/>
              <a:t>that the </a:t>
            </a:r>
            <a:r>
              <a:rPr lang="en-US" dirty="0">
                <a:solidFill>
                  <a:srgbClr val="FF0000"/>
                </a:solidFill>
              </a:rPr>
              <a:t>whole is equal to more than the sum of its parts</a:t>
            </a:r>
            <a:r>
              <a:rPr lang="en-US" dirty="0"/>
              <a:t>. </a:t>
            </a:r>
            <a:endParaRPr lang="en-US" dirty="0" smtClean="0"/>
          </a:p>
          <a:p>
            <a:pPr lvl="1">
              <a:lnSpc>
                <a:spcPct val="90000"/>
              </a:lnSpc>
            </a:pPr>
            <a:r>
              <a:rPr lang="en-US" dirty="0" smtClean="0"/>
              <a:t>Sharpen the saw: </a:t>
            </a:r>
            <a:r>
              <a:rPr lang="en-US" dirty="0">
                <a:solidFill>
                  <a:srgbClr val="FF0000"/>
                </a:solidFill>
              </a:rPr>
              <a:t>to develop and renew their </a:t>
            </a:r>
            <a:r>
              <a:rPr lang="en-US" dirty="0" smtClean="0">
                <a:solidFill>
                  <a:srgbClr val="FF0000"/>
                </a:solidFill>
              </a:rPr>
              <a:t>physical, spiritual</a:t>
            </a:r>
            <a:r>
              <a:rPr lang="en-US" dirty="0">
                <a:solidFill>
                  <a:srgbClr val="FF0000"/>
                </a:solidFill>
              </a:rPr>
              <a:t>, mental, and social/emotional selves. </a:t>
            </a:r>
            <a:br>
              <a:rPr lang="en-US" dirty="0">
                <a:solidFill>
                  <a:srgbClr val="FF0000"/>
                </a:solidFill>
              </a:rPr>
            </a:br>
            <a:endParaRPr lang="en-US" dirty="0" smtClean="0">
              <a:solidFill>
                <a:srgbClr val="FF0000"/>
              </a:solidFill>
            </a:endParaRPr>
          </a:p>
        </p:txBody>
      </p:sp>
      <p:sp>
        <p:nvSpPr>
          <p:cNvPr id="6" name="Slide Number Placeholder 5"/>
          <p:cNvSpPr>
            <a:spLocks noGrp="1"/>
          </p:cNvSpPr>
          <p:nvPr>
            <p:ph type="sldNum" sz="quarter" idx="12"/>
          </p:nvPr>
        </p:nvSpPr>
        <p:spPr/>
        <p:txBody>
          <a:bodyPr/>
          <a:lstStyle/>
          <a:p>
            <a:pPr>
              <a:defRPr/>
            </a:pPr>
            <a:fld id="{CA6E05F3-2273-40D1-A674-B6E0BA0DC0B9}"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74638"/>
            <a:ext cx="8305800" cy="792162"/>
          </a:xfrm>
        </p:spPr>
        <p:txBody>
          <a:bodyPr/>
          <a:lstStyle/>
          <a:p>
            <a:r>
              <a:rPr lang="en-US" dirty="0" smtClean="0"/>
              <a:t>Empathic Listening and Rapport</a:t>
            </a:r>
          </a:p>
        </p:txBody>
      </p:sp>
      <p:sp>
        <p:nvSpPr>
          <p:cNvPr id="33795" name="Rectangle 3"/>
          <p:cNvSpPr>
            <a:spLocks noGrp="1" noChangeArrowheads="1"/>
          </p:cNvSpPr>
          <p:nvPr>
            <p:ph idx="1"/>
          </p:nvPr>
        </p:nvSpPr>
        <p:spPr>
          <a:xfrm>
            <a:off x="500062" y="1371600"/>
            <a:ext cx="8186738" cy="3962400"/>
          </a:xfrm>
        </p:spPr>
        <p:txBody>
          <a:bodyPr/>
          <a:lstStyle/>
          <a:p>
            <a:pPr>
              <a:lnSpc>
                <a:spcPct val="90000"/>
              </a:lnSpc>
            </a:pPr>
            <a:r>
              <a:rPr lang="en-US" sz="2800" dirty="0" smtClean="0"/>
              <a:t>Good project managers are </a:t>
            </a:r>
            <a:r>
              <a:rPr lang="en-US" sz="2800" b="1" dirty="0" smtClean="0"/>
              <a:t>empathic listeners</a:t>
            </a:r>
            <a:r>
              <a:rPr lang="en-US" sz="2800" dirty="0" smtClean="0"/>
              <a:t> - they listen with the intent to understand</a:t>
            </a:r>
          </a:p>
          <a:p>
            <a:pPr>
              <a:lnSpc>
                <a:spcPct val="90000"/>
              </a:lnSpc>
            </a:pPr>
            <a:r>
              <a:rPr lang="en-US" sz="2800" dirty="0" smtClean="0"/>
              <a:t>Before you can communicate with others, you have to have </a:t>
            </a:r>
            <a:r>
              <a:rPr lang="en-US" sz="2800" b="1" dirty="0" smtClean="0"/>
              <a:t>rapport </a:t>
            </a:r>
            <a:r>
              <a:rPr lang="en-US" sz="2800" dirty="0" smtClean="0"/>
              <a:t>– a relation of harmony, conformity, accord, or affinity</a:t>
            </a:r>
          </a:p>
          <a:p>
            <a:pPr>
              <a:lnSpc>
                <a:spcPct val="90000"/>
              </a:lnSpc>
            </a:pPr>
            <a:r>
              <a:rPr lang="en-US" sz="2800" b="1" dirty="0" smtClean="0"/>
              <a:t>Mirroring</a:t>
            </a:r>
            <a:r>
              <a:rPr lang="en-US" sz="2800" dirty="0" smtClean="0"/>
              <a:t> is the matching of certain behaviors of the other person, a technique to help establish rapport</a:t>
            </a:r>
          </a:p>
          <a:p>
            <a:pPr>
              <a:lnSpc>
                <a:spcPct val="90000"/>
              </a:lnSpc>
            </a:pPr>
            <a:r>
              <a:rPr lang="en-US" sz="2800" dirty="0" smtClean="0"/>
              <a:t>IT professionals need to develop empathic listening and other people skills to improve relationships with users and other stakeholders</a:t>
            </a:r>
          </a:p>
        </p:txBody>
      </p:sp>
      <p:sp>
        <p:nvSpPr>
          <p:cNvPr id="6" name="Slide Number Placeholder 5"/>
          <p:cNvSpPr>
            <a:spLocks noGrp="1"/>
          </p:cNvSpPr>
          <p:nvPr>
            <p:ph type="sldNum" sz="quarter" idx="12"/>
          </p:nvPr>
        </p:nvSpPr>
        <p:spPr/>
        <p:txBody>
          <a:bodyPr/>
          <a:lstStyle/>
          <a:p>
            <a:pPr>
              <a:defRPr/>
            </a:pPr>
            <a:fld id="{5F2423C5-FE1A-450A-A811-91890ECFB313}"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74638"/>
            <a:ext cx="8305800" cy="868362"/>
          </a:xfrm>
        </p:spPr>
        <p:txBody>
          <a:bodyPr>
            <a:normAutofit fontScale="90000"/>
          </a:bodyPr>
          <a:lstStyle/>
          <a:p>
            <a:r>
              <a:rPr lang="en-US" b="1" dirty="0" smtClean="0"/>
              <a:t>Developing the Human Resource Plan</a:t>
            </a:r>
          </a:p>
        </p:txBody>
      </p:sp>
      <p:sp>
        <p:nvSpPr>
          <p:cNvPr id="34819" name="Rectangle 3"/>
          <p:cNvSpPr>
            <a:spLocks noGrp="1" noChangeArrowheads="1"/>
          </p:cNvSpPr>
          <p:nvPr>
            <p:ph idx="1"/>
          </p:nvPr>
        </p:nvSpPr>
        <p:spPr>
          <a:xfrm>
            <a:off x="457200" y="1219200"/>
            <a:ext cx="8186738" cy="4791075"/>
          </a:xfrm>
        </p:spPr>
        <p:txBody>
          <a:bodyPr/>
          <a:lstStyle/>
          <a:p>
            <a:pPr>
              <a:lnSpc>
                <a:spcPct val="90000"/>
              </a:lnSpc>
            </a:pPr>
            <a:r>
              <a:rPr lang="en-US" sz="3200" dirty="0" smtClean="0"/>
              <a:t>Involves identifying and documenting </a:t>
            </a:r>
            <a:r>
              <a:rPr lang="en-US" dirty="0" smtClean="0"/>
              <a:t>project </a:t>
            </a:r>
            <a:r>
              <a:rPr lang="en-US" dirty="0"/>
              <a:t>roles, responsibilities, skills, and reporting relationships. </a:t>
            </a:r>
            <a:endParaRPr lang="en-US" sz="3200" dirty="0" smtClean="0"/>
          </a:p>
          <a:p>
            <a:pPr>
              <a:lnSpc>
                <a:spcPct val="90000"/>
              </a:lnSpc>
            </a:pPr>
            <a:r>
              <a:rPr lang="en-US" sz="3200" dirty="0" smtClean="0"/>
              <a:t>Contents include</a:t>
            </a:r>
          </a:p>
          <a:p>
            <a:pPr lvl="1">
              <a:lnSpc>
                <a:spcPct val="90000"/>
              </a:lnSpc>
            </a:pPr>
            <a:r>
              <a:rPr lang="en-US" sz="2800" dirty="0" smtClean="0"/>
              <a:t>project organizational charts</a:t>
            </a:r>
          </a:p>
          <a:p>
            <a:pPr lvl="1">
              <a:lnSpc>
                <a:spcPct val="90000"/>
              </a:lnSpc>
            </a:pPr>
            <a:r>
              <a:rPr lang="en-US" sz="2800" dirty="0" smtClean="0"/>
              <a:t>staffing management plan</a:t>
            </a:r>
          </a:p>
          <a:p>
            <a:pPr lvl="1">
              <a:lnSpc>
                <a:spcPct val="90000"/>
              </a:lnSpc>
            </a:pPr>
            <a:r>
              <a:rPr lang="en-US" sz="2800" dirty="0" smtClean="0"/>
              <a:t>responsibility assignment matrixes</a:t>
            </a:r>
          </a:p>
          <a:p>
            <a:pPr lvl="1">
              <a:lnSpc>
                <a:spcPct val="90000"/>
              </a:lnSpc>
            </a:pPr>
            <a:r>
              <a:rPr lang="en-US" sz="2800" dirty="0" smtClean="0"/>
              <a:t>resource histograms</a:t>
            </a:r>
          </a:p>
        </p:txBody>
      </p:sp>
      <p:sp>
        <p:nvSpPr>
          <p:cNvPr id="6" name="Slide Number Placeholder 5"/>
          <p:cNvSpPr>
            <a:spLocks noGrp="1"/>
          </p:cNvSpPr>
          <p:nvPr>
            <p:ph type="sldNum" sz="quarter" idx="12"/>
          </p:nvPr>
        </p:nvSpPr>
        <p:spPr/>
        <p:txBody>
          <a:bodyPr/>
          <a:lstStyle/>
          <a:p>
            <a:pPr>
              <a:defRPr/>
            </a:pPr>
            <a:fld id="{BA6495BC-466D-426D-99E7-6109E92CD6A3}"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smtClean="0"/>
              <a:t>Figure 9-3. Sample Organizational Chart for a Large IT Project</a:t>
            </a:r>
          </a:p>
        </p:txBody>
      </p:sp>
      <p:sp>
        <p:nvSpPr>
          <p:cNvPr id="6" name="Slide Number Placeholder 5"/>
          <p:cNvSpPr>
            <a:spLocks noGrp="1"/>
          </p:cNvSpPr>
          <p:nvPr>
            <p:ph type="sldNum" sz="quarter" idx="12"/>
          </p:nvPr>
        </p:nvSpPr>
        <p:spPr/>
        <p:txBody>
          <a:bodyPr/>
          <a:lstStyle/>
          <a:p>
            <a:pPr>
              <a:buFontTx/>
              <a:buNone/>
              <a:defRPr/>
            </a:pPr>
            <a:fld id="{D19D784B-72A3-4AB6-971D-C784D58BD8E6}"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8229600" cy="482463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dirty="0" smtClean="0"/>
              <a:t>Figure 9-4. Work Definition and Assignment Process</a:t>
            </a:r>
          </a:p>
        </p:txBody>
      </p:sp>
      <p:sp>
        <p:nvSpPr>
          <p:cNvPr id="6" name="Slide Number Placeholder 5"/>
          <p:cNvSpPr>
            <a:spLocks noGrp="1"/>
          </p:cNvSpPr>
          <p:nvPr>
            <p:ph type="sldNum" sz="quarter" idx="12"/>
          </p:nvPr>
        </p:nvSpPr>
        <p:spPr/>
        <p:txBody>
          <a:bodyPr/>
          <a:lstStyle/>
          <a:p>
            <a:pPr>
              <a:buFontTx/>
              <a:buNone/>
              <a:defRPr/>
            </a:pPr>
            <a:fld id="{810CE70A-6ED6-4B9F-ADAD-D6ECB0A57801}"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8601075" cy="440679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dirty="0" smtClean="0"/>
              <a:t>Responsibility Assignment Matrices</a:t>
            </a:r>
          </a:p>
        </p:txBody>
      </p:sp>
      <p:sp>
        <p:nvSpPr>
          <p:cNvPr id="37891" name="Rectangle 3"/>
          <p:cNvSpPr>
            <a:spLocks noGrp="1" noChangeArrowheads="1"/>
          </p:cNvSpPr>
          <p:nvPr>
            <p:ph idx="1"/>
          </p:nvPr>
        </p:nvSpPr>
        <p:spPr/>
        <p:txBody>
          <a:bodyPr/>
          <a:lstStyle/>
          <a:p>
            <a:r>
              <a:rPr lang="en-US" dirty="0" smtClean="0"/>
              <a:t>A </a:t>
            </a:r>
            <a:r>
              <a:rPr lang="en-US" b="1" dirty="0" smtClean="0"/>
              <a:t>responsibility assignment matrix (RAM)</a:t>
            </a:r>
            <a:r>
              <a:rPr lang="en-US" dirty="0" smtClean="0"/>
              <a:t> is a matrix that maps the work of the project as described in the WBS to the people responsible for performing the work as described in the </a:t>
            </a:r>
            <a:r>
              <a:rPr lang="en-US" dirty="0"/>
              <a:t> </a:t>
            </a:r>
            <a:r>
              <a:rPr lang="en-US" dirty="0" smtClean="0"/>
              <a:t>organizational breakdown </a:t>
            </a:r>
            <a:r>
              <a:rPr lang="en-US" dirty="0"/>
              <a:t>structure (OBS)</a:t>
            </a:r>
            <a:endParaRPr lang="en-US" dirty="0" smtClean="0"/>
          </a:p>
          <a:p>
            <a:r>
              <a:rPr lang="en-US" dirty="0" smtClean="0"/>
              <a:t>Can be created in different ways to meet unique project needs</a:t>
            </a:r>
          </a:p>
        </p:txBody>
      </p:sp>
      <p:sp>
        <p:nvSpPr>
          <p:cNvPr id="6" name="Slide Number Placeholder 5"/>
          <p:cNvSpPr>
            <a:spLocks noGrp="1"/>
          </p:cNvSpPr>
          <p:nvPr>
            <p:ph type="sldNum" sz="quarter" idx="12"/>
          </p:nvPr>
        </p:nvSpPr>
        <p:spPr/>
        <p:txBody>
          <a:bodyPr/>
          <a:lstStyle/>
          <a:p>
            <a:pPr>
              <a:defRPr/>
            </a:pPr>
            <a:fld id="{8EDC65B6-91D6-4BBB-B27F-270395A20098}"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sz="3600" dirty="0" smtClean="0"/>
              <a:t>Figure 9-5. Sample Responsibility Assignment Matrix (RAM)</a:t>
            </a:r>
          </a:p>
        </p:txBody>
      </p:sp>
      <p:sp>
        <p:nvSpPr>
          <p:cNvPr id="6" name="Slide Number Placeholder 5"/>
          <p:cNvSpPr>
            <a:spLocks noGrp="1"/>
          </p:cNvSpPr>
          <p:nvPr>
            <p:ph type="sldNum" sz="quarter" idx="12"/>
          </p:nvPr>
        </p:nvSpPr>
        <p:spPr/>
        <p:txBody>
          <a:bodyPr/>
          <a:lstStyle/>
          <a:p>
            <a:pPr>
              <a:buFontTx/>
              <a:buNone/>
              <a:defRPr/>
            </a:pPr>
            <a:fld id="{A083A689-2E64-4820-85C1-4DA94FD073A7}"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3" y="1905000"/>
            <a:ext cx="8701275" cy="41869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381000" y="274638"/>
            <a:ext cx="8305800" cy="868362"/>
          </a:xfrm>
        </p:spPr>
        <p:txBody>
          <a:bodyPr/>
          <a:lstStyle/>
          <a:p>
            <a:r>
              <a:rPr lang="en-US" dirty="0" smtClean="0"/>
              <a:t>Learning Objectives</a:t>
            </a:r>
          </a:p>
        </p:txBody>
      </p:sp>
      <p:sp>
        <p:nvSpPr>
          <p:cNvPr id="10243" name="Rectangle 1027"/>
          <p:cNvSpPr>
            <a:spLocks noGrp="1" noChangeArrowheads="1"/>
          </p:cNvSpPr>
          <p:nvPr>
            <p:ph idx="1"/>
          </p:nvPr>
        </p:nvSpPr>
        <p:spPr>
          <a:xfrm>
            <a:off x="0" y="1066800"/>
            <a:ext cx="9144000" cy="5181600"/>
          </a:xfrm>
        </p:spPr>
        <p:txBody>
          <a:bodyPr/>
          <a:lstStyle/>
          <a:p>
            <a:r>
              <a:rPr lang="en-US" sz="2400" dirty="0"/>
              <a:t>Discuss human resource management planning and be able to create </a:t>
            </a:r>
            <a:r>
              <a:rPr lang="en-US" sz="2400" dirty="0" smtClean="0"/>
              <a:t>a human </a:t>
            </a:r>
            <a:r>
              <a:rPr lang="en-US" sz="2400" dirty="0"/>
              <a:t>resource plan, project organizational chart, responsibility </a:t>
            </a:r>
            <a:r>
              <a:rPr lang="en-US" sz="2400" dirty="0" smtClean="0"/>
              <a:t>assignment matrix</a:t>
            </a:r>
            <a:r>
              <a:rPr lang="en-US" sz="2400" dirty="0"/>
              <a:t>, and resource histogram</a:t>
            </a:r>
          </a:p>
          <a:p>
            <a:r>
              <a:rPr lang="en-US" sz="2400" dirty="0" smtClean="0"/>
              <a:t>Understand </a:t>
            </a:r>
            <a:r>
              <a:rPr lang="en-US" sz="2400" dirty="0"/>
              <a:t>important issues involved in project staff acquisition </a:t>
            </a:r>
            <a:r>
              <a:rPr lang="en-US" sz="2400" dirty="0" smtClean="0"/>
              <a:t>and explain </a:t>
            </a:r>
            <a:r>
              <a:rPr lang="en-US" sz="2400" dirty="0"/>
              <a:t>the concepts of resource assignments, resource loading, </a:t>
            </a:r>
            <a:r>
              <a:rPr lang="en-US" sz="2400" dirty="0" smtClean="0"/>
              <a:t>and resource </a:t>
            </a:r>
            <a:r>
              <a:rPr lang="en-US" sz="2400" dirty="0"/>
              <a:t>leveling</a:t>
            </a:r>
          </a:p>
          <a:p>
            <a:r>
              <a:rPr lang="en-US" sz="2400" dirty="0" smtClean="0"/>
              <a:t>Assist </a:t>
            </a:r>
            <a:r>
              <a:rPr lang="en-US" sz="2400" dirty="0"/>
              <a:t>in team development with training, team-building activities, </a:t>
            </a:r>
            <a:r>
              <a:rPr lang="en-US" sz="2400" dirty="0" smtClean="0"/>
              <a:t>and reward </a:t>
            </a:r>
            <a:r>
              <a:rPr lang="en-US" sz="2400" dirty="0"/>
              <a:t>systems</a:t>
            </a:r>
          </a:p>
          <a:p>
            <a:r>
              <a:rPr lang="en-US" sz="2400" dirty="0" smtClean="0"/>
              <a:t>Explain </a:t>
            </a:r>
            <a:r>
              <a:rPr lang="en-US" sz="2400" dirty="0"/>
              <a:t>and apply several tools and techniques to help manage a </a:t>
            </a:r>
            <a:r>
              <a:rPr lang="en-US" sz="2400" dirty="0" smtClean="0"/>
              <a:t>project team </a:t>
            </a:r>
            <a:r>
              <a:rPr lang="en-US" sz="2400" dirty="0"/>
              <a:t>and summarize general advice on managing teams</a:t>
            </a:r>
          </a:p>
          <a:p>
            <a:r>
              <a:rPr lang="en-US" sz="2400" dirty="0" smtClean="0"/>
              <a:t>Describe </a:t>
            </a:r>
            <a:r>
              <a:rPr lang="en-US" sz="2400" dirty="0"/>
              <a:t>how project management software can assist in project </a:t>
            </a:r>
            <a:r>
              <a:rPr lang="en-US" sz="2400" dirty="0" smtClean="0"/>
              <a:t>human resource </a:t>
            </a:r>
            <a:r>
              <a:rPr lang="en-US" sz="2400" dirty="0"/>
              <a:t>management</a:t>
            </a:r>
            <a:endParaRPr lang="en-US" sz="2400" dirty="0" smtClean="0"/>
          </a:p>
        </p:txBody>
      </p:sp>
      <p:sp>
        <p:nvSpPr>
          <p:cNvPr id="6" name="Slide Number Placeholder 5"/>
          <p:cNvSpPr>
            <a:spLocks noGrp="1"/>
          </p:cNvSpPr>
          <p:nvPr>
            <p:ph type="sldNum" sz="quarter" idx="12"/>
          </p:nvPr>
        </p:nvSpPr>
        <p:spPr/>
        <p:txBody>
          <a:bodyPr/>
          <a:lstStyle/>
          <a:p>
            <a:pPr>
              <a:defRPr/>
            </a:pPr>
            <a:fld id="{41BC1AC0-B9C4-49DF-915C-F84DD45EDDE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lstStyle/>
          <a:p>
            <a:r>
              <a:rPr lang="en-US" dirty="0" smtClean="0"/>
              <a:t>Table 9-2. Sample RACI Chart</a:t>
            </a:r>
          </a:p>
        </p:txBody>
      </p:sp>
      <p:sp>
        <p:nvSpPr>
          <p:cNvPr id="7" name="Slide Number Placeholder 6"/>
          <p:cNvSpPr>
            <a:spLocks noGrp="1"/>
          </p:cNvSpPr>
          <p:nvPr>
            <p:ph type="sldNum" sz="quarter" idx="12"/>
          </p:nvPr>
        </p:nvSpPr>
        <p:spPr/>
        <p:txBody>
          <a:bodyPr/>
          <a:lstStyle/>
          <a:p>
            <a:pPr>
              <a:buFontTx/>
              <a:buNone/>
              <a:defRPr/>
            </a:pPr>
            <a:fld id="{42601972-3A38-41CC-8F76-1ED103C0F30A}" type="slidenum">
              <a:rPr lang="en-US" smtClean="0"/>
              <a:pPr>
                <a:buFontTx/>
                <a:buNone/>
                <a:defRPr/>
              </a:pPr>
              <a:t>30</a:t>
            </a:fld>
            <a:endParaRPr lang="en-US" dirty="0"/>
          </a:p>
        </p:txBody>
      </p:sp>
      <p:sp>
        <p:nvSpPr>
          <p:cNvPr id="40963" name="Text Box 4"/>
          <p:cNvSpPr txBox="1">
            <a:spLocks noChangeArrowheads="1"/>
          </p:cNvSpPr>
          <p:nvPr/>
        </p:nvSpPr>
        <p:spPr bwMode="auto">
          <a:xfrm>
            <a:off x="1447800" y="3886200"/>
            <a:ext cx="5338256" cy="1569660"/>
          </a:xfrm>
          <a:prstGeom prst="rect">
            <a:avLst/>
          </a:prstGeom>
          <a:noFill/>
          <a:ln w="9525">
            <a:noFill/>
            <a:miter lim="800000"/>
            <a:headEnd/>
            <a:tailEnd/>
          </a:ln>
        </p:spPr>
        <p:txBody>
          <a:bodyPr wrap="none">
            <a:spAutoFit/>
          </a:bodyPr>
          <a:lstStyle/>
          <a:p>
            <a:r>
              <a:rPr lang="en-US" sz="2400" dirty="0"/>
              <a:t>R = </a:t>
            </a:r>
            <a:r>
              <a:rPr lang="en-US" sz="2400" dirty="0" smtClean="0"/>
              <a:t>responsibility</a:t>
            </a:r>
            <a:endParaRPr lang="en-US" sz="2400" dirty="0"/>
          </a:p>
          <a:p>
            <a:r>
              <a:rPr lang="en-US" sz="2400" dirty="0"/>
              <a:t>A = </a:t>
            </a:r>
            <a:r>
              <a:rPr lang="en-US" sz="2400" dirty="0" smtClean="0"/>
              <a:t>accountability, only one A per task</a:t>
            </a:r>
            <a:endParaRPr lang="en-US" sz="2400" dirty="0"/>
          </a:p>
          <a:p>
            <a:r>
              <a:rPr lang="en-US" sz="2400" dirty="0"/>
              <a:t>C = consultation</a:t>
            </a:r>
          </a:p>
          <a:p>
            <a:r>
              <a:rPr lang="en-US" sz="2400" dirty="0"/>
              <a:t>I = informed</a:t>
            </a:r>
          </a:p>
        </p:txBody>
      </p:sp>
      <p:pic>
        <p:nvPicPr>
          <p:cNvPr id="40969" name="Picture 9"/>
          <p:cNvPicPr>
            <a:picLocks noChangeAspect="1" noChangeArrowheads="1"/>
          </p:cNvPicPr>
          <p:nvPr/>
        </p:nvPicPr>
        <p:blipFill>
          <a:blip r:embed="rId3"/>
          <a:srcRect l="25625" t="21000" r="20000" b="50000"/>
          <a:stretch>
            <a:fillRect/>
          </a:stretch>
        </p:blipFill>
        <p:spPr bwMode="auto">
          <a:xfrm>
            <a:off x="457200" y="1295400"/>
            <a:ext cx="7772400" cy="2590800"/>
          </a:xfrm>
          <a:prstGeom prst="rect">
            <a:avLst/>
          </a:prstGeom>
          <a:noFill/>
          <a:ln w="9525">
            <a:noFill/>
            <a:miter lim="800000"/>
            <a:headEnd/>
            <a:tailEnd/>
          </a:ln>
          <a:effectLst/>
        </p:spPr>
      </p:pic>
      <p:sp>
        <p:nvSpPr>
          <p:cNvPr id="11" name="TextBox 10"/>
          <p:cNvSpPr txBox="1"/>
          <p:nvPr/>
        </p:nvSpPr>
        <p:spPr>
          <a:xfrm>
            <a:off x="0" y="5410200"/>
            <a:ext cx="9144000" cy="738664"/>
          </a:xfrm>
          <a:prstGeom prst="rect">
            <a:avLst/>
          </a:prstGeom>
          <a:noFill/>
        </p:spPr>
        <p:txBody>
          <a:bodyPr wrap="square" rtlCol="0">
            <a:spAutoFit/>
          </a:bodyPr>
          <a:lstStyle/>
          <a:p>
            <a:r>
              <a:rPr lang="en-US" sz="2000" dirty="0"/>
              <a:t>Note that some people reverse the definitions of responsible </a:t>
            </a:r>
            <a:r>
              <a:rPr lang="en-US" sz="2000" dirty="0" smtClean="0"/>
              <a:t>and accountable</a:t>
            </a:r>
            <a:r>
              <a:rPr lang="en-US" sz="2000" dirty="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dirty="0" smtClean="0"/>
              <a:t>Staffing Management Plans and Resource Histograms</a:t>
            </a:r>
          </a:p>
        </p:txBody>
      </p:sp>
      <p:sp>
        <p:nvSpPr>
          <p:cNvPr id="41987" name="Rectangle 3"/>
          <p:cNvSpPr>
            <a:spLocks noGrp="1" noChangeArrowheads="1"/>
          </p:cNvSpPr>
          <p:nvPr>
            <p:ph idx="1"/>
          </p:nvPr>
        </p:nvSpPr>
        <p:spPr>
          <a:xfrm>
            <a:off x="457200" y="1600200"/>
            <a:ext cx="8229600" cy="4525962"/>
          </a:xfrm>
        </p:spPr>
        <p:txBody>
          <a:bodyPr/>
          <a:lstStyle/>
          <a:p>
            <a:r>
              <a:rPr lang="en-US" dirty="0" smtClean="0"/>
              <a:t>A </a:t>
            </a:r>
            <a:r>
              <a:rPr lang="en-US" b="1" dirty="0" smtClean="0"/>
              <a:t>staffing management plan </a:t>
            </a:r>
            <a:r>
              <a:rPr lang="en-US" dirty="0" smtClean="0"/>
              <a:t>describes when and how people will be added to and taken off the project team</a:t>
            </a:r>
          </a:p>
          <a:p>
            <a:r>
              <a:rPr lang="en-US" dirty="0" smtClean="0"/>
              <a:t>A </a:t>
            </a:r>
            <a:r>
              <a:rPr lang="en-US" b="1" dirty="0" smtClean="0"/>
              <a:t>resource histogram </a:t>
            </a:r>
            <a:r>
              <a:rPr lang="en-US" dirty="0" smtClean="0"/>
              <a:t>is a column chart that shows the number of resources assigned to a project over time.</a:t>
            </a:r>
          </a:p>
          <a:p>
            <a:r>
              <a:rPr lang="en-US" dirty="0"/>
              <a:t>Figure 9-7 provides an example of a histogram that might be used for a </a:t>
            </a:r>
            <a:r>
              <a:rPr lang="en-US" dirty="0" smtClean="0"/>
              <a:t>six-month information technology project</a:t>
            </a:r>
            <a:r>
              <a:rPr lang="en-US" dirty="0"/>
              <a:t>. </a:t>
            </a:r>
            <a:endParaRPr lang="en-US" dirty="0" smtClean="0"/>
          </a:p>
        </p:txBody>
      </p:sp>
      <p:sp>
        <p:nvSpPr>
          <p:cNvPr id="6" name="Slide Number Placeholder 5"/>
          <p:cNvSpPr>
            <a:spLocks noGrp="1"/>
          </p:cNvSpPr>
          <p:nvPr>
            <p:ph type="sldNum" sz="quarter" idx="12"/>
          </p:nvPr>
        </p:nvSpPr>
        <p:spPr/>
        <p:txBody>
          <a:bodyPr/>
          <a:lstStyle/>
          <a:p>
            <a:pPr>
              <a:defRPr/>
            </a:pPr>
            <a:fld id="{282F491C-0DB5-4247-9EB0-1BEB32805F53}"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1143000"/>
          </a:xfrm>
        </p:spPr>
        <p:txBody>
          <a:bodyPr>
            <a:normAutofit/>
          </a:bodyPr>
          <a:lstStyle/>
          <a:p>
            <a:r>
              <a:rPr lang="en-US" sz="3600" dirty="0" smtClean="0"/>
              <a:t>Figure 9-7. Sample Resource Histogram</a:t>
            </a:r>
          </a:p>
        </p:txBody>
      </p:sp>
      <p:sp>
        <p:nvSpPr>
          <p:cNvPr id="6" name="Slide Number Placeholder 5"/>
          <p:cNvSpPr>
            <a:spLocks noGrp="1"/>
          </p:cNvSpPr>
          <p:nvPr>
            <p:ph type="sldNum" sz="quarter" idx="12"/>
          </p:nvPr>
        </p:nvSpPr>
        <p:spPr/>
        <p:txBody>
          <a:bodyPr/>
          <a:lstStyle/>
          <a:p>
            <a:pPr>
              <a:buFontTx/>
              <a:buNone/>
              <a:defRPr/>
            </a:pPr>
            <a:fld id="{0FB58D0B-65DB-4B3C-9292-8B6D37ED86F9}" type="slidenum">
              <a:rPr lang="en-US" smtClean="0"/>
              <a:pPr>
                <a:buFontTx/>
                <a:buNone/>
                <a:defRPr/>
              </a:pPr>
              <a:t>32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8077199" cy="525129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533400"/>
            <a:ext cx="8305800" cy="868363"/>
          </a:xfrm>
        </p:spPr>
        <p:txBody>
          <a:bodyPr/>
          <a:lstStyle/>
          <a:p>
            <a:r>
              <a:rPr lang="en-US" b="1" dirty="0" smtClean="0"/>
              <a:t>Acquiring the Project Team</a:t>
            </a:r>
            <a:endParaRPr lang="en-US" sz="4800" b="1" dirty="0" smtClean="0"/>
          </a:p>
        </p:txBody>
      </p:sp>
      <p:sp>
        <p:nvSpPr>
          <p:cNvPr id="45059" name="Rectangle 3"/>
          <p:cNvSpPr>
            <a:spLocks noGrp="1" noChangeArrowheads="1"/>
          </p:cNvSpPr>
          <p:nvPr>
            <p:ph idx="1"/>
          </p:nvPr>
        </p:nvSpPr>
        <p:spPr>
          <a:xfrm>
            <a:off x="381000" y="1447800"/>
            <a:ext cx="8305800" cy="4572000"/>
          </a:xfrm>
        </p:spPr>
        <p:txBody>
          <a:bodyPr/>
          <a:lstStyle/>
          <a:p>
            <a:pPr>
              <a:lnSpc>
                <a:spcPct val="90000"/>
              </a:lnSpc>
            </a:pPr>
            <a:r>
              <a:rPr lang="en-US" dirty="0" smtClean="0"/>
              <a:t>Acquiring qualified people for teams is crucial</a:t>
            </a:r>
          </a:p>
          <a:p>
            <a:pPr>
              <a:lnSpc>
                <a:spcPct val="90000"/>
              </a:lnSpc>
            </a:pPr>
            <a:r>
              <a:rPr lang="en-US" dirty="0" smtClean="0"/>
              <a:t>The project manager who is the smartest person on the team has done a poor job of recruiting!</a:t>
            </a:r>
          </a:p>
          <a:p>
            <a:pPr>
              <a:lnSpc>
                <a:spcPct val="90000"/>
              </a:lnSpc>
            </a:pPr>
            <a:r>
              <a:rPr lang="en-US" dirty="0" smtClean="0"/>
              <a:t>It’s important to assign the appropriate type and number of people to work on projects at the appropriate times</a:t>
            </a:r>
          </a:p>
        </p:txBody>
      </p:sp>
      <p:sp>
        <p:nvSpPr>
          <p:cNvPr id="6" name="Slide Number Placeholder 5"/>
          <p:cNvSpPr>
            <a:spLocks noGrp="1"/>
          </p:cNvSpPr>
          <p:nvPr>
            <p:ph type="sldNum" sz="quarter" idx="12"/>
          </p:nvPr>
        </p:nvSpPr>
        <p:spPr/>
        <p:txBody>
          <a:bodyPr/>
          <a:lstStyle/>
          <a:p>
            <a:pPr>
              <a:defRPr/>
            </a:pPr>
            <a:fld id="{A6AE158C-4FC1-4EEE-83AE-90E1C09F8B54}"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Resource Assignment</a:t>
            </a:r>
          </a:p>
        </p:txBody>
      </p:sp>
      <p:sp>
        <p:nvSpPr>
          <p:cNvPr id="46083" name="Content Placeholder 2"/>
          <p:cNvSpPr>
            <a:spLocks noGrp="1"/>
          </p:cNvSpPr>
          <p:nvPr>
            <p:ph idx="1"/>
          </p:nvPr>
        </p:nvSpPr>
        <p:spPr>
          <a:xfrm>
            <a:off x="457200" y="1295400"/>
            <a:ext cx="8458200" cy="4525962"/>
          </a:xfrm>
        </p:spPr>
        <p:txBody>
          <a:bodyPr/>
          <a:lstStyle/>
          <a:p>
            <a:pPr>
              <a:lnSpc>
                <a:spcPct val="90000"/>
              </a:lnSpc>
            </a:pPr>
            <a:r>
              <a:rPr lang="en-US" sz="2400" dirty="0" smtClean="0"/>
              <a:t>Staffing plans and good hiring procedures are important, as are incentives for recruiting and retention</a:t>
            </a:r>
          </a:p>
          <a:p>
            <a:pPr lvl="1">
              <a:lnSpc>
                <a:spcPct val="90000"/>
              </a:lnSpc>
            </a:pPr>
            <a:r>
              <a:rPr lang="en-US" sz="2000" dirty="0" smtClean="0"/>
              <a:t>Some companies give their employees one dollar for every hour a new person they helped hire works</a:t>
            </a:r>
          </a:p>
          <a:p>
            <a:pPr lvl="1">
              <a:lnSpc>
                <a:spcPct val="90000"/>
              </a:lnSpc>
            </a:pPr>
            <a:r>
              <a:rPr lang="en-US" sz="2000" dirty="0" smtClean="0"/>
              <a:t>Some organizations allow people to work from home as an incentive</a:t>
            </a:r>
          </a:p>
          <a:p>
            <a:r>
              <a:rPr lang="en-US" sz="2400" dirty="0" smtClean="0"/>
              <a:t>Enrollment in U.S. computer science and engineering programs has dropped almost in half since 2000, and one-third of U.S. workers were over the age of 50 by 2010</a:t>
            </a:r>
          </a:p>
          <a:p>
            <a:r>
              <a:rPr lang="en-US" sz="2400" dirty="0" smtClean="0"/>
              <a:t>CIO’s researchers suggest that organizations rethink hiring practices and incentives to hire and retain IT talent</a:t>
            </a:r>
          </a:p>
          <a:p>
            <a:pPr>
              <a:lnSpc>
                <a:spcPct val="90000"/>
              </a:lnSpc>
            </a:pPr>
            <a:endParaRPr lang="en-US" dirty="0" smtClean="0"/>
          </a:p>
        </p:txBody>
      </p:sp>
      <p:sp>
        <p:nvSpPr>
          <p:cNvPr id="5" name="Slide Number Placeholder 4"/>
          <p:cNvSpPr>
            <a:spLocks noGrp="1"/>
          </p:cNvSpPr>
          <p:nvPr>
            <p:ph type="sldNum" sz="quarter" idx="12"/>
          </p:nvPr>
        </p:nvSpPr>
        <p:spPr/>
        <p:txBody>
          <a:bodyPr/>
          <a:lstStyle/>
          <a:p>
            <a:pPr>
              <a:defRPr/>
            </a:pPr>
            <a:fld id="{D4360CA7-700B-46C4-B1DC-5F287A681B2F}"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Resource Loading</a:t>
            </a:r>
          </a:p>
        </p:txBody>
      </p:sp>
      <p:sp>
        <p:nvSpPr>
          <p:cNvPr id="48131" name="Rectangle 3"/>
          <p:cNvSpPr>
            <a:spLocks noGrp="1" noChangeArrowheads="1"/>
          </p:cNvSpPr>
          <p:nvPr>
            <p:ph idx="1"/>
          </p:nvPr>
        </p:nvSpPr>
        <p:spPr/>
        <p:txBody>
          <a:bodyPr/>
          <a:lstStyle/>
          <a:p>
            <a:r>
              <a:rPr lang="en-US" b="1" dirty="0" smtClean="0"/>
              <a:t>Resource loading</a:t>
            </a:r>
            <a:r>
              <a:rPr lang="en-US" dirty="0" smtClean="0"/>
              <a:t> refers to the amount of individual resources an existing schedule requires during specific time periods</a:t>
            </a:r>
          </a:p>
          <a:p>
            <a:r>
              <a:rPr lang="en-US" dirty="0" smtClean="0"/>
              <a:t>Helps project managers develop a general understanding of the demands a project will make on the organization’s resources and individual people’s schedules</a:t>
            </a:r>
          </a:p>
          <a:p>
            <a:r>
              <a:rPr lang="en-US" b="1" dirty="0" smtClean="0"/>
              <a:t>Overallocation</a:t>
            </a:r>
            <a:r>
              <a:rPr lang="en-US" dirty="0" smtClean="0"/>
              <a:t> means more resources than are available are assigned to perform work at a given time</a:t>
            </a:r>
          </a:p>
          <a:p>
            <a:endParaRPr lang="en-US" dirty="0" smtClean="0"/>
          </a:p>
        </p:txBody>
      </p:sp>
      <p:sp>
        <p:nvSpPr>
          <p:cNvPr id="6" name="Slide Number Placeholder 5"/>
          <p:cNvSpPr>
            <a:spLocks noGrp="1"/>
          </p:cNvSpPr>
          <p:nvPr>
            <p:ph type="sldNum" sz="quarter" idx="12"/>
          </p:nvPr>
        </p:nvSpPr>
        <p:spPr/>
        <p:txBody>
          <a:bodyPr/>
          <a:lstStyle/>
          <a:p>
            <a:pPr>
              <a:defRPr/>
            </a:pPr>
            <a:fld id="{5BC03B9D-49CD-4B3E-A1EF-F0BFF5ED586D}"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600" dirty="0" smtClean="0"/>
              <a:t>Figure 9-7. Sample Histogram Showing an Overallocated Individual</a:t>
            </a:r>
            <a:endParaRPr lang="en-US" dirty="0" smtClean="0"/>
          </a:p>
        </p:txBody>
      </p:sp>
      <p:sp>
        <p:nvSpPr>
          <p:cNvPr id="7" name="Slide Number Placeholder 6"/>
          <p:cNvSpPr>
            <a:spLocks noGrp="1"/>
          </p:cNvSpPr>
          <p:nvPr>
            <p:ph type="sldNum" sz="quarter" idx="12"/>
          </p:nvPr>
        </p:nvSpPr>
        <p:spPr/>
        <p:txBody>
          <a:bodyPr/>
          <a:lstStyle/>
          <a:p>
            <a:pPr>
              <a:buFontTx/>
              <a:buNone/>
              <a:defRPr/>
            </a:pPr>
            <a:fld id="{05496CD9-3A68-48EC-8F36-2318BF276943}" type="slidenum">
              <a:rPr lang="en-US" smtClean="0"/>
              <a:pPr>
                <a:buFontTx/>
                <a:buNone/>
                <a:defRPr/>
              </a:pPr>
              <a:t>36</a:t>
            </a:fld>
            <a:endParaRPr lang="en-US" dirty="0"/>
          </a:p>
        </p:txBody>
      </p:sp>
      <p:pic>
        <p:nvPicPr>
          <p:cNvPr id="49155" name="Picture 4"/>
          <p:cNvPicPr>
            <a:picLocks noChangeAspect="1" noChangeArrowheads="1"/>
          </p:cNvPicPr>
          <p:nvPr/>
        </p:nvPicPr>
        <p:blipFill>
          <a:blip r:embed="rId2"/>
          <a:srcRect/>
          <a:stretch>
            <a:fillRect/>
          </a:stretch>
        </p:blipFill>
        <p:spPr bwMode="auto">
          <a:xfrm>
            <a:off x="762000" y="1447800"/>
            <a:ext cx="6786563" cy="427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Resource Leveling</a:t>
            </a:r>
          </a:p>
        </p:txBody>
      </p:sp>
      <p:sp>
        <p:nvSpPr>
          <p:cNvPr id="50179" name="Rectangle 3"/>
          <p:cNvSpPr>
            <a:spLocks noGrp="1" noChangeArrowheads="1"/>
          </p:cNvSpPr>
          <p:nvPr>
            <p:ph idx="1"/>
          </p:nvPr>
        </p:nvSpPr>
        <p:spPr/>
        <p:txBody>
          <a:bodyPr/>
          <a:lstStyle/>
          <a:p>
            <a:r>
              <a:rPr lang="en-US" b="1" dirty="0" smtClean="0"/>
              <a:t>Resource leveling</a:t>
            </a:r>
            <a:r>
              <a:rPr lang="en-US" dirty="0" smtClean="0"/>
              <a:t> is a technique for resolving resource conflicts by delaying tasks</a:t>
            </a:r>
          </a:p>
          <a:p>
            <a:r>
              <a:rPr lang="en-US" dirty="0" smtClean="0"/>
              <a:t>The main purpose of resource leveling is to create a smoother distribution of resource usage and reduce overallocation</a:t>
            </a:r>
          </a:p>
        </p:txBody>
      </p:sp>
      <p:sp>
        <p:nvSpPr>
          <p:cNvPr id="6" name="Slide Number Placeholder 5"/>
          <p:cNvSpPr>
            <a:spLocks noGrp="1"/>
          </p:cNvSpPr>
          <p:nvPr>
            <p:ph type="sldNum" sz="quarter" idx="12"/>
          </p:nvPr>
        </p:nvSpPr>
        <p:spPr/>
        <p:txBody>
          <a:bodyPr/>
          <a:lstStyle/>
          <a:p>
            <a:pPr>
              <a:defRPr/>
            </a:pPr>
            <a:fld id="{38E533B6-83B6-4E9D-951B-AF378874C453}"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dirty="0" smtClean="0"/>
              <a:t>Benefits of Resource Leveling</a:t>
            </a:r>
          </a:p>
        </p:txBody>
      </p:sp>
      <p:sp>
        <p:nvSpPr>
          <p:cNvPr id="52227" name="Rectangle 3"/>
          <p:cNvSpPr>
            <a:spLocks noGrp="1" noChangeArrowheads="1"/>
          </p:cNvSpPr>
          <p:nvPr>
            <p:ph idx="1"/>
          </p:nvPr>
        </p:nvSpPr>
        <p:spPr/>
        <p:txBody>
          <a:bodyPr/>
          <a:lstStyle/>
          <a:p>
            <a:r>
              <a:rPr lang="en-GB" sz="2400" dirty="0">
                <a:latin typeface="Calibri(body)"/>
              </a:rPr>
              <a:t>Improved project </a:t>
            </a:r>
            <a:r>
              <a:rPr lang="en-GB" sz="2400" dirty="0" smtClean="0">
                <a:latin typeface="Calibri(body)"/>
              </a:rPr>
              <a:t>schedule</a:t>
            </a:r>
            <a:endParaRPr lang="en-GB" sz="2400" dirty="0">
              <a:latin typeface="Calibri(body)"/>
            </a:endParaRPr>
          </a:p>
          <a:p>
            <a:r>
              <a:rPr lang="en-GB" sz="2400" dirty="0">
                <a:latin typeface="Calibri(body)"/>
              </a:rPr>
              <a:t>Reduced project </a:t>
            </a:r>
            <a:r>
              <a:rPr lang="en-GB" sz="2400" dirty="0" smtClean="0">
                <a:latin typeface="Calibri(body)"/>
              </a:rPr>
              <a:t>costs</a:t>
            </a:r>
          </a:p>
          <a:p>
            <a:r>
              <a:rPr lang="en-GB" sz="2400" dirty="0">
                <a:latin typeface="Calibri(body)"/>
              </a:rPr>
              <a:t>Increased </a:t>
            </a:r>
            <a:r>
              <a:rPr lang="en-GB" sz="2400" dirty="0" smtClean="0">
                <a:latin typeface="Calibri(body)"/>
              </a:rPr>
              <a:t>productivity</a:t>
            </a:r>
          </a:p>
          <a:p>
            <a:r>
              <a:rPr lang="en-US" sz="2400" dirty="0">
                <a:latin typeface="Calibri(body)"/>
              </a:rPr>
              <a:t>Improved project quality: By avoiding overloading, resource leveling can help maintain the quality of project deliverables and reduce the risk of errors or rework.</a:t>
            </a:r>
          </a:p>
          <a:p>
            <a:r>
              <a:rPr lang="en-GB" sz="2400" dirty="0">
                <a:latin typeface="Calibri(body)"/>
              </a:rPr>
              <a:t>Better project </a:t>
            </a:r>
            <a:r>
              <a:rPr lang="en-GB" sz="2400" dirty="0" smtClean="0">
                <a:latin typeface="Calibri(body)"/>
              </a:rPr>
              <a:t>control</a:t>
            </a:r>
          </a:p>
          <a:p>
            <a:r>
              <a:rPr lang="en-US" sz="2400" dirty="0">
                <a:latin typeface="Calibri(body)"/>
              </a:rPr>
              <a:t>Overall, resource leveling is a valuable technique for ensuring the success of projects by optimizing resource utilization and balancing the workload of resources.</a:t>
            </a:r>
            <a:endParaRPr lang="en-US" sz="2400" dirty="0" smtClean="0">
              <a:latin typeface="Calibri(body)"/>
            </a:endParaRPr>
          </a:p>
        </p:txBody>
      </p:sp>
      <p:sp>
        <p:nvSpPr>
          <p:cNvPr id="6" name="Slide Number Placeholder 5"/>
          <p:cNvSpPr>
            <a:spLocks noGrp="1"/>
          </p:cNvSpPr>
          <p:nvPr>
            <p:ph type="sldNum" sz="quarter" idx="12"/>
          </p:nvPr>
        </p:nvSpPr>
        <p:spPr/>
        <p:txBody>
          <a:bodyPr/>
          <a:lstStyle/>
          <a:p>
            <a:pPr>
              <a:defRPr/>
            </a:pPr>
            <a:fld id="{38575A48-F06F-4253-943B-A493757C7B42}"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b="1" dirty="0" smtClean="0"/>
              <a:t>Developing the Project Team</a:t>
            </a:r>
          </a:p>
        </p:txBody>
      </p:sp>
      <p:sp>
        <p:nvSpPr>
          <p:cNvPr id="53251" name="Rectangle 3"/>
          <p:cNvSpPr>
            <a:spLocks noGrp="1" noChangeArrowheads="1"/>
          </p:cNvSpPr>
          <p:nvPr>
            <p:ph idx="1"/>
          </p:nvPr>
        </p:nvSpPr>
        <p:spPr/>
        <p:txBody>
          <a:bodyPr/>
          <a:lstStyle/>
          <a:p>
            <a:r>
              <a:rPr lang="en-US" dirty="0" smtClean="0"/>
              <a:t>The main goal of </a:t>
            </a:r>
            <a:r>
              <a:rPr lang="en-US" b="1" dirty="0" smtClean="0"/>
              <a:t>team development</a:t>
            </a:r>
            <a:r>
              <a:rPr lang="en-US" dirty="0" smtClean="0"/>
              <a:t> is to help people work together more effectively to improve project performance </a:t>
            </a:r>
          </a:p>
          <a:p>
            <a:r>
              <a:rPr lang="en-US" dirty="0" smtClean="0"/>
              <a:t>It takes teamwork to successfully complete most projects</a:t>
            </a:r>
          </a:p>
        </p:txBody>
      </p:sp>
      <p:sp>
        <p:nvSpPr>
          <p:cNvPr id="6" name="Slide Number Placeholder 5"/>
          <p:cNvSpPr>
            <a:spLocks noGrp="1"/>
          </p:cNvSpPr>
          <p:nvPr>
            <p:ph type="sldNum" sz="quarter" idx="12"/>
          </p:nvPr>
        </p:nvSpPr>
        <p:spPr/>
        <p:txBody>
          <a:bodyPr/>
          <a:lstStyle/>
          <a:p>
            <a:pPr>
              <a:defRPr/>
            </a:pPr>
            <a:fld id="{830486C6-C6CB-49E9-92A1-25BC862C7E9F}"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r>
              <a:rPr lang="en-US" sz="3200" b="1" dirty="0" smtClean="0"/>
              <a:t>The Importance of Human Resource Management</a:t>
            </a:r>
          </a:p>
        </p:txBody>
      </p:sp>
      <p:sp>
        <p:nvSpPr>
          <p:cNvPr id="11267" name="Rectangle 3"/>
          <p:cNvSpPr>
            <a:spLocks noGrp="1" noChangeArrowheads="1"/>
          </p:cNvSpPr>
          <p:nvPr>
            <p:ph idx="1"/>
          </p:nvPr>
        </p:nvSpPr>
        <p:spPr>
          <a:xfrm>
            <a:off x="381000" y="1828800"/>
            <a:ext cx="8458200" cy="5029200"/>
          </a:xfrm>
        </p:spPr>
        <p:txBody>
          <a:bodyPr/>
          <a:lstStyle/>
          <a:p>
            <a:pPr>
              <a:lnSpc>
                <a:spcPct val="90000"/>
              </a:lnSpc>
            </a:pPr>
            <a:r>
              <a:rPr lang="en-US" dirty="0" smtClean="0"/>
              <a:t>Many corporate executives have said, “People are our most </a:t>
            </a:r>
            <a:r>
              <a:rPr lang="en-US" dirty="0" smtClean="0">
                <a:solidFill>
                  <a:srgbClr val="FF0000"/>
                </a:solidFill>
              </a:rPr>
              <a:t>important asset</a:t>
            </a:r>
            <a:r>
              <a:rPr lang="en-US" dirty="0" smtClean="0"/>
              <a:t>”</a:t>
            </a:r>
          </a:p>
          <a:p>
            <a:pPr>
              <a:lnSpc>
                <a:spcPct val="90000"/>
              </a:lnSpc>
            </a:pPr>
            <a:r>
              <a:rPr lang="en-US" dirty="0" smtClean="0"/>
              <a:t>People </a:t>
            </a:r>
            <a:r>
              <a:rPr lang="en-US" dirty="0" smtClean="0">
                <a:solidFill>
                  <a:srgbClr val="FF0000"/>
                </a:solidFill>
              </a:rPr>
              <a:t>determine the success and failure </a:t>
            </a:r>
            <a:r>
              <a:rPr lang="en-US" dirty="0" smtClean="0"/>
              <a:t>of organizations and projects</a:t>
            </a:r>
          </a:p>
          <a:p>
            <a:pPr>
              <a:lnSpc>
                <a:spcPct val="90000"/>
              </a:lnSpc>
            </a:pPr>
            <a:r>
              <a:rPr lang="en-US" dirty="0" smtClean="0"/>
              <a:t>Project human </a:t>
            </a:r>
            <a:r>
              <a:rPr lang="en-US" dirty="0"/>
              <a:t>resource management is a </a:t>
            </a:r>
            <a:r>
              <a:rPr lang="en-US" dirty="0">
                <a:solidFill>
                  <a:srgbClr val="FF0000"/>
                </a:solidFill>
              </a:rPr>
              <a:t>vital component of project management </a:t>
            </a:r>
            <a:r>
              <a:rPr lang="en-US" dirty="0"/>
              <a:t/>
            </a:r>
            <a:br>
              <a:rPr lang="en-US" dirty="0"/>
            </a:br>
            <a:endParaRPr lang="en-US" dirty="0" smtClean="0"/>
          </a:p>
        </p:txBody>
      </p:sp>
      <p:sp>
        <p:nvSpPr>
          <p:cNvPr id="6" name="Slide Number Placeholder 5"/>
          <p:cNvSpPr>
            <a:spLocks noGrp="1"/>
          </p:cNvSpPr>
          <p:nvPr>
            <p:ph type="sldNum" sz="quarter" idx="12"/>
          </p:nvPr>
        </p:nvSpPr>
        <p:spPr/>
        <p:txBody>
          <a:bodyPr/>
          <a:lstStyle/>
          <a:p>
            <a:pPr>
              <a:defRPr/>
            </a:pPr>
            <a:fld id="{7576DBDD-75EC-45E5-8159-F1A5F7B12B26}"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274638"/>
            <a:ext cx="8763000" cy="1143000"/>
          </a:xfrm>
        </p:spPr>
        <p:txBody>
          <a:bodyPr>
            <a:normAutofit fontScale="90000"/>
          </a:bodyPr>
          <a:lstStyle/>
          <a:p>
            <a:r>
              <a:rPr lang="en-US" dirty="0" smtClean="0"/>
              <a:t>Tuckman Model of Team Development</a:t>
            </a:r>
          </a:p>
        </p:txBody>
      </p:sp>
      <p:sp>
        <p:nvSpPr>
          <p:cNvPr id="54275" name="Rectangle 3"/>
          <p:cNvSpPr>
            <a:spLocks noGrp="1" noChangeArrowheads="1"/>
          </p:cNvSpPr>
          <p:nvPr>
            <p:ph idx="1"/>
          </p:nvPr>
        </p:nvSpPr>
        <p:spPr>
          <a:xfrm>
            <a:off x="304800" y="1481138"/>
            <a:ext cx="8610600" cy="4525962"/>
          </a:xfrm>
        </p:spPr>
        <p:txBody>
          <a:bodyPr/>
          <a:lstStyle/>
          <a:p>
            <a:r>
              <a:rPr lang="en-US" sz="2400" b="1" dirty="0" smtClean="0">
                <a:latin typeface="Tw Cen MT" panose="020B0602020104020603" pitchFamily="34" charset="0"/>
              </a:rPr>
              <a:t>Forming</a:t>
            </a:r>
            <a:r>
              <a:rPr lang="en-US" sz="2400" b="1" dirty="0">
                <a:latin typeface="Tw Cen MT" panose="020B0602020104020603" pitchFamily="34" charset="0"/>
              </a:rPr>
              <a:t>: </a:t>
            </a:r>
            <a:r>
              <a:rPr lang="en-US" sz="2400" dirty="0">
                <a:latin typeface="Tw Cen MT" panose="020B0602020104020603" pitchFamily="34" charset="0"/>
              </a:rPr>
              <a:t>involves the introduction of team members, either at the initiation </a:t>
            </a:r>
            <a:r>
              <a:rPr lang="en-US" sz="2400" dirty="0" smtClean="0">
                <a:latin typeface="Tw Cen MT" panose="020B0602020104020603" pitchFamily="34" charset="0"/>
              </a:rPr>
              <a:t>of the </a:t>
            </a:r>
            <a:r>
              <a:rPr lang="en-US" sz="2400" dirty="0">
                <a:latin typeface="Tw Cen MT" panose="020B0602020104020603" pitchFamily="34" charset="0"/>
              </a:rPr>
              <a:t>team, or as new members are introduced. This stage is necessary, but </a:t>
            </a:r>
            <a:r>
              <a:rPr lang="en-US" sz="2400" dirty="0" smtClean="0">
                <a:latin typeface="Tw Cen MT" panose="020B0602020104020603" pitchFamily="34" charset="0"/>
              </a:rPr>
              <a:t>little work is actually </a:t>
            </a:r>
            <a:r>
              <a:rPr lang="en-US" sz="2400" dirty="0">
                <a:latin typeface="Tw Cen MT" panose="020B0602020104020603" pitchFamily="34" charset="0"/>
              </a:rPr>
              <a:t>achieved.</a:t>
            </a:r>
            <a:endParaRPr lang="en-US" sz="2400" dirty="0" smtClean="0">
              <a:latin typeface="Tw Cen MT" panose="020B0602020104020603" pitchFamily="34" charset="0"/>
            </a:endParaRPr>
          </a:p>
          <a:p>
            <a:r>
              <a:rPr lang="en-US" sz="2400" b="1" dirty="0">
                <a:latin typeface="Tw Cen MT" panose="020B0602020104020603" pitchFamily="34" charset="0"/>
              </a:rPr>
              <a:t>Storming: </a:t>
            </a:r>
            <a:r>
              <a:rPr lang="en-US" sz="2400" dirty="0">
                <a:latin typeface="Tw Cen MT" panose="020B0602020104020603" pitchFamily="34" charset="0"/>
              </a:rPr>
              <a:t>occurs as team members have different opinions as to how the </a:t>
            </a:r>
            <a:r>
              <a:rPr lang="en-US" sz="2400" dirty="0" smtClean="0">
                <a:latin typeface="Tw Cen MT" panose="020B0602020104020603" pitchFamily="34" charset="0"/>
              </a:rPr>
              <a:t>team should </a:t>
            </a:r>
            <a:r>
              <a:rPr lang="en-US" sz="2400" dirty="0">
                <a:latin typeface="Tw Cen MT" panose="020B0602020104020603" pitchFamily="34" charset="0"/>
              </a:rPr>
              <a:t>operate.</a:t>
            </a:r>
            <a:endParaRPr lang="en-US" sz="2400" dirty="0" smtClean="0">
              <a:latin typeface="Tw Cen MT" panose="020B0602020104020603" pitchFamily="34" charset="0"/>
            </a:endParaRPr>
          </a:p>
          <a:p>
            <a:r>
              <a:rPr lang="en-US" sz="2400" b="1" dirty="0">
                <a:latin typeface="Tw Cen MT" panose="020B0602020104020603" pitchFamily="34" charset="0"/>
              </a:rPr>
              <a:t>Norming: </a:t>
            </a:r>
            <a:r>
              <a:rPr lang="en-US" sz="2400" dirty="0">
                <a:latin typeface="Tw Cen MT" panose="020B0602020104020603" pitchFamily="34" charset="0"/>
              </a:rPr>
              <a:t>is achieved when team members </a:t>
            </a:r>
            <a:r>
              <a:rPr lang="en-US" sz="2400" dirty="0" smtClean="0">
                <a:latin typeface="Tw Cen MT" panose="020B0602020104020603" pitchFamily="34" charset="0"/>
              </a:rPr>
              <a:t>have developed </a:t>
            </a:r>
            <a:r>
              <a:rPr lang="en-US" sz="2400" dirty="0">
                <a:latin typeface="Tw Cen MT" panose="020B0602020104020603" pitchFamily="34" charset="0"/>
              </a:rPr>
              <a:t>a common </a:t>
            </a:r>
            <a:r>
              <a:rPr lang="en-US" sz="2400" dirty="0" smtClean="0">
                <a:latin typeface="Tw Cen MT" panose="020B0602020104020603" pitchFamily="34" charset="0"/>
              </a:rPr>
              <a:t>working method</a:t>
            </a:r>
            <a:r>
              <a:rPr lang="en-US" sz="2400" dirty="0">
                <a:latin typeface="Tw Cen MT" panose="020B0602020104020603" pitchFamily="34" charset="0"/>
              </a:rPr>
              <a:t>, and cooperation and collaboration replace the conflict and </a:t>
            </a:r>
            <a:r>
              <a:rPr lang="en-US" sz="2400" dirty="0" smtClean="0">
                <a:latin typeface="Tw Cen MT" panose="020B0602020104020603" pitchFamily="34" charset="0"/>
              </a:rPr>
              <a:t>mistrust of </a:t>
            </a:r>
            <a:r>
              <a:rPr lang="en-US" sz="2400" dirty="0">
                <a:latin typeface="Tw Cen MT" panose="020B0602020104020603" pitchFamily="34" charset="0"/>
              </a:rPr>
              <a:t>the previous phase</a:t>
            </a:r>
            <a:endParaRPr lang="en-US" sz="2400" dirty="0" smtClean="0">
              <a:latin typeface="Tw Cen MT" panose="020B0602020104020603" pitchFamily="34" charset="0"/>
            </a:endParaRPr>
          </a:p>
          <a:p>
            <a:r>
              <a:rPr lang="en-US" sz="2400" b="1" dirty="0" smtClean="0">
                <a:latin typeface="Tw Cen MT" panose="020B0602020104020603" pitchFamily="34" charset="0"/>
              </a:rPr>
              <a:t>Performing: </a:t>
            </a:r>
            <a:r>
              <a:rPr lang="en-US" sz="2400" dirty="0">
                <a:latin typeface="Tw Cen MT" panose="020B0602020104020603" pitchFamily="34" charset="0"/>
              </a:rPr>
              <a:t>occurs when the emphasis is on reaching the team goals, </a:t>
            </a:r>
            <a:r>
              <a:rPr lang="en-US" sz="2400" dirty="0" smtClean="0">
                <a:latin typeface="Tw Cen MT" panose="020B0602020104020603" pitchFamily="34" charset="0"/>
              </a:rPr>
              <a:t>rather than </a:t>
            </a:r>
            <a:r>
              <a:rPr lang="en-US" sz="2400" dirty="0">
                <a:latin typeface="Tw Cen MT" panose="020B0602020104020603" pitchFamily="34" charset="0"/>
              </a:rPr>
              <a:t>working on team process. </a:t>
            </a:r>
            <a:endParaRPr lang="en-US" sz="2400" dirty="0" smtClean="0">
              <a:latin typeface="Tw Cen MT" panose="020B0602020104020603" pitchFamily="34" charset="0"/>
            </a:endParaRPr>
          </a:p>
          <a:p>
            <a:r>
              <a:rPr lang="en-US" sz="2400" b="1" dirty="0" smtClean="0">
                <a:latin typeface="Tw Cen MT" panose="020B0602020104020603" pitchFamily="34" charset="0"/>
              </a:rPr>
              <a:t>Adjourning: </a:t>
            </a:r>
            <a:r>
              <a:rPr lang="en-US" sz="2400" dirty="0">
                <a:latin typeface="Tw Cen MT" panose="020B0602020104020603" pitchFamily="34" charset="0"/>
              </a:rPr>
              <a:t>involves the break-up of the team after they successfully </a:t>
            </a:r>
            <a:r>
              <a:rPr lang="en-US" sz="2400" dirty="0" smtClean="0">
                <a:latin typeface="Tw Cen MT" panose="020B0602020104020603" pitchFamily="34" charset="0"/>
              </a:rPr>
              <a:t>reach their </a:t>
            </a:r>
            <a:r>
              <a:rPr lang="en-US" sz="2400" dirty="0">
                <a:latin typeface="Tw Cen MT" panose="020B0602020104020603" pitchFamily="34" charset="0"/>
              </a:rPr>
              <a:t>goals and complete the work </a:t>
            </a:r>
            <a:br>
              <a:rPr lang="en-US" sz="2400" dirty="0">
                <a:latin typeface="Tw Cen MT" panose="020B0602020104020603" pitchFamily="34" charset="0"/>
              </a:rPr>
            </a:br>
            <a:endParaRPr lang="en-US" sz="24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F944B807-4ED5-4CD6-83DF-DEE3BB392311}"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Training</a:t>
            </a:r>
          </a:p>
        </p:txBody>
      </p:sp>
      <p:sp>
        <p:nvSpPr>
          <p:cNvPr id="55299" name="Rectangle 3"/>
          <p:cNvSpPr>
            <a:spLocks noGrp="1" noChangeArrowheads="1"/>
          </p:cNvSpPr>
          <p:nvPr>
            <p:ph idx="1"/>
          </p:nvPr>
        </p:nvSpPr>
        <p:spPr/>
        <p:txBody>
          <a:bodyPr/>
          <a:lstStyle/>
          <a:p>
            <a:r>
              <a:rPr lang="en-US" dirty="0" smtClean="0"/>
              <a:t>Training can help people understand themselves, each other, and how to work better in teams</a:t>
            </a:r>
          </a:p>
          <a:p>
            <a:r>
              <a:rPr lang="en-US" dirty="0" smtClean="0"/>
              <a:t>Team building activities include</a:t>
            </a:r>
          </a:p>
          <a:p>
            <a:pPr lvl="1"/>
            <a:r>
              <a:rPr lang="en-US" dirty="0" smtClean="0"/>
              <a:t>physical challenges</a:t>
            </a:r>
          </a:p>
          <a:p>
            <a:pPr lvl="1"/>
            <a:r>
              <a:rPr lang="en-US" dirty="0" smtClean="0"/>
              <a:t>psychological preference indicator tools</a:t>
            </a:r>
          </a:p>
          <a:p>
            <a:endParaRPr lang="en-US" dirty="0" smtClean="0"/>
          </a:p>
          <a:p>
            <a:endParaRPr lang="en-US" dirty="0" smtClean="0"/>
          </a:p>
        </p:txBody>
      </p:sp>
      <p:sp>
        <p:nvSpPr>
          <p:cNvPr id="6" name="Slide Number Placeholder 5"/>
          <p:cNvSpPr>
            <a:spLocks noGrp="1"/>
          </p:cNvSpPr>
          <p:nvPr>
            <p:ph type="sldNum" sz="quarter" idx="12"/>
          </p:nvPr>
        </p:nvSpPr>
        <p:spPr/>
        <p:txBody>
          <a:bodyPr/>
          <a:lstStyle/>
          <a:p>
            <a:pPr>
              <a:defRPr/>
            </a:pPr>
            <a:fld id="{35336755-EAD2-414D-9321-6AA687A35C86}"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Cont’d </a:t>
            </a:r>
          </a:p>
        </p:txBody>
      </p:sp>
      <p:sp>
        <p:nvSpPr>
          <p:cNvPr id="55299" name="Rectangle 3"/>
          <p:cNvSpPr>
            <a:spLocks noGrp="1" noChangeArrowheads="1"/>
          </p:cNvSpPr>
          <p:nvPr>
            <p:ph idx="1"/>
          </p:nvPr>
        </p:nvSpPr>
        <p:spPr/>
        <p:txBody>
          <a:bodyPr/>
          <a:lstStyle/>
          <a:p>
            <a:r>
              <a:rPr lang="en-US" dirty="0"/>
              <a:t>There is an extensive body of literature on team development. </a:t>
            </a:r>
            <a:endParaRPr lang="en-US" dirty="0" smtClean="0"/>
          </a:p>
          <a:p>
            <a:r>
              <a:rPr lang="en-US" dirty="0" smtClean="0"/>
              <a:t>This </a:t>
            </a:r>
            <a:r>
              <a:rPr lang="en-US" dirty="0"/>
              <a:t>section will highlight a few important </a:t>
            </a:r>
            <a:r>
              <a:rPr lang="en-US" dirty="0">
                <a:solidFill>
                  <a:srgbClr val="FF0000"/>
                </a:solidFill>
              </a:rPr>
              <a:t>tools and techniques for team development</a:t>
            </a:r>
            <a:r>
              <a:rPr lang="en-US" dirty="0"/>
              <a:t>, including </a:t>
            </a:r>
            <a:r>
              <a:rPr lang="en-US" dirty="0" smtClean="0"/>
              <a:t>training, team-building </a:t>
            </a:r>
            <a:r>
              <a:rPr lang="en-US" dirty="0"/>
              <a:t>activities, and reward and recognition systems </a:t>
            </a:r>
            <a:br>
              <a:rPr lang="en-US" dirty="0"/>
            </a:br>
            <a:endParaRPr lang="en-US" dirty="0" smtClean="0"/>
          </a:p>
        </p:txBody>
      </p:sp>
      <p:sp>
        <p:nvSpPr>
          <p:cNvPr id="6" name="Slide Number Placeholder 5"/>
          <p:cNvSpPr>
            <a:spLocks noGrp="1"/>
          </p:cNvSpPr>
          <p:nvPr>
            <p:ph type="sldNum" sz="quarter" idx="12"/>
          </p:nvPr>
        </p:nvSpPr>
        <p:spPr/>
        <p:txBody>
          <a:bodyPr/>
          <a:lstStyle/>
          <a:p>
            <a:pPr>
              <a:defRPr/>
            </a:pPr>
            <a:fld id="{35336755-EAD2-414D-9321-6AA687A35C86}" type="slidenum">
              <a:rPr lang="en-US" smtClean="0"/>
              <a:pPr>
                <a:defRPr/>
              </a:pPr>
              <a:t>42</a:t>
            </a:fld>
            <a:endParaRPr lang="en-US" dirty="0"/>
          </a:p>
        </p:txBody>
      </p:sp>
    </p:spTree>
    <p:extLst>
      <p:ext uri="{BB962C8B-B14F-4D97-AF65-F5344CB8AC3E}">
        <p14:creationId xmlns:p14="http://schemas.microsoft.com/office/powerpoint/2010/main" val="157189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304800"/>
            <a:ext cx="9144000" cy="735013"/>
          </a:xfrm>
        </p:spPr>
        <p:txBody>
          <a:bodyPr>
            <a:normAutofit fontScale="90000"/>
          </a:bodyPr>
          <a:lstStyle/>
          <a:p>
            <a:r>
              <a:rPr lang="en-US" dirty="0" smtClean="0"/>
              <a:t>Meyers-Briggs Type Indicator (MBTI)</a:t>
            </a:r>
            <a:endParaRPr lang="en-US" sz="4800" dirty="0" smtClean="0"/>
          </a:p>
        </p:txBody>
      </p:sp>
      <p:sp>
        <p:nvSpPr>
          <p:cNvPr id="56323" name="Rectangle 3"/>
          <p:cNvSpPr>
            <a:spLocks noGrp="1" noChangeArrowheads="1"/>
          </p:cNvSpPr>
          <p:nvPr>
            <p:ph idx="1"/>
          </p:nvPr>
        </p:nvSpPr>
        <p:spPr>
          <a:xfrm>
            <a:off x="533400" y="1219200"/>
            <a:ext cx="8186738" cy="3886200"/>
          </a:xfrm>
        </p:spPr>
        <p:txBody>
          <a:bodyPr/>
          <a:lstStyle/>
          <a:p>
            <a:pPr>
              <a:lnSpc>
                <a:spcPct val="90000"/>
              </a:lnSpc>
            </a:pPr>
            <a:r>
              <a:rPr lang="en-US" sz="2800" dirty="0" smtClean="0"/>
              <a:t>MBTI is a popular tool for determining personality preferences and helping teammates understand each other </a:t>
            </a:r>
          </a:p>
          <a:p>
            <a:pPr>
              <a:lnSpc>
                <a:spcPct val="90000"/>
              </a:lnSpc>
            </a:pPr>
            <a:r>
              <a:rPr lang="en-US" sz="2800" dirty="0" smtClean="0"/>
              <a:t>Four dimensions include:</a:t>
            </a:r>
          </a:p>
          <a:p>
            <a:pPr lvl="1">
              <a:lnSpc>
                <a:spcPct val="90000"/>
              </a:lnSpc>
            </a:pPr>
            <a:r>
              <a:rPr lang="en-US" sz="2400" dirty="0" smtClean="0"/>
              <a:t>Extrovert/Introvert (E/I)</a:t>
            </a:r>
          </a:p>
          <a:p>
            <a:pPr lvl="1">
              <a:lnSpc>
                <a:spcPct val="90000"/>
              </a:lnSpc>
            </a:pPr>
            <a:r>
              <a:rPr lang="en-US" sz="2400" dirty="0" smtClean="0"/>
              <a:t>Sensation/Intuition (S/N)</a:t>
            </a:r>
          </a:p>
          <a:p>
            <a:pPr lvl="1">
              <a:lnSpc>
                <a:spcPct val="90000"/>
              </a:lnSpc>
            </a:pPr>
            <a:r>
              <a:rPr lang="en-US" sz="2400" dirty="0" smtClean="0"/>
              <a:t>Thinking/Feeling (T/F)</a:t>
            </a:r>
          </a:p>
          <a:p>
            <a:pPr lvl="1">
              <a:lnSpc>
                <a:spcPct val="90000"/>
              </a:lnSpc>
            </a:pPr>
            <a:r>
              <a:rPr lang="en-US" sz="2400" dirty="0" smtClean="0"/>
              <a:t>Judgment/Perception (J/P)</a:t>
            </a:r>
          </a:p>
          <a:p>
            <a:pPr>
              <a:lnSpc>
                <a:spcPct val="90000"/>
              </a:lnSpc>
            </a:pPr>
            <a:r>
              <a:rPr lang="en-US" sz="2800" dirty="0" smtClean="0"/>
              <a:t>NTs or rationals are attracted to technology fields</a:t>
            </a:r>
          </a:p>
          <a:p>
            <a:pPr>
              <a:lnSpc>
                <a:spcPct val="90000"/>
              </a:lnSpc>
            </a:pPr>
            <a:r>
              <a:rPr lang="en-US" sz="2800" dirty="0" smtClean="0"/>
              <a:t>IT people vary most from the general population in not being extroverted or sensing</a:t>
            </a:r>
          </a:p>
        </p:txBody>
      </p:sp>
      <p:sp>
        <p:nvSpPr>
          <p:cNvPr id="6" name="Slide Number Placeholder 5"/>
          <p:cNvSpPr>
            <a:spLocks noGrp="1"/>
          </p:cNvSpPr>
          <p:nvPr>
            <p:ph type="sldNum" sz="quarter" idx="12"/>
          </p:nvPr>
        </p:nvSpPr>
        <p:spPr/>
        <p:txBody>
          <a:bodyPr/>
          <a:lstStyle/>
          <a:p>
            <a:pPr>
              <a:defRPr/>
            </a:pPr>
            <a:fld id="{CB970F67-BD7F-4B81-9865-4B889747CB99}"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Social Styles Profile</a:t>
            </a:r>
          </a:p>
        </p:txBody>
      </p:sp>
      <p:sp>
        <p:nvSpPr>
          <p:cNvPr id="57347" name="Rectangle 3"/>
          <p:cNvSpPr>
            <a:spLocks noGrp="1" noChangeArrowheads="1"/>
          </p:cNvSpPr>
          <p:nvPr>
            <p:ph idx="1"/>
          </p:nvPr>
        </p:nvSpPr>
        <p:spPr/>
        <p:txBody>
          <a:bodyPr/>
          <a:lstStyle/>
          <a:p>
            <a:r>
              <a:rPr lang="en-US" sz="2800" dirty="0"/>
              <a:t>The Social Styles Profile assesses an individual's behavior along two dimensions: assertiveness and responsiveness. </a:t>
            </a:r>
            <a:endParaRPr lang="en-US" sz="2800" dirty="0" smtClean="0"/>
          </a:p>
          <a:p>
            <a:r>
              <a:rPr lang="en-US" sz="2800" b="1" dirty="0" smtClean="0"/>
              <a:t>Assertiveness</a:t>
            </a:r>
            <a:r>
              <a:rPr lang="en-US" sz="2800" dirty="0" smtClean="0"/>
              <a:t> </a:t>
            </a:r>
            <a:r>
              <a:rPr lang="en-US" sz="2800" dirty="0"/>
              <a:t>refers to the degree to which an individual is comfortable expressing their opinions and taking charge in social </a:t>
            </a:r>
            <a:r>
              <a:rPr lang="en-US" sz="2800" dirty="0" smtClean="0"/>
              <a:t>situations.</a:t>
            </a:r>
            <a:br>
              <a:rPr lang="en-US" sz="2800" dirty="0" smtClean="0"/>
            </a:br>
            <a:r>
              <a:rPr lang="en-US" sz="2800" b="1" dirty="0" smtClean="0"/>
              <a:t>Responsiveness</a:t>
            </a:r>
            <a:r>
              <a:rPr lang="en-US" sz="2800" dirty="0" smtClean="0"/>
              <a:t> </a:t>
            </a:r>
            <a:r>
              <a:rPr lang="en-US" sz="2800" dirty="0"/>
              <a:t>refers to the degree to which an individual is attuned to the needs and feelings of others, and is able to adapt their behavior accordingly.</a:t>
            </a:r>
            <a:endParaRPr lang="en-US" sz="2800" dirty="0" smtClean="0"/>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Social Styles Profile(cont’d)</a:t>
            </a:r>
          </a:p>
        </p:txBody>
      </p:sp>
      <p:sp>
        <p:nvSpPr>
          <p:cNvPr id="57347" name="Rectangle 3"/>
          <p:cNvSpPr>
            <a:spLocks noGrp="1" noChangeArrowheads="1"/>
          </p:cNvSpPr>
          <p:nvPr>
            <p:ph idx="1"/>
          </p:nvPr>
        </p:nvSpPr>
        <p:spPr/>
        <p:txBody>
          <a:bodyPr/>
          <a:lstStyle/>
          <a:p>
            <a:r>
              <a:rPr lang="en-US" sz="2800" dirty="0" smtClean="0"/>
              <a:t>People are perceived as behaving primarily in one of </a:t>
            </a:r>
            <a:r>
              <a:rPr lang="en-US" sz="2800" dirty="0" smtClean="0">
                <a:solidFill>
                  <a:srgbClr val="FF0000"/>
                </a:solidFill>
              </a:rPr>
              <a:t>four zones</a:t>
            </a:r>
            <a:r>
              <a:rPr lang="en-US" sz="2800" dirty="0" smtClean="0"/>
              <a:t>, based on their assertiveness and responsiveness:</a:t>
            </a:r>
          </a:p>
          <a:p>
            <a:pPr lvl="1"/>
            <a:r>
              <a:rPr lang="en-US" sz="2400" b="1" dirty="0" smtClean="0">
                <a:latin typeface="Tw Cen MT" panose="020B0602020104020603" pitchFamily="34" charset="0"/>
              </a:rPr>
              <a:t>Drivers</a:t>
            </a:r>
            <a:r>
              <a:rPr lang="en-US" sz="2400" dirty="0" smtClean="0">
                <a:latin typeface="Tw Cen MT" panose="020B0602020104020603" pitchFamily="34" charset="0"/>
              </a:rPr>
              <a:t> </a:t>
            </a:r>
            <a:r>
              <a:rPr lang="en-US" sz="2400" dirty="0">
                <a:latin typeface="Tw Cen MT" panose="020B0602020104020603" pitchFamily="34" charset="0"/>
              </a:rPr>
              <a:t>are typically </a:t>
            </a:r>
            <a:r>
              <a:rPr lang="en-US" sz="2400" dirty="0" smtClean="0">
                <a:solidFill>
                  <a:srgbClr val="FF0000"/>
                </a:solidFill>
                <a:latin typeface="Tw Cen MT" panose="020B0602020104020603" pitchFamily="34" charset="0"/>
              </a:rPr>
              <a:t>assertive/proactive </a:t>
            </a:r>
            <a:r>
              <a:rPr lang="en-US" sz="2400" dirty="0">
                <a:solidFill>
                  <a:srgbClr val="FF0000"/>
                </a:solidFill>
                <a:latin typeface="Tw Cen MT" panose="020B0602020104020603" pitchFamily="34" charset="0"/>
              </a:rPr>
              <a:t>and task-focused</a:t>
            </a:r>
            <a:r>
              <a:rPr lang="en-US" sz="2400" dirty="0">
                <a:latin typeface="Tw Cen MT" panose="020B0602020104020603" pitchFamily="34" charset="0"/>
              </a:rPr>
              <a:t>, and are comfortable taking charge in social situations. </a:t>
            </a:r>
            <a:endParaRPr lang="en-US" sz="2400" dirty="0" smtClean="0">
              <a:latin typeface="Tw Cen MT" panose="020B0602020104020603" pitchFamily="34" charset="0"/>
            </a:endParaRPr>
          </a:p>
          <a:p>
            <a:pPr marL="457200" lvl="1" indent="0">
              <a:buNone/>
            </a:pPr>
            <a:r>
              <a:rPr lang="en-US" sz="2400" dirty="0" smtClean="0"/>
              <a:t>        They </a:t>
            </a:r>
            <a:r>
              <a:rPr lang="en-US" sz="2400" dirty="0"/>
              <a:t>are firmly rooted in the present, and</a:t>
            </a:r>
            <a:br>
              <a:rPr lang="en-US" sz="2400" dirty="0"/>
            </a:br>
            <a:r>
              <a:rPr lang="en-US" sz="2400" dirty="0" smtClean="0"/>
              <a:t>         they </a:t>
            </a:r>
            <a:r>
              <a:rPr lang="en-US" sz="2400" dirty="0"/>
              <a:t>strive for action </a:t>
            </a:r>
            <a:endParaRPr lang="en-US" sz="2400" dirty="0" smtClean="0">
              <a:latin typeface="Tw Cen MT" panose="020B0602020104020603" pitchFamily="34" charset="0"/>
            </a:endParaRPr>
          </a:p>
          <a:p>
            <a:pPr lvl="1"/>
            <a:r>
              <a:rPr lang="en-US" sz="2400" b="1" dirty="0" err="1" smtClean="0">
                <a:latin typeface="Tw Cen MT" panose="020B0602020104020603" pitchFamily="34" charset="0"/>
              </a:rPr>
              <a:t>Expressives</a:t>
            </a:r>
            <a:r>
              <a:rPr lang="en-US" sz="2400" dirty="0" smtClean="0">
                <a:latin typeface="Tw Cen MT" panose="020B0602020104020603" pitchFamily="34" charset="0"/>
              </a:rPr>
              <a:t> </a:t>
            </a:r>
            <a:r>
              <a:rPr lang="en-US" sz="2400" dirty="0">
                <a:latin typeface="Tw Cen MT" panose="020B0602020104020603" pitchFamily="34" charset="0"/>
              </a:rPr>
              <a:t>are </a:t>
            </a:r>
            <a:r>
              <a:rPr lang="en-US" sz="2400" dirty="0" smtClean="0">
                <a:solidFill>
                  <a:srgbClr val="FF0000"/>
                </a:solidFill>
                <a:latin typeface="Tw Cen MT" panose="020B0602020104020603" pitchFamily="34" charset="0"/>
              </a:rPr>
              <a:t>assertive/proactive </a:t>
            </a:r>
            <a:r>
              <a:rPr lang="en-US" sz="2400" dirty="0">
                <a:solidFill>
                  <a:srgbClr val="FF0000"/>
                </a:solidFill>
                <a:latin typeface="Tw Cen MT" panose="020B0602020104020603" pitchFamily="34" charset="0"/>
              </a:rPr>
              <a:t>and people-focused</a:t>
            </a:r>
            <a:r>
              <a:rPr lang="en-US" sz="2400" dirty="0">
                <a:latin typeface="Tw Cen MT" panose="020B0602020104020603" pitchFamily="34" charset="0"/>
              </a:rPr>
              <a:t>, and are comfortable expressing their emotions and building relationships. </a:t>
            </a:r>
            <a:r>
              <a:rPr lang="en-GB" sz="2400" dirty="0"/>
              <a:t>They are future-oriented </a:t>
            </a:r>
            <a:endParaRPr lang="en-US" sz="2400" dirty="0" smtClean="0">
              <a:latin typeface="Tw Cen MT" panose="020B0602020104020603" pitchFamily="34" charset="0"/>
            </a:endParaRPr>
          </a:p>
          <a:p>
            <a:pPr marL="457200" lvl="1" indent="0">
              <a:buNone/>
            </a:pPr>
            <a:endParaRPr lang="en-US" sz="24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45</a:t>
            </a:fld>
            <a:endParaRPr lang="en-US" dirty="0"/>
          </a:p>
        </p:txBody>
      </p:sp>
    </p:spTree>
    <p:extLst>
      <p:ext uri="{BB962C8B-B14F-4D97-AF65-F5344CB8AC3E}">
        <p14:creationId xmlns:p14="http://schemas.microsoft.com/office/powerpoint/2010/main" val="4579795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Social Styles Profile(cont’d)</a:t>
            </a:r>
          </a:p>
        </p:txBody>
      </p:sp>
      <p:sp>
        <p:nvSpPr>
          <p:cNvPr id="57347" name="Rectangle 3"/>
          <p:cNvSpPr>
            <a:spLocks noGrp="1" noChangeArrowheads="1"/>
          </p:cNvSpPr>
          <p:nvPr>
            <p:ph idx="1"/>
          </p:nvPr>
        </p:nvSpPr>
        <p:spPr/>
        <p:txBody>
          <a:bodyPr/>
          <a:lstStyle/>
          <a:p>
            <a:pPr lvl="1"/>
            <a:r>
              <a:rPr lang="en-US" sz="2400" b="1" dirty="0" err="1" smtClean="0">
                <a:latin typeface="Tw Cen MT" panose="020B0602020104020603" pitchFamily="34" charset="0"/>
              </a:rPr>
              <a:t>Amiables</a:t>
            </a:r>
            <a:r>
              <a:rPr lang="en-US" sz="2400" dirty="0" smtClean="0">
                <a:latin typeface="Tw Cen MT" panose="020B0602020104020603" pitchFamily="34" charset="0"/>
              </a:rPr>
              <a:t> </a:t>
            </a:r>
            <a:r>
              <a:rPr lang="en-US" sz="2400" dirty="0">
                <a:latin typeface="Tw Cen MT" panose="020B0602020104020603" pitchFamily="34" charset="0"/>
              </a:rPr>
              <a:t>are </a:t>
            </a:r>
            <a:r>
              <a:rPr lang="en-US" sz="2400" dirty="0" smtClean="0">
                <a:solidFill>
                  <a:srgbClr val="FF0000"/>
                </a:solidFill>
                <a:latin typeface="Tw Cen MT" panose="020B0602020104020603" pitchFamily="34" charset="0"/>
              </a:rPr>
              <a:t>responsive/reactive </a:t>
            </a:r>
            <a:r>
              <a:rPr lang="en-US" sz="2400" dirty="0">
                <a:solidFill>
                  <a:srgbClr val="FF0000"/>
                </a:solidFill>
                <a:latin typeface="Tw Cen MT" panose="020B0602020104020603" pitchFamily="34" charset="0"/>
              </a:rPr>
              <a:t>and people-focused</a:t>
            </a:r>
            <a:r>
              <a:rPr lang="en-US" sz="2400" dirty="0">
                <a:latin typeface="Tw Cen MT" panose="020B0602020104020603" pitchFamily="34" charset="0"/>
              </a:rPr>
              <a:t>, and are skilled at building and maintaining relationships. </a:t>
            </a:r>
            <a:endParaRPr lang="en-US" sz="2400" dirty="0" smtClean="0">
              <a:latin typeface="Tw Cen MT" panose="020B0602020104020603" pitchFamily="34" charset="0"/>
            </a:endParaRPr>
          </a:p>
          <a:p>
            <a:pPr lvl="1"/>
            <a:r>
              <a:rPr lang="en-US" sz="2400" dirty="0"/>
              <a:t>Their time orientation varies depending on whom they are with at the time, and they strongly value relationships. </a:t>
            </a:r>
            <a:endParaRPr lang="en-US" sz="2400" dirty="0" smtClean="0">
              <a:latin typeface="Tw Cen MT" panose="020B0602020104020603" pitchFamily="34" charset="0"/>
            </a:endParaRPr>
          </a:p>
          <a:p>
            <a:pPr lvl="1"/>
            <a:r>
              <a:rPr lang="en-US" sz="2400" b="1" dirty="0" err="1" smtClean="0">
                <a:latin typeface="Tw Cen MT" panose="020B0602020104020603" pitchFamily="34" charset="0"/>
              </a:rPr>
              <a:t>Analyticals</a:t>
            </a:r>
            <a:r>
              <a:rPr lang="en-US" sz="2400" dirty="0" smtClean="0">
                <a:latin typeface="Tw Cen MT" panose="020B0602020104020603" pitchFamily="34" charset="0"/>
              </a:rPr>
              <a:t> </a:t>
            </a:r>
            <a:r>
              <a:rPr lang="en-US" sz="2400" dirty="0">
                <a:latin typeface="Tw Cen MT" panose="020B0602020104020603" pitchFamily="34" charset="0"/>
              </a:rPr>
              <a:t>are </a:t>
            </a:r>
            <a:r>
              <a:rPr lang="en-US" sz="2400" dirty="0" smtClean="0">
                <a:solidFill>
                  <a:srgbClr val="FF0000"/>
                </a:solidFill>
                <a:latin typeface="Tw Cen MT" panose="020B0602020104020603" pitchFamily="34" charset="0"/>
              </a:rPr>
              <a:t>responsive/reactive </a:t>
            </a:r>
            <a:r>
              <a:rPr lang="en-US" sz="2400" dirty="0">
                <a:solidFill>
                  <a:srgbClr val="FF0000"/>
                </a:solidFill>
                <a:latin typeface="Tw Cen MT" panose="020B0602020104020603" pitchFamily="34" charset="0"/>
              </a:rPr>
              <a:t>and task-focused</a:t>
            </a:r>
            <a:r>
              <a:rPr lang="en-US" sz="2400" dirty="0">
                <a:latin typeface="Tw Cen MT" panose="020B0602020104020603" pitchFamily="34" charset="0"/>
              </a:rPr>
              <a:t>, and are skilled at analyzing information and problem-solving</a:t>
            </a:r>
            <a:r>
              <a:rPr lang="en-US" sz="2400" dirty="0" smtClean="0">
                <a:latin typeface="Tw Cen MT" panose="020B0602020104020603" pitchFamily="34" charset="0"/>
              </a:rPr>
              <a:t>.</a:t>
            </a:r>
          </a:p>
          <a:p>
            <a:pPr marL="457200" lvl="1" indent="0">
              <a:buNone/>
            </a:pPr>
            <a:r>
              <a:rPr lang="en-US" sz="2400" dirty="0" smtClean="0"/>
              <a:t>         They </a:t>
            </a:r>
            <a:r>
              <a:rPr lang="en-US" sz="2400" dirty="0"/>
              <a:t>are past-oriented and strong</a:t>
            </a:r>
            <a:br>
              <a:rPr lang="en-US" sz="2400" dirty="0"/>
            </a:br>
            <a:r>
              <a:rPr lang="en-US" sz="2400" dirty="0" smtClean="0"/>
              <a:t>          thinkers </a:t>
            </a:r>
            <a:r>
              <a:rPr lang="en-US" sz="2400" dirty="0"/>
              <a:t/>
            </a:r>
            <a:br>
              <a:rPr lang="en-US" sz="2400" dirty="0"/>
            </a:br>
            <a:endParaRPr lang="en-US" sz="24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94E59B3F-0229-4927-8D4D-95B783A47D0D}" type="slidenum">
              <a:rPr lang="en-US" smtClean="0"/>
              <a:pPr>
                <a:defRPr/>
              </a:pPr>
              <a:t>46</a:t>
            </a:fld>
            <a:endParaRPr lang="en-US" dirty="0"/>
          </a:p>
        </p:txBody>
      </p:sp>
    </p:spTree>
    <p:extLst>
      <p:ext uri="{BB962C8B-B14F-4D97-AF65-F5344CB8AC3E}">
        <p14:creationId xmlns:p14="http://schemas.microsoft.com/office/powerpoint/2010/main" val="27879077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1143000"/>
          </a:xfrm>
        </p:spPr>
        <p:txBody>
          <a:bodyPr>
            <a:normAutofit/>
          </a:bodyPr>
          <a:lstStyle/>
          <a:p>
            <a:r>
              <a:rPr lang="en-US" dirty="0" smtClean="0"/>
              <a:t>Figure 9-9. Social Styles</a:t>
            </a:r>
          </a:p>
        </p:txBody>
      </p:sp>
      <p:sp>
        <p:nvSpPr>
          <p:cNvPr id="6" name="Slide Number Placeholder 5"/>
          <p:cNvSpPr>
            <a:spLocks noGrp="1"/>
          </p:cNvSpPr>
          <p:nvPr>
            <p:ph type="sldNum" sz="quarter" idx="12"/>
          </p:nvPr>
        </p:nvSpPr>
        <p:spPr/>
        <p:txBody>
          <a:bodyPr/>
          <a:lstStyle/>
          <a:p>
            <a:pPr>
              <a:buFontTx/>
              <a:buNone/>
              <a:defRPr/>
            </a:pPr>
            <a:fld id="{392AE87C-03B5-4F4C-993A-873D40107ECF}" type="slidenum">
              <a:rPr lang="en-US" smtClean="0"/>
              <a:pPr>
                <a:buFontTx/>
                <a:buNone/>
                <a:defRPr/>
              </a:pPr>
              <a:t>47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91561"/>
            <a:ext cx="5257799" cy="5202686"/>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DISC Profiles</a:t>
            </a:r>
          </a:p>
        </p:txBody>
      </p:sp>
      <p:sp>
        <p:nvSpPr>
          <p:cNvPr id="59395" name="Content Placeholder 4"/>
          <p:cNvSpPr>
            <a:spLocks noGrp="1"/>
          </p:cNvSpPr>
          <p:nvPr>
            <p:ph idx="1"/>
          </p:nvPr>
        </p:nvSpPr>
        <p:spPr/>
        <p:txBody>
          <a:bodyPr/>
          <a:lstStyle/>
          <a:p>
            <a:r>
              <a:rPr lang="en-US" sz="2800" dirty="0"/>
              <a:t>Similar to the Social Styles Profile, the DISC Profile uses a four-dimensional model of normal behavior. </a:t>
            </a:r>
            <a:endParaRPr lang="en-US" sz="2800" dirty="0" smtClean="0"/>
          </a:p>
          <a:p>
            <a:pPr lvl="1"/>
            <a:r>
              <a:rPr lang="en-US" sz="2400" dirty="0" smtClean="0"/>
              <a:t>Dominance</a:t>
            </a:r>
          </a:p>
          <a:p>
            <a:pPr lvl="1"/>
            <a:r>
              <a:rPr lang="en-US" sz="2400" dirty="0" smtClean="0"/>
              <a:t>Influence</a:t>
            </a:r>
          </a:p>
          <a:p>
            <a:pPr lvl="1"/>
            <a:r>
              <a:rPr lang="en-US" sz="2400" dirty="0" smtClean="0"/>
              <a:t>Steadiness</a:t>
            </a:r>
          </a:p>
          <a:p>
            <a:pPr lvl="1"/>
            <a:r>
              <a:rPr lang="en-US" sz="2400" dirty="0" smtClean="0"/>
              <a:t>Compliance</a:t>
            </a:r>
          </a:p>
          <a:p>
            <a:r>
              <a:rPr lang="en-US" sz="2800" dirty="0" smtClean="0"/>
              <a:t>People in opposite quadrants can have problems understanding each other</a:t>
            </a:r>
          </a:p>
        </p:txBody>
      </p:sp>
      <p:sp>
        <p:nvSpPr>
          <p:cNvPr id="4" name="Slide Number Placeholder 3"/>
          <p:cNvSpPr>
            <a:spLocks noGrp="1"/>
          </p:cNvSpPr>
          <p:nvPr>
            <p:ph type="sldNum" sz="quarter" idx="12"/>
          </p:nvPr>
        </p:nvSpPr>
        <p:spPr/>
        <p:txBody>
          <a:bodyPr/>
          <a:lstStyle/>
          <a:p>
            <a:pPr>
              <a:defRPr/>
            </a:pPr>
            <a:fld id="{E029D482-0E7B-4933-A612-481FEE7DC6B1}"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t>Figure 9-10. The DISC Profile</a:t>
            </a:r>
          </a:p>
        </p:txBody>
      </p:sp>
      <p:sp>
        <p:nvSpPr>
          <p:cNvPr id="5" name="Slide Number Placeholder 4"/>
          <p:cNvSpPr>
            <a:spLocks noGrp="1"/>
          </p:cNvSpPr>
          <p:nvPr>
            <p:ph type="sldNum" sz="quarter" idx="12"/>
          </p:nvPr>
        </p:nvSpPr>
        <p:spPr/>
        <p:txBody>
          <a:bodyPr/>
          <a:lstStyle/>
          <a:p>
            <a:pPr>
              <a:defRPr/>
            </a:pPr>
            <a:fld id="{05A2F540-B045-42D3-A6B6-C8EAF20EAF01}" type="slidenum">
              <a:rPr lang="en-US" smtClean="0"/>
              <a:pPr>
                <a:defRPr/>
              </a:pPr>
              <a:t>49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8" y="1371600"/>
            <a:ext cx="7775331" cy="49306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dirty="0" smtClean="0"/>
              <a:t>The Global IT Workforce</a:t>
            </a:r>
          </a:p>
        </p:txBody>
      </p:sp>
      <p:sp>
        <p:nvSpPr>
          <p:cNvPr id="12291" name="Content Placeholder 2"/>
          <p:cNvSpPr>
            <a:spLocks noGrp="1"/>
          </p:cNvSpPr>
          <p:nvPr>
            <p:ph idx="1"/>
          </p:nvPr>
        </p:nvSpPr>
        <p:spPr/>
        <p:txBody>
          <a:bodyPr/>
          <a:lstStyle/>
          <a:p>
            <a:r>
              <a:rPr lang="en-US" dirty="0" smtClean="0"/>
              <a:t>Although there have been </a:t>
            </a:r>
            <a:r>
              <a:rPr lang="en-US" dirty="0" smtClean="0">
                <a:solidFill>
                  <a:srgbClr val="FF0000"/>
                </a:solidFill>
              </a:rPr>
              <a:t>ups and downs </a:t>
            </a:r>
            <a:r>
              <a:rPr lang="en-US" dirty="0" smtClean="0"/>
              <a:t>in the </a:t>
            </a:r>
            <a:r>
              <a:rPr lang="en-US" dirty="0" smtClean="0">
                <a:solidFill>
                  <a:srgbClr val="FF0000"/>
                </a:solidFill>
              </a:rPr>
              <a:t>IT labor market</a:t>
            </a:r>
            <a:r>
              <a:rPr lang="en-US" dirty="0" smtClean="0"/>
              <a:t>, there will always be a need for good IT workers</a:t>
            </a:r>
          </a:p>
          <a:p>
            <a:r>
              <a:rPr lang="en-US" dirty="0" smtClean="0"/>
              <a:t>The Digital Planet 2010 study predicts </a:t>
            </a:r>
            <a:r>
              <a:rPr lang="en-US" dirty="0"/>
              <a:t>that ICT spending will have </a:t>
            </a:r>
            <a:r>
              <a:rPr lang="en-US" dirty="0" smtClean="0"/>
              <a:t>an annual </a:t>
            </a:r>
            <a:r>
              <a:rPr lang="en-US" dirty="0"/>
              <a:t>growth rate of more than 6 percent each year through 2013, when </a:t>
            </a:r>
            <a:r>
              <a:rPr lang="en-US" dirty="0" smtClean="0"/>
              <a:t>it will </a:t>
            </a:r>
            <a:r>
              <a:rPr lang="en-US" dirty="0"/>
              <a:t>reach almost $5 </a:t>
            </a:r>
            <a:r>
              <a:rPr lang="en-US" dirty="0" smtClean="0"/>
              <a:t>trillion</a:t>
            </a:r>
          </a:p>
          <a:p>
            <a:r>
              <a:rPr lang="en-US" sz="2800" dirty="0"/>
              <a:t>Thirty-three percent of the world’s population is online, and 45 percent of Internet users are below the age of </a:t>
            </a:r>
            <a:r>
              <a:rPr lang="en-US" sz="2800" dirty="0" smtClean="0"/>
              <a:t>25</a:t>
            </a:r>
            <a:endParaRPr lang="en-US" sz="2800" dirty="0"/>
          </a:p>
        </p:txBody>
      </p:sp>
      <p:sp>
        <p:nvSpPr>
          <p:cNvPr id="5" name="Slide Number Placeholder 4"/>
          <p:cNvSpPr>
            <a:spLocks noGrp="1"/>
          </p:cNvSpPr>
          <p:nvPr>
            <p:ph type="sldNum" sz="quarter" idx="12"/>
          </p:nvPr>
        </p:nvSpPr>
        <p:spPr/>
        <p:txBody>
          <a:bodyPr/>
          <a:lstStyle/>
          <a:p>
            <a:pPr>
              <a:defRPr/>
            </a:pPr>
            <a:fld id="{2BB186E2-FC1D-4521-A792-9325D2DB86B6}"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dirty="0" smtClean="0"/>
              <a:t>Reward and Recognition Systems</a:t>
            </a:r>
          </a:p>
        </p:txBody>
      </p:sp>
      <p:sp>
        <p:nvSpPr>
          <p:cNvPr id="61443" name="Rectangle 3"/>
          <p:cNvSpPr>
            <a:spLocks noGrp="1" noChangeArrowheads="1"/>
          </p:cNvSpPr>
          <p:nvPr>
            <p:ph idx="1"/>
          </p:nvPr>
        </p:nvSpPr>
        <p:spPr/>
        <p:txBody>
          <a:bodyPr/>
          <a:lstStyle/>
          <a:p>
            <a:r>
              <a:rPr lang="en-US" sz="2800" dirty="0"/>
              <a:t>Another important tool for promoting team development is the use of team-based reward</a:t>
            </a:r>
            <a:br>
              <a:rPr lang="en-US" sz="2800" dirty="0"/>
            </a:br>
            <a:r>
              <a:rPr lang="en-US" sz="2800" dirty="0"/>
              <a:t>and recognition systems. </a:t>
            </a:r>
            <a:endParaRPr lang="en-US" sz="2800" dirty="0" smtClean="0"/>
          </a:p>
          <a:p>
            <a:r>
              <a:rPr lang="en-US" sz="2800" dirty="0" smtClean="0"/>
              <a:t>Team-based reward and recognition systems can promote teamwork</a:t>
            </a:r>
          </a:p>
          <a:p>
            <a:r>
              <a:rPr lang="en-US" sz="2800" dirty="0" smtClean="0"/>
              <a:t>Focus on rewarding teams for achieving specific goals</a:t>
            </a:r>
          </a:p>
          <a:p>
            <a:r>
              <a:rPr lang="en-US" sz="2800" dirty="0" smtClean="0"/>
              <a:t>Allow time for team members to mentor and help each other to meet project goals and develop human resources</a:t>
            </a:r>
          </a:p>
        </p:txBody>
      </p:sp>
      <p:sp>
        <p:nvSpPr>
          <p:cNvPr id="6" name="Slide Number Placeholder 5"/>
          <p:cNvSpPr>
            <a:spLocks noGrp="1"/>
          </p:cNvSpPr>
          <p:nvPr>
            <p:ph type="sldNum" sz="quarter" idx="12"/>
          </p:nvPr>
        </p:nvSpPr>
        <p:spPr/>
        <p:txBody>
          <a:bodyPr/>
          <a:lstStyle/>
          <a:p>
            <a:pPr>
              <a:defRPr/>
            </a:pPr>
            <a:fld id="{046D4269-9001-418E-995A-22BD78438052}"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Managing the Project Team</a:t>
            </a:r>
          </a:p>
        </p:txBody>
      </p:sp>
      <p:sp>
        <p:nvSpPr>
          <p:cNvPr id="62467" name="Rectangle 3"/>
          <p:cNvSpPr>
            <a:spLocks noGrp="1" noChangeArrowheads="1"/>
          </p:cNvSpPr>
          <p:nvPr>
            <p:ph idx="1"/>
          </p:nvPr>
        </p:nvSpPr>
        <p:spPr>
          <a:xfrm>
            <a:off x="228600" y="1524000"/>
            <a:ext cx="8763000" cy="4572000"/>
          </a:xfrm>
        </p:spPr>
        <p:txBody>
          <a:bodyPr/>
          <a:lstStyle/>
          <a:p>
            <a:r>
              <a:rPr lang="en-US" dirty="0" smtClean="0"/>
              <a:t>Project managers must lead their teams in performing various project activities</a:t>
            </a:r>
          </a:p>
          <a:p>
            <a:r>
              <a:rPr lang="en-US" dirty="0" smtClean="0"/>
              <a:t>After assessing team performance and related information, the project manager must decide</a:t>
            </a:r>
          </a:p>
          <a:p>
            <a:pPr lvl="1"/>
            <a:r>
              <a:rPr lang="en-US" dirty="0" smtClean="0"/>
              <a:t>if changes should be requested to the project</a:t>
            </a:r>
          </a:p>
          <a:p>
            <a:pPr lvl="1"/>
            <a:r>
              <a:rPr lang="en-US" dirty="0" smtClean="0"/>
              <a:t>if corrective or preventive actions should be recommended</a:t>
            </a:r>
          </a:p>
          <a:p>
            <a:pPr lvl="1"/>
            <a:r>
              <a:rPr lang="en-US" dirty="0" smtClean="0"/>
              <a:t>if updates are needed to the project management plan or organizational process assets. </a:t>
            </a:r>
          </a:p>
        </p:txBody>
      </p:sp>
      <p:sp>
        <p:nvSpPr>
          <p:cNvPr id="6" name="Slide Number Placeholder 5"/>
          <p:cNvSpPr>
            <a:spLocks noGrp="1"/>
          </p:cNvSpPr>
          <p:nvPr>
            <p:ph type="sldNum" sz="quarter" idx="12"/>
          </p:nvPr>
        </p:nvSpPr>
        <p:spPr/>
        <p:txBody>
          <a:bodyPr/>
          <a:lstStyle/>
          <a:p>
            <a:pPr>
              <a:defRPr/>
            </a:pPr>
            <a:fld id="{B639634B-9F7B-4567-B3EF-235CA5EF2B30}"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dirty="0" smtClean="0"/>
              <a:t>Tools and Techniques for Managing Project Teams</a:t>
            </a:r>
          </a:p>
        </p:txBody>
      </p:sp>
      <p:sp>
        <p:nvSpPr>
          <p:cNvPr id="63491" name="Rectangle 3"/>
          <p:cNvSpPr>
            <a:spLocks noGrp="1" noChangeArrowheads="1"/>
          </p:cNvSpPr>
          <p:nvPr>
            <p:ph idx="1"/>
          </p:nvPr>
        </p:nvSpPr>
        <p:spPr/>
        <p:txBody>
          <a:bodyPr/>
          <a:lstStyle/>
          <a:p>
            <a:r>
              <a:rPr lang="en-US" dirty="0" smtClean="0"/>
              <a:t>Observation and conversation</a:t>
            </a:r>
          </a:p>
          <a:p>
            <a:r>
              <a:rPr lang="en-US" dirty="0" smtClean="0"/>
              <a:t>Project performance appraisals</a:t>
            </a:r>
          </a:p>
          <a:p>
            <a:r>
              <a:rPr lang="en-US" dirty="0" smtClean="0"/>
              <a:t>Interpersonal skills</a:t>
            </a:r>
          </a:p>
          <a:p>
            <a:r>
              <a:rPr lang="en-US" dirty="0" smtClean="0"/>
              <a:t>Conflict management</a:t>
            </a:r>
          </a:p>
        </p:txBody>
      </p:sp>
      <p:sp>
        <p:nvSpPr>
          <p:cNvPr id="6" name="Slide Number Placeholder 5"/>
          <p:cNvSpPr>
            <a:spLocks noGrp="1"/>
          </p:cNvSpPr>
          <p:nvPr>
            <p:ph type="sldNum" sz="quarter" idx="12"/>
          </p:nvPr>
        </p:nvSpPr>
        <p:spPr/>
        <p:txBody>
          <a:bodyPr/>
          <a:lstStyle/>
          <a:p>
            <a:pPr>
              <a:defRPr/>
            </a:pPr>
            <a:fld id="{C7455C51-222E-44B3-9F41-0B1B92FA3A82}"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0"/>
            <a:ext cx="8382000" cy="838200"/>
          </a:xfrm>
        </p:spPr>
        <p:txBody>
          <a:bodyPr>
            <a:normAutofit/>
          </a:bodyPr>
          <a:lstStyle/>
          <a:p>
            <a:r>
              <a:rPr lang="en-US" dirty="0" smtClean="0"/>
              <a:t>Conflict Handling Modes</a:t>
            </a:r>
          </a:p>
        </p:txBody>
      </p:sp>
      <p:sp>
        <p:nvSpPr>
          <p:cNvPr id="36867" name="Rectangle 3"/>
          <p:cNvSpPr>
            <a:spLocks noGrp="1" noChangeArrowheads="1"/>
          </p:cNvSpPr>
          <p:nvPr>
            <p:ph idx="1"/>
          </p:nvPr>
        </p:nvSpPr>
        <p:spPr>
          <a:xfrm>
            <a:off x="228600" y="990600"/>
            <a:ext cx="8915400" cy="4525962"/>
          </a:xfrm>
        </p:spPr>
        <p:txBody>
          <a:bodyPr/>
          <a:lstStyle/>
          <a:p>
            <a:pPr marL="533400" indent="-533400">
              <a:spcBef>
                <a:spcPct val="50000"/>
              </a:spcBef>
              <a:buClr>
                <a:srgbClr val="666699"/>
              </a:buClr>
              <a:buFont typeface="+mj-lt"/>
              <a:buAutoNum type="arabicPeriod"/>
            </a:pPr>
            <a:r>
              <a:rPr lang="en-US" sz="2400" b="1" dirty="0" smtClean="0"/>
              <a:t>Confrontation</a:t>
            </a:r>
            <a:r>
              <a:rPr lang="en-US" sz="2400" dirty="0" smtClean="0"/>
              <a:t>: Directly face a conflict using a problem-solving approach</a:t>
            </a:r>
          </a:p>
          <a:p>
            <a:pPr marL="533400" indent="-533400">
              <a:spcBef>
                <a:spcPct val="50000"/>
              </a:spcBef>
              <a:buClr>
                <a:srgbClr val="666699"/>
              </a:buClr>
              <a:buFont typeface="+mj-lt"/>
              <a:buAutoNum type="arabicPeriod"/>
            </a:pPr>
            <a:r>
              <a:rPr lang="en-US" sz="2400" b="1" dirty="0" smtClean="0"/>
              <a:t>Compromise</a:t>
            </a:r>
            <a:r>
              <a:rPr lang="en-US" sz="2400" dirty="0" smtClean="0"/>
              <a:t>: Use a give-and-take approach</a:t>
            </a:r>
          </a:p>
          <a:p>
            <a:pPr marL="533400" indent="-533400">
              <a:spcBef>
                <a:spcPct val="50000"/>
              </a:spcBef>
              <a:buClr>
                <a:srgbClr val="666699"/>
              </a:buClr>
              <a:buFont typeface="+mj-lt"/>
              <a:buAutoNum type="arabicPeriod"/>
            </a:pPr>
            <a:r>
              <a:rPr lang="en-US" sz="2400" b="1" dirty="0" smtClean="0"/>
              <a:t>Smoothing</a:t>
            </a:r>
            <a:r>
              <a:rPr lang="en-US" sz="2400" dirty="0" smtClean="0"/>
              <a:t>: De-emphasize areas of difference and emphasize areas of agreement</a:t>
            </a:r>
          </a:p>
          <a:p>
            <a:pPr marL="533400" indent="-533400">
              <a:spcBef>
                <a:spcPct val="50000"/>
              </a:spcBef>
              <a:buClr>
                <a:srgbClr val="666699"/>
              </a:buClr>
              <a:buFont typeface="+mj-lt"/>
              <a:buAutoNum type="arabicPeriod"/>
            </a:pPr>
            <a:r>
              <a:rPr lang="en-US" sz="2400" b="1" dirty="0" smtClean="0"/>
              <a:t>Forcing</a:t>
            </a:r>
            <a:r>
              <a:rPr lang="en-US" sz="2400" dirty="0" smtClean="0"/>
              <a:t>: The win-lose approach</a:t>
            </a:r>
          </a:p>
          <a:p>
            <a:pPr marL="533400" indent="-533400">
              <a:spcBef>
                <a:spcPct val="50000"/>
              </a:spcBef>
              <a:buClr>
                <a:srgbClr val="666699"/>
              </a:buClr>
              <a:buFont typeface="+mj-lt"/>
              <a:buAutoNum type="arabicPeriod"/>
            </a:pPr>
            <a:r>
              <a:rPr lang="en-US" sz="2400" b="1" dirty="0" smtClean="0"/>
              <a:t>Withdrawal</a:t>
            </a:r>
            <a:r>
              <a:rPr lang="en-US" sz="2400" dirty="0" smtClean="0"/>
              <a:t>: Retreat or withdraw from an actual or potential disagreement</a:t>
            </a:r>
          </a:p>
          <a:p>
            <a:pPr marL="533400" indent="-533400">
              <a:spcBef>
                <a:spcPct val="50000"/>
              </a:spcBef>
              <a:buClr>
                <a:srgbClr val="666699"/>
              </a:buClr>
              <a:buFont typeface="+mj-lt"/>
              <a:buAutoNum type="arabicPeriod"/>
            </a:pPr>
            <a:r>
              <a:rPr lang="en-US" sz="2400" b="1" dirty="0" smtClean="0"/>
              <a:t>Collaborating</a:t>
            </a:r>
            <a:r>
              <a:rPr lang="en-US" sz="2400" dirty="0" smtClean="0"/>
              <a:t>: Decision makers incorporate different  viewpoints and insights to develop consensus and commitment</a:t>
            </a:r>
            <a:r>
              <a:rPr lang="en-US" b="1" dirty="0" smtClean="0"/>
              <a:t>  </a:t>
            </a:r>
            <a:endParaRPr lang="en-US" dirty="0" smtClean="0"/>
          </a:p>
          <a:p>
            <a:pPr marL="533400" indent="-533400">
              <a:spcBef>
                <a:spcPct val="50000"/>
              </a:spcBef>
              <a:buClr>
                <a:srgbClr val="666699"/>
              </a:buClr>
              <a:buFontTx/>
              <a:buAutoNum type="arabicPeriod"/>
            </a:pPr>
            <a:endParaRPr lang="en-US" dirty="0" smtClean="0"/>
          </a:p>
        </p:txBody>
      </p:sp>
      <p:sp>
        <p:nvSpPr>
          <p:cNvPr id="6" name="Slide Number Placeholder 5"/>
          <p:cNvSpPr>
            <a:spLocks noGrp="1"/>
          </p:cNvSpPr>
          <p:nvPr>
            <p:ph type="sldNum" sz="quarter" idx="12"/>
          </p:nvPr>
        </p:nvSpPr>
        <p:spPr/>
        <p:txBody>
          <a:bodyPr/>
          <a:lstStyle/>
          <a:p>
            <a:pPr>
              <a:defRPr/>
            </a:pPr>
            <a:fld id="{30DA2C56-7428-4053-BCC9-9633C8292304}" type="slidenum">
              <a:rPr lang="en-US" smtClean="0"/>
              <a:pPr>
                <a:defRPr/>
              </a:pPr>
              <a:t>53</a:t>
            </a:fld>
            <a:endParaRPr lang="en-US" dirty="0"/>
          </a:p>
        </p:txBody>
      </p:sp>
    </p:spTree>
    <p:extLst>
      <p:ext uri="{BB962C8B-B14F-4D97-AF65-F5344CB8AC3E}">
        <p14:creationId xmlns:p14="http://schemas.microsoft.com/office/powerpoint/2010/main" val="42825299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686800" cy="1143000"/>
          </a:xfrm>
        </p:spPr>
        <p:txBody>
          <a:bodyPr>
            <a:normAutofit/>
          </a:bodyPr>
          <a:lstStyle/>
          <a:p>
            <a:r>
              <a:rPr lang="en-US" dirty="0" smtClean="0"/>
              <a:t>Figure 9-11. Conflict Handling Modes</a:t>
            </a:r>
            <a:endParaRPr lang="en-US" dirty="0"/>
          </a:p>
        </p:txBody>
      </p:sp>
      <p:sp>
        <p:nvSpPr>
          <p:cNvPr id="5" name="Slide Number Placeholder 4"/>
          <p:cNvSpPr>
            <a:spLocks noGrp="1"/>
          </p:cNvSpPr>
          <p:nvPr>
            <p:ph type="sldNum" sz="quarter" idx="12"/>
          </p:nvPr>
        </p:nvSpPr>
        <p:spPr/>
        <p:txBody>
          <a:bodyPr/>
          <a:lstStyle/>
          <a:p>
            <a:pPr>
              <a:defRPr/>
            </a:pPr>
            <a:fld id="{3DF7F6D6-12E9-47E2-83FA-0573725E0372}" type="slidenum">
              <a:rPr lang="en-US" smtClean="0"/>
              <a:pPr>
                <a:defRPr/>
              </a:pPr>
              <a:t>54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543800" cy="5148428"/>
          </a:xfrm>
          <a:prstGeom prst="rect">
            <a:avLst/>
          </a:prstGeom>
        </p:spPr>
      </p:pic>
    </p:spTree>
    <p:extLst>
      <p:ext uri="{BB962C8B-B14F-4D97-AF65-F5344CB8AC3E}">
        <p14:creationId xmlns:p14="http://schemas.microsoft.com/office/powerpoint/2010/main" val="4130868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Conflict Can Be Good</a:t>
            </a:r>
          </a:p>
        </p:txBody>
      </p:sp>
      <p:sp>
        <p:nvSpPr>
          <p:cNvPr id="37891" name="Rectangle 3"/>
          <p:cNvSpPr>
            <a:spLocks noGrp="1" noChangeArrowheads="1"/>
          </p:cNvSpPr>
          <p:nvPr>
            <p:ph idx="1"/>
          </p:nvPr>
        </p:nvSpPr>
        <p:spPr>
          <a:xfrm>
            <a:off x="381000" y="1524000"/>
            <a:ext cx="8458200" cy="4876800"/>
          </a:xfrm>
        </p:spPr>
        <p:txBody>
          <a:bodyPr/>
          <a:lstStyle/>
          <a:p>
            <a:pPr>
              <a:spcBef>
                <a:spcPct val="80000"/>
              </a:spcBef>
              <a:buClr>
                <a:srgbClr val="666699"/>
              </a:buClr>
            </a:pPr>
            <a:r>
              <a:rPr lang="en-US" sz="2800" dirty="0" smtClean="0"/>
              <a:t>Conflict often produces important results, such as new ideas, better alternatives, and motivation to work harder and more collaboratively</a:t>
            </a:r>
          </a:p>
          <a:p>
            <a:pPr>
              <a:spcBef>
                <a:spcPct val="80000"/>
              </a:spcBef>
              <a:buClr>
                <a:srgbClr val="666699"/>
              </a:buClr>
            </a:pPr>
            <a:r>
              <a:rPr lang="en-US" sz="2800" b="1" dirty="0" smtClean="0"/>
              <a:t>Groupthink</a:t>
            </a:r>
            <a:r>
              <a:rPr lang="en-US" sz="2800" dirty="0" smtClean="0"/>
              <a:t>: Conformance to the values or ethical standards of a group. Groupthink can develop if there are no conflicting viewpoints</a:t>
            </a:r>
          </a:p>
          <a:p>
            <a:pPr>
              <a:spcBef>
                <a:spcPct val="80000"/>
              </a:spcBef>
              <a:buClr>
                <a:srgbClr val="666699"/>
              </a:buClr>
            </a:pPr>
            <a:r>
              <a:rPr lang="en-US" sz="2800" dirty="0" smtClean="0"/>
              <a:t>Research suggests that task-related conflict often improves team performance, but emotional conflict often depresses team performance</a:t>
            </a:r>
          </a:p>
        </p:txBody>
      </p:sp>
      <p:sp>
        <p:nvSpPr>
          <p:cNvPr id="6" name="Slide Number Placeholder 5"/>
          <p:cNvSpPr>
            <a:spLocks noGrp="1"/>
          </p:cNvSpPr>
          <p:nvPr>
            <p:ph type="sldNum" sz="quarter" idx="12"/>
          </p:nvPr>
        </p:nvSpPr>
        <p:spPr/>
        <p:txBody>
          <a:bodyPr/>
          <a:lstStyle/>
          <a:p>
            <a:pPr>
              <a:defRPr/>
            </a:pPr>
            <a:fld id="{B59AA3D8-7433-4027-A5FC-D8845AD4F8F2}" type="slidenum">
              <a:rPr lang="en-US" smtClean="0"/>
              <a:pPr>
                <a:defRPr/>
              </a:pPr>
              <a:t>55</a:t>
            </a:fld>
            <a:endParaRPr lang="en-US" dirty="0"/>
          </a:p>
        </p:txBody>
      </p:sp>
    </p:spTree>
    <p:extLst>
      <p:ext uri="{BB962C8B-B14F-4D97-AF65-F5344CB8AC3E}">
        <p14:creationId xmlns:p14="http://schemas.microsoft.com/office/powerpoint/2010/main" val="1332995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81000" y="274638"/>
            <a:ext cx="8305800" cy="792162"/>
          </a:xfrm>
        </p:spPr>
        <p:txBody>
          <a:bodyPr/>
          <a:lstStyle/>
          <a:p>
            <a:r>
              <a:rPr lang="en-US" dirty="0" smtClean="0"/>
              <a:t>Five Dysfunctions of a Team</a:t>
            </a:r>
          </a:p>
        </p:txBody>
      </p:sp>
      <p:sp>
        <p:nvSpPr>
          <p:cNvPr id="3" name="Content Placeholder 2"/>
          <p:cNvSpPr>
            <a:spLocks noGrp="1"/>
          </p:cNvSpPr>
          <p:nvPr>
            <p:ph idx="1"/>
          </p:nvPr>
        </p:nvSpPr>
        <p:spPr>
          <a:xfrm>
            <a:off x="381000" y="1066800"/>
            <a:ext cx="8305800" cy="4572000"/>
          </a:xfrm>
        </p:spPr>
        <p:txBody>
          <a:bodyPr/>
          <a:lstStyle/>
          <a:p>
            <a:pPr marL="514350" indent="-514350">
              <a:defRPr/>
            </a:pPr>
            <a:r>
              <a:rPr lang="en-US" dirty="0" smtClean="0"/>
              <a:t>Patrick Lencioni, author of several books on teams, says that “Teamwork remains the one sustainable competitive advantage that has been large untapped”*</a:t>
            </a:r>
          </a:p>
          <a:p>
            <a:pPr marL="514350" indent="-514350">
              <a:defRPr/>
            </a:pPr>
            <a:r>
              <a:rPr lang="en-US" dirty="0" smtClean="0"/>
              <a:t>The five dysfunctions of teams are</a:t>
            </a:r>
          </a:p>
          <a:p>
            <a:pPr marL="1063625" lvl="2" indent="-514350">
              <a:buFont typeface="+mj-lt"/>
              <a:buAutoNum type="arabicPeriod"/>
              <a:defRPr/>
            </a:pPr>
            <a:r>
              <a:rPr lang="en-US" sz="2400" dirty="0" smtClean="0"/>
              <a:t>Absence of trust</a:t>
            </a:r>
          </a:p>
          <a:p>
            <a:pPr marL="1063625" lvl="2" indent="-514350">
              <a:buFont typeface="+mj-lt"/>
              <a:buAutoNum type="arabicPeriod"/>
              <a:defRPr/>
            </a:pPr>
            <a:r>
              <a:rPr lang="en-US" sz="2400" dirty="0" smtClean="0"/>
              <a:t>Fear of conflict</a:t>
            </a:r>
          </a:p>
          <a:p>
            <a:pPr marL="1063625" lvl="2" indent="-514350">
              <a:buFont typeface="+mj-lt"/>
              <a:buAutoNum type="arabicPeriod"/>
              <a:defRPr/>
            </a:pPr>
            <a:r>
              <a:rPr lang="en-US" sz="2400" dirty="0" smtClean="0"/>
              <a:t>Lack of commitment</a:t>
            </a:r>
          </a:p>
          <a:p>
            <a:pPr marL="1063625" lvl="2" indent="-514350">
              <a:buFont typeface="+mj-lt"/>
              <a:buAutoNum type="arabicPeriod"/>
              <a:defRPr/>
            </a:pPr>
            <a:r>
              <a:rPr lang="en-US" sz="2400" dirty="0" smtClean="0"/>
              <a:t>Avoidance of accountability</a:t>
            </a:r>
          </a:p>
          <a:p>
            <a:pPr marL="1063625" lvl="2" indent="-514350">
              <a:buFont typeface="+mj-lt"/>
              <a:buAutoNum type="arabicPeriod"/>
              <a:defRPr/>
            </a:pPr>
            <a:r>
              <a:rPr lang="en-US" sz="2400" dirty="0" smtClean="0"/>
              <a:t>Inattention to results</a:t>
            </a:r>
          </a:p>
          <a:p>
            <a:pPr>
              <a:buFont typeface="Wingdings 2" pitchFamily="18" charset="2"/>
              <a:buNone/>
              <a:defRPr/>
            </a:pPr>
            <a:endParaRPr lang="en-US" dirty="0"/>
          </a:p>
        </p:txBody>
      </p:sp>
      <p:sp>
        <p:nvSpPr>
          <p:cNvPr id="5" name="Slide Number Placeholder 4"/>
          <p:cNvSpPr>
            <a:spLocks noGrp="1"/>
          </p:cNvSpPr>
          <p:nvPr>
            <p:ph type="sldNum" sz="quarter" idx="12"/>
          </p:nvPr>
        </p:nvSpPr>
        <p:spPr/>
        <p:txBody>
          <a:bodyPr/>
          <a:lstStyle/>
          <a:p>
            <a:pPr>
              <a:defRPr/>
            </a:pPr>
            <a:fld id="{37647E6A-936B-4ACD-B13C-34772058D73B}" type="slidenum">
              <a:rPr lang="en-US" smtClean="0"/>
              <a:pPr>
                <a:defRPr/>
              </a:pPr>
              <a:t>56</a:t>
            </a:fld>
            <a:endParaRPr lang="en-US" dirty="0"/>
          </a:p>
        </p:txBody>
      </p:sp>
      <p:sp>
        <p:nvSpPr>
          <p:cNvPr id="65542" name="TextBox 5"/>
          <p:cNvSpPr txBox="1">
            <a:spLocks noChangeArrowheads="1"/>
          </p:cNvSpPr>
          <p:nvPr/>
        </p:nvSpPr>
        <p:spPr bwMode="auto">
          <a:xfrm>
            <a:off x="685800" y="5857875"/>
            <a:ext cx="8721725" cy="984250"/>
          </a:xfrm>
          <a:prstGeom prst="rect">
            <a:avLst/>
          </a:prstGeom>
          <a:noFill/>
          <a:ln w="9525">
            <a:noFill/>
            <a:miter lim="800000"/>
            <a:headEnd/>
            <a:tailEnd/>
          </a:ln>
        </p:spPr>
        <p:txBody>
          <a:bodyPr>
            <a:spAutoFit/>
          </a:bodyPr>
          <a:lstStyle/>
          <a:p>
            <a:r>
              <a:rPr lang="en-US" sz="1800" dirty="0"/>
              <a:t>*Lencioni, Patrick, “Overcoming the Five Dysfunctions of a Team,” Jossey-Bass: San Francisco, CA (2005), p. 3.</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smtClean="0"/>
              <a:t>General Advice on Teams</a:t>
            </a:r>
          </a:p>
        </p:txBody>
      </p:sp>
      <p:sp>
        <p:nvSpPr>
          <p:cNvPr id="64515" name="Rectangle 3"/>
          <p:cNvSpPr>
            <a:spLocks noGrp="1" noChangeArrowheads="1"/>
          </p:cNvSpPr>
          <p:nvPr>
            <p:ph idx="1"/>
          </p:nvPr>
        </p:nvSpPr>
        <p:spPr>
          <a:xfrm>
            <a:off x="609600" y="1447800"/>
            <a:ext cx="8186738" cy="3648075"/>
          </a:xfrm>
        </p:spPr>
        <p:txBody>
          <a:bodyPr/>
          <a:lstStyle/>
          <a:p>
            <a:r>
              <a:rPr lang="en-US" dirty="0" smtClean="0"/>
              <a:t>Be patient and kind with your team</a:t>
            </a:r>
          </a:p>
          <a:p>
            <a:r>
              <a:rPr lang="en-US" dirty="0" smtClean="0"/>
              <a:t>Fix the problem instead of blaming people </a:t>
            </a:r>
          </a:p>
          <a:p>
            <a:r>
              <a:rPr lang="en-US" dirty="0" smtClean="0"/>
              <a:t>Establish regular, effective meetings</a:t>
            </a:r>
          </a:p>
          <a:p>
            <a:r>
              <a:rPr lang="en-US" dirty="0" smtClean="0"/>
              <a:t>Allow time for teams to go through the basic team-building stages </a:t>
            </a:r>
          </a:p>
          <a:p>
            <a:r>
              <a:rPr lang="en-US" dirty="0" smtClean="0"/>
              <a:t>Limit the size of work teams to three to seven members</a:t>
            </a:r>
          </a:p>
        </p:txBody>
      </p:sp>
      <p:sp>
        <p:nvSpPr>
          <p:cNvPr id="6" name="Slide Number Placeholder 5"/>
          <p:cNvSpPr>
            <a:spLocks noGrp="1"/>
          </p:cNvSpPr>
          <p:nvPr>
            <p:ph type="sldNum" sz="quarter" idx="12"/>
          </p:nvPr>
        </p:nvSpPr>
        <p:spPr/>
        <p:txBody>
          <a:bodyPr/>
          <a:lstStyle/>
          <a:p>
            <a:pPr>
              <a:defRPr/>
            </a:pPr>
            <a:fld id="{5561EDBA-EBC3-407A-A285-B88C5263A4AD}" type="slidenum">
              <a:rPr lang="en-US" smtClean="0"/>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dirty="0" smtClean="0"/>
              <a:t>General Advice on Teams (cont’d)</a:t>
            </a:r>
          </a:p>
        </p:txBody>
      </p:sp>
      <p:sp>
        <p:nvSpPr>
          <p:cNvPr id="66563" name="Rectangle 3"/>
          <p:cNvSpPr>
            <a:spLocks noGrp="1" noChangeArrowheads="1"/>
          </p:cNvSpPr>
          <p:nvPr>
            <p:ph idx="1"/>
          </p:nvPr>
        </p:nvSpPr>
        <p:spPr/>
        <p:txBody>
          <a:bodyPr/>
          <a:lstStyle/>
          <a:p>
            <a:r>
              <a:rPr lang="en-US" dirty="0" smtClean="0"/>
              <a:t>Plan some social activities to help project team members and other stakeholders get to know each other better </a:t>
            </a:r>
          </a:p>
          <a:p>
            <a:r>
              <a:rPr lang="en-US" dirty="0" smtClean="0"/>
              <a:t>Stress team identity</a:t>
            </a:r>
          </a:p>
          <a:p>
            <a:r>
              <a:rPr lang="en-US" dirty="0" smtClean="0"/>
              <a:t>Nurture team members and encourage them to help each other</a:t>
            </a:r>
          </a:p>
          <a:p>
            <a:r>
              <a:rPr lang="en-US" dirty="0" smtClean="0"/>
              <a:t>Take additional actions to work with virtual team members</a:t>
            </a:r>
          </a:p>
          <a:p>
            <a:endParaRPr lang="en-US" dirty="0" smtClean="0"/>
          </a:p>
        </p:txBody>
      </p:sp>
      <p:sp>
        <p:nvSpPr>
          <p:cNvPr id="6" name="Slide Number Placeholder 5"/>
          <p:cNvSpPr>
            <a:spLocks noGrp="1"/>
          </p:cNvSpPr>
          <p:nvPr>
            <p:ph type="sldNum" sz="quarter" idx="12"/>
          </p:nvPr>
        </p:nvSpPr>
        <p:spPr/>
        <p:txBody>
          <a:bodyPr/>
          <a:lstStyle/>
          <a:p>
            <a:pPr>
              <a:defRPr/>
            </a:pPr>
            <a:fld id="{9C419FB6-89AD-4B56-A803-1511FC888592}"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dirty="0" smtClean="0"/>
              <a:t>Using Software to Assist in Human Resource Management</a:t>
            </a:r>
          </a:p>
        </p:txBody>
      </p:sp>
      <p:sp>
        <p:nvSpPr>
          <p:cNvPr id="67587" name="Rectangle 3"/>
          <p:cNvSpPr>
            <a:spLocks noGrp="1" noChangeArrowheads="1"/>
          </p:cNvSpPr>
          <p:nvPr>
            <p:ph idx="1"/>
          </p:nvPr>
        </p:nvSpPr>
        <p:spPr/>
        <p:txBody>
          <a:bodyPr/>
          <a:lstStyle/>
          <a:p>
            <a:pPr>
              <a:lnSpc>
                <a:spcPct val="90000"/>
              </a:lnSpc>
            </a:pPr>
            <a:r>
              <a:rPr lang="en-US" dirty="0" smtClean="0"/>
              <a:t>Software can help in producing RAMS and resource histograms </a:t>
            </a:r>
          </a:p>
          <a:p>
            <a:pPr>
              <a:lnSpc>
                <a:spcPct val="90000"/>
              </a:lnSpc>
            </a:pPr>
            <a:r>
              <a:rPr lang="en-US" dirty="0" smtClean="0"/>
              <a:t>Project management software includes several features related to human resource management such as</a:t>
            </a:r>
          </a:p>
          <a:p>
            <a:pPr lvl="1">
              <a:lnSpc>
                <a:spcPct val="90000"/>
              </a:lnSpc>
            </a:pPr>
            <a:r>
              <a:rPr lang="en-US" dirty="0" smtClean="0"/>
              <a:t>Assigning resources</a:t>
            </a:r>
          </a:p>
          <a:p>
            <a:pPr lvl="1">
              <a:lnSpc>
                <a:spcPct val="90000"/>
              </a:lnSpc>
            </a:pPr>
            <a:r>
              <a:rPr lang="en-US" dirty="0" smtClean="0"/>
              <a:t>Identifying potential resource shortages or underutilization</a:t>
            </a:r>
          </a:p>
          <a:p>
            <a:pPr lvl="1">
              <a:lnSpc>
                <a:spcPct val="90000"/>
              </a:lnSpc>
            </a:pPr>
            <a:r>
              <a:rPr lang="en-US" dirty="0" smtClean="0"/>
              <a:t>Leveling resources</a:t>
            </a:r>
          </a:p>
          <a:p>
            <a:pPr lvl="1">
              <a:lnSpc>
                <a:spcPct val="90000"/>
              </a:lnSpc>
            </a:pPr>
            <a:endParaRPr lang="en-US" dirty="0" smtClean="0"/>
          </a:p>
        </p:txBody>
      </p:sp>
      <p:sp>
        <p:nvSpPr>
          <p:cNvPr id="6" name="Slide Number Placeholder 5"/>
          <p:cNvSpPr>
            <a:spLocks noGrp="1"/>
          </p:cNvSpPr>
          <p:nvPr>
            <p:ph type="sldNum" sz="quarter" idx="12"/>
          </p:nvPr>
        </p:nvSpPr>
        <p:spPr/>
        <p:txBody>
          <a:bodyPr/>
          <a:lstStyle/>
          <a:p>
            <a:pPr>
              <a:defRPr/>
            </a:pPr>
            <a:fld id="{CE8EDA0A-988F-4053-9F65-16A93AFF07C1}"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Autofit/>
          </a:bodyPr>
          <a:lstStyle/>
          <a:p>
            <a:r>
              <a:rPr lang="en-US" sz="3200" b="1" dirty="0" smtClean="0"/>
              <a:t>Implications for the Future of IT Human Resource Management</a:t>
            </a:r>
          </a:p>
        </p:txBody>
      </p:sp>
      <p:sp>
        <p:nvSpPr>
          <p:cNvPr id="15363" name="Content Placeholder 2"/>
          <p:cNvSpPr>
            <a:spLocks noGrp="1"/>
          </p:cNvSpPr>
          <p:nvPr>
            <p:ph idx="1"/>
          </p:nvPr>
        </p:nvSpPr>
        <p:spPr/>
        <p:txBody>
          <a:bodyPr/>
          <a:lstStyle/>
          <a:p>
            <a:r>
              <a:rPr lang="en-US" dirty="0" smtClean="0"/>
              <a:t>Proactive organizations are addressing workforce needs by</a:t>
            </a:r>
          </a:p>
          <a:p>
            <a:pPr lvl="1"/>
            <a:r>
              <a:rPr lang="en-US" dirty="0" smtClean="0"/>
              <a:t>improving benefits</a:t>
            </a:r>
          </a:p>
          <a:p>
            <a:pPr lvl="1"/>
            <a:r>
              <a:rPr lang="en-US" dirty="0" smtClean="0"/>
              <a:t>redefining work hours and incentives</a:t>
            </a:r>
          </a:p>
          <a:p>
            <a:pPr lvl="1"/>
            <a:r>
              <a:rPr lang="en-US" dirty="0" smtClean="0"/>
              <a:t>finding future workers</a:t>
            </a:r>
          </a:p>
          <a:p>
            <a:pPr lvl="1"/>
            <a:r>
              <a:rPr lang="en-US" dirty="0"/>
              <a:t>As Ethiopia continues to develop its IT sector, it will be important for companies to </a:t>
            </a:r>
            <a:r>
              <a:rPr lang="en-US" dirty="0">
                <a:solidFill>
                  <a:srgbClr val="FF0000"/>
                </a:solidFill>
              </a:rPr>
              <a:t>prioritize human resource management</a:t>
            </a:r>
            <a:r>
              <a:rPr lang="en-US" dirty="0"/>
              <a:t>. </a:t>
            </a:r>
          </a:p>
          <a:p>
            <a:pPr marL="457200" lvl="1" indent="0">
              <a:buNone/>
            </a:pPr>
            <a:endParaRPr lang="en-US" dirty="0" smtClean="0"/>
          </a:p>
        </p:txBody>
      </p:sp>
      <p:sp>
        <p:nvSpPr>
          <p:cNvPr id="5" name="Slide Number Placeholder 4"/>
          <p:cNvSpPr>
            <a:spLocks noGrp="1"/>
          </p:cNvSpPr>
          <p:nvPr>
            <p:ph type="sldNum" sz="quarter" idx="12"/>
          </p:nvPr>
        </p:nvSpPr>
        <p:spPr/>
        <p:txBody>
          <a:bodyPr/>
          <a:lstStyle/>
          <a:p>
            <a:pPr>
              <a:defRPr/>
            </a:pPr>
            <a:fld id="{FBD15328-1F82-4A7B-B4BB-5811F6E2DA25}"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sz="3600" dirty="0" smtClean="0"/>
              <a:t>Project Resource Management Involves Much More Than Using Software</a:t>
            </a:r>
          </a:p>
        </p:txBody>
      </p:sp>
      <p:sp>
        <p:nvSpPr>
          <p:cNvPr id="68611" name="Rectangle 3"/>
          <p:cNvSpPr>
            <a:spLocks noGrp="1" noChangeArrowheads="1"/>
          </p:cNvSpPr>
          <p:nvPr>
            <p:ph idx="1"/>
          </p:nvPr>
        </p:nvSpPr>
        <p:spPr>
          <a:xfrm>
            <a:off x="381000" y="1524000"/>
            <a:ext cx="8001000" cy="4572000"/>
          </a:xfrm>
        </p:spPr>
        <p:txBody>
          <a:bodyPr/>
          <a:lstStyle/>
          <a:p>
            <a:r>
              <a:rPr lang="en-US" dirty="0" smtClean="0"/>
              <a:t>Project managers must </a:t>
            </a:r>
          </a:p>
          <a:p>
            <a:pPr lvl="1"/>
            <a:r>
              <a:rPr lang="en-US" dirty="0" smtClean="0"/>
              <a:t>Treat people with consideration and respect</a:t>
            </a:r>
          </a:p>
          <a:p>
            <a:pPr lvl="1"/>
            <a:r>
              <a:rPr lang="en-US" dirty="0" smtClean="0"/>
              <a:t>Understand what motivates them</a:t>
            </a:r>
          </a:p>
          <a:p>
            <a:pPr lvl="1"/>
            <a:r>
              <a:rPr lang="en-US" dirty="0" smtClean="0"/>
              <a:t>Communicate carefully with them</a:t>
            </a:r>
          </a:p>
          <a:p>
            <a:r>
              <a:rPr lang="en-US" dirty="0" smtClean="0"/>
              <a:t>Focus on your goal of enabling project team members to deliver their best work </a:t>
            </a:r>
          </a:p>
        </p:txBody>
      </p:sp>
      <p:sp>
        <p:nvSpPr>
          <p:cNvPr id="6" name="Slide Number Placeholder 5"/>
          <p:cNvSpPr>
            <a:spLocks noGrp="1"/>
          </p:cNvSpPr>
          <p:nvPr>
            <p:ph type="sldNum" sz="quarter" idx="12"/>
          </p:nvPr>
        </p:nvSpPr>
        <p:spPr/>
        <p:txBody>
          <a:bodyPr/>
          <a:lstStyle/>
          <a:p>
            <a:pPr>
              <a:defRPr/>
            </a:pPr>
            <a:fld id="{3BFC8A9F-9BF6-45D9-A598-E1B2444F5331}"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274638"/>
            <a:ext cx="8305800" cy="944562"/>
          </a:xfrm>
        </p:spPr>
        <p:txBody>
          <a:bodyPr/>
          <a:lstStyle/>
          <a:p>
            <a:r>
              <a:rPr lang="en-US" dirty="0" smtClean="0"/>
              <a:t>Chapter Summary</a:t>
            </a:r>
          </a:p>
        </p:txBody>
      </p:sp>
      <p:sp>
        <p:nvSpPr>
          <p:cNvPr id="69635" name="Rectangle 3"/>
          <p:cNvSpPr>
            <a:spLocks noGrp="1" noChangeArrowheads="1"/>
          </p:cNvSpPr>
          <p:nvPr>
            <p:ph idx="1"/>
          </p:nvPr>
        </p:nvSpPr>
        <p:spPr/>
        <p:txBody>
          <a:bodyPr/>
          <a:lstStyle/>
          <a:p>
            <a:pPr>
              <a:lnSpc>
                <a:spcPct val="90000"/>
              </a:lnSpc>
            </a:pPr>
            <a:r>
              <a:rPr lang="en-US" dirty="0" smtClean="0"/>
              <a:t>Project human resource management includes the processes required to make the most effective use of the people involved with a project</a:t>
            </a:r>
          </a:p>
          <a:p>
            <a:pPr>
              <a:lnSpc>
                <a:spcPct val="90000"/>
              </a:lnSpc>
            </a:pPr>
            <a:r>
              <a:rPr lang="en-US" dirty="0" smtClean="0"/>
              <a:t>Main processes include</a:t>
            </a:r>
          </a:p>
          <a:p>
            <a:pPr lvl="1">
              <a:lnSpc>
                <a:spcPct val="90000"/>
              </a:lnSpc>
            </a:pPr>
            <a:r>
              <a:rPr lang="en-US" dirty="0" smtClean="0"/>
              <a:t>Plan human resource management</a:t>
            </a:r>
          </a:p>
          <a:p>
            <a:pPr lvl="1">
              <a:lnSpc>
                <a:spcPct val="90000"/>
              </a:lnSpc>
            </a:pPr>
            <a:r>
              <a:rPr lang="en-US" dirty="0" smtClean="0"/>
              <a:t>Acquire project team</a:t>
            </a:r>
          </a:p>
          <a:p>
            <a:pPr lvl="1">
              <a:lnSpc>
                <a:spcPct val="90000"/>
              </a:lnSpc>
            </a:pPr>
            <a:r>
              <a:rPr lang="en-US" dirty="0" smtClean="0"/>
              <a:t>Develop project team</a:t>
            </a:r>
          </a:p>
          <a:p>
            <a:pPr lvl="1">
              <a:lnSpc>
                <a:spcPct val="90000"/>
              </a:lnSpc>
            </a:pPr>
            <a:r>
              <a:rPr lang="en-US" dirty="0" smtClean="0"/>
              <a:t>Manage project team</a:t>
            </a:r>
          </a:p>
        </p:txBody>
      </p:sp>
      <p:sp>
        <p:nvSpPr>
          <p:cNvPr id="6" name="Slide Number Placeholder 5"/>
          <p:cNvSpPr>
            <a:spLocks noGrp="1"/>
          </p:cNvSpPr>
          <p:nvPr>
            <p:ph type="sldNum" sz="quarter" idx="12"/>
          </p:nvPr>
        </p:nvSpPr>
        <p:spPr/>
        <p:txBody>
          <a:bodyPr/>
          <a:lstStyle/>
          <a:p>
            <a:pPr>
              <a:defRPr/>
            </a:pPr>
            <a:fld id="{FE267D4E-E157-4D62-9947-FB836A6F39F9}"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3124200"/>
            <a:ext cx="8305800" cy="944562"/>
          </a:xfrm>
        </p:spPr>
        <p:txBody>
          <a:bodyPr/>
          <a:lstStyle/>
          <a:p>
            <a:r>
              <a:rPr lang="en-US" dirty="0" smtClean="0">
                <a:solidFill>
                  <a:schemeClr val="accent1">
                    <a:lumMod val="75000"/>
                  </a:schemeClr>
                </a:solidFill>
              </a:rPr>
              <a:t>End of Chapter-6</a:t>
            </a:r>
          </a:p>
        </p:txBody>
      </p:sp>
      <p:sp>
        <p:nvSpPr>
          <p:cNvPr id="6" name="Slide Number Placeholder 5"/>
          <p:cNvSpPr>
            <a:spLocks noGrp="1"/>
          </p:cNvSpPr>
          <p:nvPr>
            <p:ph type="sldNum" sz="quarter" idx="12"/>
          </p:nvPr>
        </p:nvSpPr>
        <p:spPr/>
        <p:txBody>
          <a:bodyPr/>
          <a:lstStyle/>
          <a:p>
            <a:pPr>
              <a:defRPr/>
            </a:pPr>
            <a:fld id="{FE267D4E-E157-4D62-9947-FB836A6F39F9}" type="slidenum">
              <a:rPr lang="en-US" smtClean="0"/>
              <a:pPr>
                <a:defRPr/>
              </a:pPr>
              <a:t>62</a:t>
            </a:fld>
            <a:endParaRPr lang="en-US" dirty="0"/>
          </a:p>
        </p:txBody>
      </p:sp>
    </p:spTree>
    <p:extLst>
      <p:ext uri="{BB962C8B-B14F-4D97-AF65-F5344CB8AC3E}">
        <p14:creationId xmlns:p14="http://schemas.microsoft.com/office/powerpoint/2010/main" val="21941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down)">
                                      <p:cBhvr>
                                        <p:cTn id="7" dur="580">
                                          <p:stCondLst>
                                            <p:cond delay="0"/>
                                          </p:stCondLst>
                                        </p:cTn>
                                        <p:tgtEl>
                                          <p:spTgt spid="69634"/>
                                        </p:tgtEl>
                                      </p:cBhvr>
                                    </p:animEffect>
                                    <p:anim calcmode="lin" valueType="num">
                                      <p:cBhvr>
                                        <p:cTn id="8" dur="1822" tmFilter="0,0; 0.14,0.36; 0.43,0.73; 0.71,0.91; 1.0,1.0">
                                          <p:stCondLst>
                                            <p:cond delay="0"/>
                                          </p:stCondLst>
                                        </p:cTn>
                                        <p:tgtEl>
                                          <p:spTgt spid="696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96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96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96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9634"/>
                                        </p:tgtEl>
                                        <p:attrNameLst>
                                          <p:attrName>ppt_y</p:attrName>
                                        </p:attrNameLst>
                                      </p:cBhvr>
                                      <p:tavLst>
                                        <p:tav tm="0" fmla="#ppt_y-sin(pi*$)/81">
                                          <p:val>
                                            <p:fltVal val="0"/>
                                          </p:val>
                                        </p:tav>
                                        <p:tav tm="100000">
                                          <p:val>
                                            <p:fltVal val="1"/>
                                          </p:val>
                                        </p:tav>
                                      </p:tavLst>
                                    </p:anim>
                                    <p:animScale>
                                      <p:cBhvr>
                                        <p:cTn id="13" dur="26">
                                          <p:stCondLst>
                                            <p:cond delay="650"/>
                                          </p:stCondLst>
                                        </p:cTn>
                                        <p:tgtEl>
                                          <p:spTgt spid="69634"/>
                                        </p:tgtEl>
                                      </p:cBhvr>
                                      <p:to x="100000" y="60000"/>
                                    </p:animScale>
                                    <p:animScale>
                                      <p:cBhvr>
                                        <p:cTn id="14" dur="166" decel="50000">
                                          <p:stCondLst>
                                            <p:cond delay="676"/>
                                          </p:stCondLst>
                                        </p:cTn>
                                        <p:tgtEl>
                                          <p:spTgt spid="69634"/>
                                        </p:tgtEl>
                                      </p:cBhvr>
                                      <p:to x="100000" y="100000"/>
                                    </p:animScale>
                                    <p:animScale>
                                      <p:cBhvr>
                                        <p:cTn id="15" dur="26">
                                          <p:stCondLst>
                                            <p:cond delay="1312"/>
                                          </p:stCondLst>
                                        </p:cTn>
                                        <p:tgtEl>
                                          <p:spTgt spid="69634"/>
                                        </p:tgtEl>
                                      </p:cBhvr>
                                      <p:to x="100000" y="80000"/>
                                    </p:animScale>
                                    <p:animScale>
                                      <p:cBhvr>
                                        <p:cTn id="16" dur="166" decel="50000">
                                          <p:stCondLst>
                                            <p:cond delay="1338"/>
                                          </p:stCondLst>
                                        </p:cTn>
                                        <p:tgtEl>
                                          <p:spTgt spid="69634"/>
                                        </p:tgtEl>
                                      </p:cBhvr>
                                      <p:to x="100000" y="100000"/>
                                    </p:animScale>
                                    <p:animScale>
                                      <p:cBhvr>
                                        <p:cTn id="17" dur="26">
                                          <p:stCondLst>
                                            <p:cond delay="1642"/>
                                          </p:stCondLst>
                                        </p:cTn>
                                        <p:tgtEl>
                                          <p:spTgt spid="69634"/>
                                        </p:tgtEl>
                                      </p:cBhvr>
                                      <p:to x="100000" y="90000"/>
                                    </p:animScale>
                                    <p:animScale>
                                      <p:cBhvr>
                                        <p:cTn id="18" dur="166" decel="50000">
                                          <p:stCondLst>
                                            <p:cond delay="1668"/>
                                          </p:stCondLst>
                                        </p:cTn>
                                        <p:tgtEl>
                                          <p:spTgt spid="69634"/>
                                        </p:tgtEl>
                                      </p:cBhvr>
                                      <p:to x="100000" y="100000"/>
                                    </p:animScale>
                                    <p:animScale>
                                      <p:cBhvr>
                                        <p:cTn id="19" dur="26">
                                          <p:stCondLst>
                                            <p:cond delay="1808"/>
                                          </p:stCondLst>
                                        </p:cTn>
                                        <p:tgtEl>
                                          <p:spTgt spid="69634"/>
                                        </p:tgtEl>
                                      </p:cBhvr>
                                      <p:to x="100000" y="95000"/>
                                    </p:animScale>
                                    <p:animScale>
                                      <p:cBhvr>
                                        <p:cTn id="20" dur="166" decel="50000">
                                          <p:stCondLst>
                                            <p:cond delay="1834"/>
                                          </p:stCondLst>
                                        </p:cTn>
                                        <p:tgtEl>
                                          <p:spTgt spid="696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715962"/>
          </a:xfrm>
        </p:spPr>
        <p:txBody>
          <a:bodyPr>
            <a:noAutofit/>
          </a:bodyPr>
          <a:lstStyle/>
          <a:p>
            <a:r>
              <a:rPr lang="en-US" sz="3200" b="1" dirty="0" smtClean="0"/>
              <a:t>Cont’d </a:t>
            </a:r>
          </a:p>
        </p:txBody>
      </p:sp>
      <p:sp>
        <p:nvSpPr>
          <p:cNvPr id="15363" name="Content Placeholder 2"/>
          <p:cNvSpPr>
            <a:spLocks noGrp="1"/>
          </p:cNvSpPr>
          <p:nvPr>
            <p:ph idx="1"/>
          </p:nvPr>
        </p:nvSpPr>
        <p:spPr>
          <a:xfrm>
            <a:off x="460829" y="994229"/>
            <a:ext cx="8229600" cy="4525963"/>
          </a:xfrm>
        </p:spPr>
        <p:txBody>
          <a:bodyPr/>
          <a:lstStyle/>
          <a:p>
            <a:r>
              <a:rPr lang="en-US" sz="2800" dirty="0" smtClean="0"/>
              <a:t>This </a:t>
            </a:r>
            <a:r>
              <a:rPr lang="en-US" sz="2800" dirty="0"/>
              <a:t>includes recruiting and retaining top talent, providing opportunities for professional development and training, and creating a positive and supportive work </a:t>
            </a:r>
            <a:r>
              <a:rPr lang="en-US" sz="2800" dirty="0" smtClean="0"/>
              <a:t>environment.</a:t>
            </a:r>
          </a:p>
          <a:p>
            <a:r>
              <a:rPr lang="en-US" sz="2800" dirty="0" smtClean="0"/>
              <a:t>Additionally</a:t>
            </a:r>
            <a:r>
              <a:rPr lang="en-US" sz="2800" dirty="0"/>
              <a:t>, with the </a:t>
            </a:r>
            <a:r>
              <a:rPr lang="en-US" sz="2800" dirty="0">
                <a:solidFill>
                  <a:srgbClr val="FF0000"/>
                </a:solidFill>
              </a:rPr>
              <a:t>increasing use of automation</a:t>
            </a:r>
            <a:r>
              <a:rPr lang="en-US" sz="2800" dirty="0"/>
              <a:t> and artificial intelligence, companies must also consider the implications for their workforce and how to best prepare and reskill employees for the changing technological </a:t>
            </a:r>
            <a:r>
              <a:rPr lang="en-US" sz="2800" dirty="0" smtClean="0"/>
              <a:t>landscape.</a:t>
            </a:r>
          </a:p>
          <a:p>
            <a:r>
              <a:rPr lang="en-US" sz="2800" dirty="0" smtClean="0"/>
              <a:t>Overall</a:t>
            </a:r>
            <a:r>
              <a:rPr lang="en-US" sz="2800" dirty="0"/>
              <a:t>, effective human resource management will be critical for the success of Ethiopia's IT industry in the future.</a:t>
            </a:r>
            <a:endParaRPr lang="en-US" sz="2800" dirty="0" smtClean="0"/>
          </a:p>
        </p:txBody>
      </p:sp>
      <p:sp>
        <p:nvSpPr>
          <p:cNvPr id="5" name="Slide Number Placeholder 4"/>
          <p:cNvSpPr>
            <a:spLocks noGrp="1"/>
          </p:cNvSpPr>
          <p:nvPr>
            <p:ph type="sldNum" sz="quarter" idx="12"/>
          </p:nvPr>
        </p:nvSpPr>
        <p:spPr/>
        <p:txBody>
          <a:bodyPr/>
          <a:lstStyle/>
          <a:p>
            <a:pPr>
              <a:defRPr/>
            </a:pPr>
            <a:fld id="{FBD15328-1F82-4A7B-B4BB-5811F6E2DA25}" type="slidenum">
              <a:rPr lang="en-US" smtClean="0"/>
              <a:pPr>
                <a:defRPr/>
              </a:pPr>
              <a:t>7</a:t>
            </a:fld>
            <a:endParaRPr lang="en-US" dirty="0"/>
          </a:p>
        </p:txBody>
      </p:sp>
    </p:spTree>
    <p:extLst>
      <p:ext uri="{BB962C8B-B14F-4D97-AF65-F5344CB8AC3E}">
        <p14:creationId xmlns:p14="http://schemas.microsoft.com/office/powerpoint/2010/main" val="334017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74638"/>
            <a:ext cx="8305800" cy="1020762"/>
          </a:xfrm>
        </p:spPr>
        <p:txBody>
          <a:bodyPr>
            <a:noAutofit/>
          </a:bodyPr>
          <a:lstStyle/>
          <a:p>
            <a:r>
              <a:rPr lang="en-US" sz="3600" b="1" dirty="0" smtClean="0"/>
              <a:t>What is Project Human Resource Management?</a:t>
            </a:r>
          </a:p>
        </p:txBody>
      </p:sp>
      <p:sp>
        <p:nvSpPr>
          <p:cNvPr id="18435" name="Rectangle 3"/>
          <p:cNvSpPr>
            <a:spLocks noGrp="1" noChangeArrowheads="1"/>
          </p:cNvSpPr>
          <p:nvPr>
            <p:ph idx="1"/>
          </p:nvPr>
        </p:nvSpPr>
        <p:spPr>
          <a:xfrm>
            <a:off x="381000" y="1371600"/>
            <a:ext cx="8458200" cy="4953000"/>
          </a:xfrm>
        </p:spPr>
        <p:txBody>
          <a:bodyPr/>
          <a:lstStyle/>
          <a:p>
            <a:pPr>
              <a:lnSpc>
                <a:spcPct val="90000"/>
              </a:lnSpc>
            </a:pPr>
            <a:r>
              <a:rPr lang="en-US" sz="2400" dirty="0" smtClean="0"/>
              <a:t>Making the most effective use of the people involved with a project</a:t>
            </a:r>
          </a:p>
          <a:p>
            <a:pPr>
              <a:lnSpc>
                <a:spcPct val="90000"/>
              </a:lnSpc>
            </a:pPr>
            <a:r>
              <a:rPr lang="en-US" sz="2400" b="1" dirty="0" smtClean="0">
                <a:solidFill>
                  <a:srgbClr val="FF0000"/>
                </a:solidFill>
              </a:rPr>
              <a:t>Processes include</a:t>
            </a:r>
          </a:p>
          <a:p>
            <a:pPr lvl="1">
              <a:lnSpc>
                <a:spcPct val="90000"/>
              </a:lnSpc>
            </a:pPr>
            <a:r>
              <a:rPr lang="en-US" sz="2400" b="1" dirty="0" smtClean="0"/>
              <a:t>Planning human resource management: </a:t>
            </a:r>
            <a:r>
              <a:rPr lang="en-US" sz="2400" dirty="0" smtClean="0"/>
              <a:t>identifying and documenting project roles, responsibilities, and reporting relationships</a:t>
            </a:r>
          </a:p>
          <a:p>
            <a:pPr lvl="1">
              <a:lnSpc>
                <a:spcPct val="90000"/>
              </a:lnSpc>
            </a:pPr>
            <a:r>
              <a:rPr lang="en-US" sz="2400" b="1" dirty="0" smtClean="0"/>
              <a:t>Acquiring the project team: </a:t>
            </a:r>
            <a:r>
              <a:rPr lang="en-US" sz="2400" dirty="0" smtClean="0"/>
              <a:t>getting the needed personnel assigned to and working on the project</a:t>
            </a:r>
          </a:p>
          <a:p>
            <a:pPr lvl="1">
              <a:lnSpc>
                <a:spcPct val="90000"/>
              </a:lnSpc>
            </a:pPr>
            <a:r>
              <a:rPr lang="en-US" sz="2400" b="1" dirty="0" smtClean="0"/>
              <a:t>Developing the project team: </a:t>
            </a:r>
            <a:r>
              <a:rPr lang="en-US" sz="2400" dirty="0" smtClean="0"/>
              <a:t>building individual and group skills to enhance project performance</a:t>
            </a:r>
          </a:p>
          <a:p>
            <a:pPr lvl="1">
              <a:lnSpc>
                <a:spcPct val="90000"/>
              </a:lnSpc>
            </a:pPr>
            <a:r>
              <a:rPr lang="en-US" sz="2400" b="1" dirty="0" smtClean="0"/>
              <a:t>Managing the project team:</a:t>
            </a:r>
            <a:r>
              <a:rPr lang="en-US" sz="2400" dirty="0" smtClean="0"/>
              <a:t> tracking team member performance, motivating team members, providing timely feedback, resolving issues and conflicts, and coordinating changes to help enhance project performance </a:t>
            </a:r>
          </a:p>
        </p:txBody>
      </p:sp>
      <p:sp>
        <p:nvSpPr>
          <p:cNvPr id="6" name="Slide Number Placeholder 5"/>
          <p:cNvSpPr>
            <a:spLocks noGrp="1"/>
          </p:cNvSpPr>
          <p:nvPr>
            <p:ph type="sldNum" sz="quarter" idx="12"/>
          </p:nvPr>
        </p:nvSpPr>
        <p:spPr/>
        <p:txBody>
          <a:bodyPr/>
          <a:lstStyle/>
          <a:p>
            <a:pPr>
              <a:defRPr/>
            </a:pPr>
            <a:fld id="{5C830807-6AFF-4B7E-9A21-32E636B402DA}"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Figure 9-1. Project Human Resource Management Summary</a:t>
            </a:r>
          </a:p>
        </p:txBody>
      </p:sp>
      <p:sp>
        <p:nvSpPr>
          <p:cNvPr id="5" name="Slide Number Placeholder 4"/>
          <p:cNvSpPr>
            <a:spLocks noGrp="1"/>
          </p:cNvSpPr>
          <p:nvPr>
            <p:ph type="sldNum" sz="quarter" idx="12"/>
          </p:nvPr>
        </p:nvSpPr>
        <p:spPr/>
        <p:txBody>
          <a:bodyPr/>
          <a:lstStyle/>
          <a:p>
            <a:pPr>
              <a:defRPr/>
            </a:pPr>
            <a:fld id="{FFBE7F09-45DB-4DF8-BAE6-8B96A7FA4275}" type="slidenum">
              <a:rPr lang="en-US" smtClean="0"/>
              <a:pPr>
                <a:defRPr/>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35668"/>
            <a:ext cx="7924800" cy="4827532"/>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4931</TotalTime>
  <Words>5202</Words>
  <Application>Microsoft Office PowerPoint</Application>
  <PresentationFormat>On-screen Show (4:3)</PresentationFormat>
  <Paragraphs>397</Paragraphs>
  <Slides>62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Rounded MT Bold</vt:lpstr>
      <vt:lpstr>Calibri</vt:lpstr>
      <vt:lpstr>Calibri(body)</vt:lpstr>
      <vt:lpstr>Times New Roman</vt:lpstr>
      <vt:lpstr>Tw Cen MT</vt:lpstr>
      <vt:lpstr>Wingdings 2</vt:lpstr>
      <vt:lpstr>Custom Design</vt:lpstr>
      <vt:lpstr>Chapter 6: Project Human Resource Management</vt:lpstr>
      <vt:lpstr>Learning Objectives</vt:lpstr>
      <vt:lpstr>Learning Objectives</vt:lpstr>
      <vt:lpstr>The Importance of Human Resource Management</vt:lpstr>
      <vt:lpstr>The Global IT Workforce</vt:lpstr>
      <vt:lpstr>Implications for the Future of IT Human Resource Management</vt:lpstr>
      <vt:lpstr>Cont’d </vt:lpstr>
      <vt:lpstr>What is Project Human Resource Management?</vt:lpstr>
      <vt:lpstr>Figure 9-1. Project Human Resource Management Summary</vt:lpstr>
      <vt:lpstr>Keys to Managing People</vt:lpstr>
      <vt:lpstr>Intrinsic and Extrinsic Motivation</vt:lpstr>
      <vt:lpstr>Maslow’s Hierarchy of Needs</vt:lpstr>
      <vt:lpstr>Figure 9-2. Maslow’s Hierarchy of Needs</vt:lpstr>
      <vt:lpstr>Herzberg’s Motivational and Hygiene Factors</vt:lpstr>
      <vt:lpstr>Table 9-1: Examples of Herzberg’s Hygiene Factors and Motivators</vt:lpstr>
      <vt:lpstr>McClelland’s Acquired-Needs Theory</vt:lpstr>
      <vt:lpstr>McGregor’s Theory X and Y</vt:lpstr>
      <vt:lpstr>Thamhain and Wilemon’s Ways to Have Influence on Projects</vt:lpstr>
      <vt:lpstr>Thamhain and Wilemon’s Ways to Have Influence on Projects (cont’d)</vt:lpstr>
      <vt:lpstr>Ways to Influence that Help and Hurt Projects</vt:lpstr>
      <vt:lpstr>Power</vt:lpstr>
      <vt:lpstr>Power(cont’d)</vt:lpstr>
      <vt:lpstr>Covey and Improving Effectiveness</vt:lpstr>
      <vt:lpstr>Empathic Listening and Rapport</vt:lpstr>
      <vt:lpstr>Developing the Human Resource Plan</vt:lpstr>
      <vt:lpstr>Figure 9-3. Sample Organizational Chart for a Large IT Project</vt:lpstr>
      <vt:lpstr>Figure 9-4. Work Definition and Assignment Process</vt:lpstr>
      <vt:lpstr>Responsibility Assignment Matrices</vt:lpstr>
      <vt:lpstr>Figure 9-5. Sample Responsibility Assignment Matrix (RAM)</vt:lpstr>
      <vt:lpstr>Table 9-2. Sample RACI Chart</vt:lpstr>
      <vt:lpstr>Staffing Management Plans and Resource Histograms</vt:lpstr>
      <vt:lpstr>Figure 9-7. Sample Resource Histogram</vt:lpstr>
      <vt:lpstr>Acquiring the Project Team</vt:lpstr>
      <vt:lpstr>Resource Assignment</vt:lpstr>
      <vt:lpstr>Resource Loading</vt:lpstr>
      <vt:lpstr>Figure 9-7. Sample Histogram Showing an Overallocated Individual</vt:lpstr>
      <vt:lpstr>Resource Leveling</vt:lpstr>
      <vt:lpstr>Benefits of Resource Leveling</vt:lpstr>
      <vt:lpstr>Developing the Project Team</vt:lpstr>
      <vt:lpstr>Tuckman Model of Team Development</vt:lpstr>
      <vt:lpstr>Training</vt:lpstr>
      <vt:lpstr>Cont’d </vt:lpstr>
      <vt:lpstr>Meyers-Briggs Type Indicator (MBTI)</vt:lpstr>
      <vt:lpstr>Social Styles Profile</vt:lpstr>
      <vt:lpstr>Social Styles Profile(cont’d)</vt:lpstr>
      <vt:lpstr>Social Styles Profile(cont’d)</vt:lpstr>
      <vt:lpstr>Figure 9-9. Social Styles</vt:lpstr>
      <vt:lpstr>DISC Profiles</vt:lpstr>
      <vt:lpstr>Figure 9-10. The DISC Profile</vt:lpstr>
      <vt:lpstr>Reward and Recognition Systems</vt:lpstr>
      <vt:lpstr>Managing the Project Team</vt:lpstr>
      <vt:lpstr>Tools and Techniques for Managing Project Teams</vt:lpstr>
      <vt:lpstr>Conflict Handling Modes</vt:lpstr>
      <vt:lpstr>Figure 9-11. Conflict Handling Modes</vt:lpstr>
      <vt:lpstr>Conflict Can Be Good</vt:lpstr>
      <vt:lpstr>Five Dysfunctions of a Team</vt:lpstr>
      <vt:lpstr>General Advice on Teams</vt:lpstr>
      <vt:lpstr>General Advice on Teams (cont’d)</vt:lpstr>
      <vt:lpstr>Using Software to Assist in Human Resource Management</vt:lpstr>
      <vt:lpstr>Project Resource Management Involves Much More Than Using Software</vt:lpstr>
      <vt:lpstr>Chapter Summary</vt:lpstr>
      <vt:lpstr>End of Chapter-6</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GL</cp:lastModifiedBy>
  <cp:revision>236</cp:revision>
  <dcterms:created xsi:type="dcterms:W3CDTF">2001-07-05T23:10:12Z</dcterms:created>
  <dcterms:modified xsi:type="dcterms:W3CDTF">2023-04-23T07:13:32Z</dcterms:modified>
</cp:coreProperties>
</file>