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handoutMasterIdLst>
    <p:handoutMasterId r:id="rId36"/>
  </p:handoutMasterIdLst>
  <p:sldIdLst>
    <p:sldId id="276" r:id="rId2"/>
    <p:sldId id="335" r:id="rId3"/>
    <p:sldId id="257" r:id="rId4"/>
    <p:sldId id="338" r:id="rId5"/>
    <p:sldId id="367" r:id="rId6"/>
    <p:sldId id="340" r:id="rId7"/>
    <p:sldId id="341" r:id="rId8"/>
    <p:sldId id="342" r:id="rId9"/>
    <p:sldId id="343" r:id="rId10"/>
    <p:sldId id="344" r:id="rId11"/>
    <p:sldId id="345" r:id="rId12"/>
    <p:sldId id="346" r:id="rId13"/>
    <p:sldId id="354" r:id="rId14"/>
    <p:sldId id="347" r:id="rId15"/>
    <p:sldId id="348" r:id="rId16"/>
    <p:sldId id="350" r:id="rId17"/>
    <p:sldId id="351" r:id="rId18"/>
    <p:sldId id="352" r:id="rId19"/>
    <p:sldId id="353" r:id="rId20"/>
    <p:sldId id="339" r:id="rId21"/>
    <p:sldId id="355" r:id="rId22"/>
    <p:sldId id="356" r:id="rId23"/>
    <p:sldId id="357" r:id="rId24"/>
    <p:sldId id="358" r:id="rId25"/>
    <p:sldId id="359" r:id="rId26"/>
    <p:sldId id="360" r:id="rId27"/>
    <p:sldId id="361" r:id="rId28"/>
    <p:sldId id="362" r:id="rId29"/>
    <p:sldId id="363" r:id="rId30"/>
    <p:sldId id="364" r:id="rId31"/>
    <p:sldId id="365" r:id="rId32"/>
    <p:sldId id="366" r:id="rId33"/>
    <p:sldId id="331" r:id="rId3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D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p:cViewPr varScale="1">
        <p:scale>
          <a:sx n="73" d="100"/>
          <a:sy n="73" d="100"/>
        </p:scale>
        <p:origin x="123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87D3F37A-D1A7-45BD-804A-A6D0D95A0873}" type="datetimeFigureOut">
              <a:rPr lang="en-US" smtClean="0"/>
              <a:pPr/>
              <a:t>12/22/2022</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DF84AA79-C969-4B11-9209-2170AF78F10B}"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7912C2B-EE36-436C-A927-95AE403248B4}" type="datetimeFigureOut">
              <a:rPr lang="en-US" smtClean="0"/>
              <a:pPr/>
              <a:t>12/22/2022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5DF5172-8343-4440-B3C8-1EC0E62CBDE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36D8369-C8BA-4F0C-8186-8CC72EC73B0B}" type="datetime1">
              <a:rPr lang="en-US" smtClean="0"/>
              <a:t>12/22/2022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DF6B584-0E26-41AD-96E5-AD701C078EE4}"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F38701-B7E9-4AE5-8C1F-30471B3689E7}" type="datetime1">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6B584-0E26-41AD-96E5-AD701C078EE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980744-1546-4688-8374-8740958C1EBC}" type="datetime1">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6B584-0E26-41AD-96E5-AD701C078EE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4D5F87D-AAA4-4DA1-B402-4C9B51A0C9C7}" type="datetime1">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6B584-0E26-41AD-96E5-AD701C078EE4}"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21676CE-393A-45B0-8471-2D38B4FB2437}" type="datetime1">
              <a:rPr lang="en-US" smtClean="0"/>
              <a:t>12/22/2022</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9DF6B584-0E26-41AD-96E5-AD701C078EE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011BBAF-856C-4698-836B-54818793BBDD}" type="datetime1">
              <a:rPr lang="en-US" smtClean="0"/>
              <a:t>12/22/2022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F6B584-0E26-41AD-96E5-AD701C078EE4}"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F04E377-9E32-4B5A-B7B4-5A4A11AC762C}" type="datetime1">
              <a:rPr lang="en-US" smtClean="0"/>
              <a:t>12/22/2022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F6B584-0E26-41AD-96E5-AD701C078EE4}"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BAF8E28-B9E4-410B-9686-93F45EE58090}" type="datetime1">
              <a:rPr lang="en-US" smtClean="0"/>
              <a:t>12/22/2022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F6B584-0E26-41AD-96E5-AD701C078EE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EB378-0283-4CA4-94DF-669E44548EB2}" type="datetime1">
              <a:rPr lang="en-US" smtClean="0"/>
              <a:t>12/22/2022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F6B584-0E26-41AD-96E5-AD701C078EE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F669C1D-F6C6-4E5A-86B5-4F906B689E17}" type="datetime1">
              <a:rPr lang="en-US" smtClean="0"/>
              <a:t>12/22/2022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F6B584-0E26-41AD-96E5-AD701C078EE4}"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988DED3-5707-4BA5-9A38-E5C4610C5EE2}" type="datetime1">
              <a:rPr lang="en-US" smtClean="0"/>
              <a:t>12/22/2022</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9DF6B584-0E26-41AD-96E5-AD701C078EE4}"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446F9C9-DD0B-4EC0-80DC-7B0A75A2E0CC}" type="datetime1">
              <a:rPr lang="en-US" smtClean="0"/>
              <a:t>12/22/2022</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DF6B584-0E26-41AD-96E5-AD701C078EE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52400"/>
            <a:ext cx="8458200" cy="6324600"/>
          </a:xfrm>
        </p:spPr>
        <p:txBody>
          <a:bodyPr>
            <a:noAutofit/>
          </a:bodyPr>
          <a:lstStyle/>
          <a:p>
            <a:pPr lvl="0">
              <a:spcBef>
                <a:spcPct val="0"/>
              </a:spcBef>
              <a:buClrTx/>
              <a:buSzTx/>
              <a:defRPr/>
            </a:pPr>
            <a:endParaRPr lang="en-US" sz="3200" b="1" dirty="0" smtClean="0">
              <a:solidFill>
                <a:schemeClr val="tx1"/>
              </a:solidFill>
            </a:endParaRPr>
          </a:p>
          <a:p>
            <a:pPr lvl="0">
              <a:spcBef>
                <a:spcPct val="0"/>
              </a:spcBef>
              <a:buClrTx/>
              <a:buSzTx/>
              <a:defRPr/>
            </a:pPr>
            <a:endParaRPr lang="en-US" sz="3200" b="1" dirty="0" smtClean="0">
              <a:solidFill>
                <a:schemeClr val="tx1"/>
              </a:solidFill>
            </a:endParaRPr>
          </a:p>
          <a:p>
            <a:pPr lvl="0">
              <a:spcBef>
                <a:spcPct val="0"/>
              </a:spcBef>
              <a:buClrTx/>
              <a:buSzTx/>
              <a:defRPr/>
            </a:pPr>
            <a:endParaRPr lang="en-US" sz="3200" b="1" dirty="0" smtClean="0">
              <a:solidFill>
                <a:schemeClr val="tx1"/>
              </a:solidFill>
            </a:endParaRPr>
          </a:p>
          <a:p>
            <a:pPr lvl="0">
              <a:spcBef>
                <a:spcPct val="0"/>
              </a:spcBef>
              <a:buClrTx/>
              <a:buSzTx/>
              <a:defRPr/>
            </a:pPr>
            <a:r>
              <a:rPr lang="en-US" sz="3200" b="1" dirty="0" smtClean="0">
                <a:solidFill>
                  <a:schemeClr val="tx1"/>
                </a:solidFill>
              </a:rPr>
              <a:t>Debre Markos University</a:t>
            </a:r>
          </a:p>
          <a:p>
            <a:pPr lvl="0">
              <a:spcBef>
                <a:spcPct val="0"/>
              </a:spcBef>
              <a:buClrTx/>
              <a:buSzTx/>
              <a:defRPr/>
            </a:pPr>
            <a:r>
              <a:rPr lang="en-US" sz="3200" b="1" dirty="0" smtClean="0">
                <a:solidFill>
                  <a:schemeClr val="tx1"/>
                </a:solidFill>
              </a:rPr>
              <a:t>Institute of Technology</a:t>
            </a:r>
          </a:p>
          <a:p>
            <a:pPr lvl="0">
              <a:spcBef>
                <a:spcPct val="0"/>
              </a:spcBef>
              <a:buClrTx/>
              <a:buSzTx/>
              <a:defRPr/>
            </a:pPr>
            <a:r>
              <a:rPr lang="en-US" sz="3200" b="1" dirty="0" smtClean="0">
                <a:solidFill>
                  <a:schemeClr val="tx1"/>
                </a:solidFill>
              </a:rPr>
              <a:t>School of Computing, Software </a:t>
            </a:r>
            <a:r>
              <a:rPr lang="en-US" sz="3200" b="1" dirty="0" err="1" smtClean="0">
                <a:solidFill>
                  <a:schemeClr val="tx1"/>
                </a:solidFill>
              </a:rPr>
              <a:t>Eng</a:t>
            </a:r>
            <a:r>
              <a:rPr lang="en-US" sz="3200" b="1" dirty="0" smtClean="0">
                <a:solidFill>
                  <a:schemeClr val="tx1"/>
                </a:solidFill>
              </a:rPr>
              <a:t> A/program</a:t>
            </a:r>
          </a:p>
          <a:p>
            <a:pPr lvl="0">
              <a:spcBef>
                <a:spcPct val="0"/>
              </a:spcBef>
              <a:buClrTx/>
              <a:buSzTx/>
              <a:defRPr/>
            </a:pPr>
            <a:endParaRPr lang="en-US" sz="3200" b="1" dirty="0" smtClean="0">
              <a:solidFill>
                <a:schemeClr val="tx1"/>
              </a:solidFill>
            </a:endParaRPr>
          </a:p>
          <a:p>
            <a:pPr lvl="0" algn="l">
              <a:spcBef>
                <a:spcPct val="0"/>
              </a:spcBef>
              <a:buClrTx/>
              <a:buSzTx/>
              <a:defRPr/>
            </a:pPr>
            <a:r>
              <a:rPr lang="en-US" sz="3000" b="1" dirty="0" smtClean="0">
                <a:solidFill>
                  <a:schemeClr val="accent2">
                    <a:lumMod val="75000"/>
                  </a:schemeClr>
                </a:solidFill>
              </a:rPr>
              <a:t>Software Testing and Quality Assurance(</a:t>
            </a:r>
            <a:r>
              <a:rPr lang="en-US" sz="3000" dirty="0" smtClean="0">
                <a:solidFill>
                  <a:schemeClr val="accent2">
                    <a:lumMod val="75000"/>
                  </a:schemeClr>
                </a:solidFill>
              </a:rPr>
              <a:t>SEng4051</a:t>
            </a:r>
            <a:r>
              <a:rPr lang="en-US" sz="3000" b="1" dirty="0" smtClean="0">
                <a:solidFill>
                  <a:schemeClr val="accent2">
                    <a:lumMod val="75000"/>
                  </a:schemeClr>
                </a:solidFill>
              </a:rPr>
              <a:t>)</a:t>
            </a:r>
          </a:p>
          <a:p>
            <a:pPr lvl="0">
              <a:spcBef>
                <a:spcPct val="0"/>
              </a:spcBef>
              <a:buClrTx/>
              <a:buSzTx/>
              <a:defRPr/>
            </a:pPr>
            <a:r>
              <a:rPr lang="en-US" sz="3000" b="1" dirty="0" smtClean="0">
                <a:solidFill>
                  <a:srgbClr val="002060"/>
                </a:solidFill>
              </a:rPr>
              <a:t>Chapter One</a:t>
            </a:r>
          </a:p>
          <a:p>
            <a:pPr lvl="0">
              <a:spcBef>
                <a:spcPct val="0"/>
              </a:spcBef>
              <a:buClrTx/>
              <a:buSzTx/>
              <a:defRPr/>
            </a:pPr>
            <a:r>
              <a:rPr lang="en-US" sz="3000" b="1" dirty="0" smtClean="0">
                <a:solidFill>
                  <a:srgbClr val="0070C0"/>
                </a:solidFill>
              </a:rPr>
              <a:t>SQA Concepts</a:t>
            </a:r>
          </a:p>
          <a:p>
            <a:pPr lvl="0">
              <a:spcBef>
                <a:spcPct val="0"/>
              </a:spcBef>
              <a:buClrTx/>
              <a:buSzTx/>
              <a:defRPr/>
            </a:pPr>
            <a:endParaRPr lang="en-US" sz="3000" b="1" dirty="0">
              <a:solidFill>
                <a:schemeClr val="tx1"/>
              </a:solidFill>
            </a:endParaRPr>
          </a:p>
          <a:p>
            <a:pPr lvl="0" algn="l">
              <a:spcBef>
                <a:spcPct val="0"/>
              </a:spcBef>
              <a:buClrTx/>
              <a:buSzTx/>
              <a:buFont typeface="Wingdings" pitchFamily="2" charset="2"/>
              <a:buChar char="ü"/>
              <a:defRPr/>
            </a:pPr>
            <a:endParaRPr lang="en-US" sz="3200" b="1" dirty="0">
              <a:solidFill>
                <a:schemeClr val="tx1"/>
              </a:solidFill>
            </a:endParaRPr>
          </a:p>
          <a:p>
            <a:pPr lvl="0" algn="l">
              <a:spcBef>
                <a:spcPct val="0"/>
              </a:spcBef>
              <a:buClrTx/>
              <a:buSzTx/>
              <a:defRPr/>
            </a:pPr>
            <a:r>
              <a:rPr lang="en-US" sz="3200" b="1" dirty="0">
                <a:solidFill>
                  <a:schemeClr val="tx1"/>
                </a:solidFill>
              </a:rPr>
              <a:t> </a:t>
            </a:r>
            <a:r>
              <a:rPr lang="en-US" sz="3200" b="1" dirty="0" smtClean="0">
                <a:solidFill>
                  <a:schemeClr val="tx1"/>
                </a:solidFill>
              </a:rPr>
              <a:t>                 </a:t>
            </a:r>
          </a:p>
          <a:p>
            <a:pPr lvl="0" algn="l">
              <a:spcBef>
                <a:spcPct val="0"/>
              </a:spcBef>
              <a:buClrTx/>
              <a:buSzTx/>
              <a:defRPr/>
            </a:pPr>
            <a:endParaRPr lang="en-US" sz="3200" b="1" dirty="0" smtClean="0">
              <a:solidFill>
                <a:schemeClr val="tx1"/>
              </a:solidFill>
            </a:endParaRPr>
          </a:p>
        </p:txBody>
      </p:sp>
      <p:sp>
        <p:nvSpPr>
          <p:cNvPr id="2" name="Title 1"/>
          <p:cNvSpPr>
            <a:spLocks noGrp="1"/>
          </p:cNvSpPr>
          <p:nvPr>
            <p:ph type="ctrTitle"/>
          </p:nvPr>
        </p:nvSpPr>
        <p:spPr>
          <a:xfrm rot="10800000" flipV="1">
            <a:off x="533400" y="152400"/>
            <a:ext cx="8229600" cy="1447800"/>
          </a:xfrm>
        </p:spPr>
        <p:txBody>
          <a:bodyPr>
            <a:noAutofit/>
          </a:bodyPr>
          <a:lstStyle/>
          <a:p>
            <a:r>
              <a:rPr lang="en-US" b="1" dirty="0" smtClean="0">
                <a:solidFill>
                  <a:schemeClr val="tx1"/>
                </a:solidFill>
                <a:latin typeface="Times New Roman" panose="02020603050405020304" pitchFamily="18" charset="0"/>
                <a:cs typeface="Times New Roman" panose="02020603050405020304" pitchFamily="18" charset="0"/>
              </a:rPr>
              <a:t/>
            </a:r>
            <a:br>
              <a:rPr lang="en-US" b="1" dirty="0" smtClean="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
            </a:r>
            <a:br>
              <a:rPr lang="en-US" b="1" dirty="0">
                <a:solidFill>
                  <a:schemeClr val="tx1"/>
                </a:solidFill>
                <a:latin typeface="Times New Roman" panose="02020603050405020304" pitchFamily="18" charset="0"/>
                <a:cs typeface="Times New Roman" panose="02020603050405020304" pitchFamily="18" charset="0"/>
              </a:rPr>
            </a:br>
            <a:r>
              <a:rPr lang="en-US" b="1" dirty="0" smtClean="0">
                <a:solidFill>
                  <a:schemeClr val="tx1"/>
                </a:solidFill>
                <a:latin typeface="Times New Roman" panose="02020603050405020304" pitchFamily="18" charset="0"/>
                <a:cs typeface="Times New Roman" panose="02020603050405020304" pitchFamily="18" charset="0"/>
              </a:rPr>
              <a:t/>
            </a:r>
            <a:br>
              <a:rPr lang="en-US" b="1" dirty="0" smtClean="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
            </a:r>
            <a:br>
              <a:rPr lang="en-US" b="1" dirty="0">
                <a:solidFill>
                  <a:schemeClr val="tx1"/>
                </a:solidFill>
                <a:latin typeface="Times New Roman" panose="02020603050405020304" pitchFamily="18" charset="0"/>
                <a:cs typeface="Times New Roman" panose="02020603050405020304" pitchFamily="18" charset="0"/>
              </a:rPr>
            </a:br>
            <a:r>
              <a:rPr lang="en-US" b="1" dirty="0" smtClean="0">
                <a:solidFill>
                  <a:schemeClr val="tx1"/>
                </a:solidFill>
                <a:latin typeface="Times New Roman" panose="02020603050405020304" pitchFamily="18" charset="0"/>
                <a:cs typeface="Times New Roman" panose="02020603050405020304" pitchFamily="18" charset="0"/>
              </a:rPr>
              <a:t/>
            </a:r>
            <a:br>
              <a:rPr lang="en-US" b="1" dirty="0" smtClean="0">
                <a:solidFill>
                  <a:schemeClr val="tx1"/>
                </a:solidFill>
                <a:latin typeface="Times New Roman" panose="02020603050405020304" pitchFamily="18" charset="0"/>
                <a:cs typeface="Times New Roman" panose="02020603050405020304" pitchFamily="18" charset="0"/>
              </a:rPr>
            </a:br>
            <a:r>
              <a:rPr lang="en-US" b="1" dirty="0" smtClean="0">
                <a:solidFill>
                  <a:schemeClr val="tx1"/>
                </a:solidFill>
                <a:latin typeface="Times New Roman" panose="02020603050405020304" pitchFamily="18" charset="0"/>
                <a:cs typeface="Times New Roman" panose="02020603050405020304" pitchFamily="18" charset="0"/>
              </a:rPr>
              <a:t/>
            </a:r>
            <a:br>
              <a:rPr lang="en-US" b="1" dirty="0" smtClean="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
            </a:r>
            <a:br>
              <a:rPr lang="en-US" b="1" dirty="0">
                <a:solidFill>
                  <a:schemeClr val="tx1"/>
                </a:solidFill>
                <a:latin typeface="Times New Roman" panose="02020603050405020304" pitchFamily="18" charset="0"/>
                <a:cs typeface="Times New Roman" panose="02020603050405020304" pitchFamily="18" charset="0"/>
              </a:rPr>
            </a:br>
            <a:r>
              <a:rPr lang="en-US" b="1" dirty="0" smtClean="0">
                <a:solidFill>
                  <a:schemeClr val="tx1"/>
                </a:solidFill>
                <a:latin typeface="Times New Roman" panose="02020603050405020304" pitchFamily="18" charset="0"/>
                <a:cs typeface="Times New Roman" panose="02020603050405020304" pitchFamily="18" charset="0"/>
              </a:rPr>
              <a:t>                          </a:t>
            </a:r>
            <a:endParaRPr lang="en-US" sz="3000" dirty="0">
              <a:solidFill>
                <a:srgbClr val="002060"/>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762000" y="838200"/>
            <a:ext cx="8229600" cy="533400"/>
          </a:xfrm>
          <a:prstGeom prst="rect">
            <a:avLst/>
          </a:prstGeom>
        </p:spPr>
        <p:txBody>
          <a:bodyPr bIns="9144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800" b="1" i="0" u="none" strike="noStrike" kern="1200" cap="none" spc="0" normalizeH="0" baseline="0" noProof="0" dirty="0" smtClean="0">
              <a:ln>
                <a:noFill/>
              </a:ln>
              <a:solidFill>
                <a:schemeClr val="tx1"/>
              </a:solidFill>
              <a:effectLst/>
              <a:uLnTx/>
              <a:uFillTx/>
              <a:latin typeface="+mn-lt"/>
              <a:ea typeface="+mj-ea"/>
              <a:cs typeface="+mj-cs"/>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52398"/>
            <a:ext cx="1981200" cy="134302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4873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US" sz="3200" b="1" dirty="0" smtClean="0">
                <a:solidFill>
                  <a:srgbClr val="002060"/>
                </a:solidFill>
              </a:rPr>
              <a:t>Software Verification Vs Software Validation</a:t>
            </a:r>
            <a:endParaRPr lang="en-US" sz="3200" b="1" dirty="0">
              <a:solidFill>
                <a:srgbClr val="002060"/>
              </a:solidFill>
            </a:endParaRPr>
          </a:p>
        </p:txBody>
      </p:sp>
      <p:sp>
        <p:nvSpPr>
          <p:cNvPr id="4" name="Content Placeholder 3"/>
          <p:cNvSpPr>
            <a:spLocks noGrp="1"/>
          </p:cNvSpPr>
          <p:nvPr>
            <p:ph sz="quarter" idx="1"/>
          </p:nvPr>
        </p:nvSpPr>
        <p:spPr>
          <a:xfrm>
            <a:off x="381000" y="1066800"/>
            <a:ext cx="8305800" cy="5410200"/>
          </a:xfrm>
        </p:spPr>
        <p:txBody>
          <a:bodyPr/>
          <a:lstStyle/>
          <a:p>
            <a:r>
              <a:rPr lang="en-US" b="1" dirty="0"/>
              <a:t>Verification</a:t>
            </a:r>
            <a:r>
              <a:rPr lang="en-US" dirty="0"/>
              <a:t> helps in ensuring if the software is being </a:t>
            </a:r>
            <a:r>
              <a:rPr lang="en-US" dirty="0">
                <a:solidFill>
                  <a:srgbClr val="0070C0"/>
                </a:solidFill>
              </a:rPr>
              <a:t>developed in the right way.</a:t>
            </a:r>
            <a:r>
              <a:rPr lang="en-US" dirty="0"/>
              <a:t> </a:t>
            </a:r>
            <a:endParaRPr lang="en-US" dirty="0" smtClean="0"/>
          </a:p>
          <a:p>
            <a:r>
              <a:rPr lang="en-US" dirty="0"/>
              <a:t>The focus of verification is on the quality of software that is being developed, whether it follows all the</a:t>
            </a:r>
            <a:r>
              <a:rPr lang="en-US" dirty="0">
                <a:solidFill>
                  <a:srgbClr val="0070C0"/>
                </a:solidFill>
              </a:rPr>
              <a:t> standards or not, is it well engineered</a:t>
            </a:r>
            <a:r>
              <a:rPr lang="en-US" dirty="0" smtClean="0">
                <a:solidFill>
                  <a:srgbClr val="0070C0"/>
                </a:solidFill>
              </a:rPr>
              <a:t>?</a:t>
            </a:r>
          </a:p>
          <a:p>
            <a:r>
              <a:rPr lang="en-US" b="1" dirty="0"/>
              <a:t>Validation</a:t>
            </a:r>
            <a:r>
              <a:rPr lang="en-US" dirty="0"/>
              <a:t> on the other hand helps in </a:t>
            </a:r>
            <a:r>
              <a:rPr lang="en-US" dirty="0">
                <a:solidFill>
                  <a:srgbClr val="0070C0"/>
                </a:solidFill>
              </a:rPr>
              <a:t>building the right software.</a:t>
            </a:r>
            <a:r>
              <a:rPr lang="en-US" dirty="0"/>
              <a:t> </a:t>
            </a:r>
            <a:endParaRPr lang="en-US" dirty="0" smtClean="0"/>
          </a:p>
          <a:p>
            <a:r>
              <a:rPr lang="en-US" dirty="0"/>
              <a:t>While carrying out validation we look at whether the software is in line </a:t>
            </a:r>
            <a:r>
              <a:rPr lang="en-US" dirty="0">
                <a:solidFill>
                  <a:srgbClr val="0070C0"/>
                </a:solidFill>
              </a:rPr>
              <a:t>with customer’s requirement or not</a:t>
            </a:r>
            <a:r>
              <a:rPr lang="en-US" dirty="0"/>
              <a:t>.</a:t>
            </a:r>
            <a:endParaRPr lang="en-US" dirty="0">
              <a:solidFill>
                <a:srgbClr val="0070C0"/>
              </a:solidFill>
            </a:endParaRPr>
          </a:p>
        </p:txBody>
      </p:sp>
      <p:sp>
        <p:nvSpPr>
          <p:cNvPr id="5" name="Oval 4"/>
          <p:cNvSpPr/>
          <p:nvPr/>
        </p:nvSpPr>
        <p:spPr>
          <a:xfrm>
            <a:off x="152400" y="6248399"/>
            <a:ext cx="3810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spTree>
    <p:extLst>
      <p:ext uri="{BB962C8B-B14F-4D97-AF65-F5344CB8AC3E}">
        <p14:creationId xmlns:p14="http://schemas.microsoft.com/office/powerpoint/2010/main" val="41139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199"/>
            <a:ext cx="8382000" cy="381001"/>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r"/>
            <a:r>
              <a:rPr lang="en-US" sz="3200" b="1" dirty="0" smtClean="0">
                <a:solidFill>
                  <a:srgbClr val="002060"/>
                </a:solidFill>
              </a:rPr>
              <a:t>Cont…</a:t>
            </a:r>
            <a:endParaRPr lang="en-US" sz="3200" b="1" dirty="0">
              <a:solidFill>
                <a:srgbClr val="002060"/>
              </a:solidFill>
            </a:endParaRPr>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626312380"/>
              </p:ext>
            </p:extLst>
          </p:nvPr>
        </p:nvGraphicFramePr>
        <p:xfrm>
          <a:off x="152400" y="609603"/>
          <a:ext cx="8763000" cy="6324600"/>
        </p:xfrm>
        <a:graphic>
          <a:graphicData uri="http://schemas.openxmlformats.org/drawingml/2006/table">
            <a:tbl>
              <a:tblPr firstRow="1" bandRow="1">
                <a:tableStyleId>{5C22544A-7EE6-4342-B048-85BDC9FD1C3A}</a:tableStyleId>
              </a:tblPr>
              <a:tblGrid>
                <a:gridCol w="4381500">
                  <a:extLst>
                    <a:ext uri="{9D8B030D-6E8A-4147-A177-3AD203B41FA5}">
                      <a16:colId xmlns:a16="http://schemas.microsoft.com/office/drawing/2014/main" val="4061162995"/>
                    </a:ext>
                  </a:extLst>
                </a:gridCol>
                <a:gridCol w="4381500">
                  <a:extLst>
                    <a:ext uri="{9D8B030D-6E8A-4147-A177-3AD203B41FA5}">
                      <a16:colId xmlns:a16="http://schemas.microsoft.com/office/drawing/2014/main" val="2822021783"/>
                    </a:ext>
                  </a:extLst>
                </a:gridCol>
              </a:tblGrid>
              <a:tr h="350971">
                <a:tc>
                  <a:txBody>
                    <a:bodyPr/>
                    <a:lstStyle/>
                    <a:p>
                      <a:r>
                        <a:rPr lang="en-US" dirty="0" smtClean="0">
                          <a:solidFill>
                            <a:schemeClr val="tx1"/>
                          </a:solidFill>
                        </a:rPr>
                        <a:t>Verification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D399"/>
                    </a:solidFill>
                  </a:tcPr>
                </a:tc>
                <a:tc>
                  <a:txBody>
                    <a:bodyPr/>
                    <a:lstStyle/>
                    <a:p>
                      <a:r>
                        <a:rPr lang="en-US" dirty="0" smtClean="0">
                          <a:solidFill>
                            <a:schemeClr val="tx1"/>
                          </a:solidFill>
                        </a:rPr>
                        <a:t>Validation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D399"/>
                    </a:solidFill>
                  </a:tcPr>
                </a:tc>
                <a:extLst>
                  <a:ext uri="{0D108BD9-81ED-4DB2-BD59-A6C34878D82A}">
                    <a16:rowId xmlns:a16="http://schemas.microsoft.com/office/drawing/2014/main" val="2229796719"/>
                  </a:ext>
                </a:extLst>
              </a:tr>
              <a:tr h="6141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20" dirty="0" smtClean="0">
                          <a:latin typeface="Times New Roman"/>
                          <a:cs typeface="Times New Roman"/>
                        </a:rPr>
                        <a:t>Verification </a:t>
                      </a:r>
                      <a:r>
                        <a:rPr lang="en-US" sz="1800" dirty="0" smtClean="0">
                          <a:latin typeface="Times New Roman"/>
                          <a:cs typeface="Times New Roman"/>
                        </a:rPr>
                        <a:t>includes checking </a:t>
                      </a:r>
                      <a:r>
                        <a:rPr lang="en-US" sz="1800" dirty="0" smtClean="0">
                          <a:solidFill>
                            <a:srgbClr val="006FC0"/>
                          </a:solidFill>
                          <a:latin typeface="Times New Roman"/>
                          <a:cs typeface="Times New Roman"/>
                        </a:rPr>
                        <a:t>documents, design, code  and</a:t>
                      </a:r>
                      <a:r>
                        <a:rPr lang="en-US" sz="1800" spc="-5" dirty="0" smtClean="0">
                          <a:solidFill>
                            <a:srgbClr val="006FC0"/>
                          </a:solidFill>
                          <a:latin typeface="Times New Roman"/>
                          <a:cs typeface="Times New Roman"/>
                        </a:rPr>
                        <a:t> </a:t>
                      </a:r>
                      <a:r>
                        <a:rPr lang="en-US" sz="1800" dirty="0" smtClean="0">
                          <a:solidFill>
                            <a:srgbClr val="006FC0"/>
                          </a:solidFill>
                          <a:latin typeface="Times New Roman"/>
                          <a:cs typeface="Times New Roman"/>
                        </a:rPr>
                        <a:t>program</a:t>
                      </a:r>
                      <a:endParaRPr lang="en-US" sz="1800" dirty="0" smtClean="0">
                        <a:latin typeface="Times New Roman"/>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a:cs typeface="Times New Roman"/>
                        </a:rPr>
                        <a:t>It </a:t>
                      </a:r>
                      <a:r>
                        <a:rPr lang="en-US" sz="1800" spc="-5" dirty="0" smtClean="0">
                          <a:latin typeface="Times New Roman"/>
                          <a:cs typeface="Times New Roman"/>
                        </a:rPr>
                        <a:t>is </a:t>
                      </a:r>
                      <a:r>
                        <a:rPr lang="en-US" sz="1800" dirty="0" smtClean="0">
                          <a:latin typeface="Times New Roman"/>
                          <a:cs typeface="Times New Roman"/>
                        </a:rPr>
                        <a:t>a dynamic mechanism of testing and validating  the actual</a:t>
                      </a:r>
                      <a:r>
                        <a:rPr lang="en-US" sz="1800" spc="-20" dirty="0" smtClean="0">
                          <a:latin typeface="Times New Roman"/>
                          <a:cs typeface="Times New Roman"/>
                        </a:rPr>
                        <a:t> </a:t>
                      </a:r>
                      <a:r>
                        <a:rPr lang="en-US" sz="1800" dirty="0" smtClean="0">
                          <a:latin typeface="Times New Roman"/>
                          <a:cs typeface="Times New Roman"/>
                        </a:rPr>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7065481"/>
                  </a:ext>
                </a:extLst>
              </a:tr>
              <a:tr h="350971">
                <a:tc>
                  <a:txBody>
                    <a:bodyPr/>
                    <a:lstStyle/>
                    <a:p>
                      <a:pPr algn="l"/>
                      <a:r>
                        <a:rPr lang="en-US" sz="1800" dirty="0" smtClean="0">
                          <a:solidFill>
                            <a:srgbClr val="006FC0"/>
                          </a:solidFill>
                          <a:latin typeface="Times New Roman"/>
                          <a:cs typeface="Times New Roman"/>
                        </a:rPr>
                        <a:t>It does </a:t>
                      </a:r>
                      <a:r>
                        <a:rPr lang="en-US" sz="1800" spc="-5" dirty="0" smtClean="0">
                          <a:solidFill>
                            <a:srgbClr val="006FC0"/>
                          </a:solidFill>
                          <a:latin typeface="Times New Roman"/>
                          <a:cs typeface="Times New Roman"/>
                        </a:rPr>
                        <a:t>not </a:t>
                      </a:r>
                      <a:r>
                        <a:rPr lang="en-US" sz="1800" dirty="0" smtClean="0">
                          <a:latin typeface="Times New Roman"/>
                          <a:cs typeface="Times New Roman"/>
                        </a:rPr>
                        <a:t>involve </a:t>
                      </a:r>
                      <a:r>
                        <a:rPr lang="en-US" sz="1800" dirty="0" smtClean="0">
                          <a:solidFill>
                            <a:srgbClr val="006FC0"/>
                          </a:solidFill>
                          <a:latin typeface="Times New Roman"/>
                          <a:cs typeface="Times New Roman"/>
                        </a:rPr>
                        <a:t>executing the</a:t>
                      </a:r>
                      <a:r>
                        <a:rPr lang="en-US" sz="1800" spc="-55" dirty="0" smtClean="0">
                          <a:solidFill>
                            <a:srgbClr val="006FC0"/>
                          </a:solidFill>
                          <a:latin typeface="Times New Roman"/>
                          <a:cs typeface="Times New Roman"/>
                        </a:rPr>
                        <a:t> </a:t>
                      </a:r>
                      <a:r>
                        <a:rPr lang="en-US" sz="1800" dirty="0" smtClean="0">
                          <a:solidFill>
                            <a:srgbClr val="006FC0"/>
                          </a:solidFill>
                          <a:latin typeface="Times New Roman"/>
                          <a:cs typeface="Times New Roman"/>
                        </a:rPr>
                        <a:t>code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a:cs typeface="Times New Roman"/>
                        </a:rPr>
                        <a:t>It always involves </a:t>
                      </a:r>
                      <a:r>
                        <a:rPr lang="en-US" sz="1800" dirty="0" smtClean="0">
                          <a:solidFill>
                            <a:srgbClr val="006FC0"/>
                          </a:solidFill>
                          <a:latin typeface="Times New Roman"/>
                          <a:cs typeface="Times New Roman"/>
                        </a:rPr>
                        <a:t>executing the</a:t>
                      </a:r>
                      <a:r>
                        <a:rPr lang="en-US" sz="1800" spc="-80" dirty="0" smtClean="0">
                          <a:solidFill>
                            <a:srgbClr val="006FC0"/>
                          </a:solidFill>
                          <a:latin typeface="Times New Roman"/>
                          <a:cs typeface="Times New Roman"/>
                        </a:rPr>
                        <a:t> </a:t>
                      </a:r>
                      <a:r>
                        <a:rPr lang="en-US" sz="1800" dirty="0" smtClean="0">
                          <a:solidFill>
                            <a:srgbClr val="006FC0"/>
                          </a:solidFill>
                          <a:latin typeface="Times New Roman"/>
                          <a:cs typeface="Times New Roman"/>
                        </a:rPr>
                        <a:t>code</a:t>
                      </a:r>
                      <a:endParaRPr lang="en-US" sz="1800" dirty="0" smtClean="0">
                        <a:latin typeface="Times New Roman"/>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8451227"/>
                  </a:ext>
                </a:extLst>
              </a:tr>
              <a:tr h="8774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20" dirty="0" smtClean="0">
                          <a:latin typeface="Times New Roman"/>
                          <a:cs typeface="Times New Roman"/>
                        </a:rPr>
                        <a:t>Verification </a:t>
                      </a:r>
                      <a:r>
                        <a:rPr lang="en-US" sz="1800" spc="-5" dirty="0" smtClean="0">
                          <a:latin typeface="Times New Roman"/>
                          <a:cs typeface="Times New Roman"/>
                        </a:rPr>
                        <a:t>uses methods </a:t>
                      </a:r>
                      <a:r>
                        <a:rPr lang="en-US" sz="1800" dirty="0" smtClean="0">
                          <a:latin typeface="Times New Roman"/>
                          <a:cs typeface="Times New Roman"/>
                        </a:rPr>
                        <a:t>like </a:t>
                      </a:r>
                      <a:r>
                        <a:rPr lang="en-US" sz="1800" spc="-5" dirty="0" smtClean="0">
                          <a:solidFill>
                            <a:srgbClr val="006FC0"/>
                          </a:solidFill>
                          <a:latin typeface="Times New Roman"/>
                          <a:cs typeface="Times New Roman"/>
                        </a:rPr>
                        <a:t>reviews, </a:t>
                      </a:r>
                      <a:r>
                        <a:rPr lang="en-US" sz="1800" dirty="0" smtClean="0">
                          <a:solidFill>
                            <a:srgbClr val="006FC0"/>
                          </a:solidFill>
                          <a:latin typeface="Times New Roman"/>
                          <a:cs typeface="Times New Roman"/>
                        </a:rPr>
                        <a:t>walkthroughs,  inspections and desk-checking</a:t>
                      </a:r>
                      <a:r>
                        <a:rPr lang="en-US" sz="1800" spc="-45" dirty="0" smtClean="0">
                          <a:solidFill>
                            <a:srgbClr val="006FC0"/>
                          </a:solidFill>
                          <a:latin typeface="Times New Roman"/>
                          <a:cs typeface="Times New Roman"/>
                        </a:rPr>
                        <a:t> </a:t>
                      </a:r>
                      <a:r>
                        <a:rPr lang="en-US" sz="1800" dirty="0" smtClean="0">
                          <a:latin typeface="Times New Roman"/>
                          <a:cs typeface="Times New Roman"/>
                        </a:rPr>
                        <a:t>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a:cs typeface="Times New Roman"/>
                        </a:rPr>
                        <a:t>It </a:t>
                      </a:r>
                      <a:r>
                        <a:rPr lang="en-US" sz="1800" spc="-5" dirty="0" smtClean="0">
                          <a:latin typeface="Times New Roman"/>
                          <a:cs typeface="Times New Roman"/>
                        </a:rPr>
                        <a:t>uses methods </a:t>
                      </a:r>
                      <a:r>
                        <a:rPr lang="en-US" sz="1800" dirty="0" smtClean="0">
                          <a:latin typeface="Times New Roman"/>
                          <a:cs typeface="Times New Roman"/>
                        </a:rPr>
                        <a:t>like Black Box </a:t>
                      </a:r>
                      <a:r>
                        <a:rPr lang="en-US" sz="1800" spc="-15" dirty="0" smtClean="0">
                          <a:latin typeface="Times New Roman"/>
                          <a:cs typeface="Times New Roman"/>
                        </a:rPr>
                        <a:t>Testing, </a:t>
                      </a:r>
                      <a:r>
                        <a:rPr lang="en-US" sz="1800" spc="-5" dirty="0" smtClean="0">
                          <a:latin typeface="Times New Roman"/>
                          <a:cs typeface="Times New Roman"/>
                        </a:rPr>
                        <a:t>White </a:t>
                      </a:r>
                      <a:r>
                        <a:rPr lang="en-US" sz="1800" dirty="0" smtClean="0">
                          <a:latin typeface="Times New Roman"/>
                          <a:cs typeface="Times New Roman"/>
                        </a:rPr>
                        <a:t>Box  </a:t>
                      </a:r>
                      <a:r>
                        <a:rPr lang="en-US" sz="1800" spc="-20" dirty="0" smtClean="0">
                          <a:latin typeface="Times New Roman"/>
                          <a:cs typeface="Times New Roman"/>
                        </a:rPr>
                        <a:t>Testing </a:t>
                      </a:r>
                      <a:r>
                        <a:rPr lang="en-US" sz="1800" dirty="0" smtClean="0">
                          <a:latin typeface="Times New Roman"/>
                          <a:cs typeface="Times New Roman"/>
                        </a:rPr>
                        <a:t>and non-functional</a:t>
                      </a:r>
                      <a:r>
                        <a:rPr lang="en-US" sz="1800" spc="-20" dirty="0" smtClean="0">
                          <a:latin typeface="Times New Roman"/>
                          <a:cs typeface="Times New Roman"/>
                        </a:rPr>
                        <a:t> </a:t>
                      </a:r>
                      <a:r>
                        <a:rPr lang="en-US" sz="1800" dirty="0" smtClean="0">
                          <a:latin typeface="Times New Roman"/>
                          <a:cs typeface="Times New Roman"/>
                        </a:rPr>
                        <a:t>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0243683"/>
                  </a:ext>
                </a:extLst>
              </a:tr>
              <a:tr h="881077">
                <a:tc>
                  <a:txBody>
                    <a:bodyPr/>
                    <a:lstStyle/>
                    <a:p>
                      <a:pPr marL="39370" indent="0" algn="l">
                        <a:lnSpc>
                          <a:spcPts val="2150"/>
                        </a:lnSpc>
                        <a:spcBef>
                          <a:spcPts val="150"/>
                        </a:spcBef>
                        <a:buFont typeface="Arial"/>
                        <a:buNone/>
                        <a:tabLst>
                          <a:tab pos="382905" algn="l"/>
                          <a:tab pos="383540" algn="l"/>
                        </a:tabLst>
                      </a:pPr>
                      <a:r>
                        <a:rPr lang="en-US" sz="1800" dirty="0" smtClean="0">
                          <a:latin typeface="Times New Roman"/>
                          <a:cs typeface="Times New Roman"/>
                        </a:rPr>
                        <a:t>It checks whether the </a:t>
                      </a:r>
                      <a:r>
                        <a:rPr lang="en-US" sz="1800" spc="-5" dirty="0" smtClean="0">
                          <a:latin typeface="Times New Roman"/>
                          <a:cs typeface="Times New Roman"/>
                        </a:rPr>
                        <a:t>software </a:t>
                      </a:r>
                      <a:r>
                        <a:rPr lang="en-US" sz="1800" spc="-5" dirty="0" smtClean="0">
                          <a:solidFill>
                            <a:srgbClr val="006FC0"/>
                          </a:solidFill>
                          <a:latin typeface="Times New Roman"/>
                          <a:cs typeface="Times New Roman"/>
                        </a:rPr>
                        <a:t>conforms </a:t>
                      </a:r>
                      <a:r>
                        <a:rPr lang="en-US" sz="1800" dirty="0" smtClean="0">
                          <a:solidFill>
                            <a:srgbClr val="006FC0"/>
                          </a:solidFill>
                          <a:latin typeface="Times New Roman"/>
                          <a:cs typeface="Times New Roman"/>
                        </a:rPr>
                        <a:t>to </a:t>
                      </a:r>
                      <a:r>
                        <a:rPr lang="en-US" sz="1800" spc="-5" dirty="0" smtClean="0">
                          <a:solidFill>
                            <a:srgbClr val="006FC0"/>
                          </a:solidFill>
                          <a:latin typeface="Times New Roman"/>
                          <a:cs typeface="Times New Roman"/>
                        </a:rPr>
                        <a:t>standards</a:t>
                      </a:r>
                      <a:r>
                        <a:rPr lang="en-US" sz="1800" spc="15" dirty="0" smtClean="0">
                          <a:solidFill>
                            <a:srgbClr val="006FC0"/>
                          </a:solidFill>
                          <a:latin typeface="Times New Roman"/>
                          <a:cs typeface="Times New Roman"/>
                        </a:rPr>
                        <a:t> </a:t>
                      </a:r>
                      <a:r>
                        <a:rPr lang="en-US" sz="1800" dirty="0" smtClean="0">
                          <a:latin typeface="Times New Roman"/>
                          <a:cs typeface="Times New Roman"/>
                        </a:rPr>
                        <a:t>or</a:t>
                      </a:r>
                      <a:r>
                        <a:rPr lang="en-US" sz="1800" baseline="0" dirty="0" smtClean="0">
                          <a:latin typeface="Times New Roman"/>
                          <a:cs typeface="Times New Roman"/>
                        </a:rPr>
                        <a:t> </a:t>
                      </a:r>
                      <a:r>
                        <a:rPr lang="en-US" sz="1800" spc="-5" dirty="0" smtClean="0">
                          <a:latin typeface="Times New Roman"/>
                          <a:cs typeface="Times New Roman"/>
                        </a:rPr>
                        <a:t>not</a:t>
                      </a:r>
                      <a:endParaRPr lang="en-US" sz="1800" dirty="0" smtClean="0">
                        <a:latin typeface="Times New Roman"/>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50495" indent="0">
                        <a:lnSpc>
                          <a:spcPts val="2150"/>
                        </a:lnSpc>
                        <a:spcBef>
                          <a:spcPts val="150"/>
                        </a:spcBef>
                        <a:buFont typeface="Arial"/>
                        <a:buNone/>
                        <a:tabLst>
                          <a:tab pos="437515" algn="l"/>
                          <a:tab pos="438150" algn="l"/>
                        </a:tabLst>
                      </a:pPr>
                      <a:r>
                        <a:rPr lang="en-US" sz="1800" dirty="0" smtClean="0">
                          <a:latin typeface="Times New Roman"/>
                          <a:cs typeface="Times New Roman"/>
                        </a:rPr>
                        <a:t>It checks whether </a:t>
                      </a:r>
                      <a:r>
                        <a:rPr lang="en-US" sz="1800" spc="-5" dirty="0" smtClean="0">
                          <a:latin typeface="Times New Roman"/>
                          <a:cs typeface="Times New Roman"/>
                        </a:rPr>
                        <a:t>software </a:t>
                      </a:r>
                      <a:r>
                        <a:rPr lang="en-US" sz="1800" spc="-5" dirty="0" smtClean="0">
                          <a:solidFill>
                            <a:srgbClr val="006FC0"/>
                          </a:solidFill>
                          <a:latin typeface="Times New Roman"/>
                          <a:cs typeface="Times New Roman"/>
                        </a:rPr>
                        <a:t>meets </a:t>
                      </a:r>
                      <a:r>
                        <a:rPr lang="en-US" sz="1800" dirty="0" smtClean="0">
                          <a:solidFill>
                            <a:srgbClr val="006FC0"/>
                          </a:solidFill>
                          <a:latin typeface="Times New Roman"/>
                          <a:cs typeface="Times New Roman"/>
                        </a:rPr>
                        <a:t>the</a:t>
                      </a:r>
                      <a:r>
                        <a:rPr lang="en-US" sz="1800" spc="-30" dirty="0" smtClean="0">
                          <a:solidFill>
                            <a:srgbClr val="006FC0"/>
                          </a:solidFill>
                          <a:latin typeface="Times New Roman"/>
                          <a:cs typeface="Times New Roman"/>
                        </a:rPr>
                        <a:t> </a:t>
                      </a:r>
                      <a:r>
                        <a:rPr lang="en-US" sz="1800" dirty="0" smtClean="0">
                          <a:solidFill>
                            <a:srgbClr val="006FC0"/>
                          </a:solidFill>
                          <a:latin typeface="Times New Roman"/>
                          <a:cs typeface="Times New Roman"/>
                        </a:rPr>
                        <a:t>requirements</a:t>
                      </a:r>
                      <a:r>
                        <a:rPr lang="en-US" sz="1800" baseline="0" dirty="0" smtClean="0">
                          <a:solidFill>
                            <a:schemeClr val="dk1"/>
                          </a:solidFill>
                          <a:latin typeface="Times New Roman"/>
                          <a:cs typeface="Times New Roman"/>
                        </a:rPr>
                        <a:t> </a:t>
                      </a:r>
                      <a:r>
                        <a:rPr lang="en-US" sz="1800" dirty="0" smtClean="0">
                          <a:latin typeface="Times New Roman"/>
                          <a:cs typeface="Times New Roman"/>
                        </a:rPr>
                        <a:t>and expectations of </a:t>
                      </a:r>
                      <a:r>
                        <a:rPr lang="en-US" sz="1800" spc="-5" dirty="0" smtClean="0">
                          <a:latin typeface="Times New Roman"/>
                          <a:cs typeface="Times New Roman"/>
                        </a:rPr>
                        <a:t>customers </a:t>
                      </a:r>
                      <a:r>
                        <a:rPr lang="en-US" sz="1800" dirty="0" smtClean="0">
                          <a:latin typeface="Times New Roman"/>
                          <a:cs typeface="Times New Roman"/>
                        </a:rPr>
                        <a:t>or</a:t>
                      </a:r>
                      <a:r>
                        <a:rPr lang="en-US" sz="1800" spc="-30" dirty="0" smtClean="0">
                          <a:latin typeface="Times New Roman"/>
                          <a:cs typeface="Times New Roman"/>
                        </a:rPr>
                        <a:t> </a:t>
                      </a:r>
                      <a:r>
                        <a:rPr lang="en-US" sz="1800" dirty="0" smtClean="0">
                          <a:latin typeface="Times New Roman"/>
                          <a:cs typeface="Times New Roman"/>
                        </a:rPr>
                        <a:t>not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3700302"/>
                  </a:ext>
                </a:extLst>
              </a:tr>
              <a:tr h="6141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a:cs typeface="Times New Roman"/>
                        </a:rPr>
                        <a:t>It finds bugs </a:t>
                      </a:r>
                      <a:r>
                        <a:rPr lang="en-US" sz="1800" dirty="0" smtClean="0">
                          <a:solidFill>
                            <a:srgbClr val="006FC0"/>
                          </a:solidFill>
                          <a:latin typeface="Times New Roman"/>
                          <a:cs typeface="Times New Roman"/>
                        </a:rPr>
                        <a:t>early </a:t>
                      </a:r>
                      <a:r>
                        <a:rPr lang="en-US" sz="1800" dirty="0" smtClean="0">
                          <a:latin typeface="Times New Roman"/>
                          <a:cs typeface="Times New Roman"/>
                        </a:rPr>
                        <a:t>in the development</a:t>
                      </a:r>
                      <a:r>
                        <a:rPr lang="en-US" sz="1800" spc="-30" dirty="0" smtClean="0">
                          <a:latin typeface="Times New Roman"/>
                          <a:cs typeface="Times New Roman"/>
                        </a:rPr>
                        <a:t> </a:t>
                      </a:r>
                      <a:r>
                        <a:rPr lang="en-US" sz="1800" spc="5" dirty="0" smtClean="0">
                          <a:latin typeface="Times New Roman"/>
                          <a:cs typeface="Times New Roman"/>
                        </a:rPr>
                        <a:t>cycle</a:t>
                      </a:r>
                      <a:endParaRPr lang="en-US" sz="1800" dirty="0" smtClean="0">
                        <a:latin typeface="Times New Roman"/>
                        <a:cs typeface="Times New Roman"/>
                      </a:endParaRPr>
                    </a:p>
                    <a:p>
                      <a:pPr algn="l"/>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a:cs typeface="Times New Roman"/>
                        </a:rPr>
                        <a:t>It can find bugs that the verification </a:t>
                      </a:r>
                      <a:r>
                        <a:rPr lang="en-US" sz="1800" spc="-5" dirty="0" smtClean="0">
                          <a:latin typeface="Times New Roman"/>
                          <a:cs typeface="Times New Roman"/>
                        </a:rPr>
                        <a:t>process </a:t>
                      </a:r>
                      <a:r>
                        <a:rPr lang="en-US" sz="1800" dirty="0" smtClean="0">
                          <a:latin typeface="Times New Roman"/>
                          <a:cs typeface="Times New Roman"/>
                        </a:rPr>
                        <a:t>can</a:t>
                      </a:r>
                      <a:r>
                        <a:rPr lang="en-US" sz="1800" spc="-100" dirty="0" smtClean="0">
                          <a:latin typeface="Times New Roman"/>
                          <a:cs typeface="Times New Roman"/>
                        </a:rPr>
                        <a:t> </a:t>
                      </a:r>
                      <a:r>
                        <a:rPr lang="en-US" sz="1800" dirty="0" smtClean="0">
                          <a:latin typeface="Times New Roman"/>
                          <a:cs typeface="Times New Roman"/>
                        </a:rPr>
                        <a:t>not  catch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966393"/>
                  </a:ext>
                </a:extLst>
              </a:tr>
              <a:tr h="8774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a:cs typeface="Times New Roman"/>
                        </a:rPr>
                        <a:t>The </a:t>
                      </a:r>
                      <a:r>
                        <a:rPr lang="en-US" sz="1800" spc="-10" dirty="0" smtClean="0">
                          <a:latin typeface="Times New Roman"/>
                          <a:cs typeface="Times New Roman"/>
                        </a:rPr>
                        <a:t>target </a:t>
                      </a:r>
                      <a:r>
                        <a:rPr lang="en-US" sz="1800" spc="-5" dirty="0" smtClean="0">
                          <a:latin typeface="Times New Roman"/>
                          <a:cs typeface="Times New Roman"/>
                        </a:rPr>
                        <a:t>is </a:t>
                      </a:r>
                      <a:r>
                        <a:rPr lang="en-US" sz="1800" dirty="0" smtClean="0">
                          <a:latin typeface="Times New Roman"/>
                          <a:cs typeface="Times New Roman"/>
                        </a:rPr>
                        <a:t>a software architecture, specification,  complete design, high level and data base design</a:t>
                      </a:r>
                      <a:r>
                        <a:rPr lang="en-US" sz="1800" spc="-114" dirty="0" smtClean="0">
                          <a:latin typeface="Times New Roman"/>
                          <a:cs typeface="Times New Roman"/>
                        </a:rPr>
                        <a:t> </a:t>
                      </a:r>
                      <a:r>
                        <a:rPr lang="en-US" sz="1800" dirty="0" smtClean="0">
                          <a:latin typeface="Times New Roman"/>
                          <a:cs typeface="Times New Roman"/>
                        </a:rPr>
                        <a:t>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a:cs typeface="Times New Roman"/>
                        </a:rPr>
                        <a:t>The </a:t>
                      </a:r>
                      <a:r>
                        <a:rPr lang="en-US" sz="1800" spc="-10" dirty="0" smtClean="0">
                          <a:latin typeface="Times New Roman"/>
                          <a:cs typeface="Times New Roman"/>
                        </a:rPr>
                        <a:t>target </a:t>
                      </a:r>
                      <a:r>
                        <a:rPr lang="en-US" sz="1800" spc="-5" dirty="0" smtClean="0">
                          <a:latin typeface="Times New Roman"/>
                          <a:cs typeface="Times New Roman"/>
                        </a:rPr>
                        <a:t>is </a:t>
                      </a:r>
                      <a:r>
                        <a:rPr lang="en-US" sz="1800" dirty="0" smtClean="0">
                          <a:latin typeface="Times New Roman"/>
                          <a:cs typeface="Times New Roman"/>
                        </a:rPr>
                        <a:t>an actual</a:t>
                      </a:r>
                      <a:r>
                        <a:rPr lang="en-US" sz="1800" spc="-35" dirty="0" smtClean="0">
                          <a:latin typeface="Times New Roman"/>
                          <a:cs typeface="Times New Roman"/>
                        </a:rPr>
                        <a:t> </a:t>
                      </a:r>
                      <a:r>
                        <a:rPr lang="en-US" sz="1800" dirty="0" smtClean="0">
                          <a:latin typeface="Times New Roman"/>
                          <a:cs typeface="Times New Roman"/>
                        </a:rPr>
                        <a:t>product</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2365347"/>
                  </a:ext>
                </a:extLst>
              </a:tr>
              <a:tr h="8774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5" dirty="0" smtClean="0">
                          <a:solidFill>
                            <a:srgbClr val="006FC0"/>
                          </a:solidFill>
                          <a:latin typeface="Times New Roman"/>
                          <a:cs typeface="Times New Roman"/>
                        </a:rPr>
                        <a:t>QA </a:t>
                      </a:r>
                      <a:r>
                        <a:rPr lang="en-US" sz="1800" dirty="0" smtClean="0">
                          <a:solidFill>
                            <a:srgbClr val="006FC0"/>
                          </a:solidFill>
                          <a:latin typeface="Times New Roman"/>
                          <a:cs typeface="Times New Roman"/>
                        </a:rPr>
                        <a:t>team </a:t>
                      </a:r>
                      <a:r>
                        <a:rPr lang="en-US" sz="1800" dirty="0" smtClean="0">
                          <a:latin typeface="Times New Roman"/>
                          <a:cs typeface="Times New Roman"/>
                        </a:rPr>
                        <a:t>does verification by using the </a:t>
                      </a:r>
                      <a:r>
                        <a:rPr lang="en-US" sz="1800" spc="-10" dirty="0" smtClean="0">
                          <a:latin typeface="Times New Roman"/>
                          <a:cs typeface="Times New Roman"/>
                        </a:rPr>
                        <a:t>SRS, </a:t>
                      </a:r>
                      <a:r>
                        <a:rPr lang="en-US" sz="1800" dirty="0" smtClean="0">
                          <a:latin typeface="Times New Roman"/>
                          <a:cs typeface="Times New Roman"/>
                        </a:rPr>
                        <a:t>design,</a:t>
                      </a:r>
                      <a:r>
                        <a:rPr lang="en-US" sz="1800" spc="-185" dirty="0" smtClean="0">
                          <a:latin typeface="Times New Roman"/>
                          <a:cs typeface="Times New Roman"/>
                        </a:rPr>
                        <a:t> </a:t>
                      </a:r>
                      <a:r>
                        <a:rPr lang="en-US" sz="1800" dirty="0" smtClean="0">
                          <a:latin typeface="Times New Roman"/>
                          <a:cs typeface="Times New Roman"/>
                        </a:rPr>
                        <a:t>etc.  documents.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20" dirty="0" smtClean="0">
                          <a:latin typeface="Times New Roman"/>
                          <a:cs typeface="Times New Roman"/>
                        </a:rPr>
                        <a:t>With </a:t>
                      </a:r>
                      <a:r>
                        <a:rPr lang="en-US" sz="1800" dirty="0" smtClean="0">
                          <a:latin typeface="Times New Roman"/>
                          <a:cs typeface="Times New Roman"/>
                        </a:rPr>
                        <a:t>the involvement of testing team validation</a:t>
                      </a:r>
                      <a:r>
                        <a:rPr lang="en-US" sz="1800" spc="-90" dirty="0" smtClean="0">
                          <a:latin typeface="Times New Roman"/>
                          <a:cs typeface="Times New Roman"/>
                        </a:rPr>
                        <a:t> </a:t>
                      </a:r>
                      <a:r>
                        <a:rPr lang="en-US" sz="1800" spc="-5" dirty="0" smtClean="0">
                          <a:latin typeface="Times New Roman"/>
                          <a:cs typeface="Times New Roman"/>
                        </a:rPr>
                        <a:t>is  </a:t>
                      </a:r>
                      <a:r>
                        <a:rPr lang="en-US" sz="1800" dirty="0" smtClean="0">
                          <a:latin typeface="Times New Roman"/>
                          <a:cs typeface="Times New Roman"/>
                        </a:rPr>
                        <a:t>executed on software</a:t>
                      </a:r>
                      <a:r>
                        <a:rPr lang="en-US" sz="1800" spc="-30" dirty="0" smtClean="0">
                          <a:latin typeface="Times New Roman"/>
                          <a:cs typeface="Times New Roman"/>
                        </a:rPr>
                        <a:t> </a:t>
                      </a:r>
                      <a:r>
                        <a:rPr lang="en-US" sz="1800" dirty="0" smtClean="0">
                          <a:latin typeface="Times New Roman"/>
                          <a:cs typeface="Times New Roman"/>
                        </a:rPr>
                        <a:t>code.</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4105323"/>
                  </a:ext>
                </a:extLst>
              </a:tr>
              <a:tr h="6141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a:cs typeface="Times New Roman"/>
                        </a:rPr>
                        <a:t>It </a:t>
                      </a:r>
                      <a:r>
                        <a:rPr lang="en-US" sz="1800" spc="-5" dirty="0" smtClean="0">
                          <a:latin typeface="Times New Roman"/>
                          <a:cs typeface="Times New Roman"/>
                        </a:rPr>
                        <a:t>comes </a:t>
                      </a:r>
                      <a:r>
                        <a:rPr lang="en-US" sz="1800" dirty="0" smtClean="0">
                          <a:solidFill>
                            <a:srgbClr val="006FC0"/>
                          </a:solidFill>
                          <a:latin typeface="Times New Roman"/>
                          <a:cs typeface="Times New Roman"/>
                        </a:rPr>
                        <a:t>before validation</a:t>
                      </a:r>
                      <a:endParaRPr lang="en-US" sz="1800" dirty="0" smtClean="0">
                        <a:latin typeface="Times New Roman"/>
                        <a:cs typeface="Times New Roman"/>
                      </a:endParaRPr>
                    </a:p>
                    <a:p>
                      <a:pPr algn="l"/>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a:cs typeface="Times New Roman"/>
                        </a:rPr>
                        <a:t>It </a:t>
                      </a:r>
                      <a:r>
                        <a:rPr lang="en-US" sz="1800" spc="-5" dirty="0" smtClean="0">
                          <a:latin typeface="Times New Roman"/>
                          <a:cs typeface="Times New Roman"/>
                        </a:rPr>
                        <a:t>comes </a:t>
                      </a:r>
                      <a:r>
                        <a:rPr lang="en-US" sz="1800" dirty="0" smtClean="0">
                          <a:latin typeface="Times New Roman"/>
                          <a:cs typeface="Times New Roman"/>
                        </a:rPr>
                        <a:t>after</a:t>
                      </a:r>
                      <a:r>
                        <a:rPr lang="en-US" sz="1800" spc="-20" dirty="0" smtClean="0">
                          <a:latin typeface="Times New Roman"/>
                          <a:cs typeface="Times New Roman"/>
                        </a:rPr>
                        <a:t> </a:t>
                      </a:r>
                      <a:r>
                        <a:rPr lang="en-US" sz="1800" dirty="0" smtClean="0">
                          <a:latin typeface="Times New Roman"/>
                          <a:cs typeface="Times New Roman"/>
                        </a:rPr>
                        <a:t>verification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7029724"/>
                  </a:ext>
                </a:extLst>
              </a:tr>
            </a:tbl>
          </a:graphicData>
        </a:graphic>
      </p:graphicFrame>
      <p:sp>
        <p:nvSpPr>
          <p:cNvPr id="5" name="Oval 4"/>
          <p:cNvSpPr/>
          <p:nvPr/>
        </p:nvSpPr>
        <p:spPr>
          <a:xfrm>
            <a:off x="114300" y="6463940"/>
            <a:ext cx="5715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spTree>
    <p:extLst>
      <p:ext uri="{BB962C8B-B14F-4D97-AF65-F5344CB8AC3E}">
        <p14:creationId xmlns:p14="http://schemas.microsoft.com/office/powerpoint/2010/main" val="2277282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4873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US" sz="3200" b="1" dirty="0" smtClean="0">
                <a:solidFill>
                  <a:srgbClr val="002060"/>
                </a:solidFill>
              </a:rPr>
              <a:t>Software Testing</a:t>
            </a:r>
            <a:endParaRPr lang="en-US" sz="3200" b="1" dirty="0">
              <a:solidFill>
                <a:srgbClr val="002060"/>
              </a:solidFill>
            </a:endParaRPr>
          </a:p>
        </p:txBody>
      </p:sp>
      <p:sp>
        <p:nvSpPr>
          <p:cNvPr id="4" name="Content Placeholder 3"/>
          <p:cNvSpPr>
            <a:spLocks noGrp="1"/>
          </p:cNvSpPr>
          <p:nvPr>
            <p:ph sz="quarter" idx="1"/>
          </p:nvPr>
        </p:nvSpPr>
        <p:spPr>
          <a:xfrm>
            <a:off x="304800" y="762000"/>
            <a:ext cx="8382000" cy="5905500"/>
          </a:xfrm>
        </p:spPr>
        <p:txBody>
          <a:bodyPr/>
          <a:lstStyle/>
          <a:p>
            <a:pPr>
              <a:lnSpc>
                <a:spcPct val="150000"/>
              </a:lnSpc>
            </a:pPr>
            <a:r>
              <a:rPr lang="en-US" dirty="0" smtClean="0"/>
              <a:t>An </a:t>
            </a:r>
            <a:r>
              <a:rPr lang="en-US" dirty="0"/>
              <a:t>activity of checking whether the </a:t>
            </a:r>
            <a:r>
              <a:rPr lang="en-US" dirty="0">
                <a:solidFill>
                  <a:srgbClr val="0070C0"/>
                </a:solidFill>
              </a:rPr>
              <a:t>actual results </a:t>
            </a:r>
            <a:r>
              <a:rPr lang="en-US" dirty="0"/>
              <a:t>match the </a:t>
            </a:r>
            <a:r>
              <a:rPr lang="en-US" dirty="0">
                <a:solidFill>
                  <a:srgbClr val="0070C0"/>
                </a:solidFill>
              </a:rPr>
              <a:t>expected results </a:t>
            </a:r>
            <a:r>
              <a:rPr lang="en-US" dirty="0"/>
              <a:t>and to ensure that the software is defect free. </a:t>
            </a:r>
            <a:endParaRPr lang="en-US" dirty="0" smtClean="0"/>
          </a:p>
          <a:p>
            <a:pPr>
              <a:lnSpc>
                <a:spcPct val="150000"/>
              </a:lnSpc>
            </a:pPr>
            <a:r>
              <a:rPr lang="en-US" dirty="0" smtClean="0"/>
              <a:t>The </a:t>
            </a:r>
            <a:r>
              <a:rPr lang="en-US" dirty="0"/>
              <a:t>process of </a:t>
            </a:r>
            <a:r>
              <a:rPr lang="en-US" dirty="0">
                <a:solidFill>
                  <a:srgbClr val="0070C0"/>
                </a:solidFill>
              </a:rPr>
              <a:t>verifying</a:t>
            </a:r>
            <a:r>
              <a:rPr lang="en-US" dirty="0"/>
              <a:t> and </a:t>
            </a:r>
            <a:r>
              <a:rPr lang="en-US" dirty="0">
                <a:solidFill>
                  <a:srgbClr val="0070C0"/>
                </a:solidFill>
              </a:rPr>
              <a:t>validating</a:t>
            </a:r>
            <a:r>
              <a:rPr lang="en-US" dirty="0"/>
              <a:t> a software application to check whether it is working as expected or not. </a:t>
            </a:r>
            <a:endParaRPr lang="en-US" dirty="0" smtClean="0"/>
          </a:p>
          <a:p>
            <a:pPr>
              <a:lnSpc>
                <a:spcPct val="150000"/>
              </a:lnSpc>
            </a:pPr>
            <a:r>
              <a:rPr lang="en-US" dirty="0" smtClean="0"/>
              <a:t>The </a:t>
            </a:r>
            <a:r>
              <a:rPr lang="en-US" dirty="0"/>
              <a:t>intent is to </a:t>
            </a:r>
            <a:r>
              <a:rPr lang="en-US" dirty="0">
                <a:solidFill>
                  <a:srgbClr val="0070C0"/>
                </a:solidFill>
              </a:rPr>
              <a:t>find defects </a:t>
            </a:r>
            <a:r>
              <a:rPr lang="en-US" dirty="0"/>
              <a:t>and </a:t>
            </a:r>
            <a:r>
              <a:rPr lang="en-US" dirty="0">
                <a:solidFill>
                  <a:srgbClr val="0070C0"/>
                </a:solidFill>
              </a:rPr>
              <a:t>improve the product quality</a:t>
            </a:r>
            <a:r>
              <a:rPr lang="en-US" dirty="0" smtClean="0"/>
              <a:t>.</a:t>
            </a:r>
          </a:p>
          <a:p>
            <a:pPr>
              <a:lnSpc>
                <a:spcPct val="150000"/>
              </a:lnSpc>
            </a:pPr>
            <a:r>
              <a:rPr lang="en-US" dirty="0"/>
              <a:t>Software testing also helps to identify </a:t>
            </a:r>
            <a:r>
              <a:rPr lang="en-US" dirty="0">
                <a:solidFill>
                  <a:srgbClr val="0070C0"/>
                </a:solidFill>
              </a:rPr>
              <a:t>errors</a:t>
            </a:r>
            <a:r>
              <a:rPr lang="en-US" dirty="0"/>
              <a:t>, </a:t>
            </a:r>
            <a:r>
              <a:rPr lang="en-US" dirty="0">
                <a:solidFill>
                  <a:srgbClr val="0070C0"/>
                </a:solidFill>
              </a:rPr>
              <a:t>gaps</a:t>
            </a:r>
            <a:r>
              <a:rPr lang="en-US" dirty="0"/>
              <a:t> or </a:t>
            </a:r>
            <a:r>
              <a:rPr lang="en-US" dirty="0">
                <a:solidFill>
                  <a:srgbClr val="0070C0"/>
                </a:solidFill>
              </a:rPr>
              <a:t>missing</a:t>
            </a:r>
            <a:r>
              <a:rPr lang="en-US" dirty="0"/>
              <a:t> </a:t>
            </a:r>
            <a:r>
              <a:rPr lang="en-US" dirty="0">
                <a:solidFill>
                  <a:srgbClr val="0070C0"/>
                </a:solidFill>
              </a:rPr>
              <a:t>requirements</a:t>
            </a:r>
            <a:r>
              <a:rPr lang="en-US" dirty="0"/>
              <a:t> in contrary to the actual requirements. </a:t>
            </a:r>
            <a:endParaRPr lang="en-US" dirty="0" smtClean="0"/>
          </a:p>
          <a:p>
            <a:pPr>
              <a:lnSpc>
                <a:spcPct val="150000"/>
              </a:lnSpc>
            </a:pPr>
            <a:r>
              <a:rPr lang="en-US" dirty="0" smtClean="0"/>
              <a:t>It </a:t>
            </a:r>
            <a:r>
              <a:rPr lang="en-US" dirty="0"/>
              <a:t>can be done either </a:t>
            </a:r>
            <a:r>
              <a:rPr lang="en-US" dirty="0">
                <a:solidFill>
                  <a:srgbClr val="0070C0"/>
                </a:solidFill>
              </a:rPr>
              <a:t>manually</a:t>
            </a:r>
            <a:r>
              <a:rPr lang="en-US" dirty="0"/>
              <a:t> or using </a:t>
            </a:r>
            <a:r>
              <a:rPr lang="en-US" dirty="0">
                <a:solidFill>
                  <a:srgbClr val="0070C0"/>
                </a:solidFill>
              </a:rPr>
              <a:t>automated</a:t>
            </a:r>
            <a:r>
              <a:rPr lang="en-US" dirty="0"/>
              <a:t> tools.</a:t>
            </a:r>
          </a:p>
        </p:txBody>
      </p:sp>
      <p:sp>
        <p:nvSpPr>
          <p:cNvPr id="5" name="Oval 4"/>
          <p:cNvSpPr/>
          <p:nvPr/>
        </p:nvSpPr>
        <p:spPr>
          <a:xfrm>
            <a:off x="152400" y="6248399"/>
            <a:ext cx="6096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a:t>
            </a:r>
            <a:endParaRPr lang="en-US" dirty="0"/>
          </a:p>
        </p:txBody>
      </p:sp>
    </p:spTree>
    <p:extLst>
      <p:ext uri="{BB962C8B-B14F-4D97-AF65-F5344CB8AC3E}">
        <p14:creationId xmlns:p14="http://schemas.microsoft.com/office/powerpoint/2010/main" val="4042937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6016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pPr algn="ctr"/>
            <a:r>
              <a:rPr lang="en-US" sz="3200" b="1" dirty="0" smtClean="0">
                <a:solidFill>
                  <a:srgbClr val="002060"/>
                </a:solidFill>
              </a:rPr>
              <a:t>Objective of Software testing</a:t>
            </a:r>
            <a:endParaRPr lang="en-US" sz="3200" b="1" dirty="0">
              <a:solidFill>
                <a:srgbClr val="002060"/>
              </a:solidFill>
            </a:endParaRPr>
          </a:p>
        </p:txBody>
      </p:sp>
      <p:sp>
        <p:nvSpPr>
          <p:cNvPr id="4" name="Content Placeholder 3"/>
          <p:cNvSpPr>
            <a:spLocks noGrp="1"/>
          </p:cNvSpPr>
          <p:nvPr>
            <p:ph sz="quarter" idx="1"/>
          </p:nvPr>
        </p:nvSpPr>
        <p:spPr>
          <a:xfrm>
            <a:off x="304800" y="1066800"/>
            <a:ext cx="8534400" cy="5410200"/>
          </a:xfrm>
        </p:spPr>
        <p:txBody>
          <a:bodyPr/>
          <a:lstStyle/>
          <a:p>
            <a:pPr>
              <a:lnSpc>
                <a:spcPct val="150000"/>
              </a:lnSpc>
            </a:pPr>
            <a:r>
              <a:rPr lang="en-US" dirty="0"/>
              <a:t>To find any </a:t>
            </a:r>
            <a:r>
              <a:rPr lang="en-US" dirty="0">
                <a:solidFill>
                  <a:srgbClr val="0070C0"/>
                </a:solidFill>
              </a:rPr>
              <a:t>defects</a:t>
            </a:r>
            <a:r>
              <a:rPr lang="en-US" dirty="0"/>
              <a:t> or </a:t>
            </a:r>
            <a:r>
              <a:rPr lang="en-US" dirty="0">
                <a:solidFill>
                  <a:srgbClr val="0070C0"/>
                </a:solidFill>
              </a:rPr>
              <a:t>bugs</a:t>
            </a:r>
            <a:r>
              <a:rPr lang="en-US" dirty="0"/>
              <a:t> that may have been created when the software was being developed</a:t>
            </a:r>
          </a:p>
          <a:p>
            <a:pPr>
              <a:lnSpc>
                <a:spcPct val="150000"/>
              </a:lnSpc>
            </a:pPr>
            <a:r>
              <a:rPr lang="en-US" dirty="0"/>
              <a:t>To increase </a:t>
            </a:r>
            <a:r>
              <a:rPr lang="en-US" dirty="0">
                <a:solidFill>
                  <a:srgbClr val="0070C0"/>
                </a:solidFill>
              </a:rPr>
              <a:t>confidence</a:t>
            </a:r>
            <a:r>
              <a:rPr lang="en-US" dirty="0"/>
              <a:t> in the quality of the software</a:t>
            </a:r>
          </a:p>
          <a:p>
            <a:pPr>
              <a:lnSpc>
                <a:spcPct val="150000"/>
              </a:lnSpc>
            </a:pPr>
            <a:r>
              <a:rPr lang="en-US" dirty="0"/>
              <a:t>To </a:t>
            </a:r>
            <a:r>
              <a:rPr lang="en-US" dirty="0">
                <a:solidFill>
                  <a:srgbClr val="0070C0"/>
                </a:solidFill>
              </a:rPr>
              <a:t>prevent</a:t>
            </a:r>
            <a:r>
              <a:rPr lang="en-US" dirty="0"/>
              <a:t> defects in the final product</a:t>
            </a:r>
          </a:p>
          <a:p>
            <a:pPr>
              <a:lnSpc>
                <a:spcPct val="150000"/>
              </a:lnSpc>
            </a:pPr>
            <a:r>
              <a:rPr lang="en-US" dirty="0"/>
              <a:t>To ensure the end product </a:t>
            </a:r>
            <a:r>
              <a:rPr lang="en-US" dirty="0">
                <a:solidFill>
                  <a:srgbClr val="0070C0"/>
                </a:solidFill>
              </a:rPr>
              <a:t>meets</a:t>
            </a:r>
            <a:r>
              <a:rPr lang="en-US" dirty="0"/>
              <a:t> customer requirements as well as the company specifications</a:t>
            </a:r>
          </a:p>
          <a:p>
            <a:pPr>
              <a:lnSpc>
                <a:spcPct val="150000"/>
              </a:lnSpc>
            </a:pPr>
            <a:r>
              <a:rPr lang="en-US" dirty="0"/>
              <a:t>To provide customers with a quality product and </a:t>
            </a:r>
            <a:r>
              <a:rPr lang="en-US" dirty="0">
                <a:solidFill>
                  <a:srgbClr val="0070C0"/>
                </a:solidFill>
              </a:rPr>
              <a:t>increase</a:t>
            </a:r>
            <a:r>
              <a:rPr lang="en-US" dirty="0"/>
              <a:t> their confidence in the company</a:t>
            </a:r>
          </a:p>
          <a:p>
            <a:endParaRPr lang="en-US" dirty="0"/>
          </a:p>
        </p:txBody>
      </p:sp>
      <p:sp>
        <p:nvSpPr>
          <p:cNvPr id="5" name="Oval 4"/>
          <p:cNvSpPr/>
          <p:nvPr/>
        </p:nvSpPr>
        <p:spPr>
          <a:xfrm>
            <a:off x="152400" y="6248399"/>
            <a:ext cx="6096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a:t>
            </a:r>
            <a:endParaRPr lang="en-US" dirty="0"/>
          </a:p>
        </p:txBody>
      </p:sp>
    </p:spTree>
    <p:extLst>
      <p:ext uri="{BB962C8B-B14F-4D97-AF65-F5344CB8AC3E}">
        <p14:creationId xmlns:p14="http://schemas.microsoft.com/office/powerpoint/2010/main" val="984033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5635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US" sz="3200" dirty="0">
                <a:solidFill>
                  <a:srgbClr val="002060"/>
                </a:solidFill>
              </a:rPr>
              <a:t>Defect, Error, Bug, Failure</a:t>
            </a:r>
          </a:p>
        </p:txBody>
      </p:sp>
      <p:sp>
        <p:nvSpPr>
          <p:cNvPr id="4" name="Content Placeholder 3"/>
          <p:cNvSpPr>
            <a:spLocks noGrp="1"/>
          </p:cNvSpPr>
          <p:nvPr>
            <p:ph sz="quarter" idx="1"/>
          </p:nvPr>
        </p:nvSpPr>
        <p:spPr>
          <a:xfrm>
            <a:off x="381000" y="1447800"/>
            <a:ext cx="8305800" cy="5105400"/>
          </a:xfrm>
        </p:spPr>
        <p:txBody>
          <a:bodyPr>
            <a:normAutofit/>
          </a:bodyPr>
          <a:lstStyle/>
          <a:p>
            <a:pPr marL="0" indent="0">
              <a:lnSpc>
                <a:spcPct val="150000"/>
              </a:lnSpc>
              <a:buNone/>
            </a:pPr>
            <a:r>
              <a:rPr lang="en-US" sz="3000" dirty="0" smtClean="0"/>
              <a:t>                     A </a:t>
            </a:r>
            <a:r>
              <a:rPr lang="en-US" sz="3000" dirty="0"/>
              <a:t>mistake in coding is called </a:t>
            </a:r>
            <a:r>
              <a:rPr lang="en-US" sz="3000" dirty="0">
                <a:solidFill>
                  <a:srgbClr val="0070C0"/>
                </a:solidFill>
              </a:rPr>
              <a:t>error</a:t>
            </a:r>
            <a:r>
              <a:rPr lang="en-US" sz="3000" dirty="0"/>
              <a:t>; </a:t>
            </a:r>
            <a:endParaRPr lang="en-US" sz="3000" dirty="0" smtClean="0"/>
          </a:p>
          <a:p>
            <a:pPr marL="0" indent="0">
              <a:lnSpc>
                <a:spcPct val="150000"/>
              </a:lnSpc>
              <a:buNone/>
            </a:pPr>
            <a:r>
              <a:rPr lang="en-US" sz="3000" dirty="0" smtClean="0"/>
              <a:t>                 </a:t>
            </a:r>
            <a:r>
              <a:rPr lang="en-US" sz="3000" b="1" dirty="0" smtClean="0"/>
              <a:t> an </a:t>
            </a:r>
            <a:r>
              <a:rPr lang="en-US" sz="3000" b="1" dirty="0"/>
              <a:t>error </a:t>
            </a:r>
            <a:r>
              <a:rPr lang="en-US" sz="3000" dirty="0"/>
              <a:t>found by a tester is called </a:t>
            </a:r>
            <a:r>
              <a:rPr lang="en-US" sz="3000" dirty="0">
                <a:solidFill>
                  <a:srgbClr val="0070C0"/>
                </a:solidFill>
              </a:rPr>
              <a:t>defect</a:t>
            </a:r>
            <a:r>
              <a:rPr lang="en-US" sz="3000" dirty="0"/>
              <a:t>; </a:t>
            </a:r>
            <a:endParaRPr lang="en-US" sz="3000" dirty="0" smtClean="0"/>
          </a:p>
          <a:p>
            <a:pPr marL="0" indent="0">
              <a:lnSpc>
                <a:spcPct val="150000"/>
              </a:lnSpc>
              <a:buNone/>
            </a:pPr>
            <a:r>
              <a:rPr lang="en-US" sz="3000" dirty="0" smtClean="0"/>
              <a:t>    </a:t>
            </a:r>
            <a:r>
              <a:rPr lang="en-US" sz="3000" b="1" dirty="0" smtClean="0"/>
              <a:t>a </a:t>
            </a:r>
            <a:r>
              <a:rPr lang="en-US" sz="3000" b="1" dirty="0"/>
              <a:t>defect </a:t>
            </a:r>
            <a:r>
              <a:rPr lang="en-US" sz="3000" dirty="0"/>
              <a:t>accepted by a development team is called </a:t>
            </a:r>
            <a:r>
              <a:rPr lang="en-US" sz="3000" dirty="0">
                <a:solidFill>
                  <a:srgbClr val="0070C0"/>
                </a:solidFill>
              </a:rPr>
              <a:t>bug</a:t>
            </a:r>
            <a:r>
              <a:rPr lang="en-US" sz="3000" dirty="0"/>
              <a:t>; </a:t>
            </a:r>
            <a:endParaRPr lang="en-US" sz="3000" dirty="0" smtClean="0"/>
          </a:p>
          <a:p>
            <a:pPr marL="0" indent="0">
              <a:lnSpc>
                <a:spcPct val="150000"/>
              </a:lnSpc>
              <a:buNone/>
            </a:pPr>
            <a:r>
              <a:rPr lang="en-US" sz="3000" dirty="0" smtClean="0"/>
              <a:t>   if </a:t>
            </a:r>
            <a:r>
              <a:rPr lang="en-US" sz="3000" dirty="0"/>
              <a:t>a build* does not meet the requirements, it is a </a:t>
            </a:r>
            <a:r>
              <a:rPr lang="en-US" sz="3000" dirty="0">
                <a:solidFill>
                  <a:srgbClr val="0070C0"/>
                </a:solidFill>
              </a:rPr>
              <a:t>failure</a:t>
            </a:r>
            <a:r>
              <a:rPr lang="en-US" sz="3000" dirty="0"/>
              <a:t>.</a:t>
            </a:r>
          </a:p>
        </p:txBody>
      </p:sp>
      <p:sp>
        <p:nvSpPr>
          <p:cNvPr id="5" name="Oval 4"/>
          <p:cNvSpPr/>
          <p:nvPr/>
        </p:nvSpPr>
        <p:spPr>
          <a:xfrm>
            <a:off x="152400" y="6248399"/>
            <a:ext cx="6096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13</a:t>
            </a:r>
            <a:endParaRPr lang="en-US" dirty="0"/>
          </a:p>
        </p:txBody>
      </p:sp>
    </p:spTree>
    <p:extLst>
      <p:ext uri="{BB962C8B-B14F-4D97-AF65-F5344CB8AC3E}">
        <p14:creationId xmlns:p14="http://schemas.microsoft.com/office/powerpoint/2010/main" val="4009207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4492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r"/>
            <a:r>
              <a:rPr lang="en-US" sz="3200" b="1" dirty="0" smtClean="0">
                <a:solidFill>
                  <a:srgbClr val="002060"/>
                </a:solidFill>
              </a:rPr>
              <a:t>Cont…</a:t>
            </a:r>
            <a:endParaRPr lang="en-US" sz="3200" b="1" dirty="0">
              <a:solidFill>
                <a:srgbClr val="002060"/>
              </a:solidFill>
            </a:endParaRPr>
          </a:p>
        </p:txBody>
      </p:sp>
      <p:sp>
        <p:nvSpPr>
          <p:cNvPr id="4" name="Content Placeholder 3"/>
          <p:cNvSpPr>
            <a:spLocks noGrp="1"/>
          </p:cNvSpPr>
          <p:nvPr>
            <p:ph sz="quarter" idx="1"/>
          </p:nvPr>
        </p:nvSpPr>
        <p:spPr>
          <a:xfrm>
            <a:off x="304800" y="723900"/>
            <a:ext cx="8382000" cy="5829300"/>
          </a:xfrm>
        </p:spPr>
        <p:txBody>
          <a:bodyPr>
            <a:normAutofit/>
          </a:bodyPr>
          <a:lstStyle/>
          <a:p>
            <a:pPr>
              <a:lnSpc>
                <a:spcPct val="150000"/>
              </a:lnSpc>
            </a:pPr>
            <a:r>
              <a:rPr lang="en-US" b="1" dirty="0"/>
              <a:t>An Error </a:t>
            </a:r>
            <a:r>
              <a:rPr lang="en-US" dirty="0"/>
              <a:t>is a </a:t>
            </a:r>
            <a:r>
              <a:rPr lang="en-US" dirty="0">
                <a:solidFill>
                  <a:srgbClr val="0070C0"/>
                </a:solidFill>
              </a:rPr>
              <a:t>mistake</a:t>
            </a:r>
            <a:r>
              <a:rPr lang="en-US" dirty="0"/>
              <a:t> made in the </a:t>
            </a:r>
            <a:r>
              <a:rPr lang="en-US" dirty="0">
                <a:solidFill>
                  <a:srgbClr val="0070C0"/>
                </a:solidFill>
              </a:rPr>
              <a:t>code</a:t>
            </a:r>
            <a:r>
              <a:rPr lang="en-US" dirty="0"/>
              <a:t> due to which compilation or execution </a:t>
            </a:r>
            <a:r>
              <a:rPr lang="en-US" dirty="0" smtClean="0"/>
              <a:t>fails.</a:t>
            </a:r>
          </a:p>
          <a:p>
            <a:pPr>
              <a:lnSpc>
                <a:spcPct val="150000"/>
              </a:lnSpc>
            </a:pPr>
            <a:r>
              <a:rPr lang="en-US" b="1" dirty="0"/>
              <a:t>A Defect </a:t>
            </a:r>
            <a:r>
              <a:rPr lang="en-US" dirty="0"/>
              <a:t>is a </a:t>
            </a:r>
            <a:r>
              <a:rPr lang="en-US" dirty="0">
                <a:solidFill>
                  <a:srgbClr val="0070C0"/>
                </a:solidFill>
              </a:rPr>
              <a:t>deviation</a:t>
            </a:r>
            <a:r>
              <a:rPr lang="en-US" dirty="0"/>
              <a:t> between the </a:t>
            </a:r>
            <a:r>
              <a:rPr lang="en-US" dirty="0">
                <a:solidFill>
                  <a:srgbClr val="0070C0"/>
                </a:solidFill>
              </a:rPr>
              <a:t>actual</a:t>
            </a:r>
            <a:r>
              <a:rPr lang="en-US" dirty="0"/>
              <a:t> and </a:t>
            </a:r>
            <a:r>
              <a:rPr lang="en-US" dirty="0">
                <a:solidFill>
                  <a:srgbClr val="0070C0"/>
                </a:solidFill>
              </a:rPr>
              <a:t>expected</a:t>
            </a:r>
            <a:r>
              <a:rPr lang="en-US" dirty="0"/>
              <a:t> </a:t>
            </a:r>
            <a:r>
              <a:rPr lang="en-US" dirty="0" smtClean="0"/>
              <a:t>output.</a:t>
            </a:r>
          </a:p>
          <a:p>
            <a:pPr>
              <a:lnSpc>
                <a:spcPct val="150000"/>
              </a:lnSpc>
            </a:pPr>
            <a:r>
              <a:rPr lang="en-US" b="1" dirty="0"/>
              <a:t>A bug </a:t>
            </a:r>
            <a:r>
              <a:rPr lang="en-US" dirty="0"/>
              <a:t>refers to </a:t>
            </a:r>
            <a:r>
              <a:rPr lang="en-US" dirty="0">
                <a:solidFill>
                  <a:srgbClr val="0070C0"/>
                </a:solidFill>
              </a:rPr>
              <a:t>defects</a:t>
            </a:r>
            <a:r>
              <a:rPr lang="en-US" dirty="0"/>
              <a:t> which means that the </a:t>
            </a:r>
            <a:r>
              <a:rPr lang="en-US" dirty="0">
                <a:solidFill>
                  <a:srgbClr val="0070C0"/>
                </a:solidFill>
              </a:rPr>
              <a:t>software product </a:t>
            </a:r>
            <a:r>
              <a:rPr lang="en-US" dirty="0"/>
              <a:t>or the application is not working as per the adhered requirements </a:t>
            </a:r>
            <a:r>
              <a:rPr lang="en-US" dirty="0" smtClean="0"/>
              <a:t>set.</a:t>
            </a:r>
          </a:p>
          <a:p>
            <a:pPr>
              <a:lnSpc>
                <a:spcPct val="150000"/>
              </a:lnSpc>
            </a:pPr>
            <a:r>
              <a:rPr lang="en-US" b="1" dirty="0"/>
              <a:t>Failure</a:t>
            </a:r>
            <a:r>
              <a:rPr lang="en-US" dirty="0"/>
              <a:t> is the accumulation of </a:t>
            </a:r>
            <a:r>
              <a:rPr lang="en-US" dirty="0">
                <a:solidFill>
                  <a:srgbClr val="0070C0"/>
                </a:solidFill>
              </a:rPr>
              <a:t>several defects </a:t>
            </a:r>
            <a:r>
              <a:rPr lang="en-US" dirty="0"/>
              <a:t>that ultimately lead to Software failure and results in the loss of information in critical modules thereby making the system </a:t>
            </a:r>
            <a:r>
              <a:rPr lang="en-US" dirty="0">
                <a:solidFill>
                  <a:srgbClr val="0070C0"/>
                </a:solidFill>
              </a:rPr>
              <a:t>unresponsive</a:t>
            </a:r>
            <a:r>
              <a:rPr lang="en-US" dirty="0"/>
              <a:t>.</a:t>
            </a:r>
            <a:endParaRPr lang="en-US" dirty="0" smtClean="0"/>
          </a:p>
          <a:p>
            <a:endParaRPr lang="en-US" dirty="0"/>
          </a:p>
        </p:txBody>
      </p:sp>
      <p:sp>
        <p:nvSpPr>
          <p:cNvPr id="5" name="Oval 4"/>
          <p:cNvSpPr/>
          <p:nvPr/>
        </p:nvSpPr>
        <p:spPr>
          <a:xfrm>
            <a:off x="152400" y="6248399"/>
            <a:ext cx="6096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14</a:t>
            </a:r>
            <a:endParaRPr lang="en-US" dirty="0"/>
          </a:p>
        </p:txBody>
      </p:sp>
    </p:spTree>
    <p:extLst>
      <p:ext uri="{BB962C8B-B14F-4D97-AF65-F5344CB8AC3E}">
        <p14:creationId xmlns:p14="http://schemas.microsoft.com/office/powerpoint/2010/main" val="529598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4873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US" sz="3200" b="1" dirty="0">
                <a:solidFill>
                  <a:srgbClr val="002060"/>
                </a:solidFill>
              </a:rPr>
              <a:t>Causes of Software Errors</a:t>
            </a:r>
          </a:p>
        </p:txBody>
      </p:sp>
      <p:sp>
        <p:nvSpPr>
          <p:cNvPr id="4" name="Content Placeholder 3"/>
          <p:cNvSpPr>
            <a:spLocks noGrp="1"/>
          </p:cNvSpPr>
          <p:nvPr>
            <p:ph sz="quarter" idx="1"/>
          </p:nvPr>
        </p:nvSpPr>
        <p:spPr>
          <a:xfrm>
            <a:off x="304800" y="990600"/>
            <a:ext cx="8382000" cy="5562600"/>
          </a:xfrm>
        </p:spPr>
        <p:txBody>
          <a:bodyPr/>
          <a:lstStyle/>
          <a:p>
            <a:pPr marL="0" indent="0">
              <a:buNone/>
            </a:pPr>
            <a:r>
              <a:rPr lang="en-US" b="1" dirty="0"/>
              <a:t>The nine causes of software errors are: </a:t>
            </a:r>
            <a:endParaRPr lang="en-US" b="1" dirty="0" smtClean="0"/>
          </a:p>
          <a:p>
            <a:pPr lvl="3">
              <a:buFont typeface="Wingdings" panose="05000000000000000000" pitchFamily="2" charset="2"/>
              <a:buChar char="Ø"/>
            </a:pPr>
            <a:r>
              <a:rPr lang="en-US" sz="2600" dirty="0" smtClean="0"/>
              <a:t>Faulty </a:t>
            </a:r>
            <a:r>
              <a:rPr lang="en-US" sz="2600" dirty="0"/>
              <a:t>requirements definition </a:t>
            </a:r>
          </a:p>
          <a:p>
            <a:pPr lvl="3">
              <a:buFont typeface="Wingdings" panose="05000000000000000000" pitchFamily="2" charset="2"/>
              <a:buChar char="Ø"/>
            </a:pPr>
            <a:r>
              <a:rPr lang="en-US" sz="2600" dirty="0" smtClean="0"/>
              <a:t>Client-developer </a:t>
            </a:r>
            <a:r>
              <a:rPr lang="en-US" sz="2600" dirty="0"/>
              <a:t>communication failures </a:t>
            </a:r>
          </a:p>
          <a:p>
            <a:pPr lvl="3">
              <a:buFont typeface="Wingdings" panose="05000000000000000000" pitchFamily="2" charset="2"/>
              <a:buChar char="Ø"/>
            </a:pPr>
            <a:r>
              <a:rPr lang="en-US" sz="2600" dirty="0" smtClean="0"/>
              <a:t>Deliberate </a:t>
            </a:r>
            <a:r>
              <a:rPr lang="en-US" sz="2600" dirty="0"/>
              <a:t>deviations from software requirements </a:t>
            </a:r>
          </a:p>
          <a:p>
            <a:pPr lvl="3">
              <a:buFont typeface="Wingdings" panose="05000000000000000000" pitchFamily="2" charset="2"/>
              <a:buChar char="Ø"/>
            </a:pPr>
            <a:r>
              <a:rPr lang="en-US" sz="2600" dirty="0" smtClean="0"/>
              <a:t>Logical </a:t>
            </a:r>
            <a:r>
              <a:rPr lang="en-US" sz="2600" dirty="0"/>
              <a:t>design errors </a:t>
            </a:r>
          </a:p>
          <a:p>
            <a:pPr lvl="3">
              <a:buFont typeface="Wingdings" panose="05000000000000000000" pitchFamily="2" charset="2"/>
              <a:buChar char="Ø"/>
            </a:pPr>
            <a:r>
              <a:rPr lang="en-US" sz="2600" dirty="0" smtClean="0"/>
              <a:t>Coding </a:t>
            </a:r>
            <a:r>
              <a:rPr lang="en-US" sz="2600" dirty="0"/>
              <a:t>errors </a:t>
            </a:r>
          </a:p>
          <a:p>
            <a:pPr lvl="3">
              <a:buFont typeface="Wingdings" panose="05000000000000000000" pitchFamily="2" charset="2"/>
              <a:buChar char="Ø"/>
            </a:pPr>
            <a:r>
              <a:rPr lang="en-US" sz="2600" dirty="0" smtClean="0"/>
              <a:t>Non-compliance </a:t>
            </a:r>
            <a:r>
              <a:rPr lang="en-US" sz="2600" dirty="0"/>
              <a:t>with documentation and coding </a:t>
            </a:r>
            <a:r>
              <a:rPr lang="en-US" sz="2600" dirty="0" smtClean="0"/>
              <a:t>instructions</a:t>
            </a:r>
          </a:p>
          <a:p>
            <a:pPr lvl="3">
              <a:buFont typeface="Wingdings" panose="05000000000000000000" pitchFamily="2" charset="2"/>
              <a:buChar char="Ø"/>
            </a:pPr>
            <a:r>
              <a:rPr lang="en-US" sz="2600" dirty="0" smtClean="0"/>
              <a:t>Shortcomings </a:t>
            </a:r>
            <a:r>
              <a:rPr lang="en-US" sz="2600" dirty="0"/>
              <a:t>of the testing process </a:t>
            </a:r>
          </a:p>
          <a:p>
            <a:pPr lvl="3">
              <a:buFont typeface="Wingdings" panose="05000000000000000000" pitchFamily="2" charset="2"/>
              <a:buChar char="Ø"/>
            </a:pPr>
            <a:r>
              <a:rPr lang="en-US" sz="2600" dirty="0" smtClean="0"/>
              <a:t>User </a:t>
            </a:r>
            <a:r>
              <a:rPr lang="en-US" sz="2600" dirty="0"/>
              <a:t>interface and procedure errors </a:t>
            </a:r>
          </a:p>
          <a:p>
            <a:pPr lvl="3">
              <a:buFont typeface="Wingdings" panose="05000000000000000000" pitchFamily="2" charset="2"/>
              <a:buChar char="Ø"/>
            </a:pPr>
            <a:r>
              <a:rPr lang="en-US" sz="2600" dirty="0" smtClean="0"/>
              <a:t>Documentation </a:t>
            </a:r>
            <a:r>
              <a:rPr lang="en-US" sz="2600" dirty="0"/>
              <a:t>errors</a:t>
            </a:r>
          </a:p>
        </p:txBody>
      </p:sp>
      <p:sp>
        <p:nvSpPr>
          <p:cNvPr id="5" name="Oval 4"/>
          <p:cNvSpPr/>
          <p:nvPr/>
        </p:nvSpPr>
        <p:spPr>
          <a:xfrm>
            <a:off x="152400" y="6248399"/>
            <a:ext cx="6096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spTree>
    <p:extLst>
      <p:ext uri="{BB962C8B-B14F-4D97-AF65-F5344CB8AC3E}">
        <p14:creationId xmlns:p14="http://schemas.microsoft.com/office/powerpoint/2010/main" val="15410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4873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r"/>
            <a:r>
              <a:rPr lang="en-US" sz="3200" b="1" dirty="0" smtClean="0">
                <a:solidFill>
                  <a:srgbClr val="002060"/>
                </a:solidFill>
              </a:rPr>
              <a:t>Cont…</a:t>
            </a:r>
            <a:endParaRPr lang="en-US" sz="3200" b="1" dirty="0">
              <a:solidFill>
                <a:srgbClr val="002060"/>
              </a:solidFill>
            </a:endParaRPr>
          </a:p>
        </p:txBody>
      </p:sp>
      <p:sp>
        <p:nvSpPr>
          <p:cNvPr id="4" name="Content Placeholder 3"/>
          <p:cNvSpPr>
            <a:spLocks noGrp="1"/>
          </p:cNvSpPr>
          <p:nvPr>
            <p:ph sz="quarter" idx="1"/>
          </p:nvPr>
        </p:nvSpPr>
        <p:spPr>
          <a:xfrm>
            <a:off x="228600" y="762000"/>
            <a:ext cx="8534400" cy="5715000"/>
          </a:xfrm>
        </p:spPr>
        <p:txBody>
          <a:bodyPr/>
          <a:lstStyle/>
          <a:p>
            <a:pPr marL="0" indent="0">
              <a:buNone/>
            </a:pPr>
            <a:r>
              <a:rPr lang="en-US" b="1" dirty="0"/>
              <a:t>Faulty Requirements Definition </a:t>
            </a:r>
            <a:endParaRPr lang="en-US" b="1" dirty="0" smtClean="0"/>
          </a:p>
          <a:p>
            <a:r>
              <a:rPr lang="en-US" dirty="0" smtClean="0"/>
              <a:t>Usually </a:t>
            </a:r>
            <a:r>
              <a:rPr lang="en-US" dirty="0"/>
              <a:t>considered the root cause of software errors </a:t>
            </a:r>
            <a:endParaRPr lang="en-US" dirty="0" smtClean="0"/>
          </a:p>
          <a:p>
            <a:r>
              <a:rPr lang="en-US" dirty="0" smtClean="0"/>
              <a:t>Incorrect </a:t>
            </a:r>
            <a:r>
              <a:rPr lang="en-US" dirty="0"/>
              <a:t>requirement definitions </a:t>
            </a:r>
            <a:endParaRPr lang="en-US" dirty="0" smtClean="0"/>
          </a:p>
          <a:p>
            <a:pPr lvl="1">
              <a:buFont typeface="Wingdings" panose="05000000000000000000" pitchFamily="2" charset="2"/>
              <a:buChar char="Ø"/>
            </a:pPr>
            <a:r>
              <a:rPr lang="en-US" dirty="0" smtClean="0"/>
              <a:t>Simply </a:t>
            </a:r>
            <a:r>
              <a:rPr lang="en-US" dirty="0"/>
              <a:t>stated, ‘wrong’ definitions (formulas, etc.) </a:t>
            </a:r>
            <a:endParaRPr lang="en-US" dirty="0" smtClean="0"/>
          </a:p>
          <a:p>
            <a:r>
              <a:rPr lang="en-US" dirty="0" smtClean="0"/>
              <a:t>Incomplete </a:t>
            </a:r>
            <a:r>
              <a:rPr lang="en-US" dirty="0"/>
              <a:t>definitions </a:t>
            </a:r>
            <a:endParaRPr lang="en-US" dirty="0" smtClean="0"/>
          </a:p>
          <a:p>
            <a:pPr lvl="1">
              <a:buFont typeface="Wingdings" panose="05000000000000000000" pitchFamily="2" charset="2"/>
              <a:buChar char="Ø"/>
            </a:pPr>
            <a:r>
              <a:rPr lang="en-US" dirty="0" smtClean="0"/>
              <a:t>Unclear </a:t>
            </a:r>
            <a:r>
              <a:rPr lang="en-US" dirty="0"/>
              <a:t>or implied requirements </a:t>
            </a:r>
            <a:endParaRPr lang="en-US" dirty="0" smtClean="0"/>
          </a:p>
          <a:p>
            <a:r>
              <a:rPr lang="en-US" dirty="0" smtClean="0"/>
              <a:t>Missing </a:t>
            </a:r>
            <a:r>
              <a:rPr lang="en-US" dirty="0"/>
              <a:t>requirements </a:t>
            </a:r>
            <a:endParaRPr lang="en-US" dirty="0" smtClean="0"/>
          </a:p>
          <a:p>
            <a:pPr lvl="1">
              <a:buFont typeface="Wingdings" panose="05000000000000000000" pitchFamily="2" charset="2"/>
              <a:buChar char="Ø"/>
            </a:pPr>
            <a:r>
              <a:rPr lang="en-US" sz="3000" dirty="0" smtClean="0"/>
              <a:t>Just </a:t>
            </a:r>
            <a:r>
              <a:rPr lang="en-US" sz="3000" dirty="0"/>
              <a:t>flat-out ‘missing.’ (e.g. Program Element Code) </a:t>
            </a:r>
            <a:endParaRPr lang="en-US" sz="3000" dirty="0" smtClean="0"/>
          </a:p>
          <a:p>
            <a:r>
              <a:rPr lang="en-US" dirty="0" smtClean="0"/>
              <a:t>Inclusion </a:t>
            </a:r>
            <a:r>
              <a:rPr lang="en-US" dirty="0"/>
              <a:t>of unneeded requirements </a:t>
            </a:r>
            <a:endParaRPr lang="en-US" dirty="0" smtClean="0"/>
          </a:p>
          <a:p>
            <a:pPr lvl="1">
              <a:buFont typeface="Wingdings" panose="05000000000000000000" pitchFamily="2" charset="2"/>
              <a:buChar char="Ø"/>
            </a:pPr>
            <a:r>
              <a:rPr lang="en-US" sz="3000" dirty="0" smtClean="0"/>
              <a:t>(</a:t>
            </a:r>
            <a:r>
              <a:rPr lang="en-US" sz="3000" dirty="0"/>
              <a:t>many projects have gone amuck for including far too many requirements that will never be </a:t>
            </a:r>
            <a:r>
              <a:rPr lang="en-US" sz="3000" dirty="0" smtClean="0"/>
              <a:t>used.</a:t>
            </a:r>
          </a:p>
          <a:p>
            <a:pPr lvl="1">
              <a:buFont typeface="Wingdings" panose="05000000000000000000" pitchFamily="2" charset="2"/>
              <a:buChar char="Ø"/>
            </a:pPr>
            <a:r>
              <a:rPr lang="en-US" sz="3000" dirty="0" smtClean="0"/>
              <a:t>Impacts </a:t>
            </a:r>
            <a:r>
              <a:rPr lang="en-US" sz="3000" dirty="0"/>
              <a:t>budgets, complexity, development time, …</a:t>
            </a:r>
          </a:p>
        </p:txBody>
      </p:sp>
      <p:sp>
        <p:nvSpPr>
          <p:cNvPr id="5" name="Oval 4"/>
          <p:cNvSpPr/>
          <p:nvPr/>
        </p:nvSpPr>
        <p:spPr>
          <a:xfrm>
            <a:off x="152400" y="6248399"/>
            <a:ext cx="6096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16</a:t>
            </a:r>
            <a:endParaRPr lang="en-US" dirty="0"/>
          </a:p>
        </p:txBody>
      </p:sp>
    </p:spTree>
    <p:extLst>
      <p:ext uri="{BB962C8B-B14F-4D97-AF65-F5344CB8AC3E}">
        <p14:creationId xmlns:p14="http://schemas.microsoft.com/office/powerpoint/2010/main" val="402916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4873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r"/>
            <a:r>
              <a:rPr lang="en-US" sz="3200" b="1" dirty="0" smtClean="0">
                <a:solidFill>
                  <a:srgbClr val="002060"/>
                </a:solidFill>
              </a:rPr>
              <a:t>Cont…</a:t>
            </a:r>
            <a:endParaRPr lang="en-US" sz="3200" b="1" dirty="0">
              <a:solidFill>
                <a:srgbClr val="002060"/>
              </a:solidFill>
            </a:endParaRPr>
          </a:p>
        </p:txBody>
      </p:sp>
      <p:sp>
        <p:nvSpPr>
          <p:cNvPr id="4" name="Content Placeholder 3"/>
          <p:cNvSpPr>
            <a:spLocks noGrp="1"/>
          </p:cNvSpPr>
          <p:nvPr>
            <p:ph sz="quarter" idx="1"/>
          </p:nvPr>
        </p:nvSpPr>
        <p:spPr>
          <a:xfrm>
            <a:off x="304800" y="762000"/>
            <a:ext cx="8382000" cy="5715000"/>
          </a:xfrm>
        </p:spPr>
        <p:txBody>
          <a:bodyPr>
            <a:normAutofit lnSpcReduction="10000"/>
          </a:bodyPr>
          <a:lstStyle/>
          <a:p>
            <a:pPr marL="0" indent="0">
              <a:buNone/>
            </a:pPr>
            <a:r>
              <a:rPr lang="en-US" b="1" dirty="0"/>
              <a:t>Client-developer communication failures </a:t>
            </a:r>
            <a:endParaRPr lang="en-US" b="1" dirty="0" smtClean="0"/>
          </a:p>
          <a:p>
            <a:pPr>
              <a:buFont typeface="Wingdings" panose="05000000000000000000" pitchFamily="2" charset="2"/>
              <a:buChar char="Ø"/>
            </a:pPr>
            <a:r>
              <a:rPr lang="en-US" dirty="0" smtClean="0"/>
              <a:t>Misunderstanding </a:t>
            </a:r>
            <a:r>
              <a:rPr lang="en-US" dirty="0"/>
              <a:t>of instructions in requirements documentation (written / graphical instructions) </a:t>
            </a:r>
            <a:endParaRPr lang="en-US" dirty="0" smtClean="0"/>
          </a:p>
          <a:p>
            <a:pPr>
              <a:buFont typeface="Wingdings" panose="05000000000000000000" pitchFamily="2" charset="2"/>
              <a:buChar char="Ø"/>
            </a:pPr>
            <a:r>
              <a:rPr lang="en-US" dirty="0" smtClean="0"/>
              <a:t>Misunderstanding </a:t>
            </a:r>
            <a:r>
              <a:rPr lang="en-US" dirty="0"/>
              <a:t>of written changes during </a:t>
            </a:r>
            <a:r>
              <a:rPr lang="en-US" dirty="0" smtClean="0"/>
              <a:t>development.</a:t>
            </a:r>
          </a:p>
          <a:p>
            <a:pPr>
              <a:buFont typeface="Wingdings" panose="05000000000000000000" pitchFamily="2" charset="2"/>
              <a:buChar char="Ø"/>
            </a:pPr>
            <a:r>
              <a:rPr lang="en-US" dirty="0" smtClean="0"/>
              <a:t>Misunderstanding </a:t>
            </a:r>
            <a:r>
              <a:rPr lang="en-US" dirty="0"/>
              <a:t>of oral changes during development. </a:t>
            </a:r>
            <a:endParaRPr lang="en-US" dirty="0" smtClean="0"/>
          </a:p>
          <a:p>
            <a:pPr>
              <a:buFont typeface="Wingdings" panose="05000000000000000000" pitchFamily="2" charset="2"/>
              <a:buChar char="Ø"/>
            </a:pPr>
            <a:r>
              <a:rPr lang="en-US" dirty="0" smtClean="0"/>
              <a:t>Lack </a:t>
            </a:r>
            <a:r>
              <a:rPr lang="en-US" dirty="0"/>
              <a:t>of attention </a:t>
            </a:r>
            <a:endParaRPr lang="en-US" dirty="0" smtClean="0"/>
          </a:p>
          <a:p>
            <a:pPr>
              <a:buFont typeface="Wingdings" panose="05000000000000000000" pitchFamily="2" charset="2"/>
              <a:buChar char="ü"/>
            </a:pPr>
            <a:r>
              <a:rPr lang="en-US" dirty="0" smtClean="0"/>
              <a:t>to </a:t>
            </a:r>
            <a:r>
              <a:rPr lang="en-US" dirty="0"/>
              <a:t>client messages by developers dealing with requirement changes and </a:t>
            </a:r>
            <a:endParaRPr lang="en-US" dirty="0" smtClean="0"/>
          </a:p>
          <a:p>
            <a:pPr>
              <a:buFont typeface="Wingdings" panose="05000000000000000000" pitchFamily="2" charset="2"/>
              <a:buChar char="ü"/>
            </a:pPr>
            <a:r>
              <a:rPr lang="en-US" dirty="0" smtClean="0"/>
              <a:t>to </a:t>
            </a:r>
            <a:r>
              <a:rPr lang="en-US" dirty="0"/>
              <a:t>client responses by clients to developer questions </a:t>
            </a:r>
            <a:endParaRPr lang="en-US" dirty="0" smtClean="0"/>
          </a:p>
          <a:p>
            <a:pPr>
              <a:buFont typeface="Wingdings" panose="05000000000000000000" pitchFamily="2" charset="2"/>
              <a:buChar char="Ø"/>
            </a:pPr>
            <a:r>
              <a:rPr lang="en-US" dirty="0" smtClean="0"/>
              <a:t>Very </a:t>
            </a:r>
            <a:r>
              <a:rPr lang="en-US" dirty="0"/>
              <a:t>often, these very talented individuals come from different planets, it seems. </a:t>
            </a:r>
            <a:endParaRPr lang="en-US" dirty="0" smtClean="0"/>
          </a:p>
          <a:p>
            <a:pPr>
              <a:buFont typeface="Wingdings" panose="05000000000000000000" pitchFamily="2" charset="2"/>
              <a:buChar char="ü"/>
            </a:pPr>
            <a:r>
              <a:rPr lang="en-US" dirty="0" smtClean="0"/>
              <a:t>Clients </a:t>
            </a:r>
            <a:r>
              <a:rPr lang="en-US" dirty="0"/>
              <a:t>represent the users; developers represent a different mind set entirely some times! </a:t>
            </a:r>
          </a:p>
        </p:txBody>
      </p:sp>
      <p:sp>
        <p:nvSpPr>
          <p:cNvPr id="5" name="Oval 4"/>
          <p:cNvSpPr/>
          <p:nvPr/>
        </p:nvSpPr>
        <p:spPr>
          <a:xfrm>
            <a:off x="152400" y="6248399"/>
            <a:ext cx="6096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17</a:t>
            </a:r>
            <a:endParaRPr lang="en-US" dirty="0"/>
          </a:p>
        </p:txBody>
      </p:sp>
    </p:spTree>
    <p:extLst>
      <p:ext uri="{BB962C8B-B14F-4D97-AF65-F5344CB8AC3E}">
        <p14:creationId xmlns:p14="http://schemas.microsoft.com/office/powerpoint/2010/main" val="4150360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533400"/>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pPr algn="r"/>
            <a:r>
              <a:rPr lang="en-US" dirty="0" smtClean="0">
                <a:solidFill>
                  <a:srgbClr val="002060"/>
                </a:solidFill>
              </a:rPr>
              <a:t>Cont…</a:t>
            </a:r>
            <a:endParaRPr lang="en-US" dirty="0">
              <a:solidFill>
                <a:srgbClr val="002060"/>
              </a:solidFill>
            </a:endParaRPr>
          </a:p>
        </p:txBody>
      </p:sp>
      <p:sp>
        <p:nvSpPr>
          <p:cNvPr id="4" name="Content Placeholder 3"/>
          <p:cNvSpPr>
            <a:spLocks noGrp="1"/>
          </p:cNvSpPr>
          <p:nvPr>
            <p:ph sz="quarter" idx="1"/>
          </p:nvPr>
        </p:nvSpPr>
        <p:spPr>
          <a:xfrm>
            <a:off x="304800" y="838200"/>
            <a:ext cx="8382000" cy="5562600"/>
          </a:xfrm>
        </p:spPr>
        <p:txBody>
          <a:bodyPr>
            <a:normAutofit lnSpcReduction="10000"/>
          </a:bodyPr>
          <a:lstStyle/>
          <a:p>
            <a:pPr marL="0" indent="0">
              <a:buNone/>
            </a:pPr>
            <a:r>
              <a:rPr lang="en-US" b="1" dirty="0"/>
              <a:t>Deliberate deviations from software requirements</a:t>
            </a:r>
          </a:p>
          <a:p>
            <a:r>
              <a:rPr lang="en-US" dirty="0" smtClean="0"/>
              <a:t>Developer </a:t>
            </a:r>
            <a:r>
              <a:rPr lang="en-US" dirty="0"/>
              <a:t>reuses previous / similar work to save time. </a:t>
            </a:r>
            <a:endParaRPr lang="en-US" dirty="0" smtClean="0"/>
          </a:p>
          <a:p>
            <a:r>
              <a:rPr lang="en-US" dirty="0" smtClean="0"/>
              <a:t>Often </a:t>
            </a:r>
            <a:r>
              <a:rPr lang="en-US" dirty="0"/>
              <a:t>reused code needs modification which it may contain </a:t>
            </a:r>
            <a:r>
              <a:rPr lang="en-US" dirty="0" err="1" smtClean="0"/>
              <a:t>contain</a:t>
            </a:r>
            <a:r>
              <a:rPr lang="en-US" dirty="0" smtClean="0"/>
              <a:t> </a:t>
            </a:r>
            <a:r>
              <a:rPr lang="en-US" dirty="0"/>
              <a:t>unneeded / unusable extraneous code. </a:t>
            </a:r>
            <a:endParaRPr lang="en-US" dirty="0" smtClean="0"/>
          </a:p>
          <a:p>
            <a:r>
              <a:rPr lang="en-US" dirty="0" smtClean="0"/>
              <a:t>Book </a:t>
            </a:r>
            <a:r>
              <a:rPr lang="en-US" dirty="0"/>
              <a:t>suggests developer(s) may overtly omit functionality due to time / budget pressures. </a:t>
            </a:r>
            <a:endParaRPr lang="en-US" dirty="0" smtClean="0"/>
          </a:p>
          <a:p>
            <a:pPr lvl="1">
              <a:buFont typeface="Wingdings" panose="05000000000000000000" pitchFamily="2" charset="2"/>
              <a:buChar char="ü"/>
            </a:pPr>
            <a:r>
              <a:rPr lang="en-US" dirty="0" smtClean="0"/>
              <a:t>Another </a:t>
            </a:r>
            <a:r>
              <a:rPr lang="en-US" dirty="0"/>
              <a:t>BAD choice; System testing will uncover these problems to everyone’s dismay! </a:t>
            </a:r>
            <a:endParaRPr lang="en-US" dirty="0" smtClean="0"/>
          </a:p>
          <a:p>
            <a:pPr lvl="1">
              <a:buFont typeface="Wingdings" panose="05000000000000000000" pitchFamily="2" charset="2"/>
              <a:buChar char="ü"/>
            </a:pPr>
            <a:r>
              <a:rPr lang="en-US" dirty="0" smtClean="0"/>
              <a:t>I </a:t>
            </a:r>
            <a:r>
              <a:rPr lang="en-US" dirty="0"/>
              <a:t>have never seen this done intentionally – but understand </a:t>
            </a:r>
            <a:r>
              <a:rPr lang="en-US" dirty="0" smtClean="0"/>
              <a:t>it!</a:t>
            </a:r>
          </a:p>
          <a:p>
            <a:r>
              <a:rPr lang="en-US" dirty="0" smtClean="0"/>
              <a:t>Developer </a:t>
            </a:r>
            <a:r>
              <a:rPr lang="en-US" dirty="0"/>
              <a:t>inserting unapproved ‘enhancements’ (perfective coding; a slick new sort / search ); may also ignore some seemingly minor features, which sometimes are quite major. </a:t>
            </a:r>
            <a:endParaRPr lang="en-US" dirty="0" smtClean="0"/>
          </a:p>
          <a:p>
            <a:pPr lvl="1">
              <a:buFont typeface="Wingdings" panose="05000000000000000000" pitchFamily="2" charset="2"/>
              <a:buChar char="ü"/>
            </a:pPr>
            <a:r>
              <a:rPr lang="en-US" dirty="0" smtClean="0"/>
              <a:t>Have </a:t>
            </a:r>
            <a:r>
              <a:rPr lang="en-US" dirty="0"/>
              <a:t>seen this and it too causes problems and embarrassment during reviews. </a:t>
            </a:r>
          </a:p>
        </p:txBody>
      </p:sp>
      <p:sp>
        <p:nvSpPr>
          <p:cNvPr id="5" name="Oval 4"/>
          <p:cNvSpPr/>
          <p:nvPr/>
        </p:nvSpPr>
        <p:spPr>
          <a:xfrm>
            <a:off x="152400" y="6248399"/>
            <a:ext cx="6096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18</a:t>
            </a:r>
            <a:endParaRPr lang="en-US" dirty="0"/>
          </a:p>
        </p:txBody>
      </p:sp>
    </p:spTree>
    <p:extLst>
      <p:ext uri="{BB962C8B-B14F-4D97-AF65-F5344CB8AC3E}">
        <p14:creationId xmlns:p14="http://schemas.microsoft.com/office/powerpoint/2010/main" val="261308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600200"/>
            <a:ext cx="8458200" cy="4876800"/>
          </a:xfrm>
        </p:spPr>
        <p:txBody>
          <a:bodyPr>
            <a:noAutofit/>
          </a:bodyPr>
          <a:lstStyle/>
          <a:p>
            <a:pPr algn="l"/>
            <a:endParaRPr lang="en-US" sz="3200" b="1" dirty="0" smtClean="0">
              <a:solidFill>
                <a:schemeClr val="tx1"/>
              </a:solidFill>
              <a:latin typeface="Times New Roman" pitchFamily="18" charset="0"/>
              <a:cs typeface="Times New Roman" pitchFamily="18" charset="0"/>
            </a:endParaRPr>
          </a:p>
          <a:p>
            <a:pPr algn="l"/>
            <a:endParaRPr lang="en-US" sz="3200" b="1" dirty="0" smtClean="0">
              <a:solidFill>
                <a:schemeClr val="tx1"/>
              </a:solidFill>
              <a:latin typeface="Times New Roman" pitchFamily="18" charset="0"/>
              <a:cs typeface="Times New Roman" pitchFamily="18" charset="0"/>
            </a:endParaRPr>
          </a:p>
          <a:p>
            <a:pPr algn="l"/>
            <a:endParaRPr lang="en-US" sz="3200" b="1" dirty="0" smtClean="0">
              <a:solidFill>
                <a:schemeClr val="tx1"/>
              </a:solidFill>
              <a:latin typeface="Times New Roman" pitchFamily="18" charset="0"/>
              <a:cs typeface="Times New Roman" pitchFamily="18" charset="0"/>
            </a:endParaRPr>
          </a:p>
          <a:p>
            <a:pPr marL="457200" indent="-457200" algn="l">
              <a:buFont typeface="Wingdings" panose="05000000000000000000" pitchFamily="2" charset="2"/>
              <a:buChar char="Ø"/>
            </a:pPr>
            <a:r>
              <a:rPr lang="en-US" b="1" dirty="0" smtClean="0">
                <a:solidFill>
                  <a:schemeClr val="tx1"/>
                </a:solidFill>
              </a:rPr>
              <a:t>Introduction</a:t>
            </a:r>
          </a:p>
          <a:p>
            <a:pPr marL="457200" indent="-457200" algn="l">
              <a:buFont typeface="Wingdings" panose="05000000000000000000" pitchFamily="2" charset="2"/>
              <a:buChar char="Ø"/>
            </a:pPr>
            <a:r>
              <a:rPr lang="en-US" b="1" dirty="0" smtClean="0">
                <a:solidFill>
                  <a:schemeClr val="tx1"/>
                </a:solidFill>
              </a:rPr>
              <a:t>Quality</a:t>
            </a:r>
          </a:p>
          <a:p>
            <a:pPr marL="457200" indent="-457200" algn="l">
              <a:buFont typeface="Wingdings" panose="05000000000000000000" pitchFamily="2" charset="2"/>
              <a:buChar char="Ø"/>
            </a:pPr>
            <a:r>
              <a:rPr lang="en-US" b="1" dirty="0" smtClean="0">
                <a:solidFill>
                  <a:schemeClr val="tx1"/>
                </a:solidFill>
              </a:rPr>
              <a:t>Detection Vs Prevention</a:t>
            </a:r>
          </a:p>
          <a:p>
            <a:pPr marL="457200" indent="-457200" algn="l">
              <a:buFont typeface="Wingdings" panose="05000000000000000000" pitchFamily="2" charset="2"/>
              <a:buChar char="Ø"/>
            </a:pPr>
            <a:r>
              <a:rPr lang="en-US" b="1" dirty="0" smtClean="0">
                <a:solidFill>
                  <a:schemeClr val="tx1"/>
                </a:solidFill>
              </a:rPr>
              <a:t>Verification and Validation</a:t>
            </a:r>
          </a:p>
          <a:p>
            <a:pPr marL="457200" indent="-457200" algn="l">
              <a:buFont typeface="Wingdings" panose="05000000000000000000" pitchFamily="2" charset="2"/>
              <a:buChar char="Ø"/>
            </a:pPr>
            <a:r>
              <a:rPr lang="en-US" b="1" dirty="0" smtClean="0">
                <a:solidFill>
                  <a:schemeClr val="tx1"/>
                </a:solidFill>
              </a:rPr>
              <a:t>Testing</a:t>
            </a:r>
          </a:p>
          <a:p>
            <a:pPr lvl="1" algn="l"/>
            <a:endParaRPr lang="en-US" b="1" dirty="0" smtClean="0"/>
          </a:p>
        </p:txBody>
      </p:sp>
      <p:sp>
        <p:nvSpPr>
          <p:cNvPr id="2" name="Title 1"/>
          <p:cNvSpPr>
            <a:spLocks noGrp="1"/>
          </p:cNvSpPr>
          <p:nvPr>
            <p:ph type="ctrTitle"/>
          </p:nvPr>
        </p:nvSpPr>
        <p:spPr>
          <a:xfrm>
            <a:off x="533400" y="1752600"/>
            <a:ext cx="8229600" cy="533400"/>
          </a:xfrm>
        </p:spPr>
        <p:txBody>
          <a:bodyPr>
            <a:noAutofit/>
          </a:bodyPr>
          <a:lstStyle/>
          <a:p>
            <a:r>
              <a:rPr lang="en-US" sz="8000" b="1" dirty="0" smtClean="0">
                <a:solidFill>
                  <a:schemeClr val="tx1"/>
                </a:solidFill>
                <a:latin typeface="Baskerville Old Face" pitchFamily="18" charset="0"/>
                <a:cs typeface="Times New Roman" pitchFamily="18" charset="0"/>
              </a:rPr>
              <a:t>Contents</a:t>
            </a:r>
            <a:endParaRPr lang="en-US" sz="8000" dirty="0">
              <a:solidFill>
                <a:schemeClr val="tx1"/>
              </a:solidFill>
              <a:latin typeface="Baskerville Old Face" pitchFamily="18" charset="0"/>
              <a:cs typeface="Times New Roman" pitchFamily="18" charset="0"/>
            </a:endParaRPr>
          </a:p>
        </p:txBody>
      </p:sp>
      <p:sp>
        <p:nvSpPr>
          <p:cNvPr id="4" name="Title 1"/>
          <p:cNvSpPr txBox="1">
            <a:spLocks/>
          </p:cNvSpPr>
          <p:nvPr/>
        </p:nvSpPr>
        <p:spPr>
          <a:xfrm>
            <a:off x="762000" y="838200"/>
            <a:ext cx="8229600" cy="533400"/>
          </a:xfrm>
          <a:prstGeom prst="rect">
            <a:avLst/>
          </a:prstGeom>
        </p:spPr>
        <p:txBody>
          <a:bodyPr bIns="9144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800" b="1" i="0" u="none" strike="noStrike" kern="1200" cap="none" spc="0" normalizeH="0" baseline="0" noProof="0" dirty="0" smtClean="0">
              <a:ln>
                <a:noFill/>
              </a:ln>
              <a:solidFill>
                <a:schemeClr val="tx1"/>
              </a:solidFill>
              <a:effectLst/>
              <a:uLnTx/>
              <a:uFillTx/>
              <a:latin typeface="+mn-lt"/>
              <a:ea typeface="+mj-ea"/>
              <a:cs typeface="+mj-cs"/>
            </a:endParaRPr>
          </a:p>
        </p:txBody>
      </p:sp>
      <p:sp>
        <p:nvSpPr>
          <p:cNvPr id="5" name="Oval 4"/>
          <p:cNvSpPr/>
          <p:nvPr/>
        </p:nvSpPr>
        <p:spPr>
          <a:xfrm>
            <a:off x="152400" y="6248399"/>
            <a:ext cx="3810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457200"/>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r"/>
            <a:r>
              <a:rPr lang="en-US" sz="3200" b="1" dirty="0" smtClean="0">
                <a:solidFill>
                  <a:srgbClr val="002060"/>
                </a:solidFill>
              </a:rPr>
              <a:t>Cont…</a:t>
            </a:r>
            <a:endParaRPr lang="en-US" sz="3200" b="1" dirty="0">
              <a:solidFill>
                <a:srgbClr val="002060"/>
              </a:solidFill>
            </a:endParaRPr>
          </a:p>
        </p:txBody>
      </p:sp>
      <p:sp>
        <p:nvSpPr>
          <p:cNvPr id="4" name="Content Placeholder 3"/>
          <p:cNvSpPr>
            <a:spLocks noGrp="1"/>
          </p:cNvSpPr>
          <p:nvPr>
            <p:ph sz="quarter" idx="1"/>
          </p:nvPr>
        </p:nvSpPr>
        <p:spPr>
          <a:xfrm>
            <a:off x="304800" y="762000"/>
            <a:ext cx="8382000" cy="5791200"/>
          </a:xfrm>
        </p:spPr>
        <p:txBody>
          <a:bodyPr>
            <a:normAutofit lnSpcReduction="10000"/>
          </a:bodyPr>
          <a:lstStyle/>
          <a:p>
            <a:pPr marL="0" indent="0">
              <a:buNone/>
            </a:pPr>
            <a:r>
              <a:rPr lang="en-US" b="1" dirty="0"/>
              <a:t>Logical design errors </a:t>
            </a:r>
            <a:endParaRPr lang="en-US" b="1" dirty="0" smtClean="0"/>
          </a:p>
          <a:p>
            <a:r>
              <a:rPr lang="en-US" dirty="0" smtClean="0"/>
              <a:t>Definitions </a:t>
            </a:r>
            <a:r>
              <a:rPr lang="en-US" dirty="0"/>
              <a:t>that represent software requirements by means of erroneous algorithms. </a:t>
            </a:r>
            <a:endParaRPr lang="en-US" dirty="0" smtClean="0"/>
          </a:p>
          <a:p>
            <a:pPr lvl="1">
              <a:buFont typeface="Wingdings" panose="05000000000000000000" pitchFamily="2" charset="2"/>
              <a:buChar char="Ø"/>
            </a:pPr>
            <a:r>
              <a:rPr lang="en-US" dirty="0" smtClean="0"/>
              <a:t>Wrong </a:t>
            </a:r>
            <a:r>
              <a:rPr lang="en-US" dirty="0"/>
              <a:t>formulas </a:t>
            </a:r>
            <a:endParaRPr lang="en-US" dirty="0" smtClean="0"/>
          </a:p>
          <a:p>
            <a:pPr lvl="1">
              <a:buFont typeface="Wingdings" panose="05000000000000000000" pitchFamily="2" charset="2"/>
              <a:buChar char="Ø"/>
            </a:pPr>
            <a:r>
              <a:rPr lang="en-US" dirty="0" smtClean="0"/>
              <a:t>Wrong </a:t>
            </a:r>
            <a:r>
              <a:rPr lang="en-US" dirty="0"/>
              <a:t>Decision Logic Tables </a:t>
            </a:r>
            <a:endParaRPr lang="en-US" dirty="0" smtClean="0"/>
          </a:p>
          <a:p>
            <a:pPr lvl="1">
              <a:buFont typeface="Wingdings" panose="05000000000000000000" pitchFamily="2" charset="2"/>
              <a:buChar char="Ø"/>
            </a:pPr>
            <a:r>
              <a:rPr lang="en-US" dirty="0" smtClean="0"/>
              <a:t>Incorrect </a:t>
            </a:r>
            <a:r>
              <a:rPr lang="en-US" dirty="0"/>
              <a:t>descriptions in text </a:t>
            </a:r>
            <a:endParaRPr lang="en-US" dirty="0" smtClean="0"/>
          </a:p>
          <a:p>
            <a:r>
              <a:rPr lang="en-US" dirty="0" smtClean="0"/>
              <a:t>Process </a:t>
            </a:r>
            <a:r>
              <a:rPr lang="en-US" dirty="0"/>
              <a:t>definitions: procedures specified by systems analyst not accurately reflecting the real business process. </a:t>
            </a:r>
            <a:endParaRPr lang="en-US" dirty="0" smtClean="0"/>
          </a:p>
          <a:p>
            <a:pPr lvl="1">
              <a:buFont typeface="Wingdings" panose="05000000000000000000" pitchFamily="2" charset="2"/>
              <a:buChar char="Ø"/>
            </a:pPr>
            <a:r>
              <a:rPr lang="en-US" dirty="0" smtClean="0"/>
              <a:t>Note</a:t>
            </a:r>
            <a:r>
              <a:rPr lang="en-US" dirty="0"/>
              <a:t>: all errors are not necessarily software errors. </a:t>
            </a:r>
            <a:endParaRPr lang="en-US" dirty="0" smtClean="0"/>
          </a:p>
          <a:p>
            <a:pPr lvl="1">
              <a:buFont typeface="Wingdings" panose="05000000000000000000" pitchFamily="2" charset="2"/>
              <a:buChar char="Ø"/>
            </a:pPr>
            <a:r>
              <a:rPr lang="en-US" dirty="0" smtClean="0"/>
              <a:t>This </a:t>
            </a:r>
            <a:r>
              <a:rPr lang="en-US" dirty="0"/>
              <a:t>seems like a procedural error, and likely not a part of the software system. But they are errors nonetheless! </a:t>
            </a:r>
            <a:endParaRPr lang="en-US" dirty="0" smtClean="0"/>
          </a:p>
          <a:p>
            <a:r>
              <a:rPr lang="en-US" dirty="0" smtClean="0"/>
              <a:t>Erroneous </a:t>
            </a:r>
            <a:r>
              <a:rPr lang="en-US" dirty="0"/>
              <a:t>Definition of Boundary Condition – a common source of errors. </a:t>
            </a:r>
            <a:endParaRPr lang="en-US" dirty="0" smtClean="0"/>
          </a:p>
          <a:p>
            <a:pPr lvl="1">
              <a:buFont typeface="Wingdings" panose="05000000000000000000" pitchFamily="2" charset="2"/>
              <a:buChar char="Ø"/>
            </a:pPr>
            <a:r>
              <a:rPr lang="en-US" dirty="0" smtClean="0"/>
              <a:t>The </a:t>
            </a:r>
            <a:r>
              <a:rPr lang="en-US" dirty="0"/>
              <a:t>“absolutes” like ‘no more than’ “fewer than” “n times or more” “the first time” </a:t>
            </a:r>
            <a:r>
              <a:rPr lang="en-US" dirty="0" err="1"/>
              <a:t>etc</a:t>
            </a:r>
            <a:endParaRPr lang="en-US" dirty="0"/>
          </a:p>
        </p:txBody>
      </p:sp>
      <p:sp>
        <p:nvSpPr>
          <p:cNvPr id="5" name="Oval 4"/>
          <p:cNvSpPr/>
          <p:nvPr/>
        </p:nvSpPr>
        <p:spPr>
          <a:xfrm>
            <a:off x="152400" y="6248399"/>
            <a:ext cx="6096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19</a:t>
            </a:r>
            <a:endParaRPr lang="en-US" dirty="0"/>
          </a:p>
        </p:txBody>
      </p:sp>
    </p:spTree>
    <p:extLst>
      <p:ext uri="{BB962C8B-B14F-4D97-AF65-F5344CB8AC3E}">
        <p14:creationId xmlns:p14="http://schemas.microsoft.com/office/powerpoint/2010/main" val="3874788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5254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r"/>
            <a:r>
              <a:rPr lang="en-US" sz="3200" b="1" dirty="0" smtClean="0">
                <a:solidFill>
                  <a:srgbClr val="002060"/>
                </a:solidFill>
              </a:rPr>
              <a:t>Cont…</a:t>
            </a:r>
            <a:endParaRPr lang="en-US" sz="3200" b="1" dirty="0">
              <a:solidFill>
                <a:srgbClr val="002060"/>
              </a:solidFill>
            </a:endParaRPr>
          </a:p>
        </p:txBody>
      </p:sp>
      <p:sp>
        <p:nvSpPr>
          <p:cNvPr id="4" name="Content Placeholder 3"/>
          <p:cNvSpPr>
            <a:spLocks noGrp="1"/>
          </p:cNvSpPr>
          <p:nvPr>
            <p:ph sz="quarter" idx="1"/>
          </p:nvPr>
        </p:nvSpPr>
        <p:spPr>
          <a:xfrm>
            <a:off x="304800" y="1066800"/>
            <a:ext cx="8382000" cy="5334000"/>
          </a:xfrm>
        </p:spPr>
        <p:txBody>
          <a:bodyPr/>
          <a:lstStyle/>
          <a:p>
            <a:pPr marL="0" indent="0">
              <a:buNone/>
            </a:pPr>
            <a:r>
              <a:rPr lang="en-US" b="1" dirty="0"/>
              <a:t>Coding errors </a:t>
            </a:r>
            <a:endParaRPr lang="en-US" b="1" dirty="0" smtClean="0"/>
          </a:p>
          <a:p>
            <a:r>
              <a:rPr lang="en-US" dirty="0" smtClean="0"/>
              <a:t>Too </a:t>
            </a:r>
            <a:r>
              <a:rPr lang="en-US" dirty="0"/>
              <a:t>many to try to list. </a:t>
            </a:r>
            <a:endParaRPr lang="en-US" dirty="0" smtClean="0"/>
          </a:p>
          <a:p>
            <a:pPr lvl="1">
              <a:lnSpc>
                <a:spcPct val="150000"/>
              </a:lnSpc>
              <a:buFont typeface="Wingdings" panose="05000000000000000000" pitchFamily="2" charset="2"/>
              <a:buChar char="Ø"/>
            </a:pPr>
            <a:r>
              <a:rPr lang="en-US" dirty="0" smtClean="0"/>
              <a:t>Syntax </a:t>
            </a:r>
            <a:r>
              <a:rPr lang="en-US" dirty="0"/>
              <a:t>errors (grammatical errors) </a:t>
            </a:r>
            <a:endParaRPr lang="en-US" dirty="0" smtClean="0"/>
          </a:p>
          <a:p>
            <a:pPr lvl="1">
              <a:lnSpc>
                <a:spcPct val="150000"/>
              </a:lnSpc>
              <a:buFont typeface="Wingdings" panose="05000000000000000000" pitchFamily="2" charset="2"/>
              <a:buChar char="Ø"/>
            </a:pPr>
            <a:r>
              <a:rPr lang="en-US" dirty="0" smtClean="0"/>
              <a:t>Logic </a:t>
            </a:r>
            <a:r>
              <a:rPr lang="en-US" dirty="0"/>
              <a:t>errors (program runs; results wrong) </a:t>
            </a:r>
            <a:endParaRPr lang="en-US" dirty="0" smtClean="0"/>
          </a:p>
          <a:p>
            <a:pPr lvl="1">
              <a:lnSpc>
                <a:spcPct val="150000"/>
              </a:lnSpc>
              <a:buFont typeface="Wingdings" panose="05000000000000000000" pitchFamily="2" charset="2"/>
              <a:buChar char="Ø"/>
            </a:pPr>
            <a:r>
              <a:rPr lang="en-US" dirty="0" smtClean="0"/>
              <a:t>Run-time </a:t>
            </a:r>
            <a:r>
              <a:rPr lang="en-US" dirty="0"/>
              <a:t>errors (crash during execution)</a:t>
            </a:r>
          </a:p>
        </p:txBody>
      </p:sp>
      <p:sp>
        <p:nvSpPr>
          <p:cNvPr id="5" name="Oval 4"/>
          <p:cNvSpPr/>
          <p:nvPr/>
        </p:nvSpPr>
        <p:spPr>
          <a:xfrm>
            <a:off x="152400" y="6248399"/>
            <a:ext cx="6096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a:t>
            </a:r>
            <a:endParaRPr lang="en-US" dirty="0"/>
          </a:p>
        </p:txBody>
      </p:sp>
    </p:spTree>
    <p:extLst>
      <p:ext uri="{BB962C8B-B14F-4D97-AF65-F5344CB8AC3E}">
        <p14:creationId xmlns:p14="http://schemas.microsoft.com/office/powerpoint/2010/main" val="500478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6016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pPr algn="r"/>
            <a:r>
              <a:rPr lang="en-US" b="1" dirty="0" smtClean="0">
                <a:solidFill>
                  <a:srgbClr val="002060"/>
                </a:solidFill>
              </a:rPr>
              <a:t>Cont…</a:t>
            </a:r>
            <a:endParaRPr lang="en-US" b="1" dirty="0">
              <a:solidFill>
                <a:srgbClr val="002060"/>
              </a:solidFill>
            </a:endParaRPr>
          </a:p>
        </p:txBody>
      </p:sp>
      <p:sp>
        <p:nvSpPr>
          <p:cNvPr id="4" name="Content Placeholder 3"/>
          <p:cNvSpPr>
            <a:spLocks noGrp="1"/>
          </p:cNvSpPr>
          <p:nvPr>
            <p:ph sz="quarter" idx="1"/>
          </p:nvPr>
        </p:nvSpPr>
        <p:spPr>
          <a:xfrm>
            <a:off x="304800" y="1066800"/>
            <a:ext cx="8382000" cy="5410200"/>
          </a:xfrm>
        </p:spPr>
        <p:txBody>
          <a:bodyPr/>
          <a:lstStyle/>
          <a:p>
            <a:pPr marL="0" indent="0">
              <a:buNone/>
            </a:pPr>
            <a:r>
              <a:rPr lang="en-US" b="1" dirty="0"/>
              <a:t>Non-compliance w/documentation &amp; coding instructions </a:t>
            </a:r>
          </a:p>
          <a:p>
            <a:r>
              <a:rPr lang="en-US" dirty="0" smtClean="0"/>
              <a:t>Non-compliance </a:t>
            </a:r>
            <a:r>
              <a:rPr lang="en-US" dirty="0"/>
              <a:t>with published templates (structure) </a:t>
            </a:r>
          </a:p>
          <a:p>
            <a:r>
              <a:rPr lang="en-US" dirty="0" smtClean="0"/>
              <a:t>Non-compliance </a:t>
            </a:r>
            <a:r>
              <a:rPr lang="en-US" dirty="0"/>
              <a:t>with coding standards (attribute names) </a:t>
            </a:r>
            <a:endParaRPr lang="en-US" dirty="0" smtClean="0"/>
          </a:p>
          <a:p>
            <a:r>
              <a:rPr lang="en-US" dirty="0" smtClean="0"/>
              <a:t>Size </a:t>
            </a:r>
            <a:r>
              <a:rPr lang="en-US" dirty="0"/>
              <a:t>of program; </a:t>
            </a:r>
          </a:p>
          <a:p>
            <a:pPr lvl="1">
              <a:buFont typeface="Wingdings" panose="05000000000000000000" pitchFamily="2" charset="2"/>
              <a:buChar char="Ø"/>
            </a:pPr>
            <a:r>
              <a:rPr lang="en-US" dirty="0" smtClean="0"/>
              <a:t>Other </a:t>
            </a:r>
            <a:r>
              <a:rPr lang="en-US" dirty="0"/>
              <a:t>programs must be able to run in environment! </a:t>
            </a:r>
          </a:p>
          <a:p>
            <a:pPr lvl="1">
              <a:buFont typeface="Wingdings" panose="05000000000000000000" pitchFamily="2" charset="2"/>
              <a:buChar char="Ø"/>
            </a:pPr>
            <a:r>
              <a:rPr lang="en-US" dirty="0" smtClean="0"/>
              <a:t>Data </a:t>
            </a:r>
            <a:r>
              <a:rPr lang="en-US" dirty="0"/>
              <a:t>Elements and Code. </a:t>
            </a:r>
          </a:p>
          <a:p>
            <a:pPr lvl="1">
              <a:buFont typeface="Wingdings" panose="05000000000000000000" pitchFamily="2" charset="2"/>
              <a:buChar char="Ø"/>
            </a:pPr>
            <a:r>
              <a:rPr lang="en-US" dirty="0" smtClean="0"/>
              <a:t>Required </a:t>
            </a:r>
            <a:r>
              <a:rPr lang="en-US" dirty="0"/>
              <a:t>documentation manuals and operating instructions </a:t>
            </a:r>
          </a:p>
          <a:p>
            <a:r>
              <a:rPr lang="en-US" dirty="0" smtClean="0"/>
              <a:t>SQA </a:t>
            </a:r>
            <a:r>
              <a:rPr lang="en-US" dirty="0"/>
              <a:t>Team: testing not only execution software but coding standards; manuals, messages displayed; resources needed; resources named (file names, program names).</a:t>
            </a:r>
          </a:p>
        </p:txBody>
      </p:sp>
      <p:sp>
        <p:nvSpPr>
          <p:cNvPr id="5" name="Oval 4"/>
          <p:cNvSpPr/>
          <p:nvPr/>
        </p:nvSpPr>
        <p:spPr>
          <a:xfrm>
            <a:off x="152400" y="6248399"/>
            <a:ext cx="6096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r>
              <a:rPr lang="en-US" dirty="0"/>
              <a:t>1</a:t>
            </a:r>
          </a:p>
        </p:txBody>
      </p:sp>
    </p:spTree>
    <p:extLst>
      <p:ext uri="{BB962C8B-B14F-4D97-AF65-F5344CB8AC3E}">
        <p14:creationId xmlns:p14="http://schemas.microsoft.com/office/powerpoint/2010/main" val="969079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5635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r"/>
            <a:r>
              <a:rPr lang="en-US" sz="3200" b="1" dirty="0" smtClean="0">
                <a:solidFill>
                  <a:srgbClr val="002060"/>
                </a:solidFill>
              </a:rPr>
              <a:t>Cont…</a:t>
            </a:r>
            <a:endParaRPr lang="en-US" sz="3200" b="1" dirty="0">
              <a:solidFill>
                <a:srgbClr val="002060"/>
              </a:solidFill>
            </a:endParaRPr>
          </a:p>
        </p:txBody>
      </p:sp>
      <p:sp>
        <p:nvSpPr>
          <p:cNvPr id="4" name="Content Placeholder 3"/>
          <p:cNvSpPr>
            <a:spLocks noGrp="1"/>
          </p:cNvSpPr>
          <p:nvPr>
            <p:ph sz="quarter" idx="1"/>
          </p:nvPr>
        </p:nvSpPr>
        <p:spPr>
          <a:xfrm>
            <a:off x="304800" y="838200"/>
            <a:ext cx="8382000" cy="5638800"/>
          </a:xfrm>
        </p:spPr>
        <p:txBody>
          <a:bodyPr/>
          <a:lstStyle/>
          <a:p>
            <a:pPr marL="0" indent="0">
              <a:buNone/>
            </a:pPr>
            <a:r>
              <a:rPr lang="en-US" b="1" dirty="0"/>
              <a:t>Shortcomings of the Testing Process </a:t>
            </a:r>
          </a:p>
          <a:p>
            <a:r>
              <a:rPr lang="en-US" dirty="0" smtClean="0"/>
              <a:t>Likely </a:t>
            </a:r>
            <a:r>
              <a:rPr lang="en-US" dirty="0"/>
              <a:t>the part of the development process cut short most frequently! </a:t>
            </a:r>
          </a:p>
          <a:p>
            <a:r>
              <a:rPr lang="en-US" dirty="0" smtClean="0"/>
              <a:t>Incomplete </a:t>
            </a:r>
            <a:r>
              <a:rPr lang="en-US" dirty="0"/>
              <a:t>test plans </a:t>
            </a:r>
          </a:p>
          <a:p>
            <a:pPr lvl="1">
              <a:buFont typeface="Wingdings" panose="05000000000000000000" pitchFamily="2" charset="2"/>
              <a:buChar char="Ø"/>
            </a:pPr>
            <a:r>
              <a:rPr lang="en-US" dirty="0" smtClean="0"/>
              <a:t>Parts </a:t>
            </a:r>
            <a:r>
              <a:rPr lang="en-US" dirty="0"/>
              <a:t>of application not tested or tested thoroughly! </a:t>
            </a:r>
          </a:p>
          <a:p>
            <a:r>
              <a:rPr lang="en-US" dirty="0" smtClean="0"/>
              <a:t>Failure </a:t>
            </a:r>
            <a:r>
              <a:rPr lang="en-US" dirty="0"/>
              <a:t>to document, report detected errors and faults </a:t>
            </a:r>
          </a:p>
          <a:p>
            <a:pPr lvl="1">
              <a:buFont typeface="Wingdings" panose="05000000000000000000" pitchFamily="2" charset="2"/>
              <a:buChar char="Ø"/>
            </a:pPr>
            <a:r>
              <a:rPr lang="en-US" dirty="0" smtClean="0"/>
              <a:t>So </a:t>
            </a:r>
            <a:r>
              <a:rPr lang="en-US" dirty="0"/>
              <a:t>many levels of testing….we will cover. </a:t>
            </a:r>
          </a:p>
          <a:p>
            <a:r>
              <a:rPr lang="en-US" dirty="0" smtClean="0"/>
              <a:t>Failure </a:t>
            </a:r>
            <a:r>
              <a:rPr lang="en-US" dirty="0"/>
              <a:t>to quickly correct detected faults due to unclear indications that there ‘was’ a fault </a:t>
            </a:r>
          </a:p>
          <a:p>
            <a:r>
              <a:rPr lang="en-US" dirty="0" smtClean="0"/>
              <a:t>Failure </a:t>
            </a:r>
            <a:r>
              <a:rPr lang="en-US" dirty="0"/>
              <a:t>to fix the errors due to time constraints </a:t>
            </a:r>
          </a:p>
          <a:p>
            <a:pPr lvl="1">
              <a:buFont typeface="Wingdings" panose="05000000000000000000" pitchFamily="2" charset="2"/>
              <a:buChar char="Ø"/>
            </a:pPr>
            <a:r>
              <a:rPr lang="en-US" dirty="0" smtClean="0"/>
              <a:t>Many </a:t>
            </a:r>
            <a:r>
              <a:rPr lang="en-US" dirty="0"/>
              <a:t>philosophies here depending on severity of the error.</a:t>
            </a:r>
          </a:p>
        </p:txBody>
      </p:sp>
      <p:sp>
        <p:nvSpPr>
          <p:cNvPr id="5" name="Oval 4"/>
          <p:cNvSpPr/>
          <p:nvPr/>
        </p:nvSpPr>
        <p:spPr>
          <a:xfrm>
            <a:off x="152400" y="6248399"/>
            <a:ext cx="6096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22</a:t>
            </a:r>
            <a:endParaRPr lang="en-US" dirty="0"/>
          </a:p>
        </p:txBody>
      </p:sp>
    </p:spTree>
    <p:extLst>
      <p:ext uri="{BB962C8B-B14F-4D97-AF65-F5344CB8AC3E}">
        <p14:creationId xmlns:p14="http://schemas.microsoft.com/office/powerpoint/2010/main" val="3914183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4873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pPr algn="r"/>
            <a:r>
              <a:rPr lang="en-US" b="1" dirty="0" smtClean="0">
                <a:solidFill>
                  <a:srgbClr val="002060"/>
                </a:solidFill>
              </a:rPr>
              <a:t>Cont…</a:t>
            </a:r>
            <a:endParaRPr lang="en-US" b="1" dirty="0">
              <a:solidFill>
                <a:srgbClr val="002060"/>
              </a:solidFill>
            </a:endParaRPr>
          </a:p>
        </p:txBody>
      </p:sp>
      <p:sp>
        <p:nvSpPr>
          <p:cNvPr id="4" name="Content Placeholder 3"/>
          <p:cNvSpPr>
            <a:spLocks noGrp="1"/>
          </p:cNvSpPr>
          <p:nvPr>
            <p:ph sz="quarter" idx="1"/>
          </p:nvPr>
        </p:nvSpPr>
        <p:spPr>
          <a:xfrm>
            <a:off x="304800" y="914400"/>
            <a:ext cx="8382000" cy="5486400"/>
          </a:xfrm>
        </p:spPr>
        <p:txBody>
          <a:bodyPr/>
          <a:lstStyle/>
          <a:p>
            <a:pPr marL="0" indent="0">
              <a:buNone/>
            </a:pPr>
            <a:r>
              <a:rPr lang="en-US" b="1" dirty="0"/>
              <a:t>User interface and procedure errors </a:t>
            </a:r>
            <a:endParaRPr lang="en-US" b="1" dirty="0" smtClean="0"/>
          </a:p>
          <a:p>
            <a:pPr lvl="1">
              <a:buFont typeface="Wingdings" panose="05000000000000000000" pitchFamily="2" charset="2"/>
              <a:buChar char="Ø"/>
            </a:pPr>
            <a:r>
              <a:rPr lang="en-US" dirty="0" smtClean="0"/>
              <a:t>Missing or wrong functionality</a:t>
            </a:r>
          </a:p>
          <a:p>
            <a:pPr lvl="1">
              <a:buFont typeface="Wingdings" panose="05000000000000000000" pitchFamily="2" charset="2"/>
              <a:buChar char="Ø"/>
            </a:pPr>
            <a:r>
              <a:rPr lang="en-US" dirty="0" smtClean="0"/>
              <a:t>Spelling, actual and context error</a:t>
            </a:r>
          </a:p>
          <a:p>
            <a:pPr marL="0" indent="0">
              <a:buNone/>
            </a:pPr>
            <a:r>
              <a:rPr lang="en-US" b="1" dirty="0" smtClean="0"/>
              <a:t>Documentation </a:t>
            </a:r>
            <a:r>
              <a:rPr lang="en-US" b="1" dirty="0"/>
              <a:t>errors </a:t>
            </a:r>
            <a:endParaRPr lang="en-US" b="1" dirty="0" smtClean="0"/>
          </a:p>
          <a:p>
            <a:r>
              <a:rPr lang="en-US" dirty="0" smtClean="0"/>
              <a:t>Errors </a:t>
            </a:r>
            <a:r>
              <a:rPr lang="en-US" dirty="0"/>
              <a:t>in the design documents </a:t>
            </a:r>
          </a:p>
          <a:p>
            <a:pPr lvl="1">
              <a:buFont typeface="Wingdings" panose="05000000000000000000" pitchFamily="2" charset="2"/>
              <a:buChar char="Ø"/>
            </a:pPr>
            <a:r>
              <a:rPr lang="en-US" dirty="0" smtClean="0"/>
              <a:t>Trouble </a:t>
            </a:r>
            <a:r>
              <a:rPr lang="en-US" dirty="0"/>
              <a:t>for subsequent redesign and reuse </a:t>
            </a:r>
          </a:p>
          <a:p>
            <a:r>
              <a:rPr lang="en-US" dirty="0" smtClean="0"/>
              <a:t>Errors </a:t>
            </a:r>
            <a:r>
              <a:rPr lang="en-US" dirty="0"/>
              <a:t>in the documentation within the software for the User Manuals </a:t>
            </a:r>
          </a:p>
          <a:p>
            <a:r>
              <a:rPr lang="en-US" dirty="0" smtClean="0"/>
              <a:t>Errors </a:t>
            </a:r>
            <a:r>
              <a:rPr lang="en-US" dirty="0"/>
              <a:t>in on-line help, if available. </a:t>
            </a:r>
          </a:p>
          <a:p>
            <a:r>
              <a:rPr lang="en-US" dirty="0" smtClean="0"/>
              <a:t>Listing </a:t>
            </a:r>
            <a:r>
              <a:rPr lang="en-US" dirty="0"/>
              <a:t>of non-existing software functions </a:t>
            </a:r>
          </a:p>
          <a:p>
            <a:pPr lvl="1">
              <a:buFont typeface="Wingdings" panose="05000000000000000000" pitchFamily="2" charset="2"/>
              <a:buChar char="Ø"/>
            </a:pPr>
            <a:r>
              <a:rPr lang="en-US" dirty="0" smtClean="0"/>
              <a:t>Planned </a:t>
            </a:r>
            <a:r>
              <a:rPr lang="en-US" dirty="0"/>
              <a:t>early but dropped; remain in documentation! </a:t>
            </a:r>
          </a:p>
        </p:txBody>
      </p:sp>
      <p:sp>
        <p:nvSpPr>
          <p:cNvPr id="5" name="Oval 4"/>
          <p:cNvSpPr/>
          <p:nvPr/>
        </p:nvSpPr>
        <p:spPr>
          <a:xfrm>
            <a:off x="152400" y="6248399"/>
            <a:ext cx="6096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23</a:t>
            </a:r>
            <a:endParaRPr lang="en-US" dirty="0"/>
          </a:p>
        </p:txBody>
      </p:sp>
    </p:spTree>
    <p:extLst>
      <p:ext uri="{BB962C8B-B14F-4D97-AF65-F5344CB8AC3E}">
        <p14:creationId xmlns:p14="http://schemas.microsoft.com/office/powerpoint/2010/main" val="3458313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5635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US" sz="3200" b="1" dirty="0">
                <a:solidFill>
                  <a:srgbClr val="002060"/>
                </a:solidFill>
              </a:rPr>
              <a:t>Software Testing Principles</a:t>
            </a:r>
          </a:p>
        </p:txBody>
      </p:sp>
      <p:sp>
        <p:nvSpPr>
          <p:cNvPr id="4" name="Content Placeholder 3"/>
          <p:cNvSpPr>
            <a:spLocks noGrp="1"/>
          </p:cNvSpPr>
          <p:nvPr>
            <p:ph sz="quarter" idx="1"/>
          </p:nvPr>
        </p:nvSpPr>
        <p:spPr>
          <a:xfrm>
            <a:off x="304800" y="1066800"/>
            <a:ext cx="8382000" cy="5410200"/>
          </a:xfrm>
        </p:spPr>
        <p:txBody>
          <a:bodyPr/>
          <a:lstStyle/>
          <a:p>
            <a:r>
              <a:rPr lang="en-US" dirty="0"/>
              <a:t>A principle of software testing refers to the brief mentioned and proven concepts which guide testing professionals during software testing process. </a:t>
            </a:r>
            <a:endParaRPr lang="en-US" dirty="0" smtClean="0"/>
          </a:p>
          <a:p>
            <a:pPr marL="0" indent="0">
              <a:buNone/>
            </a:pPr>
            <a:r>
              <a:rPr lang="en-US" b="1" dirty="0"/>
              <a:t>Principle 1. Testing shows the presence of bugs </a:t>
            </a:r>
          </a:p>
          <a:p>
            <a:r>
              <a:rPr lang="en-US" dirty="0" smtClean="0"/>
              <a:t>Testing </a:t>
            </a:r>
            <a:r>
              <a:rPr lang="en-US" dirty="0"/>
              <a:t>shows the defects but cannot prove that there are no defects. Meaning that the testing team cannot say that the product is 100% defect-free. </a:t>
            </a:r>
            <a:r>
              <a:rPr lang="en-US" dirty="0" smtClean="0"/>
              <a:t>◦</a:t>
            </a:r>
          </a:p>
          <a:p>
            <a:r>
              <a:rPr lang="en-US" dirty="0" smtClean="0"/>
              <a:t>Testing </a:t>
            </a:r>
            <a:r>
              <a:rPr lang="en-US" dirty="0"/>
              <a:t>reduces the number of undiscovered defects in the application. </a:t>
            </a:r>
            <a:r>
              <a:rPr lang="en-US" dirty="0" smtClean="0"/>
              <a:t>◦</a:t>
            </a:r>
          </a:p>
          <a:p>
            <a:r>
              <a:rPr lang="en-US" dirty="0" smtClean="0"/>
              <a:t>Therefore</a:t>
            </a:r>
            <a:r>
              <a:rPr lang="en-US" dirty="0"/>
              <a:t>, it is important to design </a:t>
            </a:r>
            <a:r>
              <a:rPr lang="en-US" dirty="0">
                <a:solidFill>
                  <a:srgbClr val="0070C0"/>
                </a:solidFill>
              </a:rPr>
              <a:t>test cases </a:t>
            </a:r>
            <a:r>
              <a:rPr lang="en-US" dirty="0"/>
              <a:t>which find</a:t>
            </a:r>
            <a:r>
              <a:rPr lang="en-US" dirty="0">
                <a:solidFill>
                  <a:srgbClr val="0070C0"/>
                </a:solidFill>
              </a:rPr>
              <a:t> as many defects as possible.</a:t>
            </a:r>
            <a:r>
              <a:rPr lang="en-US" dirty="0"/>
              <a:t> </a:t>
            </a:r>
          </a:p>
        </p:txBody>
      </p:sp>
      <p:sp>
        <p:nvSpPr>
          <p:cNvPr id="5" name="Oval 4"/>
          <p:cNvSpPr/>
          <p:nvPr/>
        </p:nvSpPr>
        <p:spPr>
          <a:xfrm>
            <a:off x="152400" y="6248399"/>
            <a:ext cx="6096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24</a:t>
            </a:r>
            <a:endParaRPr lang="en-US" dirty="0"/>
          </a:p>
        </p:txBody>
      </p:sp>
    </p:spTree>
    <p:extLst>
      <p:ext uri="{BB962C8B-B14F-4D97-AF65-F5344CB8AC3E}">
        <p14:creationId xmlns:p14="http://schemas.microsoft.com/office/powerpoint/2010/main" val="125348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4873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r"/>
            <a:r>
              <a:rPr lang="en-US" sz="3200" dirty="0" smtClean="0">
                <a:solidFill>
                  <a:srgbClr val="002060"/>
                </a:solidFill>
              </a:rPr>
              <a:t>…</a:t>
            </a:r>
            <a:r>
              <a:rPr lang="en-US" sz="3200" dirty="0">
                <a:solidFill>
                  <a:srgbClr val="002060"/>
                </a:solidFill>
              </a:rPr>
              <a:t> Principles</a:t>
            </a:r>
          </a:p>
        </p:txBody>
      </p:sp>
      <p:sp>
        <p:nvSpPr>
          <p:cNvPr id="4" name="Content Placeholder 3"/>
          <p:cNvSpPr>
            <a:spLocks noGrp="1"/>
          </p:cNvSpPr>
          <p:nvPr>
            <p:ph sz="quarter" idx="1"/>
          </p:nvPr>
        </p:nvSpPr>
        <p:spPr>
          <a:xfrm>
            <a:off x="304800" y="762000"/>
            <a:ext cx="8382000" cy="5638800"/>
          </a:xfrm>
        </p:spPr>
        <p:txBody>
          <a:bodyPr/>
          <a:lstStyle/>
          <a:p>
            <a:pPr marL="0" indent="0">
              <a:lnSpc>
                <a:spcPct val="150000"/>
              </a:lnSpc>
              <a:buNone/>
            </a:pPr>
            <a:r>
              <a:rPr lang="en-US" b="1" dirty="0"/>
              <a:t>Principle 2. Exhaustive testing is impossible </a:t>
            </a:r>
            <a:endParaRPr lang="en-US" b="1" dirty="0" smtClean="0"/>
          </a:p>
          <a:p>
            <a:pPr>
              <a:lnSpc>
                <a:spcPct val="150000"/>
              </a:lnSpc>
            </a:pPr>
            <a:r>
              <a:rPr lang="en-US" dirty="0" smtClean="0"/>
              <a:t>It </a:t>
            </a:r>
            <a:r>
              <a:rPr lang="en-US" dirty="0"/>
              <a:t>is impossible to test all possible combinations of input cases and data. </a:t>
            </a:r>
          </a:p>
          <a:p>
            <a:pPr lvl="1">
              <a:lnSpc>
                <a:spcPct val="150000"/>
              </a:lnSpc>
              <a:buFont typeface="Wingdings" panose="05000000000000000000" pitchFamily="2" charset="2"/>
              <a:buChar char="Ø"/>
            </a:pPr>
            <a:r>
              <a:rPr lang="en-US" dirty="0" smtClean="0"/>
              <a:t>For </a:t>
            </a:r>
            <a:r>
              <a:rPr lang="en-US" dirty="0"/>
              <a:t>instance, consider there are 15 fields in one screen which contain 5 possible values. To test all combinations, you would need 515 = (30,517,578,125 tests. But, project timescales would never allow testing a large number of combinations. </a:t>
            </a:r>
          </a:p>
          <a:p>
            <a:pPr>
              <a:lnSpc>
                <a:spcPct val="150000"/>
              </a:lnSpc>
            </a:pPr>
            <a:r>
              <a:rPr lang="en-US" dirty="0" smtClean="0"/>
              <a:t>For </a:t>
            </a:r>
            <a:r>
              <a:rPr lang="en-US" dirty="0"/>
              <a:t>this reason, </a:t>
            </a:r>
            <a:r>
              <a:rPr lang="en-US" dirty="0">
                <a:solidFill>
                  <a:srgbClr val="0070C0"/>
                </a:solidFill>
              </a:rPr>
              <a:t>severity</a:t>
            </a:r>
            <a:r>
              <a:rPr lang="en-US" dirty="0"/>
              <a:t> and </a:t>
            </a:r>
            <a:r>
              <a:rPr lang="en-US" dirty="0">
                <a:solidFill>
                  <a:srgbClr val="0070C0"/>
                </a:solidFill>
              </a:rPr>
              <a:t>priority</a:t>
            </a:r>
            <a:r>
              <a:rPr lang="en-US" dirty="0"/>
              <a:t> are used to concentrate on the most important aspects to test.</a:t>
            </a:r>
          </a:p>
        </p:txBody>
      </p:sp>
      <p:sp>
        <p:nvSpPr>
          <p:cNvPr id="5" name="Oval 4"/>
          <p:cNvSpPr/>
          <p:nvPr/>
        </p:nvSpPr>
        <p:spPr>
          <a:xfrm>
            <a:off x="152400" y="6248399"/>
            <a:ext cx="6096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Tree>
    <p:extLst>
      <p:ext uri="{BB962C8B-B14F-4D97-AF65-F5344CB8AC3E}">
        <p14:creationId xmlns:p14="http://schemas.microsoft.com/office/powerpoint/2010/main" val="1923153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05800" cy="457200"/>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r"/>
            <a:r>
              <a:rPr lang="en-US" sz="3200" b="1" dirty="0">
                <a:solidFill>
                  <a:srgbClr val="002060"/>
                </a:solidFill>
              </a:rPr>
              <a:t>… Principles</a:t>
            </a:r>
          </a:p>
        </p:txBody>
      </p:sp>
      <p:sp>
        <p:nvSpPr>
          <p:cNvPr id="4" name="Content Placeholder 3"/>
          <p:cNvSpPr>
            <a:spLocks noGrp="1"/>
          </p:cNvSpPr>
          <p:nvPr>
            <p:ph sz="quarter" idx="1"/>
          </p:nvPr>
        </p:nvSpPr>
        <p:spPr>
          <a:xfrm>
            <a:off x="381000" y="609600"/>
            <a:ext cx="8305800" cy="5867400"/>
          </a:xfrm>
        </p:spPr>
        <p:txBody>
          <a:bodyPr>
            <a:normAutofit lnSpcReduction="10000"/>
          </a:bodyPr>
          <a:lstStyle/>
          <a:p>
            <a:pPr marL="0" indent="0">
              <a:buNone/>
            </a:pPr>
            <a:r>
              <a:rPr lang="en-US" b="1" dirty="0"/>
              <a:t>Principle 3. Early testing </a:t>
            </a:r>
            <a:endParaRPr lang="en-US" b="1" dirty="0" smtClean="0"/>
          </a:p>
          <a:p>
            <a:r>
              <a:rPr lang="en-US" dirty="0" smtClean="0"/>
              <a:t>The </a:t>
            </a:r>
            <a:r>
              <a:rPr lang="en-US" dirty="0">
                <a:solidFill>
                  <a:srgbClr val="0070C0"/>
                </a:solidFill>
              </a:rPr>
              <a:t>sooner</a:t>
            </a:r>
            <a:r>
              <a:rPr lang="en-US" dirty="0"/>
              <a:t> we start the testing activities, the better we can utilize the available time. </a:t>
            </a:r>
          </a:p>
          <a:p>
            <a:r>
              <a:rPr lang="en-US" dirty="0" smtClean="0"/>
              <a:t>As </a:t>
            </a:r>
            <a:r>
              <a:rPr lang="en-US" dirty="0"/>
              <a:t>soon as the initial products, such as the requirement or design documents are available, we can start testing. </a:t>
            </a:r>
          </a:p>
          <a:p>
            <a:r>
              <a:rPr lang="en-US" dirty="0" smtClean="0"/>
              <a:t>It </a:t>
            </a:r>
            <a:r>
              <a:rPr lang="en-US" dirty="0"/>
              <a:t>is common for the testing phase to get squeezed at the end of the development lifecycle, i.e. when development has finished, so by starting testing early, we can prepare testing for each level of the development lifecycle. </a:t>
            </a:r>
          </a:p>
          <a:p>
            <a:r>
              <a:rPr lang="en-US" dirty="0" smtClean="0"/>
              <a:t>When </a:t>
            </a:r>
            <a:r>
              <a:rPr lang="en-US" dirty="0"/>
              <a:t>defects are found earlier in the lifecycle, they are much </a:t>
            </a:r>
            <a:r>
              <a:rPr lang="en-US" dirty="0">
                <a:solidFill>
                  <a:srgbClr val="0070C0"/>
                </a:solidFill>
              </a:rPr>
              <a:t>easier and cheaper to fix. </a:t>
            </a:r>
          </a:p>
          <a:p>
            <a:r>
              <a:rPr lang="en-US" dirty="0" smtClean="0"/>
              <a:t>The </a:t>
            </a:r>
            <a:r>
              <a:rPr lang="en-US" dirty="0"/>
              <a:t>main advantage of early testing is testers can easily detect errors and help in each level of development with fewer costs and efforts.</a:t>
            </a:r>
          </a:p>
        </p:txBody>
      </p:sp>
      <p:sp>
        <p:nvSpPr>
          <p:cNvPr id="5" name="Oval 4"/>
          <p:cNvSpPr/>
          <p:nvPr/>
        </p:nvSpPr>
        <p:spPr>
          <a:xfrm>
            <a:off x="152400" y="6248399"/>
            <a:ext cx="6096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26</a:t>
            </a:r>
            <a:endParaRPr lang="en-US" dirty="0"/>
          </a:p>
        </p:txBody>
      </p:sp>
    </p:spTree>
    <p:extLst>
      <p:ext uri="{BB962C8B-B14F-4D97-AF65-F5344CB8AC3E}">
        <p14:creationId xmlns:p14="http://schemas.microsoft.com/office/powerpoint/2010/main" val="142264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4492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r"/>
            <a:r>
              <a:rPr lang="en-US" sz="3200" b="1" dirty="0">
                <a:solidFill>
                  <a:srgbClr val="002060"/>
                </a:solidFill>
              </a:rPr>
              <a:t>… Principles</a:t>
            </a:r>
          </a:p>
        </p:txBody>
      </p:sp>
      <p:sp>
        <p:nvSpPr>
          <p:cNvPr id="4" name="Content Placeholder 3"/>
          <p:cNvSpPr>
            <a:spLocks noGrp="1"/>
          </p:cNvSpPr>
          <p:nvPr>
            <p:ph sz="quarter" idx="1"/>
          </p:nvPr>
        </p:nvSpPr>
        <p:spPr>
          <a:xfrm>
            <a:off x="381000" y="914400"/>
            <a:ext cx="8305800" cy="5562600"/>
          </a:xfrm>
        </p:spPr>
        <p:txBody>
          <a:bodyPr/>
          <a:lstStyle/>
          <a:p>
            <a:pPr marL="0" indent="0">
              <a:buNone/>
            </a:pPr>
            <a:r>
              <a:rPr lang="en-US" b="1" dirty="0"/>
              <a:t>Principle 4. Defect clustering </a:t>
            </a:r>
          </a:p>
          <a:p>
            <a:r>
              <a:rPr lang="en-US" dirty="0" smtClean="0"/>
              <a:t>During </a:t>
            </a:r>
            <a:r>
              <a:rPr lang="en-US" dirty="0"/>
              <a:t>testing, it can be observed that most of the reported defects are related to small number of modules within a system. </a:t>
            </a:r>
            <a:endParaRPr lang="en-US" dirty="0" smtClean="0"/>
          </a:p>
          <a:p>
            <a:r>
              <a:rPr lang="en-US" dirty="0" smtClean="0"/>
              <a:t>This </a:t>
            </a:r>
            <a:r>
              <a:rPr lang="en-US" dirty="0"/>
              <a:t>is the application of the </a:t>
            </a:r>
            <a:r>
              <a:rPr lang="en-US" dirty="0">
                <a:solidFill>
                  <a:srgbClr val="0070C0"/>
                </a:solidFill>
              </a:rPr>
              <a:t>Pareto Principle </a:t>
            </a:r>
            <a:r>
              <a:rPr lang="en-US" dirty="0"/>
              <a:t>to software testing: approximately 80% of the problems are found in 20% of the modules. </a:t>
            </a:r>
            <a:endParaRPr lang="en-US" dirty="0" smtClean="0"/>
          </a:p>
          <a:p>
            <a:r>
              <a:rPr lang="en-US" dirty="0" smtClean="0"/>
              <a:t>The </a:t>
            </a:r>
            <a:r>
              <a:rPr lang="en-US" dirty="0"/>
              <a:t>Pareto Principle defines “</a:t>
            </a:r>
            <a:r>
              <a:rPr lang="en-US" dirty="0">
                <a:solidFill>
                  <a:srgbClr val="0070C0"/>
                </a:solidFill>
              </a:rPr>
              <a:t>the vital few, the trivial many</a:t>
            </a:r>
            <a:r>
              <a:rPr lang="en-US" dirty="0"/>
              <a:t>” Bugs are uneven in frequency – a vital few contribute the majority of the program failures. Fix these first.</a:t>
            </a:r>
          </a:p>
        </p:txBody>
      </p:sp>
      <p:sp>
        <p:nvSpPr>
          <p:cNvPr id="5" name="Oval 4"/>
          <p:cNvSpPr/>
          <p:nvPr/>
        </p:nvSpPr>
        <p:spPr>
          <a:xfrm>
            <a:off x="152400" y="6248399"/>
            <a:ext cx="6096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27</a:t>
            </a:r>
            <a:endParaRPr lang="en-US" dirty="0"/>
          </a:p>
        </p:txBody>
      </p:sp>
    </p:spTree>
    <p:extLst>
      <p:ext uri="{BB962C8B-B14F-4D97-AF65-F5344CB8AC3E}">
        <p14:creationId xmlns:p14="http://schemas.microsoft.com/office/powerpoint/2010/main" val="1970446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4873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r"/>
            <a:r>
              <a:rPr lang="en-US" sz="3200" b="1" dirty="0">
                <a:solidFill>
                  <a:srgbClr val="002060"/>
                </a:solidFill>
              </a:rPr>
              <a:t>… Principles</a:t>
            </a:r>
          </a:p>
        </p:txBody>
      </p:sp>
      <p:sp>
        <p:nvSpPr>
          <p:cNvPr id="4" name="Content Placeholder 3"/>
          <p:cNvSpPr>
            <a:spLocks noGrp="1"/>
          </p:cNvSpPr>
          <p:nvPr>
            <p:ph sz="quarter" idx="1"/>
          </p:nvPr>
        </p:nvSpPr>
        <p:spPr>
          <a:xfrm>
            <a:off x="381000" y="762000"/>
            <a:ext cx="8305800" cy="5562600"/>
          </a:xfrm>
        </p:spPr>
        <p:txBody>
          <a:bodyPr/>
          <a:lstStyle/>
          <a:p>
            <a:pPr marL="0" indent="0">
              <a:buNone/>
            </a:pPr>
            <a:r>
              <a:rPr lang="en-US" b="1" dirty="0"/>
              <a:t>Principle 5. The pesticide paradox </a:t>
            </a:r>
          </a:p>
          <a:p>
            <a:r>
              <a:rPr lang="en-US" dirty="0" smtClean="0"/>
              <a:t>If </a:t>
            </a:r>
            <a:r>
              <a:rPr lang="en-US" dirty="0"/>
              <a:t>you </a:t>
            </a:r>
            <a:r>
              <a:rPr lang="en-US" dirty="0">
                <a:solidFill>
                  <a:srgbClr val="0070C0"/>
                </a:solidFill>
              </a:rPr>
              <a:t>keep running the same set of tests </a:t>
            </a:r>
            <a:r>
              <a:rPr lang="en-US" dirty="0"/>
              <a:t>over and over again, no more new defects will be discovered by those test cases. </a:t>
            </a:r>
          </a:p>
          <a:p>
            <a:r>
              <a:rPr lang="en-US" dirty="0" smtClean="0"/>
              <a:t>Because </a:t>
            </a:r>
            <a:r>
              <a:rPr lang="en-US" dirty="0"/>
              <a:t>as the system evolves, many of the previously reported defects will have been fixed and the old test cases do not apply anymore. </a:t>
            </a:r>
          </a:p>
          <a:p>
            <a:r>
              <a:rPr lang="en-US" dirty="0" smtClean="0"/>
              <a:t>Anytime </a:t>
            </a:r>
            <a:r>
              <a:rPr lang="en-US" dirty="0"/>
              <a:t>a fault is fixed or a new functionality added, we need to do </a:t>
            </a:r>
            <a:r>
              <a:rPr lang="en-US" dirty="0">
                <a:solidFill>
                  <a:srgbClr val="0070C0"/>
                </a:solidFill>
              </a:rPr>
              <a:t>regression testing </a:t>
            </a:r>
            <a:r>
              <a:rPr lang="en-US" dirty="0"/>
              <a:t>to make sure the new changed software has not broken any other part of the software. </a:t>
            </a:r>
          </a:p>
          <a:p>
            <a:r>
              <a:rPr lang="en-US" dirty="0" smtClean="0"/>
              <a:t>However</a:t>
            </a:r>
            <a:r>
              <a:rPr lang="en-US" dirty="0"/>
              <a:t>, those regression test cases also need to change to reflect the changes made in the software to be applicable and hopefully find new defects. </a:t>
            </a:r>
          </a:p>
        </p:txBody>
      </p:sp>
      <p:sp>
        <p:nvSpPr>
          <p:cNvPr id="5" name="Oval 4"/>
          <p:cNvSpPr/>
          <p:nvPr/>
        </p:nvSpPr>
        <p:spPr>
          <a:xfrm>
            <a:off x="152400" y="6248399"/>
            <a:ext cx="6096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28</a:t>
            </a:r>
            <a:endParaRPr lang="en-US" dirty="0"/>
          </a:p>
        </p:txBody>
      </p:sp>
    </p:spTree>
    <p:extLst>
      <p:ext uri="{BB962C8B-B14F-4D97-AF65-F5344CB8AC3E}">
        <p14:creationId xmlns:p14="http://schemas.microsoft.com/office/powerpoint/2010/main" val="1875058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610600" cy="533400"/>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r>
              <a:rPr lang="en-US" sz="3200" b="1" dirty="0" smtClean="0">
                <a:solidFill>
                  <a:srgbClr val="002060"/>
                </a:solidFill>
                <a:latin typeface="+mn-lt"/>
              </a:rPr>
              <a:t>                     Introduction </a:t>
            </a:r>
            <a:endParaRPr lang="en-US" sz="3200" dirty="0" smtClean="0">
              <a:solidFill>
                <a:srgbClr val="002060"/>
              </a:solidFill>
              <a:latin typeface="+mn-lt"/>
            </a:endParaRPr>
          </a:p>
        </p:txBody>
      </p:sp>
      <p:sp>
        <p:nvSpPr>
          <p:cNvPr id="3" name="Content Placeholder 2"/>
          <p:cNvSpPr>
            <a:spLocks noGrp="1"/>
          </p:cNvSpPr>
          <p:nvPr>
            <p:ph sz="quarter" idx="1"/>
          </p:nvPr>
        </p:nvSpPr>
        <p:spPr>
          <a:xfrm>
            <a:off x="381000" y="609600"/>
            <a:ext cx="8458200" cy="5791200"/>
          </a:xfrm>
        </p:spPr>
        <p:txBody>
          <a:bodyPr>
            <a:noAutofit/>
          </a:bodyPr>
          <a:lstStyle/>
          <a:p>
            <a:pPr marL="0" lvl="0" indent="0" algn="just">
              <a:buNone/>
            </a:pPr>
            <a:r>
              <a:rPr lang="en-US" b="1" dirty="0" smtClean="0"/>
              <a:t>Quality?</a:t>
            </a:r>
          </a:p>
          <a:p>
            <a:pPr lvl="0" algn="just"/>
            <a:r>
              <a:rPr lang="en-US" dirty="0" smtClean="0"/>
              <a:t>Quality </a:t>
            </a:r>
            <a:r>
              <a:rPr lang="en-US" dirty="0"/>
              <a:t>is an intangible concept</a:t>
            </a:r>
            <a:r>
              <a:rPr lang="en-US" dirty="0" smtClean="0"/>
              <a:t>.</a:t>
            </a:r>
          </a:p>
          <a:p>
            <a:pPr lvl="0" algn="just"/>
            <a:r>
              <a:rPr lang="en-US" dirty="0"/>
              <a:t>The terms </a:t>
            </a:r>
            <a:r>
              <a:rPr lang="en-US" b="1" dirty="0"/>
              <a:t>good quality</a:t>
            </a:r>
            <a:r>
              <a:rPr lang="en-US" dirty="0"/>
              <a:t>, </a:t>
            </a:r>
            <a:r>
              <a:rPr lang="en-US" b="1" dirty="0"/>
              <a:t>poor quality </a:t>
            </a:r>
            <a:r>
              <a:rPr lang="en-US" dirty="0"/>
              <a:t>are used in our everyday life to tell how</a:t>
            </a:r>
            <a:r>
              <a:rPr lang="en-US" b="1" dirty="0"/>
              <a:t> good </a:t>
            </a:r>
            <a:r>
              <a:rPr lang="en-US" dirty="0"/>
              <a:t>or </a:t>
            </a:r>
            <a:r>
              <a:rPr lang="en-US" b="1" dirty="0"/>
              <a:t>bad</a:t>
            </a:r>
            <a:r>
              <a:rPr lang="en-US" dirty="0"/>
              <a:t> a product functions</a:t>
            </a:r>
            <a:r>
              <a:rPr lang="en-US" dirty="0" smtClean="0"/>
              <a:t>.</a:t>
            </a:r>
          </a:p>
          <a:p>
            <a:pPr algn="just"/>
            <a:r>
              <a:rPr lang="en-US" sz="2800" b="1" dirty="0">
                <a:solidFill>
                  <a:srgbClr val="292526"/>
                </a:solidFill>
                <a:latin typeface="Times New Roman" pitchFamily="18" charset="0"/>
                <a:cs typeface="Times New Roman" pitchFamily="18" charset="0"/>
              </a:rPr>
              <a:t>Quality</a:t>
            </a:r>
            <a:r>
              <a:rPr lang="en-US" sz="2800" dirty="0">
                <a:solidFill>
                  <a:srgbClr val="292526"/>
                </a:solidFill>
                <a:latin typeface="Times New Roman" pitchFamily="18" charset="0"/>
                <a:cs typeface="Times New Roman" pitchFamily="18" charset="0"/>
              </a:rPr>
              <a:t> is a complex concept it means different things to different people, and </a:t>
            </a:r>
            <a:r>
              <a:rPr lang="en-US" sz="2800" i="1" dirty="0">
                <a:solidFill>
                  <a:srgbClr val="0070C0"/>
                </a:solidFill>
                <a:latin typeface="Times New Roman" pitchFamily="18" charset="0"/>
                <a:cs typeface="Times New Roman" pitchFamily="18" charset="0"/>
              </a:rPr>
              <a:t>it is highly context dependent</a:t>
            </a:r>
            <a:r>
              <a:rPr lang="en-US" sz="2800" i="1" dirty="0" smtClean="0">
                <a:solidFill>
                  <a:srgbClr val="0070C0"/>
                </a:solidFill>
                <a:latin typeface="Times New Roman" pitchFamily="18" charset="0"/>
                <a:cs typeface="Times New Roman" pitchFamily="18" charset="0"/>
              </a:rPr>
              <a:t>.</a:t>
            </a:r>
          </a:p>
          <a:p>
            <a:pPr algn="just"/>
            <a:r>
              <a:rPr lang="en-US" sz="2800" dirty="0"/>
              <a:t>To be able to capture the quality concept, it is important to study quality from a broader perspective. This is because the concept of quality predates software development.</a:t>
            </a:r>
            <a:endParaRPr lang="en-US" sz="2800" i="1" dirty="0">
              <a:solidFill>
                <a:srgbClr val="0070C0"/>
              </a:solidFill>
              <a:latin typeface="Times New Roman" pitchFamily="18" charset="0"/>
              <a:cs typeface="Times New Roman" pitchFamily="18" charset="0"/>
            </a:endParaRPr>
          </a:p>
          <a:p>
            <a:pPr lvl="0" algn="just"/>
            <a:endParaRPr lang="en-US" dirty="0"/>
          </a:p>
        </p:txBody>
      </p:sp>
      <p:sp>
        <p:nvSpPr>
          <p:cNvPr id="6" name="Oval 5"/>
          <p:cNvSpPr/>
          <p:nvPr/>
        </p:nvSpPr>
        <p:spPr>
          <a:xfrm>
            <a:off x="152400" y="6248399"/>
            <a:ext cx="3810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4873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r"/>
            <a:r>
              <a:rPr lang="en-US" sz="3200" b="1" dirty="0">
                <a:solidFill>
                  <a:srgbClr val="002060"/>
                </a:solidFill>
              </a:rPr>
              <a:t>… Principles</a:t>
            </a:r>
          </a:p>
        </p:txBody>
      </p:sp>
      <p:sp>
        <p:nvSpPr>
          <p:cNvPr id="4" name="Content Placeholder 3"/>
          <p:cNvSpPr>
            <a:spLocks noGrp="1"/>
          </p:cNvSpPr>
          <p:nvPr>
            <p:ph sz="quarter" idx="1"/>
          </p:nvPr>
        </p:nvSpPr>
        <p:spPr>
          <a:xfrm>
            <a:off x="381000" y="914400"/>
            <a:ext cx="8305800" cy="5486400"/>
          </a:xfrm>
        </p:spPr>
        <p:txBody>
          <a:bodyPr/>
          <a:lstStyle/>
          <a:p>
            <a:pPr marL="0" indent="0">
              <a:buNone/>
            </a:pPr>
            <a:r>
              <a:rPr lang="en-US" b="1" dirty="0"/>
              <a:t>Principle 6. Testing is context dependent </a:t>
            </a:r>
          </a:p>
          <a:p>
            <a:r>
              <a:rPr lang="en-US" dirty="0" smtClean="0"/>
              <a:t>Different </a:t>
            </a:r>
            <a:r>
              <a:rPr lang="en-US" dirty="0"/>
              <a:t>methods, techniques and types of testing are related to the </a:t>
            </a:r>
            <a:r>
              <a:rPr lang="en-US" dirty="0">
                <a:solidFill>
                  <a:srgbClr val="0070C0"/>
                </a:solidFill>
              </a:rPr>
              <a:t>type</a:t>
            </a:r>
            <a:r>
              <a:rPr lang="en-US" dirty="0"/>
              <a:t> and </a:t>
            </a:r>
            <a:r>
              <a:rPr lang="en-US" dirty="0">
                <a:solidFill>
                  <a:srgbClr val="0070C0"/>
                </a:solidFill>
              </a:rPr>
              <a:t>nature</a:t>
            </a:r>
            <a:r>
              <a:rPr lang="en-US" dirty="0"/>
              <a:t> of the </a:t>
            </a:r>
            <a:r>
              <a:rPr lang="en-US" dirty="0">
                <a:solidFill>
                  <a:srgbClr val="0070C0"/>
                </a:solidFill>
              </a:rPr>
              <a:t>application</a:t>
            </a:r>
            <a:r>
              <a:rPr lang="en-US" dirty="0"/>
              <a:t>. </a:t>
            </a:r>
          </a:p>
          <a:p>
            <a:r>
              <a:rPr lang="en-US" dirty="0" smtClean="0"/>
              <a:t>For </a:t>
            </a:r>
            <a:r>
              <a:rPr lang="en-US" dirty="0"/>
              <a:t>example, a software application in a medical device needs more testing than a game software. More importantly a medical device software requires risk based testing, be compliant with medical industry regulators and possibly specific test design techniques. </a:t>
            </a:r>
          </a:p>
          <a:p>
            <a:r>
              <a:rPr lang="en-US" dirty="0" smtClean="0"/>
              <a:t>Similarly</a:t>
            </a:r>
            <a:r>
              <a:rPr lang="en-US" dirty="0"/>
              <a:t>, a very popular website, needs to go through rigorous performance testing as well as functionality testing to make sure the performance is not affected by the load on the servers. </a:t>
            </a:r>
          </a:p>
        </p:txBody>
      </p:sp>
      <p:sp>
        <p:nvSpPr>
          <p:cNvPr id="5" name="Oval 4"/>
          <p:cNvSpPr/>
          <p:nvPr/>
        </p:nvSpPr>
        <p:spPr>
          <a:xfrm>
            <a:off x="152400" y="6248399"/>
            <a:ext cx="6096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29</a:t>
            </a:r>
            <a:endParaRPr lang="en-US" dirty="0"/>
          </a:p>
        </p:txBody>
      </p:sp>
    </p:spTree>
    <p:extLst>
      <p:ext uri="{BB962C8B-B14F-4D97-AF65-F5344CB8AC3E}">
        <p14:creationId xmlns:p14="http://schemas.microsoft.com/office/powerpoint/2010/main" val="1999203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4873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r"/>
            <a:r>
              <a:rPr lang="en-US" sz="3200" b="1" dirty="0">
                <a:solidFill>
                  <a:srgbClr val="002060"/>
                </a:solidFill>
              </a:rPr>
              <a:t>… Principles</a:t>
            </a:r>
          </a:p>
        </p:txBody>
      </p:sp>
      <p:sp>
        <p:nvSpPr>
          <p:cNvPr id="4" name="Content Placeholder 3"/>
          <p:cNvSpPr>
            <a:spLocks noGrp="1"/>
          </p:cNvSpPr>
          <p:nvPr>
            <p:ph sz="quarter" idx="1"/>
          </p:nvPr>
        </p:nvSpPr>
        <p:spPr>
          <a:xfrm>
            <a:off x="381000" y="762000"/>
            <a:ext cx="8305800" cy="5638800"/>
          </a:xfrm>
        </p:spPr>
        <p:txBody>
          <a:bodyPr/>
          <a:lstStyle/>
          <a:p>
            <a:pPr marL="0" indent="0">
              <a:buNone/>
            </a:pPr>
            <a:r>
              <a:rPr lang="en-US" b="1" dirty="0"/>
              <a:t>Principle 7. Absence of errors fallacy </a:t>
            </a:r>
            <a:endParaRPr lang="en-US" b="1" dirty="0" smtClean="0"/>
          </a:p>
          <a:p>
            <a:r>
              <a:rPr lang="en-US" dirty="0" smtClean="0"/>
              <a:t>Just </a:t>
            </a:r>
            <a:r>
              <a:rPr lang="en-US" dirty="0"/>
              <a:t>because testing didn’t find any defects in the software, it doesn’t mean that the software is ready to be shipped. </a:t>
            </a:r>
          </a:p>
          <a:p>
            <a:r>
              <a:rPr lang="en-US" dirty="0" smtClean="0"/>
              <a:t>Were </a:t>
            </a:r>
            <a:r>
              <a:rPr lang="en-US" dirty="0"/>
              <a:t>the executed tests really designed to catch the most defects? or </a:t>
            </a:r>
            <a:endParaRPr lang="en-US" dirty="0" smtClean="0"/>
          </a:p>
          <a:p>
            <a:r>
              <a:rPr lang="en-US" dirty="0" smtClean="0"/>
              <a:t>Were </a:t>
            </a:r>
            <a:r>
              <a:rPr lang="en-US" dirty="0"/>
              <a:t>they designed to see if the software matched the user’s requirements? </a:t>
            </a:r>
          </a:p>
          <a:p>
            <a:r>
              <a:rPr lang="en-US" dirty="0" smtClean="0"/>
              <a:t>There </a:t>
            </a:r>
            <a:r>
              <a:rPr lang="en-US" dirty="0"/>
              <a:t>are many other factors to be considered before making a decision to ship the software.</a:t>
            </a:r>
          </a:p>
        </p:txBody>
      </p:sp>
      <p:sp>
        <p:nvSpPr>
          <p:cNvPr id="5" name="Oval 4"/>
          <p:cNvSpPr/>
          <p:nvPr/>
        </p:nvSpPr>
        <p:spPr>
          <a:xfrm>
            <a:off x="152400" y="6248399"/>
            <a:ext cx="6096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30</a:t>
            </a:r>
            <a:endParaRPr lang="en-US" dirty="0"/>
          </a:p>
        </p:txBody>
      </p:sp>
    </p:spTree>
    <p:extLst>
      <p:ext uri="{BB962C8B-B14F-4D97-AF65-F5344CB8AC3E}">
        <p14:creationId xmlns:p14="http://schemas.microsoft.com/office/powerpoint/2010/main" val="527156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5635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pPr algn="ctr"/>
            <a:r>
              <a:rPr lang="en-US" sz="3200" b="1" dirty="0">
                <a:solidFill>
                  <a:srgbClr val="002060"/>
                </a:solidFill>
              </a:rPr>
              <a:t>What is SQA?</a:t>
            </a:r>
          </a:p>
        </p:txBody>
      </p:sp>
      <p:sp>
        <p:nvSpPr>
          <p:cNvPr id="4" name="Content Placeholder 3"/>
          <p:cNvSpPr>
            <a:spLocks noGrp="1"/>
          </p:cNvSpPr>
          <p:nvPr>
            <p:ph sz="quarter" idx="1"/>
          </p:nvPr>
        </p:nvSpPr>
        <p:spPr>
          <a:xfrm>
            <a:off x="304800" y="990600"/>
            <a:ext cx="8382000" cy="5676900"/>
          </a:xfrm>
        </p:spPr>
        <p:txBody>
          <a:bodyPr>
            <a:normAutofit lnSpcReduction="10000"/>
          </a:bodyPr>
          <a:lstStyle/>
          <a:p>
            <a:r>
              <a:rPr lang="en-US" dirty="0" smtClean="0"/>
              <a:t>The </a:t>
            </a:r>
            <a:r>
              <a:rPr lang="en-US" dirty="0"/>
              <a:t>degree to which a system, component, or process meets </a:t>
            </a:r>
            <a:r>
              <a:rPr lang="en-US" dirty="0">
                <a:solidFill>
                  <a:srgbClr val="0070C0"/>
                </a:solidFill>
              </a:rPr>
              <a:t>specified requirements</a:t>
            </a:r>
            <a:r>
              <a:rPr lang="en-US" dirty="0" smtClean="0"/>
              <a:t>.</a:t>
            </a:r>
          </a:p>
          <a:p>
            <a:r>
              <a:rPr lang="en-US" dirty="0"/>
              <a:t>The degree to which a system, component or process</a:t>
            </a:r>
            <a:r>
              <a:rPr lang="en-US" dirty="0">
                <a:solidFill>
                  <a:srgbClr val="0070C0"/>
                </a:solidFill>
              </a:rPr>
              <a:t> meets customer or user needs or expectations</a:t>
            </a:r>
            <a:r>
              <a:rPr lang="en-US" dirty="0" smtClean="0"/>
              <a:t>.</a:t>
            </a:r>
          </a:p>
          <a:p>
            <a:r>
              <a:rPr lang="en-US" dirty="0"/>
              <a:t>SQA encompasses the entire software development process such as </a:t>
            </a:r>
          </a:p>
          <a:p>
            <a:pPr lvl="3">
              <a:buFont typeface="Wingdings" panose="05000000000000000000" pitchFamily="2" charset="2"/>
              <a:buChar char="Ø"/>
            </a:pPr>
            <a:r>
              <a:rPr lang="en-US" sz="2600" dirty="0" smtClean="0"/>
              <a:t>software </a:t>
            </a:r>
            <a:r>
              <a:rPr lang="en-US" sz="2600" dirty="0"/>
              <a:t>requirements </a:t>
            </a:r>
          </a:p>
          <a:p>
            <a:pPr lvl="3">
              <a:buFont typeface="Wingdings" panose="05000000000000000000" pitchFamily="2" charset="2"/>
              <a:buChar char="Ø"/>
            </a:pPr>
            <a:r>
              <a:rPr lang="en-US" sz="2600" dirty="0" smtClean="0"/>
              <a:t>software </a:t>
            </a:r>
            <a:r>
              <a:rPr lang="en-US" sz="2600" dirty="0"/>
              <a:t>design </a:t>
            </a:r>
          </a:p>
          <a:p>
            <a:pPr lvl="3">
              <a:buFont typeface="Wingdings" panose="05000000000000000000" pitchFamily="2" charset="2"/>
              <a:buChar char="Ø"/>
            </a:pPr>
            <a:r>
              <a:rPr lang="en-US" sz="2600" dirty="0" smtClean="0"/>
              <a:t>Coding </a:t>
            </a:r>
          </a:p>
          <a:p>
            <a:pPr lvl="3">
              <a:buFont typeface="Wingdings" panose="05000000000000000000" pitchFamily="2" charset="2"/>
              <a:buChar char="Ø"/>
            </a:pPr>
            <a:r>
              <a:rPr lang="en-US" sz="2600" dirty="0" smtClean="0"/>
              <a:t>source </a:t>
            </a:r>
            <a:r>
              <a:rPr lang="en-US" sz="2600" dirty="0"/>
              <a:t>code control </a:t>
            </a:r>
          </a:p>
          <a:p>
            <a:pPr lvl="3">
              <a:buFont typeface="Wingdings" panose="05000000000000000000" pitchFamily="2" charset="2"/>
              <a:buChar char="Ø"/>
            </a:pPr>
            <a:r>
              <a:rPr lang="en-US" sz="2600" dirty="0" smtClean="0"/>
              <a:t>code </a:t>
            </a:r>
            <a:r>
              <a:rPr lang="en-US" sz="2600" dirty="0"/>
              <a:t>reviews </a:t>
            </a:r>
          </a:p>
          <a:p>
            <a:pPr lvl="3">
              <a:buFont typeface="Wingdings" panose="05000000000000000000" pitchFamily="2" charset="2"/>
              <a:buChar char="Ø"/>
            </a:pPr>
            <a:r>
              <a:rPr lang="en-US" sz="2600" dirty="0" smtClean="0"/>
              <a:t>change </a:t>
            </a:r>
            <a:r>
              <a:rPr lang="en-US" sz="2600" dirty="0"/>
              <a:t>management </a:t>
            </a:r>
          </a:p>
          <a:p>
            <a:pPr lvl="3">
              <a:buFont typeface="Wingdings" panose="05000000000000000000" pitchFamily="2" charset="2"/>
              <a:buChar char="Ø"/>
            </a:pPr>
            <a:r>
              <a:rPr lang="en-US" sz="2600" dirty="0" smtClean="0"/>
              <a:t>configuration </a:t>
            </a:r>
            <a:r>
              <a:rPr lang="en-US" sz="2600" dirty="0"/>
              <a:t>management </a:t>
            </a:r>
          </a:p>
          <a:p>
            <a:pPr lvl="3">
              <a:buFont typeface="Wingdings" panose="05000000000000000000" pitchFamily="2" charset="2"/>
              <a:buChar char="Ø"/>
            </a:pPr>
            <a:r>
              <a:rPr lang="en-US" sz="2600" dirty="0" smtClean="0"/>
              <a:t>release </a:t>
            </a:r>
            <a:r>
              <a:rPr lang="en-US" sz="2600" dirty="0"/>
              <a:t>management</a:t>
            </a:r>
          </a:p>
        </p:txBody>
      </p:sp>
      <p:sp>
        <p:nvSpPr>
          <p:cNvPr id="5" name="Oval 4"/>
          <p:cNvSpPr/>
          <p:nvPr/>
        </p:nvSpPr>
        <p:spPr>
          <a:xfrm>
            <a:off x="152400" y="6248399"/>
            <a:ext cx="6096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31</a:t>
            </a:r>
            <a:endParaRPr lang="en-US" dirty="0"/>
          </a:p>
        </p:txBody>
      </p:sp>
    </p:spTree>
    <p:extLst>
      <p:ext uri="{BB962C8B-B14F-4D97-AF65-F5344CB8AC3E}">
        <p14:creationId xmlns:p14="http://schemas.microsoft.com/office/powerpoint/2010/main" val="2704595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8305800" cy="6172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152400" y="6248399"/>
            <a:ext cx="6096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32</a:t>
            </a:r>
            <a:endParaRPr lang="en-US" dirty="0"/>
          </a:p>
        </p:txBody>
      </p:sp>
    </p:spTree>
    <p:extLst>
      <p:ext uri="{BB962C8B-B14F-4D97-AF65-F5344CB8AC3E}">
        <p14:creationId xmlns:p14="http://schemas.microsoft.com/office/powerpoint/2010/main" val="2024035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down)">
                                      <p:cBhvr>
                                        <p:cTn id="7" dur="1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4873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US" sz="3200" b="1" dirty="0">
                <a:solidFill>
                  <a:srgbClr val="002060"/>
                </a:solidFill>
              </a:rPr>
              <a:t>Views of Quality</a:t>
            </a:r>
          </a:p>
        </p:txBody>
      </p:sp>
      <p:sp>
        <p:nvSpPr>
          <p:cNvPr id="4" name="Content Placeholder 3"/>
          <p:cNvSpPr>
            <a:spLocks noGrp="1"/>
          </p:cNvSpPr>
          <p:nvPr>
            <p:ph sz="quarter" idx="1"/>
          </p:nvPr>
        </p:nvSpPr>
        <p:spPr>
          <a:xfrm>
            <a:off x="228600" y="990600"/>
            <a:ext cx="8458200" cy="5676900"/>
          </a:xfrm>
        </p:spPr>
        <p:txBody>
          <a:bodyPr>
            <a:normAutofit/>
          </a:bodyPr>
          <a:lstStyle/>
          <a:p>
            <a:pPr marL="0" indent="0">
              <a:buNone/>
            </a:pPr>
            <a:r>
              <a:rPr lang="en-US" sz="2800" b="1" dirty="0"/>
              <a:t>Transcendental View </a:t>
            </a:r>
            <a:r>
              <a:rPr lang="en-US" sz="2800" b="1" dirty="0" smtClean="0"/>
              <a:t> </a:t>
            </a:r>
          </a:p>
          <a:p>
            <a:r>
              <a:rPr lang="en-US" dirty="0" smtClean="0"/>
              <a:t>In </a:t>
            </a:r>
            <a:r>
              <a:rPr lang="en-US" dirty="0"/>
              <a:t>the </a:t>
            </a:r>
            <a:r>
              <a:rPr lang="en-US" b="1" dirty="0">
                <a:solidFill>
                  <a:srgbClr val="0070C0"/>
                </a:solidFill>
              </a:rPr>
              <a:t>transcendental view</a:t>
            </a:r>
            <a:r>
              <a:rPr lang="en-US" dirty="0"/>
              <a:t>, quality is something that can be recognized through experience but is not defined in some tractable form. </a:t>
            </a:r>
          </a:p>
          <a:p>
            <a:r>
              <a:rPr lang="en-US" dirty="0" smtClean="0"/>
              <a:t>Quality </a:t>
            </a:r>
            <a:r>
              <a:rPr lang="en-US" dirty="0"/>
              <a:t>is viewed to be something ideal, which is too complex to lend itself to be precisely defined. However, a good-quality object stands out, and it is easily recognized. </a:t>
            </a:r>
            <a:endParaRPr lang="en-US" dirty="0" smtClean="0"/>
          </a:p>
          <a:p>
            <a:pPr marL="0" indent="0">
              <a:buNone/>
            </a:pPr>
            <a:r>
              <a:rPr lang="en-US" sz="2800" b="1" dirty="0" smtClean="0"/>
              <a:t>User’s </a:t>
            </a:r>
            <a:r>
              <a:rPr lang="en-US" sz="2800" b="1" dirty="0"/>
              <a:t>View </a:t>
            </a:r>
          </a:p>
          <a:p>
            <a:r>
              <a:rPr lang="en-US" dirty="0" smtClean="0"/>
              <a:t>It </a:t>
            </a:r>
            <a:r>
              <a:rPr lang="en-US" dirty="0"/>
              <a:t>perceives quality as </a:t>
            </a:r>
            <a:r>
              <a:rPr lang="en-US" dirty="0">
                <a:solidFill>
                  <a:srgbClr val="0070C0"/>
                </a:solidFill>
              </a:rPr>
              <a:t>fitness for purpose</a:t>
            </a:r>
            <a:r>
              <a:rPr lang="en-US" dirty="0"/>
              <a:t>. According to this view, while evaluating the quality of a product, one must ask the key question: “</a:t>
            </a:r>
            <a:r>
              <a:rPr lang="en-US" b="1" dirty="0"/>
              <a:t>Does the product satisfy user needs and expectations?”</a:t>
            </a:r>
          </a:p>
        </p:txBody>
      </p:sp>
      <p:sp>
        <p:nvSpPr>
          <p:cNvPr id="5" name="Oval 4"/>
          <p:cNvSpPr/>
          <p:nvPr/>
        </p:nvSpPr>
        <p:spPr>
          <a:xfrm>
            <a:off x="152400" y="6248399"/>
            <a:ext cx="3810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2526728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05800" cy="457200"/>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r"/>
            <a:r>
              <a:rPr lang="en-US" sz="3200" b="1" dirty="0" smtClean="0">
                <a:solidFill>
                  <a:srgbClr val="002060"/>
                </a:solidFill>
              </a:rPr>
              <a:t>Cont…</a:t>
            </a:r>
            <a:endParaRPr lang="en-US" sz="3200" b="1" dirty="0">
              <a:solidFill>
                <a:srgbClr val="002060"/>
              </a:solidFill>
            </a:endParaRPr>
          </a:p>
        </p:txBody>
      </p:sp>
      <p:sp>
        <p:nvSpPr>
          <p:cNvPr id="4" name="Content Placeholder 3"/>
          <p:cNvSpPr>
            <a:spLocks noGrp="1"/>
          </p:cNvSpPr>
          <p:nvPr>
            <p:ph sz="quarter" idx="1"/>
          </p:nvPr>
        </p:nvSpPr>
        <p:spPr>
          <a:xfrm>
            <a:off x="381000" y="762000"/>
            <a:ext cx="8305800" cy="5715000"/>
          </a:xfrm>
        </p:spPr>
        <p:txBody>
          <a:bodyPr>
            <a:normAutofit lnSpcReduction="10000"/>
          </a:bodyPr>
          <a:lstStyle/>
          <a:p>
            <a:pPr marL="0" indent="0">
              <a:buNone/>
            </a:pPr>
            <a:r>
              <a:rPr lang="en-US" b="1" dirty="0"/>
              <a:t>Manufacturing View :</a:t>
            </a:r>
            <a:endParaRPr lang="en-US" dirty="0"/>
          </a:p>
          <a:p>
            <a:r>
              <a:rPr lang="en-US" dirty="0"/>
              <a:t>Here quality is understood as conformance to the </a:t>
            </a:r>
            <a:r>
              <a:rPr lang="en-US" dirty="0" smtClean="0"/>
              <a:t>specifications.</a:t>
            </a:r>
          </a:p>
          <a:p>
            <a:r>
              <a:rPr lang="en-US" dirty="0" smtClean="0"/>
              <a:t>The </a:t>
            </a:r>
            <a:r>
              <a:rPr lang="en-US" dirty="0"/>
              <a:t>quality level of a product is determined by the extent to which the product meets its </a:t>
            </a:r>
            <a:r>
              <a:rPr lang="en-US" dirty="0" smtClean="0"/>
              <a:t>specifications</a:t>
            </a:r>
          </a:p>
          <a:p>
            <a:pPr marL="0" indent="0">
              <a:buNone/>
            </a:pPr>
            <a:r>
              <a:rPr lang="en-US" b="1" dirty="0"/>
              <a:t>Product View :</a:t>
            </a:r>
            <a:endParaRPr lang="en-US" dirty="0" smtClean="0"/>
          </a:p>
          <a:p>
            <a:r>
              <a:rPr lang="en-US" dirty="0"/>
              <a:t>Q</a:t>
            </a:r>
            <a:r>
              <a:rPr lang="en-US" dirty="0" smtClean="0"/>
              <a:t>uality </a:t>
            </a:r>
            <a:r>
              <a:rPr lang="en-US" dirty="0"/>
              <a:t>is viewed as tied to the inherent characteristics of the product. </a:t>
            </a:r>
            <a:endParaRPr lang="en-US" dirty="0" smtClean="0"/>
          </a:p>
          <a:p>
            <a:r>
              <a:rPr lang="en-US" dirty="0" smtClean="0"/>
              <a:t>A </a:t>
            </a:r>
            <a:r>
              <a:rPr lang="en-US" dirty="0"/>
              <a:t>product's internal qualities determine its external qualities</a:t>
            </a:r>
            <a:r>
              <a:rPr lang="en-US" dirty="0" smtClean="0"/>
              <a:t>.</a:t>
            </a:r>
          </a:p>
          <a:p>
            <a:r>
              <a:rPr lang="en-US" dirty="0"/>
              <a:t>Q</a:t>
            </a:r>
            <a:r>
              <a:rPr lang="en-US" dirty="0" smtClean="0"/>
              <a:t>uality </a:t>
            </a:r>
            <a:r>
              <a:rPr lang="en-US" dirty="0"/>
              <a:t>is that high degree of modularity, which is an internal property, makes a software testable and maintainable</a:t>
            </a:r>
            <a:r>
              <a:rPr lang="en-US" dirty="0" smtClean="0"/>
              <a:t>.</a:t>
            </a:r>
          </a:p>
          <a:p>
            <a:pPr marL="0" indent="0">
              <a:buNone/>
            </a:pPr>
            <a:r>
              <a:rPr lang="en-US" b="1" dirty="0"/>
              <a:t>Value - Based View :</a:t>
            </a:r>
            <a:endParaRPr lang="en-US" dirty="0" smtClean="0"/>
          </a:p>
          <a:p>
            <a:r>
              <a:rPr lang="en-US" dirty="0"/>
              <a:t>Quality, in this perspective, depends on the amount the customer is willing to pay for it. </a:t>
            </a:r>
          </a:p>
          <a:p>
            <a:endParaRPr lang="en-US" dirty="0"/>
          </a:p>
        </p:txBody>
      </p:sp>
      <p:sp>
        <p:nvSpPr>
          <p:cNvPr id="5" name="Oval 4"/>
          <p:cNvSpPr/>
          <p:nvPr/>
        </p:nvSpPr>
        <p:spPr>
          <a:xfrm>
            <a:off x="152400" y="6248399"/>
            <a:ext cx="3810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125788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05800" cy="457200"/>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US" sz="3200" b="1" dirty="0" smtClean="0">
                <a:solidFill>
                  <a:srgbClr val="002060"/>
                </a:solidFill>
              </a:rPr>
              <a:t>What is Software?</a:t>
            </a:r>
            <a:endParaRPr lang="en-US" sz="3200" b="1" dirty="0">
              <a:solidFill>
                <a:srgbClr val="002060"/>
              </a:solidFill>
            </a:endParaRPr>
          </a:p>
        </p:txBody>
      </p:sp>
      <p:sp>
        <p:nvSpPr>
          <p:cNvPr id="4" name="Content Placeholder 3"/>
          <p:cNvSpPr>
            <a:spLocks noGrp="1"/>
          </p:cNvSpPr>
          <p:nvPr>
            <p:ph sz="quarter" idx="1"/>
          </p:nvPr>
        </p:nvSpPr>
        <p:spPr>
          <a:xfrm>
            <a:off x="381000" y="838200"/>
            <a:ext cx="8305800" cy="5638800"/>
          </a:xfrm>
        </p:spPr>
        <p:txBody>
          <a:bodyPr/>
          <a:lstStyle/>
          <a:p>
            <a:pPr marL="0" indent="0">
              <a:buNone/>
            </a:pPr>
            <a:r>
              <a:rPr lang="en-US" b="1" dirty="0"/>
              <a:t>Based on IEEE </a:t>
            </a:r>
            <a:r>
              <a:rPr lang="en-US" b="1" dirty="0" smtClean="0"/>
              <a:t>definition </a:t>
            </a:r>
            <a:endParaRPr lang="en-US" b="1" dirty="0"/>
          </a:p>
          <a:p>
            <a:r>
              <a:rPr lang="en-US" b="1" dirty="0" smtClean="0"/>
              <a:t>Software</a:t>
            </a:r>
            <a:r>
              <a:rPr lang="en-US" dirty="0" smtClean="0"/>
              <a:t> </a:t>
            </a:r>
            <a:r>
              <a:rPr lang="en-US" dirty="0"/>
              <a:t>is: computer </a:t>
            </a:r>
            <a:r>
              <a:rPr lang="en-US" dirty="0">
                <a:solidFill>
                  <a:srgbClr val="0070C0"/>
                </a:solidFill>
              </a:rPr>
              <a:t>programs</a:t>
            </a:r>
            <a:r>
              <a:rPr lang="en-US" dirty="0"/>
              <a:t>, </a:t>
            </a:r>
            <a:r>
              <a:rPr lang="en-US" dirty="0">
                <a:solidFill>
                  <a:srgbClr val="0070C0"/>
                </a:solidFill>
              </a:rPr>
              <a:t>procedures</a:t>
            </a:r>
            <a:r>
              <a:rPr lang="en-US" dirty="0"/>
              <a:t>, and possibly </a:t>
            </a:r>
            <a:r>
              <a:rPr lang="en-US" dirty="0">
                <a:solidFill>
                  <a:srgbClr val="0070C0"/>
                </a:solidFill>
              </a:rPr>
              <a:t>associated documentation </a:t>
            </a:r>
            <a:r>
              <a:rPr lang="en-US" dirty="0"/>
              <a:t>and </a:t>
            </a:r>
            <a:r>
              <a:rPr lang="en-US" dirty="0">
                <a:solidFill>
                  <a:srgbClr val="0070C0"/>
                </a:solidFill>
              </a:rPr>
              <a:t>data</a:t>
            </a:r>
            <a:r>
              <a:rPr lang="en-US" dirty="0"/>
              <a:t> pertaining to the operation of a computer </a:t>
            </a:r>
            <a:r>
              <a:rPr lang="en-US" dirty="0" smtClean="0"/>
              <a:t>system.</a:t>
            </a:r>
          </a:p>
          <a:p>
            <a:r>
              <a:rPr lang="en-US" dirty="0"/>
              <a:t>ISO definition lists out the following components of </a:t>
            </a:r>
            <a:r>
              <a:rPr lang="en-US" dirty="0" smtClean="0"/>
              <a:t>software:</a:t>
            </a:r>
          </a:p>
          <a:p>
            <a:pPr lvl="2">
              <a:buFont typeface="Wingdings" panose="05000000000000000000" pitchFamily="2" charset="2"/>
              <a:buChar char="Ø"/>
            </a:pPr>
            <a:r>
              <a:rPr lang="en-US" sz="2800" dirty="0" smtClean="0"/>
              <a:t>Computer </a:t>
            </a:r>
            <a:r>
              <a:rPr lang="en-US" sz="2800" dirty="0"/>
              <a:t>programs (the “code”) </a:t>
            </a:r>
          </a:p>
          <a:p>
            <a:pPr lvl="2">
              <a:buFont typeface="Wingdings" panose="05000000000000000000" pitchFamily="2" charset="2"/>
              <a:buChar char="Ø"/>
            </a:pPr>
            <a:r>
              <a:rPr lang="en-US" sz="2800" dirty="0" smtClean="0"/>
              <a:t>Procedures </a:t>
            </a:r>
          </a:p>
          <a:p>
            <a:pPr lvl="2">
              <a:buFont typeface="Wingdings" panose="05000000000000000000" pitchFamily="2" charset="2"/>
              <a:buChar char="Ø"/>
            </a:pPr>
            <a:r>
              <a:rPr lang="en-US" sz="2800" dirty="0" smtClean="0"/>
              <a:t>Documentation </a:t>
            </a:r>
          </a:p>
          <a:p>
            <a:pPr lvl="2">
              <a:buFont typeface="Wingdings" panose="05000000000000000000" pitchFamily="2" charset="2"/>
              <a:buChar char="Ø"/>
            </a:pPr>
            <a:r>
              <a:rPr lang="en-US" sz="2800" dirty="0" smtClean="0"/>
              <a:t>Data </a:t>
            </a:r>
            <a:r>
              <a:rPr lang="en-US" sz="2800" dirty="0"/>
              <a:t>necessary for operating the software system </a:t>
            </a:r>
          </a:p>
        </p:txBody>
      </p:sp>
      <p:sp>
        <p:nvSpPr>
          <p:cNvPr id="5" name="Oval 4"/>
          <p:cNvSpPr/>
          <p:nvPr/>
        </p:nvSpPr>
        <p:spPr>
          <a:xfrm>
            <a:off x="152400" y="6248399"/>
            <a:ext cx="3810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3153984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5635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US" sz="3200" b="1" dirty="0" smtClean="0">
                <a:solidFill>
                  <a:srgbClr val="002060"/>
                </a:solidFill>
              </a:rPr>
              <a:t>Software Quality</a:t>
            </a:r>
            <a:endParaRPr lang="en-US" sz="3200" b="1" dirty="0">
              <a:solidFill>
                <a:srgbClr val="002060"/>
              </a:solidFill>
            </a:endParaRPr>
          </a:p>
        </p:txBody>
      </p:sp>
      <p:sp>
        <p:nvSpPr>
          <p:cNvPr id="4" name="Content Placeholder 3"/>
          <p:cNvSpPr>
            <a:spLocks noGrp="1"/>
          </p:cNvSpPr>
          <p:nvPr>
            <p:ph sz="quarter" idx="1"/>
          </p:nvPr>
        </p:nvSpPr>
        <p:spPr>
          <a:xfrm>
            <a:off x="304800" y="990600"/>
            <a:ext cx="8382000" cy="5486400"/>
          </a:xfrm>
          <a:noFill/>
        </p:spPr>
        <p:txBody>
          <a:bodyPr/>
          <a:lstStyle/>
          <a:p>
            <a:pPr marL="0" indent="0">
              <a:buNone/>
            </a:pPr>
            <a:r>
              <a:rPr lang="en-US" b="1" dirty="0"/>
              <a:t>Pressman’s definition: </a:t>
            </a:r>
          </a:p>
          <a:p>
            <a:r>
              <a:rPr lang="en-US" dirty="0" smtClean="0"/>
              <a:t>Conformance </a:t>
            </a:r>
            <a:r>
              <a:rPr lang="en-US" dirty="0"/>
              <a:t>to </a:t>
            </a:r>
            <a:r>
              <a:rPr lang="en-US" dirty="0">
                <a:solidFill>
                  <a:srgbClr val="0070C0"/>
                </a:solidFill>
              </a:rPr>
              <a:t>explicitly</a:t>
            </a:r>
            <a:r>
              <a:rPr lang="en-US" dirty="0"/>
              <a:t> stated functional and performance requirements, explicitly documented development standards, and implicit characteristics that are expected of all professionally developed software</a:t>
            </a:r>
            <a:r>
              <a:rPr lang="en-US" dirty="0" smtClean="0"/>
              <a:t>.</a:t>
            </a:r>
          </a:p>
          <a:p>
            <a:pPr marL="0" indent="0">
              <a:buNone/>
            </a:pPr>
            <a:r>
              <a:rPr lang="en-US" b="1" dirty="0"/>
              <a:t>IEEE definitions: </a:t>
            </a:r>
            <a:endParaRPr lang="en-US" b="1" dirty="0" smtClean="0"/>
          </a:p>
          <a:p>
            <a:r>
              <a:rPr lang="en-US" dirty="0" smtClean="0"/>
              <a:t>The </a:t>
            </a:r>
            <a:r>
              <a:rPr lang="en-US" dirty="0"/>
              <a:t>degree to which a </a:t>
            </a:r>
            <a:r>
              <a:rPr lang="en-US" dirty="0">
                <a:solidFill>
                  <a:srgbClr val="0070C0"/>
                </a:solidFill>
              </a:rPr>
              <a:t>system</a:t>
            </a:r>
            <a:r>
              <a:rPr lang="en-US" dirty="0"/>
              <a:t>, </a:t>
            </a:r>
            <a:r>
              <a:rPr lang="en-US" dirty="0">
                <a:solidFill>
                  <a:srgbClr val="0070C0"/>
                </a:solidFill>
              </a:rPr>
              <a:t>component</a:t>
            </a:r>
            <a:r>
              <a:rPr lang="en-US" dirty="0"/>
              <a:t>, or </a:t>
            </a:r>
            <a:r>
              <a:rPr lang="en-US" dirty="0">
                <a:solidFill>
                  <a:srgbClr val="0070C0"/>
                </a:solidFill>
              </a:rPr>
              <a:t>process</a:t>
            </a:r>
            <a:r>
              <a:rPr lang="en-US" dirty="0"/>
              <a:t> meets specified requirements. </a:t>
            </a:r>
          </a:p>
          <a:p>
            <a:r>
              <a:rPr lang="en-US" dirty="0" smtClean="0"/>
              <a:t>The </a:t>
            </a:r>
            <a:r>
              <a:rPr lang="en-US" dirty="0"/>
              <a:t>degree to which a </a:t>
            </a:r>
            <a:r>
              <a:rPr lang="en-US" dirty="0">
                <a:solidFill>
                  <a:srgbClr val="0070C0"/>
                </a:solidFill>
              </a:rPr>
              <a:t>system</a:t>
            </a:r>
            <a:r>
              <a:rPr lang="en-US" dirty="0"/>
              <a:t>, </a:t>
            </a:r>
            <a:r>
              <a:rPr lang="en-US" dirty="0">
                <a:solidFill>
                  <a:srgbClr val="0070C0"/>
                </a:solidFill>
              </a:rPr>
              <a:t>component</a:t>
            </a:r>
            <a:r>
              <a:rPr lang="en-US" dirty="0"/>
              <a:t>, or </a:t>
            </a:r>
            <a:r>
              <a:rPr lang="en-US" dirty="0">
                <a:solidFill>
                  <a:srgbClr val="0070C0"/>
                </a:solidFill>
              </a:rPr>
              <a:t>process</a:t>
            </a:r>
            <a:r>
              <a:rPr lang="en-US" dirty="0"/>
              <a:t> meets customer or </a:t>
            </a:r>
            <a:r>
              <a:rPr lang="en-US" dirty="0">
                <a:solidFill>
                  <a:srgbClr val="0070C0"/>
                </a:solidFill>
              </a:rPr>
              <a:t>user needs </a:t>
            </a:r>
            <a:r>
              <a:rPr lang="en-US" dirty="0"/>
              <a:t>or expectations.</a:t>
            </a:r>
          </a:p>
        </p:txBody>
      </p:sp>
      <p:sp>
        <p:nvSpPr>
          <p:cNvPr id="5" name="Oval 4"/>
          <p:cNvSpPr/>
          <p:nvPr/>
        </p:nvSpPr>
        <p:spPr>
          <a:xfrm>
            <a:off x="152400" y="6248399"/>
            <a:ext cx="3810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2177040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US" sz="3200" b="1" dirty="0">
                <a:solidFill>
                  <a:srgbClr val="002060"/>
                </a:solidFill>
              </a:rPr>
              <a:t>Detection vs Prevention</a:t>
            </a:r>
          </a:p>
        </p:txBody>
      </p:sp>
      <p:sp>
        <p:nvSpPr>
          <p:cNvPr id="4" name="Content Placeholder 3"/>
          <p:cNvSpPr>
            <a:spLocks noGrp="1"/>
          </p:cNvSpPr>
          <p:nvPr>
            <p:ph sz="quarter" idx="1"/>
          </p:nvPr>
        </p:nvSpPr>
        <p:spPr>
          <a:xfrm>
            <a:off x="457200" y="990600"/>
            <a:ext cx="8229600" cy="5486400"/>
          </a:xfrm>
        </p:spPr>
        <p:txBody>
          <a:bodyPr/>
          <a:lstStyle/>
          <a:p>
            <a:r>
              <a:rPr lang="en-US" b="1" dirty="0" smtClean="0"/>
              <a:t>Quality </a:t>
            </a:r>
            <a:r>
              <a:rPr lang="en-US" b="1" dirty="0"/>
              <a:t>Assurance </a:t>
            </a:r>
            <a:r>
              <a:rPr lang="en-US" b="1" dirty="0" smtClean="0"/>
              <a:t>(QA): </a:t>
            </a:r>
            <a:r>
              <a:rPr lang="en-US" dirty="0" smtClean="0"/>
              <a:t>Is </a:t>
            </a:r>
            <a:r>
              <a:rPr lang="en-US" dirty="0"/>
              <a:t>a set of activities for ensuring quality in the </a:t>
            </a:r>
            <a:r>
              <a:rPr lang="en-US" dirty="0">
                <a:solidFill>
                  <a:srgbClr val="0070C0"/>
                </a:solidFill>
              </a:rPr>
              <a:t>process</a:t>
            </a:r>
            <a:r>
              <a:rPr lang="en-US" dirty="0"/>
              <a:t> by which products are developed</a:t>
            </a:r>
            <a:r>
              <a:rPr lang="en-US" dirty="0" smtClean="0"/>
              <a:t>.</a:t>
            </a:r>
          </a:p>
          <a:p>
            <a:r>
              <a:rPr lang="en-US" b="1" dirty="0" smtClean="0"/>
              <a:t>QA</a:t>
            </a:r>
            <a:r>
              <a:rPr lang="en-US" dirty="0" smtClean="0"/>
              <a:t> focuses on improving </a:t>
            </a:r>
            <a:r>
              <a:rPr lang="en-US" dirty="0" smtClean="0">
                <a:solidFill>
                  <a:srgbClr val="0070C0"/>
                </a:solidFill>
              </a:rPr>
              <a:t>software development process</a:t>
            </a:r>
            <a:r>
              <a:rPr lang="en-US" dirty="0" smtClean="0"/>
              <a:t>.</a:t>
            </a:r>
          </a:p>
          <a:p>
            <a:r>
              <a:rPr lang="en-US" b="1" dirty="0"/>
              <a:t>Quality Control (QC) </a:t>
            </a:r>
            <a:r>
              <a:rPr lang="en-US" dirty="0"/>
              <a:t>- Is a set of activities for ensuring quality in </a:t>
            </a:r>
            <a:r>
              <a:rPr lang="en-US" dirty="0">
                <a:solidFill>
                  <a:srgbClr val="0070C0"/>
                </a:solidFill>
              </a:rPr>
              <a:t>products</a:t>
            </a:r>
            <a:r>
              <a:rPr lang="en-US" dirty="0" smtClean="0"/>
              <a:t>.</a:t>
            </a:r>
          </a:p>
          <a:p>
            <a:r>
              <a:rPr lang="en-US" b="1" dirty="0" smtClean="0"/>
              <a:t>QC</a:t>
            </a:r>
            <a:r>
              <a:rPr lang="en-US" dirty="0" smtClean="0"/>
              <a:t> </a:t>
            </a:r>
            <a:r>
              <a:rPr lang="en-US" dirty="0"/>
              <a:t>does not deal with the </a:t>
            </a:r>
            <a:r>
              <a:rPr lang="en-US" dirty="0">
                <a:solidFill>
                  <a:srgbClr val="0070C0"/>
                </a:solidFill>
              </a:rPr>
              <a:t>processes</a:t>
            </a:r>
            <a:r>
              <a:rPr lang="en-US" dirty="0"/>
              <a:t> used to create a product; rather it examines the quality of the “</a:t>
            </a:r>
            <a:r>
              <a:rPr lang="en-US" dirty="0">
                <a:solidFill>
                  <a:srgbClr val="0070C0"/>
                </a:solidFill>
              </a:rPr>
              <a:t>end products</a:t>
            </a:r>
            <a:r>
              <a:rPr lang="en-US" dirty="0"/>
              <a:t>” and the final outcome</a:t>
            </a:r>
          </a:p>
          <a:p>
            <a:endParaRPr lang="en-US" dirty="0"/>
          </a:p>
        </p:txBody>
      </p:sp>
      <p:sp>
        <p:nvSpPr>
          <p:cNvPr id="5" name="Oval 4"/>
          <p:cNvSpPr/>
          <p:nvPr/>
        </p:nvSpPr>
        <p:spPr>
          <a:xfrm>
            <a:off x="152400" y="6248399"/>
            <a:ext cx="3810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Tree>
    <p:extLst>
      <p:ext uri="{BB962C8B-B14F-4D97-AF65-F5344CB8AC3E}">
        <p14:creationId xmlns:p14="http://schemas.microsoft.com/office/powerpoint/2010/main" val="135731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4492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r"/>
            <a:r>
              <a:rPr lang="en-US" sz="3200" b="1" dirty="0" smtClean="0">
                <a:solidFill>
                  <a:srgbClr val="002060"/>
                </a:solidFill>
              </a:rPr>
              <a:t>Cont…</a:t>
            </a:r>
            <a:endParaRPr lang="en-US" sz="3200" b="1" dirty="0">
              <a:solidFill>
                <a:srgbClr val="002060"/>
              </a:solidFill>
            </a:endParaRP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871939324"/>
              </p:ext>
            </p:extLst>
          </p:nvPr>
        </p:nvGraphicFramePr>
        <p:xfrm>
          <a:off x="381000" y="838200"/>
          <a:ext cx="8305800" cy="5935264"/>
        </p:xfrm>
        <a:graphic>
          <a:graphicData uri="http://schemas.openxmlformats.org/drawingml/2006/table">
            <a:tbl>
              <a:tblPr firstRow="1" bandRow="1">
                <a:tableStyleId>{073A0DAA-6AF3-43AB-8588-CEC1D06C72B9}</a:tableStyleId>
              </a:tblPr>
              <a:tblGrid>
                <a:gridCol w="4152900">
                  <a:extLst>
                    <a:ext uri="{9D8B030D-6E8A-4147-A177-3AD203B41FA5}">
                      <a16:colId xmlns:a16="http://schemas.microsoft.com/office/drawing/2014/main" val="321850274"/>
                    </a:ext>
                  </a:extLst>
                </a:gridCol>
                <a:gridCol w="4152900">
                  <a:extLst>
                    <a:ext uri="{9D8B030D-6E8A-4147-A177-3AD203B41FA5}">
                      <a16:colId xmlns:a16="http://schemas.microsoft.com/office/drawing/2014/main" val="4164598721"/>
                    </a:ext>
                  </a:extLst>
                </a:gridCol>
              </a:tblGrid>
              <a:tr h="569416">
                <a:tc>
                  <a:txBody>
                    <a:bodyPr/>
                    <a:lstStyle/>
                    <a:p>
                      <a:r>
                        <a:rPr lang="en-US" dirty="0" smtClean="0"/>
                        <a:t>Quality Assurance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Quality Control</a:t>
                      </a:r>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86181347"/>
                  </a:ext>
                </a:extLst>
              </a:tr>
              <a:tr h="799118">
                <a:tc>
                  <a:txBody>
                    <a:bodyPr/>
                    <a:lstStyle/>
                    <a:p>
                      <a:r>
                        <a:rPr kumimoji="0" lang="en-US" sz="2400" b="0" i="0" kern="1200" dirty="0" smtClean="0">
                          <a:solidFill>
                            <a:schemeClr val="dk1"/>
                          </a:solidFill>
                          <a:effectLst/>
                          <a:latin typeface="+mn-lt"/>
                          <a:ea typeface="+mn-ea"/>
                          <a:cs typeface="+mn-cs"/>
                        </a:rPr>
                        <a:t>Aim is to prevent the defect</a:t>
                      </a:r>
                      <a:endParaRPr lang="en-US" sz="2400" dirty="0"/>
                    </a:p>
                  </a:txBody>
                  <a:tcP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kern="1200" dirty="0" smtClean="0">
                          <a:solidFill>
                            <a:schemeClr val="dk1"/>
                          </a:solidFill>
                          <a:effectLst/>
                          <a:latin typeface="+mn-lt"/>
                          <a:ea typeface="+mn-ea"/>
                          <a:cs typeface="+mn-cs"/>
                        </a:rPr>
                        <a:t>Aim is to identify and improve the defects</a:t>
                      </a:r>
                      <a:endParaRPr lang="en-US" sz="2400" dirty="0"/>
                    </a:p>
                  </a:txBody>
                  <a:tcPr/>
                </a:tc>
                <a:extLst>
                  <a:ext uri="{0D108BD9-81ED-4DB2-BD59-A6C34878D82A}">
                    <a16:rowId xmlns:a16="http://schemas.microsoft.com/office/drawing/2014/main" val="1000203117"/>
                  </a:ext>
                </a:extLst>
              </a:tr>
              <a:tr h="5694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Proactive approach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Reactive approach</a:t>
                      </a:r>
                    </a:p>
                  </a:txBody>
                  <a:tcPr/>
                </a:tc>
                <a:extLst>
                  <a:ext uri="{0D108BD9-81ED-4DB2-BD59-A6C34878D82A}">
                    <a16:rowId xmlns:a16="http://schemas.microsoft.com/office/drawing/2014/main" val="591978326"/>
                  </a:ext>
                </a:extLst>
              </a:tr>
              <a:tr h="799118">
                <a:tc>
                  <a:txBody>
                    <a:bodyPr/>
                    <a:lstStyle/>
                    <a:p>
                      <a:r>
                        <a:rPr kumimoji="0" lang="en-US" sz="2400" b="0" i="0" kern="1200" dirty="0" smtClean="0">
                          <a:solidFill>
                            <a:schemeClr val="dk1"/>
                          </a:solidFill>
                          <a:effectLst/>
                          <a:latin typeface="+mn-lt"/>
                          <a:ea typeface="+mn-ea"/>
                          <a:cs typeface="+mn-cs"/>
                        </a:rPr>
                        <a:t>Does not involve executing the program</a:t>
                      </a:r>
                      <a:endParaRPr lang="en-US" sz="2400" dirty="0"/>
                    </a:p>
                  </a:txBody>
                  <a:tcPr/>
                </a:tc>
                <a:tc>
                  <a:txBody>
                    <a:bodyPr/>
                    <a:lstStyle/>
                    <a:p>
                      <a:r>
                        <a:rPr kumimoji="0" lang="en-US" sz="2400" b="0" i="0" kern="1200" dirty="0" smtClean="0">
                          <a:solidFill>
                            <a:schemeClr val="dk1"/>
                          </a:solidFill>
                          <a:effectLst/>
                          <a:latin typeface="+mn-lt"/>
                          <a:ea typeface="+mn-ea"/>
                          <a:cs typeface="+mn-cs"/>
                        </a:rPr>
                        <a:t>Involves executing the program</a:t>
                      </a:r>
                      <a:endParaRPr lang="en-US" sz="2400" dirty="0"/>
                    </a:p>
                  </a:txBody>
                  <a:tcPr/>
                </a:tc>
                <a:extLst>
                  <a:ext uri="{0D108BD9-81ED-4DB2-BD59-A6C34878D82A}">
                    <a16:rowId xmlns:a16="http://schemas.microsoft.com/office/drawing/2014/main" val="2347908329"/>
                  </a:ext>
                </a:extLst>
              </a:tr>
              <a:tr h="569416">
                <a:tc>
                  <a:txBody>
                    <a:bodyPr/>
                    <a:lstStyle/>
                    <a:p>
                      <a:r>
                        <a:rPr lang="en-US" sz="2400" baseline="0" dirty="0" smtClean="0"/>
                        <a:t>About engineering the process</a:t>
                      </a:r>
                      <a:endParaRPr lang="en-US" sz="2400" dirty="0"/>
                    </a:p>
                  </a:txBody>
                  <a:tcPr/>
                </a:tc>
                <a:tc>
                  <a:txBody>
                    <a:bodyPr/>
                    <a:lstStyle/>
                    <a:p>
                      <a:r>
                        <a:rPr lang="en-US" sz="2400" dirty="0" smtClean="0"/>
                        <a:t>Examine the product</a:t>
                      </a:r>
                      <a:endParaRPr lang="en-US" sz="2400" dirty="0"/>
                    </a:p>
                  </a:txBody>
                  <a:tcPr/>
                </a:tc>
                <a:extLst>
                  <a:ext uri="{0D108BD9-81ED-4DB2-BD59-A6C34878D82A}">
                    <a16:rowId xmlns:a16="http://schemas.microsoft.com/office/drawing/2014/main" val="2845026158"/>
                  </a:ext>
                </a:extLst>
              </a:tr>
              <a:tr h="5694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kern="1200" dirty="0" smtClean="0">
                          <a:solidFill>
                            <a:schemeClr val="dk1"/>
                          </a:solidFill>
                          <a:effectLst/>
                          <a:latin typeface="+mn-lt"/>
                          <a:ea typeface="+mn-ea"/>
                          <a:cs typeface="+mn-cs"/>
                        </a:rPr>
                        <a:t>Is the technique of managing quality</a:t>
                      </a:r>
                      <a:endParaRPr lang="en-US" sz="2400" dirty="0" smtClean="0"/>
                    </a:p>
                  </a:txBody>
                  <a:tcPr/>
                </a:tc>
                <a:tc>
                  <a:txBody>
                    <a:bodyPr/>
                    <a:lstStyle/>
                    <a:p>
                      <a:r>
                        <a:rPr kumimoji="0" lang="en-US" sz="2400" b="0" i="0" kern="1200" dirty="0" smtClean="0">
                          <a:solidFill>
                            <a:schemeClr val="dk1"/>
                          </a:solidFill>
                          <a:effectLst/>
                          <a:latin typeface="+mn-lt"/>
                          <a:ea typeface="+mn-ea"/>
                          <a:cs typeface="+mn-cs"/>
                        </a:rPr>
                        <a:t>Is a method to verify quality </a:t>
                      </a:r>
                      <a:endParaRPr lang="en-US" sz="2400" dirty="0"/>
                    </a:p>
                  </a:txBody>
                  <a:tcPr/>
                </a:tc>
                <a:extLst>
                  <a:ext uri="{0D108BD9-81ED-4DB2-BD59-A6C34878D82A}">
                    <a16:rowId xmlns:a16="http://schemas.microsoft.com/office/drawing/2014/main" val="1746101522"/>
                  </a:ext>
                </a:extLst>
              </a:tr>
              <a:tr h="1154282">
                <a:tc>
                  <a:txBody>
                    <a:bodyPr/>
                    <a:lstStyle/>
                    <a:p>
                      <a:r>
                        <a:rPr kumimoji="0" lang="en-US" sz="2400" b="0" i="0" kern="1200" dirty="0" smtClean="0">
                          <a:solidFill>
                            <a:schemeClr val="dk1"/>
                          </a:solidFill>
                          <a:effectLst/>
                          <a:latin typeface="+mn-lt"/>
                          <a:ea typeface="+mn-ea"/>
                          <a:cs typeface="+mn-cs"/>
                        </a:rPr>
                        <a:t>Is responsible for full software development life cycle</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kern="1200" dirty="0" smtClean="0">
                          <a:solidFill>
                            <a:schemeClr val="dk1"/>
                          </a:solidFill>
                          <a:effectLst/>
                          <a:latin typeface="+mn-lt"/>
                          <a:ea typeface="+mn-ea"/>
                          <a:cs typeface="+mn-cs"/>
                        </a:rPr>
                        <a:t>Responsible for software testing life cycle</a:t>
                      </a:r>
                    </a:p>
                    <a:p>
                      <a:endParaRPr lang="en-US" sz="2400" dirty="0"/>
                    </a:p>
                  </a:txBody>
                  <a:tcPr/>
                </a:tc>
                <a:extLst>
                  <a:ext uri="{0D108BD9-81ED-4DB2-BD59-A6C34878D82A}">
                    <a16:rowId xmlns:a16="http://schemas.microsoft.com/office/drawing/2014/main" val="3020793627"/>
                  </a:ext>
                </a:extLst>
              </a:tr>
              <a:tr h="799118">
                <a:tc>
                  <a:txBody>
                    <a:bodyPr/>
                    <a:lstStyle/>
                    <a:p>
                      <a:r>
                        <a:rPr kumimoji="0" lang="en-US" sz="2400" b="0" i="0" kern="1200" dirty="0" smtClean="0">
                          <a:solidFill>
                            <a:schemeClr val="dk1"/>
                          </a:solidFill>
                          <a:effectLst/>
                          <a:latin typeface="+mn-lt"/>
                          <a:ea typeface="+mn-ea"/>
                          <a:cs typeface="+mn-cs"/>
                        </a:rPr>
                        <a:t>All team members are responsible for QA</a:t>
                      </a:r>
                      <a:endParaRPr lang="en-US" sz="2400" dirty="0"/>
                    </a:p>
                  </a:txBody>
                  <a:tcPr/>
                </a:tc>
                <a:tc>
                  <a:txBody>
                    <a:bodyPr/>
                    <a:lstStyle/>
                    <a:p>
                      <a:r>
                        <a:rPr kumimoji="0" lang="en-US" sz="2400" b="0" i="0" kern="1200" dirty="0" smtClean="0">
                          <a:solidFill>
                            <a:schemeClr val="dk1"/>
                          </a:solidFill>
                          <a:effectLst/>
                          <a:latin typeface="+mn-lt"/>
                          <a:ea typeface="+mn-ea"/>
                          <a:cs typeface="+mn-cs"/>
                        </a:rPr>
                        <a:t>Testing team is responsible for QC</a:t>
                      </a:r>
                      <a:endParaRPr lang="en-US" sz="2400" dirty="0"/>
                    </a:p>
                  </a:txBody>
                  <a:tcPr/>
                </a:tc>
                <a:extLst>
                  <a:ext uri="{0D108BD9-81ED-4DB2-BD59-A6C34878D82A}">
                    <a16:rowId xmlns:a16="http://schemas.microsoft.com/office/drawing/2014/main" val="575151270"/>
                  </a:ext>
                </a:extLst>
              </a:tr>
            </a:tbl>
          </a:graphicData>
        </a:graphic>
      </p:graphicFrame>
      <p:sp>
        <p:nvSpPr>
          <p:cNvPr id="6" name="Oval 5"/>
          <p:cNvSpPr/>
          <p:nvPr/>
        </p:nvSpPr>
        <p:spPr>
          <a:xfrm>
            <a:off x="152400" y="6248399"/>
            <a:ext cx="3810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Tree>
    <p:extLst>
      <p:ext uri="{BB962C8B-B14F-4D97-AF65-F5344CB8AC3E}">
        <p14:creationId xmlns:p14="http://schemas.microsoft.com/office/powerpoint/2010/main" val="199682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2901</TotalTime>
  <Words>2625</Words>
  <Application>Microsoft Office PowerPoint</Application>
  <PresentationFormat>On-screen Show (4:3)</PresentationFormat>
  <Paragraphs>300</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Baskerville Old Face</vt:lpstr>
      <vt:lpstr>Calibri</vt:lpstr>
      <vt:lpstr>Franklin Gothic Book</vt:lpstr>
      <vt:lpstr>Perpetua</vt:lpstr>
      <vt:lpstr>Times New Roman</vt:lpstr>
      <vt:lpstr>Wingdings</vt:lpstr>
      <vt:lpstr>Wingdings 2</vt:lpstr>
      <vt:lpstr>Equity</vt:lpstr>
      <vt:lpstr>                                 </vt:lpstr>
      <vt:lpstr>Contents</vt:lpstr>
      <vt:lpstr>                     Introduction </vt:lpstr>
      <vt:lpstr>Views of Quality</vt:lpstr>
      <vt:lpstr>Cont…</vt:lpstr>
      <vt:lpstr>What is Software?</vt:lpstr>
      <vt:lpstr>Software Quality</vt:lpstr>
      <vt:lpstr>Detection vs Prevention</vt:lpstr>
      <vt:lpstr>Cont…</vt:lpstr>
      <vt:lpstr>Software Verification Vs Software Validation</vt:lpstr>
      <vt:lpstr>Cont…</vt:lpstr>
      <vt:lpstr>Software Testing</vt:lpstr>
      <vt:lpstr>Objective of Software testing</vt:lpstr>
      <vt:lpstr>Defect, Error, Bug, Failure</vt:lpstr>
      <vt:lpstr>Cont…</vt:lpstr>
      <vt:lpstr>Causes of Software Errors</vt:lpstr>
      <vt:lpstr>Cont…</vt:lpstr>
      <vt:lpstr>Cont…</vt:lpstr>
      <vt:lpstr>Cont…</vt:lpstr>
      <vt:lpstr>Cont…</vt:lpstr>
      <vt:lpstr>Cont…</vt:lpstr>
      <vt:lpstr>Cont…</vt:lpstr>
      <vt:lpstr>Cont…</vt:lpstr>
      <vt:lpstr>Cont…</vt:lpstr>
      <vt:lpstr>Software Testing Principles</vt:lpstr>
      <vt:lpstr>… Principles</vt:lpstr>
      <vt:lpstr>… Principles</vt:lpstr>
      <vt:lpstr>… Principles</vt:lpstr>
      <vt:lpstr>… Principles</vt:lpstr>
      <vt:lpstr>… Principles</vt:lpstr>
      <vt:lpstr>… Principles</vt:lpstr>
      <vt:lpstr>What is SQA?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dc:title>
  <dc:creator>BRr</dc:creator>
  <cp:lastModifiedBy>Haile</cp:lastModifiedBy>
  <cp:revision>538</cp:revision>
  <dcterms:created xsi:type="dcterms:W3CDTF">2014-03-14T12:50:49Z</dcterms:created>
  <dcterms:modified xsi:type="dcterms:W3CDTF">2022-12-22T13:05:11Z</dcterms:modified>
</cp:coreProperties>
</file>