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handoutMasterIdLst>
    <p:handoutMasterId r:id="rId63"/>
  </p:handoutMasterIdLst>
  <p:sldIdLst>
    <p:sldId id="276" r:id="rId2"/>
    <p:sldId id="335" r:id="rId3"/>
    <p:sldId id="257" r:id="rId4"/>
    <p:sldId id="338" r:id="rId5"/>
    <p:sldId id="367" r:id="rId6"/>
    <p:sldId id="340" r:id="rId7"/>
    <p:sldId id="341" r:id="rId8"/>
    <p:sldId id="342" r:id="rId9"/>
    <p:sldId id="344" r:id="rId10"/>
    <p:sldId id="345" r:id="rId11"/>
    <p:sldId id="346" r:id="rId12"/>
    <p:sldId id="354" r:id="rId13"/>
    <p:sldId id="347" r:id="rId14"/>
    <p:sldId id="348" r:id="rId15"/>
    <p:sldId id="351" r:id="rId16"/>
    <p:sldId id="352" r:id="rId17"/>
    <p:sldId id="353" r:id="rId18"/>
    <p:sldId id="339"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6" r:id="rId57"/>
    <p:sldId id="393" r:id="rId58"/>
    <p:sldId id="394" r:id="rId59"/>
    <p:sldId id="395" r:id="rId60"/>
    <p:sldId id="331" r:id="rId6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D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varScale="1">
        <p:scale>
          <a:sx n="72" d="100"/>
          <a:sy n="72" d="100"/>
        </p:scale>
        <p:origin x="126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7D3F37A-D1A7-45BD-804A-A6D0D95A0873}" type="datetimeFigureOut">
              <a:rPr lang="en-US" smtClean="0"/>
              <a:pPr/>
              <a:t>3/30/2023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DF84AA79-C969-4B11-9209-2170AF78F10B}"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912C2B-EE36-436C-A927-95AE403248B4}" type="datetimeFigureOut">
              <a:rPr lang="en-US" smtClean="0"/>
              <a:pPr/>
              <a:t>3/30/2023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5DF5172-8343-4440-B3C8-1EC0E62CBDE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66AAB5E-C231-43C3-958E-E95D7A95F74A}" type="datetime1">
              <a:rPr lang="en-US" smtClean="0"/>
              <a:t>3/30/2023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DF6B584-0E26-41AD-96E5-AD701C078EE4}"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6D548D-A910-443B-ADFD-A329C5D59EC7}"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87A2E4-F817-4B05-806B-F333B853F74D}"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defRPr sz="3200"/>
            </a:lvl1pPr>
          </a:lstStyle>
          <a:p>
            <a:r>
              <a:rPr kumimoji="0" lang="en-US" dirty="0"/>
              <a:t>Click to edit Master title style</a:t>
            </a:r>
          </a:p>
        </p:txBody>
      </p:sp>
      <p:sp>
        <p:nvSpPr>
          <p:cNvPr id="4" name="Date Placeholder 3"/>
          <p:cNvSpPr>
            <a:spLocks noGrp="1"/>
          </p:cNvSpPr>
          <p:nvPr>
            <p:ph type="dt" sz="half" idx="10"/>
          </p:nvPr>
        </p:nvSpPr>
        <p:spPr/>
        <p:txBody>
          <a:bodyPr/>
          <a:lstStyle/>
          <a:p>
            <a:fld id="{C5B26C43-7831-4B12-889A-C0C55CD5EDFD}"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1</a:t>
            </a:r>
          </a:p>
        </p:txBody>
      </p:sp>
      <p:sp>
        <p:nvSpPr>
          <p:cNvPr id="8" name="Content Placeholder 7"/>
          <p:cNvSpPr>
            <a:spLocks noGrp="1"/>
          </p:cNvSpPr>
          <p:nvPr>
            <p:ph sz="quarter" idx="1"/>
          </p:nvPr>
        </p:nvSpPr>
        <p:spPr>
          <a:xfrm>
            <a:off x="304800" y="762000"/>
            <a:ext cx="8382000" cy="59055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B2D1F4E-2791-4EA7-83EA-061407AB3497}" type="datetime1">
              <a:rPr lang="en-US" smtClean="0"/>
              <a:t>3/30/2023</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9DF6B584-0E26-41AD-96E5-AD701C078EE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C4791B0-CB27-4454-A40C-4DC93B9EC9CB}" type="datetime1">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6B584-0E26-41AD-96E5-AD701C078EE4}"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7596609-01BC-4496-B809-91CC487E31E7}" type="datetime1">
              <a:rPr lang="en-US" smtClean="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6B584-0E26-41AD-96E5-AD701C078EE4}"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C986D7A-3690-49E3-9F2B-B4A766F2B401}" type="datetime1">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F7893-E034-4FCA-B12B-0C1ECCE624BE}" type="datetime1">
              <a:rPr lang="en-US" smtClean="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6B584-0E26-41AD-96E5-AD701C078E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F81ECA7-57E8-4295-81BF-F356BF51DF26}" type="datetime1">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6B584-0E26-41AD-96E5-AD701C078EE4}"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2EF306-97A4-43B3-B617-340C5503C977}" type="datetime1">
              <a:rPr lang="en-US" smtClean="0"/>
              <a:t>3/30/2023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9DF6B584-0E26-41AD-96E5-AD701C078EE4}"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1E8CC7E-A684-45EC-9616-967D485A097E}" type="datetime1">
              <a:rPr lang="en-US" smtClean="0"/>
              <a:t>3/30/2023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DF6B584-0E26-41AD-96E5-AD701C078EE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458200" cy="6324600"/>
          </a:xfrm>
        </p:spPr>
        <p:txBody>
          <a:bodyPr>
            <a:noAutofit/>
          </a:bodyPr>
          <a:lstStyle/>
          <a:p>
            <a:pPr lvl="0">
              <a:spcBef>
                <a:spcPct val="0"/>
              </a:spcBef>
              <a:buClrTx/>
              <a:buSzTx/>
              <a:defRPr/>
            </a:pPr>
            <a:endParaRPr lang="en-US" sz="3200" b="1" dirty="0">
              <a:solidFill>
                <a:schemeClr val="tx1"/>
              </a:solidFill>
            </a:endParaRPr>
          </a:p>
          <a:p>
            <a:pPr lvl="0">
              <a:spcBef>
                <a:spcPct val="0"/>
              </a:spcBef>
              <a:buClrTx/>
              <a:buSzTx/>
              <a:defRPr/>
            </a:pPr>
            <a:endParaRPr lang="en-US" sz="3200" b="1" dirty="0">
              <a:solidFill>
                <a:schemeClr val="tx1"/>
              </a:solidFill>
            </a:endParaRPr>
          </a:p>
          <a:p>
            <a:pPr lvl="0">
              <a:spcBef>
                <a:spcPct val="0"/>
              </a:spcBef>
              <a:buClrTx/>
              <a:buSzTx/>
              <a:defRPr/>
            </a:pPr>
            <a:endParaRPr lang="en-US" sz="3200" b="1" dirty="0">
              <a:solidFill>
                <a:schemeClr val="tx1"/>
              </a:solidFill>
            </a:endParaRPr>
          </a:p>
          <a:p>
            <a:pPr lvl="0">
              <a:spcBef>
                <a:spcPct val="0"/>
              </a:spcBef>
              <a:buClrTx/>
              <a:buSzTx/>
              <a:defRPr/>
            </a:pPr>
            <a:r>
              <a:rPr lang="en-US" sz="3200" b="1" dirty="0">
                <a:solidFill>
                  <a:schemeClr val="tx1"/>
                </a:solidFill>
              </a:rPr>
              <a:t>Debre Markos University</a:t>
            </a:r>
          </a:p>
          <a:p>
            <a:pPr lvl="0">
              <a:spcBef>
                <a:spcPct val="0"/>
              </a:spcBef>
              <a:buClrTx/>
              <a:buSzTx/>
              <a:defRPr/>
            </a:pPr>
            <a:r>
              <a:rPr lang="en-US" sz="3200" b="1" dirty="0">
                <a:solidFill>
                  <a:schemeClr val="tx1"/>
                </a:solidFill>
              </a:rPr>
              <a:t>Institute of Technology</a:t>
            </a:r>
          </a:p>
          <a:p>
            <a:pPr lvl="0">
              <a:spcBef>
                <a:spcPct val="0"/>
              </a:spcBef>
              <a:buClrTx/>
              <a:buSzTx/>
              <a:defRPr/>
            </a:pPr>
            <a:r>
              <a:rPr lang="en-US" sz="3200" b="1" dirty="0">
                <a:solidFill>
                  <a:schemeClr val="tx1"/>
                </a:solidFill>
              </a:rPr>
              <a:t>School of Computing, Software </a:t>
            </a:r>
            <a:r>
              <a:rPr lang="en-US" sz="3200" b="1" dirty="0" err="1">
                <a:solidFill>
                  <a:schemeClr val="tx1"/>
                </a:solidFill>
              </a:rPr>
              <a:t>Eng</a:t>
            </a:r>
            <a:r>
              <a:rPr lang="en-US" sz="3200" b="1" dirty="0">
                <a:solidFill>
                  <a:schemeClr val="tx1"/>
                </a:solidFill>
              </a:rPr>
              <a:t> A/program</a:t>
            </a:r>
          </a:p>
          <a:p>
            <a:pPr lvl="0">
              <a:spcBef>
                <a:spcPct val="0"/>
              </a:spcBef>
              <a:buClrTx/>
              <a:buSzTx/>
              <a:defRPr/>
            </a:pPr>
            <a:endParaRPr lang="en-US" sz="3200" b="1" dirty="0">
              <a:solidFill>
                <a:schemeClr val="tx1"/>
              </a:solidFill>
            </a:endParaRPr>
          </a:p>
          <a:p>
            <a:pPr lvl="0" algn="l">
              <a:spcBef>
                <a:spcPct val="0"/>
              </a:spcBef>
              <a:buClrTx/>
              <a:buSzTx/>
              <a:defRPr/>
            </a:pPr>
            <a:r>
              <a:rPr lang="en-US" sz="3000" b="1" dirty="0">
                <a:solidFill>
                  <a:schemeClr val="accent2">
                    <a:lumMod val="75000"/>
                  </a:schemeClr>
                </a:solidFill>
              </a:rPr>
              <a:t>Software Quality Assurance and  Testing (</a:t>
            </a:r>
            <a:r>
              <a:rPr lang="en-US" sz="3000" dirty="0">
                <a:solidFill>
                  <a:schemeClr val="accent2">
                    <a:lumMod val="75000"/>
                  </a:schemeClr>
                </a:solidFill>
              </a:rPr>
              <a:t>SEng4112</a:t>
            </a:r>
            <a:r>
              <a:rPr lang="en-US" sz="3000" b="1" dirty="0">
                <a:solidFill>
                  <a:schemeClr val="accent2">
                    <a:lumMod val="75000"/>
                  </a:schemeClr>
                </a:solidFill>
              </a:rPr>
              <a:t>)</a:t>
            </a:r>
          </a:p>
          <a:p>
            <a:pPr lvl="0">
              <a:spcBef>
                <a:spcPct val="0"/>
              </a:spcBef>
              <a:buClrTx/>
              <a:buSzTx/>
              <a:defRPr/>
            </a:pPr>
            <a:r>
              <a:rPr lang="en-US" sz="3000" b="1" dirty="0">
                <a:solidFill>
                  <a:srgbClr val="002060"/>
                </a:solidFill>
              </a:rPr>
              <a:t>Chapter Two</a:t>
            </a:r>
          </a:p>
          <a:p>
            <a:pPr lvl="0">
              <a:spcBef>
                <a:spcPct val="0"/>
              </a:spcBef>
              <a:buClrTx/>
              <a:buSzTx/>
              <a:defRPr/>
            </a:pPr>
            <a:r>
              <a:rPr lang="en-US" sz="3000" b="1" dirty="0">
                <a:solidFill>
                  <a:srgbClr val="0070C0"/>
                </a:solidFill>
              </a:rPr>
              <a:t>Software Testing</a:t>
            </a:r>
          </a:p>
          <a:p>
            <a:pPr lvl="0">
              <a:spcBef>
                <a:spcPct val="0"/>
              </a:spcBef>
              <a:buClrTx/>
              <a:buSzTx/>
              <a:defRPr/>
            </a:pPr>
            <a:endParaRPr lang="en-US" sz="3000" b="1" dirty="0">
              <a:solidFill>
                <a:schemeClr val="tx1"/>
              </a:solidFill>
            </a:endParaRPr>
          </a:p>
          <a:p>
            <a:pPr lvl="0" algn="l">
              <a:spcBef>
                <a:spcPct val="0"/>
              </a:spcBef>
              <a:buClrTx/>
              <a:buSzTx/>
              <a:buFont typeface="Wingdings" pitchFamily="2" charset="2"/>
              <a:buChar char="ü"/>
              <a:defRPr/>
            </a:pPr>
            <a:endParaRPr lang="en-US" sz="3200" b="1" dirty="0">
              <a:solidFill>
                <a:schemeClr val="tx1"/>
              </a:solidFill>
            </a:endParaRPr>
          </a:p>
          <a:p>
            <a:pPr lvl="0" algn="l">
              <a:spcBef>
                <a:spcPct val="0"/>
              </a:spcBef>
              <a:buClrTx/>
              <a:buSzTx/>
              <a:defRPr/>
            </a:pPr>
            <a:r>
              <a:rPr lang="en-US" sz="3200" b="1" dirty="0">
                <a:solidFill>
                  <a:schemeClr val="tx1"/>
                </a:solidFill>
              </a:rPr>
              <a:t>                  </a:t>
            </a:r>
          </a:p>
          <a:p>
            <a:pPr lvl="0" algn="l">
              <a:spcBef>
                <a:spcPct val="0"/>
              </a:spcBef>
              <a:buClrTx/>
              <a:buSzTx/>
              <a:defRPr/>
            </a:pPr>
            <a:endParaRPr lang="en-US" sz="3200" b="1" dirty="0">
              <a:solidFill>
                <a:schemeClr val="tx1"/>
              </a:solidFill>
            </a:endParaRPr>
          </a:p>
        </p:txBody>
      </p:sp>
      <p:sp>
        <p:nvSpPr>
          <p:cNvPr id="2" name="Title 1"/>
          <p:cNvSpPr>
            <a:spLocks noGrp="1"/>
          </p:cNvSpPr>
          <p:nvPr>
            <p:ph type="ctrTitle"/>
          </p:nvPr>
        </p:nvSpPr>
        <p:spPr>
          <a:xfrm rot="10800000" flipV="1">
            <a:off x="533400" y="152400"/>
            <a:ext cx="8229600" cy="1447800"/>
          </a:xfrm>
        </p:spPr>
        <p:txBody>
          <a:bodyPr>
            <a:noAutofit/>
          </a:bodyPr>
          <a:lstStyle/>
          <a:p>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endParaRPr lang="en-US" sz="3000" dirty="0">
              <a:solidFill>
                <a:srgbClr val="002060"/>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762000" y="838200"/>
            <a:ext cx="8229600" cy="533400"/>
          </a:xfrm>
          <a:prstGeom prst="rect">
            <a:avLst/>
          </a:prstGeom>
        </p:spPr>
        <p:txBody>
          <a:bodyPr bIns="9144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a:noFill/>
              </a:ln>
              <a:solidFill>
                <a:schemeClr val="tx1"/>
              </a:solidFill>
              <a:effectLst/>
              <a:uLnTx/>
              <a:uFillTx/>
              <a:latin typeface="+mn-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52398"/>
            <a:ext cx="1981200" cy="13430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199"/>
            <a:ext cx="8382000" cy="609601"/>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3200" b="1" dirty="0">
                <a:solidFill>
                  <a:srgbClr val="002060"/>
                </a:solidFill>
              </a:rPr>
              <a:t>Who…</a:t>
            </a:r>
          </a:p>
        </p:txBody>
      </p:sp>
      <p:sp>
        <p:nvSpPr>
          <p:cNvPr id="4" name="Content Placeholder 3"/>
          <p:cNvSpPr>
            <a:spLocks noGrp="1"/>
          </p:cNvSpPr>
          <p:nvPr>
            <p:ph sz="quarter" idx="1"/>
          </p:nvPr>
        </p:nvSpPr>
        <p:spPr>
          <a:xfrm>
            <a:off x="304800" y="914400"/>
            <a:ext cx="8382000" cy="5638800"/>
          </a:xfrm>
        </p:spPr>
        <p:txBody>
          <a:bodyPr/>
          <a:lstStyle/>
          <a:p>
            <a:pPr algn="just">
              <a:lnSpc>
                <a:spcPct val="150000"/>
              </a:lnSpc>
            </a:pPr>
            <a:r>
              <a:rPr lang="en-US" dirty="0"/>
              <a:t>Every development team should have dedicated testers and every project generally has at least one </a:t>
            </a:r>
            <a:r>
              <a:rPr lang="en-US" dirty="0">
                <a:solidFill>
                  <a:srgbClr val="0070C0"/>
                </a:solidFill>
              </a:rPr>
              <a:t>dedicated testing team. </a:t>
            </a:r>
          </a:p>
          <a:p>
            <a:pPr algn="just">
              <a:lnSpc>
                <a:spcPct val="150000"/>
              </a:lnSpc>
            </a:pPr>
            <a:r>
              <a:rPr lang="en-US" dirty="0"/>
              <a:t>Some companies believe in having </a:t>
            </a:r>
            <a:r>
              <a:rPr lang="en-US" dirty="0">
                <a:solidFill>
                  <a:srgbClr val="0070C0"/>
                </a:solidFill>
              </a:rPr>
              <a:t>separate teams for different types of testing</a:t>
            </a:r>
            <a:r>
              <a:rPr lang="en-US" dirty="0"/>
              <a:t>, this means different teams for </a:t>
            </a:r>
            <a:r>
              <a:rPr lang="en-US" dirty="0">
                <a:solidFill>
                  <a:srgbClr val="0070C0"/>
                </a:solidFill>
              </a:rPr>
              <a:t>usability</a:t>
            </a:r>
            <a:r>
              <a:rPr lang="en-US" dirty="0"/>
              <a:t>, </a:t>
            </a:r>
            <a:r>
              <a:rPr lang="en-US" dirty="0">
                <a:solidFill>
                  <a:srgbClr val="0070C0"/>
                </a:solidFill>
              </a:rPr>
              <a:t>performance</a:t>
            </a:r>
            <a:r>
              <a:rPr lang="en-US" dirty="0"/>
              <a:t>, </a:t>
            </a:r>
            <a:r>
              <a:rPr lang="en-US" dirty="0">
                <a:solidFill>
                  <a:srgbClr val="0070C0"/>
                </a:solidFill>
              </a:rPr>
              <a:t>security</a:t>
            </a:r>
            <a:r>
              <a:rPr lang="en-US" dirty="0"/>
              <a:t> and </a:t>
            </a:r>
            <a:r>
              <a:rPr lang="en-US" dirty="0">
                <a:solidFill>
                  <a:srgbClr val="0070C0"/>
                </a:solidFill>
              </a:rPr>
              <a:t>other forms of testing</a:t>
            </a:r>
            <a:r>
              <a:rPr lang="en-US" dirty="0"/>
              <a:t>. </a:t>
            </a:r>
          </a:p>
          <a:p>
            <a:pPr algn="just">
              <a:lnSpc>
                <a:spcPct val="150000"/>
              </a:lnSpc>
            </a:pPr>
            <a:r>
              <a:rPr lang="en-US" dirty="0"/>
              <a:t>Some companies believe in </a:t>
            </a:r>
            <a:r>
              <a:rPr lang="en-US" dirty="0">
                <a:solidFill>
                  <a:srgbClr val="0070C0"/>
                </a:solidFill>
              </a:rPr>
              <a:t>outsourcing software testing </a:t>
            </a:r>
            <a:r>
              <a:rPr lang="en-US" dirty="0"/>
              <a:t>work which means they hire a firm or independent testers or consultants to have a look at and test their project. </a:t>
            </a:r>
          </a:p>
        </p:txBody>
      </p:sp>
      <p:sp>
        <p:nvSpPr>
          <p:cNvPr id="6" name="Oval 5"/>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Tree>
    <p:extLst>
      <p:ext uri="{BB962C8B-B14F-4D97-AF65-F5344CB8AC3E}">
        <p14:creationId xmlns:p14="http://schemas.microsoft.com/office/powerpoint/2010/main" val="227728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What has to be really tested</a:t>
            </a:r>
          </a:p>
        </p:txBody>
      </p:sp>
      <p:sp>
        <p:nvSpPr>
          <p:cNvPr id="4" name="Content Placeholder 3"/>
          <p:cNvSpPr>
            <a:spLocks noGrp="1"/>
          </p:cNvSpPr>
          <p:nvPr>
            <p:ph sz="quarter" idx="1"/>
          </p:nvPr>
        </p:nvSpPr>
        <p:spPr>
          <a:xfrm>
            <a:off x="304800" y="762000"/>
            <a:ext cx="8382000" cy="5905500"/>
          </a:xfrm>
        </p:spPr>
        <p:txBody>
          <a:bodyPr/>
          <a:lstStyle/>
          <a:p>
            <a:pPr algn="just">
              <a:lnSpc>
                <a:spcPct val="150000"/>
              </a:lnSpc>
            </a:pPr>
            <a:r>
              <a:rPr lang="en-US" dirty="0"/>
              <a:t>The tester should have a good understanding about the project </a:t>
            </a:r>
            <a:r>
              <a:rPr lang="en-US" dirty="0">
                <a:solidFill>
                  <a:srgbClr val="0070C0"/>
                </a:solidFill>
              </a:rPr>
              <a:t>requirements</a:t>
            </a:r>
            <a:r>
              <a:rPr lang="en-US" dirty="0"/>
              <a:t>. </a:t>
            </a:r>
          </a:p>
          <a:p>
            <a:pPr>
              <a:lnSpc>
                <a:spcPct val="150000"/>
              </a:lnSpc>
            </a:pPr>
            <a:endParaRPr lang="en-US" dirty="0"/>
          </a:p>
        </p:txBody>
      </p:sp>
      <p:pic>
        <p:nvPicPr>
          <p:cNvPr id="5" name="Picture 4"/>
          <p:cNvPicPr>
            <a:picLocks noChangeAspect="1"/>
          </p:cNvPicPr>
          <p:nvPr/>
        </p:nvPicPr>
        <p:blipFill>
          <a:blip r:embed="rId2"/>
          <a:stretch>
            <a:fillRect/>
          </a:stretch>
        </p:blipFill>
        <p:spPr>
          <a:xfrm>
            <a:off x="1162051" y="1987063"/>
            <a:ext cx="6248399" cy="4210049"/>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Tree>
    <p:extLst>
      <p:ext uri="{BB962C8B-B14F-4D97-AF65-F5344CB8AC3E}">
        <p14:creationId xmlns:p14="http://schemas.microsoft.com/office/powerpoint/2010/main" val="404293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016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sz="3200" b="1" dirty="0">
                <a:solidFill>
                  <a:srgbClr val="002060"/>
                </a:solidFill>
              </a:rPr>
              <a:t>When is the software testing done?</a:t>
            </a:r>
          </a:p>
        </p:txBody>
      </p:sp>
      <p:sp>
        <p:nvSpPr>
          <p:cNvPr id="4" name="Content Placeholder 3"/>
          <p:cNvSpPr>
            <a:spLocks noGrp="1"/>
          </p:cNvSpPr>
          <p:nvPr>
            <p:ph sz="quarter" idx="1"/>
          </p:nvPr>
        </p:nvSpPr>
        <p:spPr>
          <a:xfrm>
            <a:off x="304800" y="1066800"/>
            <a:ext cx="8534400" cy="5410200"/>
          </a:xfrm>
        </p:spPr>
        <p:txBody>
          <a:bodyPr>
            <a:normAutofit lnSpcReduction="10000"/>
          </a:bodyPr>
          <a:lstStyle/>
          <a:p>
            <a:pPr algn="just">
              <a:lnSpc>
                <a:spcPct val="150000"/>
              </a:lnSpc>
            </a:pPr>
            <a:r>
              <a:rPr lang="en-US" dirty="0"/>
              <a:t>The </a:t>
            </a:r>
            <a:r>
              <a:rPr lang="en-US" dirty="0">
                <a:solidFill>
                  <a:srgbClr val="0070C0"/>
                </a:solidFill>
              </a:rPr>
              <a:t>earlier</a:t>
            </a:r>
            <a:r>
              <a:rPr lang="en-US" dirty="0"/>
              <a:t> the testing team starts testing the software, the easier it would be for the developers </a:t>
            </a:r>
            <a:r>
              <a:rPr lang="en-US" dirty="0">
                <a:solidFill>
                  <a:srgbClr val="0070C0"/>
                </a:solidFill>
              </a:rPr>
              <a:t>to complete the project on time </a:t>
            </a:r>
            <a:r>
              <a:rPr lang="en-US" dirty="0"/>
              <a:t>and this would also save a lot of </a:t>
            </a:r>
            <a:r>
              <a:rPr lang="en-US" dirty="0">
                <a:solidFill>
                  <a:srgbClr val="0070C0"/>
                </a:solidFill>
              </a:rPr>
              <a:t>time</a:t>
            </a:r>
            <a:r>
              <a:rPr lang="en-US" dirty="0"/>
              <a:t>, </a:t>
            </a:r>
            <a:r>
              <a:rPr lang="en-US" dirty="0">
                <a:solidFill>
                  <a:srgbClr val="0070C0"/>
                </a:solidFill>
              </a:rPr>
              <a:t>money</a:t>
            </a:r>
            <a:r>
              <a:rPr lang="en-US" dirty="0"/>
              <a:t> and </a:t>
            </a:r>
            <a:r>
              <a:rPr lang="en-US" dirty="0">
                <a:solidFill>
                  <a:srgbClr val="0070C0"/>
                </a:solidFill>
              </a:rPr>
              <a:t>effort</a:t>
            </a:r>
            <a:r>
              <a:rPr lang="en-US" dirty="0"/>
              <a:t>. </a:t>
            </a:r>
          </a:p>
          <a:p>
            <a:pPr algn="just">
              <a:lnSpc>
                <a:spcPct val="150000"/>
              </a:lnSpc>
            </a:pPr>
            <a:r>
              <a:rPr lang="en-US" dirty="0"/>
              <a:t>Starting testing in the </a:t>
            </a:r>
            <a:r>
              <a:rPr lang="en-US" dirty="0">
                <a:solidFill>
                  <a:srgbClr val="0070C0"/>
                </a:solidFill>
              </a:rPr>
              <a:t>later stages </a:t>
            </a:r>
            <a:r>
              <a:rPr lang="en-US" dirty="0"/>
              <a:t>of development can turn out to be an expensive matter as it is very difficult to </a:t>
            </a:r>
            <a:r>
              <a:rPr lang="en-US" dirty="0">
                <a:solidFill>
                  <a:srgbClr val="0070C0"/>
                </a:solidFill>
              </a:rPr>
              <a:t>rectify</a:t>
            </a:r>
            <a:r>
              <a:rPr lang="en-US" dirty="0"/>
              <a:t> defects once the software has reached the final stages of development. </a:t>
            </a:r>
          </a:p>
          <a:p>
            <a:pPr algn="just">
              <a:lnSpc>
                <a:spcPct val="150000"/>
              </a:lnSpc>
            </a:pPr>
            <a:r>
              <a:rPr lang="en-US" dirty="0"/>
              <a:t>Dividing software development into stages and then testing work done in </a:t>
            </a:r>
            <a:r>
              <a:rPr lang="en-US" dirty="0">
                <a:solidFill>
                  <a:srgbClr val="0070C0"/>
                </a:solidFill>
              </a:rPr>
              <a:t>every stage </a:t>
            </a:r>
            <a:r>
              <a:rPr lang="en-US" dirty="0"/>
              <a:t>before moving on to the next stage helps in finishing the software development </a:t>
            </a:r>
            <a:r>
              <a:rPr lang="en-US" dirty="0">
                <a:solidFill>
                  <a:srgbClr val="0070C0"/>
                </a:solidFill>
              </a:rPr>
              <a:t>in time </a:t>
            </a:r>
            <a:r>
              <a:rPr lang="en-US" dirty="0"/>
              <a:t>with good results.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Tree>
    <p:extLst>
      <p:ext uri="{BB962C8B-B14F-4D97-AF65-F5344CB8AC3E}">
        <p14:creationId xmlns:p14="http://schemas.microsoft.com/office/powerpoint/2010/main" val="98403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3200" dirty="0">
                <a:solidFill>
                  <a:srgbClr val="002060"/>
                </a:solidFill>
              </a:rPr>
              <a:t>When…</a:t>
            </a:r>
          </a:p>
        </p:txBody>
      </p:sp>
      <p:sp>
        <p:nvSpPr>
          <p:cNvPr id="4" name="Content Placeholder 3"/>
          <p:cNvSpPr>
            <a:spLocks noGrp="1"/>
          </p:cNvSpPr>
          <p:nvPr>
            <p:ph sz="quarter" idx="1"/>
          </p:nvPr>
        </p:nvSpPr>
        <p:spPr>
          <a:xfrm>
            <a:off x="381000" y="1447800"/>
            <a:ext cx="8305800" cy="5105400"/>
          </a:xfrm>
        </p:spPr>
        <p:txBody>
          <a:bodyPr>
            <a:normAutofit/>
          </a:bodyPr>
          <a:lstStyle/>
          <a:p>
            <a:pPr marL="0" indent="0">
              <a:lnSpc>
                <a:spcPct val="150000"/>
              </a:lnSpc>
              <a:buNone/>
            </a:pPr>
            <a:r>
              <a:rPr lang="en-US" sz="3000" dirty="0">
                <a:solidFill>
                  <a:schemeClr val="bg1"/>
                </a:solidFill>
              </a:rPr>
              <a:t>.</a:t>
            </a:r>
          </a:p>
        </p:txBody>
      </p:sp>
      <p:pic>
        <p:nvPicPr>
          <p:cNvPr id="5" name="Picture 4"/>
          <p:cNvPicPr>
            <a:picLocks noChangeAspect="1"/>
          </p:cNvPicPr>
          <p:nvPr/>
        </p:nvPicPr>
        <p:blipFill>
          <a:blip r:embed="rId2"/>
          <a:stretch>
            <a:fillRect/>
          </a:stretch>
        </p:blipFill>
        <p:spPr>
          <a:xfrm>
            <a:off x="533400" y="1447801"/>
            <a:ext cx="8115300" cy="4629150"/>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Tree>
    <p:extLst>
      <p:ext uri="{BB962C8B-B14F-4D97-AF65-F5344CB8AC3E}">
        <p14:creationId xmlns:p14="http://schemas.microsoft.com/office/powerpoint/2010/main" val="400920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715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Software testing process</a:t>
            </a:r>
          </a:p>
        </p:txBody>
      </p:sp>
      <p:sp>
        <p:nvSpPr>
          <p:cNvPr id="4" name="Content Placeholder 3"/>
          <p:cNvSpPr>
            <a:spLocks noGrp="1"/>
          </p:cNvSpPr>
          <p:nvPr>
            <p:ph sz="quarter" idx="1"/>
          </p:nvPr>
        </p:nvSpPr>
        <p:spPr>
          <a:xfrm>
            <a:off x="304800" y="723900"/>
            <a:ext cx="8382000" cy="5829300"/>
          </a:xfrm>
        </p:spPr>
        <p:txBody>
          <a:bodyPr>
            <a:normAutofit/>
          </a:bodyPr>
          <a:lstStyle/>
          <a:p>
            <a:pPr algn="just">
              <a:lnSpc>
                <a:spcPct val="150000"/>
              </a:lnSpc>
            </a:pPr>
            <a:r>
              <a:rPr lang="en-US" dirty="0"/>
              <a:t>A</a:t>
            </a:r>
            <a:r>
              <a:rPr lang="en-US" b="1" dirty="0"/>
              <a:t> </a:t>
            </a:r>
            <a:r>
              <a:rPr lang="en-US" dirty="0"/>
              <a:t>process is a </a:t>
            </a:r>
            <a:r>
              <a:rPr lang="en-US" dirty="0">
                <a:solidFill>
                  <a:srgbClr val="0070C0"/>
                </a:solidFill>
              </a:rPr>
              <a:t>series</a:t>
            </a:r>
            <a:r>
              <a:rPr lang="en-US" dirty="0"/>
              <a:t> of activities performed to fulfill a purpose and produce a </a:t>
            </a:r>
            <a:r>
              <a:rPr lang="en-US" dirty="0">
                <a:solidFill>
                  <a:srgbClr val="0070C0"/>
                </a:solidFill>
              </a:rPr>
              <a:t>tangible</a:t>
            </a:r>
            <a:r>
              <a:rPr lang="en-US" dirty="0"/>
              <a:t> output based on a given input.</a:t>
            </a:r>
          </a:p>
          <a:p>
            <a:pPr algn="just">
              <a:lnSpc>
                <a:spcPct val="150000"/>
              </a:lnSpc>
            </a:pPr>
            <a:r>
              <a:rPr lang="en-US" dirty="0"/>
              <a:t>Processes can be described and hence monitored and improved. A process description must always include: </a:t>
            </a:r>
          </a:p>
          <a:p>
            <a:pPr lvl="1" algn="just">
              <a:lnSpc>
                <a:spcPct val="150000"/>
              </a:lnSpc>
              <a:buFont typeface="Wingdings" panose="05000000000000000000" pitchFamily="2" charset="2"/>
              <a:buChar char="Ø"/>
            </a:pPr>
            <a:r>
              <a:rPr lang="en-US" dirty="0"/>
              <a:t>A definition of the input </a:t>
            </a:r>
          </a:p>
          <a:p>
            <a:pPr lvl="1" algn="just">
              <a:lnSpc>
                <a:spcPct val="150000"/>
              </a:lnSpc>
              <a:buFont typeface="Wingdings" panose="05000000000000000000" pitchFamily="2" charset="2"/>
              <a:buChar char="Ø"/>
            </a:pPr>
            <a:r>
              <a:rPr lang="en-US" dirty="0"/>
              <a:t>A list of activities—the procedure </a:t>
            </a:r>
          </a:p>
          <a:p>
            <a:pPr lvl="1" algn="just">
              <a:lnSpc>
                <a:spcPct val="150000"/>
              </a:lnSpc>
              <a:buFont typeface="Wingdings" panose="05000000000000000000" pitchFamily="2" charset="2"/>
              <a:buChar char="Ø"/>
            </a:pPr>
            <a:r>
              <a:rPr lang="en-US" dirty="0"/>
              <a:t>A description of the output</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Tree>
    <p:extLst>
      <p:ext uri="{BB962C8B-B14F-4D97-AF65-F5344CB8AC3E}">
        <p14:creationId xmlns:p14="http://schemas.microsoft.com/office/powerpoint/2010/main" val="52959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Software testing life cycle (STLC)</a:t>
            </a:r>
          </a:p>
        </p:txBody>
      </p:sp>
      <p:sp>
        <p:nvSpPr>
          <p:cNvPr id="4" name="Content Placeholder 3"/>
          <p:cNvSpPr>
            <a:spLocks noGrp="1"/>
          </p:cNvSpPr>
          <p:nvPr>
            <p:ph sz="quarter" idx="1"/>
          </p:nvPr>
        </p:nvSpPr>
        <p:spPr>
          <a:xfrm>
            <a:off x="228600" y="762000"/>
            <a:ext cx="8534400" cy="5715000"/>
          </a:xfrm>
        </p:spPr>
        <p:txBody>
          <a:bodyPr/>
          <a:lstStyle/>
          <a:p>
            <a:pPr algn="just"/>
            <a:r>
              <a:rPr lang="en-US" dirty="0"/>
              <a:t>Software testing life cycle defines </a:t>
            </a:r>
            <a:r>
              <a:rPr lang="en-US" dirty="0">
                <a:solidFill>
                  <a:srgbClr val="0070C0"/>
                </a:solidFill>
              </a:rPr>
              <a:t>the stages </a:t>
            </a:r>
            <a:r>
              <a:rPr lang="en-US" dirty="0"/>
              <a:t>in testing of software. </a:t>
            </a:r>
          </a:p>
          <a:p>
            <a:pPr algn="just"/>
            <a:r>
              <a:rPr lang="en-US" dirty="0"/>
              <a:t>It is executed in a systematic and planned manner. </a:t>
            </a:r>
          </a:p>
          <a:p>
            <a:pPr algn="just"/>
            <a:r>
              <a:rPr lang="en-US" dirty="0"/>
              <a:t>In STLC process, various activities are carried out to improve the </a:t>
            </a:r>
            <a:r>
              <a:rPr lang="en-US" dirty="0">
                <a:solidFill>
                  <a:srgbClr val="0070C0"/>
                </a:solidFill>
              </a:rPr>
              <a:t>quality</a:t>
            </a:r>
            <a:r>
              <a:rPr lang="en-US" dirty="0"/>
              <a:t> of the product. </a:t>
            </a:r>
          </a:p>
          <a:p>
            <a:pPr algn="just"/>
            <a:r>
              <a:rPr lang="en-US" dirty="0"/>
              <a:t>STLC, in general, comprises of the following phases: </a:t>
            </a:r>
          </a:p>
          <a:p>
            <a:endParaRPr lang="en-US" sz="3000" dirty="0"/>
          </a:p>
        </p:txBody>
      </p:sp>
      <p:pic>
        <p:nvPicPr>
          <p:cNvPr id="5" name="Picture 4"/>
          <p:cNvPicPr>
            <a:picLocks noChangeAspect="1"/>
          </p:cNvPicPr>
          <p:nvPr/>
        </p:nvPicPr>
        <p:blipFill>
          <a:blip r:embed="rId2"/>
          <a:stretch>
            <a:fillRect/>
          </a:stretch>
        </p:blipFill>
        <p:spPr>
          <a:xfrm>
            <a:off x="228600" y="3505200"/>
            <a:ext cx="8686800" cy="2971800"/>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Tree>
    <p:extLst>
      <p:ext uri="{BB962C8B-B14F-4D97-AF65-F5344CB8AC3E}">
        <p14:creationId xmlns:p14="http://schemas.microsoft.com/office/powerpoint/2010/main" val="40291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1. Requirement Analysis</a:t>
            </a:r>
          </a:p>
        </p:txBody>
      </p:sp>
      <p:sp>
        <p:nvSpPr>
          <p:cNvPr id="4" name="Content Placeholder 3"/>
          <p:cNvSpPr>
            <a:spLocks noGrp="1"/>
          </p:cNvSpPr>
          <p:nvPr>
            <p:ph sz="quarter" idx="1"/>
          </p:nvPr>
        </p:nvSpPr>
        <p:spPr>
          <a:xfrm>
            <a:off x="304800" y="762000"/>
            <a:ext cx="8382000" cy="5715000"/>
          </a:xfrm>
        </p:spPr>
        <p:txBody>
          <a:bodyPr>
            <a:normAutofit/>
          </a:bodyPr>
          <a:lstStyle/>
          <a:p>
            <a:pPr algn="just">
              <a:buFont typeface="Wingdings" panose="05000000000000000000" pitchFamily="2" charset="2"/>
              <a:buChar char="Ø"/>
            </a:pPr>
            <a:r>
              <a:rPr lang="en-US" dirty="0"/>
              <a:t>Before we go for designing any software, we need to analyze the requirements. Like </a:t>
            </a:r>
          </a:p>
          <a:p>
            <a:pPr lvl="1" algn="just">
              <a:buFont typeface="Wingdings" panose="05000000000000000000" pitchFamily="2" charset="2"/>
              <a:buChar char="ü"/>
            </a:pPr>
            <a:r>
              <a:rPr lang="en-US" dirty="0"/>
              <a:t>What is the </a:t>
            </a:r>
            <a:r>
              <a:rPr lang="en-US" dirty="0">
                <a:solidFill>
                  <a:srgbClr val="0070C0"/>
                </a:solidFill>
              </a:rPr>
              <a:t>purpose</a:t>
            </a:r>
            <a:r>
              <a:rPr lang="en-US" dirty="0"/>
              <a:t> of the application? </a:t>
            </a:r>
          </a:p>
          <a:p>
            <a:pPr lvl="1" algn="just">
              <a:buFont typeface="Wingdings" panose="05000000000000000000" pitchFamily="2" charset="2"/>
              <a:buChar char="ü"/>
            </a:pPr>
            <a:r>
              <a:rPr lang="en-US" dirty="0">
                <a:solidFill>
                  <a:srgbClr val="0070C0"/>
                </a:solidFill>
              </a:rPr>
              <a:t>How many users </a:t>
            </a:r>
            <a:r>
              <a:rPr lang="en-US" dirty="0"/>
              <a:t>are going to use this? </a:t>
            </a:r>
          </a:p>
          <a:p>
            <a:pPr lvl="1" algn="just">
              <a:buFont typeface="Wingdings" panose="05000000000000000000" pitchFamily="2" charset="2"/>
              <a:buChar char="ü"/>
            </a:pPr>
            <a:r>
              <a:rPr lang="en-US" dirty="0"/>
              <a:t>What is the </a:t>
            </a:r>
            <a:r>
              <a:rPr lang="en-US" dirty="0">
                <a:solidFill>
                  <a:srgbClr val="0070C0"/>
                </a:solidFill>
              </a:rPr>
              <a:t>traditional process </a:t>
            </a:r>
            <a:r>
              <a:rPr lang="en-US" dirty="0"/>
              <a:t>of the client and how our software is going to help our client? </a:t>
            </a:r>
          </a:p>
          <a:p>
            <a:pPr algn="just">
              <a:buFont typeface="Wingdings" panose="05000000000000000000" pitchFamily="2" charset="2"/>
              <a:buChar char="Ø"/>
            </a:pPr>
            <a:r>
              <a:rPr lang="en-US" dirty="0"/>
              <a:t>Here testing team gathers as much information as possible about the software which they are going to test. </a:t>
            </a:r>
          </a:p>
          <a:p>
            <a:pPr algn="just">
              <a:buFont typeface="Wingdings" panose="05000000000000000000" pitchFamily="2" charset="2"/>
              <a:buChar char="Ø"/>
            </a:pPr>
            <a:r>
              <a:rPr lang="en-US" dirty="0"/>
              <a:t>It’s obvious that if the testing team has good knowledge about the software, then it can test it very well.</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Tree>
    <p:extLst>
      <p:ext uri="{BB962C8B-B14F-4D97-AF65-F5344CB8AC3E}">
        <p14:creationId xmlns:p14="http://schemas.microsoft.com/office/powerpoint/2010/main" val="415036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dirty="0">
                <a:solidFill>
                  <a:srgbClr val="002060"/>
                </a:solidFill>
              </a:rPr>
              <a:t>2. Software test planning</a:t>
            </a:r>
          </a:p>
        </p:txBody>
      </p:sp>
      <p:sp>
        <p:nvSpPr>
          <p:cNvPr id="4" name="Content Placeholder 3"/>
          <p:cNvSpPr>
            <a:spLocks noGrp="1"/>
          </p:cNvSpPr>
          <p:nvPr>
            <p:ph sz="quarter" idx="1"/>
          </p:nvPr>
        </p:nvSpPr>
        <p:spPr>
          <a:xfrm>
            <a:off x="304800" y="838200"/>
            <a:ext cx="8382000" cy="5562600"/>
          </a:xfrm>
        </p:spPr>
        <p:txBody>
          <a:bodyPr>
            <a:normAutofit/>
          </a:bodyPr>
          <a:lstStyle/>
          <a:p>
            <a:pPr algn="just">
              <a:lnSpc>
                <a:spcPct val="150000"/>
              </a:lnSpc>
            </a:pPr>
            <a:r>
              <a:rPr lang="en-US" dirty="0"/>
              <a:t>Software test planning is the practice of </a:t>
            </a:r>
            <a:r>
              <a:rPr lang="en-US" dirty="0">
                <a:solidFill>
                  <a:srgbClr val="0070C0"/>
                </a:solidFill>
              </a:rPr>
              <a:t>documenting software testing requirements in an organized manner. </a:t>
            </a:r>
          </a:p>
          <a:p>
            <a:pPr algn="just">
              <a:lnSpc>
                <a:spcPct val="150000"/>
              </a:lnSpc>
            </a:pPr>
            <a:r>
              <a:rPr lang="en-US" dirty="0"/>
              <a:t>The test plan serves as a </a:t>
            </a:r>
            <a:r>
              <a:rPr lang="en-US" dirty="0">
                <a:solidFill>
                  <a:srgbClr val="0070C0"/>
                </a:solidFill>
              </a:rPr>
              <a:t>blueprint</a:t>
            </a:r>
            <a:r>
              <a:rPr lang="en-US" dirty="0"/>
              <a:t> to conduct software testing activities as a defined process which is </a:t>
            </a:r>
            <a:r>
              <a:rPr lang="en-US" dirty="0">
                <a:solidFill>
                  <a:srgbClr val="0070C0"/>
                </a:solidFill>
              </a:rPr>
              <a:t>minutely monitored and controlled by the test manager.</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Tree>
    <p:extLst>
      <p:ext uri="{BB962C8B-B14F-4D97-AF65-F5344CB8AC3E}">
        <p14:creationId xmlns:p14="http://schemas.microsoft.com/office/powerpoint/2010/main" val="26130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Cont…</a:t>
            </a:r>
          </a:p>
        </p:txBody>
      </p:sp>
      <p:sp>
        <p:nvSpPr>
          <p:cNvPr id="4" name="Content Placeholder 3"/>
          <p:cNvSpPr>
            <a:spLocks noGrp="1"/>
          </p:cNvSpPr>
          <p:nvPr>
            <p:ph sz="quarter" idx="1"/>
          </p:nvPr>
        </p:nvSpPr>
        <p:spPr>
          <a:xfrm>
            <a:off x="304800" y="762000"/>
            <a:ext cx="8382000" cy="5791200"/>
          </a:xfrm>
        </p:spPr>
        <p:txBody>
          <a:bodyPr>
            <a:normAutofit/>
          </a:bodyPr>
          <a:lstStyle/>
          <a:p>
            <a:pPr algn="just"/>
            <a:r>
              <a:rPr lang="en-US" dirty="0"/>
              <a:t>A test plan is a detailed document that outlines the </a:t>
            </a:r>
          </a:p>
          <a:p>
            <a:pPr lvl="1" algn="just">
              <a:lnSpc>
                <a:spcPct val="150000"/>
              </a:lnSpc>
              <a:buFont typeface="Wingdings" panose="05000000000000000000" pitchFamily="2" charset="2"/>
              <a:buChar char="ü"/>
            </a:pPr>
            <a:r>
              <a:rPr lang="en-US" dirty="0"/>
              <a:t>test tasks, </a:t>
            </a:r>
            <a:r>
              <a:rPr lang="en-US" dirty="0">
                <a:solidFill>
                  <a:srgbClr val="0070C0"/>
                </a:solidFill>
              </a:rPr>
              <a:t>(what) </a:t>
            </a:r>
          </a:p>
          <a:p>
            <a:pPr lvl="1" algn="just">
              <a:lnSpc>
                <a:spcPct val="150000"/>
              </a:lnSpc>
              <a:buFont typeface="Wingdings" panose="05000000000000000000" pitchFamily="2" charset="2"/>
              <a:buChar char="ü"/>
            </a:pPr>
            <a:r>
              <a:rPr lang="en-US" dirty="0"/>
              <a:t>test strategy, </a:t>
            </a:r>
            <a:r>
              <a:rPr lang="en-US" dirty="0">
                <a:solidFill>
                  <a:srgbClr val="0070C0"/>
                </a:solidFill>
              </a:rPr>
              <a:t>(how) </a:t>
            </a:r>
          </a:p>
          <a:p>
            <a:pPr lvl="1" algn="just">
              <a:lnSpc>
                <a:spcPct val="150000"/>
              </a:lnSpc>
              <a:buFont typeface="Wingdings" panose="05000000000000000000" pitchFamily="2" charset="2"/>
              <a:buChar char="ü"/>
            </a:pPr>
            <a:r>
              <a:rPr lang="en-US" dirty="0"/>
              <a:t>test approach, </a:t>
            </a:r>
            <a:r>
              <a:rPr lang="en-US" dirty="0">
                <a:solidFill>
                  <a:srgbClr val="0070C0"/>
                </a:solidFill>
              </a:rPr>
              <a:t>(how) </a:t>
            </a:r>
          </a:p>
          <a:p>
            <a:pPr lvl="1" algn="just">
              <a:lnSpc>
                <a:spcPct val="150000"/>
              </a:lnSpc>
              <a:buFont typeface="Wingdings" panose="05000000000000000000" pitchFamily="2" charset="2"/>
              <a:buChar char="ü"/>
            </a:pPr>
            <a:r>
              <a:rPr lang="en-US" dirty="0"/>
              <a:t>testing objectives, </a:t>
            </a:r>
            <a:r>
              <a:rPr lang="en-US" dirty="0">
                <a:solidFill>
                  <a:srgbClr val="0070C0"/>
                </a:solidFill>
              </a:rPr>
              <a:t>(why) </a:t>
            </a:r>
          </a:p>
          <a:p>
            <a:pPr lvl="1" algn="just">
              <a:lnSpc>
                <a:spcPct val="150000"/>
              </a:lnSpc>
              <a:buFont typeface="Wingdings" panose="05000000000000000000" pitchFamily="2" charset="2"/>
              <a:buChar char="ü"/>
            </a:pPr>
            <a:r>
              <a:rPr lang="en-US" dirty="0"/>
              <a:t>resources </a:t>
            </a:r>
            <a:r>
              <a:rPr lang="en-US" dirty="0">
                <a:solidFill>
                  <a:srgbClr val="0070C0"/>
                </a:solidFill>
              </a:rPr>
              <a:t>(manpower, software, hardware) </a:t>
            </a:r>
            <a:r>
              <a:rPr lang="en-US" dirty="0"/>
              <a:t>required for testing, </a:t>
            </a:r>
          </a:p>
          <a:p>
            <a:pPr lvl="1" algn="just">
              <a:lnSpc>
                <a:spcPct val="150000"/>
              </a:lnSpc>
              <a:buFont typeface="Wingdings" panose="05000000000000000000" pitchFamily="2" charset="2"/>
              <a:buChar char="ü"/>
            </a:pPr>
            <a:r>
              <a:rPr lang="en-US" dirty="0"/>
              <a:t>test schedule, </a:t>
            </a:r>
            <a:r>
              <a:rPr lang="en-US" dirty="0">
                <a:solidFill>
                  <a:srgbClr val="0070C0"/>
                </a:solidFill>
              </a:rPr>
              <a:t>(when) </a:t>
            </a:r>
          </a:p>
          <a:p>
            <a:pPr lvl="1" algn="just">
              <a:lnSpc>
                <a:spcPct val="150000"/>
              </a:lnSpc>
              <a:buFont typeface="Wingdings" panose="05000000000000000000" pitchFamily="2" charset="2"/>
              <a:buChar char="ü"/>
            </a:pPr>
            <a:r>
              <a:rPr lang="en-US" dirty="0"/>
              <a:t>test estimation and </a:t>
            </a:r>
            <a:r>
              <a:rPr lang="en-US" dirty="0">
                <a:solidFill>
                  <a:srgbClr val="0070C0"/>
                </a:solidFill>
              </a:rPr>
              <a:t>(how much) </a:t>
            </a:r>
          </a:p>
          <a:p>
            <a:pPr lvl="1" algn="just">
              <a:lnSpc>
                <a:spcPct val="150000"/>
              </a:lnSpc>
              <a:buFont typeface="Wingdings" panose="05000000000000000000" pitchFamily="2" charset="2"/>
              <a:buChar char="ü"/>
            </a:pPr>
            <a:r>
              <a:rPr lang="en-US" dirty="0"/>
              <a:t>test deliverables. </a:t>
            </a:r>
            <a:r>
              <a:rPr lang="en-US" dirty="0">
                <a:solidFill>
                  <a:srgbClr val="0070C0"/>
                </a:solidFill>
              </a:rPr>
              <a:t>(outputs)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spTree>
    <p:extLst>
      <p:ext uri="{BB962C8B-B14F-4D97-AF65-F5344CB8AC3E}">
        <p14:creationId xmlns:p14="http://schemas.microsoft.com/office/powerpoint/2010/main" val="387478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254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a:solidFill>
                  <a:srgbClr val="002060"/>
                </a:solidFill>
              </a:rPr>
              <a:t>Importance of Software Test Plan</a:t>
            </a:r>
            <a:endParaRPr lang="en-US" sz="3200" b="1" dirty="0">
              <a:solidFill>
                <a:srgbClr val="002060"/>
              </a:solidFill>
            </a:endParaRPr>
          </a:p>
        </p:txBody>
      </p:sp>
      <p:sp>
        <p:nvSpPr>
          <p:cNvPr id="4" name="Content Placeholder 3"/>
          <p:cNvSpPr>
            <a:spLocks noGrp="1"/>
          </p:cNvSpPr>
          <p:nvPr>
            <p:ph sz="quarter" idx="1"/>
          </p:nvPr>
        </p:nvSpPr>
        <p:spPr>
          <a:xfrm>
            <a:off x="304800" y="1066800"/>
            <a:ext cx="8382000" cy="5334000"/>
          </a:xfrm>
        </p:spPr>
        <p:txBody>
          <a:bodyPr/>
          <a:lstStyle/>
          <a:p>
            <a:pPr algn="just">
              <a:lnSpc>
                <a:spcPct val="150000"/>
              </a:lnSpc>
            </a:pPr>
            <a:r>
              <a:rPr lang="en-US" dirty="0"/>
              <a:t>Test plan </a:t>
            </a:r>
            <a:r>
              <a:rPr lang="en-US" dirty="0">
                <a:solidFill>
                  <a:srgbClr val="0070C0"/>
                </a:solidFill>
              </a:rPr>
              <a:t>guides</a:t>
            </a:r>
            <a:r>
              <a:rPr lang="en-US" dirty="0"/>
              <a:t> the testing phases to be followed. </a:t>
            </a:r>
          </a:p>
          <a:p>
            <a:pPr algn="just">
              <a:lnSpc>
                <a:spcPct val="150000"/>
              </a:lnSpc>
            </a:pPr>
            <a:r>
              <a:rPr lang="en-US" dirty="0"/>
              <a:t>Test plan helps us determine the </a:t>
            </a:r>
            <a:r>
              <a:rPr lang="en-US" dirty="0">
                <a:solidFill>
                  <a:srgbClr val="0070C0"/>
                </a:solidFill>
              </a:rPr>
              <a:t>effort</a:t>
            </a:r>
            <a:r>
              <a:rPr lang="en-US" dirty="0"/>
              <a:t> needed to validate the quality of the application under test </a:t>
            </a:r>
          </a:p>
          <a:p>
            <a:pPr algn="just">
              <a:lnSpc>
                <a:spcPct val="150000"/>
              </a:lnSpc>
            </a:pPr>
            <a:r>
              <a:rPr lang="en-US" dirty="0"/>
              <a:t>Helps people </a:t>
            </a:r>
            <a:r>
              <a:rPr lang="en-US" dirty="0">
                <a:solidFill>
                  <a:srgbClr val="0070C0"/>
                </a:solidFill>
              </a:rPr>
              <a:t>outside the test team </a:t>
            </a:r>
            <a:r>
              <a:rPr lang="en-US" dirty="0"/>
              <a:t>such as developers, business managers, customers </a:t>
            </a:r>
            <a:r>
              <a:rPr lang="en-US" dirty="0">
                <a:solidFill>
                  <a:srgbClr val="0070C0"/>
                </a:solidFill>
              </a:rPr>
              <a:t>understand the details of testing</a:t>
            </a:r>
            <a:r>
              <a:rPr lang="en-US" dirty="0"/>
              <a:t>. </a:t>
            </a:r>
          </a:p>
          <a:p>
            <a:pPr algn="just">
              <a:lnSpc>
                <a:spcPct val="150000"/>
              </a:lnSpc>
            </a:pPr>
            <a:r>
              <a:rPr lang="en-US" dirty="0"/>
              <a:t>It can be </a:t>
            </a:r>
            <a:r>
              <a:rPr lang="en-US" dirty="0">
                <a:solidFill>
                  <a:srgbClr val="0070C0"/>
                </a:solidFill>
              </a:rPr>
              <a:t>reviewed</a:t>
            </a:r>
            <a:r>
              <a:rPr lang="en-US" dirty="0"/>
              <a:t> by the management team and </a:t>
            </a:r>
            <a:r>
              <a:rPr lang="en-US" dirty="0">
                <a:solidFill>
                  <a:srgbClr val="0070C0"/>
                </a:solidFill>
              </a:rPr>
              <a:t>re-used</a:t>
            </a:r>
            <a:r>
              <a:rPr lang="en-US" dirty="0"/>
              <a:t> for other projects.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spTree>
    <p:extLst>
      <p:ext uri="{BB962C8B-B14F-4D97-AF65-F5344CB8AC3E}">
        <p14:creationId xmlns:p14="http://schemas.microsoft.com/office/powerpoint/2010/main" val="50047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600200"/>
            <a:ext cx="8458200" cy="4876800"/>
          </a:xfrm>
        </p:spPr>
        <p:txBody>
          <a:bodyPr>
            <a:noAutofit/>
          </a:bodyPr>
          <a:lstStyle/>
          <a:p>
            <a:pPr algn="l"/>
            <a:endParaRPr lang="en-US" sz="3200" b="1" dirty="0">
              <a:solidFill>
                <a:schemeClr val="tx1"/>
              </a:solidFill>
              <a:latin typeface="Times New Roman" pitchFamily="18" charset="0"/>
              <a:cs typeface="Times New Roman" pitchFamily="18" charset="0"/>
            </a:endParaRPr>
          </a:p>
          <a:p>
            <a:pPr algn="l"/>
            <a:endParaRPr lang="en-US" sz="3200" b="1" dirty="0">
              <a:solidFill>
                <a:schemeClr val="tx1"/>
              </a:solidFill>
              <a:latin typeface="Times New Roman" pitchFamily="18" charset="0"/>
              <a:cs typeface="Times New Roman" pitchFamily="18" charset="0"/>
            </a:endParaRPr>
          </a:p>
          <a:p>
            <a:pPr algn="l"/>
            <a:endParaRPr lang="en-US" sz="3200" b="1" dirty="0">
              <a:solidFill>
                <a:schemeClr val="tx1"/>
              </a:solidFill>
              <a:latin typeface="Times New Roman" pitchFamily="18" charset="0"/>
              <a:cs typeface="Times New Roman" pitchFamily="18" charset="0"/>
            </a:endParaRPr>
          </a:p>
          <a:p>
            <a:pPr marL="457200" indent="-457200" algn="l">
              <a:buFont typeface="Wingdings" panose="05000000000000000000" pitchFamily="2" charset="2"/>
              <a:buChar char="Ø"/>
            </a:pPr>
            <a:r>
              <a:rPr lang="en-US" b="1" dirty="0">
                <a:solidFill>
                  <a:schemeClr val="tx1"/>
                </a:solidFill>
              </a:rPr>
              <a:t>Introduction</a:t>
            </a:r>
          </a:p>
          <a:p>
            <a:pPr marL="457200" indent="-457200" algn="l">
              <a:buFont typeface="Wingdings" panose="05000000000000000000" pitchFamily="2" charset="2"/>
              <a:buChar char="Ø"/>
            </a:pPr>
            <a:r>
              <a:rPr lang="en-US" b="1" dirty="0">
                <a:solidFill>
                  <a:schemeClr val="tx1"/>
                </a:solidFill>
              </a:rPr>
              <a:t>What is software testing</a:t>
            </a:r>
          </a:p>
          <a:p>
            <a:pPr marL="457200" indent="-457200" algn="l">
              <a:buFont typeface="Wingdings" panose="05000000000000000000" pitchFamily="2" charset="2"/>
              <a:buChar char="Ø"/>
            </a:pPr>
            <a:r>
              <a:rPr lang="en-US" b="1" dirty="0">
                <a:solidFill>
                  <a:schemeClr val="tx1"/>
                </a:solidFill>
              </a:rPr>
              <a:t>Basics of Software Testing</a:t>
            </a:r>
          </a:p>
          <a:p>
            <a:pPr marL="457200" indent="-457200" algn="l">
              <a:buFont typeface="Wingdings" panose="05000000000000000000" pitchFamily="2" charset="2"/>
              <a:buChar char="Ø"/>
            </a:pPr>
            <a:r>
              <a:rPr lang="en-US" b="1" dirty="0">
                <a:solidFill>
                  <a:schemeClr val="tx1"/>
                </a:solidFill>
              </a:rPr>
              <a:t>Software Testing Process</a:t>
            </a:r>
          </a:p>
          <a:p>
            <a:pPr lvl="1" algn="l"/>
            <a:endParaRPr lang="en-US" b="1" dirty="0"/>
          </a:p>
        </p:txBody>
      </p:sp>
      <p:sp>
        <p:nvSpPr>
          <p:cNvPr id="2" name="Title 1"/>
          <p:cNvSpPr>
            <a:spLocks noGrp="1"/>
          </p:cNvSpPr>
          <p:nvPr>
            <p:ph type="ctrTitle"/>
          </p:nvPr>
        </p:nvSpPr>
        <p:spPr>
          <a:xfrm>
            <a:off x="533400" y="1752600"/>
            <a:ext cx="8229600" cy="533400"/>
          </a:xfrm>
        </p:spPr>
        <p:txBody>
          <a:bodyPr>
            <a:noAutofit/>
          </a:bodyPr>
          <a:lstStyle/>
          <a:p>
            <a:r>
              <a:rPr lang="en-US" sz="8000" b="1" dirty="0">
                <a:solidFill>
                  <a:schemeClr val="tx1"/>
                </a:solidFill>
                <a:latin typeface="Baskerville Old Face" pitchFamily="18" charset="0"/>
                <a:cs typeface="Times New Roman" pitchFamily="18" charset="0"/>
              </a:rPr>
              <a:t>Contents</a:t>
            </a:r>
            <a:endParaRPr lang="en-US" sz="8000" dirty="0">
              <a:solidFill>
                <a:schemeClr val="tx1"/>
              </a:solidFill>
              <a:latin typeface="Baskerville Old Face" pitchFamily="18" charset="0"/>
              <a:cs typeface="Times New Roman" pitchFamily="18" charset="0"/>
            </a:endParaRPr>
          </a:p>
        </p:txBody>
      </p:sp>
      <p:sp>
        <p:nvSpPr>
          <p:cNvPr id="4" name="Title 1"/>
          <p:cNvSpPr txBox="1">
            <a:spLocks/>
          </p:cNvSpPr>
          <p:nvPr/>
        </p:nvSpPr>
        <p:spPr>
          <a:xfrm>
            <a:off x="762000" y="838200"/>
            <a:ext cx="8229600" cy="533400"/>
          </a:xfrm>
          <a:prstGeom prst="rect">
            <a:avLst/>
          </a:prstGeom>
        </p:spPr>
        <p:txBody>
          <a:bodyPr bIns="9144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1" i="0" u="none" strike="noStrike" kern="1200" cap="none" spc="0" normalizeH="0" baseline="0" noProof="0" dirty="0">
              <a:ln>
                <a:noFill/>
              </a:ln>
              <a:solidFill>
                <a:schemeClr val="tx1"/>
              </a:solidFill>
              <a:effectLst/>
              <a:uLnTx/>
              <a:uFillTx/>
              <a:latin typeface="+mn-lt"/>
              <a:ea typeface="+mj-ea"/>
              <a:cs typeface="+mj-cs"/>
            </a:endParaRPr>
          </a:p>
        </p:txBody>
      </p:sp>
      <p:sp>
        <p:nvSpPr>
          <p:cNvPr id="6" name="Oval 5"/>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016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b="1">
                <a:solidFill>
                  <a:srgbClr val="002060"/>
                </a:solidFill>
              </a:rPr>
              <a:t>How to write a Software Test Plan</a:t>
            </a:r>
            <a:endParaRPr lang="en-US" b="1" dirty="0">
              <a:solidFill>
                <a:srgbClr val="002060"/>
              </a:solidFill>
            </a:endParaRPr>
          </a:p>
        </p:txBody>
      </p:sp>
      <p:sp>
        <p:nvSpPr>
          <p:cNvPr id="4" name="Content Placeholder 3"/>
          <p:cNvSpPr>
            <a:spLocks noGrp="1"/>
          </p:cNvSpPr>
          <p:nvPr>
            <p:ph sz="quarter" idx="1"/>
          </p:nvPr>
        </p:nvSpPr>
        <p:spPr>
          <a:xfrm>
            <a:off x="304800" y="1066800"/>
            <a:ext cx="8382000" cy="5410200"/>
          </a:xfrm>
        </p:spPr>
        <p:txBody>
          <a:bodyPr/>
          <a:lstStyle/>
          <a:p>
            <a:pPr algn="just"/>
            <a:r>
              <a:rPr lang="en-US" dirty="0"/>
              <a:t>Follow the eight steps below to create a test plan as per </a:t>
            </a:r>
            <a:r>
              <a:rPr lang="en-US" dirty="0">
                <a:solidFill>
                  <a:srgbClr val="0070C0"/>
                </a:solidFill>
              </a:rPr>
              <a:t>IEEE 829 </a:t>
            </a:r>
          </a:p>
          <a:p>
            <a:pPr marL="0" indent="0" algn="just">
              <a:buNone/>
            </a:pPr>
            <a:r>
              <a:rPr lang="en-US" dirty="0">
                <a:solidFill>
                  <a:srgbClr val="0070C0"/>
                </a:solidFill>
              </a:rPr>
              <a:t>Standard</a:t>
            </a:r>
          </a:p>
          <a:p>
            <a:pPr marL="0" indent="0">
              <a:buNone/>
            </a:pPr>
            <a:endParaRPr lang="en-US" dirty="0">
              <a:solidFill>
                <a:srgbClr val="0070C0"/>
              </a:solidFill>
            </a:endParaRPr>
          </a:p>
        </p:txBody>
      </p:sp>
      <p:pic>
        <p:nvPicPr>
          <p:cNvPr id="5" name="Picture 4"/>
          <p:cNvPicPr>
            <a:picLocks noChangeAspect="1"/>
          </p:cNvPicPr>
          <p:nvPr/>
        </p:nvPicPr>
        <p:blipFill>
          <a:blip r:embed="rId2"/>
          <a:stretch>
            <a:fillRect/>
          </a:stretch>
        </p:blipFill>
        <p:spPr>
          <a:xfrm>
            <a:off x="685800" y="2133601"/>
            <a:ext cx="7696200" cy="3124200"/>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p>
        </p:txBody>
      </p:sp>
    </p:spTree>
    <p:extLst>
      <p:ext uri="{BB962C8B-B14F-4D97-AF65-F5344CB8AC3E}">
        <p14:creationId xmlns:p14="http://schemas.microsoft.com/office/powerpoint/2010/main" val="96907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a:solidFill>
                  <a:srgbClr val="002060"/>
                </a:solidFill>
              </a:rPr>
              <a:t>I. Analyze the product</a:t>
            </a:r>
            <a:endParaRPr lang="en-US" sz="3200" b="1" dirty="0">
              <a:solidFill>
                <a:srgbClr val="002060"/>
              </a:solidFill>
            </a:endParaRPr>
          </a:p>
        </p:txBody>
      </p:sp>
      <p:sp>
        <p:nvSpPr>
          <p:cNvPr id="4" name="Content Placeholder 3"/>
          <p:cNvSpPr>
            <a:spLocks noGrp="1"/>
          </p:cNvSpPr>
          <p:nvPr>
            <p:ph sz="quarter" idx="1"/>
          </p:nvPr>
        </p:nvSpPr>
        <p:spPr>
          <a:xfrm>
            <a:off x="304800" y="1066800"/>
            <a:ext cx="8382000" cy="5410200"/>
          </a:xfrm>
        </p:spPr>
        <p:txBody>
          <a:bodyPr>
            <a:normAutofit lnSpcReduction="10000"/>
          </a:bodyPr>
          <a:lstStyle/>
          <a:p>
            <a:pPr algn="just">
              <a:lnSpc>
                <a:spcPct val="150000"/>
              </a:lnSpc>
            </a:pPr>
            <a:r>
              <a:rPr lang="en-US" dirty="0"/>
              <a:t>You must learn a product </a:t>
            </a:r>
            <a:r>
              <a:rPr lang="en-US" dirty="0">
                <a:solidFill>
                  <a:srgbClr val="0070C0"/>
                </a:solidFill>
              </a:rPr>
              <a:t>thoroughly</a:t>
            </a:r>
            <a:r>
              <a:rPr lang="en-US" dirty="0"/>
              <a:t> before testing it. How can you test a product </a:t>
            </a:r>
            <a:r>
              <a:rPr lang="en-US" dirty="0">
                <a:solidFill>
                  <a:srgbClr val="0070C0"/>
                </a:solidFill>
              </a:rPr>
              <a:t>without</a:t>
            </a:r>
            <a:r>
              <a:rPr lang="en-US" dirty="0"/>
              <a:t> any information about it? The answer is </a:t>
            </a:r>
            <a:r>
              <a:rPr lang="en-US" b="1" dirty="0"/>
              <a:t>impossible</a:t>
            </a:r>
            <a:r>
              <a:rPr lang="en-US" dirty="0"/>
              <a:t>. </a:t>
            </a:r>
          </a:p>
          <a:p>
            <a:pPr algn="just">
              <a:lnSpc>
                <a:spcPct val="150000"/>
              </a:lnSpc>
            </a:pPr>
            <a:r>
              <a:rPr lang="en-US" dirty="0"/>
              <a:t>You should research </a:t>
            </a:r>
            <a:r>
              <a:rPr lang="en-US" dirty="0">
                <a:solidFill>
                  <a:srgbClr val="0070C0"/>
                </a:solidFill>
              </a:rPr>
              <a:t>clients</a:t>
            </a:r>
            <a:r>
              <a:rPr lang="en-US" dirty="0"/>
              <a:t> or the </a:t>
            </a:r>
            <a:r>
              <a:rPr lang="en-US" dirty="0">
                <a:solidFill>
                  <a:srgbClr val="0070C0"/>
                </a:solidFill>
              </a:rPr>
              <a:t>end users </a:t>
            </a:r>
            <a:r>
              <a:rPr lang="en-US" dirty="0"/>
              <a:t>to know their</a:t>
            </a:r>
            <a:r>
              <a:rPr lang="en-US" dirty="0">
                <a:solidFill>
                  <a:srgbClr val="0070C0"/>
                </a:solidFill>
              </a:rPr>
              <a:t> needs and expectations </a:t>
            </a:r>
            <a:r>
              <a:rPr lang="en-US" dirty="0"/>
              <a:t>from the application. </a:t>
            </a:r>
          </a:p>
          <a:p>
            <a:pPr lvl="1" algn="just">
              <a:lnSpc>
                <a:spcPct val="150000"/>
              </a:lnSpc>
              <a:buFont typeface="Wingdings" panose="05000000000000000000" pitchFamily="2" charset="2"/>
              <a:buChar char="Ø"/>
            </a:pPr>
            <a:r>
              <a:rPr lang="en-US" dirty="0"/>
              <a:t>Who will use the software? </a:t>
            </a:r>
          </a:p>
          <a:p>
            <a:pPr lvl="1" algn="just">
              <a:lnSpc>
                <a:spcPct val="150000"/>
              </a:lnSpc>
              <a:buFont typeface="Wingdings" panose="05000000000000000000" pitchFamily="2" charset="2"/>
              <a:buChar char="Ø"/>
            </a:pPr>
            <a:r>
              <a:rPr lang="en-US" dirty="0"/>
              <a:t>What is it used for? </a:t>
            </a:r>
          </a:p>
          <a:p>
            <a:pPr lvl="1" algn="just">
              <a:lnSpc>
                <a:spcPct val="150000"/>
              </a:lnSpc>
              <a:buFont typeface="Wingdings" panose="05000000000000000000" pitchFamily="2" charset="2"/>
              <a:buChar char="Ø"/>
            </a:pPr>
            <a:r>
              <a:rPr lang="en-US" dirty="0"/>
              <a:t>How will it work? </a:t>
            </a:r>
          </a:p>
          <a:p>
            <a:pPr lvl="1" algn="just">
              <a:lnSpc>
                <a:spcPct val="150000"/>
              </a:lnSpc>
              <a:buFont typeface="Wingdings" panose="05000000000000000000" pitchFamily="2" charset="2"/>
              <a:buChar char="Ø"/>
            </a:pPr>
            <a:r>
              <a:rPr lang="en-US" dirty="0"/>
              <a:t>What software/ hardware the product uses?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Tree>
    <p:extLst>
      <p:ext uri="{BB962C8B-B14F-4D97-AF65-F5344CB8AC3E}">
        <p14:creationId xmlns:p14="http://schemas.microsoft.com/office/powerpoint/2010/main" val="3914183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b="1">
                <a:solidFill>
                  <a:srgbClr val="002060"/>
                </a:solidFill>
              </a:rPr>
              <a:t>II. Develop Test Strategy</a:t>
            </a:r>
            <a:endParaRPr lang="en-US" b="1" dirty="0">
              <a:solidFill>
                <a:srgbClr val="002060"/>
              </a:solidFill>
            </a:endParaRPr>
          </a:p>
        </p:txBody>
      </p:sp>
      <p:sp>
        <p:nvSpPr>
          <p:cNvPr id="4" name="Content Placeholder 3"/>
          <p:cNvSpPr>
            <a:spLocks noGrp="1"/>
          </p:cNvSpPr>
          <p:nvPr>
            <p:ph sz="quarter" idx="1"/>
          </p:nvPr>
        </p:nvSpPr>
        <p:spPr>
          <a:xfrm>
            <a:off x="304800" y="914400"/>
            <a:ext cx="8382000" cy="5486400"/>
          </a:xfrm>
        </p:spPr>
        <p:txBody>
          <a:bodyPr/>
          <a:lstStyle/>
          <a:p>
            <a:pPr algn="just"/>
            <a:r>
              <a:rPr lang="en-US" dirty="0"/>
              <a:t>Test strategy is a critical step in making a test plan. </a:t>
            </a:r>
          </a:p>
          <a:p>
            <a:pPr algn="just"/>
            <a:r>
              <a:rPr lang="en-US" dirty="0"/>
              <a:t>A test strategy is a high-level document which is usually developed by test manager. </a:t>
            </a:r>
          </a:p>
          <a:p>
            <a:pPr algn="just"/>
            <a:r>
              <a:rPr lang="en-US" dirty="0"/>
              <a:t>This document defines: </a:t>
            </a:r>
          </a:p>
          <a:p>
            <a:pPr lvl="1" algn="just">
              <a:buFont typeface="Wingdings" panose="05000000000000000000" pitchFamily="2" charset="2"/>
              <a:buChar char="Ø"/>
            </a:pPr>
            <a:r>
              <a:rPr lang="en-US" dirty="0"/>
              <a:t>The project’s </a:t>
            </a:r>
            <a:r>
              <a:rPr lang="en-US" dirty="0">
                <a:solidFill>
                  <a:srgbClr val="0070C0"/>
                </a:solidFill>
              </a:rPr>
              <a:t>testing objectives </a:t>
            </a:r>
            <a:r>
              <a:rPr lang="en-US" dirty="0"/>
              <a:t>and the means to achieve them </a:t>
            </a:r>
          </a:p>
          <a:p>
            <a:pPr lvl="1" algn="just">
              <a:buFont typeface="Wingdings" panose="05000000000000000000" pitchFamily="2" charset="2"/>
              <a:buChar char="Ø"/>
            </a:pPr>
            <a:r>
              <a:rPr lang="en-US" dirty="0"/>
              <a:t>Determines testing </a:t>
            </a:r>
            <a:r>
              <a:rPr lang="en-US" dirty="0">
                <a:solidFill>
                  <a:srgbClr val="0070C0"/>
                </a:solidFill>
              </a:rPr>
              <a:t>effort</a:t>
            </a:r>
            <a:r>
              <a:rPr lang="en-US" dirty="0"/>
              <a:t> and </a:t>
            </a:r>
            <a:r>
              <a:rPr lang="en-US" dirty="0">
                <a:solidFill>
                  <a:srgbClr val="0070C0"/>
                </a:solidFill>
              </a:rPr>
              <a:t>costs</a:t>
            </a:r>
            <a:r>
              <a:rPr lang="en-US" dirty="0"/>
              <a:t> </a:t>
            </a:r>
          </a:p>
          <a:p>
            <a:pPr algn="just"/>
            <a:r>
              <a:rPr lang="en-US" dirty="0"/>
              <a:t>You should follow the steps below</a:t>
            </a:r>
          </a:p>
          <a:p>
            <a:endParaRPr lang="en-US" dirty="0"/>
          </a:p>
        </p:txBody>
      </p:sp>
      <p:pic>
        <p:nvPicPr>
          <p:cNvPr id="5" name="Picture 4"/>
          <p:cNvPicPr>
            <a:picLocks noChangeAspect="1"/>
          </p:cNvPicPr>
          <p:nvPr/>
        </p:nvPicPr>
        <p:blipFill>
          <a:blip r:embed="rId2"/>
          <a:stretch>
            <a:fillRect/>
          </a:stretch>
        </p:blipFill>
        <p:spPr>
          <a:xfrm>
            <a:off x="419100" y="4371975"/>
            <a:ext cx="8153400" cy="1619250"/>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Tree>
    <p:extLst>
      <p:ext uri="{BB962C8B-B14F-4D97-AF65-F5344CB8AC3E}">
        <p14:creationId xmlns:p14="http://schemas.microsoft.com/office/powerpoint/2010/main" val="345831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a:solidFill>
                  <a:srgbClr val="002060"/>
                </a:solidFill>
              </a:rPr>
              <a:t>2.1. Define Scope of Testing</a:t>
            </a:r>
            <a:endParaRPr lang="en-US" sz="3200" b="1" dirty="0">
              <a:solidFill>
                <a:srgbClr val="002060"/>
              </a:solidFill>
            </a:endParaRPr>
          </a:p>
        </p:txBody>
      </p:sp>
      <p:sp>
        <p:nvSpPr>
          <p:cNvPr id="4" name="Content Placeholder 3"/>
          <p:cNvSpPr>
            <a:spLocks noGrp="1"/>
          </p:cNvSpPr>
          <p:nvPr>
            <p:ph sz="quarter" idx="1"/>
          </p:nvPr>
        </p:nvSpPr>
        <p:spPr>
          <a:xfrm>
            <a:off x="304800" y="1066800"/>
            <a:ext cx="8382000" cy="5410200"/>
          </a:xfrm>
        </p:spPr>
        <p:txBody>
          <a:bodyPr/>
          <a:lstStyle/>
          <a:p>
            <a:pPr algn="just"/>
            <a:r>
              <a:rPr lang="en-US" dirty="0"/>
              <a:t>Before the start of any testing activity, scope of the testing should be known. You must think hard about it. </a:t>
            </a:r>
          </a:p>
          <a:p>
            <a:pPr algn="just"/>
            <a:r>
              <a:rPr lang="en-US" dirty="0"/>
              <a:t>The components of the system to be tested (hardware, software, middleware, etc.) are defined as "</a:t>
            </a:r>
            <a:r>
              <a:rPr lang="en-US" dirty="0">
                <a:solidFill>
                  <a:srgbClr val="0070C0"/>
                </a:solidFill>
              </a:rPr>
              <a:t>in scope</a:t>
            </a:r>
            <a:r>
              <a:rPr lang="en-US" dirty="0"/>
              <a:t>" </a:t>
            </a:r>
          </a:p>
          <a:p>
            <a:pPr algn="just"/>
            <a:r>
              <a:rPr lang="en-US" dirty="0"/>
              <a:t>The components of the system that will not be tested also need to be clearly defined as being "</a:t>
            </a:r>
            <a:r>
              <a:rPr lang="en-US" dirty="0">
                <a:solidFill>
                  <a:srgbClr val="0070C0"/>
                </a:solidFill>
              </a:rPr>
              <a:t>out of scope</a:t>
            </a:r>
            <a:r>
              <a:rPr lang="en-US" dirty="0"/>
              <a:t>." </a:t>
            </a:r>
          </a:p>
          <a:p>
            <a:pPr algn="just"/>
            <a:r>
              <a:rPr lang="en-US" dirty="0"/>
              <a:t>Defining the scope of your testing project is very important for all stakeholders. A </a:t>
            </a:r>
            <a:r>
              <a:rPr lang="en-US" dirty="0">
                <a:solidFill>
                  <a:srgbClr val="0070C0"/>
                </a:solidFill>
              </a:rPr>
              <a:t>precise scope </a:t>
            </a:r>
            <a:r>
              <a:rPr lang="en-US" dirty="0"/>
              <a:t>helps you </a:t>
            </a:r>
          </a:p>
          <a:p>
            <a:pPr lvl="1" algn="just">
              <a:buFont typeface="Wingdings" panose="05000000000000000000" pitchFamily="2" charset="2"/>
              <a:buChar char="Ø"/>
            </a:pPr>
            <a:r>
              <a:rPr lang="en-US" dirty="0"/>
              <a:t>Give everyone </a:t>
            </a:r>
            <a:r>
              <a:rPr lang="en-US" dirty="0">
                <a:solidFill>
                  <a:srgbClr val="0070C0"/>
                </a:solidFill>
              </a:rPr>
              <a:t>confidence &amp; accurate information </a:t>
            </a:r>
            <a:r>
              <a:rPr lang="en-US" dirty="0"/>
              <a:t>of the testing you are doing </a:t>
            </a:r>
          </a:p>
          <a:p>
            <a:pPr lvl="1" algn="just">
              <a:buFont typeface="Wingdings" panose="05000000000000000000" pitchFamily="2" charset="2"/>
              <a:buChar char="Ø"/>
            </a:pPr>
            <a:r>
              <a:rPr lang="en-US" dirty="0"/>
              <a:t>All project members will have </a:t>
            </a:r>
            <a:r>
              <a:rPr lang="en-US" dirty="0">
                <a:solidFill>
                  <a:srgbClr val="0070C0"/>
                </a:solidFill>
              </a:rPr>
              <a:t>clear understanding </a:t>
            </a:r>
            <a:r>
              <a:rPr lang="en-US" dirty="0"/>
              <a:t>about what is tested and what is not</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Tree>
    <p:extLst>
      <p:ext uri="{BB962C8B-B14F-4D97-AF65-F5344CB8AC3E}">
        <p14:creationId xmlns:p14="http://schemas.microsoft.com/office/powerpoint/2010/main" val="125348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a:solidFill>
                  <a:srgbClr val="002060"/>
                </a:solidFill>
              </a:rPr>
              <a:t>How you determine scope of</a:t>
            </a:r>
            <a:endParaRPr lang="en-US" sz="3200" dirty="0">
              <a:solidFill>
                <a:srgbClr val="002060"/>
              </a:solidFill>
            </a:endParaRPr>
          </a:p>
        </p:txBody>
      </p:sp>
      <p:sp>
        <p:nvSpPr>
          <p:cNvPr id="4" name="Content Placeholder 3"/>
          <p:cNvSpPr>
            <a:spLocks noGrp="1"/>
          </p:cNvSpPr>
          <p:nvPr>
            <p:ph sz="quarter" idx="1"/>
          </p:nvPr>
        </p:nvSpPr>
        <p:spPr>
          <a:xfrm>
            <a:off x="304800" y="762000"/>
            <a:ext cx="8382000" cy="5638800"/>
          </a:xfrm>
        </p:spPr>
        <p:txBody>
          <a:bodyPr/>
          <a:lstStyle/>
          <a:p>
            <a:pPr algn="just">
              <a:lnSpc>
                <a:spcPct val="150000"/>
              </a:lnSpc>
            </a:pPr>
            <a:r>
              <a:rPr lang="en-US" dirty="0"/>
              <a:t>To determine scope, you must have </a:t>
            </a:r>
          </a:p>
          <a:p>
            <a:pPr lvl="1" algn="just">
              <a:lnSpc>
                <a:spcPct val="150000"/>
              </a:lnSpc>
              <a:buFont typeface="Wingdings" panose="05000000000000000000" pitchFamily="2" charset="2"/>
              <a:buChar char="Ø"/>
            </a:pPr>
            <a:r>
              <a:rPr lang="en-US" dirty="0">
                <a:solidFill>
                  <a:srgbClr val="0070C0"/>
                </a:solidFill>
              </a:rPr>
              <a:t>Precise customer requirement </a:t>
            </a:r>
          </a:p>
          <a:p>
            <a:pPr lvl="1" algn="just">
              <a:lnSpc>
                <a:spcPct val="150000"/>
              </a:lnSpc>
              <a:buFont typeface="Wingdings" panose="05000000000000000000" pitchFamily="2" charset="2"/>
              <a:buChar char="Ø"/>
            </a:pPr>
            <a:r>
              <a:rPr lang="en-US" dirty="0">
                <a:solidFill>
                  <a:srgbClr val="0070C0"/>
                </a:solidFill>
              </a:rPr>
              <a:t>Project budget </a:t>
            </a:r>
          </a:p>
          <a:p>
            <a:pPr lvl="1" algn="just">
              <a:lnSpc>
                <a:spcPct val="150000"/>
              </a:lnSpc>
              <a:buFont typeface="Wingdings" panose="05000000000000000000" pitchFamily="2" charset="2"/>
              <a:buChar char="Ø"/>
            </a:pPr>
            <a:r>
              <a:rPr lang="en-US" dirty="0">
                <a:solidFill>
                  <a:srgbClr val="0070C0"/>
                </a:solidFill>
              </a:rPr>
              <a:t>Product specification </a:t>
            </a:r>
          </a:p>
          <a:p>
            <a:pPr lvl="1" algn="just">
              <a:lnSpc>
                <a:spcPct val="150000"/>
              </a:lnSpc>
              <a:buFont typeface="Wingdings" panose="05000000000000000000" pitchFamily="2" charset="2"/>
              <a:buChar char="Ø"/>
            </a:pPr>
            <a:r>
              <a:rPr lang="en-US" dirty="0">
                <a:solidFill>
                  <a:srgbClr val="0070C0"/>
                </a:solidFill>
              </a:rPr>
              <a:t>Skills and talent of your test team </a:t>
            </a:r>
          </a:p>
          <a:p>
            <a:pPr algn="just">
              <a:lnSpc>
                <a:spcPct val="150000"/>
              </a:lnSpc>
            </a:pPr>
            <a:r>
              <a:rPr lang="en-US" dirty="0"/>
              <a:t>For instance, if a customer wants you to conduct </a:t>
            </a:r>
            <a:r>
              <a:rPr lang="en-US" dirty="0">
                <a:solidFill>
                  <a:srgbClr val="0070C0"/>
                </a:solidFill>
              </a:rPr>
              <a:t>stress</a:t>
            </a:r>
            <a:r>
              <a:rPr lang="en-US" dirty="0"/>
              <a:t> and </a:t>
            </a:r>
            <a:r>
              <a:rPr lang="en-US" dirty="0">
                <a:solidFill>
                  <a:srgbClr val="0070C0"/>
                </a:solidFill>
              </a:rPr>
              <a:t>load</a:t>
            </a:r>
            <a:r>
              <a:rPr lang="en-US" dirty="0"/>
              <a:t> </a:t>
            </a:r>
            <a:r>
              <a:rPr lang="en-US" dirty="0">
                <a:solidFill>
                  <a:srgbClr val="0070C0"/>
                </a:solidFill>
              </a:rPr>
              <a:t>testing</a:t>
            </a:r>
            <a:r>
              <a:rPr lang="en-US" dirty="0"/>
              <a:t>, but the project budget does not permit to do so. In such a case what will you do?</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Tree>
    <p:extLst>
      <p:ext uri="{BB962C8B-B14F-4D97-AF65-F5344CB8AC3E}">
        <p14:creationId xmlns:p14="http://schemas.microsoft.com/office/powerpoint/2010/main" val="1923153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Cont…</a:t>
            </a:r>
          </a:p>
        </p:txBody>
      </p:sp>
      <p:sp>
        <p:nvSpPr>
          <p:cNvPr id="4" name="Content Placeholder 3"/>
          <p:cNvSpPr>
            <a:spLocks noGrp="1"/>
          </p:cNvSpPr>
          <p:nvPr>
            <p:ph sz="quarter" idx="1"/>
          </p:nvPr>
        </p:nvSpPr>
        <p:spPr>
          <a:xfrm>
            <a:off x="381000" y="609600"/>
            <a:ext cx="8305800" cy="5867400"/>
          </a:xfrm>
        </p:spPr>
        <p:txBody>
          <a:bodyPr>
            <a:normAutofit lnSpcReduction="10000"/>
          </a:bodyPr>
          <a:lstStyle/>
          <a:p>
            <a:pPr algn="just">
              <a:lnSpc>
                <a:spcPct val="150000"/>
              </a:lnSpc>
            </a:pPr>
            <a:r>
              <a:rPr lang="en-US" dirty="0"/>
              <a:t>Well, in such case you need to convince the customer that </a:t>
            </a:r>
            <a:r>
              <a:rPr lang="en-US" dirty="0">
                <a:solidFill>
                  <a:srgbClr val="0070C0"/>
                </a:solidFill>
              </a:rPr>
              <a:t>stress</a:t>
            </a:r>
            <a:r>
              <a:rPr lang="en-US" dirty="0"/>
              <a:t> and </a:t>
            </a:r>
            <a:r>
              <a:rPr lang="en-US" dirty="0">
                <a:solidFill>
                  <a:srgbClr val="0070C0"/>
                </a:solidFill>
              </a:rPr>
              <a:t>load testing </a:t>
            </a:r>
            <a:r>
              <a:rPr lang="en-US" dirty="0"/>
              <a:t>is extra work and will consume significant resources. Give him data supporting your facts. Tell him if we conduct these tests, the budget will increase by XYZ amount. If the customer disagrees, you have to modify your “in scope” and “out of scope” testing </a:t>
            </a:r>
          </a:p>
          <a:p>
            <a:pPr algn="just">
              <a:lnSpc>
                <a:spcPct val="150000"/>
              </a:lnSpc>
            </a:pPr>
            <a:r>
              <a:rPr lang="en-US" dirty="0"/>
              <a:t>As the software requirement specs, only focus on testing the </a:t>
            </a:r>
            <a:r>
              <a:rPr lang="en-US" b="1" dirty="0"/>
              <a:t>functions</a:t>
            </a:r>
            <a:r>
              <a:rPr lang="en-US" dirty="0"/>
              <a:t> and external interface (</a:t>
            </a:r>
            <a:r>
              <a:rPr lang="en-US" b="1" dirty="0"/>
              <a:t>in scope </a:t>
            </a:r>
            <a:r>
              <a:rPr lang="en-US" dirty="0"/>
              <a:t>testing) </a:t>
            </a:r>
          </a:p>
          <a:p>
            <a:pPr algn="just">
              <a:lnSpc>
                <a:spcPct val="150000"/>
              </a:lnSpc>
            </a:pPr>
            <a:r>
              <a:rPr lang="en-US" dirty="0"/>
              <a:t>Non-functional testing such as </a:t>
            </a:r>
            <a:r>
              <a:rPr lang="en-US" dirty="0">
                <a:solidFill>
                  <a:srgbClr val="0070C0"/>
                </a:solidFill>
              </a:rPr>
              <a:t>stress</a:t>
            </a:r>
            <a:r>
              <a:rPr lang="en-US" dirty="0"/>
              <a:t> and </a:t>
            </a:r>
            <a:r>
              <a:rPr lang="en-US" dirty="0">
                <a:solidFill>
                  <a:srgbClr val="0070C0"/>
                </a:solidFill>
              </a:rPr>
              <a:t>load testing </a:t>
            </a:r>
            <a:r>
              <a:rPr lang="en-US" dirty="0"/>
              <a:t>currently will not be tested. (</a:t>
            </a:r>
            <a:r>
              <a:rPr lang="en-US" b="1" dirty="0"/>
              <a:t>out of scope</a:t>
            </a:r>
            <a:r>
              <a:rPr lang="en-US" dirty="0"/>
              <a:t>)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Tree>
    <p:extLst>
      <p:ext uri="{BB962C8B-B14F-4D97-AF65-F5344CB8AC3E}">
        <p14:creationId xmlns:p14="http://schemas.microsoft.com/office/powerpoint/2010/main" val="14226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4953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2.2. Identify Testing Type</a:t>
            </a:r>
          </a:p>
        </p:txBody>
      </p:sp>
      <p:sp>
        <p:nvSpPr>
          <p:cNvPr id="4" name="Content Placeholder 3"/>
          <p:cNvSpPr>
            <a:spLocks noGrp="1"/>
          </p:cNvSpPr>
          <p:nvPr>
            <p:ph sz="quarter" idx="1"/>
          </p:nvPr>
        </p:nvSpPr>
        <p:spPr>
          <a:xfrm>
            <a:off x="381000" y="914400"/>
            <a:ext cx="8305800" cy="5562600"/>
          </a:xfrm>
        </p:spPr>
        <p:txBody>
          <a:bodyPr/>
          <a:lstStyle/>
          <a:p>
            <a:pPr algn="just"/>
            <a:r>
              <a:rPr lang="en-US" dirty="0"/>
              <a:t>A testing type is a standard test procedure that gives an expected test outcome. </a:t>
            </a:r>
          </a:p>
          <a:p>
            <a:pPr algn="just"/>
            <a:r>
              <a:rPr lang="en-US" dirty="0"/>
              <a:t>Each testing type is formulated to identify a specific type of product bugs. But, all testing types are aimed at achieving one common goal </a:t>
            </a:r>
            <a:r>
              <a:rPr lang="en-US" dirty="0">
                <a:solidFill>
                  <a:srgbClr val="0070C0"/>
                </a:solidFill>
              </a:rPr>
              <a:t>“early detection of all the defects before releasing the product to the customer” </a:t>
            </a:r>
          </a:p>
          <a:p>
            <a:pPr algn="just"/>
            <a:r>
              <a:rPr lang="en-US" dirty="0"/>
              <a:t>Your team cannot have enough efforts to handle all kind of testing. </a:t>
            </a:r>
          </a:p>
          <a:p>
            <a:pPr algn="just"/>
            <a:r>
              <a:rPr lang="en-US" dirty="0"/>
              <a:t>As test manager, you must set </a:t>
            </a:r>
            <a:r>
              <a:rPr lang="en-US" b="1" dirty="0"/>
              <a:t>priority</a:t>
            </a:r>
            <a:r>
              <a:rPr lang="en-US" dirty="0"/>
              <a:t> of the testing types </a:t>
            </a:r>
          </a:p>
          <a:p>
            <a:pPr lvl="1" algn="just">
              <a:buFont typeface="Wingdings" panose="05000000000000000000" pitchFamily="2" charset="2"/>
              <a:buChar char="Ø"/>
            </a:pPr>
            <a:r>
              <a:rPr lang="en-US" dirty="0"/>
              <a:t> Which testing types should be </a:t>
            </a:r>
            <a:r>
              <a:rPr lang="en-US" b="1" dirty="0"/>
              <a:t>focused</a:t>
            </a:r>
            <a:r>
              <a:rPr lang="en-US" dirty="0"/>
              <a:t>? </a:t>
            </a:r>
          </a:p>
          <a:p>
            <a:pPr lvl="1" algn="just">
              <a:buFont typeface="Wingdings" panose="05000000000000000000" pitchFamily="2" charset="2"/>
              <a:buChar char="Ø"/>
            </a:pPr>
            <a:r>
              <a:rPr lang="en-US" dirty="0"/>
              <a:t>Which testing types should be </a:t>
            </a:r>
            <a:r>
              <a:rPr lang="en-US" b="1" dirty="0"/>
              <a:t>ignored</a:t>
            </a:r>
            <a:r>
              <a:rPr lang="en-US" dirty="0"/>
              <a:t> for saving cost?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Tree>
    <p:extLst>
      <p:ext uri="{BB962C8B-B14F-4D97-AF65-F5344CB8AC3E}">
        <p14:creationId xmlns:p14="http://schemas.microsoft.com/office/powerpoint/2010/main" val="1970446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a:solidFill>
                  <a:srgbClr val="002060"/>
                </a:solidFill>
              </a:rPr>
              <a:t>2.3. Document Risk &amp; Issues</a:t>
            </a:r>
            <a:endParaRPr lang="en-US" sz="3200" b="1" dirty="0">
              <a:solidFill>
                <a:srgbClr val="002060"/>
              </a:solidFill>
            </a:endParaRPr>
          </a:p>
        </p:txBody>
      </p:sp>
      <p:sp>
        <p:nvSpPr>
          <p:cNvPr id="4" name="Content Placeholder 3"/>
          <p:cNvSpPr>
            <a:spLocks noGrp="1"/>
          </p:cNvSpPr>
          <p:nvPr>
            <p:ph sz="quarter" idx="1"/>
          </p:nvPr>
        </p:nvSpPr>
        <p:spPr>
          <a:xfrm>
            <a:off x="381000" y="762000"/>
            <a:ext cx="8305800" cy="5562600"/>
          </a:xfrm>
        </p:spPr>
        <p:txBody>
          <a:bodyPr/>
          <a:lstStyle/>
          <a:p>
            <a:pPr algn="just"/>
            <a:r>
              <a:rPr lang="en-US" dirty="0"/>
              <a:t>Risk is future’s </a:t>
            </a:r>
            <a:r>
              <a:rPr lang="en-US" dirty="0">
                <a:solidFill>
                  <a:srgbClr val="0070C0"/>
                </a:solidFill>
              </a:rPr>
              <a:t>uncertain event with probability of occurrence </a:t>
            </a:r>
            <a:r>
              <a:rPr lang="en-US" dirty="0"/>
              <a:t>and a </a:t>
            </a:r>
            <a:r>
              <a:rPr lang="en-US" dirty="0">
                <a:solidFill>
                  <a:srgbClr val="0070C0"/>
                </a:solidFill>
              </a:rPr>
              <a:t>potential for loss</a:t>
            </a:r>
            <a:r>
              <a:rPr lang="en-US" dirty="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54862957"/>
              </p:ext>
            </p:extLst>
          </p:nvPr>
        </p:nvGraphicFramePr>
        <p:xfrm>
          <a:off x="381000" y="1752600"/>
          <a:ext cx="8305800" cy="4724401"/>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878974235"/>
                    </a:ext>
                  </a:extLst>
                </a:gridCol>
                <a:gridCol w="4152900">
                  <a:extLst>
                    <a:ext uri="{9D8B030D-6E8A-4147-A177-3AD203B41FA5}">
                      <a16:colId xmlns:a16="http://schemas.microsoft.com/office/drawing/2014/main" val="3278306718"/>
                    </a:ext>
                  </a:extLst>
                </a:gridCol>
              </a:tblGrid>
              <a:tr h="730879">
                <a:tc>
                  <a:txBody>
                    <a:bodyPr/>
                    <a:lstStyle/>
                    <a:p>
                      <a:pPr algn="ctr"/>
                      <a:r>
                        <a:rPr lang="en-US" dirty="0"/>
                        <a:t>Risk</a:t>
                      </a:r>
                    </a:p>
                  </a:txBody>
                  <a:tcPr/>
                </a:tc>
                <a:tc>
                  <a:txBody>
                    <a:bodyPr/>
                    <a:lstStyle/>
                    <a:p>
                      <a:pPr algn="ctr"/>
                      <a:r>
                        <a:rPr lang="en-US" dirty="0"/>
                        <a:t>Mitigation</a:t>
                      </a:r>
                    </a:p>
                  </a:txBody>
                  <a:tcPr/>
                </a:tc>
                <a:extLst>
                  <a:ext uri="{0D108BD9-81ED-4DB2-BD59-A6C34878D82A}">
                    <a16:rowId xmlns:a16="http://schemas.microsoft.com/office/drawing/2014/main" val="814941063"/>
                  </a:ext>
                </a:extLst>
              </a:tr>
              <a:tr h="736726">
                <a:tc>
                  <a:txBody>
                    <a:bodyPr/>
                    <a:lstStyle/>
                    <a:p>
                      <a:r>
                        <a:rPr lang="en-US" dirty="0"/>
                        <a:t>Team members lack the required skill for website testing.</a:t>
                      </a:r>
                    </a:p>
                  </a:txBody>
                  <a:tcPr/>
                </a:tc>
                <a:tc>
                  <a:txBody>
                    <a:bodyPr/>
                    <a:lstStyle/>
                    <a:p>
                      <a:r>
                        <a:rPr lang="en-US" dirty="0"/>
                        <a:t>Plan training courses to skill up your members</a:t>
                      </a:r>
                    </a:p>
                  </a:txBody>
                  <a:tcPr/>
                </a:tc>
                <a:extLst>
                  <a:ext uri="{0D108BD9-81ED-4DB2-BD59-A6C34878D82A}">
                    <a16:rowId xmlns:a16="http://schemas.microsoft.com/office/drawing/2014/main" val="1524273957"/>
                  </a:ext>
                </a:extLst>
              </a:tr>
              <a:tr h="736726">
                <a:tc>
                  <a:txBody>
                    <a:bodyPr/>
                    <a:lstStyle/>
                    <a:p>
                      <a:r>
                        <a:rPr lang="en-US" dirty="0"/>
                        <a:t>The project schedule is too tight; it's hard to complete this project on time</a:t>
                      </a:r>
                    </a:p>
                  </a:txBody>
                  <a:tcPr/>
                </a:tc>
                <a:tc>
                  <a:txBody>
                    <a:bodyPr/>
                    <a:lstStyle/>
                    <a:p>
                      <a:r>
                        <a:rPr lang="en-US" dirty="0"/>
                        <a:t>Set test priority for each of the test activity. </a:t>
                      </a:r>
                    </a:p>
                  </a:txBody>
                  <a:tcPr/>
                </a:tc>
                <a:extLst>
                  <a:ext uri="{0D108BD9-81ED-4DB2-BD59-A6C34878D82A}">
                    <a16:rowId xmlns:a16="http://schemas.microsoft.com/office/drawing/2014/main" val="252372644"/>
                  </a:ext>
                </a:extLst>
              </a:tr>
              <a:tr h="730879">
                <a:tc>
                  <a:txBody>
                    <a:bodyPr/>
                    <a:lstStyle/>
                    <a:p>
                      <a:r>
                        <a:rPr lang="en-US" dirty="0"/>
                        <a:t>Test manager has poor management skill </a:t>
                      </a:r>
                    </a:p>
                  </a:txBody>
                  <a:tcPr/>
                </a:tc>
                <a:tc>
                  <a:txBody>
                    <a:bodyPr/>
                    <a:lstStyle/>
                    <a:p>
                      <a:r>
                        <a:rPr lang="en-US" dirty="0"/>
                        <a:t>Plan leadership training for the manager</a:t>
                      </a:r>
                    </a:p>
                  </a:txBody>
                  <a:tcPr/>
                </a:tc>
                <a:extLst>
                  <a:ext uri="{0D108BD9-81ED-4DB2-BD59-A6C34878D82A}">
                    <a16:rowId xmlns:a16="http://schemas.microsoft.com/office/drawing/2014/main" val="1538507410"/>
                  </a:ext>
                </a:extLst>
              </a:tr>
              <a:tr h="736726">
                <a:tc>
                  <a:txBody>
                    <a:bodyPr/>
                    <a:lstStyle/>
                    <a:p>
                      <a:r>
                        <a:rPr lang="en-US" dirty="0"/>
                        <a:t>Lack of cooperation negatively affects your employees' productivity </a:t>
                      </a:r>
                    </a:p>
                  </a:txBody>
                  <a:tcPr/>
                </a:tc>
                <a:tc>
                  <a:txBody>
                    <a:bodyPr/>
                    <a:lstStyle/>
                    <a:p>
                      <a:r>
                        <a:rPr lang="en-US" dirty="0"/>
                        <a:t>Encourage each team member in his task, and inspire them to greater efforts. </a:t>
                      </a:r>
                    </a:p>
                  </a:txBody>
                  <a:tcPr/>
                </a:tc>
                <a:extLst>
                  <a:ext uri="{0D108BD9-81ED-4DB2-BD59-A6C34878D82A}">
                    <a16:rowId xmlns:a16="http://schemas.microsoft.com/office/drawing/2014/main" val="3356567889"/>
                  </a:ext>
                </a:extLst>
              </a:tr>
              <a:tr h="1052465">
                <a:tc>
                  <a:txBody>
                    <a:bodyPr/>
                    <a:lstStyle/>
                    <a:p>
                      <a:r>
                        <a:rPr lang="en-US" dirty="0"/>
                        <a:t>Wrong budget estimate and cost overruns</a:t>
                      </a:r>
                    </a:p>
                  </a:txBody>
                  <a:tcPr/>
                </a:tc>
                <a:tc>
                  <a:txBody>
                    <a:bodyPr/>
                    <a:lstStyle/>
                    <a:p>
                      <a:r>
                        <a:rPr lang="en-US" dirty="0"/>
                        <a:t>Establish the scope before beginning work, pay a lot of attention to project planning and constantly track and measure the progress </a:t>
                      </a:r>
                    </a:p>
                  </a:txBody>
                  <a:tcPr/>
                </a:tc>
                <a:extLst>
                  <a:ext uri="{0D108BD9-81ED-4DB2-BD59-A6C34878D82A}">
                    <a16:rowId xmlns:a16="http://schemas.microsoft.com/office/drawing/2014/main" val="33040598"/>
                  </a:ext>
                </a:extLst>
              </a:tr>
            </a:tbl>
          </a:graphicData>
        </a:graphic>
      </p:graphicFrame>
      <p:sp>
        <p:nvSpPr>
          <p:cNvPr id="7" name="Oval 6"/>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a:t>
            </a:r>
          </a:p>
        </p:txBody>
      </p:sp>
    </p:spTree>
    <p:extLst>
      <p:ext uri="{BB962C8B-B14F-4D97-AF65-F5344CB8AC3E}">
        <p14:creationId xmlns:p14="http://schemas.microsoft.com/office/powerpoint/2010/main" val="1875058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a:solidFill>
                  <a:srgbClr val="002060"/>
                </a:solidFill>
              </a:rPr>
              <a:t>2.4. Create Test Logistics</a:t>
            </a:r>
            <a:endParaRPr lang="en-US" sz="3200" b="1" dirty="0">
              <a:solidFill>
                <a:srgbClr val="002060"/>
              </a:solidFill>
            </a:endParaRPr>
          </a:p>
        </p:txBody>
      </p:sp>
      <p:sp>
        <p:nvSpPr>
          <p:cNvPr id="4" name="Content Placeholder 3"/>
          <p:cNvSpPr>
            <a:spLocks noGrp="1"/>
          </p:cNvSpPr>
          <p:nvPr>
            <p:ph sz="quarter" idx="1"/>
          </p:nvPr>
        </p:nvSpPr>
        <p:spPr>
          <a:xfrm>
            <a:off x="381000" y="914400"/>
            <a:ext cx="8305800" cy="5486400"/>
          </a:xfrm>
        </p:spPr>
        <p:txBody>
          <a:bodyPr>
            <a:normAutofit fontScale="85000" lnSpcReduction="20000"/>
          </a:bodyPr>
          <a:lstStyle/>
          <a:p>
            <a:pPr algn="just"/>
            <a:r>
              <a:rPr lang="en-US" dirty="0"/>
              <a:t>In test logistics, the test manager should answer the following questions: </a:t>
            </a:r>
          </a:p>
          <a:p>
            <a:pPr lvl="1" algn="just">
              <a:buFont typeface="Wingdings" panose="05000000000000000000" pitchFamily="2" charset="2"/>
              <a:buChar char="Ø"/>
            </a:pPr>
            <a:r>
              <a:rPr lang="en-US" dirty="0">
                <a:solidFill>
                  <a:srgbClr val="0070C0"/>
                </a:solidFill>
              </a:rPr>
              <a:t>Who will test? </a:t>
            </a:r>
          </a:p>
          <a:p>
            <a:pPr lvl="1" algn="just">
              <a:buFont typeface="Wingdings" panose="05000000000000000000" pitchFamily="2" charset="2"/>
              <a:buChar char="Ø"/>
            </a:pPr>
            <a:r>
              <a:rPr lang="en-US" dirty="0">
                <a:solidFill>
                  <a:srgbClr val="0070C0"/>
                </a:solidFill>
              </a:rPr>
              <a:t>When will the test occur? </a:t>
            </a:r>
          </a:p>
          <a:p>
            <a:pPr algn="just"/>
            <a:r>
              <a:rPr lang="en-US" dirty="0"/>
              <a:t>You may not know exact names of the tester who will test, but the </a:t>
            </a:r>
            <a:r>
              <a:rPr lang="en-US" b="1" dirty="0"/>
              <a:t>type of tester</a:t>
            </a:r>
            <a:r>
              <a:rPr lang="en-US" dirty="0"/>
              <a:t> can be defined. </a:t>
            </a:r>
          </a:p>
          <a:p>
            <a:pPr algn="just"/>
            <a:r>
              <a:rPr lang="en-US" dirty="0"/>
              <a:t>To select the right member for specified task, you have to consider if his skill is qualified for the task or not, also estimate the project budget. Selecting wrong member for the task may cause the project to </a:t>
            </a:r>
            <a:r>
              <a:rPr lang="en-US" b="1" dirty="0"/>
              <a:t>fail</a:t>
            </a:r>
            <a:r>
              <a:rPr lang="en-US" dirty="0"/>
              <a:t> or </a:t>
            </a:r>
            <a:r>
              <a:rPr lang="en-US" b="1" dirty="0"/>
              <a:t>delay</a:t>
            </a:r>
            <a:r>
              <a:rPr lang="en-US" dirty="0"/>
              <a:t>. </a:t>
            </a:r>
          </a:p>
          <a:p>
            <a:pPr algn="just"/>
            <a:r>
              <a:rPr lang="en-US" dirty="0"/>
              <a:t>A person having the following skills is most ideal for performing software testing: </a:t>
            </a:r>
          </a:p>
          <a:p>
            <a:pPr lvl="1" algn="just">
              <a:buFont typeface="Wingdings" panose="05000000000000000000" pitchFamily="2" charset="2"/>
              <a:buChar char="Ø"/>
            </a:pPr>
            <a:r>
              <a:rPr lang="en-US" dirty="0">
                <a:solidFill>
                  <a:srgbClr val="0070C0"/>
                </a:solidFill>
              </a:rPr>
              <a:t>Ability to understand customers point of view </a:t>
            </a:r>
          </a:p>
          <a:p>
            <a:pPr lvl="1" algn="just">
              <a:buFont typeface="Wingdings" panose="05000000000000000000" pitchFamily="2" charset="2"/>
              <a:buChar char="Ø"/>
            </a:pPr>
            <a:r>
              <a:rPr lang="en-US" dirty="0">
                <a:solidFill>
                  <a:srgbClr val="0070C0"/>
                </a:solidFill>
              </a:rPr>
              <a:t>Strong desire for quality </a:t>
            </a:r>
          </a:p>
          <a:p>
            <a:pPr lvl="1" algn="just">
              <a:buFont typeface="Wingdings" panose="05000000000000000000" pitchFamily="2" charset="2"/>
              <a:buChar char="Ø"/>
            </a:pPr>
            <a:r>
              <a:rPr lang="en-US" dirty="0">
                <a:solidFill>
                  <a:srgbClr val="0070C0"/>
                </a:solidFill>
              </a:rPr>
              <a:t>Attention to detail </a:t>
            </a:r>
          </a:p>
          <a:p>
            <a:pPr lvl="1" algn="just">
              <a:buFont typeface="Wingdings" panose="05000000000000000000" pitchFamily="2" charset="2"/>
              <a:buChar char="Ø"/>
            </a:pPr>
            <a:r>
              <a:rPr lang="en-US" dirty="0">
                <a:solidFill>
                  <a:srgbClr val="0070C0"/>
                </a:solidFill>
              </a:rPr>
              <a:t>Good cooperation </a:t>
            </a:r>
          </a:p>
          <a:p>
            <a:pPr algn="just"/>
            <a:r>
              <a:rPr lang="en-US" dirty="0"/>
              <a:t>In your project, the member who will take in charge for the test execution is the </a:t>
            </a:r>
            <a:r>
              <a:rPr lang="en-US" b="1" dirty="0"/>
              <a:t>tester</a:t>
            </a:r>
            <a:r>
              <a:rPr lang="en-US" dirty="0"/>
              <a:t>. Based on the project budget, you can choose in-source or outsource member as the tester.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Tree>
    <p:extLst>
      <p:ext uri="{BB962C8B-B14F-4D97-AF65-F5344CB8AC3E}">
        <p14:creationId xmlns:p14="http://schemas.microsoft.com/office/powerpoint/2010/main" val="1999203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a:solidFill>
                  <a:srgbClr val="002060"/>
                </a:solidFill>
              </a:rPr>
              <a:t>III. Define Test Objective</a:t>
            </a:r>
            <a:endParaRPr lang="en-US" sz="3200" b="1" dirty="0">
              <a:solidFill>
                <a:srgbClr val="002060"/>
              </a:solidFill>
            </a:endParaRPr>
          </a:p>
        </p:txBody>
      </p:sp>
      <p:sp>
        <p:nvSpPr>
          <p:cNvPr id="4" name="Content Placeholder 3"/>
          <p:cNvSpPr>
            <a:spLocks noGrp="1"/>
          </p:cNvSpPr>
          <p:nvPr>
            <p:ph sz="quarter" idx="1"/>
          </p:nvPr>
        </p:nvSpPr>
        <p:spPr>
          <a:xfrm>
            <a:off x="381000" y="762000"/>
            <a:ext cx="8305800" cy="5638800"/>
          </a:xfrm>
        </p:spPr>
        <p:txBody>
          <a:bodyPr>
            <a:normAutofit fontScale="92500"/>
          </a:bodyPr>
          <a:lstStyle/>
          <a:p>
            <a:pPr algn="just">
              <a:lnSpc>
                <a:spcPct val="150000"/>
              </a:lnSpc>
            </a:pPr>
            <a:r>
              <a:rPr lang="en-US" dirty="0"/>
              <a:t>Test objective is the overall goal and achievement of the test execution. The objective of the testing is </a:t>
            </a:r>
          </a:p>
          <a:p>
            <a:pPr lvl="1" algn="just">
              <a:lnSpc>
                <a:spcPct val="150000"/>
              </a:lnSpc>
              <a:buFont typeface="Wingdings" panose="05000000000000000000" pitchFamily="2" charset="2"/>
              <a:buChar char="Ø"/>
            </a:pPr>
            <a:r>
              <a:rPr lang="en-US" dirty="0"/>
              <a:t>finding as many software defects as possible; </a:t>
            </a:r>
          </a:p>
          <a:p>
            <a:pPr lvl="1" algn="just">
              <a:lnSpc>
                <a:spcPct val="150000"/>
              </a:lnSpc>
              <a:buFont typeface="Wingdings" panose="05000000000000000000" pitchFamily="2" charset="2"/>
              <a:buChar char="Ø"/>
            </a:pPr>
            <a:r>
              <a:rPr lang="en-US" dirty="0"/>
              <a:t>ensure that the software under test is </a:t>
            </a:r>
            <a:r>
              <a:rPr lang="en-US" b="1" dirty="0"/>
              <a:t>bug free </a:t>
            </a:r>
            <a:r>
              <a:rPr lang="en-US" dirty="0"/>
              <a:t>before release. </a:t>
            </a:r>
          </a:p>
          <a:p>
            <a:pPr algn="just">
              <a:lnSpc>
                <a:spcPct val="150000"/>
              </a:lnSpc>
            </a:pPr>
            <a:r>
              <a:rPr lang="en-US" dirty="0"/>
              <a:t>To define the test objectives, you should do the following two steps: </a:t>
            </a:r>
          </a:p>
          <a:p>
            <a:pPr marL="548640" lvl="2" indent="0" algn="just">
              <a:lnSpc>
                <a:spcPct val="150000"/>
              </a:lnSpc>
              <a:buNone/>
            </a:pPr>
            <a:r>
              <a:rPr lang="en-US" sz="2400" dirty="0"/>
              <a:t>1. List all the software features (functionality and non-functional) which will be tested. </a:t>
            </a:r>
          </a:p>
          <a:p>
            <a:pPr marL="548640" lvl="2" indent="0" algn="just">
              <a:lnSpc>
                <a:spcPct val="150000"/>
              </a:lnSpc>
              <a:buNone/>
            </a:pPr>
            <a:r>
              <a:rPr lang="en-US" sz="2400" dirty="0"/>
              <a:t>2. Define the </a:t>
            </a:r>
            <a:r>
              <a:rPr lang="en-US" sz="2400" b="1" dirty="0"/>
              <a:t>target</a:t>
            </a:r>
            <a:r>
              <a:rPr lang="en-US" sz="2400" dirty="0"/>
              <a:t> or the </a:t>
            </a:r>
            <a:r>
              <a:rPr lang="en-US" sz="2400" b="1" dirty="0"/>
              <a:t>goal</a:t>
            </a:r>
            <a:r>
              <a:rPr lang="en-US" sz="2400" dirty="0"/>
              <a:t> of the test based on the above features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spTree>
    <p:extLst>
      <p:ext uri="{BB962C8B-B14F-4D97-AF65-F5344CB8AC3E}">
        <p14:creationId xmlns:p14="http://schemas.microsoft.com/office/powerpoint/2010/main" val="52715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5334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3200" b="1" dirty="0">
                <a:solidFill>
                  <a:srgbClr val="002060"/>
                </a:solidFill>
                <a:latin typeface="+mn-lt"/>
              </a:rPr>
              <a:t>                     Introduction </a:t>
            </a:r>
            <a:endParaRPr lang="en-US" sz="3200" dirty="0">
              <a:solidFill>
                <a:srgbClr val="002060"/>
              </a:solidFill>
              <a:latin typeface="+mn-lt"/>
            </a:endParaRPr>
          </a:p>
        </p:txBody>
      </p:sp>
      <p:sp>
        <p:nvSpPr>
          <p:cNvPr id="3" name="Content Placeholder 2"/>
          <p:cNvSpPr>
            <a:spLocks noGrp="1"/>
          </p:cNvSpPr>
          <p:nvPr>
            <p:ph sz="quarter" idx="1"/>
          </p:nvPr>
        </p:nvSpPr>
        <p:spPr>
          <a:xfrm>
            <a:off x="381000" y="762000"/>
            <a:ext cx="8458200" cy="5791200"/>
          </a:xfrm>
        </p:spPr>
        <p:txBody>
          <a:bodyPr>
            <a:noAutofit/>
          </a:bodyPr>
          <a:lstStyle/>
          <a:p>
            <a:pPr marL="0" lvl="0" indent="0" algn="just">
              <a:buNone/>
            </a:pPr>
            <a:endParaRPr lang="en-US" b="1" dirty="0"/>
          </a:p>
          <a:p>
            <a:pPr lvl="0" algn="just"/>
            <a:r>
              <a:rPr lang="en-US" dirty="0"/>
              <a:t>On average, software developers spend </a:t>
            </a:r>
            <a:r>
              <a:rPr lang="en-US" dirty="0">
                <a:solidFill>
                  <a:srgbClr val="0070C0"/>
                </a:solidFill>
              </a:rPr>
              <a:t>50% </a:t>
            </a:r>
            <a:r>
              <a:rPr lang="en-US" dirty="0"/>
              <a:t>of their programming </a:t>
            </a:r>
            <a:r>
              <a:rPr lang="en-US" dirty="0">
                <a:solidFill>
                  <a:srgbClr val="0070C0"/>
                </a:solidFill>
              </a:rPr>
              <a:t>time</a:t>
            </a:r>
            <a:r>
              <a:rPr lang="en-US" dirty="0"/>
              <a:t> on finding and fixing bugs. </a:t>
            </a:r>
          </a:p>
          <a:p>
            <a:pPr lvl="0" algn="just"/>
            <a:r>
              <a:rPr lang="en-US" dirty="0"/>
              <a:t>Professional programmers have 1-3 bugs per 100 lines of code </a:t>
            </a:r>
            <a:r>
              <a:rPr lang="en-US" dirty="0">
                <a:solidFill>
                  <a:srgbClr val="0070C0"/>
                </a:solidFill>
              </a:rPr>
              <a:t>after it is “done”. </a:t>
            </a:r>
          </a:p>
          <a:p>
            <a:pPr lvl="0" algn="just"/>
            <a:r>
              <a:rPr lang="en-US" dirty="0"/>
              <a:t>The global cost of software debugging rises to </a:t>
            </a:r>
            <a:r>
              <a:rPr lang="en-US" dirty="0">
                <a:solidFill>
                  <a:srgbClr val="0070C0"/>
                </a:solidFill>
              </a:rPr>
              <a:t>$312 billion </a:t>
            </a:r>
            <a:r>
              <a:rPr lang="en-US" dirty="0"/>
              <a:t>annually. </a:t>
            </a:r>
          </a:p>
          <a:p>
            <a:pPr lvl="0" algn="just"/>
            <a:r>
              <a:rPr lang="en-US" dirty="0"/>
              <a:t>Software bugs cost the U.S economy an estimation of </a:t>
            </a:r>
            <a:r>
              <a:rPr lang="en-US" dirty="0">
                <a:solidFill>
                  <a:srgbClr val="0070C0"/>
                </a:solidFill>
              </a:rPr>
              <a:t>$59.5 billion </a:t>
            </a:r>
            <a:r>
              <a:rPr lang="en-US" dirty="0"/>
              <a:t>per year. </a:t>
            </a:r>
          </a:p>
          <a:p>
            <a:pPr lvl="0" algn="just"/>
            <a:r>
              <a:rPr lang="en-US" dirty="0"/>
              <a:t>About </a:t>
            </a:r>
            <a:r>
              <a:rPr lang="en-US" dirty="0">
                <a:solidFill>
                  <a:srgbClr val="0070C0"/>
                </a:solidFill>
              </a:rPr>
              <a:t>$22.2 billion could be eliminated </a:t>
            </a:r>
            <a:r>
              <a:rPr lang="en-US" dirty="0"/>
              <a:t>by improved </a:t>
            </a:r>
            <a:r>
              <a:rPr lang="en-US" dirty="0">
                <a:solidFill>
                  <a:srgbClr val="0070C0"/>
                </a:solidFill>
              </a:rPr>
              <a:t>testing</a:t>
            </a:r>
            <a:r>
              <a:rPr lang="en-US" dirty="0"/>
              <a:t> that enables earlier and more effective identification and removal of defects.</a:t>
            </a:r>
          </a:p>
        </p:txBody>
      </p:sp>
      <p:sp>
        <p:nvSpPr>
          <p:cNvPr id="6" name="Oval 5"/>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US" b="1">
                <a:solidFill>
                  <a:srgbClr val="002060"/>
                </a:solidFill>
              </a:rPr>
              <a:t>IV. Define Test Criteria</a:t>
            </a:r>
            <a:endParaRPr lang="en-US" sz="3200" b="1" dirty="0">
              <a:solidFill>
                <a:srgbClr val="002060"/>
              </a:solidFill>
            </a:endParaRPr>
          </a:p>
        </p:txBody>
      </p:sp>
      <p:sp>
        <p:nvSpPr>
          <p:cNvPr id="4" name="Content Placeholder 3"/>
          <p:cNvSpPr>
            <a:spLocks noGrp="1"/>
          </p:cNvSpPr>
          <p:nvPr>
            <p:ph sz="quarter" idx="1"/>
          </p:nvPr>
        </p:nvSpPr>
        <p:spPr>
          <a:xfrm>
            <a:off x="304800" y="990600"/>
            <a:ext cx="8382000" cy="5676900"/>
          </a:xfrm>
        </p:spPr>
        <p:txBody>
          <a:bodyPr>
            <a:normAutofit fontScale="92500" lnSpcReduction="10000"/>
          </a:bodyPr>
          <a:lstStyle/>
          <a:p>
            <a:pPr algn="just"/>
            <a:r>
              <a:rPr lang="en-US" dirty="0"/>
              <a:t>Test criteria is a standard or rule on which a test procedure or test judgment can be based. There’re two types of test criteria: </a:t>
            </a:r>
          </a:p>
          <a:p>
            <a:pPr marL="0" indent="0" algn="just">
              <a:buNone/>
            </a:pPr>
            <a:r>
              <a:rPr lang="en-US" b="1" dirty="0">
                <a:solidFill>
                  <a:srgbClr val="0070C0"/>
                </a:solidFill>
              </a:rPr>
              <a:t>(a) Suspension criteria </a:t>
            </a:r>
          </a:p>
          <a:p>
            <a:pPr algn="just"/>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 </a:t>
            </a:r>
          </a:p>
          <a:p>
            <a:pPr marL="0" indent="0" algn="just">
              <a:buNone/>
            </a:pPr>
            <a:r>
              <a:rPr lang="en-US" b="1" dirty="0"/>
              <a:t>Example: </a:t>
            </a:r>
            <a:r>
              <a:rPr lang="en-US" dirty="0"/>
              <a:t>if your team members report that </a:t>
            </a:r>
            <a:r>
              <a:rPr lang="en-US" b="1" dirty="0"/>
              <a:t>40%</a:t>
            </a:r>
            <a:r>
              <a:rPr lang="en-US" dirty="0"/>
              <a:t> of test cases failed, you should </a:t>
            </a:r>
            <a:r>
              <a:rPr lang="en-US" b="1" dirty="0"/>
              <a:t>suspend</a:t>
            </a:r>
            <a:r>
              <a:rPr lang="en-US" dirty="0"/>
              <a:t> testing until the development team fixes all the failed cases. </a:t>
            </a:r>
          </a:p>
          <a:p>
            <a:pPr marL="0" indent="0" algn="just">
              <a:buNone/>
            </a:pPr>
            <a:r>
              <a:rPr lang="en-US" b="1" dirty="0">
                <a:solidFill>
                  <a:srgbClr val="0070C0"/>
                </a:solidFill>
              </a:rPr>
              <a:t>(b) Exit Criteria </a:t>
            </a:r>
          </a:p>
          <a:p>
            <a:pPr algn="just"/>
            <a:r>
              <a:rPr lang="en-US" dirty="0"/>
              <a:t>It specifies the criteria that denote a </a:t>
            </a:r>
            <a:r>
              <a:rPr lang="en-US" b="1" dirty="0"/>
              <a:t>successful</a:t>
            </a:r>
            <a:r>
              <a:rPr lang="en-US" dirty="0"/>
              <a:t> completion of a test phase. </a:t>
            </a:r>
          </a:p>
          <a:p>
            <a:pPr algn="just"/>
            <a:r>
              <a:rPr lang="en-US" dirty="0"/>
              <a:t>The exit criteria are the targeted results of the test and are necessary before proceeding the next phase of development. </a:t>
            </a:r>
          </a:p>
          <a:p>
            <a:pPr marL="0" indent="0" algn="just">
              <a:buNone/>
            </a:pPr>
            <a:r>
              <a:rPr lang="en-US" b="1" dirty="0"/>
              <a:t>        Example: </a:t>
            </a:r>
            <a:r>
              <a:rPr lang="en-US" dirty="0"/>
              <a:t>95% of all critical test cases must pass. </a:t>
            </a:r>
            <a:endParaRPr lang="en-US" sz="2600" dirty="0"/>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29</a:t>
            </a:r>
          </a:p>
        </p:txBody>
      </p:sp>
    </p:spTree>
    <p:extLst>
      <p:ext uri="{BB962C8B-B14F-4D97-AF65-F5344CB8AC3E}">
        <p14:creationId xmlns:p14="http://schemas.microsoft.com/office/powerpoint/2010/main" val="2704595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b="1" dirty="0">
                <a:solidFill>
                  <a:srgbClr val="002060"/>
                </a:solidFill>
              </a:rPr>
              <a:t>Cont…</a:t>
            </a:r>
          </a:p>
        </p:txBody>
      </p:sp>
      <p:sp>
        <p:nvSpPr>
          <p:cNvPr id="4" name="Content Placeholder 3"/>
          <p:cNvSpPr>
            <a:spLocks noGrp="1"/>
          </p:cNvSpPr>
          <p:nvPr>
            <p:ph sz="quarter" idx="1"/>
          </p:nvPr>
        </p:nvSpPr>
        <p:spPr>
          <a:xfrm>
            <a:off x="304800" y="800100"/>
            <a:ext cx="8382000" cy="5905500"/>
          </a:xfrm>
        </p:spPr>
        <p:txBody>
          <a:bodyPr>
            <a:normAutofit lnSpcReduction="10000"/>
          </a:bodyPr>
          <a:lstStyle/>
          <a:p>
            <a:pPr algn="just"/>
            <a:r>
              <a:rPr lang="en-US" dirty="0"/>
              <a:t>Some methods of defining exit criteria are by specifying a targeted </a:t>
            </a:r>
            <a:r>
              <a:rPr lang="en-US" dirty="0">
                <a:solidFill>
                  <a:srgbClr val="0070C0"/>
                </a:solidFill>
              </a:rPr>
              <a:t>run rate </a:t>
            </a:r>
            <a:r>
              <a:rPr lang="en-US" dirty="0"/>
              <a:t>and </a:t>
            </a:r>
            <a:r>
              <a:rPr lang="en-US" dirty="0">
                <a:solidFill>
                  <a:srgbClr val="0070C0"/>
                </a:solidFill>
              </a:rPr>
              <a:t>pass rate. </a:t>
            </a:r>
            <a:endParaRPr lang="en-US" dirty="0"/>
          </a:p>
          <a:p>
            <a:pPr lvl="1" algn="just">
              <a:buFont typeface="Wingdings" panose="05000000000000000000" pitchFamily="2" charset="2"/>
              <a:buChar char="Ø"/>
            </a:pPr>
            <a:r>
              <a:rPr lang="en-US" dirty="0">
                <a:solidFill>
                  <a:srgbClr val="0070C0"/>
                </a:solidFill>
              </a:rPr>
              <a:t>Run rate </a:t>
            </a:r>
            <a:r>
              <a:rPr lang="en-US" dirty="0"/>
              <a:t>- is the ratio between </a:t>
            </a:r>
            <a:r>
              <a:rPr lang="en-US" b="1" dirty="0"/>
              <a:t>number of test cases executed/total test cases </a:t>
            </a:r>
            <a:r>
              <a:rPr lang="en-US" dirty="0"/>
              <a:t>of test specification. </a:t>
            </a:r>
          </a:p>
          <a:p>
            <a:pPr marL="0" indent="0" algn="just">
              <a:buNone/>
            </a:pPr>
            <a:r>
              <a:rPr lang="en-US" b="1" dirty="0"/>
              <a:t>For example, </a:t>
            </a:r>
            <a:r>
              <a:rPr lang="en-US" dirty="0"/>
              <a:t>the test specification has a total of 120 TCs, but the tester only executed 100 TCs. So, the run rate is 100/120 = 0.83 (83%) </a:t>
            </a:r>
          </a:p>
          <a:p>
            <a:pPr marL="617220" lvl="1" indent="-342900" algn="just">
              <a:buFont typeface="Wingdings" panose="05000000000000000000" pitchFamily="2" charset="2"/>
              <a:buChar char="Ø"/>
            </a:pPr>
            <a:r>
              <a:rPr lang="en-US" dirty="0">
                <a:solidFill>
                  <a:srgbClr val="0070C0"/>
                </a:solidFill>
              </a:rPr>
              <a:t>Pass rate </a:t>
            </a:r>
            <a:r>
              <a:rPr lang="en-US" dirty="0"/>
              <a:t>- is the ratio between </a:t>
            </a:r>
            <a:r>
              <a:rPr lang="en-US" b="1" dirty="0"/>
              <a:t>number of test cases passed / test cases executed</a:t>
            </a:r>
            <a:r>
              <a:rPr lang="en-US" dirty="0"/>
              <a:t>. </a:t>
            </a:r>
          </a:p>
          <a:p>
            <a:pPr marL="0" indent="0" algn="just">
              <a:buNone/>
            </a:pPr>
            <a:r>
              <a:rPr lang="en-US" b="1" dirty="0"/>
              <a:t>For example, </a:t>
            </a:r>
            <a:r>
              <a:rPr lang="en-US" dirty="0"/>
              <a:t>in the above example, 100 TCs executed and 80 TCs passed. So, the pass rate is 80/100 = 0.8 (80%)</a:t>
            </a:r>
          </a:p>
          <a:p>
            <a:pPr algn="just"/>
            <a:r>
              <a:rPr lang="en-US" dirty="0"/>
              <a:t>This data can be retrieved in </a:t>
            </a:r>
            <a:r>
              <a:rPr lang="en-US" dirty="0">
                <a:solidFill>
                  <a:srgbClr val="0070C0"/>
                </a:solidFill>
              </a:rPr>
              <a:t>test metric </a:t>
            </a:r>
            <a:r>
              <a:rPr lang="en-US" dirty="0"/>
              <a:t>documents. </a:t>
            </a:r>
          </a:p>
          <a:p>
            <a:pPr algn="just"/>
            <a:r>
              <a:rPr lang="en-US" b="1" dirty="0">
                <a:solidFill>
                  <a:srgbClr val="0070C0"/>
                </a:solidFill>
              </a:rPr>
              <a:t>Run rate </a:t>
            </a:r>
            <a:r>
              <a:rPr lang="en-US" dirty="0"/>
              <a:t>is mandatory to be </a:t>
            </a:r>
            <a:r>
              <a:rPr lang="en-US" dirty="0">
                <a:solidFill>
                  <a:srgbClr val="0070C0"/>
                </a:solidFill>
              </a:rPr>
              <a:t>100% </a:t>
            </a:r>
            <a:r>
              <a:rPr lang="en-US" dirty="0"/>
              <a:t>unless a clear reason is given. </a:t>
            </a:r>
          </a:p>
          <a:p>
            <a:pPr algn="just"/>
            <a:r>
              <a:rPr lang="en-US" b="1" dirty="0">
                <a:solidFill>
                  <a:srgbClr val="0070C0"/>
                </a:solidFill>
              </a:rPr>
              <a:t>Pass rate </a:t>
            </a:r>
            <a:r>
              <a:rPr lang="en-US" dirty="0"/>
              <a:t>is dependent on project scope, but achieving </a:t>
            </a:r>
            <a:r>
              <a:rPr lang="en-US" dirty="0">
                <a:solidFill>
                  <a:srgbClr val="0070C0"/>
                </a:solidFill>
              </a:rPr>
              <a:t>high pass         rate </a:t>
            </a:r>
            <a:r>
              <a:rPr lang="en-US" dirty="0"/>
              <a:t>shall be a goal. </a:t>
            </a:r>
          </a:p>
        </p:txBody>
      </p:sp>
      <p:sp>
        <p:nvSpPr>
          <p:cNvPr id="5" name="Oval 4"/>
          <p:cNvSpPr/>
          <p:nvPr/>
        </p:nvSpPr>
        <p:spPr>
          <a:xfrm>
            <a:off x="762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Tree>
    <p:extLst>
      <p:ext uri="{BB962C8B-B14F-4D97-AF65-F5344CB8AC3E}">
        <p14:creationId xmlns:p14="http://schemas.microsoft.com/office/powerpoint/2010/main" val="66489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rgbClr val="002060"/>
                </a:solidFill>
              </a:rPr>
              <a:t>V. Resource Planning</a:t>
            </a:r>
          </a:p>
        </p:txBody>
      </p:sp>
      <p:sp>
        <p:nvSpPr>
          <p:cNvPr id="4" name="Content Placeholder 3"/>
          <p:cNvSpPr>
            <a:spLocks noGrp="1"/>
          </p:cNvSpPr>
          <p:nvPr>
            <p:ph sz="quarter" idx="1"/>
          </p:nvPr>
        </p:nvSpPr>
        <p:spPr/>
        <p:txBody>
          <a:bodyPr/>
          <a:lstStyle/>
          <a:p>
            <a:pPr algn="just">
              <a:lnSpc>
                <a:spcPct val="150000"/>
              </a:lnSpc>
            </a:pPr>
            <a:r>
              <a:rPr lang="en-US" dirty="0"/>
              <a:t>Resource plan is a </a:t>
            </a:r>
            <a:r>
              <a:rPr lang="en-US" dirty="0">
                <a:solidFill>
                  <a:srgbClr val="0070C0"/>
                </a:solidFill>
              </a:rPr>
              <a:t>detailed summary </a:t>
            </a:r>
            <a:r>
              <a:rPr lang="en-US" dirty="0"/>
              <a:t>of all types of resources required to complete project task. Resource could be </a:t>
            </a:r>
            <a:r>
              <a:rPr lang="en-US" dirty="0">
                <a:solidFill>
                  <a:srgbClr val="0070C0"/>
                </a:solidFill>
              </a:rPr>
              <a:t>human</a:t>
            </a:r>
            <a:r>
              <a:rPr lang="en-US" dirty="0"/>
              <a:t>, </a:t>
            </a:r>
            <a:r>
              <a:rPr lang="en-US" dirty="0">
                <a:solidFill>
                  <a:srgbClr val="0070C0"/>
                </a:solidFill>
              </a:rPr>
              <a:t>physical (equipment and materials) and financial </a:t>
            </a:r>
            <a:r>
              <a:rPr lang="en-US" dirty="0"/>
              <a:t>needed to complete the test. </a:t>
            </a:r>
          </a:p>
          <a:p>
            <a:pPr algn="just">
              <a:lnSpc>
                <a:spcPct val="150000"/>
              </a:lnSpc>
            </a:pPr>
            <a:r>
              <a:rPr lang="en-US" dirty="0"/>
              <a:t>The test manager can make the correct </a:t>
            </a:r>
            <a:r>
              <a:rPr lang="en-US" dirty="0">
                <a:solidFill>
                  <a:srgbClr val="0070C0"/>
                </a:solidFill>
              </a:rPr>
              <a:t>schedule</a:t>
            </a:r>
            <a:r>
              <a:rPr lang="en-US" dirty="0"/>
              <a:t> &amp; </a:t>
            </a:r>
            <a:r>
              <a:rPr lang="en-US" dirty="0">
                <a:solidFill>
                  <a:srgbClr val="0070C0"/>
                </a:solidFill>
              </a:rPr>
              <a:t>estimation</a:t>
            </a:r>
            <a:r>
              <a:rPr lang="en-US" dirty="0"/>
              <a:t> for the project based on the resources he has. </a:t>
            </a:r>
          </a:p>
          <a:p>
            <a:pPr algn="just">
              <a:lnSpc>
                <a:spcPct val="150000"/>
              </a:lnSpc>
            </a:pPr>
            <a:r>
              <a:rPr lang="en-US" dirty="0"/>
              <a:t>This section represents the recommended resources for your project.</a:t>
            </a:r>
          </a:p>
        </p:txBody>
      </p:sp>
      <p:sp>
        <p:nvSpPr>
          <p:cNvPr id="8" name="Oval 7"/>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31</a:t>
            </a:r>
          </a:p>
        </p:txBody>
      </p:sp>
    </p:spTree>
    <p:extLst>
      <p:ext uri="{BB962C8B-B14F-4D97-AF65-F5344CB8AC3E}">
        <p14:creationId xmlns:p14="http://schemas.microsoft.com/office/powerpoint/2010/main" val="1374489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VI. Plan Test Environment</a:t>
            </a:r>
          </a:p>
        </p:txBody>
      </p:sp>
      <p:sp>
        <p:nvSpPr>
          <p:cNvPr id="4" name="Content Placeholder 3"/>
          <p:cNvSpPr>
            <a:spLocks noGrp="1"/>
          </p:cNvSpPr>
          <p:nvPr>
            <p:ph sz="quarter" idx="1"/>
          </p:nvPr>
        </p:nvSpPr>
        <p:spPr/>
        <p:txBody>
          <a:bodyPr>
            <a:normAutofit fontScale="92500" lnSpcReduction="10000"/>
          </a:bodyPr>
          <a:lstStyle/>
          <a:p>
            <a:pPr algn="just"/>
            <a:r>
              <a:rPr lang="en-US" dirty="0"/>
              <a:t>A testing environment is a setup of software and hardware on which the testing team is going to execute test cases. </a:t>
            </a:r>
          </a:p>
          <a:p>
            <a:pPr algn="just"/>
            <a:r>
              <a:rPr lang="en-US" dirty="0"/>
              <a:t>The test environment consists of </a:t>
            </a:r>
            <a:r>
              <a:rPr lang="en-US" dirty="0">
                <a:solidFill>
                  <a:srgbClr val="0070C0"/>
                </a:solidFill>
              </a:rPr>
              <a:t>real business </a:t>
            </a:r>
            <a:r>
              <a:rPr lang="en-US" dirty="0"/>
              <a:t>and </a:t>
            </a:r>
            <a:r>
              <a:rPr lang="en-US" dirty="0">
                <a:solidFill>
                  <a:srgbClr val="0070C0"/>
                </a:solidFill>
              </a:rPr>
              <a:t>user environment</a:t>
            </a:r>
            <a:r>
              <a:rPr lang="en-US" dirty="0"/>
              <a:t>, as well as </a:t>
            </a:r>
            <a:r>
              <a:rPr lang="en-US" dirty="0">
                <a:solidFill>
                  <a:srgbClr val="0070C0"/>
                </a:solidFill>
              </a:rPr>
              <a:t>physical environments</a:t>
            </a:r>
            <a:r>
              <a:rPr lang="en-US" dirty="0"/>
              <a:t>, such as server, front end running environment.</a:t>
            </a:r>
          </a:p>
          <a:p>
            <a:pPr algn="just"/>
            <a:r>
              <a:rPr lang="en-US" dirty="0"/>
              <a:t>To finish this task, you need a </a:t>
            </a:r>
            <a:r>
              <a:rPr lang="en-US" dirty="0">
                <a:solidFill>
                  <a:srgbClr val="0070C0"/>
                </a:solidFill>
              </a:rPr>
              <a:t>strong cooperation </a:t>
            </a:r>
            <a:r>
              <a:rPr lang="en-US" dirty="0"/>
              <a:t>between test team and development team </a:t>
            </a:r>
          </a:p>
          <a:p>
            <a:pPr algn="just"/>
            <a:r>
              <a:rPr lang="en-US" dirty="0"/>
              <a:t>You should ask the developer some questions to understand the web application under test clearly. </a:t>
            </a:r>
          </a:p>
          <a:p>
            <a:pPr algn="just"/>
            <a:r>
              <a:rPr lang="en-US" dirty="0"/>
              <a:t>Here’re some recommended questions. Of course, you can ask the other questions if you need. </a:t>
            </a:r>
          </a:p>
          <a:p>
            <a:pPr marL="548640" lvl="2" indent="0" algn="just">
              <a:buNone/>
            </a:pPr>
            <a:r>
              <a:rPr lang="en-US" sz="2400" b="1" i="1" dirty="0"/>
              <a:t>1. What is the maximum user connection which this website can handle at the same time?</a:t>
            </a:r>
          </a:p>
          <a:p>
            <a:pPr marL="548640" lvl="2" indent="0" algn="just">
              <a:buNone/>
            </a:pPr>
            <a:r>
              <a:rPr lang="en-US" sz="2400" b="1" i="1" dirty="0"/>
              <a:t>2. What are hardware/software requirements to install this website? </a:t>
            </a:r>
          </a:p>
          <a:p>
            <a:pPr marL="548640" lvl="2" indent="0" algn="just">
              <a:buNone/>
            </a:pPr>
            <a:r>
              <a:rPr lang="en-US" sz="2400" b="1" i="1" dirty="0"/>
              <a:t>3. Does the user's computer need any particular setting to browse the website?</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Tree>
    <p:extLst>
      <p:ext uri="{BB962C8B-B14F-4D97-AF65-F5344CB8AC3E}">
        <p14:creationId xmlns:p14="http://schemas.microsoft.com/office/powerpoint/2010/main" val="279293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VII. Schedule &amp; Estimation</a:t>
            </a:r>
          </a:p>
        </p:txBody>
      </p:sp>
      <p:sp>
        <p:nvSpPr>
          <p:cNvPr id="4" name="Content Placeholder 3"/>
          <p:cNvSpPr>
            <a:spLocks noGrp="1"/>
          </p:cNvSpPr>
          <p:nvPr>
            <p:ph sz="quarter" idx="1"/>
          </p:nvPr>
        </p:nvSpPr>
        <p:spPr/>
        <p:txBody>
          <a:bodyPr/>
          <a:lstStyle/>
          <a:p>
            <a:pPr algn="just"/>
            <a:r>
              <a:rPr lang="en-US" dirty="0"/>
              <a:t>In the test estimation phase, suppose you break out the whole project into </a:t>
            </a:r>
            <a:r>
              <a:rPr lang="en-US" b="1" dirty="0"/>
              <a:t>small tasks </a:t>
            </a:r>
            <a:r>
              <a:rPr lang="en-US" dirty="0"/>
              <a:t>and add the estimation for each task as shown below.</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92060836"/>
              </p:ext>
            </p:extLst>
          </p:nvPr>
        </p:nvGraphicFramePr>
        <p:xfrm>
          <a:off x="304800" y="2133602"/>
          <a:ext cx="8343900" cy="4057650"/>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106087084"/>
                    </a:ext>
                  </a:extLst>
                </a:gridCol>
                <a:gridCol w="2781300">
                  <a:extLst>
                    <a:ext uri="{9D8B030D-6E8A-4147-A177-3AD203B41FA5}">
                      <a16:colId xmlns:a16="http://schemas.microsoft.com/office/drawing/2014/main" val="507069971"/>
                    </a:ext>
                  </a:extLst>
                </a:gridCol>
                <a:gridCol w="2781300">
                  <a:extLst>
                    <a:ext uri="{9D8B030D-6E8A-4147-A177-3AD203B41FA5}">
                      <a16:colId xmlns:a16="http://schemas.microsoft.com/office/drawing/2014/main" val="194604525"/>
                    </a:ext>
                  </a:extLst>
                </a:gridCol>
              </a:tblGrid>
              <a:tr h="676275">
                <a:tc>
                  <a:txBody>
                    <a:bodyPr/>
                    <a:lstStyle/>
                    <a:p>
                      <a:r>
                        <a:rPr lang="en-US" dirty="0"/>
                        <a:t>Task</a:t>
                      </a:r>
                    </a:p>
                  </a:txBody>
                  <a:tcPr/>
                </a:tc>
                <a:tc>
                  <a:txBody>
                    <a:bodyPr/>
                    <a:lstStyle/>
                    <a:p>
                      <a:r>
                        <a:rPr lang="en-US" dirty="0"/>
                        <a:t>Members</a:t>
                      </a:r>
                    </a:p>
                  </a:txBody>
                  <a:tcPr/>
                </a:tc>
                <a:tc>
                  <a:txBody>
                    <a:bodyPr/>
                    <a:lstStyle/>
                    <a:p>
                      <a:r>
                        <a:rPr lang="en-US" dirty="0"/>
                        <a:t>Estimate effort</a:t>
                      </a:r>
                    </a:p>
                  </a:txBody>
                  <a:tcPr/>
                </a:tc>
                <a:extLst>
                  <a:ext uri="{0D108BD9-81ED-4DB2-BD59-A6C34878D82A}">
                    <a16:rowId xmlns:a16="http://schemas.microsoft.com/office/drawing/2014/main" val="1219421172"/>
                  </a:ext>
                </a:extLst>
              </a:tr>
              <a:tr h="676275">
                <a:tc>
                  <a:txBody>
                    <a:bodyPr/>
                    <a:lstStyle/>
                    <a:p>
                      <a:r>
                        <a:rPr lang="en-US" dirty="0"/>
                        <a:t>Create the test specification</a:t>
                      </a:r>
                    </a:p>
                  </a:txBody>
                  <a:tcPr/>
                </a:tc>
                <a:tc>
                  <a:txBody>
                    <a:bodyPr/>
                    <a:lstStyle/>
                    <a:p>
                      <a:r>
                        <a:rPr lang="en-US" dirty="0"/>
                        <a:t>Test Designer</a:t>
                      </a:r>
                    </a:p>
                  </a:txBody>
                  <a:tcPr/>
                </a:tc>
                <a:tc>
                  <a:txBody>
                    <a:bodyPr/>
                    <a:lstStyle/>
                    <a:p>
                      <a:r>
                        <a:rPr lang="en-US" dirty="0"/>
                        <a:t>170 man-hour</a:t>
                      </a:r>
                    </a:p>
                  </a:txBody>
                  <a:tcPr/>
                </a:tc>
                <a:extLst>
                  <a:ext uri="{0D108BD9-81ED-4DB2-BD59-A6C34878D82A}">
                    <a16:rowId xmlns:a16="http://schemas.microsoft.com/office/drawing/2014/main" val="2667331389"/>
                  </a:ext>
                </a:extLst>
              </a:tr>
              <a:tr h="676275">
                <a:tc>
                  <a:txBody>
                    <a:bodyPr/>
                    <a:lstStyle/>
                    <a:p>
                      <a:r>
                        <a:rPr lang="en-US" dirty="0"/>
                        <a:t>Perform Test Execution</a:t>
                      </a:r>
                    </a:p>
                  </a:txBody>
                  <a:tcPr/>
                </a:tc>
                <a:tc>
                  <a:txBody>
                    <a:bodyPr/>
                    <a:lstStyle/>
                    <a:p>
                      <a:r>
                        <a:rPr lang="en-US" dirty="0"/>
                        <a:t>Tester, Test Administrator</a:t>
                      </a:r>
                    </a:p>
                  </a:txBody>
                  <a:tcPr/>
                </a:tc>
                <a:tc>
                  <a:txBody>
                    <a:bodyPr/>
                    <a:lstStyle/>
                    <a:p>
                      <a:r>
                        <a:rPr lang="en-US" dirty="0"/>
                        <a:t>80 man-hour</a:t>
                      </a:r>
                    </a:p>
                  </a:txBody>
                  <a:tcPr/>
                </a:tc>
                <a:extLst>
                  <a:ext uri="{0D108BD9-81ED-4DB2-BD59-A6C34878D82A}">
                    <a16:rowId xmlns:a16="http://schemas.microsoft.com/office/drawing/2014/main" val="4057000919"/>
                  </a:ext>
                </a:extLst>
              </a:tr>
              <a:tr h="676275">
                <a:tc>
                  <a:txBody>
                    <a:bodyPr/>
                    <a:lstStyle/>
                    <a:p>
                      <a:r>
                        <a:rPr lang="en-US" dirty="0"/>
                        <a:t>Test Report </a:t>
                      </a:r>
                    </a:p>
                  </a:txBody>
                  <a:tcPr/>
                </a:tc>
                <a:tc>
                  <a:txBody>
                    <a:bodyPr/>
                    <a:lstStyle/>
                    <a:p>
                      <a:r>
                        <a:rPr lang="en-US" dirty="0"/>
                        <a:t>Tester</a:t>
                      </a:r>
                    </a:p>
                  </a:txBody>
                  <a:tcPr/>
                </a:tc>
                <a:tc>
                  <a:txBody>
                    <a:bodyPr/>
                    <a:lstStyle/>
                    <a:p>
                      <a:r>
                        <a:rPr lang="en-US" dirty="0"/>
                        <a:t>10 man-hour</a:t>
                      </a:r>
                    </a:p>
                  </a:txBody>
                  <a:tcPr/>
                </a:tc>
                <a:extLst>
                  <a:ext uri="{0D108BD9-81ED-4DB2-BD59-A6C34878D82A}">
                    <a16:rowId xmlns:a16="http://schemas.microsoft.com/office/drawing/2014/main" val="2875800151"/>
                  </a:ext>
                </a:extLst>
              </a:tr>
              <a:tr h="676275">
                <a:tc>
                  <a:txBody>
                    <a:bodyPr/>
                    <a:lstStyle/>
                    <a:p>
                      <a:r>
                        <a:rPr lang="en-US" dirty="0"/>
                        <a:t>Test Delivery</a:t>
                      </a:r>
                    </a:p>
                  </a:txBody>
                  <a:tcPr/>
                </a:tc>
                <a:tc>
                  <a:txBody>
                    <a:bodyPr/>
                    <a:lstStyle/>
                    <a:p>
                      <a:endParaRPr lang="en-US"/>
                    </a:p>
                  </a:txBody>
                  <a:tcPr/>
                </a:tc>
                <a:tc>
                  <a:txBody>
                    <a:bodyPr/>
                    <a:lstStyle/>
                    <a:p>
                      <a:r>
                        <a:rPr lang="en-US" dirty="0"/>
                        <a:t>20 man-hour</a:t>
                      </a:r>
                    </a:p>
                  </a:txBody>
                  <a:tcPr/>
                </a:tc>
                <a:extLst>
                  <a:ext uri="{0D108BD9-81ED-4DB2-BD59-A6C34878D82A}">
                    <a16:rowId xmlns:a16="http://schemas.microsoft.com/office/drawing/2014/main" val="3038932716"/>
                  </a:ext>
                </a:extLst>
              </a:tr>
              <a:tr h="676275">
                <a:tc>
                  <a:txBody>
                    <a:bodyPr/>
                    <a:lstStyle/>
                    <a:p>
                      <a:r>
                        <a:rPr lang="en-US" dirty="0"/>
                        <a:t>Total</a:t>
                      </a:r>
                    </a:p>
                  </a:txBody>
                  <a:tcPr/>
                </a:tc>
                <a:tc>
                  <a:txBody>
                    <a:bodyPr/>
                    <a:lstStyle/>
                    <a:p>
                      <a:endParaRPr lang="en-US"/>
                    </a:p>
                  </a:txBody>
                  <a:tcPr/>
                </a:tc>
                <a:tc>
                  <a:txBody>
                    <a:bodyPr/>
                    <a:lstStyle/>
                    <a:p>
                      <a:r>
                        <a:rPr lang="en-US" dirty="0"/>
                        <a:t>280 man-hour</a:t>
                      </a:r>
                    </a:p>
                  </a:txBody>
                  <a:tcPr/>
                </a:tc>
                <a:extLst>
                  <a:ext uri="{0D108BD9-81ED-4DB2-BD59-A6C34878D82A}">
                    <a16:rowId xmlns:a16="http://schemas.microsoft.com/office/drawing/2014/main" val="2632204646"/>
                  </a:ext>
                </a:extLst>
              </a:tr>
            </a:tbl>
          </a:graphicData>
        </a:graphic>
      </p:graphicFrame>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p>
        </p:txBody>
      </p:sp>
    </p:spTree>
    <p:extLst>
      <p:ext uri="{BB962C8B-B14F-4D97-AF65-F5344CB8AC3E}">
        <p14:creationId xmlns:p14="http://schemas.microsoft.com/office/powerpoint/2010/main" val="927161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VIII. Determine Test Deliverables</a:t>
            </a:r>
          </a:p>
        </p:txBody>
      </p:sp>
      <p:sp>
        <p:nvSpPr>
          <p:cNvPr id="4" name="Content Placeholder 3"/>
          <p:cNvSpPr>
            <a:spLocks noGrp="1"/>
          </p:cNvSpPr>
          <p:nvPr>
            <p:ph sz="quarter" idx="1"/>
          </p:nvPr>
        </p:nvSpPr>
        <p:spPr/>
        <p:txBody>
          <a:bodyPr>
            <a:normAutofit/>
          </a:bodyPr>
          <a:lstStyle/>
          <a:p>
            <a:pPr algn="just">
              <a:lnSpc>
                <a:spcPct val="150000"/>
              </a:lnSpc>
            </a:pPr>
            <a:r>
              <a:rPr lang="en-US" dirty="0"/>
              <a:t>Test deliverables are list of all the documents, tools and other components that have to be developed and maintained in support of the testing effort. </a:t>
            </a:r>
          </a:p>
          <a:p>
            <a:pPr algn="just">
              <a:lnSpc>
                <a:spcPct val="150000"/>
              </a:lnSpc>
            </a:pPr>
            <a:r>
              <a:rPr lang="en-US" dirty="0"/>
              <a:t>There are different test deliverables at every phase of the software testing process. </a:t>
            </a:r>
          </a:p>
          <a:p>
            <a:pPr algn="just">
              <a:lnSpc>
                <a:spcPct val="150000"/>
              </a:lnSpc>
            </a:pPr>
            <a:r>
              <a:rPr lang="en-US" dirty="0"/>
              <a:t>They can be grouped into </a:t>
            </a:r>
            <a:r>
              <a:rPr lang="en-US" b="1" dirty="0"/>
              <a:t>three</a:t>
            </a:r>
            <a:r>
              <a:rPr lang="en-US" dirty="0"/>
              <a:t>.</a:t>
            </a:r>
          </a:p>
          <a:p>
            <a:pPr marL="274320" lvl="1" indent="0" algn="just">
              <a:lnSpc>
                <a:spcPct val="150000"/>
              </a:lnSpc>
              <a:buNone/>
            </a:pPr>
            <a:r>
              <a:rPr lang="en-US" dirty="0"/>
              <a:t>1) Test deliverables provided </a:t>
            </a:r>
            <a:r>
              <a:rPr lang="en-US" dirty="0">
                <a:solidFill>
                  <a:srgbClr val="0070C0"/>
                </a:solidFill>
              </a:rPr>
              <a:t>before</a:t>
            </a:r>
            <a:r>
              <a:rPr lang="en-US" dirty="0"/>
              <a:t> the testing phase. </a:t>
            </a:r>
          </a:p>
          <a:p>
            <a:pPr marL="274320" lvl="1" indent="0" algn="just">
              <a:lnSpc>
                <a:spcPct val="150000"/>
              </a:lnSpc>
              <a:buNone/>
            </a:pPr>
            <a:r>
              <a:rPr lang="en-US" dirty="0"/>
              <a:t>2) Test deliverables are provided </a:t>
            </a:r>
            <a:r>
              <a:rPr lang="en-US" dirty="0">
                <a:solidFill>
                  <a:srgbClr val="0070C0"/>
                </a:solidFill>
              </a:rPr>
              <a:t>during</a:t>
            </a:r>
            <a:r>
              <a:rPr lang="en-US" dirty="0"/>
              <a:t> the testing </a:t>
            </a:r>
          </a:p>
          <a:p>
            <a:pPr marL="274320" lvl="1" indent="0" algn="just">
              <a:lnSpc>
                <a:spcPct val="150000"/>
              </a:lnSpc>
              <a:buNone/>
            </a:pPr>
            <a:r>
              <a:rPr lang="en-US" dirty="0"/>
              <a:t>3) Test deliverables are provided </a:t>
            </a:r>
            <a:r>
              <a:rPr lang="en-US" dirty="0">
                <a:solidFill>
                  <a:srgbClr val="0070C0"/>
                </a:solidFill>
              </a:rPr>
              <a:t>after</a:t>
            </a:r>
            <a:r>
              <a:rPr lang="en-US" dirty="0"/>
              <a:t> the testing cycles is over. </a:t>
            </a:r>
          </a:p>
          <a:p>
            <a:pPr marL="0" indent="0">
              <a:buNone/>
            </a:pPr>
            <a:endParaRPr lang="en-US" dirty="0"/>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Tree>
    <p:extLst>
      <p:ext uri="{BB962C8B-B14F-4D97-AF65-F5344CB8AC3E}">
        <p14:creationId xmlns:p14="http://schemas.microsoft.com/office/powerpoint/2010/main" val="2083479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b="1" dirty="0">
                <a:solidFill>
                  <a:srgbClr val="002060"/>
                </a:solidFill>
              </a:rPr>
              <a:t>Cont…</a:t>
            </a:r>
          </a:p>
        </p:txBody>
      </p:sp>
      <p:sp>
        <p:nvSpPr>
          <p:cNvPr id="4" name="Content Placeholder 3"/>
          <p:cNvSpPr>
            <a:spLocks noGrp="1"/>
          </p:cNvSpPr>
          <p:nvPr>
            <p:ph sz="quarter" idx="1"/>
          </p:nvPr>
        </p:nvSpPr>
        <p:spPr/>
        <p:txBody>
          <a:bodyPr>
            <a:normAutofit fontScale="92500" lnSpcReduction="10000"/>
          </a:bodyPr>
          <a:lstStyle/>
          <a:p>
            <a:pPr marL="0" indent="0" algn="just">
              <a:buNone/>
            </a:pPr>
            <a:r>
              <a:rPr lang="en-US" b="1" dirty="0"/>
              <a:t>1) Test deliverables provided </a:t>
            </a:r>
            <a:r>
              <a:rPr lang="en-US" b="1" dirty="0">
                <a:solidFill>
                  <a:srgbClr val="0070C0"/>
                </a:solidFill>
              </a:rPr>
              <a:t>before</a:t>
            </a:r>
            <a:r>
              <a:rPr lang="en-US" b="1" dirty="0"/>
              <a:t> the testing phase. </a:t>
            </a:r>
          </a:p>
          <a:p>
            <a:pPr lvl="1" algn="just">
              <a:buFont typeface="Wingdings" panose="05000000000000000000" pitchFamily="2" charset="2"/>
              <a:buChar char="Ø"/>
            </a:pPr>
            <a:r>
              <a:rPr lang="en-US" sz="2600" dirty="0"/>
              <a:t>Test plans document. </a:t>
            </a:r>
          </a:p>
          <a:p>
            <a:pPr lvl="1" algn="just">
              <a:buFont typeface="Wingdings" panose="05000000000000000000" pitchFamily="2" charset="2"/>
              <a:buChar char="Ø"/>
            </a:pPr>
            <a:r>
              <a:rPr lang="en-US" sz="2600" dirty="0"/>
              <a:t>Test cases documents </a:t>
            </a:r>
          </a:p>
          <a:p>
            <a:pPr lvl="1" algn="just">
              <a:buFont typeface="Wingdings" panose="05000000000000000000" pitchFamily="2" charset="2"/>
              <a:buChar char="Ø"/>
            </a:pPr>
            <a:r>
              <a:rPr lang="en-US" sz="2600" dirty="0"/>
              <a:t>Test design specifications. </a:t>
            </a:r>
          </a:p>
          <a:p>
            <a:pPr marL="0" indent="0" algn="just">
              <a:buNone/>
            </a:pPr>
            <a:r>
              <a:rPr lang="en-US" b="1" dirty="0"/>
              <a:t>2) Test deliverables are provided </a:t>
            </a:r>
            <a:r>
              <a:rPr lang="en-US" b="1" dirty="0">
                <a:solidFill>
                  <a:srgbClr val="0070C0"/>
                </a:solidFill>
              </a:rPr>
              <a:t>during</a:t>
            </a:r>
            <a:r>
              <a:rPr lang="en-US" b="1" dirty="0"/>
              <a:t> the testing</a:t>
            </a:r>
            <a:r>
              <a:rPr lang="en-US" dirty="0"/>
              <a:t> </a:t>
            </a:r>
          </a:p>
          <a:p>
            <a:pPr lvl="1" algn="just">
              <a:buFont typeface="Wingdings" panose="05000000000000000000" pitchFamily="2" charset="2"/>
              <a:buChar char="Ø"/>
            </a:pPr>
            <a:r>
              <a:rPr lang="en-US" sz="2600" dirty="0"/>
              <a:t>Test scripts </a:t>
            </a:r>
          </a:p>
          <a:p>
            <a:pPr lvl="1" algn="just">
              <a:buFont typeface="Wingdings" panose="05000000000000000000" pitchFamily="2" charset="2"/>
              <a:buChar char="Ø"/>
            </a:pPr>
            <a:r>
              <a:rPr lang="en-US" sz="2600" dirty="0"/>
              <a:t>Simulators. </a:t>
            </a:r>
          </a:p>
          <a:p>
            <a:pPr lvl="1" algn="just">
              <a:buFont typeface="Wingdings" panose="05000000000000000000" pitchFamily="2" charset="2"/>
              <a:buChar char="Ø"/>
            </a:pPr>
            <a:r>
              <a:rPr lang="en-US" sz="2600" dirty="0"/>
              <a:t>Test data </a:t>
            </a:r>
          </a:p>
          <a:p>
            <a:pPr lvl="1" algn="just">
              <a:buFont typeface="Wingdings" panose="05000000000000000000" pitchFamily="2" charset="2"/>
              <a:buChar char="Ø"/>
            </a:pPr>
            <a:r>
              <a:rPr lang="en-US" sz="2600" dirty="0"/>
              <a:t>Test traceability matrix </a:t>
            </a:r>
          </a:p>
          <a:p>
            <a:pPr lvl="1" algn="just">
              <a:buFont typeface="Wingdings" panose="05000000000000000000" pitchFamily="2" charset="2"/>
              <a:buChar char="Ø"/>
            </a:pPr>
            <a:r>
              <a:rPr lang="en-US" sz="2600" dirty="0"/>
              <a:t>Error logs and execution logs. </a:t>
            </a:r>
          </a:p>
          <a:p>
            <a:pPr marL="0" indent="0" algn="just">
              <a:buNone/>
            </a:pPr>
            <a:r>
              <a:rPr lang="en-US" b="1" dirty="0"/>
              <a:t>3) Test deliverables are provided </a:t>
            </a:r>
            <a:r>
              <a:rPr lang="en-US" b="1" dirty="0">
                <a:solidFill>
                  <a:srgbClr val="0070C0"/>
                </a:solidFill>
              </a:rPr>
              <a:t>after</a:t>
            </a:r>
            <a:r>
              <a:rPr lang="en-US" b="1" dirty="0"/>
              <a:t> the testing cycles is over. </a:t>
            </a:r>
          </a:p>
          <a:p>
            <a:pPr lvl="1" algn="just">
              <a:buFont typeface="Wingdings" panose="05000000000000000000" pitchFamily="2" charset="2"/>
              <a:buChar char="Ø"/>
            </a:pPr>
            <a:r>
              <a:rPr lang="en-US" sz="2600" dirty="0"/>
              <a:t>Test results/reports </a:t>
            </a:r>
          </a:p>
          <a:p>
            <a:pPr lvl="1" algn="just">
              <a:buFont typeface="Wingdings" panose="05000000000000000000" pitchFamily="2" charset="2"/>
              <a:buChar char="Ø"/>
            </a:pPr>
            <a:r>
              <a:rPr lang="en-US" sz="2600" dirty="0"/>
              <a:t>Defect report </a:t>
            </a:r>
          </a:p>
          <a:p>
            <a:pPr lvl="1" algn="just">
              <a:buFont typeface="Wingdings" panose="05000000000000000000" pitchFamily="2" charset="2"/>
              <a:buChar char="Ø"/>
            </a:pPr>
            <a:r>
              <a:rPr lang="en-US" sz="2600" dirty="0"/>
              <a:t>Release notes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a:t>
            </a:r>
          </a:p>
        </p:txBody>
      </p:sp>
    </p:spTree>
    <p:extLst>
      <p:ext uri="{BB962C8B-B14F-4D97-AF65-F5344CB8AC3E}">
        <p14:creationId xmlns:p14="http://schemas.microsoft.com/office/powerpoint/2010/main" val="1961204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Outline of a test plan</a:t>
            </a:r>
          </a:p>
        </p:txBody>
      </p:sp>
      <p:sp>
        <p:nvSpPr>
          <p:cNvPr id="4" name="Content Placeholder 3"/>
          <p:cNvSpPr>
            <a:spLocks noGrp="1"/>
          </p:cNvSpPr>
          <p:nvPr>
            <p:ph sz="quarter" idx="1"/>
          </p:nvPr>
        </p:nvSpPr>
        <p:spPr>
          <a:xfrm>
            <a:off x="304800" y="762000"/>
            <a:ext cx="8610600" cy="5905500"/>
          </a:xfrm>
        </p:spPr>
        <p:txBody>
          <a:bodyPr/>
          <a:lstStyle/>
          <a:p>
            <a:pPr algn="just"/>
            <a:r>
              <a:rPr lang="en-US" dirty="0"/>
              <a:t>Test plan format and content may vary depending upon different standards. The following format details the points usually covered in a test plan.</a:t>
            </a:r>
          </a:p>
          <a:p>
            <a:pPr marL="0" indent="0" algn="just">
              <a:buNone/>
            </a:pPr>
            <a:r>
              <a:rPr lang="en-US" dirty="0">
                <a:solidFill>
                  <a:srgbClr val="0070C0"/>
                </a:solidFill>
              </a:rPr>
              <a:t>Test plan identifier                        Introduction </a:t>
            </a:r>
          </a:p>
          <a:p>
            <a:pPr marL="0" indent="0" algn="just">
              <a:buNone/>
            </a:pPr>
            <a:r>
              <a:rPr lang="en-US" dirty="0">
                <a:solidFill>
                  <a:srgbClr val="0070C0"/>
                </a:solidFill>
              </a:rPr>
              <a:t>Test items                                     Features to be tested </a:t>
            </a:r>
          </a:p>
          <a:p>
            <a:pPr marL="0" indent="0" algn="just">
              <a:buNone/>
            </a:pPr>
            <a:r>
              <a:rPr lang="en-US" dirty="0">
                <a:solidFill>
                  <a:srgbClr val="0070C0"/>
                </a:solidFill>
              </a:rPr>
              <a:t>Features not to be tested              Approach </a:t>
            </a:r>
          </a:p>
          <a:p>
            <a:pPr marL="0" indent="0" algn="just">
              <a:buNone/>
            </a:pPr>
            <a:r>
              <a:rPr lang="en-US" dirty="0">
                <a:solidFill>
                  <a:srgbClr val="0070C0"/>
                </a:solidFill>
              </a:rPr>
              <a:t>Item pass/fail criteria                  Suspension criteria</a:t>
            </a:r>
          </a:p>
          <a:p>
            <a:pPr marL="0" indent="0" algn="just">
              <a:buNone/>
            </a:pPr>
            <a:r>
              <a:rPr lang="en-US" dirty="0">
                <a:solidFill>
                  <a:srgbClr val="0070C0"/>
                </a:solidFill>
              </a:rPr>
              <a:t>Test deliverables                           Testing tasks </a:t>
            </a:r>
          </a:p>
          <a:p>
            <a:pPr marL="0" indent="0" algn="just">
              <a:buNone/>
            </a:pPr>
            <a:r>
              <a:rPr lang="en-US" dirty="0">
                <a:solidFill>
                  <a:srgbClr val="0070C0"/>
                </a:solidFill>
              </a:rPr>
              <a:t>Environmental needs                   Roles and Responsibilities </a:t>
            </a:r>
          </a:p>
          <a:p>
            <a:pPr marL="0" indent="0" algn="just">
              <a:buNone/>
            </a:pPr>
            <a:r>
              <a:rPr lang="en-US" dirty="0">
                <a:solidFill>
                  <a:srgbClr val="0070C0"/>
                </a:solidFill>
              </a:rPr>
              <a:t>Staffing and training needs          Schedule </a:t>
            </a:r>
          </a:p>
          <a:p>
            <a:pPr marL="0" indent="0" algn="just">
              <a:buNone/>
            </a:pPr>
            <a:r>
              <a:rPr lang="en-US" dirty="0">
                <a:solidFill>
                  <a:srgbClr val="0070C0"/>
                </a:solidFill>
              </a:rPr>
              <a:t>Risks and contingencies              Approvals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Tree>
    <p:extLst>
      <p:ext uri="{BB962C8B-B14F-4D97-AF65-F5344CB8AC3E}">
        <p14:creationId xmlns:p14="http://schemas.microsoft.com/office/powerpoint/2010/main" val="3864207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a:solidFill>
                  <a:srgbClr val="002060"/>
                </a:solidFill>
              </a:rPr>
              <a:t>Brief description</a:t>
            </a:r>
            <a:endParaRPr lang="en-US" b="1" dirty="0">
              <a:solidFill>
                <a:srgbClr val="002060"/>
              </a:solidFill>
            </a:endParaRPr>
          </a:p>
        </p:txBody>
      </p:sp>
      <p:sp>
        <p:nvSpPr>
          <p:cNvPr id="4" name="Content Placeholder 3"/>
          <p:cNvSpPr>
            <a:spLocks noGrp="1"/>
          </p:cNvSpPr>
          <p:nvPr>
            <p:ph sz="quarter" idx="1"/>
          </p:nvPr>
        </p:nvSpPr>
        <p:spPr/>
        <p:txBody>
          <a:bodyPr/>
          <a:lstStyle/>
          <a:p>
            <a:pPr algn="just"/>
            <a:r>
              <a:rPr lang="en-US" b="1" dirty="0"/>
              <a:t>Test Plan Identifier</a:t>
            </a:r>
            <a:r>
              <a:rPr lang="en-US" dirty="0"/>
              <a:t>: Provides a unique identifier for the document. Every deliverable has a unique identification number which could be numeric or alphanumeric based on the company configuration management. </a:t>
            </a:r>
          </a:p>
          <a:p>
            <a:pPr algn="just"/>
            <a:r>
              <a:rPr lang="en-US" b="1" dirty="0"/>
              <a:t>Introduction: </a:t>
            </a:r>
            <a:r>
              <a:rPr lang="en-US" dirty="0"/>
              <a:t>Brief introduction about the project and objective of the current release. Project could be platform configuration tool and objective could new mobile App interface or new feature / enhancement in existing product or defect fixes. </a:t>
            </a:r>
          </a:p>
          <a:p>
            <a:pPr algn="just"/>
            <a:r>
              <a:rPr lang="en-US" b="1" dirty="0"/>
              <a:t>Test item: </a:t>
            </a:r>
            <a:r>
              <a:rPr lang="en-US" dirty="0"/>
              <a:t>Introduction and overview of Software Under Test. </a:t>
            </a:r>
          </a:p>
          <a:p>
            <a:pPr algn="just"/>
            <a:r>
              <a:rPr lang="en-US" b="1" dirty="0"/>
              <a:t>Features to test: </a:t>
            </a:r>
            <a:r>
              <a:rPr lang="en-US" dirty="0"/>
              <a:t>In scope features. This could be newly added or updated features. Indirect features that have technical or functional dependency on newly added or updated features.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Tree>
    <p:extLst>
      <p:ext uri="{BB962C8B-B14F-4D97-AF65-F5344CB8AC3E}">
        <p14:creationId xmlns:p14="http://schemas.microsoft.com/office/powerpoint/2010/main" val="2082724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b="1" dirty="0">
                <a:solidFill>
                  <a:srgbClr val="002060"/>
                </a:solidFill>
              </a:rPr>
              <a:t>Cont…</a:t>
            </a:r>
          </a:p>
        </p:txBody>
      </p:sp>
      <p:sp>
        <p:nvSpPr>
          <p:cNvPr id="4" name="Content Placeholder 3"/>
          <p:cNvSpPr>
            <a:spLocks noGrp="1"/>
          </p:cNvSpPr>
          <p:nvPr>
            <p:ph sz="quarter" idx="1"/>
          </p:nvPr>
        </p:nvSpPr>
        <p:spPr>
          <a:xfrm>
            <a:off x="304800" y="800100"/>
            <a:ext cx="8382000" cy="5905500"/>
          </a:xfrm>
        </p:spPr>
        <p:txBody>
          <a:bodyPr>
            <a:normAutofit fontScale="92500" lnSpcReduction="10000"/>
          </a:bodyPr>
          <a:lstStyle/>
          <a:p>
            <a:pPr algn="just"/>
            <a:r>
              <a:rPr lang="en-US" b="1" dirty="0"/>
              <a:t>Features not to test: </a:t>
            </a:r>
            <a:r>
              <a:rPr lang="en-US" dirty="0"/>
              <a:t>Out of scope features. Excluded product features from current Test Plan. [Note: Provide reasoning for exclusion, like, non-impacted / less impacted / less priority features, as applicable.]</a:t>
            </a:r>
          </a:p>
          <a:p>
            <a:pPr algn="just"/>
            <a:r>
              <a:rPr lang="en-US" b="1" dirty="0"/>
              <a:t>Approach</a:t>
            </a:r>
            <a:r>
              <a:rPr lang="en-US" dirty="0"/>
              <a:t>: Strategy to test the software. Includes types of tests and how to test. Functional, performance, security testing using combined [manual + automation], manual only, automation only approach. </a:t>
            </a:r>
          </a:p>
          <a:p>
            <a:pPr algn="just"/>
            <a:r>
              <a:rPr lang="en-US" b="1" dirty="0"/>
              <a:t>Test deliverables: </a:t>
            </a:r>
            <a:r>
              <a:rPr lang="en-US" dirty="0"/>
              <a:t>All the deliverables from the testing e.g. approaches, test cases, reports etc. </a:t>
            </a:r>
          </a:p>
          <a:p>
            <a:pPr algn="just"/>
            <a:r>
              <a:rPr lang="en-US" b="1" dirty="0"/>
              <a:t>Item pass/fail criteria: </a:t>
            </a:r>
            <a:r>
              <a:rPr lang="en-US" dirty="0"/>
              <a:t>Entry and Exit criteria for all items. </a:t>
            </a:r>
            <a:r>
              <a:rPr lang="en-US" b="1" dirty="0"/>
              <a:t>E.g</a:t>
            </a:r>
            <a:r>
              <a:rPr lang="en-US" dirty="0"/>
              <a:t>. </a:t>
            </a:r>
          </a:p>
          <a:p>
            <a:pPr lvl="1" algn="just">
              <a:buFont typeface="Wingdings" panose="05000000000000000000" pitchFamily="2" charset="2"/>
              <a:buChar char="Ø"/>
            </a:pPr>
            <a:r>
              <a:rPr lang="en-US" dirty="0"/>
              <a:t>Test Case: All Steps passed </a:t>
            </a:r>
          </a:p>
          <a:p>
            <a:pPr lvl="1" algn="just">
              <a:buFont typeface="Wingdings" panose="05000000000000000000" pitchFamily="2" charset="2"/>
              <a:buChar char="Ø"/>
            </a:pPr>
            <a:r>
              <a:rPr lang="en-US" dirty="0"/>
              <a:t>Feature: All test cases executed and no defects are detected. </a:t>
            </a:r>
          </a:p>
          <a:p>
            <a:pPr algn="just"/>
            <a:r>
              <a:rPr lang="en-US" b="1" dirty="0"/>
              <a:t>Testing tasks: </a:t>
            </a:r>
            <a:r>
              <a:rPr lang="en-US" dirty="0"/>
              <a:t>All tasks / steps to execute for test planning and execution </a:t>
            </a:r>
          </a:p>
          <a:p>
            <a:pPr lvl="1" algn="just"/>
            <a:r>
              <a:rPr lang="en-US" b="1" dirty="0"/>
              <a:t>Environmental needs: </a:t>
            </a:r>
            <a:r>
              <a:rPr lang="en-US" dirty="0"/>
              <a:t>Infrastructure required for application and testing.</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Tree>
    <p:extLst>
      <p:ext uri="{BB962C8B-B14F-4D97-AF65-F5344CB8AC3E}">
        <p14:creationId xmlns:p14="http://schemas.microsoft.com/office/powerpoint/2010/main" val="329641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r"/>
            <a:r>
              <a:rPr lang="en-US" sz="3200" b="1" dirty="0">
                <a:solidFill>
                  <a:srgbClr val="002060"/>
                </a:solidFill>
              </a:rPr>
              <a:t>Cont…</a:t>
            </a:r>
          </a:p>
        </p:txBody>
      </p:sp>
      <p:sp>
        <p:nvSpPr>
          <p:cNvPr id="4" name="Content Placeholder 3"/>
          <p:cNvSpPr>
            <a:spLocks noGrp="1"/>
          </p:cNvSpPr>
          <p:nvPr>
            <p:ph sz="quarter" idx="1"/>
          </p:nvPr>
        </p:nvSpPr>
        <p:spPr>
          <a:xfrm>
            <a:off x="228600" y="990600"/>
            <a:ext cx="8458200" cy="5676900"/>
          </a:xfrm>
        </p:spPr>
        <p:txBody>
          <a:bodyPr>
            <a:normAutofit/>
          </a:bodyPr>
          <a:lstStyle/>
          <a:p>
            <a:pPr algn="just">
              <a:lnSpc>
                <a:spcPct val="150000"/>
              </a:lnSpc>
            </a:pPr>
            <a:r>
              <a:rPr lang="en-US" dirty="0"/>
              <a:t>Anyone who has worked with computers or software at tests to the wonders that technology can accomplish. </a:t>
            </a:r>
          </a:p>
          <a:p>
            <a:pPr algn="just">
              <a:lnSpc>
                <a:spcPct val="150000"/>
              </a:lnSpc>
            </a:pPr>
            <a:r>
              <a:rPr lang="en-US" dirty="0"/>
              <a:t>But for software companies, creating the actual software is only half the battle; devising the </a:t>
            </a:r>
            <a:r>
              <a:rPr lang="en-US" dirty="0">
                <a:solidFill>
                  <a:srgbClr val="0070C0"/>
                </a:solidFill>
              </a:rPr>
              <a:t>method of testing </a:t>
            </a:r>
            <a:r>
              <a:rPr lang="en-US" dirty="0"/>
              <a:t>it is equally challenging. </a:t>
            </a:r>
          </a:p>
          <a:p>
            <a:pPr algn="just">
              <a:lnSpc>
                <a:spcPct val="150000"/>
              </a:lnSpc>
            </a:pPr>
            <a:r>
              <a:rPr lang="en-US" dirty="0"/>
              <a:t>And in order to create excellent software, an </a:t>
            </a:r>
            <a:r>
              <a:rPr lang="en-US" dirty="0">
                <a:solidFill>
                  <a:srgbClr val="0070C0"/>
                </a:solidFill>
              </a:rPr>
              <a:t>effective and efficient software testing</a:t>
            </a:r>
            <a:r>
              <a:rPr lang="en-US" dirty="0"/>
              <a:t> is needed. </a:t>
            </a:r>
            <a:endParaRPr lang="en-US" b="1" dirty="0"/>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526728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b="1" dirty="0">
                <a:solidFill>
                  <a:srgbClr val="002060"/>
                </a:solidFill>
              </a:rPr>
              <a:t>Cont…</a:t>
            </a:r>
          </a:p>
        </p:txBody>
      </p:sp>
      <p:sp>
        <p:nvSpPr>
          <p:cNvPr id="4" name="Content Placeholder 3"/>
          <p:cNvSpPr>
            <a:spLocks noGrp="1"/>
          </p:cNvSpPr>
          <p:nvPr>
            <p:ph sz="quarter" idx="1"/>
          </p:nvPr>
        </p:nvSpPr>
        <p:spPr/>
        <p:txBody>
          <a:bodyPr>
            <a:normAutofit lnSpcReduction="10000"/>
          </a:bodyPr>
          <a:lstStyle/>
          <a:p>
            <a:pPr algn="just"/>
            <a:r>
              <a:rPr lang="en-US" b="1" dirty="0"/>
              <a:t>Responsibilities: </a:t>
            </a:r>
            <a:r>
              <a:rPr lang="en-US" dirty="0"/>
              <a:t>Roles and responsibilities for various testing / supported activities. </a:t>
            </a:r>
          </a:p>
          <a:p>
            <a:pPr algn="just"/>
            <a:r>
              <a:rPr lang="en-US" b="1" dirty="0"/>
              <a:t>Staffing and training needs: </a:t>
            </a:r>
            <a:r>
              <a:rPr lang="en-US" dirty="0"/>
              <a:t>Training / hiring needs to bridge the gap of available and expected skill. </a:t>
            </a:r>
          </a:p>
          <a:p>
            <a:pPr algn="just"/>
            <a:r>
              <a:rPr lang="en-US" b="1" dirty="0"/>
              <a:t>Schedule: </a:t>
            </a:r>
            <a:r>
              <a:rPr lang="en-US" dirty="0"/>
              <a:t>Test estimation (Efforts) and high-level schedule. Schedule should be for key deliverables or important milestones. Ideally, all test deliverables included in the test plan should be scheduled. Detailed test schedule (at feature or defects or resource level) is prepared at appropriate time during test execution. Risks and Mitigation: Risk identification for applicable items, assumptions, and mitigation plan.</a:t>
            </a:r>
          </a:p>
          <a:p>
            <a:pPr algn="just"/>
            <a:r>
              <a:rPr lang="en-US" b="1" dirty="0"/>
              <a:t>Approvals</a:t>
            </a:r>
            <a:r>
              <a:rPr lang="en-US" dirty="0"/>
              <a:t>: Approvals and sign of dates. </a:t>
            </a:r>
          </a:p>
          <a:p>
            <a:pPr marL="548640" lvl="2" indent="0" algn="just">
              <a:buNone/>
            </a:pPr>
            <a:r>
              <a:rPr lang="en-US" i="1" dirty="0"/>
              <a:t>Test plan is a guideline based on which test execution should be tracked. For successful testing and good product test delivery, it is important to update and make required changes in the plan as per changes in the any of the parameter which was basis of the test plan. </a:t>
            </a:r>
          </a:p>
        </p:txBody>
      </p:sp>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spTree>
    <p:extLst>
      <p:ext uri="{BB962C8B-B14F-4D97-AF65-F5344CB8AC3E}">
        <p14:creationId xmlns:p14="http://schemas.microsoft.com/office/powerpoint/2010/main" val="1110007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457200"/>
          </a:xfrm>
        </p:spPr>
        <p:txBody>
          <a:bodyPr>
            <a:normAutofit fontScale="90000"/>
          </a:bodyPr>
          <a:lstStyle/>
          <a:p>
            <a:pPr algn="ctr"/>
            <a:r>
              <a:rPr lang="en-US" b="1" dirty="0">
                <a:solidFill>
                  <a:srgbClr val="002060"/>
                </a:solidFill>
              </a:rPr>
              <a:t>3. Test Design</a:t>
            </a:r>
          </a:p>
        </p:txBody>
      </p:sp>
      <p:sp>
        <p:nvSpPr>
          <p:cNvPr id="4" name="Content Placeholder 3"/>
          <p:cNvSpPr>
            <a:spLocks noGrp="1"/>
          </p:cNvSpPr>
          <p:nvPr>
            <p:ph sz="quarter" idx="1"/>
          </p:nvPr>
        </p:nvSpPr>
        <p:spPr/>
        <p:txBody>
          <a:bodyPr/>
          <a:lstStyle/>
          <a:p>
            <a:pPr algn="just">
              <a:lnSpc>
                <a:spcPct val="150000"/>
              </a:lnSpc>
            </a:pPr>
            <a:r>
              <a:rPr lang="en-US" dirty="0"/>
              <a:t>In software engineering, test design is the process of creating and writing test artifacts for testing a software. </a:t>
            </a:r>
          </a:p>
          <a:p>
            <a:pPr algn="just">
              <a:lnSpc>
                <a:spcPct val="150000"/>
              </a:lnSpc>
            </a:pPr>
            <a:r>
              <a:rPr lang="en-US" dirty="0"/>
              <a:t>Tasks include: </a:t>
            </a:r>
          </a:p>
          <a:p>
            <a:pPr marL="274320" lvl="1" indent="0" algn="just">
              <a:lnSpc>
                <a:spcPct val="150000"/>
              </a:lnSpc>
              <a:buNone/>
            </a:pPr>
            <a:r>
              <a:rPr lang="en-US" dirty="0"/>
              <a:t>✓Identifying </a:t>
            </a:r>
            <a:r>
              <a:rPr lang="en-US" dirty="0">
                <a:solidFill>
                  <a:srgbClr val="0070C0"/>
                </a:solidFill>
              </a:rPr>
              <a:t>test basis </a:t>
            </a:r>
          </a:p>
          <a:p>
            <a:pPr marL="274320" lvl="1" indent="0" algn="just">
              <a:lnSpc>
                <a:spcPct val="150000"/>
              </a:lnSpc>
              <a:buNone/>
            </a:pPr>
            <a:r>
              <a:rPr lang="en-US" dirty="0"/>
              <a:t>✓Developing </a:t>
            </a:r>
            <a:r>
              <a:rPr lang="en-US" dirty="0">
                <a:solidFill>
                  <a:srgbClr val="0070C0"/>
                </a:solidFill>
              </a:rPr>
              <a:t>test scenarios </a:t>
            </a:r>
          </a:p>
          <a:p>
            <a:pPr marL="274320" lvl="1" indent="0" algn="just">
              <a:lnSpc>
                <a:spcPct val="150000"/>
              </a:lnSpc>
              <a:buNone/>
            </a:pPr>
            <a:r>
              <a:rPr lang="en-US" dirty="0"/>
              <a:t>✓Identifying and describing </a:t>
            </a:r>
            <a:r>
              <a:rPr lang="en-US" dirty="0">
                <a:solidFill>
                  <a:srgbClr val="0070C0"/>
                </a:solidFill>
              </a:rPr>
              <a:t>test cases </a:t>
            </a:r>
          </a:p>
          <a:p>
            <a:pPr marL="274320" lvl="1" indent="0" algn="just">
              <a:lnSpc>
                <a:spcPct val="150000"/>
              </a:lnSpc>
              <a:buNone/>
            </a:pPr>
            <a:r>
              <a:rPr lang="en-US" dirty="0"/>
              <a:t>✓Developing </a:t>
            </a:r>
            <a:r>
              <a:rPr lang="en-US" dirty="0">
                <a:solidFill>
                  <a:srgbClr val="0070C0"/>
                </a:solidFill>
              </a:rPr>
              <a:t>test suite </a:t>
            </a:r>
          </a:p>
          <a:p>
            <a:pPr marL="274320" lvl="1" indent="0" algn="just">
              <a:lnSpc>
                <a:spcPct val="150000"/>
              </a:lnSpc>
              <a:buNone/>
            </a:pPr>
            <a:r>
              <a:rPr lang="en-US" dirty="0"/>
              <a:t>✓Identifying and structuring </a:t>
            </a:r>
            <a:r>
              <a:rPr lang="en-US" dirty="0">
                <a:solidFill>
                  <a:srgbClr val="0070C0"/>
                </a:solidFill>
              </a:rPr>
              <a:t>test scripts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Tree>
    <p:extLst>
      <p:ext uri="{BB962C8B-B14F-4D97-AF65-F5344CB8AC3E}">
        <p14:creationId xmlns:p14="http://schemas.microsoft.com/office/powerpoint/2010/main" val="585376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Test Basis</a:t>
            </a:r>
          </a:p>
        </p:txBody>
      </p:sp>
      <p:sp>
        <p:nvSpPr>
          <p:cNvPr id="4" name="Content Placeholder 3"/>
          <p:cNvSpPr>
            <a:spLocks noGrp="1"/>
          </p:cNvSpPr>
          <p:nvPr>
            <p:ph sz="quarter" idx="1"/>
          </p:nvPr>
        </p:nvSpPr>
        <p:spPr/>
        <p:txBody>
          <a:bodyPr>
            <a:normAutofit/>
          </a:bodyPr>
          <a:lstStyle/>
          <a:p>
            <a:pPr algn="just">
              <a:lnSpc>
                <a:spcPct val="150000"/>
              </a:lnSpc>
            </a:pPr>
            <a:r>
              <a:rPr lang="en-US" dirty="0"/>
              <a:t>Test basis is the </a:t>
            </a:r>
            <a:r>
              <a:rPr lang="en-US" dirty="0">
                <a:solidFill>
                  <a:srgbClr val="0070C0"/>
                </a:solidFill>
              </a:rPr>
              <a:t>source to create test scenarios and test cases</a:t>
            </a:r>
            <a:r>
              <a:rPr lang="en-US" dirty="0"/>
              <a:t>. </a:t>
            </a:r>
          </a:p>
          <a:p>
            <a:pPr algn="just">
              <a:lnSpc>
                <a:spcPct val="150000"/>
              </a:lnSpc>
            </a:pPr>
            <a:r>
              <a:rPr lang="en-US" dirty="0"/>
              <a:t>It can be </a:t>
            </a:r>
          </a:p>
          <a:p>
            <a:pPr lvl="1" algn="just">
              <a:lnSpc>
                <a:spcPct val="150000"/>
              </a:lnSpc>
              <a:buFont typeface="Wingdings" panose="05000000000000000000" pitchFamily="2" charset="2"/>
              <a:buChar char="Ø"/>
            </a:pPr>
            <a:r>
              <a:rPr lang="en-US" sz="2600" dirty="0"/>
              <a:t>the application itself or </a:t>
            </a:r>
          </a:p>
          <a:p>
            <a:pPr lvl="1" algn="just">
              <a:lnSpc>
                <a:spcPct val="150000"/>
              </a:lnSpc>
              <a:buFont typeface="Wingdings" panose="05000000000000000000" pitchFamily="2" charset="2"/>
              <a:buChar char="Ø"/>
            </a:pPr>
            <a:r>
              <a:rPr lang="en-US" sz="2600" dirty="0"/>
              <a:t>the requirement documents such as </a:t>
            </a:r>
          </a:p>
          <a:p>
            <a:pPr lvl="2" algn="just">
              <a:lnSpc>
                <a:spcPct val="150000"/>
              </a:lnSpc>
              <a:buFont typeface="Wingdings" panose="05000000000000000000" pitchFamily="2" charset="2"/>
              <a:buChar char="§"/>
            </a:pPr>
            <a:r>
              <a:rPr lang="en-US" sz="2600" dirty="0"/>
              <a:t>SRS (Software Requirement Specification), </a:t>
            </a:r>
          </a:p>
          <a:p>
            <a:pPr lvl="2" algn="just">
              <a:lnSpc>
                <a:spcPct val="150000"/>
              </a:lnSpc>
              <a:buFont typeface="Wingdings" panose="05000000000000000000" pitchFamily="2" charset="2"/>
              <a:buChar char="§"/>
            </a:pPr>
            <a:r>
              <a:rPr lang="en-US" sz="2600" dirty="0"/>
              <a:t>BRS (Business Requirement Specification), etc.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p:txBody>
      </p:sp>
    </p:spTree>
    <p:extLst>
      <p:ext uri="{BB962C8B-B14F-4D97-AF65-F5344CB8AC3E}">
        <p14:creationId xmlns:p14="http://schemas.microsoft.com/office/powerpoint/2010/main" val="3587291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a:solidFill>
                  <a:srgbClr val="002060"/>
                </a:solidFill>
              </a:rPr>
              <a:t>Test Scenario</a:t>
            </a:r>
            <a:endParaRPr lang="en-US" b="1" dirty="0">
              <a:solidFill>
                <a:srgbClr val="002060"/>
              </a:solidFill>
            </a:endParaRPr>
          </a:p>
        </p:txBody>
      </p:sp>
      <p:sp>
        <p:nvSpPr>
          <p:cNvPr id="4" name="Content Placeholder 3"/>
          <p:cNvSpPr>
            <a:spLocks noGrp="1"/>
          </p:cNvSpPr>
          <p:nvPr>
            <p:ph sz="quarter" idx="1"/>
          </p:nvPr>
        </p:nvSpPr>
        <p:spPr/>
        <p:txBody>
          <a:bodyPr/>
          <a:lstStyle/>
          <a:p>
            <a:pPr algn="just">
              <a:lnSpc>
                <a:spcPct val="150000"/>
              </a:lnSpc>
            </a:pPr>
            <a:r>
              <a:rPr lang="en-US" dirty="0"/>
              <a:t>A </a:t>
            </a:r>
            <a:r>
              <a:rPr lang="en-US" b="1" dirty="0"/>
              <a:t>test scenario </a:t>
            </a:r>
            <a:r>
              <a:rPr lang="en-US" dirty="0"/>
              <a:t>is </a:t>
            </a:r>
            <a:r>
              <a:rPr lang="en-US" dirty="0">
                <a:solidFill>
                  <a:srgbClr val="0070C0"/>
                </a:solidFill>
              </a:rPr>
              <a:t>any functionality that can be tested</a:t>
            </a:r>
            <a:r>
              <a:rPr lang="en-US" dirty="0"/>
              <a:t>. </a:t>
            </a:r>
          </a:p>
          <a:p>
            <a:pPr algn="just">
              <a:lnSpc>
                <a:spcPct val="150000"/>
              </a:lnSpc>
            </a:pPr>
            <a:r>
              <a:rPr lang="en-US" dirty="0"/>
              <a:t>It is also called </a:t>
            </a:r>
            <a:r>
              <a:rPr lang="en-US" dirty="0">
                <a:solidFill>
                  <a:srgbClr val="0070C0"/>
                </a:solidFill>
              </a:rPr>
              <a:t>test condition </a:t>
            </a:r>
            <a:r>
              <a:rPr lang="en-US" dirty="0"/>
              <a:t>or </a:t>
            </a:r>
            <a:r>
              <a:rPr lang="en-US" dirty="0">
                <a:solidFill>
                  <a:srgbClr val="0070C0"/>
                </a:solidFill>
              </a:rPr>
              <a:t>test possibility</a:t>
            </a:r>
            <a:r>
              <a:rPr lang="en-US" dirty="0"/>
              <a:t>. </a:t>
            </a:r>
          </a:p>
          <a:p>
            <a:pPr algn="just">
              <a:lnSpc>
                <a:spcPct val="150000"/>
              </a:lnSpc>
            </a:pPr>
            <a:r>
              <a:rPr lang="en-US" dirty="0"/>
              <a:t>As a tester, you may put yourself in the end user’s shoes and figure out the real-world scenarios and use cases of the Application Under Test (AUT). </a:t>
            </a:r>
          </a:p>
          <a:p>
            <a:pPr algn="just">
              <a:lnSpc>
                <a:spcPct val="150000"/>
              </a:lnSpc>
            </a:pPr>
            <a:r>
              <a:rPr lang="en-US" b="1" dirty="0"/>
              <a:t>Test scenario </a:t>
            </a:r>
            <a:r>
              <a:rPr lang="en-US" dirty="0"/>
              <a:t>is </a:t>
            </a:r>
            <a:r>
              <a:rPr lang="en-US" dirty="0">
                <a:solidFill>
                  <a:srgbClr val="0070C0"/>
                </a:solidFill>
              </a:rPr>
              <a:t>what to be tested </a:t>
            </a:r>
            <a:r>
              <a:rPr lang="en-US" dirty="0"/>
              <a:t>and a </a:t>
            </a:r>
            <a:r>
              <a:rPr lang="en-US" b="1" dirty="0"/>
              <a:t>test case </a:t>
            </a:r>
            <a:r>
              <a:rPr lang="en-US" dirty="0"/>
              <a:t>is </a:t>
            </a:r>
            <a:r>
              <a:rPr lang="en-US" dirty="0">
                <a:solidFill>
                  <a:srgbClr val="0070C0"/>
                </a:solidFill>
              </a:rPr>
              <a:t>how to be tested.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a:t>
            </a:r>
          </a:p>
        </p:txBody>
      </p:sp>
    </p:spTree>
    <p:extLst>
      <p:ext uri="{BB962C8B-B14F-4D97-AF65-F5344CB8AC3E}">
        <p14:creationId xmlns:p14="http://schemas.microsoft.com/office/powerpoint/2010/main" val="1733213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…Test Scenario</a:t>
            </a:r>
          </a:p>
        </p:txBody>
      </p:sp>
      <p:sp>
        <p:nvSpPr>
          <p:cNvPr id="4" name="Content Placeholder 3"/>
          <p:cNvSpPr>
            <a:spLocks noGrp="1"/>
          </p:cNvSpPr>
          <p:nvPr>
            <p:ph sz="quarter" idx="1"/>
          </p:nvPr>
        </p:nvSpPr>
        <p:spPr/>
        <p:txBody>
          <a:bodyPr/>
          <a:lstStyle/>
          <a:p>
            <a:pPr marL="0" indent="0" algn="just">
              <a:buNone/>
            </a:pPr>
            <a:r>
              <a:rPr lang="en-US" b="1" dirty="0"/>
              <a:t>Example 1: Test Scenario for Flight Reservation </a:t>
            </a:r>
          </a:p>
          <a:p>
            <a:pPr algn="just"/>
            <a:r>
              <a:rPr lang="en-US" dirty="0"/>
              <a:t>For the Flight Reservation Application, a few test scenarios would be </a:t>
            </a:r>
          </a:p>
          <a:p>
            <a:pPr algn="just">
              <a:buFont typeface="Wingdings" panose="05000000000000000000" pitchFamily="2" charset="2"/>
              <a:buChar char="Ø"/>
            </a:pPr>
            <a:r>
              <a:rPr lang="en-US" b="1" dirty="0"/>
              <a:t>Test Scenario 1</a:t>
            </a:r>
            <a:r>
              <a:rPr lang="en-US" dirty="0"/>
              <a:t>: Check the Login Functionality </a:t>
            </a:r>
          </a:p>
        </p:txBody>
      </p:sp>
      <p:pic>
        <p:nvPicPr>
          <p:cNvPr id="5" name="Picture 4"/>
          <p:cNvPicPr>
            <a:picLocks noChangeAspect="1"/>
          </p:cNvPicPr>
          <p:nvPr/>
        </p:nvPicPr>
        <p:blipFill>
          <a:blip r:embed="rId2"/>
          <a:stretch>
            <a:fillRect/>
          </a:stretch>
        </p:blipFill>
        <p:spPr>
          <a:xfrm>
            <a:off x="1371600" y="2667000"/>
            <a:ext cx="6096000" cy="3048000"/>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43</a:t>
            </a:r>
          </a:p>
        </p:txBody>
      </p:sp>
    </p:spTree>
    <p:extLst>
      <p:ext uri="{BB962C8B-B14F-4D97-AF65-F5344CB8AC3E}">
        <p14:creationId xmlns:p14="http://schemas.microsoft.com/office/powerpoint/2010/main" val="1411277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…Test Scenario</a:t>
            </a:r>
          </a:p>
        </p:txBody>
      </p:sp>
      <p:sp>
        <p:nvSpPr>
          <p:cNvPr id="4" name="Content Placeholder 3"/>
          <p:cNvSpPr>
            <a:spLocks noGrp="1"/>
          </p:cNvSpPr>
          <p:nvPr>
            <p:ph sz="quarter" idx="1"/>
          </p:nvPr>
        </p:nvSpPr>
        <p:spPr/>
        <p:txBody>
          <a:bodyPr/>
          <a:lstStyle/>
          <a:p>
            <a:pPr algn="just">
              <a:lnSpc>
                <a:spcPct val="150000"/>
              </a:lnSpc>
            </a:pPr>
            <a:r>
              <a:rPr lang="en-US" b="1" dirty="0"/>
              <a:t>Test Scenario 2: </a:t>
            </a:r>
            <a:r>
              <a:rPr lang="en-US" dirty="0"/>
              <a:t>Check that a New Order can be created</a:t>
            </a:r>
          </a:p>
          <a:p>
            <a:pPr algn="just">
              <a:lnSpc>
                <a:spcPct val="150000"/>
              </a:lnSpc>
            </a:pPr>
            <a:r>
              <a:rPr lang="en-US" b="1" dirty="0"/>
              <a:t>Test Scenario 3: </a:t>
            </a:r>
            <a:r>
              <a:rPr lang="en-US" dirty="0"/>
              <a:t>Check that an existing Order can be opened</a:t>
            </a:r>
          </a:p>
          <a:p>
            <a:pPr algn="just">
              <a:lnSpc>
                <a:spcPct val="150000"/>
              </a:lnSpc>
            </a:pPr>
            <a:r>
              <a:rPr lang="en-US" b="1" dirty="0"/>
              <a:t>Test Scenario 4: </a:t>
            </a:r>
            <a:r>
              <a:rPr lang="en-US" dirty="0"/>
              <a:t>Check that a user, can FAX an order</a:t>
            </a:r>
          </a:p>
          <a:p>
            <a:pPr algn="just">
              <a:lnSpc>
                <a:spcPct val="150000"/>
              </a:lnSpc>
            </a:pPr>
            <a:r>
              <a:rPr lang="en-US" b="1" dirty="0"/>
              <a:t>Test Scenario 5</a:t>
            </a:r>
            <a:r>
              <a:rPr lang="en-US" dirty="0"/>
              <a:t>: Check that the information displayed in the HELP section is correct</a:t>
            </a:r>
          </a:p>
          <a:p>
            <a:pPr algn="just">
              <a:lnSpc>
                <a:spcPct val="150000"/>
              </a:lnSpc>
            </a:pPr>
            <a:r>
              <a:rPr lang="en-US" b="1" dirty="0"/>
              <a:t>Test Scenario 6: </a:t>
            </a:r>
            <a:r>
              <a:rPr lang="en-US" dirty="0"/>
              <a:t>Check that the information displayed in About section, like version, programmer name, copy right information is correct</a:t>
            </a:r>
          </a:p>
        </p:txBody>
      </p:sp>
      <p:sp>
        <p:nvSpPr>
          <p:cNvPr id="7" name="Oval 6"/>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a:t>
            </a:r>
          </a:p>
        </p:txBody>
      </p:sp>
    </p:spTree>
    <p:extLst>
      <p:ext uri="{BB962C8B-B14F-4D97-AF65-F5344CB8AC3E}">
        <p14:creationId xmlns:p14="http://schemas.microsoft.com/office/powerpoint/2010/main" val="2085909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…Test Scenario</a:t>
            </a:r>
          </a:p>
        </p:txBody>
      </p:sp>
      <p:sp>
        <p:nvSpPr>
          <p:cNvPr id="4" name="Content Placeholder 3"/>
          <p:cNvSpPr>
            <a:spLocks noGrp="1"/>
          </p:cNvSpPr>
          <p:nvPr>
            <p:ph sz="quarter" idx="1"/>
          </p:nvPr>
        </p:nvSpPr>
        <p:spPr/>
        <p:txBody>
          <a:bodyPr/>
          <a:lstStyle/>
          <a:p>
            <a:pPr algn="just"/>
            <a:r>
              <a:rPr lang="en-US" dirty="0"/>
              <a:t>Apart from these six scenarios, here is the list of all other scenarios </a:t>
            </a:r>
          </a:p>
          <a:p>
            <a:pPr lvl="1" algn="just">
              <a:buFont typeface="Wingdings" panose="05000000000000000000" pitchFamily="2" charset="2"/>
              <a:buChar char="Ø"/>
            </a:pPr>
            <a:r>
              <a:rPr lang="en-US" dirty="0"/>
              <a:t>Update Order </a:t>
            </a:r>
          </a:p>
          <a:p>
            <a:pPr lvl="1" algn="just">
              <a:buFont typeface="Wingdings" panose="05000000000000000000" pitchFamily="2" charset="2"/>
              <a:buChar char="Ø"/>
            </a:pPr>
            <a:r>
              <a:rPr lang="en-US" dirty="0"/>
              <a:t>Delete Order </a:t>
            </a:r>
          </a:p>
          <a:p>
            <a:pPr lvl="1" algn="just">
              <a:buFont typeface="Wingdings" panose="05000000000000000000" pitchFamily="2" charset="2"/>
              <a:buChar char="Ø"/>
            </a:pPr>
            <a:r>
              <a:rPr lang="en-US" dirty="0"/>
              <a:t>Check Reports </a:t>
            </a:r>
          </a:p>
          <a:p>
            <a:pPr lvl="1" algn="just">
              <a:buFont typeface="Wingdings" panose="05000000000000000000" pitchFamily="2" charset="2"/>
              <a:buChar char="Ø"/>
            </a:pPr>
            <a:r>
              <a:rPr lang="en-US" dirty="0"/>
              <a:t>Check Graphs and so on. </a:t>
            </a:r>
          </a:p>
          <a:p>
            <a:pPr algn="just"/>
            <a:r>
              <a:rPr lang="en-US" dirty="0"/>
              <a:t>We have already learned </a:t>
            </a:r>
            <a:r>
              <a:rPr lang="en-US" dirty="0">
                <a:solidFill>
                  <a:srgbClr val="0070C0"/>
                </a:solidFill>
              </a:rPr>
              <a:t>exhaustive testing is not possible</a:t>
            </a:r>
            <a:r>
              <a:rPr lang="en-US" dirty="0"/>
              <a:t>. </a:t>
            </a:r>
          </a:p>
          <a:p>
            <a:pPr algn="just"/>
            <a:r>
              <a:rPr lang="en-US" dirty="0"/>
              <a:t>Suppose you have time only to execute 4 out of those 6 scenarios which two low priority scenarios of these six will you eliminate. </a:t>
            </a:r>
          </a:p>
          <a:p>
            <a:pPr algn="just"/>
            <a:r>
              <a:rPr lang="en-US" dirty="0"/>
              <a:t>I am sure most of you would have guessed scenarios 5 &amp; 6 since they are not the core functionality of the application. This is nothing but </a:t>
            </a:r>
            <a:r>
              <a:rPr lang="en-US" dirty="0">
                <a:solidFill>
                  <a:srgbClr val="0070C0"/>
                </a:solidFill>
              </a:rPr>
              <a:t>test prioritization.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Tree>
    <p:extLst>
      <p:ext uri="{BB962C8B-B14F-4D97-AF65-F5344CB8AC3E}">
        <p14:creationId xmlns:p14="http://schemas.microsoft.com/office/powerpoint/2010/main" val="2968853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Why to create test scenarios?</a:t>
            </a:r>
          </a:p>
        </p:txBody>
      </p:sp>
      <p:sp>
        <p:nvSpPr>
          <p:cNvPr id="4" name="Content Placeholder 3"/>
          <p:cNvSpPr>
            <a:spLocks noGrp="1"/>
          </p:cNvSpPr>
          <p:nvPr>
            <p:ph sz="quarter" idx="1"/>
          </p:nvPr>
        </p:nvSpPr>
        <p:spPr/>
        <p:txBody>
          <a:bodyPr/>
          <a:lstStyle/>
          <a:p>
            <a:pPr algn="just"/>
            <a:r>
              <a:rPr lang="en-US" dirty="0"/>
              <a:t>Test scenarios are created for the following reasons: </a:t>
            </a:r>
          </a:p>
          <a:p>
            <a:pPr lvl="1" algn="just">
              <a:lnSpc>
                <a:spcPct val="150000"/>
              </a:lnSpc>
              <a:buFont typeface="Wingdings" panose="05000000000000000000" pitchFamily="2" charset="2"/>
              <a:buChar char="Ø"/>
            </a:pPr>
            <a:r>
              <a:rPr lang="en-US" dirty="0"/>
              <a:t>To </a:t>
            </a:r>
            <a:r>
              <a:rPr lang="en-US" dirty="0">
                <a:solidFill>
                  <a:srgbClr val="0070C0"/>
                </a:solidFill>
              </a:rPr>
              <a:t>ensure complete test coverage </a:t>
            </a:r>
          </a:p>
          <a:p>
            <a:pPr lvl="1" algn="just">
              <a:lnSpc>
                <a:spcPct val="150000"/>
              </a:lnSpc>
              <a:buFont typeface="Wingdings" panose="05000000000000000000" pitchFamily="2" charset="2"/>
              <a:buChar char="Ø"/>
            </a:pPr>
            <a:r>
              <a:rPr lang="en-US" dirty="0"/>
              <a:t>To get </a:t>
            </a:r>
            <a:r>
              <a:rPr lang="en-US" dirty="0">
                <a:solidFill>
                  <a:srgbClr val="0070C0"/>
                </a:solidFill>
              </a:rPr>
              <a:t>approval from various stakeholders </a:t>
            </a:r>
            <a:r>
              <a:rPr lang="en-US" dirty="0"/>
              <a:t>like business analyst, developers, customers to ensure the application under test is thoroughly tested. It ensures that the software is working for </a:t>
            </a:r>
            <a:r>
              <a:rPr lang="en-US" dirty="0">
                <a:solidFill>
                  <a:srgbClr val="0070C0"/>
                </a:solidFill>
              </a:rPr>
              <a:t>the most common use cases. </a:t>
            </a:r>
          </a:p>
          <a:p>
            <a:pPr lvl="1" algn="just">
              <a:lnSpc>
                <a:spcPct val="150000"/>
              </a:lnSpc>
              <a:buFont typeface="Wingdings" panose="05000000000000000000" pitchFamily="2" charset="2"/>
              <a:buChar char="Ø"/>
            </a:pPr>
            <a:r>
              <a:rPr lang="en-US" dirty="0"/>
              <a:t>To </a:t>
            </a:r>
            <a:r>
              <a:rPr lang="en-US" dirty="0">
                <a:solidFill>
                  <a:srgbClr val="0070C0"/>
                </a:solidFill>
              </a:rPr>
              <a:t>quickly determine the testing work effort </a:t>
            </a:r>
            <a:r>
              <a:rPr lang="en-US" dirty="0"/>
              <a:t>and accordingly create a proposal for the client or organize the workforce. </a:t>
            </a:r>
          </a:p>
          <a:p>
            <a:pPr lvl="1" algn="just">
              <a:lnSpc>
                <a:spcPct val="150000"/>
              </a:lnSpc>
              <a:buFont typeface="Wingdings" panose="05000000000000000000" pitchFamily="2" charset="2"/>
              <a:buChar char="Ø"/>
            </a:pPr>
            <a:r>
              <a:rPr lang="en-US" dirty="0"/>
              <a:t>To </a:t>
            </a:r>
            <a:r>
              <a:rPr lang="en-US" dirty="0">
                <a:solidFill>
                  <a:srgbClr val="0070C0"/>
                </a:solidFill>
              </a:rPr>
              <a:t>determine the most important end-to-end transactions </a:t>
            </a:r>
            <a:r>
              <a:rPr lang="en-US" dirty="0"/>
              <a:t>or the real use of the software applications.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Tree>
    <p:extLst>
      <p:ext uri="{BB962C8B-B14F-4D97-AF65-F5344CB8AC3E}">
        <p14:creationId xmlns:p14="http://schemas.microsoft.com/office/powerpoint/2010/main" val="2666544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a:solidFill>
                  <a:srgbClr val="002060"/>
                </a:solidFill>
              </a:rPr>
              <a:t>Test Case</a:t>
            </a:r>
            <a:endParaRPr lang="en-US" b="1" dirty="0">
              <a:solidFill>
                <a:srgbClr val="002060"/>
              </a:solidFill>
            </a:endParaRPr>
          </a:p>
        </p:txBody>
      </p:sp>
      <p:sp>
        <p:nvSpPr>
          <p:cNvPr id="4" name="Content Placeholder 3"/>
          <p:cNvSpPr>
            <a:spLocks noGrp="1"/>
          </p:cNvSpPr>
          <p:nvPr>
            <p:ph sz="quarter" idx="1"/>
          </p:nvPr>
        </p:nvSpPr>
        <p:spPr/>
        <p:txBody>
          <a:bodyPr/>
          <a:lstStyle/>
          <a:p>
            <a:pPr algn="just"/>
            <a:r>
              <a:rPr lang="en-US" dirty="0"/>
              <a:t>A test case is </a:t>
            </a:r>
            <a:r>
              <a:rPr lang="en-US" dirty="0">
                <a:solidFill>
                  <a:srgbClr val="0070C0"/>
                </a:solidFill>
              </a:rPr>
              <a:t>a set of actions executed to verify a particular feature or functionality of your software application</a:t>
            </a:r>
            <a:r>
              <a:rPr lang="en-US" dirty="0"/>
              <a:t>. </a:t>
            </a:r>
          </a:p>
          <a:p>
            <a:pPr algn="just"/>
            <a:r>
              <a:rPr lang="en-US" dirty="0"/>
              <a:t>A test case is a document which consists of a </a:t>
            </a:r>
            <a:r>
              <a:rPr lang="en-US" dirty="0">
                <a:solidFill>
                  <a:srgbClr val="0070C0"/>
                </a:solidFill>
              </a:rPr>
              <a:t>set of conditions or actions</a:t>
            </a:r>
            <a:r>
              <a:rPr lang="en-US" dirty="0"/>
              <a:t> which are performed on the software application in order to verify the expected functionality of the feature. </a:t>
            </a:r>
          </a:p>
          <a:p>
            <a:pPr algn="just"/>
            <a:r>
              <a:rPr lang="en-US" dirty="0"/>
              <a:t>Here we describe the end to end logical flow of a specific requirement with </a:t>
            </a:r>
            <a:r>
              <a:rPr lang="en-US" dirty="0">
                <a:solidFill>
                  <a:srgbClr val="0070C0"/>
                </a:solidFill>
              </a:rPr>
              <a:t>test data, prerequisites and expected results</a:t>
            </a:r>
          </a:p>
          <a:p>
            <a:pPr algn="just"/>
            <a:r>
              <a:rPr lang="en-US" dirty="0"/>
              <a:t>Now, consider the Test Scenario: </a:t>
            </a:r>
            <a:r>
              <a:rPr lang="en-US" b="1" dirty="0"/>
              <a:t>Check Login functionality there are many possible cases like </a:t>
            </a:r>
            <a:endParaRPr lang="en-US" dirty="0"/>
          </a:p>
          <a:p>
            <a:pPr algn="just"/>
            <a:r>
              <a:rPr lang="en-US" dirty="0"/>
              <a:t>Test Case 1: Check results by </a:t>
            </a:r>
            <a:r>
              <a:rPr lang="en-US" dirty="0">
                <a:solidFill>
                  <a:srgbClr val="0070C0"/>
                </a:solidFill>
              </a:rPr>
              <a:t>entering</a:t>
            </a:r>
            <a:r>
              <a:rPr lang="en-US" dirty="0"/>
              <a:t> valid User Id &amp; Password </a:t>
            </a:r>
          </a:p>
          <a:p>
            <a:pPr algn="just"/>
            <a:r>
              <a:rPr lang="en-US" dirty="0"/>
              <a:t>Test Case 2: Check results by </a:t>
            </a:r>
            <a:r>
              <a:rPr lang="en-US" dirty="0">
                <a:solidFill>
                  <a:srgbClr val="0070C0"/>
                </a:solidFill>
              </a:rPr>
              <a:t>entering</a:t>
            </a:r>
            <a:r>
              <a:rPr lang="en-US" dirty="0"/>
              <a:t> Invalid User ID &amp; Password </a:t>
            </a:r>
          </a:p>
          <a:p>
            <a:pPr algn="just"/>
            <a:r>
              <a:rPr lang="en-US" dirty="0"/>
              <a:t>Test Case 3: Check response when </a:t>
            </a:r>
            <a:r>
              <a:rPr lang="en-US" dirty="0">
                <a:solidFill>
                  <a:srgbClr val="0070C0"/>
                </a:solidFill>
              </a:rPr>
              <a:t>User ID is Empty </a:t>
            </a:r>
            <a:r>
              <a:rPr lang="en-US" dirty="0"/>
              <a:t>&amp; Login Button is pressed, and many more.</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a:t>
            </a:r>
          </a:p>
        </p:txBody>
      </p:sp>
    </p:spTree>
    <p:extLst>
      <p:ext uri="{BB962C8B-B14F-4D97-AF65-F5344CB8AC3E}">
        <p14:creationId xmlns:p14="http://schemas.microsoft.com/office/powerpoint/2010/main" val="2023478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b="1" dirty="0">
                <a:solidFill>
                  <a:srgbClr val="002060"/>
                </a:solidFill>
              </a:rPr>
              <a:t>Cont…</a:t>
            </a:r>
          </a:p>
        </p:txBody>
      </p:sp>
      <p:sp>
        <p:nvSpPr>
          <p:cNvPr id="4" name="Content Placeholder 3"/>
          <p:cNvSpPr>
            <a:spLocks noGrp="1"/>
          </p:cNvSpPr>
          <p:nvPr>
            <p:ph sz="quarter" idx="1"/>
          </p:nvPr>
        </p:nvSpPr>
        <p:spPr>
          <a:xfrm>
            <a:off x="304800" y="762000"/>
            <a:ext cx="8610600" cy="5905500"/>
          </a:xfrm>
        </p:spPr>
        <p:txBody>
          <a:bodyPr/>
          <a:lstStyle/>
          <a:p>
            <a:r>
              <a:rPr lang="en-US" dirty="0"/>
              <a:t>Below is format of a standard login Test case</a:t>
            </a:r>
          </a:p>
        </p:txBody>
      </p:sp>
      <p:pic>
        <p:nvPicPr>
          <p:cNvPr id="5" name="Picture 4"/>
          <p:cNvPicPr>
            <a:picLocks noChangeAspect="1"/>
          </p:cNvPicPr>
          <p:nvPr/>
        </p:nvPicPr>
        <p:blipFill>
          <a:blip r:embed="rId2"/>
          <a:stretch>
            <a:fillRect/>
          </a:stretch>
        </p:blipFill>
        <p:spPr>
          <a:xfrm>
            <a:off x="304800" y="1524001"/>
            <a:ext cx="8610600" cy="3429000"/>
          </a:xfrm>
          <a:prstGeom prst="rect">
            <a:avLst/>
          </a:prstGeom>
        </p:spPr>
      </p:pic>
      <p:sp>
        <p:nvSpPr>
          <p:cNvPr id="6" name="Oval 5"/>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Tree>
    <p:extLst>
      <p:ext uri="{BB962C8B-B14F-4D97-AF65-F5344CB8AC3E}">
        <p14:creationId xmlns:p14="http://schemas.microsoft.com/office/powerpoint/2010/main" val="297902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What is software testing?</a:t>
            </a:r>
          </a:p>
        </p:txBody>
      </p:sp>
      <p:sp>
        <p:nvSpPr>
          <p:cNvPr id="4" name="Content Placeholder 3"/>
          <p:cNvSpPr>
            <a:spLocks noGrp="1"/>
          </p:cNvSpPr>
          <p:nvPr>
            <p:ph sz="quarter" idx="1"/>
          </p:nvPr>
        </p:nvSpPr>
        <p:spPr>
          <a:xfrm>
            <a:off x="381000" y="762000"/>
            <a:ext cx="8305800" cy="5715000"/>
          </a:xfrm>
        </p:spPr>
        <p:txBody>
          <a:bodyPr>
            <a:normAutofit/>
          </a:bodyPr>
          <a:lstStyle/>
          <a:p>
            <a:pPr algn="just">
              <a:lnSpc>
                <a:spcPct val="150000"/>
              </a:lnSpc>
            </a:pPr>
            <a:r>
              <a:rPr lang="en-US" dirty="0"/>
              <a:t>Software testing is </a:t>
            </a:r>
          </a:p>
          <a:p>
            <a:pPr lvl="1" algn="just">
              <a:lnSpc>
                <a:spcPct val="150000"/>
              </a:lnSpc>
              <a:buFont typeface="Wingdings" panose="05000000000000000000" pitchFamily="2" charset="2"/>
              <a:buChar char="Ø"/>
            </a:pPr>
            <a:r>
              <a:rPr lang="en-US" dirty="0"/>
              <a:t>an activity of checking whether the </a:t>
            </a:r>
            <a:r>
              <a:rPr lang="en-US" dirty="0">
                <a:solidFill>
                  <a:srgbClr val="0070C0"/>
                </a:solidFill>
              </a:rPr>
              <a:t>actual results </a:t>
            </a:r>
            <a:r>
              <a:rPr lang="en-US" dirty="0"/>
              <a:t>match the</a:t>
            </a:r>
            <a:r>
              <a:rPr lang="en-US" dirty="0">
                <a:solidFill>
                  <a:srgbClr val="0070C0"/>
                </a:solidFill>
              </a:rPr>
              <a:t> expected results</a:t>
            </a:r>
            <a:r>
              <a:rPr lang="en-US" dirty="0"/>
              <a:t> and to ensure that the software is </a:t>
            </a:r>
            <a:r>
              <a:rPr lang="en-US" dirty="0">
                <a:solidFill>
                  <a:srgbClr val="0070C0"/>
                </a:solidFill>
              </a:rPr>
              <a:t>defect free</a:t>
            </a:r>
            <a:r>
              <a:rPr lang="en-US" dirty="0"/>
              <a:t>.</a:t>
            </a:r>
          </a:p>
          <a:p>
            <a:pPr lvl="1" algn="just">
              <a:lnSpc>
                <a:spcPct val="150000"/>
              </a:lnSpc>
              <a:buFont typeface="Wingdings" panose="05000000000000000000" pitchFamily="2" charset="2"/>
              <a:buChar char="Ø"/>
            </a:pPr>
            <a:r>
              <a:rPr lang="en-US" dirty="0"/>
              <a:t>the process of </a:t>
            </a:r>
            <a:r>
              <a:rPr lang="en-US" dirty="0">
                <a:solidFill>
                  <a:srgbClr val="0070C0"/>
                </a:solidFill>
              </a:rPr>
              <a:t>verifying</a:t>
            </a:r>
            <a:r>
              <a:rPr lang="en-US" dirty="0"/>
              <a:t> and </a:t>
            </a:r>
            <a:r>
              <a:rPr lang="en-US" dirty="0">
                <a:solidFill>
                  <a:srgbClr val="0070C0"/>
                </a:solidFill>
              </a:rPr>
              <a:t>validating</a:t>
            </a:r>
            <a:r>
              <a:rPr lang="en-US" dirty="0"/>
              <a:t> a software application to check whether it is working as expected or not. </a:t>
            </a:r>
          </a:p>
          <a:p>
            <a:pPr algn="just">
              <a:lnSpc>
                <a:spcPct val="150000"/>
              </a:lnSpc>
            </a:pPr>
            <a:r>
              <a:rPr lang="en-US" dirty="0"/>
              <a:t>The intent is to </a:t>
            </a:r>
            <a:r>
              <a:rPr lang="en-US" dirty="0">
                <a:solidFill>
                  <a:srgbClr val="0070C0"/>
                </a:solidFill>
              </a:rPr>
              <a:t>find defects </a:t>
            </a:r>
            <a:r>
              <a:rPr lang="en-US" dirty="0"/>
              <a:t>and </a:t>
            </a:r>
            <a:r>
              <a:rPr lang="en-US" dirty="0">
                <a:solidFill>
                  <a:srgbClr val="0070C0"/>
                </a:solidFill>
              </a:rPr>
              <a:t>improve the product quality.</a:t>
            </a:r>
          </a:p>
          <a:p>
            <a:pPr algn="just">
              <a:lnSpc>
                <a:spcPct val="150000"/>
              </a:lnSpc>
            </a:pPr>
            <a:r>
              <a:rPr lang="en-US" dirty="0"/>
              <a:t>Software testing also helps to identify </a:t>
            </a:r>
            <a:r>
              <a:rPr lang="en-US" dirty="0">
                <a:solidFill>
                  <a:srgbClr val="0070C0"/>
                </a:solidFill>
              </a:rPr>
              <a:t>errors</a:t>
            </a:r>
            <a:r>
              <a:rPr lang="en-US" dirty="0"/>
              <a:t>, </a:t>
            </a:r>
            <a:r>
              <a:rPr lang="en-US" dirty="0">
                <a:solidFill>
                  <a:srgbClr val="0070C0"/>
                </a:solidFill>
              </a:rPr>
              <a:t>gaps</a:t>
            </a:r>
            <a:r>
              <a:rPr lang="en-US" dirty="0"/>
              <a:t> or </a:t>
            </a:r>
            <a:r>
              <a:rPr lang="en-US" dirty="0">
                <a:solidFill>
                  <a:srgbClr val="0070C0"/>
                </a:solidFill>
              </a:rPr>
              <a:t>missing</a:t>
            </a:r>
            <a:r>
              <a:rPr lang="en-US" dirty="0"/>
              <a:t> </a:t>
            </a:r>
            <a:r>
              <a:rPr lang="en-US" dirty="0">
                <a:solidFill>
                  <a:srgbClr val="0070C0"/>
                </a:solidFill>
              </a:rPr>
              <a:t>requirements</a:t>
            </a:r>
            <a:r>
              <a:rPr lang="en-US" dirty="0"/>
              <a:t> in contrary to the actual requirements. </a:t>
            </a:r>
          </a:p>
          <a:p>
            <a:pPr algn="just">
              <a:lnSpc>
                <a:spcPct val="150000"/>
              </a:lnSpc>
            </a:pPr>
            <a:r>
              <a:rPr lang="en-US" dirty="0"/>
              <a:t>It can be done either </a:t>
            </a:r>
            <a:r>
              <a:rPr lang="en-US" dirty="0">
                <a:solidFill>
                  <a:srgbClr val="0070C0"/>
                </a:solidFill>
              </a:rPr>
              <a:t>manually</a:t>
            </a:r>
            <a:r>
              <a:rPr lang="en-US" dirty="0"/>
              <a:t> or using </a:t>
            </a:r>
            <a:r>
              <a:rPr lang="en-US" dirty="0">
                <a:solidFill>
                  <a:srgbClr val="0070C0"/>
                </a:solidFill>
              </a:rPr>
              <a:t>automated</a:t>
            </a:r>
            <a:r>
              <a:rPr lang="en-US" dirty="0"/>
              <a:t> tools.</a:t>
            </a:r>
            <a:endParaRPr lang="en-US" dirty="0">
              <a:solidFill>
                <a:srgbClr val="0070C0"/>
              </a:solidFill>
            </a:endParaRP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257889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Characteristics of Good Test Case</a:t>
            </a:r>
          </a:p>
        </p:txBody>
      </p:sp>
      <p:sp>
        <p:nvSpPr>
          <p:cNvPr id="4" name="Content Placeholder 3"/>
          <p:cNvSpPr>
            <a:spLocks noGrp="1"/>
          </p:cNvSpPr>
          <p:nvPr>
            <p:ph sz="quarter" idx="1"/>
          </p:nvPr>
        </p:nvSpPr>
        <p:spPr/>
        <p:txBody>
          <a:bodyPr>
            <a:normAutofit lnSpcReduction="10000"/>
          </a:bodyPr>
          <a:lstStyle/>
          <a:p>
            <a:pPr marL="0" indent="0" algn="just">
              <a:buNone/>
            </a:pPr>
            <a:r>
              <a:rPr lang="en-US" b="1" dirty="0"/>
              <a:t>1. Test Cases need to be simple and transparent </a:t>
            </a:r>
          </a:p>
          <a:p>
            <a:pPr algn="just"/>
            <a:r>
              <a:rPr lang="en-US" dirty="0"/>
              <a:t>Create test cases that are as simple as possible. They must be clear and concise as the author of test case may not execute them. </a:t>
            </a:r>
          </a:p>
          <a:p>
            <a:pPr algn="just"/>
            <a:r>
              <a:rPr lang="en-US" dirty="0"/>
              <a:t>Use assertive language like go to home page, enter data, click on this and so on. This makes the understanding of the test steps easy and test execution faster. </a:t>
            </a:r>
          </a:p>
          <a:p>
            <a:pPr marL="0" indent="0" algn="just">
              <a:buNone/>
            </a:pPr>
            <a:r>
              <a:rPr lang="en-US" b="1" dirty="0"/>
              <a:t>2. Create Test Case with End User in Mind </a:t>
            </a:r>
          </a:p>
          <a:p>
            <a:pPr algn="just"/>
            <a:r>
              <a:rPr lang="en-US" dirty="0"/>
              <a:t>Ultimate goal of any software project is to create test cases that meets customer requirements and is easy to use and operate. A tester must create test cases keeping in mind the end users’ perspective. </a:t>
            </a:r>
          </a:p>
          <a:p>
            <a:pPr marL="0" indent="0" algn="just">
              <a:buNone/>
            </a:pPr>
            <a:r>
              <a:rPr lang="en-US" b="1" dirty="0"/>
              <a:t>3. Avoid test case repetition. </a:t>
            </a:r>
          </a:p>
          <a:p>
            <a:pPr algn="just"/>
            <a:r>
              <a:rPr lang="en-US" dirty="0"/>
              <a:t>Do not repeat test cases. If a test case is needed for executing some other test case, call the test case by its test case id in the pre-condition column</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49</a:t>
            </a:r>
          </a:p>
        </p:txBody>
      </p:sp>
    </p:spTree>
    <p:extLst>
      <p:ext uri="{BB962C8B-B14F-4D97-AF65-F5344CB8AC3E}">
        <p14:creationId xmlns:p14="http://schemas.microsoft.com/office/powerpoint/2010/main" val="1252835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002060"/>
                </a:solidFill>
              </a:rPr>
              <a:t>Cont…</a:t>
            </a:r>
          </a:p>
        </p:txBody>
      </p:sp>
      <p:sp>
        <p:nvSpPr>
          <p:cNvPr id="4" name="Content Placeholder 3"/>
          <p:cNvSpPr>
            <a:spLocks noGrp="1"/>
          </p:cNvSpPr>
          <p:nvPr>
            <p:ph sz="quarter" idx="1"/>
          </p:nvPr>
        </p:nvSpPr>
        <p:spPr/>
        <p:txBody>
          <a:bodyPr>
            <a:normAutofit fontScale="92500"/>
          </a:bodyPr>
          <a:lstStyle/>
          <a:p>
            <a:pPr marL="0" indent="0" algn="just">
              <a:buNone/>
            </a:pPr>
            <a:r>
              <a:rPr lang="en-US" b="1" dirty="0"/>
              <a:t>4. Do not Assume </a:t>
            </a:r>
          </a:p>
          <a:p>
            <a:pPr algn="just"/>
            <a:r>
              <a:rPr lang="en-US" dirty="0"/>
              <a:t>Do not assume functionality and features of your software application while preparing test case. Stick to the specification documents.</a:t>
            </a:r>
          </a:p>
          <a:p>
            <a:pPr marL="0" indent="0" algn="just">
              <a:buNone/>
            </a:pPr>
            <a:r>
              <a:rPr lang="en-US" b="1" dirty="0"/>
              <a:t>5. Ensure 100% Coverage </a:t>
            </a:r>
          </a:p>
          <a:p>
            <a:pPr algn="just"/>
            <a:r>
              <a:rPr lang="en-US" dirty="0"/>
              <a:t>Make sure you write test cases to check all software requirements mentioned in the specification document. Use Traceability Matrix to ensure no functions/conditions is left untested. </a:t>
            </a:r>
          </a:p>
          <a:p>
            <a:pPr marL="0" indent="0" algn="just">
              <a:buNone/>
            </a:pPr>
            <a:r>
              <a:rPr lang="en-US" b="1" dirty="0"/>
              <a:t>6. Test Cases must be identifiable. </a:t>
            </a:r>
          </a:p>
          <a:p>
            <a:pPr algn="just"/>
            <a:r>
              <a:rPr lang="en-US" dirty="0"/>
              <a:t>Name the test case id such that they are identified easily while tracking defects or identifying a software requirement at a later stage. </a:t>
            </a:r>
          </a:p>
          <a:p>
            <a:pPr marL="0" indent="0" algn="just">
              <a:buNone/>
            </a:pPr>
            <a:r>
              <a:rPr lang="en-US" b="1" dirty="0"/>
              <a:t>7. Implement Testing Techniques </a:t>
            </a:r>
          </a:p>
          <a:p>
            <a:pPr algn="just"/>
            <a:r>
              <a:rPr lang="en-US" dirty="0"/>
              <a:t>It's not possible to check every possible condition in your software application. Testing techniques help you select a few test cases with the maximum possibility of finding a defect. </a:t>
            </a:r>
            <a:r>
              <a:rPr lang="en-US" b="1" dirty="0"/>
              <a:t> Example</a:t>
            </a:r>
            <a:r>
              <a:rPr lang="en-US" dirty="0"/>
              <a:t>: BVA, EP, etc.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Tree>
    <p:extLst>
      <p:ext uri="{BB962C8B-B14F-4D97-AF65-F5344CB8AC3E}">
        <p14:creationId xmlns:p14="http://schemas.microsoft.com/office/powerpoint/2010/main" val="3818206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002060"/>
                </a:solidFill>
              </a:rPr>
              <a:t>Cont…</a:t>
            </a:r>
          </a:p>
        </p:txBody>
      </p:sp>
      <p:sp>
        <p:nvSpPr>
          <p:cNvPr id="4" name="Content Placeholder 3"/>
          <p:cNvSpPr>
            <a:spLocks noGrp="1"/>
          </p:cNvSpPr>
          <p:nvPr>
            <p:ph sz="quarter" idx="1"/>
          </p:nvPr>
        </p:nvSpPr>
        <p:spPr/>
        <p:txBody>
          <a:bodyPr/>
          <a:lstStyle/>
          <a:p>
            <a:pPr marL="0" indent="0" algn="just">
              <a:buNone/>
            </a:pPr>
            <a:r>
              <a:rPr lang="en-US" b="1" dirty="0"/>
              <a:t>8. Self cleaning </a:t>
            </a:r>
          </a:p>
          <a:p>
            <a:pPr algn="just"/>
            <a:r>
              <a:rPr lang="en-US" dirty="0"/>
              <a:t>The test case you create must return the Test Environment to the pre-test state and should not render the test environment unusable. This is especially true for configuration testing. </a:t>
            </a:r>
          </a:p>
          <a:p>
            <a:pPr marL="0" indent="0" algn="just">
              <a:buNone/>
            </a:pPr>
            <a:r>
              <a:rPr lang="en-US" b="1" dirty="0"/>
              <a:t>9. Repeatable and self-standing </a:t>
            </a:r>
          </a:p>
          <a:p>
            <a:pPr algn="just"/>
            <a:r>
              <a:rPr lang="en-US" dirty="0"/>
              <a:t>The test case should generate the same results every time no matter who tests it </a:t>
            </a:r>
          </a:p>
          <a:p>
            <a:pPr marL="0" indent="0" algn="just">
              <a:buNone/>
            </a:pPr>
            <a:r>
              <a:rPr lang="en-US" b="1" dirty="0"/>
              <a:t>10. Peer Review. </a:t>
            </a:r>
          </a:p>
          <a:p>
            <a:pPr algn="just"/>
            <a:r>
              <a:rPr lang="en-US" dirty="0"/>
              <a:t>After creating test cases, get them reviewed by your colleagues. Your peers can uncover defects in your test case design, which you may easily miss.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p:txBody>
      </p:sp>
    </p:spTree>
    <p:extLst>
      <p:ext uri="{BB962C8B-B14F-4D97-AF65-F5344CB8AC3E}">
        <p14:creationId xmlns:p14="http://schemas.microsoft.com/office/powerpoint/2010/main" val="710247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Test Suit</a:t>
            </a:r>
          </a:p>
        </p:txBody>
      </p:sp>
      <p:sp>
        <p:nvSpPr>
          <p:cNvPr id="4" name="Content Placeholder 3"/>
          <p:cNvSpPr>
            <a:spLocks noGrp="1"/>
          </p:cNvSpPr>
          <p:nvPr>
            <p:ph sz="quarter" idx="1"/>
          </p:nvPr>
        </p:nvSpPr>
        <p:spPr/>
        <p:txBody>
          <a:bodyPr/>
          <a:lstStyle/>
          <a:p>
            <a:pPr algn="just">
              <a:lnSpc>
                <a:spcPct val="150000"/>
              </a:lnSpc>
            </a:pPr>
            <a:r>
              <a:rPr lang="en-US" dirty="0"/>
              <a:t>In software engineering, </a:t>
            </a:r>
            <a:r>
              <a:rPr lang="en-US" dirty="0">
                <a:solidFill>
                  <a:srgbClr val="0070C0"/>
                </a:solidFill>
              </a:rPr>
              <a:t>a test suite is a collection of test cases </a:t>
            </a:r>
            <a:r>
              <a:rPr lang="en-US" dirty="0"/>
              <a:t>that are intended to be used to test a software program, to show that it has some specified set of behaviors. </a:t>
            </a:r>
          </a:p>
          <a:p>
            <a:pPr algn="just">
              <a:lnSpc>
                <a:spcPct val="150000"/>
              </a:lnSpc>
            </a:pPr>
            <a:r>
              <a:rPr lang="en-US" dirty="0"/>
              <a:t>Test suite is a </a:t>
            </a:r>
            <a:r>
              <a:rPr lang="en-US" dirty="0">
                <a:solidFill>
                  <a:srgbClr val="0070C0"/>
                </a:solidFill>
              </a:rPr>
              <a:t>container</a:t>
            </a:r>
            <a:r>
              <a:rPr lang="en-US" dirty="0"/>
              <a:t> that has a set of tests which helps testers in executing and reporting the test execution status. </a:t>
            </a:r>
          </a:p>
          <a:p>
            <a:pPr algn="just">
              <a:lnSpc>
                <a:spcPct val="150000"/>
              </a:lnSpc>
            </a:pPr>
            <a:r>
              <a:rPr lang="en-US" dirty="0"/>
              <a:t>A test suit is a collection of test cases that are grouped for test execution purposes.</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52</a:t>
            </a:r>
          </a:p>
        </p:txBody>
      </p:sp>
    </p:spTree>
    <p:extLst>
      <p:ext uri="{BB962C8B-B14F-4D97-AF65-F5344CB8AC3E}">
        <p14:creationId xmlns:p14="http://schemas.microsoft.com/office/powerpoint/2010/main" val="3298210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002060"/>
                </a:solidFill>
              </a:rPr>
              <a:t>Test Script</a:t>
            </a:r>
            <a:endParaRPr lang="en-US" b="1" dirty="0">
              <a:solidFill>
                <a:srgbClr val="002060"/>
              </a:solidFill>
            </a:endParaRPr>
          </a:p>
        </p:txBody>
      </p:sp>
      <p:sp>
        <p:nvSpPr>
          <p:cNvPr id="4" name="Content Placeholder 3"/>
          <p:cNvSpPr>
            <a:spLocks noGrp="1"/>
          </p:cNvSpPr>
          <p:nvPr>
            <p:ph sz="quarter" idx="1"/>
          </p:nvPr>
        </p:nvSpPr>
        <p:spPr/>
        <p:txBody>
          <a:bodyPr/>
          <a:lstStyle/>
          <a:p>
            <a:pPr algn="just">
              <a:lnSpc>
                <a:spcPct val="150000"/>
              </a:lnSpc>
            </a:pPr>
            <a:r>
              <a:rPr lang="en-US" dirty="0"/>
              <a:t>A test script is </a:t>
            </a:r>
            <a:r>
              <a:rPr lang="en-US" dirty="0">
                <a:solidFill>
                  <a:srgbClr val="0070C0"/>
                </a:solidFill>
              </a:rPr>
              <a:t>a set of instructions </a:t>
            </a:r>
            <a:r>
              <a:rPr lang="en-US" dirty="0"/>
              <a:t>(written using a scripting/programming language) that is performed on a system under test to verify that the system performs as expected. </a:t>
            </a:r>
          </a:p>
          <a:p>
            <a:pPr algn="just">
              <a:lnSpc>
                <a:spcPct val="150000"/>
              </a:lnSpc>
            </a:pPr>
            <a:r>
              <a:rPr lang="en-US" dirty="0"/>
              <a:t>Test scripts are used in </a:t>
            </a:r>
            <a:r>
              <a:rPr lang="en-US" dirty="0">
                <a:solidFill>
                  <a:srgbClr val="0070C0"/>
                </a:solidFill>
              </a:rPr>
              <a:t>automated testing.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53</a:t>
            </a:r>
          </a:p>
        </p:txBody>
      </p:sp>
    </p:spTree>
    <p:extLst>
      <p:ext uri="{BB962C8B-B14F-4D97-AF65-F5344CB8AC3E}">
        <p14:creationId xmlns:p14="http://schemas.microsoft.com/office/powerpoint/2010/main" val="2649490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Test Data</a:t>
            </a:r>
          </a:p>
        </p:txBody>
      </p:sp>
      <p:sp>
        <p:nvSpPr>
          <p:cNvPr id="4" name="Content Placeholder 3"/>
          <p:cNvSpPr>
            <a:spLocks noGrp="1"/>
          </p:cNvSpPr>
          <p:nvPr>
            <p:ph sz="quarter" idx="1"/>
          </p:nvPr>
        </p:nvSpPr>
        <p:spPr/>
        <p:txBody>
          <a:bodyPr/>
          <a:lstStyle/>
          <a:p>
            <a:pPr algn="just"/>
            <a:r>
              <a:rPr lang="en-US" dirty="0"/>
              <a:t>Test data is the documented data that is basically used to test the software program. </a:t>
            </a:r>
          </a:p>
          <a:p>
            <a:pPr algn="just"/>
            <a:r>
              <a:rPr lang="en-US" dirty="0"/>
              <a:t>Test data may be produced by the tester, or by a program or function that aids the tester. Test data may be recorded for re-use, or used once and then forgotten. </a:t>
            </a:r>
          </a:p>
          <a:p>
            <a:pPr algn="just"/>
            <a:r>
              <a:rPr lang="en-US" dirty="0"/>
              <a:t>Test data is divided into two categories. </a:t>
            </a:r>
          </a:p>
          <a:p>
            <a:pPr lvl="1" algn="just">
              <a:buFont typeface="Wingdings" panose="05000000000000000000" pitchFamily="2" charset="2"/>
              <a:buChar char="Ø"/>
            </a:pPr>
            <a:r>
              <a:rPr lang="en-US" b="1" dirty="0">
                <a:solidFill>
                  <a:srgbClr val="0070C0"/>
                </a:solidFill>
              </a:rPr>
              <a:t>Positive test data </a:t>
            </a:r>
            <a:r>
              <a:rPr lang="en-US" dirty="0"/>
              <a:t>which is generally gives to system to generate the expected result and </a:t>
            </a:r>
          </a:p>
          <a:p>
            <a:pPr lvl="1" algn="just">
              <a:buFont typeface="Wingdings" panose="05000000000000000000" pitchFamily="2" charset="2"/>
              <a:buChar char="Ø"/>
            </a:pPr>
            <a:r>
              <a:rPr lang="en-US" b="1" dirty="0">
                <a:solidFill>
                  <a:srgbClr val="0070C0"/>
                </a:solidFill>
              </a:rPr>
              <a:t>Negative test data </a:t>
            </a:r>
            <a:r>
              <a:rPr lang="en-US" dirty="0"/>
              <a:t>which is used to test the unhandled conditions, unexpected, exceptional or extreme input conditions. </a:t>
            </a:r>
          </a:p>
          <a:p>
            <a:pPr algn="just"/>
            <a:r>
              <a:rPr lang="en-US" b="1" i="1" dirty="0"/>
              <a:t>If the test data is inadequately designed, then such test inputs will not cover all possible test scenarios, which impact the quality of the software application under test</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Tree>
    <p:extLst>
      <p:ext uri="{BB962C8B-B14F-4D97-AF65-F5344CB8AC3E}">
        <p14:creationId xmlns:p14="http://schemas.microsoft.com/office/powerpoint/2010/main" val="2153384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52400"/>
            <a:ext cx="8382000" cy="457200"/>
          </a:xfrm>
        </p:spPr>
        <p:txBody>
          <a:bodyPr/>
          <a:lstStyle/>
          <a:p>
            <a:pPr algn="ctr"/>
            <a:r>
              <a:rPr lang="en-US" b="1" dirty="0">
                <a:solidFill>
                  <a:srgbClr val="002060"/>
                </a:solidFill>
              </a:rPr>
              <a:t>4. Test Environment Setup</a:t>
            </a:r>
          </a:p>
        </p:txBody>
      </p:sp>
      <p:sp>
        <p:nvSpPr>
          <p:cNvPr id="3" name="Content Placeholder 2"/>
          <p:cNvSpPr>
            <a:spLocks noGrp="1"/>
          </p:cNvSpPr>
          <p:nvPr>
            <p:ph sz="quarter" idx="1"/>
          </p:nvPr>
        </p:nvSpPr>
        <p:spPr/>
        <p:txBody>
          <a:bodyPr>
            <a:normAutofit lnSpcReduction="10000"/>
          </a:bodyPr>
          <a:lstStyle/>
          <a:p>
            <a:pPr algn="just"/>
            <a:r>
              <a:rPr lang="en-US" dirty="0"/>
              <a:t>Every software is developed by </a:t>
            </a:r>
            <a:r>
              <a:rPr lang="en-US" dirty="0">
                <a:solidFill>
                  <a:srgbClr val="0070C0"/>
                </a:solidFill>
              </a:rPr>
              <a:t>considering hardware and software requirement.</a:t>
            </a:r>
            <a:r>
              <a:rPr lang="en-US" dirty="0"/>
              <a:t> </a:t>
            </a:r>
          </a:p>
          <a:p>
            <a:pPr algn="just"/>
            <a:r>
              <a:rPr lang="en-US" dirty="0"/>
              <a:t>Here we </a:t>
            </a:r>
            <a:r>
              <a:rPr lang="en-US" dirty="0">
                <a:solidFill>
                  <a:srgbClr val="0070C0"/>
                </a:solidFill>
              </a:rPr>
              <a:t>setup the testing environment </a:t>
            </a:r>
            <a:r>
              <a:rPr lang="en-US" dirty="0"/>
              <a:t>(e. g. server/client/network, or install the setup if it is window’s application etc.) with the goal of replicating the end-users’ environment. </a:t>
            </a:r>
          </a:p>
          <a:p>
            <a:pPr algn="just"/>
            <a:r>
              <a:rPr lang="en-US" dirty="0"/>
              <a:t>This step decides on which </a:t>
            </a:r>
            <a:r>
              <a:rPr lang="en-US" dirty="0">
                <a:solidFill>
                  <a:srgbClr val="0070C0"/>
                </a:solidFill>
              </a:rPr>
              <a:t>Platform/OS</a:t>
            </a:r>
            <a:r>
              <a:rPr lang="en-US" dirty="0"/>
              <a:t> the tester needs to perform testing of project. </a:t>
            </a:r>
          </a:p>
          <a:p>
            <a:pPr lvl="1" algn="just">
              <a:buFont typeface="Wingdings" panose="05000000000000000000" pitchFamily="2" charset="2"/>
              <a:buChar char="ü"/>
            </a:pPr>
            <a:r>
              <a:rPr lang="en-US" dirty="0"/>
              <a:t>Example: Use only Internet Explorer, Resolution must be like 136 x 768, or in many large applications they indicate the minimum hardware and software requirement like Photoshop, latest version of </a:t>
            </a:r>
            <a:r>
              <a:rPr lang="en-US" dirty="0" err="1"/>
              <a:t>Matlab</a:t>
            </a:r>
            <a:r>
              <a:rPr lang="en-US" dirty="0"/>
              <a:t>, Oracle, large games etc. </a:t>
            </a:r>
          </a:p>
          <a:p>
            <a:pPr algn="just"/>
            <a:r>
              <a:rPr lang="en-US" dirty="0"/>
              <a:t>In this phase, according to requirements, they configure required hardware and software. </a:t>
            </a:r>
          </a:p>
          <a:p>
            <a:pPr algn="just"/>
            <a:r>
              <a:rPr lang="en-US" dirty="0"/>
              <a:t>Tester may or may not involve in setting the configuration.</a:t>
            </a:r>
          </a:p>
        </p:txBody>
      </p:sp>
      <p:sp>
        <p:nvSpPr>
          <p:cNvPr id="4" name="Oval 3"/>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Tree>
    <p:extLst>
      <p:ext uri="{BB962C8B-B14F-4D97-AF65-F5344CB8AC3E}">
        <p14:creationId xmlns:p14="http://schemas.microsoft.com/office/powerpoint/2010/main" val="1026286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5. Test Execution</a:t>
            </a:r>
          </a:p>
        </p:txBody>
      </p:sp>
      <p:sp>
        <p:nvSpPr>
          <p:cNvPr id="4" name="Content Placeholder 3"/>
          <p:cNvSpPr>
            <a:spLocks noGrp="1"/>
          </p:cNvSpPr>
          <p:nvPr>
            <p:ph sz="quarter" idx="1"/>
          </p:nvPr>
        </p:nvSpPr>
        <p:spPr/>
        <p:txBody>
          <a:bodyPr/>
          <a:lstStyle/>
          <a:p>
            <a:pPr algn="just"/>
            <a:r>
              <a:rPr lang="en-US" dirty="0"/>
              <a:t>Once the preparation of test case development and test environment setup is completed, then test execution phase can be kicked off. </a:t>
            </a:r>
          </a:p>
          <a:p>
            <a:pPr algn="just"/>
            <a:r>
              <a:rPr lang="en-US" dirty="0"/>
              <a:t>Test execution is the process of </a:t>
            </a:r>
            <a:r>
              <a:rPr lang="en-US" dirty="0">
                <a:solidFill>
                  <a:srgbClr val="0070C0"/>
                </a:solidFill>
              </a:rPr>
              <a:t>executing the code </a:t>
            </a:r>
            <a:r>
              <a:rPr lang="en-US" dirty="0"/>
              <a:t>and </a:t>
            </a:r>
            <a:r>
              <a:rPr lang="en-US" dirty="0">
                <a:solidFill>
                  <a:srgbClr val="0070C0"/>
                </a:solidFill>
              </a:rPr>
              <a:t>comparing the expected</a:t>
            </a:r>
            <a:r>
              <a:rPr lang="en-US" dirty="0"/>
              <a:t> and </a:t>
            </a:r>
            <a:r>
              <a:rPr lang="en-US" dirty="0">
                <a:solidFill>
                  <a:srgbClr val="0070C0"/>
                </a:solidFill>
              </a:rPr>
              <a:t>actual results</a:t>
            </a:r>
            <a:r>
              <a:rPr lang="en-US" dirty="0"/>
              <a:t>. </a:t>
            </a:r>
          </a:p>
          <a:p>
            <a:pPr algn="just"/>
            <a:r>
              <a:rPr lang="en-US" dirty="0"/>
              <a:t>In this phase, testing team start </a:t>
            </a:r>
            <a:r>
              <a:rPr lang="en-US" dirty="0">
                <a:solidFill>
                  <a:srgbClr val="0070C0"/>
                </a:solidFill>
              </a:rPr>
              <a:t>executing test cases </a:t>
            </a:r>
            <a:r>
              <a:rPr lang="en-US" dirty="0"/>
              <a:t>based on prepared test planning &amp; prepared test cases in the prior step.</a:t>
            </a:r>
          </a:p>
          <a:p>
            <a:pPr algn="just"/>
            <a:r>
              <a:rPr lang="en-US" dirty="0"/>
              <a:t>Once the test case is passed then same can be marked as passed. </a:t>
            </a:r>
          </a:p>
          <a:p>
            <a:pPr algn="just"/>
            <a:r>
              <a:rPr lang="en-US" dirty="0"/>
              <a:t>If any </a:t>
            </a:r>
            <a:r>
              <a:rPr lang="en-US" dirty="0">
                <a:solidFill>
                  <a:srgbClr val="0070C0"/>
                </a:solidFill>
              </a:rPr>
              <a:t>test case is failed </a:t>
            </a:r>
            <a:r>
              <a:rPr lang="en-US" dirty="0"/>
              <a:t>then corresponding </a:t>
            </a:r>
            <a:r>
              <a:rPr lang="en-US" dirty="0">
                <a:solidFill>
                  <a:srgbClr val="0070C0"/>
                </a:solidFill>
              </a:rPr>
              <a:t>defect can be reported to the developer team via bug tracking system</a:t>
            </a:r>
            <a:r>
              <a:rPr lang="en-US" dirty="0"/>
              <a:t> &amp; bug can be linked for corresponding test case for further analysis. </a:t>
            </a:r>
          </a:p>
          <a:p>
            <a:pPr algn="just"/>
            <a:r>
              <a:rPr lang="en-US" dirty="0"/>
              <a:t>Ideally, every failed test case should be </a:t>
            </a:r>
            <a:r>
              <a:rPr lang="en-US" dirty="0">
                <a:solidFill>
                  <a:srgbClr val="0070C0"/>
                </a:solidFill>
              </a:rPr>
              <a:t>associated</a:t>
            </a:r>
            <a:r>
              <a:rPr lang="en-US" dirty="0"/>
              <a:t> with at least single bug.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56</a:t>
            </a:r>
          </a:p>
        </p:txBody>
      </p:sp>
    </p:spTree>
    <p:extLst>
      <p:ext uri="{BB962C8B-B14F-4D97-AF65-F5344CB8AC3E}">
        <p14:creationId xmlns:p14="http://schemas.microsoft.com/office/powerpoint/2010/main" val="3423348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002060"/>
                </a:solidFill>
              </a:rPr>
              <a:t>Cont…</a:t>
            </a:r>
          </a:p>
        </p:txBody>
      </p:sp>
      <p:sp>
        <p:nvSpPr>
          <p:cNvPr id="4" name="Content Placeholder 3"/>
          <p:cNvSpPr>
            <a:spLocks noGrp="1"/>
          </p:cNvSpPr>
          <p:nvPr>
            <p:ph sz="quarter" idx="1"/>
          </p:nvPr>
        </p:nvSpPr>
        <p:spPr/>
        <p:txBody>
          <a:bodyPr/>
          <a:lstStyle/>
          <a:p>
            <a:pPr algn="just">
              <a:lnSpc>
                <a:spcPct val="150000"/>
              </a:lnSpc>
            </a:pPr>
            <a:r>
              <a:rPr lang="en-US" dirty="0"/>
              <a:t>Once the bug fixed by development team then </a:t>
            </a:r>
            <a:r>
              <a:rPr lang="en-US" dirty="0">
                <a:solidFill>
                  <a:srgbClr val="0070C0"/>
                </a:solidFill>
              </a:rPr>
              <a:t>same test case can be executed</a:t>
            </a:r>
            <a:r>
              <a:rPr lang="en-US" dirty="0"/>
              <a:t> based on your test planning. </a:t>
            </a:r>
          </a:p>
          <a:p>
            <a:pPr algn="just">
              <a:lnSpc>
                <a:spcPct val="150000"/>
              </a:lnSpc>
            </a:pPr>
            <a:r>
              <a:rPr lang="en-US" dirty="0"/>
              <a:t>If any of the test cases are blocked due to any defect then such test cases can be marked as </a:t>
            </a:r>
            <a:r>
              <a:rPr lang="en-US" dirty="0">
                <a:solidFill>
                  <a:srgbClr val="0070C0"/>
                </a:solidFill>
              </a:rPr>
              <a:t>Blocked</a:t>
            </a:r>
            <a:r>
              <a:rPr lang="en-US" dirty="0"/>
              <a:t>, so we can get the report based on how many test cases </a:t>
            </a:r>
            <a:r>
              <a:rPr lang="en-US" dirty="0">
                <a:solidFill>
                  <a:srgbClr val="0070C0"/>
                </a:solidFill>
              </a:rPr>
              <a:t>passed, failed, blocked or not run </a:t>
            </a:r>
            <a:r>
              <a:rPr lang="en-US" dirty="0"/>
              <a:t>etc. </a:t>
            </a:r>
          </a:p>
          <a:p>
            <a:pPr algn="just">
              <a:lnSpc>
                <a:spcPct val="150000"/>
              </a:lnSpc>
            </a:pPr>
            <a:r>
              <a:rPr lang="en-US" dirty="0"/>
              <a:t>Once the defects are fixed, same Failed or Blocked test cases can be executed again to </a:t>
            </a:r>
            <a:r>
              <a:rPr lang="en-US" dirty="0">
                <a:solidFill>
                  <a:srgbClr val="0070C0"/>
                </a:solidFill>
              </a:rPr>
              <a:t>re-test the functionality. </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p:txBody>
      </p:sp>
    </p:spTree>
    <p:extLst>
      <p:ext uri="{BB962C8B-B14F-4D97-AF65-F5344CB8AC3E}">
        <p14:creationId xmlns:p14="http://schemas.microsoft.com/office/powerpoint/2010/main" val="3260868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6. Test Reporting and closure</a:t>
            </a:r>
          </a:p>
        </p:txBody>
      </p:sp>
      <p:sp>
        <p:nvSpPr>
          <p:cNvPr id="4" name="Content Placeholder 3"/>
          <p:cNvSpPr>
            <a:spLocks noGrp="1"/>
          </p:cNvSpPr>
          <p:nvPr>
            <p:ph sz="quarter" idx="1"/>
          </p:nvPr>
        </p:nvSpPr>
        <p:spPr/>
        <p:txBody>
          <a:bodyPr/>
          <a:lstStyle/>
          <a:p>
            <a:pPr algn="just"/>
            <a:r>
              <a:rPr lang="en-US" dirty="0"/>
              <a:t>Call out the testing team member </a:t>
            </a:r>
            <a:r>
              <a:rPr lang="en-US" dirty="0">
                <a:solidFill>
                  <a:srgbClr val="0070C0"/>
                </a:solidFill>
              </a:rPr>
              <a:t>meeting</a:t>
            </a:r>
            <a:r>
              <a:rPr lang="en-US" dirty="0"/>
              <a:t> &amp; evaluate cycle completion criteria based on </a:t>
            </a:r>
            <a:r>
              <a:rPr lang="en-US" dirty="0">
                <a:solidFill>
                  <a:srgbClr val="0070C0"/>
                </a:solidFill>
              </a:rPr>
              <a:t>test coverage, quality, cost, time</a:t>
            </a:r>
            <a:r>
              <a:rPr lang="en-US" dirty="0"/>
              <a:t>, and </a:t>
            </a:r>
            <a:r>
              <a:rPr lang="en-US" dirty="0">
                <a:solidFill>
                  <a:srgbClr val="0070C0"/>
                </a:solidFill>
              </a:rPr>
              <a:t>critical business objectives</a:t>
            </a:r>
            <a:r>
              <a:rPr lang="en-US" dirty="0"/>
              <a:t>. </a:t>
            </a:r>
          </a:p>
          <a:p>
            <a:pPr algn="just"/>
            <a:r>
              <a:rPr lang="en-US" dirty="0"/>
              <a:t>Discuss what all went good, which area needs to be improved &amp; taking the lessons from current STLC as input to upcoming test cycles, which will help to improve bottlenecks in the STLC process. </a:t>
            </a:r>
          </a:p>
          <a:p>
            <a:pPr algn="just"/>
            <a:r>
              <a:rPr lang="en-US" dirty="0">
                <a:solidFill>
                  <a:srgbClr val="0070C0"/>
                </a:solidFill>
              </a:rPr>
              <a:t>Test cases &amp; bug reports </a:t>
            </a:r>
            <a:r>
              <a:rPr lang="en-US" dirty="0"/>
              <a:t>will analyze to find out the </a:t>
            </a:r>
            <a:r>
              <a:rPr lang="en-US" dirty="0">
                <a:solidFill>
                  <a:srgbClr val="0070C0"/>
                </a:solidFill>
              </a:rPr>
              <a:t>defect</a:t>
            </a:r>
            <a:r>
              <a:rPr lang="en-US" dirty="0"/>
              <a:t> </a:t>
            </a:r>
            <a:r>
              <a:rPr lang="en-US" dirty="0">
                <a:solidFill>
                  <a:srgbClr val="0070C0"/>
                </a:solidFill>
              </a:rPr>
              <a:t>distribution by type </a:t>
            </a:r>
            <a:r>
              <a:rPr lang="en-US" dirty="0"/>
              <a:t>and </a:t>
            </a:r>
            <a:r>
              <a:rPr lang="en-US" dirty="0">
                <a:solidFill>
                  <a:srgbClr val="0070C0"/>
                </a:solidFill>
              </a:rPr>
              <a:t>severity</a:t>
            </a:r>
            <a:r>
              <a:rPr lang="en-US" dirty="0"/>
              <a:t>. </a:t>
            </a:r>
          </a:p>
          <a:p>
            <a:pPr algn="just"/>
            <a:r>
              <a:rPr lang="en-US" dirty="0"/>
              <a:t>Once complete the test cycle then test </a:t>
            </a:r>
            <a:r>
              <a:rPr lang="en-US" dirty="0">
                <a:solidFill>
                  <a:srgbClr val="0070C0"/>
                </a:solidFill>
              </a:rPr>
              <a:t>closure report </a:t>
            </a:r>
            <a:r>
              <a:rPr lang="en-US" dirty="0"/>
              <a:t>&amp; </a:t>
            </a:r>
            <a:r>
              <a:rPr lang="en-US" dirty="0">
                <a:solidFill>
                  <a:srgbClr val="0070C0"/>
                </a:solidFill>
              </a:rPr>
              <a:t>test metrics </a:t>
            </a:r>
            <a:r>
              <a:rPr lang="en-US" dirty="0"/>
              <a:t>will be prepared.</a:t>
            </a:r>
          </a:p>
        </p:txBody>
      </p:sp>
      <p:sp>
        <p:nvSpPr>
          <p:cNvPr id="5" name="Oval 4"/>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a:t>
            </a:r>
          </a:p>
        </p:txBody>
      </p:sp>
    </p:spTree>
    <p:extLst>
      <p:ext uri="{BB962C8B-B14F-4D97-AF65-F5344CB8AC3E}">
        <p14:creationId xmlns:p14="http://schemas.microsoft.com/office/powerpoint/2010/main" val="176869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457200"/>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Why software testing is required?</a:t>
            </a:r>
          </a:p>
        </p:txBody>
      </p:sp>
      <p:sp>
        <p:nvSpPr>
          <p:cNvPr id="4" name="Content Placeholder 3"/>
          <p:cNvSpPr>
            <a:spLocks noGrp="1"/>
          </p:cNvSpPr>
          <p:nvPr>
            <p:ph sz="quarter" idx="1"/>
          </p:nvPr>
        </p:nvSpPr>
        <p:spPr>
          <a:xfrm>
            <a:off x="381000" y="838200"/>
            <a:ext cx="8305800" cy="5638800"/>
          </a:xfrm>
        </p:spPr>
        <p:txBody>
          <a:bodyPr>
            <a:normAutofit lnSpcReduction="10000"/>
          </a:bodyPr>
          <a:lstStyle/>
          <a:p>
            <a:pPr algn="just">
              <a:lnSpc>
                <a:spcPct val="150000"/>
              </a:lnSpc>
            </a:pPr>
            <a:r>
              <a:rPr lang="en-US" dirty="0"/>
              <a:t>No matter how </a:t>
            </a:r>
            <a:r>
              <a:rPr lang="en-US" dirty="0">
                <a:solidFill>
                  <a:srgbClr val="0070C0"/>
                </a:solidFill>
              </a:rPr>
              <a:t>well the software design looks on paper</a:t>
            </a:r>
            <a:r>
              <a:rPr lang="en-US" dirty="0"/>
              <a:t>, once the development starts and you start testing the product, you will definitely find </a:t>
            </a:r>
            <a:r>
              <a:rPr lang="en-US" dirty="0">
                <a:solidFill>
                  <a:srgbClr val="0070C0"/>
                </a:solidFill>
              </a:rPr>
              <a:t>lots of defects </a:t>
            </a:r>
            <a:r>
              <a:rPr lang="en-US" dirty="0"/>
              <a:t>in the design. </a:t>
            </a:r>
          </a:p>
          <a:p>
            <a:pPr algn="just">
              <a:lnSpc>
                <a:spcPct val="150000"/>
              </a:lnSpc>
            </a:pPr>
            <a:r>
              <a:rPr lang="en-US" dirty="0"/>
              <a:t>It is not possible to create software with </a:t>
            </a:r>
            <a:r>
              <a:rPr lang="en-US" dirty="0">
                <a:solidFill>
                  <a:srgbClr val="0070C0"/>
                </a:solidFill>
              </a:rPr>
              <a:t>zero defects </a:t>
            </a:r>
          </a:p>
          <a:p>
            <a:pPr algn="just">
              <a:lnSpc>
                <a:spcPct val="150000"/>
              </a:lnSpc>
            </a:pPr>
            <a:r>
              <a:rPr lang="en-US" dirty="0"/>
              <a:t>The purpose of testing is to </a:t>
            </a:r>
            <a:r>
              <a:rPr lang="en-US" dirty="0">
                <a:solidFill>
                  <a:srgbClr val="0070C0"/>
                </a:solidFill>
              </a:rPr>
              <a:t>find problems </a:t>
            </a:r>
            <a:r>
              <a:rPr lang="en-US" dirty="0"/>
              <a:t>– find as many problems as possible </a:t>
            </a:r>
          </a:p>
          <a:p>
            <a:pPr algn="just">
              <a:lnSpc>
                <a:spcPct val="150000"/>
              </a:lnSpc>
            </a:pPr>
            <a:r>
              <a:rPr lang="en-US" dirty="0"/>
              <a:t>The purpose of finding problems is to fix them – then </a:t>
            </a:r>
            <a:r>
              <a:rPr lang="en-US" dirty="0">
                <a:solidFill>
                  <a:srgbClr val="0070C0"/>
                </a:solidFill>
              </a:rPr>
              <a:t>fix</a:t>
            </a:r>
            <a:r>
              <a:rPr lang="en-US" dirty="0"/>
              <a:t> the most </a:t>
            </a:r>
            <a:r>
              <a:rPr lang="en-US" dirty="0">
                <a:solidFill>
                  <a:srgbClr val="0070C0"/>
                </a:solidFill>
              </a:rPr>
              <a:t>important problems</a:t>
            </a:r>
            <a:r>
              <a:rPr lang="en-US" dirty="0"/>
              <a:t>, as there isn’t enough time to fix all of them.</a:t>
            </a:r>
            <a:endParaRPr lang="en-US" sz="2800" dirty="0"/>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15398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05800" cy="6172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52400" y="6191250"/>
            <a:ext cx="609600" cy="527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59</a:t>
            </a:r>
          </a:p>
        </p:txBody>
      </p:sp>
    </p:spTree>
    <p:extLst>
      <p:ext uri="{BB962C8B-B14F-4D97-AF65-F5344CB8AC3E}">
        <p14:creationId xmlns:p14="http://schemas.microsoft.com/office/powerpoint/2010/main" val="202403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3200" b="1" dirty="0">
                <a:solidFill>
                  <a:srgbClr val="002060"/>
                </a:solidFill>
              </a:rPr>
              <a:t>Why…</a:t>
            </a:r>
          </a:p>
        </p:txBody>
      </p:sp>
      <p:sp>
        <p:nvSpPr>
          <p:cNvPr id="4" name="Content Placeholder 3"/>
          <p:cNvSpPr>
            <a:spLocks noGrp="1"/>
          </p:cNvSpPr>
          <p:nvPr>
            <p:ph sz="quarter" idx="1"/>
          </p:nvPr>
        </p:nvSpPr>
        <p:spPr>
          <a:xfrm>
            <a:off x="304800" y="990600"/>
            <a:ext cx="8382000" cy="5486400"/>
          </a:xfrm>
          <a:noFill/>
        </p:spPr>
        <p:txBody>
          <a:bodyPr/>
          <a:lstStyle/>
          <a:p>
            <a:pPr algn="just"/>
            <a:r>
              <a:rPr lang="en-US" b="1" dirty="0"/>
              <a:t>Generally</a:t>
            </a:r>
            <a:r>
              <a:rPr lang="en-US" dirty="0"/>
              <a:t>, software testing is required </a:t>
            </a:r>
          </a:p>
          <a:p>
            <a:pPr lvl="1" algn="just">
              <a:lnSpc>
                <a:spcPct val="150000"/>
              </a:lnSpc>
              <a:buFont typeface="Wingdings" panose="05000000000000000000" pitchFamily="2" charset="2"/>
              <a:buChar char="ü"/>
            </a:pPr>
            <a:r>
              <a:rPr lang="en-US" dirty="0"/>
              <a:t>To ensure that the product is </a:t>
            </a:r>
            <a:r>
              <a:rPr lang="en-US" dirty="0">
                <a:solidFill>
                  <a:srgbClr val="0070C0"/>
                </a:solidFill>
              </a:rPr>
              <a:t>inline with the requirement of the client </a:t>
            </a:r>
          </a:p>
          <a:p>
            <a:pPr lvl="1" algn="just">
              <a:lnSpc>
                <a:spcPct val="150000"/>
              </a:lnSpc>
              <a:buFont typeface="Wingdings" panose="05000000000000000000" pitchFamily="2" charset="2"/>
              <a:buChar char="ü"/>
            </a:pPr>
            <a:r>
              <a:rPr lang="en-US" dirty="0"/>
              <a:t>To ensure that the system is </a:t>
            </a:r>
            <a:r>
              <a:rPr lang="en-US" dirty="0">
                <a:solidFill>
                  <a:srgbClr val="0070C0"/>
                </a:solidFill>
              </a:rPr>
              <a:t>free from any bug </a:t>
            </a:r>
            <a:r>
              <a:rPr lang="en-US" dirty="0"/>
              <a:t>that can cause any kind of failure </a:t>
            </a:r>
          </a:p>
          <a:p>
            <a:pPr lvl="1" algn="just">
              <a:lnSpc>
                <a:spcPct val="150000"/>
              </a:lnSpc>
              <a:buFont typeface="Wingdings" panose="05000000000000000000" pitchFamily="2" charset="2"/>
              <a:buChar char="ü"/>
            </a:pPr>
            <a:r>
              <a:rPr lang="en-US" dirty="0"/>
              <a:t>To ensure the </a:t>
            </a:r>
            <a:r>
              <a:rPr lang="en-US" dirty="0">
                <a:solidFill>
                  <a:srgbClr val="0070C0"/>
                </a:solidFill>
              </a:rPr>
              <a:t>quality</a:t>
            </a:r>
            <a:r>
              <a:rPr lang="en-US" dirty="0"/>
              <a:t> of the product </a:t>
            </a:r>
          </a:p>
          <a:p>
            <a:pPr lvl="1" algn="just">
              <a:lnSpc>
                <a:spcPct val="150000"/>
              </a:lnSpc>
              <a:buFont typeface="Wingdings" panose="05000000000000000000" pitchFamily="2" charset="2"/>
              <a:buChar char="ü"/>
            </a:pPr>
            <a:r>
              <a:rPr lang="en-US" dirty="0"/>
              <a:t>To check the </a:t>
            </a:r>
            <a:r>
              <a:rPr lang="en-US" dirty="0">
                <a:solidFill>
                  <a:srgbClr val="0070C0"/>
                </a:solidFill>
              </a:rPr>
              <a:t>reliability</a:t>
            </a:r>
            <a:r>
              <a:rPr lang="en-US" dirty="0"/>
              <a:t> of the software </a:t>
            </a:r>
          </a:p>
          <a:p>
            <a:pPr lvl="1" algn="just">
              <a:lnSpc>
                <a:spcPct val="150000"/>
              </a:lnSpc>
              <a:buFont typeface="Wingdings" panose="05000000000000000000" pitchFamily="2" charset="2"/>
              <a:buChar char="ü"/>
            </a:pPr>
            <a:r>
              <a:rPr lang="en-US" dirty="0"/>
              <a:t>To make sure that the final product is </a:t>
            </a:r>
            <a:r>
              <a:rPr lang="en-US" dirty="0">
                <a:solidFill>
                  <a:srgbClr val="0070C0"/>
                </a:solidFill>
              </a:rPr>
              <a:t>user friendly </a:t>
            </a:r>
          </a:p>
          <a:p>
            <a:pPr lvl="1" algn="just">
              <a:lnSpc>
                <a:spcPct val="150000"/>
              </a:lnSpc>
              <a:buFont typeface="Wingdings" panose="05000000000000000000" pitchFamily="2" charset="2"/>
              <a:buChar char="ü"/>
            </a:pPr>
            <a:r>
              <a:rPr lang="en-US" dirty="0"/>
              <a:t>To </a:t>
            </a:r>
            <a:r>
              <a:rPr lang="en-US" dirty="0">
                <a:solidFill>
                  <a:srgbClr val="0070C0"/>
                </a:solidFill>
              </a:rPr>
              <a:t>stay in the business</a:t>
            </a: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217704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236538"/>
            <a:ext cx="8229600" cy="5635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3200" b="1" dirty="0">
                <a:solidFill>
                  <a:srgbClr val="002060"/>
                </a:solidFill>
              </a:rPr>
              <a:t>Who does the software testing</a:t>
            </a:r>
          </a:p>
        </p:txBody>
      </p:sp>
      <p:sp>
        <p:nvSpPr>
          <p:cNvPr id="4" name="Content Placeholder 3"/>
          <p:cNvSpPr>
            <a:spLocks noGrp="1"/>
          </p:cNvSpPr>
          <p:nvPr>
            <p:ph sz="quarter" idx="1"/>
          </p:nvPr>
        </p:nvSpPr>
        <p:spPr>
          <a:xfrm>
            <a:off x="457200" y="990600"/>
            <a:ext cx="8229600" cy="5486400"/>
          </a:xfrm>
        </p:spPr>
        <p:txBody>
          <a:bodyPr/>
          <a:lstStyle/>
          <a:p>
            <a:pPr algn="just"/>
            <a:r>
              <a:rPr lang="en-US" dirty="0"/>
              <a:t>There is often a debate on who should actually test the software. People often question that why developers are not allowed to test. </a:t>
            </a:r>
          </a:p>
          <a:p>
            <a:pPr algn="just"/>
            <a:r>
              <a:rPr lang="en-US" dirty="0"/>
              <a:t>A developer generally checks his code several times before he submits it for testing and still in most cases it is never error-free because </a:t>
            </a:r>
            <a:r>
              <a:rPr lang="en-US" dirty="0">
                <a:solidFill>
                  <a:srgbClr val="0070C0"/>
                </a:solidFill>
              </a:rPr>
              <a:t>a developer is generally blind to his own mistakes</a:t>
            </a:r>
            <a:r>
              <a:rPr lang="en-US" dirty="0"/>
              <a:t>. </a:t>
            </a:r>
          </a:p>
          <a:p>
            <a:pPr algn="just"/>
            <a:r>
              <a:rPr lang="en-US" dirty="0"/>
              <a:t>A </a:t>
            </a:r>
            <a:r>
              <a:rPr lang="en-US" dirty="0">
                <a:solidFill>
                  <a:srgbClr val="0070C0"/>
                </a:solidFill>
              </a:rPr>
              <a:t>tester on the other hand looks at software from clients’ point of view</a:t>
            </a:r>
            <a:r>
              <a:rPr lang="en-US" dirty="0"/>
              <a:t>. He is unbiased and his focus is only on the </a:t>
            </a:r>
            <a:r>
              <a:rPr lang="en-US" dirty="0">
                <a:solidFill>
                  <a:srgbClr val="0070C0"/>
                </a:solidFill>
              </a:rPr>
              <a:t>specifications and the requirements</a:t>
            </a:r>
            <a:r>
              <a:rPr lang="en-US" dirty="0"/>
              <a:t>. So, a tester is able to look into areas that a </a:t>
            </a:r>
            <a:r>
              <a:rPr lang="en-US" dirty="0">
                <a:solidFill>
                  <a:srgbClr val="0070C0"/>
                </a:solidFill>
              </a:rPr>
              <a:t>developer may ignore</a:t>
            </a:r>
            <a:r>
              <a:rPr lang="en-US" dirty="0"/>
              <a:t>. So, the testing should always be carried out by </a:t>
            </a:r>
            <a:r>
              <a:rPr lang="en-US" dirty="0">
                <a:solidFill>
                  <a:srgbClr val="0070C0"/>
                </a:solidFill>
              </a:rPr>
              <a:t>independent testers</a:t>
            </a:r>
            <a:r>
              <a:rPr lang="en-US" dirty="0"/>
              <a:t>. </a:t>
            </a: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13573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487362"/>
          </a:xfrm>
          <a:solidFill>
            <a:schemeClr val="bg2">
              <a:lumMod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3200" b="1" dirty="0">
                <a:solidFill>
                  <a:srgbClr val="002060"/>
                </a:solidFill>
              </a:rPr>
              <a:t>Who…</a:t>
            </a:r>
          </a:p>
        </p:txBody>
      </p:sp>
      <p:sp>
        <p:nvSpPr>
          <p:cNvPr id="4" name="Content Placeholder 3"/>
          <p:cNvSpPr>
            <a:spLocks noGrp="1"/>
          </p:cNvSpPr>
          <p:nvPr>
            <p:ph sz="quarter" idx="1"/>
          </p:nvPr>
        </p:nvSpPr>
        <p:spPr>
          <a:xfrm>
            <a:off x="381000" y="1066800"/>
            <a:ext cx="8305800" cy="5410200"/>
          </a:xfrm>
        </p:spPr>
        <p:txBody>
          <a:bodyPr/>
          <a:lstStyle/>
          <a:p>
            <a:pPr algn="just">
              <a:lnSpc>
                <a:spcPct val="150000"/>
              </a:lnSpc>
            </a:pPr>
            <a:r>
              <a:rPr lang="en-US" dirty="0"/>
              <a:t>Many times, developers share their work amongst each other and test each other’s work. This is known as </a:t>
            </a:r>
            <a:r>
              <a:rPr lang="en-US" dirty="0">
                <a:solidFill>
                  <a:srgbClr val="0070C0"/>
                </a:solidFill>
              </a:rPr>
              <a:t>buddy/pair testing</a:t>
            </a:r>
            <a:r>
              <a:rPr lang="en-US" dirty="0"/>
              <a:t>. </a:t>
            </a:r>
          </a:p>
          <a:p>
            <a:pPr algn="just">
              <a:lnSpc>
                <a:spcPct val="150000"/>
              </a:lnSpc>
            </a:pPr>
            <a:r>
              <a:rPr lang="en-US" dirty="0"/>
              <a:t>When the development and testing teams are different, there is often a </a:t>
            </a:r>
            <a:r>
              <a:rPr lang="en-US" dirty="0">
                <a:solidFill>
                  <a:srgbClr val="0070C0"/>
                </a:solidFill>
              </a:rPr>
              <a:t>communication gap </a:t>
            </a:r>
            <a:r>
              <a:rPr lang="en-US" dirty="0"/>
              <a:t>and sometimes, developers become careless towards coding and </a:t>
            </a:r>
            <a:r>
              <a:rPr lang="en-US" dirty="0">
                <a:solidFill>
                  <a:srgbClr val="0070C0"/>
                </a:solidFill>
              </a:rPr>
              <a:t>do not revise their code </a:t>
            </a:r>
            <a:r>
              <a:rPr lang="en-US" dirty="0"/>
              <a:t>because they think that it is all a </a:t>
            </a:r>
            <a:r>
              <a:rPr lang="en-US" dirty="0">
                <a:solidFill>
                  <a:srgbClr val="0070C0"/>
                </a:solidFill>
              </a:rPr>
              <a:t>tester’s job </a:t>
            </a:r>
            <a:r>
              <a:rPr lang="en-US" dirty="0"/>
              <a:t>thereby increasing the burden on the tester.</a:t>
            </a:r>
            <a:endParaRPr lang="en-US" dirty="0">
              <a:solidFill>
                <a:srgbClr val="0070C0"/>
              </a:solidFill>
            </a:endParaRPr>
          </a:p>
        </p:txBody>
      </p:sp>
      <p:sp>
        <p:nvSpPr>
          <p:cNvPr id="5" name="Oval 4"/>
          <p:cNvSpPr/>
          <p:nvPr/>
        </p:nvSpPr>
        <p:spPr>
          <a:xfrm>
            <a:off x="152400" y="6248399"/>
            <a:ext cx="3810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extLst>
      <p:ext uri="{BB962C8B-B14F-4D97-AF65-F5344CB8AC3E}">
        <p14:creationId xmlns:p14="http://schemas.microsoft.com/office/powerpoint/2010/main" val="41139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3326</TotalTime>
  <Words>5218</Words>
  <Application>Microsoft Office PowerPoint</Application>
  <PresentationFormat>On-screen Show (4:3)</PresentationFormat>
  <Paragraphs>459</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Baskerville Old Face</vt:lpstr>
      <vt:lpstr>Calibri</vt:lpstr>
      <vt:lpstr>Franklin Gothic Book</vt:lpstr>
      <vt:lpstr>Perpetua</vt:lpstr>
      <vt:lpstr>Times New Roman</vt:lpstr>
      <vt:lpstr>Wingdings</vt:lpstr>
      <vt:lpstr>Wingdings 2</vt:lpstr>
      <vt:lpstr>Equity</vt:lpstr>
      <vt:lpstr>                                 </vt:lpstr>
      <vt:lpstr>Contents</vt:lpstr>
      <vt:lpstr>                     Introduction </vt:lpstr>
      <vt:lpstr>Cont…</vt:lpstr>
      <vt:lpstr>What is software testing?</vt:lpstr>
      <vt:lpstr>Why software testing is required?</vt:lpstr>
      <vt:lpstr>Why…</vt:lpstr>
      <vt:lpstr>Who does the software testing</vt:lpstr>
      <vt:lpstr>Who…</vt:lpstr>
      <vt:lpstr>Who…</vt:lpstr>
      <vt:lpstr>What has to be really tested</vt:lpstr>
      <vt:lpstr>When is the software testing done?</vt:lpstr>
      <vt:lpstr>When…</vt:lpstr>
      <vt:lpstr>Software testing process</vt:lpstr>
      <vt:lpstr>Software testing life cycle (STLC)</vt:lpstr>
      <vt:lpstr>1. Requirement Analysis</vt:lpstr>
      <vt:lpstr>2. Software test planning</vt:lpstr>
      <vt:lpstr>Cont…</vt:lpstr>
      <vt:lpstr>Importance of Software Test Plan</vt:lpstr>
      <vt:lpstr>How to write a Software Test Plan</vt:lpstr>
      <vt:lpstr>I. Analyze the product</vt:lpstr>
      <vt:lpstr>II. Develop Test Strategy</vt:lpstr>
      <vt:lpstr>2.1. Define Scope of Testing</vt:lpstr>
      <vt:lpstr>How you determine scope of</vt:lpstr>
      <vt:lpstr>Cont…</vt:lpstr>
      <vt:lpstr>2.2. Identify Testing Type</vt:lpstr>
      <vt:lpstr>2.3. Document Risk &amp; Issues</vt:lpstr>
      <vt:lpstr>2.4. Create Test Logistics</vt:lpstr>
      <vt:lpstr>III. Define Test Objective</vt:lpstr>
      <vt:lpstr>IV. Define Test Criteria</vt:lpstr>
      <vt:lpstr>Cont…</vt:lpstr>
      <vt:lpstr>V. Resource Planning</vt:lpstr>
      <vt:lpstr>VI. Plan Test Environment</vt:lpstr>
      <vt:lpstr>VII. Schedule &amp; Estimation</vt:lpstr>
      <vt:lpstr>VIII. Determine Test Deliverables</vt:lpstr>
      <vt:lpstr>Cont…</vt:lpstr>
      <vt:lpstr>Outline of a test plan</vt:lpstr>
      <vt:lpstr>Brief description</vt:lpstr>
      <vt:lpstr>Cont…</vt:lpstr>
      <vt:lpstr>Cont…</vt:lpstr>
      <vt:lpstr>3. Test Design</vt:lpstr>
      <vt:lpstr>Test Basis</vt:lpstr>
      <vt:lpstr>Test Scenario</vt:lpstr>
      <vt:lpstr>…Test Scenario</vt:lpstr>
      <vt:lpstr>…Test Scenario</vt:lpstr>
      <vt:lpstr>…Test Scenario</vt:lpstr>
      <vt:lpstr>Why to create test scenarios?</vt:lpstr>
      <vt:lpstr>Test Case</vt:lpstr>
      <vt:lpstr>Cont…</vt:lpstr>
      <vt:lpstr>Characteristics of Good Test Case</vt:lpstr>
      <vt:lpstr>Cont…</vt:lpstr>
      <vt:lpstr>Cont…</vt:lpstr>
      <vt:lpstr>Test Suit</vt:lpstr>
      <vt:lpstr>Test Script</vt:lpstr>
      <vt:lpstr>Test Data</vt:lpstr>
      <vt:lpstr>4. Test Environment Setup</vt:lpstr>
      <vt:lpstr>5. Test Execution</vt:lpstr>
      <vt:lpstr>Cont…</vt:lpstr>
      <vt:lpstr>6. Test Reporting and closure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BRr</dc:creator>
  <cp:lastModifiedBy>Daniel</cp:lastModifiedBy>
  <cp:revision>570</cp:revision>
  <dcterms:created xsi:type="dcterms:W3CDTF">2014-03-14T12:50:49Z</dcterms:created>
  <dcterms:modified xsi:type="dcterms:W3CDTF">2023-03-30T06:43:27Z</dcterms:modified>
</cp:coreProperties>
</file>