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handoutMasterIdLst>
    <p:handoutMasterId r:id="rId31"/>
  </p:handoutMasterIdLst>
  <p:sldIdLst>
    <p:sldId id="256" r:id="rId2"/>
    <p:sldId id="257" r:id="rId3"/>
    <p:sldId id="263" r:id="rId4"/>
    <p:sldId id="264" r:id="rId5"/>
    <p:sldId id="313" r:id="rId6"/>
    <p:sldId id="265" r:id="rId7"/>
    <p:sldId id="267" r:id="rId8"/>
    <p:sldId id="268" r:id="rId9"/>
    <p:sldId id="303" r:id="rId10"/>
    <p:sldId id="314" r:id="rId11"/>
    <p:sldId id="270" r:id="rId12"/>
    <p:sldId id="271" r:id="rId13"/>
    <p:sldId id="272" r:id="rId14"/>
    <p:sldId id="311" r:id="rId15"/>
    <p:sldId id="312" r:id="rId16"/>
    <p:sldId id="310" r:id="rId17"/>
    <p:sldId id="309" r:id="rId18"/>
    <p:sldId id="307" r:id="rId19"/>
    <p:sldId id="308" r:id="rId20"/>
    <p:sldId id="305" r:id="rId21"/>
    <p:sldId id="275" r:id="rId22"/>
    <p:sldId id="276" r:id="rId23"/>
    <p:sldId id="277" r:id="rId24"/>
    <p:sldId id="278" r:id="rId25"/>
    <p:sldId id="279" r:id="rId26"/>
    <p:sldId id="280" r:id="rId27"/>
    <p:sldId id="282" r:id="rId28"/>
    <p:sldId id="284" r:id="rId2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DD39FE8-D137-4A87-831D-62057D6BB665}" type="datetimeFigureOut">
              <a:rPr lang="en-US" smtClean="0"/>
              <a:t>12/18/2022</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99A52D31-E2DB-4584-91E4-7EBA131CEC67}" type="slidenum">
              <a:rPr lang="en-US" smtClean="0"/>
              <a:t>‹#›</a:t>
            </a:fld>
            <a:endParaRPr lang="en-US"/>
          </a:p>
        </p:txBody>
      </p:sp>
    </p:spTree>
    <p:extLst>
      <p:ext uri="{BB962C8B-B14F-4D97-AF65-F5344CB8AC3E}">
        <p14:creationId xmlns:p14="http://schemas.microsoft.com/office/powerpoint/2010/main" val="1076429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2F40B2C7-054D-4B26-A63C-F637C88E55FA}" type="datetimeFigureOut">
              <a:rPr lang="en-US" smtClean="0"/>
              <a:pPr/>
              <a:t>12/18/2022</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AD33CED0-109D-4014-A5C6-43AEC1FDA316}" type="slidenum">
              <a:rPr lang="en-US" smtClean="0"/>
              <a:pPr/>
              <a:t>‹#›</a:t>
            </a:fld>
            <a:endParaRPr lang="en-US"/>
          </a:p>
        </p:txBody>
      </p:sp>
    </p:spTree>
    <p:extLst>
      <p:ext uri="{BB962C8B-B14F-4D97-AF65-F5344CB8AC3E}">
        <p14:creationId xmlns:p14="http://schemas.microsoft.com/office/powerpoint/2010/main" val="3363407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8914B0E-6BD5-4D2D-BEC0-9F9490BEA9CA}" type="datetime1">
              <a:rPr lang="en-US" smtClean="0"/>
              <a:pPr/>
              <a:t>12/18/2022</a:t>
            </a:fld>
            <a:endParaRPr lang="en-US"/>
          </a:p>
        </p:txBody>
      </p:sp>
      <p:sp>
        <p:nvSpPr>
          <p:cNvPr id="17" name="Footer Placeholder 16"/>
          <p:cNvSpPr>
            <a:spLocks noGrp="1"/>
          </p:cNvSpPr>
          <p:nvPr>
            <p:ph type="ftr" sz="quarter" idx="11"/>
          </p:nvPr>
        </p:nvSpPr>
        <p:spPr/>
        <p:txBody>
          <a:bodyPr/>
          <a:lstStyle/>
          <a:p>
            <a:endParaRPr kumimoji="0"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F42FDE4-A7DD-41A7-A0A6-9B649FB43336}" type="slidenum">
              <a:rPr kumimoji="0" lang="en-US" smtClean="0"/>
              <a:pPr/>
              <a:t>‹#›</a:t>
            </a:fld>
            <a:endParaRPr kumimoji="0" lang="en-US" sz="1400" dirty="0">
              <a:solidFill>
                <a:srgbClr val="FFFFFF"/>
              </a:solidFill>
            </a:endParaRP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C955A5A-2970-4A1D-B644-D2244B6FEA07}" type="datetime1">
              <a:rPr lang="en-US" smtClean="0"/>
              <a:pPr/>
              <a:t>12/18/2022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B802A4-91A8-4794-AC7D-D2D64456F3F4}" type="datetime1">
              <a:rPr lang="en-US" smtClean="0"/>
              <a:pPr/>
              <a:t>12/18/2022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74AEC75-C315-4D1D-A0FD-30B0D16BD003}" type="datetime1">
              <a:rPr lang="en-US" smtClean="0"/>
              <a:pPr/>
              <a:t>12/18/2022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0A2AA7E-40DA-492A-9691-95A956CB10D5}" type="datetime1">
              <a:rPr lang="en-US" smtClean="0"/>
              <a:pPr/>
              <a:t>12/18/2022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kumimoji="0"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7944A2-B737-4F7A-AAF4-86C47DA9EBFF}" type="datetime1">
              <a:rPr lang="en-US" smtClean="0"/>
              <a:pPr/>
              <a:t>12/18/2022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B190394-20BE-4198-89E5-1C0EA1CAA71A}" type="datetime1">
              <a:rPr lang="en-US" smtClean="0"/>
              <a:pPr/>
              <a:t>12/18/2022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8C87E5-B69C-4A4B-9C78-6C0FAD4F3A2A}" type="datetime1">
              <a:rPr lang="en-US" smtClean="0"/>
              <a:pPr/>
              <a:t>12/18/2022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9B00AB-F0BD-4031-B21E-0AB31013A035}" type="datetime1">
              <a:rPr lang="en-US" smtClean="0"/>
              <a:pPr/>
              <a:t>12/18/2022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a:t>
            </a:fld>
            <a:endParaRPr kumimoji="0" lang="en-US"/>
          </a:p>
        </p:txBody>
      </p:sp>
    </p:spTree>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981AA3-2033-402D-B478-8C3741462479}" type="datetime1">
              <a:rPr lang="en-US" smtClean="0"/>
              <a:pPr/>
              <a:t>12/18/2022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6F42FDE4-A7DD-41A7-A0A6-9B649FB43336}" type="slidenum">
              <a:rPr kumimoji="0" lang="en-US" smtClean="0"/>
              <a:pPr/>
              <a:t>‹#›</a:t>
            </a:fld>
            <a:endParaRPr kumimoji="0"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CF91ACC-8B66-4CA9-96D1-AFAAC80EF9AA}" type="datetime1">
              <a:rPr lang="en-US" smtClean="0"/>
              <a:pPr/>
              <a:t>12/18/2022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kumimoji="0" lang="en-US" dirty="0"/>
          </a:p>
        </p:txBody>
      </p:sp>
      <p:sp>
        <p:nvSpPr>
          <p:cNvPr id="7" name="Slide Number Placeholder 6"/>
          <p:cNvSpPr>
            <a:spLocks noGrp="1"/>
          </p:cNvSpPr>
          <p:nvPr>
            <p:ph type="sldNum" sz="quarter" idx="12"/>
          </p:nvPr>
        </p:nvSpPr>
        <p:spPr>
          <a:xfrm>
            <a:off x="146304" y="6208776"/>
            <a:ext cx="457200" cy="457200"/>
          </a:xfrm>
        </p:spPr>
        <p:txBody>
          <a:bodyPr/>
          <a:lstStyle/>
          <a:p>
            <a:fld id="{6F42FDE4-A7DD-41A7-A0A6-9B649FB43336}" type="slidenum">
              <a:rPr kumimoji="0" lang="en-US" smtClean="0"/>
              <a:pPr/>
              <a:t>‹#›</a:t>
            </a:fld>
            <a:endParaRPr kumimoji="0"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lgn="r" eaLnBrk="1" latinLnBrk="0" hangingPunct="1"/>
            <a:fld id="{60591327-345C-460F-8ED5-E49D8DF8D8E9}" type="datetime1">
              <a:rPr lang="en-US" smtClean="0"/>
              <a:pPr algn="r" eaLnBrk="1" latinLnBrk="0" hangingPunct="1"/>
              <a:t>12/18/2022</a:t>
            </a:fld>
            <a:endParaRPr lang="en-US" sz="1400" dirty="0">
              <a:solidFill>
                <a:schemeClr val="tx2"/>
              </a:solidFill>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kumimoji="0" lang="en-US" sz="1400" dirty="0">
              <a:solidFill>
                <a:schemeClr val="tx2"/>
              </a:solidFill>
            </a:endParaRP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lgn="ctr" eaLnBrk="1" latinLnBrk="0" hangingPunct="1"/>
            <a:fld id="{6F42FDE4-A7DD-41A7-A0A6-9B649FB43336}" type="slidenum">
              <a:rPr kumimoji="0" lang="en-US" smtClean="0"/>
              <a:pPr algn="ctr" eaLnBrk="1" latinLnBrk="0" hangingPunct="1"/>
              <a:t>‹#›</a:t>
            </a:fld>
            <a:endParaRPr kumimoji="0" lang="en-US" sz="1400" dirty="0">
              <a:solidFill>
                <a:srgbClr val="FFFFFF"/>
              </a:solidFill>
              <a:latin typeface="+mj-lt"/>
              <a:ea typeface="+mj-ea"/>
              <a:cs typeface="+mj-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dir="in"/>
  </p:transition>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3200400"/>
            <a:ext cx="8382000" cy="3048000"/>
          </a:xfrm>
        </p:spPr>
        <p:txBody>
          <a:bodyPr>
            <a:normAutofit/>
          </a:bodyPr>
          <a:lstStyle/>
          <a:p>
            <a:endParaRPr lang="en-US" sz="4000" dirty="0" smtClean="0"/>
          </a:p>
          <a:p>
            <a:r>
              <a:rPr lang="en-US" sz="4000" b="1" dirty="0" smtClean="0">
                <a:solidFill>
                  <a:srgbClr val="002060"/>
                </a:solidFill>
                <a:latin typeface="Calisto MT" pitchFamily="18" charset="0"/>
              </a:rPr>
              <a:t>Threads and thread synchronization </a:t>
            </a:r>
            <a:endParaRPr lang="en-US" sz="4000" b="1" dirty="0">
              <a:solidFill>
                <a:srgbClr val="002060"/>
              </a:solidFill>
              <a:latin typeface="Calisto MT" pitchFamily="18" charset="0"/>
            </a:endParaRPr>
          </a:p>
        </p:txBody>
      </p:sp>
      <p:sp>
        <p:nvSpPr>
          <p:cNvPr id="3" name="Title 2"/>
          <p:cNvSpPr>
            <a:spLocks noGrp="1"/>
          </p:cNvSpPr>
          <p:nvPr>
            <p:ph type="ctrTitle"/>
          </p:nvPr>
        </p:nvSpPr>
        <p:spPr>
          <a:xfrm>
            <a:off x="0" y="1505930"/>
            <a:ext cx="9144000" cy="1470025"/>
          </a:xfrm>
          <a:ln/>
        </p:spPr>
        <p:style>
          <a:lnRef idx="1">
            <a:schemeClr val="accent5"/>
          </a:lnRef>
          <a:fillRef idx="3">
            <a:schemeClr val="accent5"/>
          </a:fillRef>
          <a:effectRef idx="2">
            <a:schemeClr val="accent5"/>
          </a:effectRef>
          <a:fontRef idx="minor">
            <a:schemeClr val="lt1"/>
          </a:fontRef>
        </p:style>
        <p:txBody>
          <a:bodyPr vert="horz">
            <a:normAutofit/>
          </a:bodyPr>
          <a:lstStyle/>
          <a:p>
            <a:r>
              <a:rPr lang="en-US" sz="5400" b="1" dirty="0" smtClean="0">
                <a:latin typeface="Calisto MT" pitchFamily="18" charset="0"/>
              </a:rPr>
              <a:t>C</a:t>
            </a:r>
            <a:r>
              <a:rPr sz="5400" b="1" smtClean="0">
                <a:latin typeface="Calisto MT" pitchFamily="18" charset="0"/>
              </a:rPr>
              <a:t>hapter 2</a:t>
            </a:r>
            <a:endParaRPr lang="en-US" sz="5400" b="1" dirty="0">
              <a:latin typeface="Calisto MT" pitchFamily="18" charset="0"/>
            </a:endParaRP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a:t>
            </a:fld>
            <a:endParaRPr kumimoji="0" lang="en-US" sz="1400" dirty="0">
              <a:solidFill>
                <a:srgbClr val="FFFFFF"/>
              </a:solidFill>
            </a:endParaRP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70C0"/>
                </a:solidFill>
              </a:rPr>
              <a:t>Context switch</a:t>
            </a:r>
            <a:br>
              <a:rPr lang="en-US" dirty="0">
                <a:solidFill>
                  <a:srgbClr val="0070C0"/>
                </a:solidFill>
              </a:rPr>
            </a:br>
            <a:endParaRPr lang="en-US" dirty="0">
              <a:solidFill>
                <a:srgbClr val="0070C0"/>
              </a:solidFill>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10</a:t>
            </a:fld>
            <a:endParaRPr kumimoji="0" lang="en-US"/>
          </a:p>
        </p:txBody>
      </p:sp>
      <p:sp>
        <p:nvSpPr>
          <p:cNvPr id="4" name="Content Placeholder 3"/>
          <p:cNvSpPr>
            <a:spLocks noGrp="1"/>
          </p:cNvSpPr>
          <p:nvPr>
            <p:ph sz="quarter" idx="1"/>
          </p:nvPr>
        </p:nvSpPr>
        <p:spPr>
          <a:xfrm>
            <a:off x="366318" y="914400"/>
            <a:ext cx="7772400" cy="4572000"/>
          </a:xfrm>
        </p:spPr>
        <p:txBody>
          <a:bodyPr>
            <a:noAutofit/>
          </a:bodyPr>
          <a:lstStyle/>
          <a:p>
            <a:r>
              <a:rPr lang="en-US" sz="2400" dirty="0" smtClean="0"/>
              <a:t>When </a:t>
            </a:r>
            <a:r>
              <a:rPr lang="en-US" sz="2400" dirty="0"/>
              <a:t>an event occurs, the operating system saves the </a:t>
            </a:r>
            <a:r>
              <a:rPr lang="en-US" sz="2400" dirty="0" smtClean="0"/>
              <a:t>state </a:t>
            </a:r>
            <a:r>
              <a:rPr lang="en-US" sz="2400" dirty="0"/>
              <a:t>of  the active process and restores the state of the </a:t>
            </a:r>
            <a:r>
              <a:rPr lang="en-US" sz="2400" dirty="0" smtClean="0"/>
              <a:t>interrupt </a:t>
            </a:r>
            <a:r>
              <a:rPr lang="en-US" sz="2400" dirty="0"/>
              <a:t>service routine (ISR). </a:t>
            </a:r>
            <a:endParaRPr lang="en-US" sz="2400" dirty="0" smtClean="0"/>
          </a:p>
          <a:p>
            <a:r>
              <a:rPr lang="en-US" sz="2400" dirty="0" smtClean="0"/>
              <a:t>This </a:t>
            </a:r>
            <a:r>
              <a:rPr lang="en-US" sz="2400" dirty="0"/>
              <a:t>mechanism is called </a:t>
            </a:r>
            <a:r>
              <a:rPr lang="en-US" sz="2400" dirty="0" smtClean="0"/>
              <a:t>a </a:t>
            </a:r>
            <a:r>
              <a:rPr lang="en-US" sz="2400" b="1" dirty="0"/>
              <a:t>Context Switch</a:t>
            </a:r>
            <a:r>
              <a:rPr lang="en-US" sz="2400" dirty="0"/>
              <a:t>.</a:t>
            </a:r>
          </a:p>
          <a:p>
            <a:r>
              <a:rPr lang="en-US" sz="2400" dirty="0"/>
              <a:t>What must get saved? Everything that the next process </a:t>
            </a:r>
          </a:p>
          <a:p>
            <a:r>
              <a:rPr lang="en-US" sz="2400" dirty="0"/>
              <a:t>could or will damage. For example:</a:t>
            </a:r>
          </a:p>
          <a:p>
            <a:pPr marL="1097280" lvl="4" indent="0">
              <a:buNone/>
            </a:pPr>
            <a:r>
              <a:rPr lang="en-US" sz="2400" dirty="0"/>
              <a:t>– Program counter (PC)</a:t>
            </a:r>
          </a:p>
          <a:p>
            <a:pPr marL="1097280" lvl="4" indent="0">
              <a:buNone/>
            </a:pPr>
            <a:r>
              <a:rPr lang="en-US" sz="2400" dirty="0"/>
              <a:t>– Program status </a:t>
            </a:r>
            <a:r>
              <a:rPr lang="en-US" sz="2400" dirty="0" smtClean="0"/>
              <a:t>(PS)</a:t>
            </a:r>
            <a:endParaRPr lang="en-US" sz="2400" dirty="0"/>
          </a:p>
          <a:p>
            <a:pPr marL="1097280" lvl="4" indent="0">
              <a:buNone/>
            </a:pPr>
            <a:r>
              <a:rPr lang="en-US" sz="2400" dirty="0"/>
              <a:t>– File access pointer(s)</a:t>
            </a:r>
          </a:p>
          <a:p>
            <a:pPr marL="1097280" lvl="4" indent="0">
              <a:buNone/>
            </a:pPr>
            <a:r>
              <a:rPr lang="en-US" sz="2400" dirty="0"/>
              <a:t>– Memory </a:t>
            </a:r>
          </a:p>
          <a:p>
            <a:r>
              <a:rPr lang="en-US" sz="2400" dirty="0"/>
              <a:t>While saving the state, the operating system should </a:t>
            </a:r>
            <a:r>
              <a:rPr lang="en-US" sz="2400" dirty="0" smtClean="0"/>
              <a:t>mask </a:t>
            </a:r>
            <a:r>
              <a:rPr lang="en-US" sz="2400" dirty="0"/>
              <a:t>(disable) all interrupts. Why?</a:t>
            </a:r>
          </a:p>
        </p:txBody>
      </p:sp>
    </p:spTree>
    <p:extLst>
      <p:ext uri="{BB962C8B-B14F-4D97-AF65-F5344CB8AC3E}">
        <p14:creationId xmlns:p14="http://schemas.microsoft.com/office/powerpoint/2010/main" val="1725155087"/>
      </p:ext>
    </p:extLst>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a:bodyPr>
          <a:lstStyle/>
          <a:p>
            <a:r>
              <a:rPr lang="en-US" sz="3600" b="1" dirty="0" smtClean="0">
                <a:solidFill>
                  <a:srgbClr val="002060"/>
                </a:solidFill>
                <a:latin typeface="Calisto MT" pitchFamily="18" charset="0"/>
              </a:rPr>
              <a:t>Threads </a:t>
            </a:r>
            <a:endParaRPr lang="en-US" sz="3600" b="1" dirty="0">
              <a:solidFill>
                <a:srgbClr val="002060"/>
              </a:solidFill>
              <a:latin typeface="Calisto MT" pitchFamily="18" charset="0"/>
            </a:endParaRPr>
          </a:p>
        </p:txBody>
      </p:sp>
      <p:sp>
        <p:nvSpPr>
          <p:cNvPr id="3" name="Content Placeholder 2"/>
          <p:cNvSpPr>
            <a:spLocks noGrp="1"/>
          </p:cNvSpPr>
          <p:nvPr>
            <p:ph sz="quarter" idx="1"/>
          </p:nvPr>
        </p:nvSpPr>
        <p:spPr>
          <a:xfrm>
            <a:off x="685800" y="990600"/>
            <a:ext cx="8001000" cy="5486400"/>
          </a:xfrm>
        </p:spPr>
        <p:txBody>
          <a:bodyPr>
            <a:normAutofit/>
          </a:bodyPr>
          <a:lstStyle/>
          <a:p>
            <a:pPr algn="just"/>
            <a:r>
              <a:rPr lang="en-US" sz="2800" dirty="0" smtClean="0"/>
              <a:t>Thread is an execution unit which consists of its own </a:t>
            </a:r>
            <a:r>
              <a:rPr lang="en-US" sz="2800" dirty="0" smtClean="0">
                <a:solidFill>
                  <a:srgbClr val="0070C0"/>
                </a:solidFill>
              </a:rPr>
              <a:t>program</a:t>
            </a:r>
            <a:r>
              <a:rPr lang="en-US" sz="2800" dirty="0" smtClean="0"/>
              <a:t> </a:t>
            </a:r>
            <a:r>
              <a:rPr lang="en-US" sz="2800" dirty="0" smtClean="0">
                <a:solidFill>
                  <a:srgbClr val="0070C0"/>
                </a:solidFill>
              </a:rPr>
              <a:t>counter</a:t>
            </a:r>
            <a:r>
              <a:rPr lang="en-US" sz="2800" dirty="0" smtClean="0"/>
              <a:t>, a </a:t>
            </a:r>
            <a:r>
              <a:rPr lang="en-US" sz="2800" dirty="0" smtClean="0">
                <a:solidFill>
                  <a:srgbClr val="0070C0"/>
                </a:solidFill>
              </a:rPr>
              <a:t>stack</a:t>
            </a:r>
            <a:r>
              <a:rPr lang="en-US" sz="2800" dirty="0" smtClean="0"/>
              <a:t>, and a </a:t>
            </a:r>
            <a:r>
              <a:rPr lang="en-US" sz="2800" dirty="0" smtClean="0">
                <a:solidFill>
                  <a:srgbClr val="0070C0"/>
                </a:solidFill>
              </a:rPr>
              <a:t>set</a:t>
            </a:r>
            <a:r>
              <a:rPr lang="en-US" sz="2800" dirty="0" smtClean="0"/>
              <a:t> </a:t>
            </a:r>
            <a:r>
              <a:rPr lang="en-US" sz="2800" dirty="0" smtClean="0">
                <a:solidFill>
                  <a:srgbClr val="0070C0"/>
                </a:solidFill>
              </a:rPr>
              <a:t>of</a:t>
            </a:r>
            <a:r>
              <a:rPr lang="en-US" sz="2800" dirty="0" smtClean="0"/>
              <a:t> </a:t>
            </a:r>
            <a:r>
              <a:rPr lang="en-US" sz="2800" dirty="0" smtClean="0">
                <a:solidFill>
                  <a:srgbClr val="0070C0"/>
                </a:solidFill>
              </a:rPr>
              <a:t>registers</a:t>
            </a:r>
            <a:r>
              <a:rPr lang="en-US" sz="2800" dirty="0" smtClean="0"/>
              <a:t>. </a:t>
            </a:r>
            <a:endParaRPr lang="en-US" sz="2800" dirty="0" smtClean="0"/>
          </a:p>
          <a:p>
            <a:pPr algn="just"/>
            <a:r>
              <a:rPr lang="en-US" sz="2800" dirty="0" smtClean="0"/>
              <a:t>Program counter stores the address of current thread while register stores the instruction. </a:t>
            </a:r>
          </a:p>
          <a:p>
            <a:pPr algn="just"/>
            <a:r>
              <a:rPr lang="en-US" sz="2800" dirty="0" smtClean="0"/>
              <a:t>Threads </a:t>
            </a:r>
            <a:r>
              <a:rPr lang="en-US" sz="2800" dirty="0" smtClean="0"/>
              <a:t>are also known as “</a:t>
            </a:r>
            <a:r>
              <a:rPr lang="en-US" sz="2800" dirty="0" smtClean="0">
                <a:solidFill>
                  <a:srgbClr val="0070C0"/>
                </a:solidFill>
              </a:rPr>
              <a:t>Lightweight processes’’</a:t>
            </a:r>
            <a:r>
              <a:rPr lang="en-US" sz="2800" dirty="0" smtClean="0"/>
              <a:t>. Threads are popular way to improve application through </a:t>
            </a:r>
            <a:r>
              <a:rPr lang="en-US" sz="2800" b="1" dirty="0" smtClean="0"/>
              <a:t>parallelism</a:t>
            </a:r>
            <a:r>
              <a:rPr lang="en-US" sz="2800" dirty="0" smtClean="0"/>
              <a:t>. The CPU switches rapidly back and forth among the threads giving illusion that the threads are running in parallel.</a:t>
            </a:r>
          </a:p>
          <a:p>
            <a:pPr algn="just"/>
            <a:r>
              <a:rPr lang="en-US" sz="2800" dirty="0" smtClean="0"/>
              <a:t>As each thread has its own independent resource for process execution, multiple processes can be executed parallel by increasing number of threads.</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11</a:t>
            </a:fld>
            <a:endParaRPr kumimoji="0" lang="en-US"/>
          </a:p>
        </p:txBody>
      </p:sp>
    </p:spTree>
  </p:cSld>
  <p:clrMapOvr>
    <a:masterClrMapping/>
  </p:clrMapOvr>
  <p:transition>
    <p:zoom dir="in"/>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pPr algn="r"/>
            <a:r>
              <a:rPr lang="en-US" dirty="0" smtClean="0">
                <a:latin typeface="Calisto MT" pitchFamily="18" charset="0"/>
              </a:rPr>
              <a:t>Cont’d</a:t>
            </a:r>
            <a:endParaRPr lang="en-US" dirty="0">
              <a:latin typeface="Calisto MT" pitchFamily="18" charset="0"/>
            </a:endParaRP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12</a:t>
            </a:fld>
            <a:endParaRPr kumimoji="0" lang="en-US"/>
          </a:p>
        </p:txBody>
      </p:sp>
      <p:pic>
        <p:nvPicPr>
          <p:cNvPr id="5" name="Content Placeholder 4"/>
          <p:cNvPicPr>
            <a:picLocks noGrp="1"/>
          </p:cNvPicPr>
          <p:nvPr>
            <p:ph sz="quarter" idx="1"/>
          </p:nvPr>
        </p:nvPicPr>
        <p:blipFill>
          <a:blip r:embed="rId2" cstate="print"/>
          <a:srcRect/>
          <a:stretch>
            <a:fillRect/>
          </a:stretch>
        </p:blipFill>
        <p:spPr bwMode="auto">
          <a:xfrm>
            <a:off x="762000" y="1371600"/>
            <a:ext cx="7848600" cy="4724400"/>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smtClean="0">
                <a:latin typeface="Calisto MT" pitchFamily="18" charset="0"/>
              </a:rPr>
              <a:t>Types of threads </a:t>
            </a:r>
            <a:endParaRPr lang="en-US" b="1" dirty="0">
              <a:latin typeface="Calisto MT" pitchFamily="18" charset="0"/>
            </a:endParaRPr>
          </a:p>
        </p:txBody>
      </p:sp>
      <p:sp>
        <p:nvSpPr>
          <p:cNvPr id="3" name="Content Placeholder 2"/>
          <p:cNvSpPr>
            <a:spLocks noGrp="1"/>
          </p:cNvSpPr>
          <p:nvPr>
            <p:ph sz="quarter" idx="1"/>
          </p:nvPr>
        </p:nvSpPr>
        <p:spPr>
          <a:xfrm>
            <a:off x="533400" y="1066800"/>
            <a:ext cx="8382000" cy="5334000"/>
          </a:xfrm>
        </p:spPr>
        <p:txBody>
          <a:bodyPr/>
          <a:lstStyle/>
          <a:p>
            <a:pPr algn="just"/>
            <a:r>
              <a:rPr lang="en-US" dirty="0" smtClean="0">
                <a:latin typeface="Calisto MT" pitchFamily="18" charset="0"/>
              </a:rPr>
              <a:t>There are two types of threads. </a:t>
            </a:r>
          </a:p>
          <a:p>
            <a:pPr marL="502920" indent="-457200" algn="just">
              <a:buFont typeface="+mj-lt"/>
              <a:buAutoNum type="arabicPeriod"/>
            </a:pPr>
            <a:r>
              <a:rPr lang="en-US" sz="2800" b="1" dirty="0" smtClean="0">
                <a:solidFill>
                  <a:srgbClr val="C00000"/>
                </a:solidFill>
                <a:latin typeface="Calisto MT" pitchFamily="18" charset="0"/>
              </a:rPr>
              <a:t>User threads</a:t>
            </a:r>
            <a:r>
              <a:rPr lang="en-US" sz="2800" dirty="0" smtClean="0">
                <a:solidFill>
                  <a:srgbClr val="C00000"/>
                </a:solidFill>
                <a:latin typeface="Calisto MT" pitchFamily="18" charset="0"/>
              </a:rPr>
              <a:t> </a:t>
            </a:r>
            <a:endParaRPr lang="en-US" sz="2800" dirty="0" smtClean="0">
              <a:solidFill>
                <a:srgbClr val="C00000"/>
              </a:solidFill>
              <a:latin typeface="Calisto MT" pitchFamily="18" charset="0"/>
            </a:endParaRPr>
          </a:p>
          <a:p>
            <a:pPr marL="502920" indent="-457200" algn="just"/>
            <a:r>
              <a:rPr lang="en-US" sz="2400" dirty="0" smtClean="0">
                <a:latin typeface="Calisto MT" pitchFamily="18" charset="0"/>
              </a:rPr>
              <a:t>are </a:t>
            </a:r>
            <a:r>
              <a:rPr lang="en-US" sz="2400" dirty="0" smtClean="0">
                <a:latin typeface="Calisto MT" pitchFamily="18" charset="0"/>
              </a:rPr>
              <a:t>above the kernel and without kernel support. These are the threads that application programmers use in their programs</a:t>
            </a:r>
            <a:r>
              <a:rPr lang="en-US" sz="2400" dirty="0" smtClean="0">
                <a:latin typeface="Calisto MT" pitchFamily="18" charset="0"/>
              </a:rPr>
              <a:t>.</a:t>
            </a:r>
          </a:p>
          <a:p>
            <a:pPr lvl="1" algn="just">
              <a:buFont typeface="Wingdings" panose="05000000000000000000" pitchFamily="2" charset="2"/>
              <a:buChar char="§"/>
            </a:pPr>
            <a:r>
              <a:rPr lang="en-US" sz="2800" dirty="0"/>
              <a:t>To make threads cheap and fast, they need to be implemented at user level. </a:t>
            </a:r>
            <a:endParaRPr lang="en-US" sz="2800" dirty="0" smtClean="0"/>
          </a:p>
          <a:p>
            <a:pPr lvl="1" algn="just">
              <a:buFont typeface="Wingdings" panose="05000000000000000000" pitchFamily="2" charset="2"/>
              <a:buChar char="§"/>
            </a:pPr>
            <a:r>
              <a:rPr lang="en-US" sz="2800" dirty="0" smtClean="0"/>
              <a:t>User-Level </a:t>
            </a:r>
            <a:r>
              <a:rPr lang="en-US" sz="2800" dirty="0"/>
              <a:t>threads are managed entirely by the run-time system (user-level library</a:t>
            </a:r>
            <a:r>
              <a:rPr lang="en-US" sz="2800" dirty="0" smtClean="0"/>
              <a:t>).</a:t>
            </a:r>
          </a:p>
          <a:p>
            <a:pPr lvl="1" algn="just">
              <a:buFont typeface="Wingdings" panose="05000000000000000000" pitchFamily="2" charset="2"/>
              <a:buChar char="§"/>
            </a:pPr>
            <a:r>
              <a:rPr lang="en-US" sz="2800" dirty="0" smtClean="0"/>
              <a:t>The </a:t>
            </a:r>
            <a:r>
              <a:rPr lang="en-US" sz="2800" dirty="0"/>
              <a:t>kernel knows nothing about user-level threads and manages them as if they were single-threaded processes.</a:t>
            </a:r>
            <a:endParaRPr lang="en-US" sz="2600" dirty="0" smtClean="0">
              <a:latin typeface="Calisto MT" pitchFamily="18" charset="0"/>
            </a:endParaRPr>
          </a:p>
          <a:p>
            <a:pPr lvl="1" algn="just">
              <a:buFont typeface="Wingdings" panose="05000000000000000000" pitchFamily="2" charset="2"/>
              <a:buChar char="§"/>
            </a:pPr>
            <a:r>
              <a:rPr lang="en-US" sz="2600" dirty="0" smtClean="0">
                <a:latin typeface="Calisto MT" pitchFamily="18" charset="0"/>
              </a:rPr>
              <a:t>Example: thread in java program.</a:t>
            </a:r>
            <a:endParaRPr lang="en-US" sz="2600" dirty="0" smtClean="0">
              <a:latin typeface="Calisto MT" pitchFamily="18" charset="0"/>
            </a:endParaRPr>
          </a:p>
          <a:p>
            <a:pPr marL="320040" lvl="1" indent="0" algn="just">
              <a:buNone/>
            </a:pPr>
            <a:endParaRPr lang="en-US" dirty="0" smtClean="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13</a:t>
            </a:fld>
            <a:endParaRPr kumimoji="0" lang="en-US"/>
          </a:p>
        </p:txBody>
      </p:sp>
    </p:spTree>
  </p:cSld>
  <p:clrMapOvr>
    <a:masterClrMapping/>
  </p:clrMapOvr>
  <p:transition>
    <p:zoom dir="in"/>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14</a:t>
            </a:fld>
            <a:endParaRPr kumimoji="0" lang="en-US"/>
          </a:p>
        </p:txBody>
      </p:sp>
      <p:sp>
        <p:nvSpPr>
          <p:cNvPr id="4" name="Content Placeholder 3"/>
          <p:cNvSpPr>
            <a:spLocks noGrp="1"/>
          </p:cNvSpPr>
          <p:nvPr>
            <p:ph sz="quarter" idx="1"/>
          </p:nvPr>
        </p:nvSpPr>
        <p:spPr>
          <a:xfrm>
            <a:off x="603504" y="457200"/>
            <a:ext cx="7772400" cy="5943600"/>
          </a:xfrm>
        </p:spPr>
        <p:txBody>
          <a:bodyPr>
            <a:normAutofit fontScale="92500" lnSpcReduction="10000"/>
          </a:bodyPr>
          <a:lstStyle/>
          <a:p>
            <a:pPr>
              <a:buFont typeface="Wingdings" panose="05000000000000000000" pitchFamily="2" charset="2"/>
              <a:buChar char="q"/>
            </a:pPr>
            <a:r>
              <a:rPr lang="en-US" b="1" dirty="0"/>
              <a:t>Advantages</a:t>
            </a:r>
            <a:r>
              <a:rPr lang="en-US" b="1" dirty="0" smtClean="0"/>
              <a:t>:</a:t>
            </a:r>
            <a:r>
              <a:rPr lang="en-US" b="1" dirty="0"/>
              <a:t/>
            </a:r>
            <a:br>
              <a:rPr lang="en-US" b="1" dirty="0"/>
            </a:br>
            <a:endParaRPr lang="en-US" b="1" dirty="0"/>
          </a:p>
          <a:p>
            <a:r>
              <a:rPr lang="en-US" dirty="0"/>
              <a:t>The most obvious advantage of this technique is that a user-level threads package can be implemented on an Operating System that does not support threads.</a:t>
            </a:r>
          </a:p>
          <a:p>
            <a:r>
              <a:rPr lang="en-US" dirty="0"/>
              <a:t>User-level threads does not require modification to operating systems.</a:t>
            </a:r>
          </a:p>
          <a:p>
            <a:r>
              <a:rPr lang="en-US" dirty="0"/>
              <a:t>Simple Representation: Each thread is represented simply by a PC, registers, stack and a small control block, all stored in the user process address space.</a:t>
            </a:r>
          </a:p>
          <a:p>
            <a:r>
              <a:rPr lang="en-US" dirty="0"/>
              <a:t>Simple Management</a:t>
            </a:r>
            <a:r>
              <a:rPr lang="en-US" b="1" dirty="0"/>
              <a:t>:</a:t>
            </a:r>
            <a:r>
              <a:rPr lang="en-US" dirty="0"/>
              <a:t>  This simply means that creating a thread, switching between threads and synchronization between threads can all be done without intervention of the kernel.</a:t>
            </a:r>
          </a:p>
          <a:p>
            <a:r>
              <a:rPr lang="en-US" dirty="0"/>
              <a:t>Fast and Efficient:  Thread switching is not much more expensive than a procedure call</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2215712144"/>
      </p:ext>
    </p:extLst>
  </p:cSld>
  <p:clrMapOvr>
    <a:masterClrMapping/>
  </p:clrMapOvr>
  <p:transition>
    <p:zoom dir="in"/>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15</a:t>
            </a:fld>
            <a:endParaRPr kumimoji="0" lang="en-US"/>
          </a:p>
        </p:txBody>
      </p:sp>
      <p:sp>
        <p:nvSpPr>
          <p:cNvPr id="4" name="Content Placeholder 3"/>
          <p:cNvSpPr>
            <a:spLocks noGrp="1"/>
          </p:cNvSpPr>
          <p:nvPr>
            <p:ph sz="quarter" idx="1"/>
          </p:nvPr>
        </p:nvSpPr>
        <p:spPr>
          <a:xfrm>
            <a:off x="603504" y="609600"/>
            <a:ext cx="7772400" cy="4572000"/>
          </a:xfrm>
        </p:spPr>
        <p:txBody>
          <a:bodyPr>
            <a:normAutofit fontScale="25000" lnSpcReduction="20000"/>
          </a:bodyPr>
          <a:lstStyle/>
          <a:p>
            <a:pPr>
              <a:buFont typeface="Wingdings" panose="05000000000000000000" pitchFamily="2" charset="2"/>
              <a:buChar char="q"/>
            </a:pPr>
            <a:r>
              <a:rPr lang="en-US" sz="9600" b="1" dirty="0"/>
              <a:t>Disadvantages</a:t>
            </a:r>
            <a:r>
              <a:rPr lang="en-US" sz="3100" b="1" dirty="0"/>
              <a:t>:</a:t>
            </a:r>
          </a:p>
          <a:p>
            <a:r>
              <a:rPr lang="en-US" sz="9600" dirty="0"/>
              <a:t>  </a:t>
            </a:r>
            <a:r>
              <a:rPr lang="en-US" sz="9600" dirty="0" smtClean="0"/>
              <a:t>User-Level </a:t>
            </a:r>
            <a:r>
              <a:rPr lang="en-US" sz="9600" dirty="0"/>
              <a:t>threads are invisible to the OS they are not well integrated with the OS. As a result, </a:t>
            </a:r>
            <a:r>
              <a:rPr lang="en-US" sz="9600" dirty="0" smtClean="0"/>
              <a:t>OS </a:t>
            </a:r>
            <a:r>
              <a:rPr lang="en-US" sz="9600" dirty="0"/>
              <a:t>can make poor decisions like scheduling a process with idle </a:t>
            </a:r>
            <a:r>
              <a:rPr lang="en-US" sz="9600" dirty="0" smtClean="0"/>
              <a:t>threads, </a:t>
            </a:r>
          </a:p>
          <a:p>
            <a:r>
              <a:rPr lang="en-US" sz="9600" dirty="0" smtClean="0"/>
              <a:t>blocking a process whose thread initiated an I/O even though the process has other threads that can run and </a:t>
            </a:r>
            <a:r>
              <a:rPr lang="en-US" sz="9600" dirty="0" err="1" smtClean="0"/>
              <a:t>unscheduling</a:t>
            </a:r>
            <a:r>
              <a:rPr lang="en-US" sz="9600" dirty="0" smtClean="0"/>
              <a:t> a process with a thread holding a lock. Solving this requires communication between kernel and user-level thread manager.</a:t>
            </a:r>
          </a:p>
          <a:p>
            <a:r>
              <a:rPr lang="en-US" sz="9600" dirty="0" smtClean="0"/>
              <a:t>There is a lack of coordination between threads and operating system kernel. Therefore, process as whole gets one time slice irrespective of whether process has one thread or 1000 threads within. It is up to each thread to relinquish control to other threads.</a:t>
            </a:r>
          </a:p>
          <a:p>
            <a:endParaRPr lang="en-US" dirty="0"/>
          </a:p>
          <a:p>
            <a:endParaRPr lang="en-US" dirty="0"/>
          </a:p>
        </p:txBody>
      </p:sp>
    </p:spTree>
    <p:extLst>
      <p:ext uri="{BB962C8B-B14F-4D97-AF65-F5344CB8AC3E}">
        <p14:creationId xmlns:p14="http://schemas.microsoft.com/office/powerpoint/2010/main" val="1313542322"/>
      </p:ext>
    </p:extLst>
  </p:cSld>
  <p:clrMapOvr>
    <a:masterClrMapping/>
  </p:clrMapOvr>
  <p:transition>
    <p:zoom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Calisto MT" pitchFamily="18" charset="0"/>
              </a:rPr>
              <a:t>Kernel threads</a:t>
            </a:r>
            <a:endParaRPr lang="en-US" dirty="0"/>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16</a:t>
            </a:fld>
            <a:endParaRPr kumimoji="0" lang="en-US"/>
          </a:p>
        </p:txBody>
      </p:sp>
      <p:sp>
        <p:nvSpPr>
          <p:cNvPr id="4" name="Content Placeholder 3"/>
          <p:cNvSpPr>
            <a:spLocks noGrp="1"/>
          </p:cNvSpPr>
          <p:nvPr>
            <p:ph sz="quarter" idx="1"/>
          </p:nvPr>
        </p:nvSpPr>
        <p:spPr/>
        <p:txBody>
          <a:bodyPr/>
          <a:lstStyle/>
          <a:p>
            <a:pPr lvl="1" algn="just"/>
            <a:r>
              <a:rPr lang="en-US" sz="2600" dirty="0" smtClean="0">
                <a:latin typeface="Calisto MT" pitchFamily="18" charset="0"/>
              </a:rPr>
              <a:t>are </a:t>
            </a:r>
            <a:r>
              <a:rPr lang="en-US" sz="2600" dirty="0">
                <a:latin typeface="Calisto MT" pitchFamily="18" charset="0"/>
              </a:rPr>
              <a:t>supported within the kernel of the OS </a:t>
            </a:r>
            <a:r>
              <a:rPr lang="en-US" sz="2600" dirty="0" smtClean="0">
                <a:latin typeface="Calisto MT" pitchFamily="18" charset="0"/>
              </a:rPr>
              <a:t>itself.</a:t>
            </a:r>
          </a:p>
          <a:p>
            <a:pPr lvl="1" algn="just"/>
            <a:r>
              <a:rPr lang="en-US" sz="2600" dirty="0" smtClean="0">
                <a:latin typeface="Calisto MT" pitchFamily="18" charset="0"/>
              </a:rPr>
              <a:t>All </a:t>
            </a:r>
            <a:r>
              <a:rPr lang="en-US" sz="2600" dirty="0">
                <a:latin typeface="Calisto MT" pitchFamily="18" charset="0"/>
              </a:rPr>
              <a:t>modern OSs support kernel level threads, allowing the kernel to perform multiple simultaneous tasks and/or to service </a:t>
            </a:r>
            <a:r>
              <a:rPr lang="en-US" sz="2600" dirty="0">
                <a:solidFill>
                  <a:srgbClr val="002060"/>
                </a:solidFill>
                <a:latin typeface="Calisto MT" pitchFamily="18" charset="0"/>
              </a:rPr>
              <a:t>multiple kernel system calls simultaneously.</a:t>
            </a:r>
          </a:p>
          <a:p>
            <a:pPr lvl="1" algn="just">
              <a:buFont typeface="Wingdings" panose="05000000000000000000" pitchFamily="2" charset="2"/>
              <a:buChar char="§"/>
            </a:pPr>
            <a:r>
              <a:rPr lang="en-US" sz="2600" dirty="0">
                <a:solidFill>
                  <a:srgbClr val="002060"/>
                </a:solidFill>
                <a:latin typeface="Calisto MT" pitchFamily="18" charset="0"/>
              </a:rPr>
              <a:t>Are some times referred as light weight process.</a:t>
            </a:r>
          </a:p>
          <a:p>
            <a:r>
              <a:rPr lang="en-US" dirty="0" smtClean="0"/>
              <a:t>Example: </a:t>
            </a:r>
            <a:r>
              <a:rPr lang="en-US" dirty="0"/>
              <a:t>Solaris: Lightweight processes(LWP</a:t>
            </a:r>
            <a:r>
              <a:rPr lang="en-US" dirty="0" smtClean="0"/>
              <a:t>).</a:t>
            </a:r>
          </a:p>
          <a:p>
            <a:r>
              <a:rPr lang="en-US" dirty="0" smtClean="0"/>
              <a:t>Solaris is an enterprise OS for oracle database and java application.</a:t>
            </a:r>
            <a:endParaRPr lang="en-US" dirty="0"/>
          </a:p>
          <a:p>
            <a:pPr marL="0" indent="0">
              <a:buNone/>
            </a:pPr>
            <a:endParaRPr lang="en-US" dirty="0"/>
          </a:p>
        </p:txBody>
      </p:sp>
    </p:spTree>
    <p:extLst>
      <p:ext uri="{BB962C8B-B14F-4D97-AF65-F5344CB8AC3E}">
        <p14:creationId xmlns:p14="http://schemas.microsoft.com/office/powerpoint/2010/main" val="1584958961"/>
      </p:ext>
    </p:extLst>
  </p:cSld>
  <p:clrMapOvr>
    <a:masterClrMapping/>
  </p:clrMapOvr>
  <p:transition>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17</a:t>
            </a:fld>
            <a:endParaRPr kumimoji="0" lang="en-US"/>
          </a:p>
        </p:txBody>
      </p:sp>
      <p:sp>
        <p:nvSpPr>
          <p:cNvPr id="4" name="Content Placeholder 3"/>
          <p:cNvSpPr>
            <a:spLocks noGrp="1"/>
          </p:cNvSpPr>
          <p:nvPr>
            <p:ph sz="quarter" idx="1"/>
          </p:nvPr>
        </p:nvSpPr>
        <p:spPr/>
        <p:txBody>
          <a:bodyPr>
            <a:normAutofit fontScale="70000" lnSpcReduction="20000"/>
          </a:bodyPr>
          <a:lstStyle/>
          <a:p>
            <a:pPr>
              <a:buFont typeface="Wingdings" panose="05000000000000000000" pitchFamily="2" charset="2"/>
              <a:buChar char="q"/>
            </a:pPr>
            <a:r>
              <a:rPr lang="en-US" sz="3100" b="1" dirty="0"/>
              <a:t>Advantages</a:t>
            </a:r>
            <a:r>
              <a:rPr lang="en-US" dirty="0" smtClean="0"/>
              <a:t>:</a:t>
            </a:r>
            <a:endParaRPr lang="en-US" dirty="0"/>
          </a:p>
          <a:p>
            <a:r>
              <a:rPr lang="en-US" sz="3400" dirty="0"/>
              <a:t>Because kernel has full knowledge of all threads, Scheduler may decide to give more time to a process having large number of threads than process having small number of threads.</a:t>
            </a:r>
          </a:p>
          <a:p>
            <a:r>
              <a:rPr lang="en-US" sz="3400" dirty="0"/>
              <a:t>Kernel-level threads are especially good for applications that frequently block</a:t>
            </a:r>
            <a:r>
              <a:rPr lang="en-US" sz="3400" dirty="0" smtClean="0"/>
              <a:t>.</a:t>
            </a:r>
            <a:endParaRPr lang="en-US" dirty="0"/>
          </a:p>
          <a:p>
            <a:pPr>
              <a:buFont typeface="Wingdings" panose="05000000000000000000" pitchFamily="2" charset="2"/>
              <a:buChar char="q"/>
            </a:pPr>
            <a:r>
              <a:rPr lang="en-US" sz="3100" b="1" dirty="0"/>
              <a:t>Disadvantages</a:t>
            </a:r>
            <a:r>
              <a:rPr lang="en-US" sz="3100" b="1" dirty="0" smtClean="0"/>
              <a:t>:</a:t>
            </a:r>
            <a:endParaRPr lang="en-US" dirty="0"/>
          </a:p>
          <a:p>
            <a:r>
              <a:rPr lang="en-US" sz="3400" dirty="0"/>
              <a:t>The kernel-level threads are slow and inefficient. For instance, threads operations are hundreds of times slower than that of user-level threads.</a:t>
            </a:r>
          </a:p>
          <a:p>
            <a:r>
              <a:rPr lang="en-US" sz="3400" dirty="0"/>
              <a:t>Since kernel must manage and schedule threads as well as processes. It require a full thread control block (TCB) for each thread to maintain information about threads. As a result there is significant overhead and increased in kernel complexity.</a:t>
            </a:r>
          </a:p>
          <a:p>
            <a:endParaRPr lang="en-US" dirty="0"/>
          </a:p>
        </p:txBody>
      </p:sp>
    </p:spTree>
    <p:extLst>
      <p:ext uri="{BB962C8B-B14F-4D97-AF65-F5344CB8AC3E}">
        <p14:creationId xmlns:p14="http://schemas.microsoft.com/office/powerpoint/2010/main" val="544708340"/>
      </p:ext>
    </p:extLst>
  </p:cSld>
  <p:clrMapOvr>
    <a:masterClrMapping/>
  </p:clrMapOvr>
  <p:transition>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US" b="1" dirty="0" smtClean="0">
                <a:latin typeface="Calisto MT" pitchFamily="18" charset="0"/>
              </a:rPr>
              <a:t>Processes vs. threads </a:t>
            </a:r>
            <a:endParaRPr lang="en-US" b="1" dirty="0">
              <a:latin typeface="Calisto MT" pitchFamily="18" charset="0"/>
            </a:endParaRPr>
          </a:p>
        </p:txBody>
      </p:sp>
      <p:sp>
        <p:nvSpPr>
          <p:cNvPr id="3" name="Content Placeholder 2"/>
          <p:cNvSpPr>
            <a:spLocks noGrp="1"/>
          </p:cNvSpPr>
          <p:nvPr>
            <p:ph sz="quarter" idx="1"/>
          </p:nvPr>
        </p:nvSpPr>
        <p:spPr>
          <a:xfrm>
            <a:off x="609600" y="838200"/>
            <a:ext cx="8229600" cy="5638800"/>
          </a:xfrm>
        </p:spPr>
        <p:txBody>
          <a:bodyPr>
            <a:normAutofit fontScale="92500" lnSpcReduction="20000"/>
          </a:bodyPr>
          <a:lstStyle/>
          <a:p>
            <a:pPr algn="just"/>
            <a:r>
              <a:rPr lang="en-US" dirty="0" smtClean="0"/>
              <a:t>A process is an executing instance of an application. for example, when you double-click the Microsoft Word icon, you start a process that runs Word. </a:t>
            </a:r>
          </a:p>
          <a:p>
            <a:pPr algn="just"/>
            <a:r>
              <a:rPr lang="en-US" dirty="0" smtClean="0"/>
              <a:t>A thread is a path of execution </a:t>
            </a:r>
            <a:r>
              <a:rPr lang="en-US" i="1" dirty="0" smtClean="0"/>
              <a:t>within</a:t>
            </a:r>
            <a:r>
              <a:rPr lang="en-US" dirty="0" smtClean="0"/>
              <a:t> a process. Also, a process can contain multiple threads. When you start Word, the operating system creates a process and begins executing the primary thread of that process.</a:t>
            </a:r>
          </a:p>
          <a:p>
            <a:pPr algn="just"/>
            <a:r>
              <a:rPr lang="en-US" dirty="0" smtClean="0"/>
              <a:t>A process can consist of multiple threads. Thus, the difference between a thread and a process is the work that each one is used to accomplish. Threads are used for small tasks, whereas processes are used for more ‘heavyweight’ tasks- basically the execution of applications.</a:t>
            </a:r>
          </a:p>
          <a:p>
            <a:pPr algn="just"/>
            <a:r>
              <a:rPr lang="en-US" dirty="0" smtClean="0"/>
              <a:t>Threads within the same process share the same address space, whereas different processes do not. This allows threads to read from and write to the same data structures and variables, and facilitates communication between threads. </a:t>
            </a:r>
          </a:p>
          <a:p>
            <a:pPr algn="just"/>
            <a:r>
              <a:rPr lang="en-US" dirty="0" smtClean="0"/>
              <a:t>Communication between processes – also known as IPC (inter-process communication)  is quite difficult and resource-intensive.</a:t>
            </a:r>
          </a:p>
          <a:p>
            <a:pPr algn="just"/>
            <a:endParaRPr lang="en-US" dirty="0" smtClean="0"/>
          </a:p>
          <a:p>
            <a:pPr algn="just"/>
            <a:endParaRPr lang="en-US" dirty="0" smtClean="0"/>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18</a:t>
            </a:fld>
            <a:endParaRPr kumimoji="0" lang="en-US"/>
          </a:p>
        </p:txBody>
      </p:sp>
    </p:spTree>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077200" cy="685800"/>
          </a:xfrm>
        </p:spPr>
        <p:txBody>
          <a:bodyPr>
            <a:normAutofit/>
          </a:bodyPr>
          <a:lstStyle/>
          <a:p>
            <a:r>
              <a:rPr lang="en-US" sz="3200" b="1" dirty="0" smtClean="0">
                <a:solidFill>
                  <a:schemeClr val="tx1"/>
                </a:solidFill>
                <a:latin typeface="Calisto MT" pitchFamily="18" charset="0"/>
              </a:rPr>
              <a:t>Differences b/n processes and threads </a:t>
            </a:r>
            <a:endParaRPr lang="en-US" sz="3200" b="1" dirty="0">
              <a:solidFill>
                <a:schemeClr val="tx1"/>
              </a:solidFill>
              <a:latin typeface="Calisto MT" pitchFamily="18" charset="0"/>
            </a:endParaRPr>
          </a:p>
        </p:txBody>
      </p:sp>
      <p:sp>
        <p:nvSpPr>
          <p:cNvPr id="3" name="Slide Number Placeholder 2"/>
          <p:cNvSpPr>
            <a:spLocks noGrp="1"/>
          </p:cNvSpPr>
          <p:nvPr>
            <p:ph type="sldNum" sz="quarter" idx="12"/>
          </p:nvPr>
        </p:nvSpPr>
        <p:spPr/>
        <p:txBody>
          <a:bodyPr/>
          <a:lstStyle/>
          <a:p>
            <a:fld id="{6F42FDE4-A7DD-41A7-A0A6-9B649FB43336}" type="slidenum">
              <a:rPr kumimoji="0" lang="en-US" smtClean="0"/>
              <a:pPr/>
              <a:t>19</a:t>
            </a:fld>
            <a:endParaRPr kumimoji="0" lang="en-US"/>
          </a:p>
        </p:txBody>
      </p:sp>
      <p:sp>
        <p:nvSpPr>
          <p:cNvPr id="4" name="Content Placeholder 3"/>
          <p:cNvSpPr>
            <a:spLocks noGrp="1"/>
          </p:cNvSpPr>
          <p:nvPr>
            <p:ph sz="quarter" idx="1"/>
          </p:nvPr>
        </p:nvSpPr>
        <p:spPr>
          <a:xfrm>
            <a:off x="533400" y="914400"/>
            <a:ext cx="8382000" cy="5638800"/>
          </a:xfrm>
        </p:spPr>
        <p:txBody>
          <a:bodyPr>
            <a:normAutofit fontScale="92500" lnSpcReduction="10000"/>
          </a:bodyPr>
          <a:lstStyle/>
          <a:p>
            <a:pPr algn="just"/>
            <a:r>
              <a:rPr lang="en-US" b="1" dirty="0" smtClean="0"/>
              <a:t>Process</a:t>
            </a:r>
            <a:r>
              <a:rPr lang="en-US" dirty="0" smtClean="0"/>
              <a:t> </a:t>
            </a:r>
          </a:p>
          <a:p>
            <a:pPr lvl="1" algn="just">
              <a:buFont typeface="Courier New" pitchFamily="49" charset="0"/>
              <a:buChar char="o"/>
            </a:pPr>
            <a:r>
              <a:rPr lang="en-US" dirty="0" smtClean="0"/>
              <a:t>Heavy weight</a:t>
            </a:r>
          </a:p>
          <a:p>
            <a:pPr lvl="1" algn="just">
              <a:buFont typeface="Courier New" pitchFamily="49" charset="0"/>
              <a:buChar char="o"/>
            </a:pPr>
            <a:r>
              <a:rPr lang="en-US" dirty="0" smtClean="0"/>
              <a:t>Process switching needs interaction with operating system</a:t>
            </a:r>
          </a:p>
          <a:p>
            <a:pPr lvl="1" algn="just">
              <a:buFont typeface="Courier New" pitchFamily="49" charset="0"/>
              <a:buChar char="o"/>
            </a:pPr>
            <a:r>
              <a:rPr lang="en-US" dirty="0" smtClean="0"/>
              <a:t>In multiple processing environments, each process executes the same code but has its own memory and file resources</a:t>
            </a:r>
          </a:p>
          <a:p>
            <a:pPr lvl="1" algn="just">
              <a:buFont typeface="Courier New" pitchFamily="49" charset="0"/>
              <a:buChar char="o"/>
            </a:pPr>
            <a:r>
              <a:rPr lang="en-US" dirty="0" smtClean="0"/>
              <a:t>If one process is blocked, then no other process execute until the first process is unblocked</a:t>
            </a:r>
          </a:p>
          <a:p>
            <a:pPr lvl="1" algn="just">
              <a:buFont typeface="Courier New" pitchFamily="49" charset="0"/>
              <a:buChar char="o"/>
            </a:pPr>
            <a:r>
              <a:rPr lang="en-US" dirty="0" smtClean="0"/>
              <a:t>Each process operates independently to others </a:t>
            </a:r>
          </a:p>
          <a:p>
            <a:pPr algn="just">
              <a:buFont typeface="Arial" pitchFamily="34" charset="0"/>
              <a:buChar char="•"/>
            </a:pPr>
            <a:r>
              <a:rPr lang="en-US" b="1" dirty="0" smtClean="0"/>
              <a:t>Thread</a:t>
            </a:r>
            <a:r>
              <a:rPr lang="en-US" dirty="0" smtClean="0"/>
              <a:t> </a:t>
            </a:r>
          </a:p>
          <a:p>
            <a:pPr lvl="1" algn="just">
              <a:buFont typeface="Courier New" pitchFamily="49" charset="0"/>
              <a:buChar char="o"/>
            </a:pPr>
            <a:r>
              <a:rPr lang="en-US" dirty="0" smtClean="0"/>
              <a:t>Light weight</a:t>
            </a:r>
          </a:p>
          <a:p>
            <a:pPr lvl="1" algn="just">
              <a:buFont typeface="Courier New" pitchFamily="49" charset="0"/>
              <a:buChar char="o"/>
            </a:pPr>
            <a:r>
              <a:rPr lang="en-US" dirty="0" smtClean="0"/>
              <a:t>Thread switching doesn’t need to interact with the operating system </a:t>
            </a:r>
          </a:p>
          <a:p>
            <a:pPr lvl="1" algn="just">
              <a:buFont typeface="Courier New" pitchFamily="49" charset="0"/>
              <a:buChar char="o"/>
            </a:pPr>
            <a:r>
              <a:rPr lang="en-US" dirty="0" smtClean="0"/>
              <a:t>All threads can share same set of open files, child processes</a:t>
            </a:r>
          </a:p>
          <a:p>
            <a:pPr lvl="1" algn="just">
              <a:buFont typeface="Courier New" pitchFamily="49" charset="0"/>
              <a:buChar char="o"/>
            </a:pPr>
            <a:r>
              <a:rPr lang="en-US" dirty="0" smtClean="0"/>
              <a:t>While one thread is blocked and waiting a second thread is in the same task can run</a:t>
            </a:r>
          </a:p>
          <a:p>
            <a:pPr lvl="1" algn="just">
              <a:buFont typeface="Courier New" pitchFamily="49" charset="0"/>
              <a:buChar char="o"/>
            </a:pPr>
            <a:r>
              <a:rPr lang="en-US" dirty="0" smtClean="0"/>
              <a:t>One thread can read, write and change another threads data</a:t>
            </a:r>
          </a:p>
        </p:txBody>
      </p:sp>
    </p:spTree>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Calisto MT" pitchFamily="18" charset="0"/>
              </a:rPr>
              <a:t>Outline</a:t>
            </a:r>
            <a:r>
              <a:rPr lang="en-US" b="1" dirty="0" smtClean="0">
                <a:solidFill>
                  <a:srgbClr val="002060"/>
                </a:solidFill>
              </a:rPr>
              <a:t> </a:t>
            </a:r>
            <a:endParaRPr lang="en-US" b="1" dirty="0">
              <a:solidFill>
                <a:srgbClr val="002060"/>
              </a:solidFill>
            </a:endParaRPr>
          </a:p>
        </p:txBody>
      </p:sp>
      <p:sp>
        <p:nvSpPr>
          <p:cNvPr id="3" name="Content Placeholder 2"/>
          <p:cNvSpPr>
            <a:spLocks noGrp="1"/>
          </p:cNvSpPr>
          <p:nvPr>
            <p:ph sz="quarter" idx="1"/>
          </p:nvPr>
        </p:nvSpPr>
        <p:spPr/>
        <p:txBody>
          <a:bodyPr>
            <a:normAutofit/>
          </a:bodyPr>
          <a:lstStyle/>
          <a:p>
            <a:r>
              <a:rPr lang="en-US" sz="3200" dirty="0" smtClean="0"/>
              <a:t>Processes </a:t>
            </a:r>
          </a:p>
          <a:p>
            <a:r>
              <a:rPr lang="en-US" sz="3200" dirty="0" smtClean="0"/>
              <a:t>Process states</a:t>
            </a:r>
          </a:p>
          <a:p>
            <a:r>
              <a:rPr lang="en-US" sz="3200" dirty="0" smtClean="0"/>
              <a:t>Threads</a:t>
            </a:r>
          </a:p>
          <a:p>
            <a:r>
              <a:rPr lang="en-US" sz="3200" dirty="0" smtClean="0"/>
              <a:t>Process vs. threads </a:t>
            </a:r>
          </a:p>
          <a:p>
            <a:r>
              <a:rPr lang="en-US" sz="3200" dirty="0" smtClean="0"/>
              <a:t>Types of threads</a:t>
            </a:r>
          </a:p>
          <a:p>
            <a:r>
              <a:rPr lang="en-US" sz="3200" dirty="0" smtClean="0"/>
              <a:t>Thread synchronization </a:t>
            </a:r>
            <a:endParaRPr lang="en-US" sz="3200"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a:t>
            </a:fld>
            <a:endParaRPr kumimoji="0" lang="en-US"/>
          </a:p>
        </p:txBody>
      </p:sp>
    </p:spTree>
  </p:cSld>
  <p:clrMapOvr>
    <a:masterClrMapping/>
  </p:clrMapOvr>
  <p:transition>
    <p:zoom dir="in"/>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smtClean="0">
                <a:latin typeface="Calisto MT" pitchFamily="18" charset="0"/>
              </a:rPr>
              <a:t>Multi-threading </a:t>
            </a:r>
            <a:endParaRPr lang="en-US" b="1" dirty="0">
              <a:latin typeface="Calisto MT" pitchFamily="18" charset="0"/>
            </a:endParaRPr>
          </a:p>
        </p:txBody>
      </p:sp>
      <p:sp>
        <p:nvSpPr>
          <p:cNvPr id="3" name="Content Placeholder 2"/>
          <p:cNvSpPr>
            <a:spLocks noGrp="1"/>
          </p:cNvSpPr>
          <p:nvPr>
            <p:ph sz="quarter" idx="1"/>
          </p:nvPr>
        </p:nvSpPr>
        <p:spPr>
          <a:xfrm>
            <a:off x="533400" y="914400"/>
            <a:ext cx="8305800" cy="5562600"/>
          </a:xfrm>
        </p:spPr>
        <p:txBody>
          <a:bodyPr>
            <a:normAutofit lnSpcReduction="10000"/>
          </a:bodyPr>
          <a:lstStyle/>
          <a:p>
            <a:pPr algn="just"/>
            <a:r>
              <a:rPr lang="en-US" dirty="0" smtClean="0"/>
              <a:t>Threads allow for multi-threading. A common example of the advantage of multithreading is the fact that you can have a word processor that prints a document using a background thread, but at the same time another thread is running that accepts user input, so that you can type up a new document.</a:t>
            </a:r>
          </a:p>
          <a:p>
            <a:pPr algn="just"/>
            <a:r>
              <a:rPr lang="en-US" dirty="0" smtClean="0"/>
              <a:t>If we were dealing with an application that uses only one thread, then the application would only be able to do one thing at a time so printing and responding to user input at the same time would not be possible in a single threaded application.</a:t>
            </a:r>
          </a:p>
          <a:p>
            <a:pPr algn="just"/>
            <a:r>
              <a:rPr lang="en-US" dirty="0" smtClean="0"/>
              <a:t>Each process has its own address space, but the threads within the same process share that </a:t>
            </a:r>
            <a:r>
              <a:rPr lang="en-US" dirty="0" smtClean="0">
                <a:solidFill>
                  <a:srgbClr val="002060"/>
                </a:solidFill>
              </a:rPr>
              <a:t>address space</a:t>
            </a:r>
            <a:r>
              <a:rPr lang="en-US" dirty="0" smtClean="0"/>
              <a:t>. Threads also share any other resources within that process. This means that it’s very easy to share data amongst threads, but it’s also easy for the threads to step on each other, which can lead to bad things.</a:t>
            </a:r>
          </a:p>
          <a:p>
            <a:pPr algn="just"/>
            <a:endParaRPr lang="en-US" dirty="0" smtClean="0"/>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20</a:t>
            </a:fld>
            <a:endParaRPr kumimoji="0" lang="en-US"/>
          </a:p>
        </p:txBody>
      </p:sp>
    </p:spTree>
  </p:cSld>
  <p:clrMapOvr>
    <a:masterClrMapping/>
  </p:clrMapOvr>
  <p:transition>
    <p:zoom dir="in"/>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latin typeface="Calisto MT" pitchFamily="18" charset="0"/>
              </a:rPr>
              <a:t>Multi-threading  Models </a:t>
            </a:r>
            <a:endParaRPr lang="en-US" b="1" dirty="0">
              <a:latin typeface="Calisto MT" pitchFamily="18" charset="0"/>
            </a:endParaRPr>
          </a:p>
        </p:txBody>
      </p:sp>
      <p:sp>
        <p:nvSpPr>
          <p:cNvPr id="3" name="Content Placeholder 2"/>
          <p:cNvSpPr>
            <a:spLocks noGrp="1"/>
          </p:cNvSpPr>
          <p:nvPr>
            <p:ph sz="quarter" idx="1"/>
          </p:nvPr>
        </p:nvSpPr>
        <p:spPr>
          <a:xfrm>
            <a:off x="609600" y="1066800"/>
            <a:ext cx="8153400" cy="5410200"/>
          </a:xfrm>
        </p:spPr>
        <p:txBody>
          <a:bodyPr/>
          <a:lstStyle/>
          <a:p>
            <a:pPr algn="just"/>
            <a:r>
              <a:rPr lang="en-US" sz="3200" dirty="0" smtClean="0"/>
              <a:t>The user threads must be mapped to kernel threads, by one of the following strategies:</a:t>
            </a:r>
          </a:p>
          <a:p>
            <a:pPr lvl="2">
              <a:buClr>
                <a:srgbClr val="C00000"/>
              </a:buClr>
              <a:buFont typeface="Wingdings 2" pitchFamily="18" charset="2"/>
              <a:buChar char=""/>
            </a:pPr>
            <a:r>
              <a:rPr lang="en-US" sz="3200" dirty="0" smtClean="0">
                <a:solidFill>
                  <a:srgbClr val="002060"/>
                </a:solidFill>
              </a:rPr>
              <a:t>Many to One Model</a:t>
            </a:r>
          </a:p>
          <a:p>
            <a:pPr lvl="2">
              <a:buClr>
                <a:srgbClr val="C00000"/>
              </a:buClr>
              <a:buFont typeface="Wingdings 2" pitchFamily="18" charset="2"/>
              <a:buChar char=""/>
            </a:pPr>
            <a:r>
              <a:rPr lang="en-US" sz="3200" dirty="0" smtClean="0">
                <a:solidFill>
                  <a:srgbClr val="002060"/>
                </a:solidFill>
              </a:rPr>
              <a:t>One to One Model</a:t>
            </a:r>
          </a:p>
          <a:p>
            <a:pPr lvl="2">
              <a:buClr>
                <a:srgbClr val="C00000"/>
              </a:buClr>
              <a:buFont typeface="Wingdings 2" pitchFamily="18" charset="2"/>
              <a:buChar char=""/>
            </a:pPr>
            <a:r>
              <a:rPr lang="en-US" sz="3200" dirty="0" smtClean="0">
                <a:solidFill>
                  <a:srgbClr val="002060"/>
                </a:solidFill>
              </a:rPr>
              <a:t>Many to Many Model</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21</a:t>
            </a:fld>
            <a:endParaRPr kumimoji="0" lang="en-US"/>
          </a:p>
        </p:txBody>
      </p:sp>
    </p:spTree>
  </p:cSld>
  <p:clrMapOvr>
    <a:masterClrMapping/>
  </p:clrMapOvr>
  <p:transition>
    <p:zoom dir="in"/>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smtClean="0"/>
              <a:t>Many to One Model </a:t>
            </a:r>
            <a:endParaRPr lang="en-US" b="1" dirty="0"/>
          </a:p>
        </p:txBody>
      </p:sp>
      <p:sp>
        <p:nvSpPr>
          <p:cNvPr id="3" name="Content Placeholder 2"/>
          <p:cNvSpPr>
            <a:spLocks noGrp="1"/>
          </p:cNvSpPr>
          <p:nvPr>
            <p:ph sz="quarter" idx="1"/>
          </p:nvPr>
        </p:nvSpPr>
        <p:spPr>
          <a:xfrm>
            <a:off x="685800" y="1066800"/>
            <a:ext cx="8001000" cy="5410200"/>
          </a:xfrm>
        </p:spPr>
        <p:txBody>
          <a:bodyPr/>
          <a:lstStyle/>
          <a:p>
            <a:pPr lvl="0" algn="just"/>
            <a:r>
              <a:rPr lang="en-US" dirty="0" smtClean="0"/>
              <a:t>In the </a:t>
            </a:r>
            <a:r>
              <a:rPr lang="en-US" b="1" dirty="0" smtClean="0"/>
              <a:t>many to one</a:t>
            </a:r>
            <a:r>
              <a:rPr lang="en-US" dirty="0" smtClean="0"/>
              <a:t> model, many user-level threads are all mapped onto a single kernel thread.</a:t>
            </a:r>
          </a:p>
          <a:p>
            <a:pPr lvl="0" algn="just"/>
            <a:r>
              <a:rPr lang="en-US" dirty="0" smtClean="0"/>
              <a:t>Thread management is handled by the thread library in user space, which is efficient in nature.</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22</a:t>
            </a:fld>
            <a:endParaRPr kumimoji="0" lang="en-US"/>
          </a:p>
        </p:txBody>
      </p:sp>
      <p:sp>
        <p:nvSpPr>
          <p:cNvPr id="5" name="Rectangle 4"/>
          <p:cNvSpPr/>
          <p:nvPr/>
        </p:nvSpPr>
        <p:spPr>
          <a:xfrm>
            <a:off x="685800" y="2895600"/>
            <a:ext cx="8001000" cy="335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p:nvPr/>
        </p:nvPicPr>
        <p:blipFill>
          <a:blip r:embed="rId2" cstate="print"/>
          <a:srcRect/>
          <a:stretch>
            <a:fillRect/>
          </a:stretch>
        </p:blipFill>
        <p:spPr bwMode="auto">
          <a:xfrm>
            <a:off x="1371600" y="2971800"/>
            <a:ext cx="6248400" cy="3276600"/>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b="1" dirty="0" smtClean="0">
                <a:latin typeface="Calisto MT" pitchFamily="18" charset="0"/>
              </a:rPr>
              <a:t>	One to One Model</a:t>
            </a:r>
            <a:endParaRPr lang="en-US" dirty="0">
              <a:latin typeface="Calisto MT" pitchFamily="18" charset="0"/>
            </a:endParaRPr>
          </a:p>
        </p:txBody>
      </p:sp>
      <p:sp>
        <p:nvSpPr>
          <p:cNvPr id="3" name="Content Placeholder 2"/>
          <p:cNvSpPr>
            <a:spLocks noGrp="1"/>
          </p:cNvSpPr>
          <p:nvPr>
            <p:ph sz="quarter" idx="1"/>
          </p:nvPr>
        </p:nvSpPr>
        <p:spPr>
          <a:xfrm>
            <a:off x="609600" y="1066800"/>
            <a:ext cx="8229600" cy="5486400"/>
          </a:xfrm>
        </p:spPr>
        <p:txBody>
          <a:bodyPr/>
          <a:lstStyle/>
          <a:p>
            <a:pPr lvl="0" algn="just"/>
            <a:r>
              <a:rPr lang="en-US" dirty="0" smtClean="0"/>
              <a:t>The </a:t>
            </a:r>
            <a:r>
              <a:rPr lang="en-US" b="1" dirty="0" smtClean="0"/>
              <a:t>one to one</a:t>
            </a:r>
            <a:r>
              <a:rPr lang="en-US" dirty="0" smtClean="0"/>
              <a:t> model creates a separate kernel thread to handle each and every user thread.</a:t>
            </a:r>
          </a:p>
          <a:p>
            <a:pPr lvl="0" algn="just"/>
            <a:r>
              <a:rPr lang="en-US" dirty="0" smtClean="0"/>
              <a:t>Most implementations of this model place a limit on how many threads can be created.</a:t>
            </a:r>
          </a:p>
          <a:p>
            <a:pPr lvl="0" algn="just"/>
            <a:r>
              <a:rPr lang="en-US" dirty="0" smtClean="0"/>
              <a:t>Linux and Windows from 95 to XP implement the one-to-one model for threads.</a:t>
            </a:r>
          </a:p>
          <a:p>
            <a:pPr algn="just"/>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23</a:t>
            </a:fld>
            <a:endParaRPr kumimoji="0" lang="en-US"/>
          </a:p>
        </p:txBody>
      </p:sp>
      <p:pic>
        <p:nvPicPr>
          <p:cNvPr id="5" name="Picture 4"/>
          <p:cNvPicPr/>
          <p:nvPr/>
        </p:nvPicPr>
        <p:blipFill>
          <a:blip r:embed="rId2" cstate="print"/>
          <a:srcRect/>
          <a:stretch>
            <a:fillRect/>
          </a:stretch>
        </p:blipFill>
        <p:spPr bwMode="auto">
          <a:xfrm>
            <a:off x="3200400" y="3352800"/>
            <a:ext cx="4724400" cy="2800350"/>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latin typeface="Calisto MT" pitchFamily="18" charset="0"/>
              </a:rPr>
              <a:t>	Many to Many Model</a:t>
            </a:r>
            <a:endParaRPr lang="en-US" dirty="0">
              <a:latin typeface="Calisto MT" pitchFamily="18" charset="0"/>
            </a:endParaRPr>
          </a:p>
        </p:txBody>
      </p:sp>
      <p:sp>
        <p:nvSpPr>
          <p:cNvPr id="3" name="Content Placeholder 2"/>
          <p:cNvSpPr>
            <a:spLocks noGrp="1"/>
          </p:cNvSpPr>
          <p:nvPr>
            <p:ph sz="quarter" idx="1"/>
          </p:nvPr>
        </p:nvSpPr>
        <p:spPr>
          <a:xfrm>
            <a:off x="685800" y="990600"/>
            <a:ext cx="8153400" cy="5562600"/>
          </a:xfrm>
        </p:spPr>
        <p:txBody>
          <a:bodyPr/>
          <a:lstStyle/>
          <a:p>
            <a:pPr lvl="0" algn="just"/>
            <a:r>
              <a:rPr lang="en-US" sz="2400" dirty="0" smtClean="0"/>
              <a:t>The </a:t>
            </a:r>
            <a:r>
              <a:rPr lang="en-US" sz="2400" b="1" dirty="0" smtClean="0"/>
              <a:t>many to many</a:t>
            </a:r>
            <a:r>
              <a:rPr lang="en-US" sz="2400" dirty="0" smtClean="0"/>
              <a:t> model multiplexes any number of user threads onto an equal or smaller number of kernel threads, combining the best features of the one-to-one and many-to-one models.</a:t>
            </a:r>
          </a:p>
          <a:p>
            <a:pPr lvl="0" algn="just"/>
            <a:r>
              <a:rPr lang="en-US" sz="2400" dirty="0" smtClean="0"/>
              <a:t>Users can create any number of the threads.</a:t>
            </a:r>
          </a:p>
          <a:p>
            <a:pPr lvl="0" algn="just"/>
            <a:r>
              <a:rPr lang="en-US" sz="2400" dirty="0" smtClean="0"/>
              <a:t>Blocking the kernel system calls doesn’t block the entire process.</a:t>
            </a:r>
          </a:p>
          <a:p>
            <a:pPr lvl="0" algn="just"/>
            <a:r>
              <a:rPr lang="en-US" sz="2400" dirty="0" smtClean="0"/>
              <a:t>Processes can be split across multiple processors.</a:t>
            </a:r>
          </a:p>
          <a:p>
            <a:pPr algn="just"/>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24</a:t>
            </a:fld>
            <a:endParaRPr kumimoji="0" lang="en-US"/>
          </a:p>
        </p:txBody>
      </p:sp>
      <p:pic>
        <p:nvPicPr>
          <p:cNvPr id="5" name="Picture 4"/>
          <p:cNvPicPr/>
          <p:nvPr/>
        </p:nvPicPr>
        <p:blipFill>
          <a:blip r:embed="rId2" cstate="print"/>
          <a:srcRect/>
          <a:stretch>
            <a:fillRect/>
          </a:stretch>
        </p:blipFill>
        <p:spPr bwMode="auto">
          <a:xfrm>
            <a:off x="2743200" y="3581400"/>
            <a:ext cx="4724400" cy="2924175"/>
          </a:xfrm>
          <a:prstGeom prst="rect">
            <a:avLst/>
          </a:prstGeom>
          <a:noFill/>
          <a:ln w="9525">
            <a:noFill/>
            <a:miter lim="800000"/>
            <a:headEnd/>
            <a:tailEnd/>
          </a:ln>
        </p:spPr>
      </p:pic>
    </p:spTree>
  </p:cSld>
  <p:clrMapOvr>
    <a:masterClrMapping/>
  </p:clrMapOvr>
  <p:transition>
    <p:zoom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latin typeface="Calisto MT" pitchFamily="18" charset="0"/>
              </a:rPr>
              <a:t>Benefits of Multithreading </a:t>
            </a:r>
            <a:endParaRPr lang="en-US" b="1" dirty="0">
              <a:latin typeface="Calisto MT" pitchFamily="18" charset="0"/>
            </a:endParaRPr>
          </a:p>
        </p:txBody>
      </p:sp>
      <p:sp>
        <p:nvSpPr>
          <p:cNvPr id="3" name="Content Placeholder 2"/>
          <p:cNvSpPr>
            <a:spLocks noGrp="1"/>
          </p:cNvSpPr>
          <p:nvPr>
            <p:ph sz="quarter" idx="1"/>
          </p:nvPr>
        </p:nvSpPr>
        <p:spPr>
          <a:xfrm>
            <a:off x="609600" y="990600"/>
            <a:ext cx="8305800" cy="5562600"/>
          </a:xfrm>
        </p:spPr>
        <p:txBody>
          <a:bodyPr>
            <a:normAutofit/>
          </a:bodyPr>
          <a:lstStyle/>
          <a:p>
            <a:pPr lvl="0" algn="just"/>
            <a:r>
              <a:rPr lang="en-US" sz="2800" dirty="0" smtClean="0">
                <a:solidFill>
                  <a:srgbClr val="0070C0"/>
                </a:solidFill>
              </a:rPr>
              <a:t>Responsiveness- </a:t>
            </a:r>
            <a:r>
              <a:rPr lang="en-US" sz="2800" dirty="0" smtClean="0"/>
              <a:t>a program continues running even if some part of it is blocked</a:t>
            </a:r>
          </a:p>
          <a:p>
            <a:pPr lvl="0" algn="just"/>
            <a:r>
              <a:rPr lang="en-US" sz="2800" dirty="0" smtClean="0">
                <a:solidFill>
                  <a:srgbClr val="0070C0"/>
                </a:solidFill>
              </a:rPr>
              <a:t>Resource</a:t>
            </a:r>
            <a:r>
              <a:rPr lang="en-US" sz="2800" dirty="0" smtClean="0"/>
              <a:t> </a:t>
            </a:r>
            <a:r>
              <a:rPr lang="en-US" sz="2800" dirty="0" smtClean="0">
                <a:solidFill>
                  <a:srgbClr val="0070C0"/>
                </a:solidFill>
              </a:rPr>
              <a:t>sharing</a:t>
            </a:r>
            <a:r>
              <a:rPr lang="en-US" sz="2800" dirty="0" smtClean="0"/>
              <a:t>: allowing better utilization of resources.</a:t>
            </a:r>
          </a:p>
          <a:p>
            <a:pPr lvl="0" algn="just"/>
            <a:r>
              <a:rPr lang="en-US" sz="2800" dirty="0" smtClean="0">
                <a:solidFill>
                  <a:srgbClr val="0070C0"/>
                </a:solidFill>
              </a:rPr>
              <a:t>Economy</a:t>
            </a:r>
            <a:r>
              <a:rPr lang="en-US" sz="2800" dirty="0" smtClean="0"/>
              <a:t>: Creating and managing threads becomes easier.</a:t>
            </a:r>
          </a:p>
          <a:p>
            <a:pPr lvl="0" algn="just"/>
            <a:r>
              <a:rPr lang="en-US" sz="2800" dirty="0" smtClean="0">
                <a:solidFill>
                  <a:srgbClr val="0070C0"/>
                </a:solidFill>
              </a:rPr>
              <a:t>Scalability</a:t>
            </a:r>
            <a:r>
              <a:rPr lang="en-US" sz="2800" dirty="0" smtClean="0"/>
              <a:t>. One thread runs on one CPU. In Multithreaded processes, threads can be distributed over a series of processors to scale.</a:t>
            </a:r>
          </a:p>
          <a:p>
            <a:pPr lvl="0" algn="just"/>
            <a:r>
              <a:rPr lang="en-US" sz="2800" dirty="0" smtClean="0">
                <a:solidFill>
                  <a:srgbClr val="0070C0"/>
                </a:solidFill>
              </a:rPr>
              <a:t>Context</a:t>
            </a:r>
            <a:r>
              <a:rPr lang="en-US" sz="2800" dirty="0" smtClean="0"/>
              <a:t> </a:t>
            </a:r>
            <a:r>
              <a:rPr lang="en-US" sz="2800" dirty="0" smtClean="0">
                <a:solidFill>
                  <a:srgbClr val="0070C0"/>
                </a:solidFill>
              </a:rPr>
              <a:t>Switching</a:t>
            </a:r>
            <a:r>
              <a:rPr lang="en-US" sz="2800" dirty="0" smtClean="0"/>
              <a:t> </a:t>
            </a:r>
            <a:r>
              <a:rPr lang="en-US" sz="2800" dirty="0" smtClean="0">
                <a:solidFill>
                  <a:srgbClr val="0070C0"/>
                </a:solidFill>
              </a:rPr>
              <a:t>is</a:t>
            </a:r>
            <a:r>
              <a:rPr lang="en-US" sz="2800" dirty="0" smtClean="0"/>
              <a:t> </a:t>
            </a:r>
            <a:r>
              <a:rPr lang="en-US" sz="2800" dirty="0" smtClean="0">
                <a:solidFill>
                  <a:srgbClr val="0070C0"/>
                </a:solidFill>
              </a:rPr>
              <a:t>smooth</a:t>
            </a:r>
            <a:r>
              <a:rPr lang="en-US" sz="2800" dirty="0" smtClean="0"/>
              <a:t>. Context switching refers to the procedure followed by CPU to change from one task to another.</a:t>
            </a:r>
          </a:p>
          <a:p>
            <a:pPr algn="just"/>
            <a:endParaRPr lang="en-US" sz="2800"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25</a:t>
            </a:fld>
            <a:endParaRPr kumimoji="0" lang="en-US"/>
          </a:p>
        </p:txBody>
      </p:sp>
    </p:spTree>
  </p:cSld>
  <p:clrMapOvr>
    <a:masterClrMapping/>
  </p:clrMapOvr>
  <p:transition>
    <p:zoom dir="in"/>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Autofit/>
          </a:bodyPr>
          <a:lstStyle/>
          <a:p>
            <a:r>
              <a:rPr lang="en-US" b="1" dirty="0" smtClean="0">
                <a:solidFill>
                  <a:schemeClr val="tx1"/>
                </a:solidFill>
                <a:latin typeface="Calisto MT" pitchFamily="18" charset="0"/>
              </a:rPr>
              <a:t>Thread synchronization </a:t>
            </a:r>
            <a:endParaRPr lang="en-US" b="1" dirty="0">
              <a:solidFill>
                <a:schemeClr val="tx1"/>
              </a:solidFill>
              <a:latin typeface="Calisto MT" pitchFamily="18" charset="0"/>
            </a:endParaRPr>
          </a:p>
        </p:txBody>
      </p:sp>
      <p:sp>
        <p:nvSpPr>
          <p:cNvPr id="3" name="Content Placeholder 2"/>
          <p:cNvSpPr>
            <a:spLocks noGrp="1"/>
          </p:cNvSpPr>
          <p:nvPr>
            <p:ph sz="quarter" idx="1"/>
          </p:nvPr>
        </p:nvSpPr>
        <p:spPr>
          <a:xfrm>
            <a:off x="609600" y="990600"/>
            <a:ext cx="8305800" cy="5410200"/>
          </a:xfrm>
        </p:spPr>
        <p:txBody>
          <a:bodyPr>
            <a:normAutofit/>
          </a:bodyPr>
          <a:lstStyle/>
          <a:p>
            <a:pPr algn="just"/>
            <a:r>
              <a:rPr lang="en-US" dirty="0" smtClean="0"/>
              <a:t>Thread synchronization is the concurrent execution of two or more threads that share critical resources. </a:t>
            </a:r>
          </a:p>
          <a:p>
            <a:pPr algn="just"/>
            <a:r>
              <a:rPr lang="en-US" dirty="0" smtClean="0"/>
              <a:t>Threads should be synchronized to avoid critical resource use conflicts. Otherwise, conflicts may arise when parallel-running threads attempt to modify a common variable at the same time.</a:t>
            </a:r>
          </a:p>
          <a:p>
            <a:pPr algn="just"/>
            <a:r>
              <a:rPr lang="en-US" dirty="0" smtClean="0"/>
              <a:t>To clarify thread synchronization, consider the following example: three threads - A, B, and C - are executed concurrently and need to access a critical resource, Z.</a:t>
            </a:r>
          </a:p>
          <a:p>
            <a:pPr algn="just"/>
            <a:r>
              <a:rPr lang="en-US" dirty="0" smtClean="0"/>
              <a:t> To avoid conflicts when accessing Z, threads A, B, and C must be synchronized. Thus, when A accesses Z, and B also tries to access Z, B’s access of Z must be avoided with security measures until A finishes its operation and comes out of Z.</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26</a:t>
            </a:fld>
            <a:endParaRPr kumimoji="0" lang="en-US"/>
          </a:p>
        </p:txBody>
      </p:sp>
    </p:spTree>
  </p:cSld>
  <p:clrMapOvr>
    <a:masterClrMapping/>
  </p:clrMapOvr>
  <p:transition>
    <p:zoom dir="in"/>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r"/>
            <a:r>
              <a:rPr lang="en-US" b="1" dirty="0" smtClean="0">
                <a:latin typeface="Calisto MT" pitchFamily="18" charset="0"/>
              </a:rPr>
              <a:t>Cont’d </a:t>
            </a:r>
            <a:endParaRPr lang="en-US" b="1" dirty="0">
              <a:latin typeface="Calisto MT" pitchFamily="18" charset="0"/>
            </a:endParaRPr>
          </a:p>
        </p:txBody>
      </p:sp>
      <p:sp>
        <p:nvSpPr>
          <p:cNvPr id="3" name="Content Placeholder 2"/>
          <p:cNvSpPr>
            <a:spLocks noGrp="1"/>
          </p:cNvSpPr>
          <p:nvPr>
            <p:ph sz="quarter" idx="1"/>
          </p:nvPr>
        </p:nvSpPr>
        <p:spPr>
          <a:xfrm>
            <a:off x="609600" y="762000"/>
            <a:ext cx="8305800" cy="5791200"/>
          </a:xfrm>
        </p:spPr>
        <p:txBody>
          <a:bodyPr>
            <a:normAutofit/>
          </a:bodyPr>
          <a:lstStyle/>
          <a:p>
            <a:pPr algn="just"/>
            <a:r>
              <a:rPr lang="en-US" dirty="0" smtClean="0"/>
              <a:t>In Java, two synchronization strategies are used to prevent thread interference and memory consistency errors: </a:t>
            </a:r>
          </a:p>
          <a:p>
            <a:pPr algn="just"/>
            <a:r>
              <a:rPr lang="en-US" b="1" dirty="0" smtClean="0">
                <a:solidFill>
                  <a:srgbClr val="0070C0"/>
                </a:solidFill>
              </a:rPr>
              <a:t>Synchronized Method</a:t>
            </a:r>
            <a:r>
              <a:rPr lang="en-US" dirty="0" smtClean="0"/>
              <a:t>: Includes the synchronized keyword in its declaration. When a thread invokes a synchronized method, synchronized method automatically acquires the intrinsic lock for that method's object and releases it when the method returns, even if that return was caused by an uncaught exception.</a:t>
            </a:r>
          </a:p>
          <a:p>
            <a:pPr algn="just"/>
            <a:r>
              <a:rPr lang="en-US" b="1" dirty="0" smtClean="0">
                <a:solidFill>
                  <a:srgbClr val="0070C0"/>
                </a:solidFill>
              </a:rPr>
              <a:t>Synchronized Statement: </a:t>
            </a:r>
            <a:r>
              <a:rPr lang="en-US" dirty="0" smtClean="0"/>
              <a:t>Declares a block of code to be synchronized. Unlike synchronized methods, synchronized statements should specify the objects that provide the intrinsic lock. These statements are useful for improving concurrency with fine-grained synchronization, as they enable the avoidance of unnecessary blocking.</a:t>
            </a:r>
          </a:p>
          <a:p>
            <a:endParaRPr lang="en-US"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27</a:t>
            </a:fld>
            <a:endParaRPr kumimoji="0" lang="en-US"/>
          </a:p>
        </p:txBody>
      </p:sp>
    </p:spTree>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781825">
            <a:off x="2271990" y="1878489"/>
            <a:ext cx="7772400" cy="1143000"/>
          </a:xfrm>
        </p:spPr>
        <p:txBody>
          <a:bodyPr>
            <a:normAutofit fontScale="90000"/>
          </a:bodyPr>
          <a:lstStyle/>
          <a:p>
            <a:r>
              <a:rPr lang="en-US" b="1" dirty="0" smtClean="0">
                <a:latin typeface="Algerian" panose="04020705040A02060702" pitchFamily="82" charset="0"/>
              </a:rPr>
              <a:t>THANK YOU</a:t>
            </a:r>
            <a:br>
              <a:rPr lang="en-US" b="1" dirty="0" smtClean="0">
                <a:latin typeface="Algerian" panose="04020705040A02060702" pitchFamily="82" charset="0"/>
              </a:rPr>
            </a:br>
            <a:r>
              <a:rPr lang="en-US" b="1" dirty="0" smtClean="0">
                <a:latin typeface="Algerian" panose="04020705040A02060702" pitchFamily="82" charset="0"/>
              </a:rPr>
              <a:t/>
            </a:r>
            <a:br>
              <a:rPr lang="en-US" b="1" dirty="0" smtClean="0">
                <a:latin typeface="Algerian" panose="04020705040A02060702" pitchFamily="82" charset="0"/>
              </a:rPr>
            </a:br>
            <a:r>
              <a:rPr lang="en-US" b="1" dirty="0" smtClean="0">
                <a:latin typeface="Algerian" panose="04020705040A02060702" pitchFamily="82" charset="0"/>
              </a:rPr>
              <a:t>??</a:t>
            </a:r>
            <a:endParaRPr lang="en-US" b="1" dirty="0">
              <a:latin typeface="Algerian" panose="04020705040A02060702" pitchFamily="82" charset="0"/>
            </a:endParaRP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28</a:t>
            </a:fld>
            <a:endParaRPr kumimoji="0" lang="en-US"/>
          </a:p>
        </p:txBody>
      </p:sp>
    </p:spTree>
  </p:cSld>
  <p:clrMapOvr>
    <a:masterClrMapping/>
  </p:clrMapOvr>
  <p:transition>
    <p:zoom dir="in"/>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smtClean="0">
                <a:solidFill>
                  <a:srgbClr val="002060"/>
                </a:solidFill>
                <a:latin typeface="Calisto MT" pitchFamily="18" charset="0"/>
              </a:rPr>
              <a:t>What is process? </a:t>
            </a:r>
            <a:endParaRPr lang="en-US" b="1" dirty="0">
              <a:solidFill>
                <a:srgbClr val="002060"/>
              </a:solidFill>
              <a:latin typeface="Calisto MT" pitchFamily="18" charset="0"/>
            </a:endParaRPr>
          </a:p>
        </p:txBody>
      </p:sp>
      <p:sp>
        <p:nvSpPr>
          <p:cNvPr id="3" name="Content Placeholder 2"/>
          <p:cNvSpPr>
            <a:spLocks noGrp="1"/>
          </p:cNvSpPr>
          <p:nvPr>
            <p:ph sz="quarter" idx="1"/>
          </p:nvPr>
        </p:nvSpPr>
        <p:spPr>
          <a:xfrm>
            <a:off x="609600" y="990600"/>
            <a:ext cx="8077200" cy="5486400"/>
          </a:xfrm>
        </p:spPr>
        <p:txBody>
          <a:bodyPr>
            <a:noAutofit/>
          </a:bodyPr>
          <a:lstStyle/>
          <a:p>
            <a:pPr algn="just"/>
            <a:r>
              <a:rPr lang="en-US" sz="2000" dirty="0" smtClean="0"/>
              <a:t>A process is an instance of a  computer program in execution. When we ask a computer system to run a program the code for that program is loaded from disk into memory and executed as a process in the system on some platforms.</a:t>
            </a:r>
          </a:p>
          <a:p>
            <a:pPr algn="just"/>
            <a:r>
              <a:rPr lang="en-US" sz="2000" dirty="0" smtClean="0"/>
              <a:t>Processes might be called jobs or tasks on a modern system.</a:t>
            </a:r>
          </a:p>
          <a:p>
            <a:pPr algn="just"/>
            <a:r>
              <a:rPr lang="en-US" sz="2000" dirty="0" smtClean="0"/>
              <a:t>A process consists of one or more threads of execution.</a:t>
            </a:r>
          </a:p>
          <a:p>
            <a:pPr algn="just"/>
            <a:r>
              <a:rPr lang="en-US" sz="2000" dirty="0" smtClean="0"/>
              <a:t>A process can execute one instruction a time or can execute several instructions at a time on the CPU.</a:t>
            </a:r>
          </a:p>
          <a:p>
            <a:pPr algn="just"/>
            <a:r>
              <a:rPr lang="en-US" sz="2000" dirty="0" smtClean="0"/>
              <a:t>Each process on the system receives its own private allocation of resources </a:t>
            </a:r>
          </a:p>
          <a:p>
            <a:pPr algn="just"/>
            <a:r>
              <a:rPr lang="en-US" sz="2000" dirty="0" smtClean="0"/>
              <a:t>Each process also has access to its own data and the operating system maintain statistics about each process in order to make effective scheduling decisions in memory.</a:t>
            </a: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3</a:t>
            </a:fld>
            <a:endParaRPr kumimoji="0" lang="en-US"/>
          </a:p>
        </p:txBody>
      </p:sp>
    </p:spTree>
  </p:cSld>
  <p:clrMapOvr>
    <a:masterClrMapping/>
  </p:clrMapOvr>
  <p:transition>
    <p:zoom dir="in"/>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533400"/>
          </a:xfrm>
        </p:spPr>
        <p:txBody>
          <a:bodyPr>
            <a:normAutofit fontScale="90000"/>
          </a:bodyPr>
          <a:lstStyle/>
          <a:p>
            <a:pPr algn="r"/>
            <a:r>
              <a:rPr lang="en-US" b="1" dirty="0" smtClean="0">
                <a:solidFill>
                  <a:srgbClr val="002060"/>
                </a:solidFill>
                <a:latin typeface="Calisto MT" pitchFamily="18" charset="0"/>
              </a:rPr>
              <a:t>Cont</a:t>
            </a:r>
            <a:r>
              <a:rPr lang="en-US" b="1" dirty="0" smtClean="0">
                <a:solidFill>
                  <a:srgbClr val="002060"/>
                </a:solidFill>
              </a:rPr>
              <a:t>…</a:t>
            </a:r>
            <a:endParaRPr lang="en-US" b="1" dirty="0">
              <a:solidFill>
                <a:srgbClr val="002060"/>
              </a:solidFill>
            </a:endParaRPr>
          </a:p>
        </p:txBody>
      </p:sp>
      <p:sp>
        <p:nvSpPr>
          <p:cNvPr id="3" name="Content Placeholder 2"/>
          <p:cNvSpPr>
            <a:spLocks noGrp="1"/>
          </p:cNvSpPr>
          <p:nvPr>
            <p:ph sz="quarter" idx="1"/>
          </p:nvPr>
        </p:nvSpPr>
        <p:spPr>
          <a:xfrm>
            <a:off x="609600" y="609600"/>
            <a:ext cx="8229600" cy="6019800"/>
          </a:xfrm>
        </p:spPr>
        <p:txBody>
          <a:bodyPr>
            <a:normAutofit lnSpcReduction="10000"/>
          </a:bodyPr>
          <a:lstStyle/>
          <a:p>
            <a:pPr algn="just"/>
            <a:r>
              <a:rPr lang="en-US" dirty="0" smtClean="0"/>
              <a:t>A process is divided into segments program code and other read-only data are placed into the text segment.</a:t>
            </a:r>
          </a:p>
          <a:p>
            <a:pPr algn="just"/>
            <a:r>
              <a:rPr lang="en-US" dirty="0" smtClean="0"/>
              <a:t>Global variables in a program have their own data segment that allows both reading and writing automatic variables or local variables and functions are allocated at compile time and placed on the </a:t>
            </a:r>
            <a:r>
              <a:rPr lang="en-US" dirty="0" smtClean="0"/>
              <a:t>stack.</a:t>
            </a:r>
          </a:p>
          <a:p>
            <a:pPr>
              <a:buFont typeface="Wingdings" panose="05000000000000000000" pitchFamily="2" charset="2"/>
              <a:buChar char="v"/>
            </a:pPr>
            <a:r>
              <a:rPr lang="en-US" sz="2400" b="1" dirty="0"/>
              <a:t>Process memory is divided into four </a:t>
            </a:r>
            <a:r>
              <a:rPr lang="en-US" sz="2400" b="1" dirty="0" smtClean="0"/>
              <a:t>sections:</a:t>
            </a:r>
          </a:p>
          <a:p>
            <a:pPr lvl="1"/>
            <a:r>
              <a:rPr lang="en-US" dirty="0" smtClean="0"/>
              <a:t>The </a:t>
            </a:r>
            <a:r>
              <a:rPr lang="en-US" b="1" dirty="0"/>
              <a:t>text</a:t>
            </a:r>
            <a:r>
              <a:rPr lang="en-US" dirty="0"/>
              <a:t> section comprises the compiled program code, read in from non-volatile storage when the program is launched.</a:t>
            </a:r>
          </a:p>
          <a:p>
            <a:pPr lvl="1"/>
            <a:r>
              <a:rPr lang="en-US" dirty="0"/>
              <a:t>The </a:t>
            </a:r>
            <a:r>
              <a:rPr lang="en-US" b="1" dirty="0"/>
              <a:t>data</a:t>
            </a:r>
            <a:r>
              <a:rPr lang="en-US" dirty="0"/>
              <a:t> section stores global and static variables, allocated and initialized prior to executing main.</a:t>
            </a:r>
          </a:p>
          <a:p>
            <a:pPr lvl="1"/>
            <a:r>
              <a:rPr lang="en-US" dirty="0"/>
              <a:t>The </a:t>
            </a:r>
            <a:r>
              <a:rPr lang="en-US" b="1" dirty="0"/>
              <a:t>heap</a:t>
            </a:r>
            <a:r>
              <a:rPr lang="en-US" dirty="0"/>
              <a:t> is used for dynamic memory allocation, and is managed via calls to new, </a:t>
            </a:r>
            <a:r>
              <a:rPr lang="en-US" dirty="0" smtClean="0"/>
              <a:t>delete, </a:t>
            </a:r>
            <a:r>
              <a:rPr lang="en-US" dirty="0"/>
              <a:t>free, etc.</a:t>
            </a:r>
          </a:p>
          <a:p>
            <a:pPr lvl="1"/>
            <a:r>
              <a:rPr lang="en-US" dirty="0"/>
              <a:t>The </a:t>
            </a:r>
            <a:r>
              <a:rPr lang="en-US" b="1" dirty="0"/>
              <a:t>stack</a:t>
            </a:r>
            <a:r>
              <a:rPr lang="en-US" dirty="0"/>
              <a:t> is used for local variables. Space on the stack is reserved for local variables when they are </a:t>
            </a:r>
            <a:r>
              <a:rPr lang="en-US" dirty="0" smtClean="0"/>
              <a:t>declared.</a:t>
            </a:r>
            <a:r>
              <a:rPr lang="en-US" dirty="0"/>
              <a:t> </a:t>
            </a:r>
          </a:p>
          <a:p>
            <a:pPr algn="just"/>
            <a:endParaRPr lang="en-US" dirty="0" smtClean="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4</a:t>
            </a:fld>
            <a:endParaRPr kumimoji="0" lang="en-US"/>
          </a:p>
        </p:txBody>
      </p:sp>
    </p:spTree>
  </p:cSld>
  <p:clrMapOvr>
    <a:masterClrMapping/>
  </p:clrMapOvr>
  <p:transition>
    <p:zoom dir="in"/>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F42FDE4-A7DD-41A7-A0A6-9B649FB43336}" type="slidenum">
              <a:rPr kumimoji="0" lang="en-US" smtClean="0"/>
              <a:pPr/>
              <a:t>5</a:t>
            </a:fld>
            <a:endParaRPr kumimoji="0" lang="en-US"/>
          </a:p>
        </p:txBody>
      </p:sp>
      <p:sp>
        <p:nvSpPr>
          <p:cNvPr id="4" name="Content Placeholder 3"/>
          <p:cNvSpPr>
            <a:spLocks noGrp="1"/>
          </p:cNvSpPr>
          <p:nvPr>
            <p:ph sz="quarter" idx="1"/>
          </p:nvPr>
        </p:nvSpPr>
        <p:spPr>
          <a:xfrm>
            <a:off x="603504" y="304800"/>
            <a:ext cx="7772400" cy="4572000"/>
          </a:xfrm>
        </p:spPr>
        <p:txBody>
          <a:bodyPr>
            <a:normAutofit lnSpcReduction="10000"/>
          </a:bodyPr>
          <a:lstStyle/>
          <a:p>
            <a:pPr algn="just"/>
            <a:r>
              <a:rPr lang="en-US" dirty="0"/>
              <a:t>if a process makes use of shared libraries these libraries are mapped into process memory between the stack and in order to track processes correctly and allow multiple processes to share the same system the operating system must track some information that is associated with each process </a:t>
            </a:r>
          </a:p>
          <a:p>
            <a:pPr algn="just"/>
            <a:r>
              <a:rPr lang="en-US" dirty="0"/>
              <a:t>This information includes that the process is using and the current location in the process code that is executing known as the </a:t>
            </a:r>
            <a:r>
              <a:rPr lang="en-US" b="1" dirty="0"/>
              <a:t>process program counter</a:t>
            </a:r>
          </a:p>
          <a:p>
            <a:pPr algn="just"/>
            <a:r>
              <a:rPr lang="en-US" dirty="0"/>
              <a:t> The operating system must also track other resources in use by a process including </a:t>
            </a:r>
            <a:r>
              <a:rPr lang="en-US" dirty="0">
                <a:solidFill>
                  <a:srgbClr val="002060"/>
                </a:solidFill>
              </a:rPr>
              <a:t>which files are currently open </a:t>
            </a:r>
            <a:r>
              <a:rPr lang="en-US" dirty="0"/>
              <a:t>and </a:t>
            </a:r>
            <a:r>
              <a:rPr lang="en-US" dirty="0">
                <a:solidFill>
                  <a:srgbClr val="002060"/>
                </a:solidFill>
              </a:rPr>
              <a:t>any network connections the process is using .</a:t>
            </a:r>
          </a:p>
          <a:p>
            <a:endParaRPr lang="en-US" dirty="0"/>
          </a:p>
        </p:txBody>
      </p:sp>
    </p:spTree>
    <p:extLst>
      <p:ext uri="{BB962C8B-B14F-4D97-AF65-F5344CB8AC3E}">
        <p14:creationId xmlns:p14="http://schemas.microsoft.com/office/powerpoint/2010/main" val="867300247"/>
      </p:ext>
    </p:extLst>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762000"/>
          </a:xfrm>
        </p:spPr>
        <p:txBody>
          <a:bodyPr>
            <a:normAutofit/>
          </a:bodyPr>
          <a:lstStyle/>
          <a:p>
            <a:pPr algn="r"/>
            <a:r>
              <a:rPr lang="en-US" sz="3600" b="1" dirty="0" smtClean="0">
                <a:solidFill>
                  <a:srgbClr val="002060"/>
                </a:solidFill>
                <a:latin typeface="Calisto MT" pitchFamily="18" charset="0"/>
              </a:rPr>
              <a:t>Cont’d</a:t>
            </a:r>
            <a:endParaRPr lang="en-US" sz="3600" b="1" dirty="0">
              <a:solidFill>
                <a:srgbClr val="002060"/>
              </a:solidFill>
              <a:latin typeface="Calisto MT" pitchFamily="18" charset="0"/>
            </a:endParaRPr>
          </a:p>
        </p:txBody>
      </p:sp>
      <p:sp>
        <p:nvSpPr>
          <p:cNvPr id="3" name="Content Placeholder 2"/>
          <p:cNvSpPr>
            <a:spLocks noGrp="1"/>
          </p:cNvSpPr>
          <p:nvPr>
            <p:ph sz="quarter" idx="1"/>
          </p:nvPr>
        </p:nvSpPr>
        <p:spPr>
          <a:xfrm>
            <a:off x="609600" y="914400"/>
            <a:ext cx="8305800" cy="5715000"/>
          </a:xfrm>
        </p:spPr>
        <p:txBody>
          <a:bodyPr>
            <a:normAutofit/>
          </a:bodyPr>
          <a:lstStyle/>
          <a:p>
            <a:pPr algn="just"/>
            <a:r>
              <a:rPr lang="en-US" sz="2800" dirty="0" smtClean="0"/>
              <a:t>The operating system must keep scheduling information and this information includes a </a:t>
            </a:r>
            <a:r>
              <a:rPr lang="en-US" sz="2800" dirty="0" smtClean="0">
                <a:solidFill>
                  <a:srgbClr val="002060"/>
                </a:solidFill>
              </a:rPr>
              <a:t>unique</a:t>
            </a:r>
            <a:r>
              <a:rPr lang="en-US" sz="2800" dirty="0" smtClean="0"/>
              <a:t> </a:t>
            </a:r>
            <a:r>
              <a:rPr lang="en-US" sz="2800" dirty="0" smtClean="0">
                <a:solidFill>
                  <a:srgbClr val="002060"/>
                </a:solidFill>
              </a:rPr>
              <a:t>identifier</a:t>
            </a:r>
            <a:r>
              <a:rPr lang="en-US" sz="2800" dirty="0" smtClean="0"/>
              <a:t> or </a:t>
            </a:r>
            <a:r>
              <a:rPr lang="en-US" sz="2800" dirty="0" smtClean="0">
                <a:solidFill>
                  <a:srgbClr val="002060"/>
                </a:solidFill>
              </a:rPr>
              <a:t>process</a:t>
            </a:r>
            <a:r>
              <a:rPr lang="en-US" sz="2800" dirty="0" smtClean="0"/>
              <a:t> </a:t>
            </a:r>
            <a:r>
              <a:rPr lang="en-US" sz="2800" dirty="0" smtClean="0">
                <a:solidFill>
                  <a:srgbClr val="002060"/>
                </a:solidFill>
              </a:rPr>
              <a:t>ID</a:t>
            </a:r>
            <a:r>
              <a:rPr lang="en-US" sz="2800" dirty="0" smtClean="0"/>
              <a:t> </a:t>
            </a:r>
          </a:p>
          <a:p>
            <a:pPr algn="just"/>
            <a:r>
              <a:rPr lang="en-US" sz="2800" dirty="0" smtClean="0"/>
              <a:t>It can be used to distinguish processes from each other in order to arbitrate access to system resources the operating system must also store information about the owner of a process so that permissions can be enforced correctly to facilitate scheduling decisions</a:t>
            </a:r>
          </a:p>
          <a:p>
            <a:pPr algn="just"/>
            <a:r>
              <a:rPr lang="en-US" sz="2800" dirty="0" smtClean="0"/>
              <a:t> The operating system collects various statistics about process execution such as the amount of CPU time consumed and the amount of memory used during the lifetime of a process</a:t>
            </a:r>
          </a:p>
          <a:p>
            <a:pPr algn="just"/>
            <a:r>
              <a:rPr lang="en-US" sz="2800" dirty="0" smtClean="0"/>
              <a:t> The process moves between several states about each process</a:t>
            </a: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6</a:t>
            </a:fld>
            <a:endParaRPr kumimoji="0" lang="en-US"/>
          </a:p>
        </p:txBody>
      </p:sp>
    </p:spTree>
  </p:cSld>
  <p:clrMapOvr>
    <a:masterClrMapping/>
  </p:clrMapOvr>
  <p:transition>
    <p:zoom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Autofit/>
          </a:bodyPr>
          <a:lstStyle/>
          <a:p>
            <a:r>
              <a:rPr lang="en-US" sz="3600" b="1" dirty="0" smtClean="0">
                <a:solidFill>
                  <a:srgbClr val="002060"/>
                </a:solidFill>
                <a:latin typeface="Calisto MT" pitchFamily="18" charset="0"/>
              </a:rPr>
              <a:t>Process</a:t>
            </a:r>
            <a:r>
              <a:rPr lang="en-US" b="1" dirty="0" smtClean="0">
                <a:solidFill>
                  <a:srgbClr val="002060"/>
                </a:solidFill>
              </a:rPr>
              <a:t> </a:t>
            </a:r>
            <a:r>
              <a:rPr lang="en-US" sz="3600" b="1" dirty="0" smtClean="0">
                <a:solidFill>
                  <a:srgbClr val="002060"/>
                </a:solidFill>
                <a:latin typeface="Calisto MT" pitchFamily="18" charset="0"/>
              </a:rPr>
              <a:t>state</a:t>
            </a:r>
            <a:endParaRPr lang="en-US" sz="3600" b="1" dirty="0">
              <a:solidFill>
                <a:srgbClr val="002060"/>
              </a:solidFill>
              <a:latin typeface="Calisto MT" pitchFamily="18" charset="0"/>
            </a:endParaRPr>
          </a:p>
        </p:txBody>
      </p:sp>
      <p:sp>
        <p:nvSpPr>
          <p:cNvPr id="3" name="Content Placeholder 2"/>
          <p:cNvSpPr>
            <a:spLocks noGrp="1"/>
          </p:cNvSpPr>
          <p:nvPr>
            <p:ph sz="quarter" idx="1"/>
          </p:nvPr>
        </p:nvSpPr>
        <p:spPr>
          <a:xfrm>
            <a:off x="685800" y="1143000"/>
            <a:ext cx="8001000" cy="5410200"/>
          </a:xfrm>
        </p:spPr>
        <p:txBody>
          <a:bodyPr>
            <a:noAutofit/>
          </a:bodyPr>
          <a:lstStyle/>
          <a:p>
            <a:pPr algn="just">
              <a:buFont typeface="Wingdings" pitchFamily="2" charset="2"/>
              <a:buChar char="§"/>
            </a:pPr>
            <a:r>
              <a:rPr lang="en-US" sz="2800" dirty="0" smtClean="0"/>
              <a:t>As a process executes, it changes its </a:t>
            </a:r>
            <a:r>
              <a:rPr lang="en-US" sz="2800" b="1" i="1" dirty="0" smtClean="0"/>
              <a:t>state</a:t>
            </a:r>
          </a:p>
          <a:p>
            <a:pPr lvl="1" algn="just">
              <a:buFont typeface="Courier New" pitchFamily="49" charset="0"/>
              <a:buChar char="o"/>
            </a:pPr>
            <a:r>
              <a:rPr lang="en-US" sz="2800" b="1" dirty="0" smtClean="0"/>
              <a:t>New</a:t>
            </a:r>
            <a:r>
              <a:rPr lang="en-US" sz="2800" dirty="0" smtClean="0"/>
              <a:t>: the process is being created</a:t>
            </a:r>
          </a:p>
          <a:p>
            <a:pPr lvl="1" algn="just">
              <a:buFont typeface="Courier New" pitchFamily="49" charset="0"/>
              <a:buChar char="o"/>
            </a:pPr>
            <a:r>
              <a:rPr lang="en-US" sz="2800" b="1" dirty="0" smtClean="0"/>
              <a:t>Running</a:t>
            </a:r>
            <a:r>
              <a:rPr lang="en-US" sz="2800" dirty="0" smtClean="0"/>
              <a:t>: instructions are being executed</a:t>
            </a:r>
          </a:p>
          <a:p>
            <a:pPr lvl="1" algn="just">
              <a:buFont typeface="Courier New" pitchFamily="49" charset="0"/>
              <a:buChar char="o"/>
            </a:pPr>
            <a:r>
              <a:rPr lang="en-US" sz="2800" b="1" dirty="0" smtClean="0"/>
              <a:t>Waiting</a:t>
            </a:r>
            <a:r>
              <a:rPr lang="en-US" sz="2800" dirty="0" smtClean="0"/>
              <a:t>: the process is waiting for some event to occur</a:t>
            </a:r>
          </a:p>
          <a:p>
            <a:pPr lvl="1" algn="just">
              <a:buFont typeface="Courier New" pitchFamily="49" charset="0"/>
              <a:buChar char="o"/>
            </a:pPr>
            <a:r>
              <a:rPr lang="en-US" sz="2800" b="1" dirty="0" smtClean="0"/>
              <a:t>Ready</a:t>
            </a:r>
            <a:r>
              <a:rPr lang="en-US" sz="2800" dirty="0" smtClean="0"/>
              <a:t>: the process is waiting to be assigned to a CPU</a:t>
            </a:r>
          </a:p>
          <a:p>
            <a:pPr lvl="1" algn="just">
              <a:buFont typeface="Courier New" pitchFamily="49" charset="0"/>
              <a:buChar char="o"/>
            </a:pPr>
            <a:r>
              <a:rPr lang="en-US" sz="2800" dirty="0" smtClean="0"/>
              <a:t> </a:t>
            </a:r>
            <a:r>
              <a:rPr lang="en-US" sz="2800" b="1" dirty="0" smtClean="0"/>
              <a:t>Terminated</a:t>
            </a:r>
            <a:r>
              <a:rPr lang="en-US" sz="2800" dirty="0" smtClean="0"/>
              <a:t>: the process has finished execution</a:t>
            </a:r>
          </a:p>
          <a:p>
            <a:pPr lvl="1" algn="just">
              <a:buNone/>
            </a:pPr>
            <a:r>
              <a:rPr lang="en-US" sz="2800" dirty="0" smtClean="0"/>
              <a:t/>
            </a:r>
            <a:br>
              <a:rPr lang="en-US" sz="2800" dirty="0" smtClean="0"/>
            </a:br>
            <a:endParaRPr lang="en-US" sz="2800"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7</a:t>
            </a:fld>
            <a:endParaRPr kumimoji="0" lang="en-US"/>
          </a:p>
        </p:txBody>
      </p:sp>
    </p:spTree>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solidFill>
                  <a:srgbClr val="002060"/>
                </a:solidFill>
                <a:latin typeface="Calisto MT" pitchFamily="18" charset="0"/>
              </a:rPr>
              <a:t>Process</a:t>
            </a:r>
            <a:r>
              <a:rPr lang="en-US" b="1" dirty="0" smtClean="0">
                <a:solidFill>
                  <a:srgbClr val="002060"/>
                </a:solidFill>
              </a:rPr>
              <a:t> </a:t>
            </a:r>
            <a:r>
              <a:rPr lang="en-US" sz="3600" b="1" dirty="0" smtClean="0">
                <a:solidFill>
                  <a:srgbClr val="002060"/>
                </a:solidFill>
                <a:latin typeface="Calisto MT" pitchFamily="18" charset="0"/>
              </a:rPr>
              <a:t>state</a:t>
            </a:r>
            <a:r>
              <a:rPr lang="en-US" b="1" dirty="0" smtClean="0">
                <a:solidFill>
                  <a:srgbClr val="002060"/>
                </a:solidFill>
              </a:rPr>
              <a:t>                       </a:t>
            </a:r>
            <a:r>
              <a:rPr lang="en-US" sz="3600" b="1" dirty="0" smtClean="0">
                <a:solidFill>
                  <a:srgbClr val="002060"/>
                </a:solidFill>
                <a:latin typeface="Calisto MT" pitchFamily="18" charset="0"/>
              </a:rPr>
              <a:t>Cont’d</a:t>
            </a:r>
            <a:r>
              <a:rPr lang="en-US" b="1" dirty="0" smtClean="0">
                <a:solidFill>
                  <a:srgbClr val="002060"/>
                </a:solidFill>
              </a:rPr>
              <a:t> </a:t>
            </a:r>
            <a:endParaRPr lang="en-US" b="1" dirty="0">
              <a:solidFill>
                <a:srgbClr val="002060"/>
              </a:solidFill>
            </a:endParaRPr>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8</a:t>
            </a:fld>
            <a:endParaRPr kumimoji="0" lang="en-US"/>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609600" y="1524000"/>
            <a:ext cx="8229600" cy="4495800"/>
          </a:xfrm>
          <a:prstGeom prst="rect">
            <a:avLst/>
          </a:prstGeom>
          <a:noFill/>
          <a:ln w="9525">
            <a:noFill/>
            <a:miter lim="800000"/>
            <a:headEnd/>
            <a:tailEnd/>
          </a:ln>
          <a:effectLst/>
        </p:spPr>
      </p:pic>
    </p:spTree>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pPr algn="r"/>
            <a:r>
              <a:rPr lang="en-US" sz="3600" b="1" dirty="0" smtClean="0">
                <a:solidFill>
                  <a:srgbClr val="002060"/>
                </a:solidFill>
                <a:latin typeface="Calisto MT" pitchFamily="18" charset="0"/>
              </a:rPr>
              <a:t>Cont’d</a:t>
            </a:r>
            <a:endParaRPr lang="en-US" sz="3600" b="1" dirty="0">
              <a:solidFill>
                <a:srgbClr val="002060"/>
              </a:solidFill>
              <a:latin typeface="Calisto MT" pitchFamily="18" charset="0"/>
            </a:endParaRPr>
          </a:p>
        </p:txBody>
      </p:sp>
      <p:sp>
        <p:nvSpPr>
          <p:cNvPr id="3" name="Content Placeholder 2"/>
          <p:cNvSpPr>
            <a:spLocks noGrp="1"/>
          </p:cNvSpPr>
          <p:nvPr>
            <p:ph sz="quarter" idx="1"/>
          </p:nvPr>
        </p:nvSpPr>
        <p:spPr>
          <a:xfrm>
            <a:off x="609600" y="762000"/>
            <a:ext cx="8305800" cy="5791200"/>
          </a:xfrm>
        </p:spPr>
        <p:txBody>
          <a:bodyPr>
            <a:normAutofit/>
          </a:bodyPr>
          <a:lstStyle/>
          <a:p>
            <a:pPr algn="just"/>
            <a:r>
              <a:rPr lang="en-US" sz="2800" dirty="0" smtClean="0"/>
              <a:t>When a process is first created it is initially in the new state once creation is complete and the process is ready to run it transition to the ready state where it waits to be assigned to a CPU core</a:t>
            </a:r>
          </a:p>
          <a:p>
            <a:pPr algn="just"/>
            <a:r>
              <a:rPr lang="en-US" sz="2800" dirty="0" smtClean="0"/>
              <a:t>when the scheduler selects a ready process to run that process is moved to the running state and is given CPU resources during execution a process might request external resources such as disk I/O since these resources take time to provide the process is moved out of the running state and into the waiting state so that the CPU core can be given to another process</a:t>
            </a:r>
            <a:endParaRPr lang="en-US" sz="2800" dirty="0"/>
          </a:p>
        </p:txBody>
      </p:sp>
      <p:sp>
        <p:nvSpPr>
          <p:cNvPr id="4" name="Slide Number Placeholder 3"/>
          <p:cNvSpPr>
            <a:spLocks noGrp="1"/>
          </p:cNvSpPr>
          <p:nvPr>
            <p:ph type="sldNum" sz="quarter" idx="12"/>
          </p:nvPr>
        </p:nvSpPr>
        <p:spPr/>
        <p:txBody>
          <a:bodyPr/>
          <a:lstStyle/>
          <a:p>
            <a:fld id="{6F42FDE4-A7DD-41A7-A0A6-9B649FB43336}" type="slidenum">
              <a:rPr kumimoji="0" lang="en-US" smtClean="0"/>
              <a:pPr/>
              <a:t>9</a:t>
            </a:fld>
            <a:endParaRPr kumimoji="0" lang="en-US"/>
          </a:p>
        </p:txBody>
      </p:sp>
    </p:spTree>
  </p:cSld>
  <p:clrMapOvr>
    <a:masterClrMapping/>
  </p:clrMapOvr>
  <p:transition>
    <p:zoom dir="in"/>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1373</TotalTime>
  <Words>1889</Words>
  <Application>Microsoft Office PowerPoint</Application>
  <PresentationFormat>On-screen Show (4:3)</PresentationFormat>
  <Paragraphs>176</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Algerian</vt:lpstr>
      <vt:lpstr>Arial</vt:lpstr>
      <vt:lpstr>Calibri</vt:lpstr>
      <vt:lpstr>Calisto MT</vt:lpstr>
      <vt:lpstr>Courier New</vt:lpstr>
      <vt:lpstr>Franklin Gothic Book</vt:lpstr>
      <vt:lpstr>Perpetua</vt:lpstr>
      <vt:lpstr>Wingdings</vt:lpstr>
      <vt:lpstr>Wingdings 2</vt:lpstr>
      <vt:lpstr>Default Theme</vt:lpstr>
      <vt:lpstr>Chapter 2</vt:lpstr>
      <vt:lpstr>Outline </vt:lpstr>
      <vt:lpstr>What is process? </vt:lpstr>
      <vt:lpstr>Cont…</vt:lpstr>
      <vt:lpstr>PowerPoint Presentation</vt:lpstr>
      <vt:lpstr>Cont’d</vt:lpstr>
      <vt:lpstr>Process state</vt:lpstr>
      <vt:lpstr>Process state                       Cont’d </vt:lpstr>
      <vt:lpstr>Cont’d</vt:lpstr>
      <vt:lpstr>Context switch </vt:lpstr>
      <vt:lpstr>Threads </vt:lpstr>
      <vt:lpstr>Cont’d</vt:lpstr>
      <vt:lpstr>Types of threads </vt:lpstr>
      <vt:lpstr>PowerPoint Presentation</vt:lpstr>
      <vt:lpstr>PowerPoint Presentation</vt:lpstr>
      <vt:lpstr>Kernel threads</vt:lpstr>
      <vt:lpstr>PowerPoint Presentation</vt:lpstr>
      <vt:lpstr>Processes vs. threads </vt:lpstr>
      <vt:lpstr>Differences b/n processes and threads </vt:lpstr>
      <vt:lpstr>Multi-threading </vt:lpstr>
      <vt:lpstr>Multi-threading  Models </vt:lpstr>
      <vt:lpstr>Many to One Model </vt:lpstr>
      <vt:lpstr> One to One Model</vt:lpstr>
      <vt:lpstr> Many to Many Model</vt:lpstr>
      <vt:lpstr>Benefits of Multithreading </vt:lpstr>
      <vt:lpstr>Thread synchronization </vt:lpstr>
      <vt:lpstr>Cont’d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user</dc:creator>
  <cp:lastModifiedBy>Microsoft account</cp:lastModifiedBy>
  <cp:revision>69</cp:revision>
  <dcterms:created xsi:type="dcterms:W3CDTF">2018-12-07T16:55:59Z</dcterms:created>
  <dcterms:modified xsi:type="dcterms:W3CDTF">2022-12-18T21:14:41Z</dcterms:modified>
</cp:coreProperties>
</file>