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9" r:id="rId3"/>
    <p:sldId id="280" r:id="rId4"/>
    <p:sldId id="281" r:id="rId5"/>
    <p:sldId id="282" r:id="rId6"/>
    <p:sldId id="283" r:id="rId7"/>
    <p:sldId id="288" r:id="rId8"/>
    <p:sldId id="289" r:id="rId9"/>
    <p:sldId id="290" r:id="rId10"/>
    <p:sldId id="284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6" r:id="rId25"/>
    <p:sldId id="287" r:id="rId26"/>
    <p:sldId id="277" r:id="rId27"/>
    <p:sldId id="291" r:id="rId28"/>
    <p:sldId id="292" r:id="rId29"/>
    <p:sldId id="286" r:id="rId30"/>
    <p:sldId id="272" r:id="rId31"/>
    <p:sldId id="285" r:id="rId32"/>
    <p:sldId id="273" r:id="rId33"/>
    <p:sldId id="278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533EA-9357-4B13-B42D-29E4188BE151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F81C1-EC49-4690-99BE-A17D11FE0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40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CCEFE-C09A-40B3-B217-3EA52838FC6C}" type="datetimeFigureOut">
              <a:rPr lang="en-US" smtClean="0"/>
              <a:pPr/>
              <a:t>12/25/2022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444C9-C43E-4A36-A5D8-384B96720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1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E42CC19-4470-4D1E-BA5B-210B60D2AD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3504" y="3200400"/>
            <a:ext cx="8083296" cy="3124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Inter-thread and inter-process communications using shared memory, pipes and sockets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2CC19-4470-4D1E-BA5B-210B60D2AD3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THREE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pPr algn="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51054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Difference between wait() and sleep() in Java</a:t>
            </a:r>
          </a:p>
          <a:p>
            <a:pPr lvl="1"/>
            <a:r>
              <a:rPr lang="en-US" sz="2600" dirty="0" err="1"/>
              <a:t>Object.wait</a:t>
            </a:r>
            <a:r>
              <a:rPr lang="en-US" sz="2600" dirty="0"/>
              <a:t>() and </a:t>
            </a:r>
            <a:r>
              <a:rPr lang="en-US" sz="2600" dirty="0" err="1"/>
              <a:t>Thread.sleep</a:t>
            </a:r>
            <a:r>
              <a:rPr lang="en-US" sz="2600" dirty="0"/>
              <a:t>() are entirely two different methods in Java that are used in two different contexts. Here, we have listed a few differences between these two methods</a:t>
            </a:r>
            <a:r>
              <a:rPr lang="en-US" sz="2600" dirty="0" smtClean="0"/>
              <a:t>.</a:t>
            </a:r>
            <a:endParaRPr lang="en-US" sz="2600" dirty="0"/>
          </a:p>
          <a:p>
            <a:pPr marL="834390" lvl="1" indent="-514350">
              <a:buFont typeface="+mj-lt"/>
              <a:buAutoNum type="arabicPeriod"/>
            </a:pPr>
            <a:r>
              <a:rPr lang="en-US" sz="2600" dirty="0" smtClean="0"/>
              <a:t>wait</a:t>
            </a:r>
            <a:r>
              <a:rPr lang="en-US" sz="2600" dirty="0"/>
              <a:t>() method is always called from synchronized block otherwise, it will throw </a:t>
            </a:r>
            <a:r>
              <a:rPr lang="en-US" sz="2600" dirty="0" err="1"/>
              <a:t>IllegalMonitorStateException</a:t>
            </a:r>
            <a:r>
              <a:rPr lang="en-US" sz="2600" dirty="0"/>
              <a:t> whereas sleep() method can be called from any code block</a:t>
            </a:r>
            <a:r>
              <a:rPr lang="en-US" sz="2600" dirty="0" smtClean="0"/>
              <a:t>.</a:t>
            </a:r>
            <a:endParaRPr lang="en-US" sz="2600" dirty="0"/>
          </a:p>
          <a:p>
            <a:pPr marL="834390" lvl="1" indent="-514350">
              <a:buFont typeface="+mj-lt"/>
              <a:buAutoNum type="arabicPeriod"/>
            </a:pPr>
            <a:r>
              <a:rPr lang="en-US" sz="2600" dirty="0" smtClean="0"/>
              <a:t>wait</a:t>
            </a:r>
            <a:r>
              <a:rPr lang="en-US" sz="2600" dirty="0"/>
              <a:t>() method releases the acquired lock while sleep() method does not release the lock</a:t>
            </a:r>
            <a:r>
              <a:rPr lang="en-US" sz="2600" dirty="0" smtClean="0"/>
              <a:t>.</a:t>
            </a:r>
            <a:endParaRPr lang="en-US" sz="2600" dirty="0"/>
          </a:p>
          <a:p>
            <a:pPr marL="834390" lvl="1" indent="-514350">
              <a:buFont typeface="+mj-lt"/>
              <a:buAutoNum type="arabicPeriod"/>
            </a:pPr>
            <a:r>
              <a:rPr lang="en-US" sz="2600" dirty="0" smtClean="0"/>
              <a:t>wait</a:t>
            </a:r>
            <a:r>
              <a:rPr lang="en-US" sz="2600" dirty="0"/>
              <a:t>() is called on Object whereas sleep() is called on Thread</a:t>
            </a:r>
            <a:r>
              <a:rPr lang="en-US" sz="2600" dirty="0" smtClean="0"/>
              <a:t>.</a:t>
            </a:r>
            <a:endParaRPr lang="en-US" sz="2600" dirty="0"/>
          </a:p>
          <a:p>
            <a:pPr marL="834390" lvl="1" indent="-514350">
              <a:buFont typeface="+mj-lt"/>
              <a:buAutoNum type="arabicPeriod"/>
            </a:pPr>
            <a:r>
              <a:rPr lang="en-US" sz="2600" dirty="0" smtClean="0"/>
              <a:t>waiting </a:t>
            </a:r>
            <a:r>
              <a:rPr lang="en-US" sz="2600" dirty="0"/>
              <a:t>thread can be awakened by invoking notify()/</a:t>
            </a:r>
            <a:r>
              <a:rPr lang="en-US" sz="2600" dirty="0" err="1"/>
              <a:t>notifyAll</a:t>
            </a:r>
            <a:r>
              <a:rPr lang="en-US" sz="2600" dirty="0"/>
              <a:t>() methods while sleeping thread cannot be awakened.</a:t>
            </a:r>
          </a:p>
        </p:txBody>
      </p:sp>
    </p:spTree>
    <p:extLst>
      <p:ext uri="{BB962C8B-B14F-4D97-AF65-F5344CB8AC3E}">
        <p14:creationId xmlns:p14="http://schemas.microsoft.com/office/powerpoint/2010/main" val="32314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Inter-process communication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066800"/>
            <a:ext cx="8077200" cy="5486400"/>
          </a:xfrm>
        </p:spPr>
        <p:txBody>
          <a:bodyPr/>
          <a:lstStyle/>
          <a:p>
            <a:pPr algn="just"/>
            <a:r>
              <a:rPr lang="en-US" b="1" dirty="0" smtClean="0"/>
              <a:t>What is IPC?</a:t>
            </a:r>
            <a:endParaRPr lang="en-US" dirty="0" smtClean="0"/>
          </a:p>
          <a:p>
            <a:pPr algn="just"/>
            <a:r>
              <a:rPr lang="en-US" b="1" dirty="0" smtClean="0"/>
              <a:t>Process</a:t>
            </a:r>
            <a:r>
              <a:rPr lang="en-US" dirty="0" smtClean="0"/>
              <a:t>: Running program is called a process.</a:t>
            </a:r>
          </a:p>
          <a:p>
            <a:pPr algn="just"/>
            <a:r>
              <a:rPr lang="en-US" b="1" dirty="0" smtClean="0"/>
              <a:t>IPC</a:t>
            </a:r>
            <a:r>
              <a:rPr lang="en-US" dirty="0" smtClean="0"/>
              <a:t>: Exchange of data between two or more separate, independent processes Operating systems provide facilities for inter-process communication (IPC).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Rectangle 4"/>
          <p:cNvSpPr/>
          <p:nvPr/>
        </p:nvSpPr>
        <p:spPr>
          <a:xfrm>
            <a:off x="685800" y="3429000"/>
            <a:ext cx="7772400" cy="2971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r>
              <a:rPr lang="en-US" sz="2000" dirty="0" smtClean="0"/>
              <a:t>     Uni-cast                                                                     Multi-cast</a:t>
            </a:r>
            <a:endParaRPr lang="en-US" sz="2000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505200"/>
            <a:ext cx="6705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/>
              <a:t>cont’d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14400"/>
            <a:ext cx="8077200" cy="5562600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sz="2800" dirty="0" smtClean="0"/>
              <a:t>Processes within a system may be independent or cooperating</a:t>
            </a:r>
          </a:p>
          <a:p>
            <a:pPr lvl="0" algn="just"/>
            <a:r>
              <a:rPr lang="en-US" sz="2800" dirty="0" smtClean="0"/>
              <a:t>Cooperating process can affect or be affected by other processes, including sharing data</a:t>
            </a:r>
          </a:p>
          <a:p>
            <a:pPr lvl="0" algn="just"/>
            <a:r>
              <a:rPr lang="en-US" sz="2800" dirty="0" smtClean="0"/>
              <a:t>Reasons for cooperating processes: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800" dirty="0" smtClean="0"/>
              <a:t>Information sharing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800" dirty="0" smtClean="0"/>
              <a:t>Computation speedup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800" dirty="0" smtClean="0"/>
              <a:t>Modularity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800" dirty="0" smtClean="0"/>
              <a:t>Convenience</a:t>
            </a:r>
          </a:p>
          <a:p>
            <a:pPr algn="just">
              <a:buNone/>
            </a:pPr>
            <a:r>
              <a:rPr lang="en-US" sz="2800" dirty="0" smtClean="0"/>
              <a:t>Two models of IPC</a:t>
            </a:r>
          </a:p>
          <a:p>
            <a:pPr marL="1120140" lvl="2" indent="-571500" algn="just">
              <a:buFont typeface="+mj-lt"/>
              <a:buAutoNum type="romanUcPeriod"/>
            </a:pPr>
            <a:r>
              <a:rPr lang="en-US" sz="2800" dirty="0" smtClean="0"/>
              <a:t>Shared memory</a:t>
            </a:r>
          </a:p>
          <a:p>
            <a:pPr marL="1120140" lvl="2" indent="-571500" algn="just">
              <a:buFont typeface="+mj-lt"/>
              <a:buAutoNum type="romanUcPeriod"/>
            </a:pPr>
            <a:r>
              <a:rPr lang="en-US" sz="2800" dirty="0" smtClean="0"/>
              <a:t>Message passing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12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Communication Models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066800"/>
            <a:ext cx="8077200" cy="5105400"/>
          </a:xfrm>
        </p:spPr>
        <p:txBody>
          <a:bodyPr/>
          <a:lstStyle/>
          <a:p>
            <a:r>
              <a:rPr lang="en-US" b="1" dirty="0" smtClean="0"/>
              <a:t>Message passing model: 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914400" y="1828800"/>
            <a:ext cx="7239000" cy="3581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05001"/>
            <a:ext cx="5867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Message passing                         cont’d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914400"/>
            <a:ext cx="8077200" cy="5562600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sz="2800" dirty="0" smtClean="0"/>
              <a:t>Mechanism for process to communicate and synchronize their actions</a:t>
            </a:r>
            <a:endParaRPr lang="en-US" sz="2400" dirty="0" smtClean="0"/>
          </a:p>
          <a:p>
            <a:pPr lvl="0" algn="just"/>
            <a:r>
              <a:rPr lang="en-US" sz="2800" dirty="0" smtClean="0"/>
              <a:t> Message system process communicate with each other without resorting to shared variables</a:t>
            </a:r>
            <a:endParaRPr lang="en-US" sz="2400" dirty="0" smtClean="0"/>
          </a:p>
          <a:p>
            <a:pPr lvl="0" algn="just"/>
            <a:r>
              <a:rPr lang="en-US" sz="2800" b="1" dirty="0" smtClean="0"/>
              <a:t>IPC facility provides two operations:</a:t>
            </a:r>
            <a:endParaRPr lang="en-US" sz="2400" b="1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Send(destination, message)-message size fixed or variable</a:t>
            </a:r>
            <a:endParaRPr lang="en-US" sz="20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Receive(source, message)</a:t>
            </a:r>
            <a:endParaRPr lang="en-US" sz="2000" dirty="0" smtClean="0"/>
          </a:p>
          <a:p>
            <a:pPr lvl="0" algn="just"/>
            <a:r>
              <a:rPr lang="en-US" sz="2800" dirty="0" smtClean="0"/>
              <a:t>If P and Q wish to communicate, they need to: </a:t>
            </a:r>
            <a:endParaRPr lang="en-US" sz="24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Establish a communication link between them</a:t>
            </a:r>
            <a:endParaRPr lang="en-US" sz="20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Exchange messages via send/receive</a:t>
            </a:r>
            <a:endParaRPr lang="en-US" sz="2000" dirty="0" smtClean="0"/>
          </a:p>
          <a:p>
            <a:pPr lvl="0" algn="just"/>
            <a:r>
              <a:rPr lang="en-US" sz="2800" dirty="0" smtClean="0"/>
              <a:t>Implementation of communication link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Physical (e.g. shared memory , hardware bus)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Logical( e.g. direct or indirect, synchronous or asynchronous)</a:t>
            </a:r>
            <a:endParaRPr lang="en-US" sz="2000" dirty="0" smtClean="0"/>
          </a:p>
          <a:p>
            <a:pPr lvl="0" algn="just"/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533400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/>
              <a:t>Cont’d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838200"/>
            <a:ext cx="8001000" cy="5715000"/>
          </a:xfrm>
        </p:spPr>
        <p:txBody>
          <a:bodyPr>
            <a:noAutofit/>
          </a:bodyPr>
          <a:lstStyle/>
          <a:p>
            <a:pPr lvl="0" algn="just"/>
            <a:r>
              <a:rPr lang="en-US" sz="3200" dirty="0" smtClean="0"/>
              <a:t>Implementation questions</a:t>
            </a:r>
            <a:endParaRPr lang="en-US" sz="28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800" dirty="0" smtClean="0"/>
              <a:t>How are links established?</a:t>
            </a:r>
            <a:endParaRPr lang="en-US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800" dirty="0" smtClean="0"/>
              <a:t>Can a link be associated with more than two processes?</a:t>
            </a:r>
            <a:endParaRPr lang="en-US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800" dirty="0" smtClean="0"/>
              <a:t> How many links can there be between every pair of communicating processes?</a:t>
            </a:r>
            <a:endParaRPr lang="en-US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800" dirty="0" smtClean="0"/>
              <a:t>What is the capacity of a link?</a:t>
            </a:r>
            <a:endParaRPr lang="en-US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800" dirty="0" smtClean="0"/>
              <a:t> Is the size of a message that the link can accommodate fixed or variable?</a:t>
            </a:r>
            <a:endParaRPr lang="en-US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2800" dirty="0" smtClean="0"/>
              <a:t>Is a link unidirectional or bi-directional?</a:t>
            </a:r>
            <a:endParaRPr lang="en-US" dirty="0" smtClean="0"/>
          </a:p>
          <a:p>
            <a:r>
              <a:rPr lang="en-US" sz="2800" dirty="0" smtClean="0"/>
              <a:t>There are two ways of link establishment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Direct communication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Indirect communication 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Direct communication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838200"/>
            <a:ext cx="8077200" cy="5638800"/>
          </a:xfrm>
        </p:spPr>
        <p:txBody>
          <a:bodyPr/>
          <a:lstStyle/>
          <a:p>
            <a:pPr lvl="0" algn="just"/>
            <a:r>
              <a:rPr lang="en-US" sz="3200" dirty="0" smtClean="0"/>
              <a:t>Processes must name each other explicitly:</a:t>
            </a:r>
            <a:endParaRPr lang="en-US" sz="2800" dirty="0" smtClean="0"/>
          </a:p>
          <a:p>
            <a:pPr lvl="1" algn="just"/>
            <a:r>
              <a:rPr lang="en-US" sz="2800" dirty="0" smtClean="0"/>
              <a:t>Send (P, message) –send a message to process P</a:t>
            </a:r>
            <a:endParaRPr lang="en-US" dirty="0" smtClean="0"/>
          </a:p>
          <a:p>
            <a:pPr lvl="1" algn="just"/>
            <a:r>
              <a:rPr lang="en-US" sz="2800" dirty="0" smtClean="0"/>
              <a:t>Receive (Q, message) –receive a message from process Q</a:t>
            </a:r>
            <a:endParaRPr lang="en-US" dirty="0" smtClean="0"/>
          </a:p>
          <a:p>
            <a:pPr lvl="1" algn="just"/>
            <a:r>
              <a:rPr lang="en-US" sz="2800" dirty="0" smtClean="0"/>
              <a:t>Properties of direct communication link</a:t>
            </a:r>
            <a:endParaRPr lang="en-US" dirty="0" smtClean="0"/>
          </a:p>
          <a:p>
            <a:pPr lvl="1" algn="just"/>
            <a:r>
              <a:rPr lang="en-US" sz="2800" dirty="0" smtClean="0"/>
              <a:t>A link is associated with exactly one pair of communicating processes</a:t>
            </a:r>
            <a:endParaRPr lang="en-US" dirty="0" smtClean="0"/>
          </a:p>
          <a:p>
            <a:pPr lvl="1" algn="just"/>
            <a:r>
              <a:rPr lang="en-US" sz="2800" dirty="0" smtClean="0"/>
              <a:t>Between each pair there exists exactly one link</a:t>
            </a:r>
            <a:endParaRPr lang="en-US" dirty="0" smtClean="0"/>
          </a:p>
          <a:p>
            <a:pPr lvl="1" algn="just"/>
            <a:r>
              <a:rPr lang="en-US" sz="2800" dirty="0" smtClean="0"/>
              <a:t>The link may be unidirectional, but is usually bi-directional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Indirect communication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685800"/>
            <a:ext cx="8153400" cy="5867400"/>
          </a:xfrm>
        </p:spPr>
        <p:txBody>
          <a:bodyPr/>
          <a:lstStyle/>
          <a:p>
            <a:pPr lvl="0" algn="just"/>
            <a:r>
              <a:rPr lang="en-US" sz="2400" dirty="0" smtClean="0"/>
              <a:t>Messages are directed and received mailboxes (also referred to as </a:t>
            </a:r>
            <a:r>
              <a:rPr lang="en-US" sz="2400" b="1" dirty="0" smtClean="0"/>
              <a:t>Ports</a:t>
            </a:r>
            <a:r>
              <a:rPr lang="en-US" sz="2400" dirty="0" smtClean="0"/>
              <a:t>).</a:t>
            </a:r>
          </a:p>
          <a:p>
            <a:pPr lvl="0" algn="just"/>
            <a:r>
              <a:rPr lang="en-US" sz="2400" dirty="0" smtClean="0"/>
              <a:t>Each mailbox has a </a:t>
            </a:r>
            <a:r>
              <a:rPr lang="en-US" sz="2400" b="1" dirty="0" smtClean="0"/>
              <a:t>unique id</a:t>
            </a:r>
          </a:p>
          <a:p>
            <a:pPr lvl="0" algn="just"/>
            <a:r>
              <a:rPr lang="en-US" sz="2400" dirty="0" smtClean="0"/>
              <a:t>Processes can communicate only if they share a mailbox</a:t>
            </a:r>
          </a:p>
          <a:p>
            <a:pPr lvl="0" algn="just"/>
            <a:r>
              <a:rPr lang="en-US" sz="2400" dirty="0" smtClean="0"/>
              <a:t>Properties of communication link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Link established only if processes share a common mailbox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A link may be associated with many processes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Each pair of processes may share several communication links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Link may be unidirectional or bi-directional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4495800"/>
            <a:ext cx="5638800" cy="1905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1" y="4572000"/>
            <a:ext cx="4495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>
                <a:solidFill>
                  <a:schemeClr val="tx1"/>
                </a:solidFill>
              </a:rPr>
              <a:t>Cont’d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914400"/>
            <a:ext cx="80772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 smtClean="0"/>
              <a:t>IPC Mechanisms </a:t>
            </a:r>
            <a:endParaRPr lang="en-US" sz="3200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sz="3200" dirty="0" smtClean="0"/>
              <a:t>Transfer data/info between address spaces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3200" dirty="0" smtClean="0"/>
              <a:t>Maintain protection and isolation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3200" dirty="0" smtClean="0"/>
              <a:t>Provide flexibility and performance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3200" dirty="0" smtClean="0"/>
              <a:t>Processes write(send) and read(receive)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400" dirty="0" smtClean="0"/>
              <a:t>Message passing </a:t>
            </a:r>
            <a:r>
              <a:rPr lang="en-US" sz="3400" dirty="0" err="1" smtClean="0"/>
              <a:t>vs</a:t>
            </a:r>
            <a:r>
              <a:rPr lang="en-US" sz="3400" dirty="0" smtClean="0"/>
              <a:t> shared memory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3200" dirty="0" smtClean="0"/>
              <a:t>Advantage of message passing is that OS manages the channel.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3200" dirty="0" smtClean="0"/>
              <a:t>Disadvantage is overheads and not fast as there is kernel interaction.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3200" dirty="0" smtClean="0"/>
              <a:t>Advantage of shared memory is </a:t>
            </a:r>
            <a:r>
              <a:rPr lang="en-US" sz="2800" dirty="0"/>
              <a:t>OS is out of the way after establishing the shared </a:t>
            </a:r>
            <a:r>
              <a:rPr lang="en-US" sz="2800" dirty="0" smtClean="0"/>
              <a:t>channel.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800" dirty="0" smtClean="0"/>
              <a:t>Disadvantage is synchronization problem.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II. Shared memory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914400"/>
            <a:ext cx="8153400" cy="56388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E.g</a:t>
            </a:r>
            <a:r>
              <a:rPr lang="en-US" dirty="0"/>
              <a:t>., </a:t>
            </a:r>
            <a:r>
              <a:rPr lang="en-US" dirty="0" err="1"/>
              <a:t>shmget</a:t>
            </a:r>
            <a:r>
              <a:rPr lang="en-US" dirty="0"/>
              <a:t>(), </a:t>
            </a:r>
            <a:r>
              <a:rPr lang="en-US" dirty="0" err="1" smtClean="0"/>
              <a:t>shmat</a:t>
            </a:r>
            <a:r>
              <a:rPr lang="en-US" dirty="0" smtClean="0"/>
              <a:t>() </a:t>
            </a:r>
            <a:r>
              <a:rPr lang="en-US" dirty="0"/>
              <a:t>in Unix</a:t>
            </a:r>
            <a:endParaRPr lang="en-US" dirty="0" smtClean="0"/>
          </a:p>
          <a:p>
            <a:pPr lvl="0" algn="just"/>
            <a:r>
              <a:rPr lang="en-US" sz="2800" dirty="0" smtClean="0"/>
              <a:t>OS establishes shared channel and maps it into each process address space</a:t>
            </a:r>
          </a:p>
          <a:p>
            <a:pPr lvl="0" algn="just"/>
            <a:r>
              <a:rPr lang="en-US" sz="2800" dirty="0" smtClean="0"/>
              <a:t>Processes directly read/write from this memory</a:t>
            </a:r>
          </a:p>
          <a:p>
            <a:pPr lvl="0" algn="just"/>
            <a:r>
              <a:rPr lang="en-US" sz="2800" dirty="0" smtClean="0"/>
              <a:t>OS is out of the way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524000" y="990600"/>
            <a:ext cx="4724400" cy="2133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914400"/>
            <a:ext cx="4267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Inter-thread Communication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Inter-thread communication in Java is a technique through which multiple threads communicate with each other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It provides an efficient way through which more than one thread communicate with each other by reducing CPU idle time. CPU idle time is a process in which CPU cycles are not wasted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When more than one threads are executing simultaneously, sometimes they need to communicate with each other by exchanging information with each other.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thread exchanges information before or after it changes its state.</a:t>
            </a:r>
          </a:p>
        </p:txBody>
      </p:sp>
    </p:spTree>
    <p:extLst>
      <p:ext uri="{BB962C8B-B14F-4D97-AF65-F5344CB8AC3E}">
        <p14:creationId xmlns:p14="http://schemas.microsoft.com/office/powerpoint/2010/main" val="2582777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Race Conditions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8001000" cy="5562600"/>
          </a:xfrm>
        </p:spPr>
        <p:txBody>
          <a:bodyPr/>
          <a:lstStyle/>
          <a:p>
            <a:pPr algn="just"/>
            <a:r>
              <a:rPr lang="en-US" sz="2800" dirty="0" smtClean="0"/>
              <a:t>In operating systems, processes that are working together share some common storage (main memory, file etc.) that each process can read and write.</a:t>
            </a:r>
          </a:p>
          <a:p>
            <a:pPr algn="just"/>
            <a:r>
              <a:rPr lang="en-US" sz="2800" dirty="0" smtClean="0"/>
              <a:t>When two or more processes are reading or writing some shared data and the final result depends on who runs precisely when, are called </a:t>
            </a:r>
            <a:r>
              <a:rPr lang="en-US" sz="2800" b="1" dirty="0" smtClean="0"/>
              <a:t>race conditions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Concurrently executing threads that share data need to synchronize their operations and processing in order to avoid race condition on shared data.</a:t>
            </a:r>
          </a:p>
          <a:p>
            <a:pPr algn="just"/>
            <a:r>
              <a:rPr lang="en-US" sz="2800" dirty="0" smtClean="0"/>
              <a:t> Only one ‘customer’ thread at a time should be allowed to examine and update the shared variable.</a:t>
            </a:r>
          </a:p>
          <a:p>
            <a:pPr algn="just"/>
            <a:r>
              <a:rPr lang="en-US" sz="2800" dirty="0" smtClean="0"/>
              <a:t>Race conditions are also possible in Operating Systems.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914400"/>
            <a:ext cx="8001000" cy="5562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000" dirty="0" smtClean="0"/>
              <a:t>If the ready queue is implemented as a linked list and if the ready queue is being manipulated during the handling of an interrupt, then interrupts must be disabled to prevent another interrupt before the first one completes.</a:t>
            </a:r>
          </a:p>
          <a:p>
            <a:pPr algn="just"/>
            <a:r>
              <a:rPr lang="en-US" sz="3000" dirty="0" smtClean="0"/>
              <a:t>If interrupts are not disabled then the linked list could become corrupt.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000" b="1" dirty="0" smtClean="0"/>
              <a:t>   Critical Section</a:t>
            </a:r>
            <a:endParaRPr lang="en-US" sz="3000" dirty="0" smtClean="0"/>
          </a:p>
          <a:p>
            <a:pPr lvl="0" algn="just"/>
            <a:r>
              <a:rPr lang="en-US" sz="3000" dirty="0" smtClean="0"/>
              <a:t>The key to preventing trouble involving shared storage is find some way to prohibit more than one process from reading and writing the shared data simultaneously.</a:t>
            </a:r>
          </a:p>
          <a:p>
            <a:pPr lvl="0" algn="just"/>
            <a:r>
              <a:rPr lang="en-US" sz="3000" dirty="0" smtClean="0"/>
              <a:t>That part of the program where the shared memory is accessed is called the </a:t>
            </a:r>
            <a:r>
              <a:rPr lang="en-US" sz="3000" b="1" dirty="0" smtClean="0"/>
              <a:t>Critical Section</a:t>
            </a:r>
            <a:r>
              <a:rPr lang="en-US" sz="3000" dirty="0" smtClean="0"/>
              <a:t>.</a:t>
            </a:r>
          </a:p>
          <a:p>
            <a:pPr lvl="0" algn="just"/>
            <a:r>
              <a:rPr lang="en-US" sz="3000" dirty="0" smtClean="0"/>
              <a:t>To avoid race conditions and flawed results, one must identify codes in Critical Sections in each thread.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762000"/>
            <a:ext cx="8305800" cy="5715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algn="just"/>
            <a:r>
              <a:rPr lang="en-US" sz="4400" dirty="0" smtClean="0">
                <a:solidFill>
                  <a:srgbClr val="0070C0"/>
                </a:solidFill>
              </a:rPr>
              <a:t>The characteristic properties of the code that form a Critical Section are: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3600" dirty="0" smtClean="0"/>
              <a:t>Codes that reference one or more variables in a “</a:t>
            </a:r>
            <a:r>
              <a:rPr lang="en-US" sz="3600" dirty="0" smtClean="0">
                <a:solidFill>
                  <a:srgbClr val="0070C0"/>
                </a:solidFill>
              </a:rPr>
              <a:t>read-update-write</a:t>
            </a:r>
            <a:r>
              <a:rPr lang="en-US" sz="3600" dirty="0" smtClean="0"/>
              <a:t>” fashion while any of those variables is possibly being altered by another thread.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3600" dirty="0" smtClean="0"/>
              <a:t>Codes that alter one or more variables that are possibly being referenced in “read-update-write” fashion by another thread.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3600" dirty="0" smtClean="0"/>
              <a:t>Codes use a data structure while any part of it is possibly being altered by another thread.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3600" dirty="0" smtClean="0"/>
              <a:t>Codes alter any part of a data structure while it is possibly in use by another thread.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3600" dirty="0" smtClean="0"/>
              <a:t> Here, the important point is that when one process is executing shared modifiable data in its critical section, no other process is to be allowed to execute in its critical section.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3600" dirty="0" smtClean="0"/>
              <a:t>Thus, the execution of critical sections by the processes is mutually exclusive in time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752600" y="990600"/>
            <a:ext cx="4724400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607454"/>
            <a:ext cx="4114800" cy="129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Mutual exclusion 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914400"/>
            <a:ext cx="8382000" cy="5715000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dirty="0" smtClean="0"/>
              <a:t>A way of making sure that if one process is using a shared modifiable data, the other processes will be excluded from doing the same thing.</a:t>
            </a:r>
          </a:p>
          <a:p>
            <a:pPr lvl="0" algn="just"/>
            <a:r>
              <a:rPr lang="en-US" dirty="0" smtClean="0"/>
              <a:t>Formally, while one process executes the shared variable, all other processes desiring to do so at the same time moment should be kept waiting; when that process has finished executing the shared variable, one of the processes waiting; while that process has finished executing the shared variable, one of the processes waiting to do so should be allowed to proceed.</a:t>
            </a:r>
          </a:p>
          <a:p>
            <a:pPr lvl="0" algn="just"/>
            <a:r>
              <a:rPr lang="en-US" dirty="0" smtClean="0"/>
              <a:t>In this fashion, each process executing the shared data (variables) excludes all others from doing so simultaneously. This is called </a:t>
            </a:r>
            <a:r>
              <a:rPr lang="en-US" dirty="0" smtClean="0">
                <a:solidFill>
                  <a:srgbClr val="0070C0"/>
                </a:solidFill>
              </a:rPr>
              <a:t>Mutual Exclusion.</a:t>
            </a:r>
          </a:p>
          <a:p>
            <a:pPr lvl="0" algn="just"/>
            <a:r>
              <a:rPr lang="en-US" dirty="0" smtClean="0"/>
              <a:t>Note that mutual exclusion needs to be enforced only when processes access shared modifiable data - when processes are performing operations that do not conflict with one another they should be allowed to proceed concurrently.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IPC Methods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1143000"/>
            <a:ext cx="8001000" cy="53340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File</a:t>
            </a:r>
            <a:r>
              <a:rPr lang="en-US" dirty="0" smtClean="0"/>
              <a:t> – used to store resources for sharing</a:t>
            </a:r>
          </a:p>
          <a:p>
            <a:pPr algn="just"/>
            <a:r>
              <a:rPr lang="en-US" b="1" dirty="0" smtClean="0"/>
              <a:t>Signals-</a:t>
            </a:r>
            <a:r>
              <a:rPr lang="en-US" dirty="0" smtClean="0"/>
              <a:t> 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dirty="0" smtClean="0"/>
              <a:t>used in UNIX operating system (occurs in process interruption) 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dirty="0" smtClean="0"/>
              <a:t>Signal is a mechanism to communication between multiple processes by way of signaling. This means a source process will send a signal (recognized by number) and the destination process will handle it accordingly.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algn="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25</a:t>
            </a:fld>
            <a:endParaRPr kumimoji="0"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914400"/>
            <a:ext cx="55816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66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IPC Methods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838200"/>
            <a:ext cx="8229600" cy="5715000"/>
          </a:xfrm>
        </p:spPr>
        <p:txBody>
          <a:bodyPr>
            <a:normAutofit/>
          </a:bodyPr>
          <a:lstStyle/>
          <a:p>
            <a:r>
              <a:rPr lang="en-US" b="1" dirty="0" smtClean="0"/>
              <a:t>Message</a:t>
            </a:r>
            <a:r>
              <a:rPr lang="en-US" dirty="0" smtClean="0"/>
              <a:t> </a:t>
            </a:r>
            <a:r>
              <a:rPr lang="en-US" b="1" dirty="0" smtClean="0"/>
              <a:t>queue</a:t>
            </a:r>
            <a:r>
              <a:rPr lang="en-US" dirty="0" smtClean="0"/>
              <a:t> – 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Provides asynchronous or communication protocol (no need of sender and receiver to interact at the same time)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dirty="0" smtClean="0"/>
              <a:t>Communication between two or more processes with full duplex capacity. 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dirty="0" smtClean="0"/>
              <a:t>The processes will communicate with each other by posting a message and retrieving it out of the queue. Once retrieved, the message is no longer available in the queue.</a:t>
            </a:r>
            <a:endParaRPr lang="en-US" b="1" dirty="0" smtClean="0"/>
          </a:p>
          <a:p>
            <a:r>
              <a:rPr lang="en-US" dirty="0" smtClean="0"/>
              <a:t>Queue </a:t>
            </a:r>
            <a:r>
              <a:rPr lang="en-US" dirty="0"/>
              <a:t>of messages attached to the link </a:t>
            </a:r>
          </a:p>
          <a:p>
            <a:pPr lvl="2"/>
            <a:r>
              <a:rPr lang="en-US" sz="2400" b="1" dirty="0" smtClean="0"/>
              <a:t>Zero </a:t>
            </a:r>
            <a:r>
              <a:rPr lang="en-US" sz="2400" b="1" dirty="0"/>
              <a:t>capacity </a:t>
            </a:r>
            <a:r>
              <a:rPr lang="en-US" sz="2400" dirty="0"/>
              <a:t>– 0 messages Sender must wait for receiver (rendezvous). </a:t>
            </a:r>
          </a:p>
          <a:p>
            <a:pPr lvl="2"/>
            <a:r>
              <a:rPr lang="en-US" sz="2400" b="1" dirty="0" smtClean="0"/>
              <a:t>Bounded </a:t>
            </a:r>
            <a:r>
              <a:rPr lang="en-US" sz="2400" b="1" dirty="0"/>
              <a:t>capacity </a:t>
            </a:r>
            <a:r>
              <a:rPr lang="en-US" sz="2400" dirty="0"/>
              <a:t>– finite length of n messages Sender must wait if link full. </a:t>
            </a:r>
          </a:p>
          <a:p>
            <a:pPr lvl="2"/>
            <a:r>
              <a:rPr lang="en-US" sz="2400" b="1" dirty="0" smtClean="0"/>
              <a:t>Unbounded </a:t>
            </a:r>
            <a:r>
              <a:rPr lang="en-US" sz="2400" b="1" dirty="0"/>
              <a:t>capacity </a:t>
            </a:r>
            <a:r>
              <a:rPr lang="en-US" sz="2400" dirty="0"/>
              <a:t>– infinite length Sender never waits.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0" y="304800"/>
            <a:ext cx="7772400" cy="59055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Sockets- </a:t>
            </a:r>
            <a:endParaRPr lang="en-US" sz="2800" b="1" dirty="0" smtClean="0"/>
          </a:p>
          <a:p>
            <a:r>
              <a:rPr lang="en-US" sz="2400" dirty="0" smtClean="0"/>
              <a:t>Sockets </a:t>
            </a:r>
            <a:r>
              <a:rPr lang="en-US" sz="2400" dirty="0"/>
              <a:t>provide point-to-point, two-way communication between two processes. </a:t>
            </a:r>
            <a:endParaRPr lang="en-US" sz="2400" dirty="0" smtClean="0"/>
          </a:p>
          <a:p>
            <a:r>
              <a:rPr lang="en-US" sz="2400" dirty="0" smtClean="0"/>
              <a:t>Sockets </a:t>
            </a:r>
            <a:r>
              <a:rPr lang="en-US" sz="2400" dirty="0"/>
              <a:t>are very versatile and are a basic component of </a:t>
            </a:r>
            <a:r>
              <a:rPr lang="en-US" sz="2400" dirty="0" smtClean="0"/>
              <a:t>inter-process </a:t>
            </a:r>
            <a:r>
              <a:rPr lang="en-US" sz="2400" dirty="0"/>
              <a:t>and intersystem communication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Socket </a:t>
            </a:r>
            <a:r>
              <a:rPr lang="en-US" sz="2400" dirty="0"/>
              <a:t>types define the communication properties visible to the application. Processes communicate only between sockets of the same type. There are five types of socket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A </a:t>
            </a:r>
            <a:r>
              <a:rPr lang="en-US" sz="2400" b="1" dirty="0"/>
              <a:t>stream </a:t>
            </a:r>
            <a:r>
              <a:rPr lang="en-US" sz="2400" b="1" dirty="0" smtClean="0"/>
              <a:t>socket </a:t>
            </a:r>
            <a:r>
              <a:rPr lang="en-US" sz="2400" dirty="0"/>
              <a:t>provides two-way, sequenced, reliable, and unduplicated flow of data with no record boundaries. A stream operates much like a </a:t>
            </a:r>
            <a:r>
              <a:rPr lang="en-US" sz="2400" b="1" dirty="0"/>
              <a:t>telephone</a:t>
            </a:r>
            <a:r>
              <a:rPr lang="en-US" sz="2400" dirty="0"/>
              <a:t> conversation. The socket type is SOCK_STREAM, which, in the Internet domain, uses Transmission Control Protocol (TCP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2843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932644"/>
            <a:ext cx="7772400" cy="5010955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A datagram socket </a:t>
            </a:r>
            <a:r>
              <a:rPr lang="en-US" sz="2800" dirty="0"/>
              <a:t>supports a two-way flow of messages. A on a datagram socket may receive messages in a different </a:t>
            </a:r>
            <a:r>
              <a:rPr lang="en-US" sz="2800" b="1" dirty="0"/>
              <a:t>order</a:t>
            </a:r>
            <a:r>
              <a:rPr lang="en-US" sz="2800" dirty="0"/>
              <a:t> from the sequence in which the messages were sent. </a:t>
            </a:r>
            <a:endParaRPr lang="en-US" sz="2800" dirty="0" smtClean="0"/>
          </a:p>
          <a:p>
            <a:r>
              <a:rPr lang="en-US" sz="2800" dirty="0" smtClean="0"/>
              <a:t>Datagram </a:t>
            </a:r>
            <a:r>
              <a:rPr lang="en-US" sz="2800" dirty="0"/>
              <a:t>sockets operate much like passing letters back and forth in the mail.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socket type is SOCK_DGRAM, which, in the Internet domain, uses User Datagram Protocol (UDP).</a:t>
            </a:r>
          </a:p>
          <a:p>
            <a:r>
              <a:rPr lang="en-US" sz="2800" b="1" dirty="0"/>
              <a:t>A sequential packet </a:t>
            </a:r>
            <a:r>
              <a:rPr lang="en-US" sz="2800" b="1" dirty="0" smtClean="0"/>
              <a:t>socket </a:t>
            </a:r>
            <a:r>
              <a:rPr lang="en-US" sz="2800" dirty="0" smtClean="0"/>
              <a:t>provides </a:t>
            </a:r>
            <a:r>
              <a:rPr lang="en-US" sz="2800" dirty="0"/>
              <a:t>a two-way, sequenced, reliable, connection, for datagrams of a </a:t>
            </a:r>
            <a:r>
              <a:rPr lang="en-US" sz="2800" b="1" dirty="0"/>
              <a:t>fixed maximum </a:t>
            </a:r>
            <a:r>
              <a:rPr lang="en-US" sz="2800" dirty="0" smtClean="0"/>
              <a:t>length.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socket type is SOCK_SEQPACKET. </a:t>
            </a:r>
            <a:r>
              <a:rPr lang="en-US" sz="2800" b="1" dirty="0"/>
              <a:t>No protocol </a:t>
            </a:r>
            <a:r>
              <a:rPr lang="en-US" sz="2800" dirty="0"/>
              <a:t>for this type has been implemented for any protocol family.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21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algn="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572000"/>
          </a:xfrm>
        </p:spPr>
        <p:txBody>
          <a:bodyPr/>
          <a:lstStyle/>
          <a:p>
            <a:r>
              <a:rPr lang="en-US" b="1" dirty="0"/>
              <a:t>Pipe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dirty="0"/>
              <a:t> Access the O/P of each process (</a:t>
            </a:r>
            <a:r>
              <a:rPr lang="en-US" dirty="0" err="1"/>
              <a:t>stdout</a:t>
            </a:r>
            <a:r>
              <a:rPr lang="en-US" dirty="0"/>
              <a:t>) feeds directly as I/P (</a:t>
            </a:r>
            <a:r>
              <a:rPr lang="en-US" dirty="0" err="1"/>
              <a:t>stdin</a:t>
            </a:r>
            <a:r>
              <a:rPr lang="en-US" dirty="0"/>
              <a:t>)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US" dirty="0"/>
              <a:t>Communication between two related processes. </a:t>
            </a:r>
            <a:endParaRPr lang="en-US" dirty="0" smtClean="0"/>
          </a:p>
          <a:p>
            <a:pPr lvl="1" algn="just">
              <a:buFont typeface="Courier New" pitchFamily="49" charset="0"/>
              <a:buChar char="o"/>
            </a:pPr>
            <a:r>
              <a:rPr lang="en-US" dirty="0" smtClean="0"/>
              <a:t>The </a:t>
            </a:r>
            <a:r>
              <a:rPr lang="en-US" dirty="0"/>
              <a:t>mechanism is half duplex meaning the first process communicates with the second process. </a:t>
            </a:r>
            <a:endParaRPr lang="en-US" dirty="0" smtClean="0"/>
          </a:p>
          <a:p>
            <a:pPr lvl="1" algn="just">
              <a:buFont typeface="Courier New" pitchFamily="49" charset="0"/>
              <a:buChar char="o"/>
            </a:pPr>
            <a:r>
              <a:rPr lang="en-US" dirty="0" smtClean="0"/>
              <a:t>To </a:t>
            </a:r>
            <a:r>
              <a:rPr lang="en-US" dirty="0"/>
              <a:t>achieve a full duplex i.e., for the second process to communicate with the first process another pipe is required.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82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algn="r"/>
            <a:r>
              <a:rPr lang="en-US" b="1" dirty="0"/>
              <a:t>cont’d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Thread B waits for Thread A to produce data, it will waste many CPU cycles.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if threads A and B communicate with each other when they have completed their tasks, they do not have to wait and check each other’s status every time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Thus, CPU cycles will not waste. This type of information exchanging between threads is called inter-thread communication in Java</a:t>
            </a:r>
            <a:r>
              <a:rPr lang="en-US" dirty="0" smtClean="0"/>
              <a:t>.</a:t>
            </a:r>
          </a:p>
          <a:p>
            <a:r>
              <a:rPr lang="en-US" dirty="0"/>
              <a:t>Inter thread communication in Java can be achieved by using three methods provided by Object class of </a:t>
            </a:r>
            <a:r>
              <a:rPr lang="en-US" dirty="0" err="1"/>
              <a:t>java.lang</a:t>
            </a:r>
            <a:r>
              <a:rPr lang="en-US" dirty="0"/>
              <a:t> package. They are</a:t>
            </a:r>
            <a:r>
              <a:rPr lang="en-US" dirty="0" smtClean="0"/>
              <a:t>:</a:t>
            </a:r>
            <a:endParaRPr lang="en-US" dirty="0"/>
          </a:p>
          <a:p>
            <a:pPr lvl="3"/>
            <a:r>
              <a:rPr lang="en-US" sz="2600" dirty="0"/>
              <a:t>wait()</a:t>
            </a:r>
          </a:p>
          <a:p>
            <a:pPr lvl="3"/>
            <a:r>
              <a:rPr lang="en-US" sz="2600" dirty="0"/>
              <a:t>notify()</a:t>
            </a:r>
          </a:p>
          <a:p>
            <a:pPr lvl="3"/>
            <a:r>
              <a:rPr lang="en-US" sz="2600" dirty="0" err="1"/>
              <a:t>notifyAll</a:t>
            </a:r>
            <a:r>
              <a:rPr lang="en-US" sz="2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65875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Pipes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914400"/>
            <a:ext cx="8305800" cy="5486400"/>
          </a:xfrm>
        </p:spPr>
        <p:txBody>
          <a:bodyPr/>
          <a:lstStyle/>
          <a:p>
            <a:r>
              <a:rPr lang="en-US" sz="2800" dirty="0" smtClean="0"/>
              <a:t>Are used between parent and child</a:t>
            </a:r>
          </a:p>
          <a:p>
            <a:r>
              <a:rPr lang="en-US" sz="2800" dirty="0" smtClean="0"/>
              <a:t>Always unidirectional </a:t>
            </a:r>
          </a:p>
          <a:p>
            <a:r>
              <a:rPr lang="en-US" sz="2800" dirty="0" smtClean="0"/>
              <a:t>Accessed by two  associated file descriptors</a:t>
            </a:r>
          </a:p>
          <a:p>
            <a:pPr lvl="1">
              <a:buFont typeface="Courier New" pitchFamily="49" charset="0"/>
              <a:buChar char="o"/>
            </a:pPr>
            <a:r>
              <a:rPr lang="en-US" sz="2800" dirty="0" smtClean="0"/>
              <a:t>Fd[0] for reading from pipe</a:t>
            </a:r>
          </a:p>
          <a:p>
            <a:pPr lvl="1">
              <a:buFont typeface="Courier New" pitchFamily="49" charset="0"/>
              <a:buChar char="o"/>
            </a:pPr>
            <a:r>
              <a:rPr lang="en-US" sz="2800" dirty="0" smtClean="0"/>
              <a:t>Fd[1] for writing to the pipe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3429000"/>
            <a:ext cx="61722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505200"/>
            <a:ext cx="5410200" cy="25146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algn="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31</a:t>
            </a:fld>
            <a:endParaRPr kumimoji="0"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281112"/>
            <a:ext cx="6086475" cy="481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15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Pipes for two way communication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32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8077200" cy="5181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Two pipes opened pipe0 and pipe 1     . Close unnecessary pipes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Note the unnecessary pipes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762000" y="1447800"/>
            <a:ext cx="4419600" cy="3505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4191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410200" y="1371600"/>
            <a:ext cx="3200400" cy="3581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524000"/>
            <a:ext cx="3276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33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 rot="19553441">
            <a:off x="1756382" y="-423784"/>
            <a:ext cx="7772400" cy="4572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dirty="0" smtClean="0">
                <a:solidFill>
                  <a:srgbClr val="002060"/>
                </a:solidFill>
              </a:rPr>
              <a:t>THANK YOU!!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rgbClr val="002060"/>
                </a:solidFill>
              </a:rPr>
              <a:t>      END</a:t>
            </a:r>
            <a:endParaRPr lang="en-US" sz="4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algn="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Inter-thread communication methods </a:t>
            </a:r>
            <a:r>
              <a:rPr lang="en-US" dirty="0"/>
              <a:t>can be called only from within a synchronized method or synchronized block of </a:t>
            </a:r>
            <a:r>
              <a:rPr lang="en-US" dirty="0" smtClean="0"/>
              <a:t>code.</a:t>
            </a:r>
          </a:p>
          <a:p>
            <a:r>
              <a:rPr lang="en-US" dirty="0" smtClean="0"/>
              <a:t> </a:t>
            </a:r>
            <a:r>
              <a:rPr lang="en-US" dirty="0"/>
              <a:t>otherwise, </a:t>
            </a:r>
            <a:r>
              <a:rPr lang="en-US" dirty="0" smtClean="0"/>
              <a:t>exception named </a:t>
            </a:r>
            <a:r>
              <a:rPr lang="en-US" dirty="0" err="1" smtClean="0"/>
              <a:t>IllegalMonitorStateException</a:t>
            </a:r>
            <a:r>
              <a:rPr lang="en-US" dirty="0" smtClean="0"/>
              <a:t> </a:t>
            </a:r>
            <a:r>
              <a:rPr lang="en-US" dirty="0"/>
              <a:t>is thrown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Since </a:t>
            </a:r>
            <a:r>
              <a:rPr lang="en-US" dirty="0"/>
              <a:t>it throws a checked exception, therefore, you must be used these methods within Java try-catch block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wait() Method</a:t>
            </a:r>
          </a:p>
          <a:p>
            <a:r>
              <a:rPr lang="en-US" dirty="0" smtClean="0"/>
              <a:t>It notifies </a:t>
            </a:r>
            <a:r>
              <a:rPr lang="en-US" dirty="0"/>
              <a:t>the current thread to give up the monitor (lock) and to go into sleep state until another thread wakes it up by calling notify() method. </a:t>
            </a:r>
            <a:endParaRPr lang="en-US" dirty="0" smtClean="0"/>
          </a:p>
          <a:p>
            <a:r>
              <a:rPr lang="en-US" dirty="0"/>
              <a:t>All overloaded forms of wait() method throw </a:t>
            </a:r>
            <a:r>
              <a:rPr lang="en-US" dirty="0" smtClean="0"/>
              <a:t>Interrupted Exception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time is specified in the wait() method, a thread can wait for maximum time.</a:t>
            </a:r>
          </a:p>
        </p:txBody>
      </p:sp>
    </p:spTree>
    <p:extLst>
      <p:ext uri="{BB962C8B-B14F-4D97-AF65-F5344CB8AC3E}">
        <p14:creationId xmlns:p14="http://schemas.microsoft.com/office/powerpoint/2010/main" val="190050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pPr algn="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460216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Note: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monitor is an object which acts as a lock. It is applied to a thread only when it is inside a synchronized method.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one thread can use monitor at a time. When a thread acquires a lock, it enters the monitor.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 thread enters into the monitor, other threads will wait until first thread exits monitor.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notify() Method</a:t>
            </a:r>
          </a:p>
          <a:p>
            <a:r>
              <a:rPr lang="en-US" dirty="0"/>
              <a:t>The notify() method wakes up a single thread that called wait() method on the same object.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more than one thread is waiting, this method will awake one of them.</a:t>
            </a:r>
          </a:p>
        </p:txBody>
      </p:sp>
    </p:spTree>
    <p:extLst>
      <p:ext uri="{BB962C8B-B14F-4D97-AF65-F5344CB8AC3E}">
        <p14:creationId xmlns:p14="http://schemas.microsoft.com/office/powerpoint/2010/main" val="334089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pPr algn="r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32645" y="1237444"/>
            <a:ext cx="7772400" cy="49728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err="1"/>
              <a:t>notifyAll</a:t>
            </a:r>
            <a:r>
              <a:rPr lang="en-US" b="1" dirty="0"/>
              <a:t>()</a:t>
            </a:r>
          </a:p>
          <a:p>
            <a:r>
              <a:rPr lang="en-US" dirty="0"/>
              <a:t>The </a:t>
            </a:r>
            <a:r>
              <a:rPr lang="en-US" dirty="0" err="1"/>
              <a:t>notifyAll</a:t>
            </a:r>
            <a:r>
              <a:rPr lang="en-US" dirty="0"/>
              <a:t>() method is used to wake up all threads that called wait() method on the same object.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thread having the highest priority will run first</a:t>
            </a:r>
            <a:r>
              <a:rPr lang="en-US" dirty="0" smtClean="0"/>
              <a:t>.</a:t>
            </a:r>
          </a:p>
          <a:p>
            <a:r>
              <a:rPr lang="en-US" b="1" dirty="0"/>
              <a:t>Why wait(), notify() and </a:t>
            </a:r>
            <a:r>
              <a:rPr lang="en-US" b="1" dirty="0" err="1"/>
              <a:t>notifyAll</a:t>
            </a:r>
            <a:r>
              <a:rPr lang="en-US" b="1" dirty="0"/>
              <a:t>() methods are defined inside Object class, not Thread class?</a:t>
            </a:r>
          </a:p>
          <a:p>
            <a:r>
              <a:rPr lang="en-US" dirty="0"/>
              <a:t>This is because all these three methods are related to lock and Java provides lock at Object level, not at the Thread level. </a:t>
            </a:r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they are defined in Object class.</a:t>
            </a:r>
          </a:p>
        </p:txBody>
      </p:sp>
    </p:spTree>
    <p:extLst>
      <p:ext uri="{BB962C8B-B14F-4D97-AF65-F5344CB8AC3E}">
        <p14:creationId xmlns:p14="http://schemas.microsoft.com/office/powerpoint/2010/main" val="296865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3504" y="7513"/>
            <a:ext cx="7772400" cy="5829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public class A </a:t>
            </a:r>
            <a:r>
              <a:rPr lang="en-US" sz="1400" dirty="0" smtClean="0"/>
              <a:t>{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;	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boolean</a:t>
            </a:r>
            <a:r>
              <a:rPr lang="en-US" sz="1400" dirty="0"/>
              <a:t> flag = false; // flag will be true when data production is over.</a:t>
            </a:r>
          </a:p>
          <a:p>
            <a:pPr marL="0" indent="0">
              <a:buNone/>
            </a:pPr>
            <a:r>
              <a:rPr lang="en-US" sz="1400" dirty="0"/>
              <a:t>synchronized void deliver(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 smtClean="0"/>
              <a:t>){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if(flag)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try </a:t>
            </a: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wait(); // Wait till a notification is received from Thread2. There will be no wastage of time</a:t>
            </a:r>
            <a:r>
              <a:rPr lang="en-US" sz="1400" dirty="0" smtClean="0"/>
              <a:t>. </a:t>
            </a: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 catch(</a:t>
            </a:r>
            <a:r>
              <a:rPr lang="en-US" sz="1400" dirty="0" err="1"/>
              <a:t>InterruptedException</a:t>
            </a:r>
            <a:r>
              <a:rPr lang="en-US" sz="1400" dirty="0"/>
              <a:t> </a:t>
            </a:r>
            <a:r>
              <a:rPr lang="en-US" sz="1400" dirty="0" err="1"/>
              <a:t>ie</a:t>
            </a:r>
            <a:r>
              <a:rPr lang="en-US" sz="1400" dirty="0" smtClean="0"/>
              <a:t>){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ie</a:t>
            </a:r>
            <a:r>
              <a:rPr lang="en-US" sz="1400" dirty="0"/>
              <a:t>);	 </a:t>
            </a:r>
            <a:r>
              <a:rPr lang="en-US" sz="1400" dirty="0" smtClean="0"/>
              <a:t> </a:t>
            </a: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this.i</a:t>
            </a:r>
            <a:r>
              <a:rPr lang="en-US" sz="1400" dirty="0"/>
              <a:t> = </a:t>
            </a:r>
            <a:r>
              <a:rPr lang="en-US" sz="1400" dirty="0" err="1"/>
              <a:t>i</a:t>
            </a:r>
            <a:r>
              <a:rPr lang="en-US" sz="1400" dirty="0"/>
              <a:t>;	</a:t>
            </a:r>
          </a:p>
          <a:p>
            <a:pPr marL="0" indent="0">
              <a:buNone/>
            </a:pPr>
            <a:r>
              <a:rPr lang="en-US" sz="1400" dirty="0"/>
              <a:t>   flag = true; // When data production is over, it will store true into flag.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System.out.println</a:t>
            </a:r>
            <a:r>
              <a:rPr lang="en-US" sz="1400" dirty="0"/>
              <a:t>("Data Delivered: " +</a:t>
            </a:r>
            <a:r>
              <a:rPr lang="en-US" sz="1400" dirty="0" err="1"/>
              <a:t>i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notify(); // When data production is over, it will notify Thread2 to use it</a:t>
            </a:r>
            <a:r>
              <a:rPr lang="en-US" sz="1400" dirty="0" smtClean="0"/>
              <a:t>. </a:t>
            </a: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synchronized </a:t>
            </a:r>
            <a:r>
              <a:rPr lang="en-US" sz="1400" dirty="0" err="1"/>
              <a:t>int</a:t>
            </a:r>
            <a:r>
              <a:rPr lang="en-US" sz="1400" dirty="0"/>
              <a:t> receive</a:t>
            </a:r>
            <a:r>
              <a:rPr lang="en-US" sz="1400" dirty="0" smtClean="0"/>
              <a:t>(){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if(!flag)</a:t>
            </a:r>
          </a:p>
          <a:p>
            <a:pPr marL="0" indent="0">
              <a:buNone/>
            </a:pPr>
            <a:r>
              <a:rPr lang="en-US" sz="1400" dirty="0"/>
              <a:t>try {</a:t>
            </a:r>
          </a:p>
          <a:p>
            <a:pPr marL="0" indent="0">
              <a:buNone/>
            </a:pPr>
            <a:r>
              <a:rPr lang="en-US" sz="1400" dirty="0"/>
              <a:t> wait(); // Wait till a notification is received from Thread1</a:t>
            </a:r>
            <a:r>
              <a:rPr lang="en-US" sz="1400" dirty="0" smtClean="0"/>
              <a:t>.}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catch(</a:t>
            </a:r>
            <a:r>
              <a:rPr lang="en-US" sz="1400" dirty="0" err="1"/>
              <a:t>InterruptedException</a:t>
            </a:r>
            <a:r>
              <a:rPr lang="en-US" sz="1400" dirty="0"/>
              <a:t> </a:t>
            </a:r>
            <a:r>
              <a:rPr lang="en-US" sz="1400" dirty="0" err="1"/>
              <a:t>ie</a:t>
            </a:r>
            <a:r>
              <a:rPr lang="en-US" sz="1400" dirty="0"/>
              <a:t>){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ie</a:t>
            </a:r>
            <a:r>
              <a:rPr lang="en-US" sz="1400" dirty="0"/>
              <a:t>);	</a:t>
            </a: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System.out.println</a:t>
            </a:r>
            <a:r>
              <a:rPr lang="en-US" sz="1400" dirty="0"/>
              <a:t>("Data Received: " + I); </a:t>
            </a:r>
          </a:p>
          <a:p>
            <a:pPr marL="0" indent="0">
              <a:buNone/>
            </a:pPr>
            <a:r>
              <a:rPr lang="en-US" sz="1400" dirty="0"/>
              <a:t>  flag = false; // It will store false into flag when data is received.</a:t>
            </a:r>
          </a:p>
          <a:p>
            <a:pPr marL="0" indent="0">
              <a:buNone/>
            </a:pPr>
            <a:r>
              <a:rPr lang="en-US" sz="1400" dirty="0"/>
              <a:t>  notify(); // When data received is over, it will notify Thread1 to produce next data.</a:t>
            </a:r>
          </a:p>
          <a:p>
            <a:pPr marL="0" indent="0">
              <a:buNone/>
            </a:pPr>
            <a:r>
              <a:rPr lang="en-US" sz="1400" dirty="0"/>
              <a:t>  return </a:t>
            </a:r>
            <a:r>
              <a:rPr lang="en-US" sz="1400" dirty="0" err="1"/>
              <a:t>i</a:t>
            </a:r>
            <a:r>
              <a:rPr lang="en-US" sz="1400" dirty="0" smtClean="0"/>
              <a:t>;}}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093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3504" y="8586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public class Thread1 extends </a:t>
            </a:r>
            <a:r>
              <a:rPr lang="en-US" sz="2000" dirty="0" smtClean="0"/>
              <a:t>Thread{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A </a:t>
            </a:r>
            <a:r>
              <a:rPr lang="en-US" sz="2000" dirty="0" err="1"/>
              <a:t>obj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Thread1(A </a:t>
            </a:r>
            <a:r>
              <a:rPr lang="en-US" sz="2000" dirty="0" err="1"/>
              <a:t>obj</a:t>
            </a:r>
            <a:r>
              <a:rPr lang="en-US" sz="2000" dirty="0" smtClean="0"/>
              <a:t>){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this.obj = </a:t>
            </a:r>
            <a:r>
              <a:rPr lang="en-US" sz="2000" dirty="0" err="1"/>
              <a:t>obj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public void run</a:t>
            </a:r>
            <a:r>
              <a:rPr lang="en-US" sz="2000" dirty="0" smtClean="0"/>
              <a:t>(){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for(</a:t>
            </a:r>
            <a:r>
              <a:rPr lang="en-US" sz="2000" dirty="0" err="1"/>
              <a:t>int</a:t>
            </a:r>
            <a:r>
              <a:rPr lang="en-US" sz="2000" dirty="0"/>
              <a:t> j = 1; j &lt;= 5; j++){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obj.deliver</a:t>
            </a:r>
            <a:r>
              <a:rPr lang="en-US" sz="2000" dirty="0"/>
              <a:t>(j); 	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smtClean="0"/>
              <a:t>}}}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public class Thread2 extends Thread </a:t>
            </a:r>
            <a:r>
              <a:rPr lang="en-US" sz="2000" dirty="0" smtClean="0"/>
              <a:t>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dirty="0" err="1"/>
              <a:t>obj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Thread2(A </a:t>
            </a:r>
            <a:r>
              <a:rPr lang="en-US" sz="2000" dirty="0" err="1"/>
              <a:t>obj</a:t>
            </a:r>
            <a:r>
              <a:rPr lang="en-US" sz="2000" dirty="0" smtClean="0"/>
              <a:t>){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this.obj = </a:t>
            </a:r>
            <a:r>
              <a:rPr lang="en-US" sz="2000" dirty="0" err="1"/>
              <a:t>obj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public void run</a:t>
            </a:r>
            <a:r>
              <a:rPr lang="en-US" sz="2000" dirty="0" smtClean="0"/>
              <a:t>(){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for(</a:t>
            </a:r>
            <a:r>
              <a:rPr lang="en-US" sz="2000" dirty="0" err="1"/>
              <a:t>int</a:t>
            </a:r>
            <a:r>
              <a:rPr lang="en-US" sz="2000" dirty="0"/>
              <a:t> k = 0; k &lt;= 5; k++){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obj.receive</a:t>
            </a:r>
            <a:r>
              <a:rPr lang="en-US" sz="2000" dirty="0" smtClean="0"/>
              <a:t>();}}}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453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3504" y="609600"/>
            <a:ext cx="5187696" cy="5334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public class Communication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A </a:t>
            </a:r>
            <a:r>
              <a:rPr lang="en-US" dirty="0" err="1"/>
              <a:t>obj</a:t>
            </a:r>
            <a:r>
              <a:rPr lang="en-US" dirty="0"/>
              <a:t> = new A(); // Creating an object of class 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Creating two thread objects and pass reference variable </a:t>
            </a:r>
            <a:r>
              <a:rPr lang="en-US" dirty="0" err="1"/>
              <a:t>obj</a:t>
            </a:r>
            <a:r>
              <a:rPr lang="en-US" dirty="0"/>
              <a:t> as parameter to Thread1 and Thread2.</a:t>
            </a:r>
          </a:p>
          <a:p>
            <a:pPr marL="0" indent="0">
              <a:buNone/>
            </a:pPr>
            <a:r>
              <a:rPr lang="en-US" dirty="0"/>
              <a:t>Thread1 t1 = new Thread1(</a:t>
            </a:r>
            <a:r>
              <a:rPr lang="en-US" dirty="0" err="1"/>
              <a:t>obj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Thread2 t2 = new Thread2(</a:t>
            </a:r>
            <a:r>
              <a:rPr lang="en-US" dirty="0" err="1"/>
              <a:t>obj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// Run both threads.</a:t>
            </a:r>
          </a:p>
          <a:p>
            <a:pPr marL="0" indent="0">
              <a:buNone/>
            </a:pPr>
            <a:r>
              <a:rPr lang="en-US" dirty="0"/>
              <a:t>  t1.start();</a:t>
            </a:r>
          </a:p>
          <a:p>
            <a:pPr marL="0" indent="0">
              <a:buNone/>
            </a:pPr>
            <a:r>
              <a:rPr lang="en-US" dirty="0"/>
              <a:t>  t2.start();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762000"/>
            <a:ext cx="18383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975</TotalTime>
  <Words>2314</Words>
  <Application>Microsoft Office PowerPoint</Application>
  <PresentationFormat>On-screen Show (4:3)</PresentationFormat>
  <Paragraphs>333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Courier New</vt:lpstr>
      <vt:lpstr>Franklin Gothic Book</vt:lpstr>
      <vt:lpstr>Perpetua</vt:lpstr>
      <vt:lpstr>Wingdings</vt:lpstr>
      <vt:lpstr>Wingdings 2</vt:lpstr>
      <vt:lpstr>Equity</vt:lpstr>
      <vt:lpstr>CHAPTER THREE </vt:lpstr>
      <vt:lpstr>Inter-thread Communication</vt:lpstr>
      <vt:lpstr>cont’d </vt:lpstr>
      <vt:lpstr>Cont’d</vt:lpstr>
      <vt:lpstr>Cont’d</vt:lpstr>
      <vt:lpstr>Cont’d</vt:lpstr>
      <vt:lpstr>PowerPoint Presentation</vt:lpstr>
      <vt:lpstr>PowerPoint Presentation</vt:lpstr>
      <vt:lpstr>PowerPoint Presentation</vt:lpstr>
      <vt:lpstr>Cont’d</vt:lpstr>
      <vt:lpstr>Inter-process communication</vt:lpstr>
      <vt:lpstr>cont’d </vt:lpstr>
      <vt:lpstr>Communication Models</vt:lpstr>
      <vt:lpstr>Message passing                         cont’d</vt:lpstr>
      <vt:lpstr>Cont’d </vt:lpstr>
      <vt:lpstr>Direct communication </vt:lpstr>
      <vt:lpstr>Indirect communication </vt:lpstr>
      <vt:lpstr>Cont’d</vt:lpstr>
      <vt:lpstr>II. Shared memory </vt:lpstr>
      <vt:lpstr>Race Conditions</vt:lpstr>
      <vt:lpstr>Cont’d</vt:lpstr>
      <vt:lpstr>Cont’d</vt:lpstr>
      <vt:lpstr>Mutual exclusion </vt:lpstr>
      <vt:lpstr>IPC Methods </vt:lpstr>
      <vt:lpstr>Cont’d</vt:lpstr>
      <vt:lpstr>IPC Methods </vt:lpstr>
      <vt:lpstr>PowerPoint Presentation</vt:lpstr>
      <vt:lpstr>Cont’d</vt:lpstr>
      <vt:lpstr>Cont’d</vt:lpstr>
      <vt:lpstr>Pipes </vt:lpstr>
      <vt:lpstr>Cont’d</vt:lpstr>
      <vt:lpstr>Pipes for two way communication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Microsoft account</cp:lastModifiedBy>
  <cp:revision>80</cp:revision>
  <dcterms:created xsi:type="dcterms:W3CDTF">2018-12-14T06:02:17Z</dcterms:created>
  <dcterms:modified xsi:type="dcterms:W3CDTF">2022-12-25T18:34:51Z</dcterms:modified>
</cp:coreProperties>
</file>