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58" r:id="rId2"/>
    <p:sldId id="385" r:id="rId3"/>
    <p:sldId id="359" r:id="rId4"/>
    <p:sldId id="360" r:id="rId5"/>
    <p:sldId id="362" r:id="rId6"/>
    <p:sldId id="364" r:id="rId7"/>
    <p:sldId id="363" r:id="rId8"/>
    <p:sldId id="377" r:id="rId9"/>
    <p:sldId id="381" r:id="rId10"/>
    <p:sldId id="382" r:id="rId11"/>
    <p:sldId id="383" r:id="rId12"/>
    <p:sldId id="384" r:id="rId13"/>
    <p:sldId id="386" r:id="rId14"/>
    <p:sldId id="387" r:id="rId15"/>
    <p:sldId id="388" r:id="rId16"/>
    <p:sldId id="389" r:id="rId17"/>
    <p:sldId id="390" r:id="rId18"/>
    <p:sldId id="394" r:id="rId19"/>
    <p:sldId id="391" r:id="rId20"/>
    <p:sldId id="392" r:id="rId21"/>
    <p:sldId id="393" r:id="rId22"/>
    <p:sldId id="395" r:id="rId23"/>
    <p:sldId id="365" r:id="rId24"/>
    <p:sldId id="366" r:id="rId25"/>
    <p:sldId id="370" r:id="rId26"/>
    <p:sldId id="371" r:id="rId27"/>
    <p:sldId id="372" r:id="rId28"/>
    <p:sldId id="374" r:id="rId29"/>
    <p:sldId id="376" r:id="rId30"/>
    <p:sldId id="378" r:id="rId31"/>
    <p:sldId id="379" r:id="rId32"/>
    <p:sldId id="31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88903-3767-41C4-BBB6-D9588345A3C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4129-07E9-4A75-973D-94D8E9F8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4129-07E9-4A75-973D-94D8E9F840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4129-07E9-4A75-973D-94D8E9F840F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BF49EF-79C9-4ED5-9C9F-48566F5C249B}" type="slidenum">
              <a:rPr lang="en-US"/>
              <a:pPr/>
              <a:t>4</a:t>
            </a:fld>
            <a:endParaRPr lang="en-US"/>
          </a:p>
        </p:txBody>
      </p:sp>
      <p:sp>
        <p:nvSpPr>
          <p:cNvPr id="533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371600" y="762000"/>
            <a:ext cx="4572000" cy="3429000"/>
          </a:xfrm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41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8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5CCA-113B-4C34-A4EA-0CD686470193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B1E3-1CA1-4D76-83BB-BDB093C689C4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F8E69-B98A-4A4F-88C5-51219A9BD12F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372C8-D3C8-4327-9201-015AE2071900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5B08-9AF6-45EF-B18E-12B908A368AA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90EA2-50CB-44AE-B0D0-51A0A4D182C0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304F-6C3D-45F4-9AD1-68E98BE14A09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FC43-FBDF-43A8-A868-A131FCE08871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F9F06-E586-4ADC-89D1-9D8E5B6B7EB0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66FE-32A4-4B07-9600-04BB0F385EB7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33BB1-B6B5-4913-B007-D2B91B092A4F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DEF7D-50AA-4D15-A130-EADCE996C79A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362200"/>
            <a:ext cx="8686800" cy="3124200"/>
          </a:xfrm>
          <a:noFill/>
        </p:spPr>
        <p:txBody>
          <a:bodyPr>
            <a:normAutofit/>
          </a:bodyPr>
          <a:lstStyle/>
          <a:p>
            <a:r>
              <a:rPr lang="en-US" sz="5300" b="1" dirty="0" smtClean="0">
                <a:effectLst/>
              </a:rPr>
              <a:t>Chapter 6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r>
              <a:rPr lang="en-US" sz="4000" b="1" dirty="0" smtClean="0">
                <a:solidFill>
                  <a:srgbClr val="0070C0"/>
                </a:solidFill>
                <a:effectLst/>
              </a:rPr>
              <a:t>Software Re-Engineering </a:t>
            </a:r>
            <a:br>
              <a:rPr lang="en-US" sz="4000" b="1" dirty="0" smtClean="0">
                <a:solidFill>
                  <a:srgbClr val="0070C0"/>
                </a:solidFill>
                <a:effectLst/>
              </a:rPr>
            </a:br>
            <a:r>
              <a:rPr lang="en-US" sz="4000" b="1" dirty="0" smtClean="0">
                <a:solidFill>
                  <a:srgbClr val="0070C0"/>
                </a:solidFill>
                <a:effectLst/>
              </a:rPr>
              <a:t>&amp; </a:t>
            </a:r>
            <a:br>
              <a:rPr lang="en-US" sz="4000" b="1" dirty="0" smtClean="0">
                <a:solidFill>
                  <a:srgbClr val="0070C0"/>
                </a:solidFill>
                <a:effectLst/>
              </a:rPr>
            </a:br>
            <a:r>
              <a:rPr lang="en-US" sz="4000" b="1" dirty="0" smtClean="0">
                <a:solidFill>
                  <a:srgbClr val="0070C0"/>
                </a:solidFill>
                <a:effectLst/>
              </a:rPr>
              <a:t>Reverse Engineering</a:t>
            </a:r>
            <a:endParaRPr lang="lt-LT" b="1" dirty="0" smtClean="0">
              <a:solidFill>
                <a:srgbClr val="0070C0"/>
              </a:solidFill>
              <a:effectLst/>
            </a:endParaRPr>
          </a:p>
        </p:txBody>
      </p:sp>
      <p:sp>
        <p:nvSpPr>
          <p:cNvPr id="5125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06AE6FA-07CA-4073-856E-C11209A8351B}" type="slidenum">
              <a:rPr lang="lt-LT" sz="1400" i="1">
                <a:solidFill>
                  <a:srgbClr val="527184"/>
                </a:solidFill>
              </a:rPr>
              <a:pPr algn="r"/>
              <a:t>1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600200" y="3352800"/>
            <a:ext cx="6705600" cy="76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3810000" cy="365125"/>
          </a:xfrm>
        </p:spPr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dirty="0"/>
              <a:t>Data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181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GB" sz="2400" dirty="0"/>
              <a:t>End-users want data on their desktop machines rather than in a file system. They need to be able to download this data from a DBMS</a:t>
            </a:r>
          </a:p>
          <a:p>
            <a:pPr algn="just"/>
            <a:r>
              <a:rPr lang="en-GB" sz="2400" dirty="0" smtClean="0"/>
              <a:t>Redundant </a:t>
            </a:r>
            <a:r>
              <a:rPr lang="en-GB" sz="2400" dirty="0"/>
              <a:t>data may be stored in different formats in different places in the </a:t>
            </a:r>
            <a:r>
              <a:rPr lang="en-GB" sz="2400" dirty="0" smtClean="0"/>
              <a:t>system</a:t>
            </a:r>
          </a:p>
          <a:p>
            <a:pPr algn="just"/>
            <a:r>
              <a:rPr lang="en-GB" sz="2400" dirty="0" smtClean="0"/>
              <a:t>Systems may have to process much more data than was originally intended by their designers</a:t>
            </a:r>
          </a:p>
          <a:p>
            <a:pPr algn="just"/>
            <a:endParaRPr lang="en-GB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9144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0" y="4953000"/>
            <a:ext cx="1606550" cy="5302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sz="2000"/>
              <a:t>Data migration</a:t>
            </a:r>
            <a:endParaRPr lang="en-GB"/>
          </a:p>
        </p:txBody>
      </p:sp>
      <p:graphicFrame>
        <p:nvGraphicFramePr>
          <p:cNvPr id="57344" name="Object 1024"/>
          <p:cNvGraphicFramePr>
            <a:graphicFrameLocks noChangeAspect="1"/>
          </p:cNvGraphicFramePr>
          <p:nvPr/>
        </p:nvGraphicFramePr>
        <p:xfrm>
          <a:off x="228600" y="228600"/>
          <a:ext cx="6934200" cy="640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Bitmap Image" r:id="rId3" imgW="5858693" imgH="5409524" progId="PBrush">
                  <p:embed/>
                </p:oleObj>
              </mc:Choice>
              <mc:Fallback>
                <p:oleObj name="Bitmap Image" r:id="rId3" imgW="5858693" imgH="5409524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8600"/>
                        <a:ext cx="6934200" cy="640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11</a:t>
            </a:fld>
            <a:endParaRPr lang="lt-LT" sz="1400" i="1">
              <a:solidFill>
                <a:srgbClr val="527184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Contd..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GB" sz="2400" b="1" dirty="0"/>
              <a:t>Data naming problems</a:t>
            </a:r>
          </a:p>
          <a:p>
            <a:pPr lvl="1" algn="just"/>
            <a:r>
              <a:rPr lang="en-GB" sz="2400" dirty="0"/>
              <a:t>Names may be hard to understand. </a:t>
            </a:r>
            <a:endParaRPr lang="en-GB" sz="2400" dirty="0" smtClean="0"/>
          </a:p>
          <a:p>
            <a:pPr lvl="1" algn="just"/>
            <a:r>
              <a:rPr lang="en-GB" sz="2400" dirty="0" smtClean="0"/>
              <a:t>The </a:t>
            </a:r>
            <a:r>
              <a:rPr lang="en-GB" sz="2400" dirty="0"/>
              <a:t>same data may have different names in different programs</a:t>
            </a:r>
          </a:p>
          <a:p>
            <a:pPr algn="just"/>
            <a:r>
              <a:rPr lang="en-GB" sz="2400" b="1" dirty="0"/>
              <a:t>Field length problems</a:t>
            </a:r>
          </a:p>
          <a:p>
            <a:pPr lvl="1" algn="just"/>
            <a:r>
              <a:rPr lang="en-GB" sz="2400" dirty="0"/>
              <a:t>The same item may be assigned different lengths in different programs</a:t>
            </a:r>
          </a:p>
          <a:p>
            <a:pPr algn="just"/>
            <a:r>
              <a:rPr lang="en-GB" sz="2400" b="1" dirty="0"/>
              <a:t>Record organisation problems</a:t>
            </a:r>
          </a:p>
          <a:p>
            <a:pPr lvl="1" algn="just"/>
            <a:r>
              <a:rPr lang="en-GB" sz="2400" dirty="0"/>
              <a:t>Records representing the same entity may be organised differently in different programs</a:t>
            </a:r>
          </a:p>
          <a:p>
            <a:pPr algn="just"/>
            <a:r>
              <a:rPr lang="en-GB" sz="2400" b="1" dirty="0"/>
              <a:t>Hard-coded literals</a:t>
            </a:r>
          </a:p>
          <a:p>
            <a:pPr algn="just"/>
            <a:r>
              <a:rPr lang="en-GB" sz="2400" b="1" dirty="0"/>
              <a:t>No data dictionary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056931"/>
            <a:ext cx="6781800" cy="4873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GB" b="1" dirty="0" smtClean="0"/>
              <a:t>Approaches for Reengineering</a:t>
            </a:r>
            <a:endParaRPr lang="en-GB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2667000"/>
            <a:ext cx="6781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 smtClean="0"/>
              <a:t>Big Bang approach</a:t>
            </a:r>
            <a:endParaRPr lang="en-GB" sz="3600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249840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n-US" sz="2400" i="1" dirty="0" smtClean="0"/>
              <a:t>The “</a:t>
            </a:r>
            <a:r>
              <a:rPr lang="en-US" sz="2400" b="1" i="1" dirty="0" smtClean="0"/>
              <a:t>Big</a:t>
            </a:r>
            <a:r>
              <a:rPr lang="en-US" sz="2400" i="1" dirty="0" smtClean="0"/>
              <a:t> </a:t>
            </a:r>
            <a:r>
              <a:rPr lang="en-US" sz="2400" b="1" i="1" dirty="0" smtClean="0"/>
              <a:t>Bang</a:t>
            </a:r>
            <a:r>
              <a:rPr lang="en-US" sz="2400" i="1" dirty="0" smtClean="0"/>
              <a:t>” approach replaces the whole system at once.</a:t>
            </a:r>
          </a:p>
          <a:p>
            <a:pPr algn="just"/>
            <a:r>
              <a:rPr lang="en-US" sz="2400" dirty="0" smtClean="0"/>
              <a:t>Once a reengineering effort is initiated, it is continued until all the objectives of the project are achieved and the target system is constructed. </a:t>
            </a:r>
          </a:p>
          <a:p>
            <a:pPr algn="just"/>
            <a:r>
              <a:rPr lang="en-US" sz="2400" dirty="0" smtClean="0"/>
              <a:t>This approach is generally used if reengineering cannot be done in parts  </a:t>
            </a:r>
            <a:r>
              <a:rPr lang="en-US" sz="2400" b="1" dirty="0" smtClean="0"/>
              <a:t>For example</a:t>
            </a:r>
            <a:r>
              <a:rPr lang="en-US" sz="2400" dirty="0" smtClean="0"/>
              <a:t>, if there is a need to move to a different system architecture, then all components affected by such a move must be changed at once.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advantage</a:t>
            </a:r>
            <a:r>
              <a:rPr lang="en-US" sz="2400" dirty="0" smtClean="0"/>
              <a:t> is that the system is brought into its new environment all at once.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disadvantage</a:t>
            </a:r>
            <a:r>
              <a:rPr lang="en-US" sz="2400" dirty="0" smtClean="0"/>
              <a:t> is that it consumes too much resources at once for large systems and takes a long stretch of time before the new system is visible.</a:t>
            </a:r>
            <a:endParaRPr lang="en-GB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038600" cy="365125"/>
          </a:xfrm>
        </p:spPr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Incremental approach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9660"/>
            <a:ext cx="8534400" cy="564354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400" i="1" dirty="0" smtClean="0"/>
              <a:t>A </a:t>
            </a:r>
            <a:r>
              <a:rPr lang="en-US" sz="2400" b="1" dirty="0" smtClean="0"/>
              <a:t>system</a:t>
            </a:r>
            <a:r>
              <a:rPr lang="en-US" sz="2400" i="1" dirty="0" smtClean="0"/>
              <a:t> </a:t>
            </a:r>
            <a:r>
              <a:rPr lang="en-US" sz="2400" dirty="0" smtClean="0"/>
              <a:t>is reengineered </a:t>
            </a:r>
            <a:r>
              <a:rPr lang="en-US" sz="2400" b="1" dirty="0" smtClean="0"/>
              <a:t>gradually, one step closer to the target system at a time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Thus, for a large system, several new interim versions are produced and released. </a:t>
            </a:r>
          </a:p>
          <a:p>
            <a:pPr algn="just"/>
            <a:r>
              <a:rPr lang="en-US" sz="2400" dirty="0" smtClean="0"/>
              <a:t>Successive interim versions satisfy increasingly more project goals than their preceding versions.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desired system is said to be generated after all the project goals are achieved.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advantages</a:t>
            </a:r>
            <a:r>
              <a:rPr lang="en-US" sz="2400" dirty="0" smtClean="0"/>
              <a:t> of this approach are as follows: </a:t>
            </a:r>
          </a:p>
          <a:p>
            <a:pPr marL="400050" lvl="1" indent="0" algn="just">
              <a:buNone/>
            </a:pPr>
            <a:r>
              <a:rPr lang="en-US" sz="1800" b="1" dirty="0" smtClean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(</a:t>
            </a:r>
            <a:r>
              <a:rPr lang="en-US" sz="2400" b="1" dirty="0" err="1">
                <a:solidFill>
                  <a:srgbClr val="002060"/>
                </a:solidFill>
              </a:rPr>
              <a:t>i</a:t>
            </a:r>
            <a:r>
              <a:rPr lang="en-US" sz="2400" b="1" dirty="0">
                <a:solidFill>
                  <a:srgbClr val="002060"/>
                </a:solidFill>
              </a:rPr>
              <a:t>) </a:t>
            </a:r>
            <a:r>
              <a:rPr lang="en-US" sz="2400" dirty="0">
                <a:solidFill>
                  <a:srgbClr val="002060"/>
                </a:solidFill>
              </a:rPr>
              <a:t>locating errors becomes easier, because one can clearly identify the newly added components and </a:t>
            </a:r>
          </a:p>
          <a:p>
            <a:pPr marL="400050" lvl="1" indent="0" algn="just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(ii) </a:t>
            </a:r>
            <a:r>
              <a:rPr lang="en-US" sz="2400" dirty="0" smtClean="0">
                <a:solidFill>
                  <a:srgbClr val="002060"/>
                </a:solidFill>
              </a:rPr>
              <a:t>it becomes easy for the customer to notice progress, because interim versions are released.</a:t>
            </a:r>
            <a:endParaRPr lang="en-GB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15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4419600" cy="365125"/>
          </a:xfrm>
        </p:spPr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Cont’d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5562600"/>
          </a:xfrm>
          <a:noFill/>
          <a:ln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disadvantages</a:t>
            </a:r>
            <a:r>
              <a:rPr lang="en-US" sz="2400" dirty="0" smtClean="0"/>
              <a:t> of the incremental approach are as follows:</a:t>
            </a:r>
          </a:p>
          <a:p>
            <a:pPr marL="914400" lvl="1" indent="-514350" algn="just">
              <a:buFont typeface="+mj-lt"/>
              <a:buAutoNum type="romanLcPeriod"/>
            </a:pPr>
            <a:r>
              <a:rPr lang="en-US" sz="2400" dirty="0" smtClean="0"/>
              <a:t>with multiple interim versions and their careful version controls, the incremental approach takes much longer to complete; and </a:t>
            </a:r>
            <a:endParaRPr lang="en-US" sz="2400" dirty="0"/>
          </a:p>
          <a:p>
            <a:pPr marL="914400" lvl="1" indent="-514350" algn="just">
              <a:buFont typeface="+mj-lt"/>
              <a:buAutoNum type="romanLcPeriod"/>
            </a:pPr>
            <a:r>
              <a:rPr lang="en-US" sz="2400" dirty="0" smtClean="0"/>
              <a:t>even if there is a need, the entire architecture of the system cannot be changed.</a:t>
            </a:r>
            <a:endParaRPr lang="en-GB" sz="2400" dirty="0"/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3246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16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57235"/>
          </a:xfrm>
          <a:noFill/>
          <a:ln/>
        </p:spPr>
        <p:txBody>
          <a:bodyPr>
            <a:noAutofit/>
          </a:bodyPr>
          <a:lstStyle/>
          <a:p>
            <a:r>
              <a:rPr lang="en-US" sz="3600" b="1" dirty="0" smtClean="0"/>
              <a:t>Partial Approach</a:t>
            </a:r>
            <a:endParaRPr lang="en-GB" sz="3600" b="1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77920"/>
            <a:ext cx="8534400" cy="5775280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n-US" sz="2400" i="1" dirty="0" smtClean="0"/>
              <a:t>In this approach, only a </a:t>
            </a:r>
            <a:r>
              <a:rPr lang="en-US" sz="2400" b="1" i="1" dirty="0" smtClean="0"/>
              <a:t>part of the system is reengineered </a:t>
            </a:r>
            <a:r>
              <a:rPr lang="en-US" sz="2400" i="1" dirty="0" smtClean="0"/>
              <a:t>and </a:t>
            </a:r>
            <a:r>
              <a:rPr lang="en-US" sz="2400" dirty="0" smtClean="0"/>
              <a:t>then it is </a:t>
            </a:r>
            <a:r>
              <a:rPr lang="en-US" sz="2400" b="1" dirty="0" smtClean="0"/>
              <a:t>integrated with the non-engineered portion of the system. </a:t>
            </a:r>
          </a:p>
          <a:p>
            <a:pPr algn="just"/>
            <a:r>
              <a:rPr lang="en-US" sz="2400" dirty="0" smtClean="0"/>
              <a:t>One must decide whether to use a “</a:t>
            </a:r>
            <a:r>
              <a:rPr lang="en-US" sz="2400" b="1" dirty="0"/>
              <a:t>Big Bang</a:t>
            </a:r>
            <a:r>
              <a:rPr lang="en-US" sz="2400" dirty="0" smtClean="0"/>
              <a:t>” approach or an “</a:t>
            </a:r>
            <a:r>
              <a:rPr lang="en-US" sz="2400" b="1" dirty="0" smtClean="0"/>
              <a:t>Incremental</a:t>
            </a:r>
            <a:r>
              <a:rPr lang="en-US" sz="2400" dirty="0" smtClean="0"/>
              <a:t>” approach for the portion to be reengineered.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following three steps are followed in the partial approach:</a:t>
            </a:r>
          </a:p>
          <a:p>
            <a:pPr algn="just"/>
            <a:r>
              <a:rPr lang="en-US" sz="2200" dirty="0" smtClean="0"/>
              <a:t>In the </a:t>
            </a:r>
            <a:r>
              <a:rPr lang="en-US" sz="2200" b="1" dirty="0" smtClean="0">
                <a:solidFill>
                  <a:srgbClr val="C00000"/>
                </a:solidFill>
              </a:rPr>
              <a:t>first step</a:t>
            </a:r>
            <a:r>
              <a:rPr lang="en-US" sz="2200" dirty="0" smtClean="0"/>
              <a:t>, the existing system is </a:t>
            </a:r>
            <a:r>
              <a:rPr lang="en-US" sz="2200" b="1" dirty="0" smtClean="0"/>
              <a:t>partitioned into two parts</a:t>
            </a:r>
            <a:r>
              <a:rPr lang="en-US" sz="2200" dirty="0" smtClean="0"/>
              <a:t>: one part is identified to be </a:t>
            </a:r>
            <a:r>
              <a:rPr lang="en-US" sz="2200" b="1" dirty="0" smtClean="0"/>
              <a:t>reengineered</a:t>
            </a:r>
            <a:r>
              <a:rPr lang="en-US" sz="2200" dirty="0" smtClean="0"/>
              <a:t> and the remaining part to be </a:t>
            </a:r>
            <a:r>
              <a:rPr lang="en-US" sz="2200" b="1" dirty="0" smtClean="0"/>
              <a:t>not reengineered.</a:t>
            </a:r>
          </a:p>
          <a:p>
            <a:pPr algn="just"/>
            <a:r>
              <a:rPr lang="en-US" sz="2200" dirty="0" smtClean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second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C00000"/>
                </a:solidFill>
              </a:rPr>
              <a:t>step</a:t>
            </a:r>
            <a:r>
              <a:rPr lang="en-US" sz="2200" dirty="0" smtClean="0"/>
              <a:t>, reengineering work is performed using either the “</a:t>
            </a:r>
            <a:r>
              <a:rPr lang="en-US" sz="2200" b="1" dirty="0" smtClean="0"/>
              <a:t>Big</a:t>
            </a:r>
            <a:r>
              <a:rPr lang="en-US" sz="2200" dirty="0" smtClean="0"/>
              <a:t> </a:t>
            </a:r>
            <a:r>
              <a:rPr lang="en-US" sz="2200" b="1" dirty="0" smtClean="0"/>
              <a:t>Bang</a:t>
            </a:r>
            <a:r>
              <a:rPr lang="en-US" sz="2200" dirty="0" smtClean="0"/>
              <a:t>” or the “</a:t>
            </a:r>
            <a:r>
              <a:rPr lang="en-US" sz="2200" b="1" dirty="0" smtClean="0"/>
              <a:t>Incremental</a:t>
            </a:r>
            <a:r>
              <a:rPr lang="en-US" sz="2200" dirty="0" smtClean="0"/>
              <a:t>” approach.</a:t>
            </a:r>
          </a:p>
          <a:p>
            <a:pPr algn="just"/>
            <a:r>
              <a:rPr lang="en-US" sz="2200" dirty="0" smtClean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third</a:t>
            </a:r>
            <a:r>
              <a:rPr lang="en-US" sz="2200" dirty="0" smtClean="0"/>
              <a:t> </a:t>
            </a:r>
            <a:r>
              <a:rPr lang="en-US" sz="2200" b="1" dirty="0">
                <a:solidFill>
                  <a:srgbClr val="C00000"/>
                </a:solidFill>
              </a:rPr>
              <a:t>step</a:t>
            </a:r>
            <a:r>
              <a:rPr lang="en-US" sz="2200" dirty="0" smtClean="0"/>
              <a:t>, the two parts, namely, the not-to-be-reengineered part and the reengineered part of the system, are </a:t>
            </a:r>
            <a:r>
              <a:rPr lang="en-US" sz="2200" dirty="0" smtClean="0">
                <a:solidFill>
                  <a:srgbClr val="C00000"/>
                </a:solidFill>
              </a:rPr>
              <a:t>integrated</a:t>
            </a:r>
            <a:r>
              <a:rPr lang="en-US" sz="2200" dirty="0" smtClean="0"/>
              <a:t> to </a:t>
            </a:r>
            <a:r>
              <a:rPr lang="en-US" sz="2200" dirty="0" smtClean="0">
                <a:solidFill>
                  <a:srgbClr val="C00000"/>
                </a:solidFill>
              </a:rPr>
              <a:t>make up the new system.</a:t>
            </a:r>
            <a:endParaRPr lang="en-GB" sz="22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66997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advantage</a:t>
            </a:r>
            <a:r>
              <a:rPr lang="en-US" sz="2400" dirty="0" smtClean="0"/>
              <a:t> of reducing the scope of reengineering to a level that best matches an organization’s current need and desire to spend a certain amount of resources. </a:t>
            </a:r>
          </a:p>
          <a:p>
            <a:pPr algn="just"/>
            <a:r>
              <a:rPr lang="en-US" sz="2400" dirty="0" smtClean="0"/>
              <a:t>A reduced scope implies that the selected portions of a system to be modified are those that are </a:t>
            </a:r>
            <a:r>
              <a:rPr lang="en-US" sz="2400" dirty="0" smtClean="0">
                <a:solidFill>
                  <a:srgbClr val="C00000"/>
                </a:solidFill>
              </a:rPr>
              <a:t>urgently</a:t>
            </a:r>
            <a:r>
              <a:rPr lang="en-US" sz="2400" dirty="0" smtClean="0"/>
              <a:t> in need of reengineering.</a:t>
            </a:r>
          </a:p>
          <a:p>
            <a:pPr algn="just"/>
            <a:r>
              <a:rPr lang="en-US" sz="2400" dirty="0" smtClean="0"/>
              <a:t>A reduced scope of reengineering takes </a:t>
            </a:r>
            <a:r>
              <a:rPr lang="en-US" sz="2400" dirty="0" smtClean="0">
                <a:solidFill>
                  <a:srgbClr val="C00000"/>
                </a:solidFill>
              </a:rPr>
              <a:t>less time and costs less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disadvantage</a:t>
            </a:r>
            <a:r>
              <a:rPr lang="en-US" sz="2400" dirty="0" smtClean="0"/>
              <a:t> of the partial approach is that modifications are not performed to the interface between the portion modified and the portion not modified.</a:t>
            </a:r>
            <a:endParaRPr lang="en-GB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3810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Iterative approach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81070"/>
            <a:ext cx="8229600" cy="5972130"/>
          </a:xfrm>
          <a:noFill/>
          <a:ln/>
        </p:spPr>
        <p:txBody>
          <a:bodyPr>
            <a:noAutofit/>
          </a:bodyPr>
          <a:lstStyle/>
          <a:p>
            <a:pPr algn="just"/>
            <a:r>
              <a:rPr lang="en-US" sz="2400" i="1" dirty="0" smtClean="0">
                <a:solidFill>
                  <a:srgbClr val="C00000"/>
                </a:solidFill>
              </a:rPr>
              <a:t>The reengineering process is applied on the source code of </a:t>
            </a:r>
            <a:r>
              <a:rPr lang="en-US" sz="2400" dirty="0" smtClean="0">
                <a:solidFill>
                  <a:srgbClr val="C00000"/>
                </a:solidFill>
              </a:rPr>
              <a:t>a few procedures at a time, with each reengineering operation lasting for a short time. </a:t>
            </a:r>
          </a:p>
          <a:p>
            <a:pPr algn="just"/>
            <a:r>
              <a:rPr lang="en-US" sz="2400" dirty="0" smtClean="0">
                <a:solidFill>
                  <a:srgbClr val="00B050"/>
                </a:solidFill>
              </a:rPr>
              <a:t>This process is repeatedly executed on different components in different stages.</a:t>
            </a:r>
          </a:p>
          <a:p>
            <a:pPr algn="just"/>
            <a:r>
              <a:rPr lang="en-US" sz="2400" dirty="0" smtClean="0"/>
              <a:t>During the execution of the process, ensure that the 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four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types of  components can coexist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old components not reengineered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components currently being reengineered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components already reengineered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0070C0"/>
                </a:solidFill>
              </a:rPr>
              <a:t>new components added to the system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Their coexistence is necessary for the operational continuity of the system.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481035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noFill/>
        </p:spPr>
        <p:txBody>
          <a:bodyPr>
            <a:normAutofit fontScale="90000"/>
          </a:bodyPr>
          <a:lstStyle/>
          <a:p>
            <a:r>
              <a:rPr lang="lt-LT" dirty="0" smtClean="0">
                <a:effectLst/>
              </a:rPr>
              <a:t>Definitions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GB" sz="2400" b="1" dirty="0" smtClean="0"/>
              <a:t>Forward engineering </a:t>
            </a:r>
            <a:r>
              <a:rPr lang="en-GB" sz="2400" dirty="0" smtClean="0"/>
              <a:t>- traditional software engineering approach starting with requirements analysis and progressing to implementation of a system</a:t>
            </a:r>
          </a:p>
          <a:p>
            <a:pPr algn="just">
              <a:lnSpc>
                <a:spcPct val="90000"/>
              </a:lnSpc>
            </a:pPr>
            <a:r>
              <a:rPr lang="en-GB" sz="2400" b="1" dirty="0" smtClean="0"/>
              <a:t>Reverse engineering </a:t>
            </a:r>
            <a:r>
              <a:rPr lang="en-GB" sz="2400" dirty="0" smtClean="0"/>
              <a:t>– system analysis process to: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identify the system's components and their interrelationships and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create representations of the system in another form or at higher levels of abstraction</a:t>
            </a:r>
          </a:p>
          <a:p>
            <a:pPr algn="just">
              <a:lnSpc>
                <a:spcPct val="90000"/>
              </a:lnSpc>
            </a:pPr>
            <a:r>
              <a:rPr lang="en-GB" sz="2400" b="1" dirty="0" smtClean="0"/>
              <a:t>Reengineering </a:t>
            </a:r>
            <a:r>
              <a:rPr lang="en-GB" sz="2400" dirty="0" smtClean="0"/>
              <a:t>- process of analysis and change whereby a system is modified by first reverse engineering and then forward engineering.</a:t>
            </a:r>
          </a:p>
          <a:p>
            <a:pPr algn="just">
              <a:lnSpc>
                <a:spcPct val="90000"/>
              </a:lnSpc>
            </a:pPr>
            <a:r>
              <a:rPr lang="en-GB" sz="2400" b="1" dirty="0" smtClean="0"/>
              <a:t>Re-factoring </a:t>
            </a:r>
            <a:r>
              <a:rPr lang="en-GB" sz="2400" dirty="0" smtClean="0"/>
              <a:t>(restructuring) - transformation of a system from one representational form to another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b="1" dirty="0" smtClean="0"/>
              <a:t>	Reengineering</a:t>
            </a: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FF0000"/>
                </a:solidFill>
              </a:rPr>
              <a:t>Reverse engineering+ </a:t>
            </a:r>
            <a:r>
              <a:rPr lang="en-US" sz="2400" b="1" dirty="0" smtClean="0">
                <a:solidFill>
                  <a:srgbClr val="00B0F0"/>
                </a:solidFill>
              </a:rPr>
              <a:t>Δ</a:t>
            </a:r>
            <a:r>
              <a:rPr lang="en-US" sz="2400" b="1" dirty="0" smtClean="0">
                <a:solidFill>
                  <a:srgbClr val="FF0000"/>
                </a:solidFill>
              </a:rPr>
              <a:t> + </a:t>
            </a:r>
            <a:r>
              <a:rPr lang="en-US" sz="2400" b="1" dirty="0" smtClean="0">
                <a:solidFill>
                  <a:srgbClr val="7030A0"/>
                </a:solidFill>
              </a:rPr>
              <a:t>Forward engineering</a:t>
            </a:r>
          </a:p>
          <a:p>
            <a:pPr algn="just">
              <a:lnSpc>
                <a:spcPct val="90000"/>
              </a:lnSpc>
              <a:buNone/>
            </a:pPr>
            <a:r>
              <a:rPr lang="en-US" sz="2400" dirty="0" smtClean="0">
                <a:solidFill>
                  <a:srgbClr val="00B0F0"/>
                </a:solidFill>
              </a:rPr>
              <a:t>	Δ=alterations</a:t>
            </a:r>
          </a:p>
          <a:p>
            <a:pPr algn="just">
              <a:lnSpc>
                <a:spcPct val="90000"/>
              </a:lnSpc>
            </a:pPr>
            <a:endParaRPr lang="en-GB" sz="2000" dirty="0" smtClean="0"/>
          </a:p>
        </p:txBody>
      </p:sp>
      <p:sp>
        <p:nvSpPr>
          <p:cNvPr id="5125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F06AE6FA-07CA-4073-856E-C11209A8351B}" type="slidenum">
              <a:rPr lang="lt-LT" sz="1400" i="1">
                <a:solidFill>
                  <a:srgbClr val="527184"/>
                </a:solidFill>
              </a:rPr>
              <a:pPr algn="r"/>
              <a:t>2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There are two </a:t>
            </a:r>
            <a:r>
              <a:rPr lang="en-US" sz="2400" b="1" dirty="0"/>
              <a:t>advantages</a:t>
            </a:r>
            <a:r>
              <a:rPr lang="en-US" sz="2400" dirty="0"/>
              <a:t> of the iterative reengineering process: </a:t>
            </a:r>
          </a:p>
          <a:p>
            <a:pPr marL="0" indent="0" algn="just">
              <a:buNone/>
            </a:pPr>
            <a:r>
              <a:rPr lang="en-US" sz="2400" b="1" dirty="0"/>
              <a:t>(</a:t>
            </a:r>
            <a:r>
              <a:rPr lang="en-US" sz="2400" b="1" dirty="0" err="1"/>
              <a:t>i</a:t>
            </a:r>
            <a:r>
              <a:rPr lang="en-US" sz="2400" b="1" dirty="0"/>
              <a:t>). </a:t>
            </a:r>
            <a:r>
              <a:rPr lang="en-US" sz="2400" dirty="0"/>
              <a:t>it guarantees the continued operation of the system during the execution of the reengineering process and </a:t>
            </a:r>
          </a:p>
          <a:p>
            <a:pPr marL="0" indent="0" algn="just">
              <a:buNone/>
            </a:pPr>
            <a:r>
              <a:rPr lang="en-US" sz="2400" b="1" dirty="0"/>
              <a:t>(ii). </a:t>
            </a:r>
            <a:r>
              <a:rPr lang="en-US" sz="2400" dirty="0"/>
              <a:t>the maintainers’ and the users’ familiarities with the system are preserved.</a:t>
            </a:r>
            <a:endParaRPr lang="en-GB" sz="2400" dirty="0"/>
          </a:p>
          <a:p>
            <a:pPr algn="just"/>
            <a:r>
              <a:rPr lang="en-US" sz="2400" dirty="0" smtClean="0"/>
              <a:t>The </a:t>
            </a:r>
            <a:r>
              <a:rPr lang="en-US" sz="2400" b="1" dirty="0" smtClean="0"/>
              <a:t>disadvantage</a:t>
            </a:r>
            <a:r>
              <a:rPr lang="en-US" sz="2400" dirty="0" smtClean="0"/>
              <a:t> of this approach is the </a:t>
            </a:r>
            <a:r>
              <a:rPr lang="en-US" sz="2400" dirty="0" smtClean="0">
                <a:solidFill>
                  <a:srgbClr val="0070C0"/>
                </a:solidFill>
              </a:rPr>
              <a:t>need to keep track of the four types of components during the reengineering process</a:t>
            </a:r>
            <a:r>
              <a:rPr lang="en-US" sz="2400" dirty="0" smtClean="0"/>
              <a:t>. </a:t>
            </a:r>
          </a:p>
          <a:p>
            <a:pPr algn="just"/>
            <a:r>
              <a:rPr lang="en-US" sz="2400" dirty="0" smtClean="0"/>
              <a:t>In addition, </a:t>
            </a:r>
            <a:r>
              <a:rPr lang="en-US" sz="2400" dirty="0" smtClean="0">
                <a:solidFill>
                  <a:srgbClr val="0070C0"/>
                </a:solidFill>
              </a:rPr>
              <a:t>both the old and the newly reengineered components need to be maintained.</a:t>
            </a:r>
            <a:endParaRPr lang="en-GB" sz="2400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dirty="0" smtClean="0"/>
              <a:t>Evolutionary approach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000" i="1" dirty="0" smtClean="0"/>
              <a:t>Similar to the ”Incremental” approach, in the ”Evolutionary” </a:t>
            </a:r>
            <a:r>
              <a:rPr lang="en-US" sz="2000" dirty="0" smtClean="0"/>
              <a:t>approach </a:t>
            </a:r>
            <a:r>
              <a:rPr lang="en-US" sz="2000" b="1" dirty="0" smtClean="0">
                <a:solidFill>
                  <a:srgbClr val="0070C0"/>
                </a:solidFill>
              </a:rPr>
              <a:t>components of the original system are substituted with reengineered components</a:t>
            </a:r>
            <a:r>
              <a:rPr lang="en-US" sz="2000" dirty="0" smtClean="0">
                <a:solidFill>
                  <a:srgbClr val="0070C0"/>
                </a:solidFill>
              </a:rPr>
              <a:t>. </a:t>
            </a:r>
          </a:p>
          <a:p>
            <a:pPr algn="just"/>
            <a:r>
              <a:rPr lang="en-US" sz="2000" dirty="0" smtClean="0"/>
              <a:t>However, in this approach, the existing components are </a:t>
            </a:r>
            <a:r>
              <a:rPr lang="en-US" sz="2000" b="1" dirty="0" smtClean="0">
                <a:solidFill>
                  <a:srgbClr val="0070C0"/>
                </a:solidFill>
              </a:rPr>
              <a:t>grouped by functions and reengineered into new components. </a:t>
            </a:r>
          </a:p>
          <a:p>
            <a:pPr algn="just"/>
            <a:r>
              <a:rPr lang="en-US" sz="2000" dirty="0" smtClean="0"/>
              <a:t>Software engineers focus their reengineering efforts on identifying functional objects irrespective of the locations of those components within the current system. </a:t>
            </a:r>
          </a:p>
          <a:p>
            <a:pPr algn="just"/>
            <a:r>
              <a:rPr lang="en-US" sz="2000" b="1" dirty="0" smtClean="0"/>
              <a:t>As a result, the new system is built with functionally cohesive components as needed.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382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noFill/>
          <a:ln/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Contd..</a:t>
            </a:r>
            <a:endParaRPr lang="en-GB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562600"/>
          </a:xfrm>
          <a:noFill/>
          <a:ln/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The advantages of the “Evolutionary” approach: </a:t>
            </a:r>
          </a:p>
          <a:p>
            <a:pPr marL="0" indent="0" algn="just">
              <a:buNone/>
            </a:pPr>
            <a:r>
              <a:rPr lang="en-US" sz="2400" dirty="0"/>
              <a:t>     (</a:t>
            </a:r>
            <a:r>
              <a:rPr lang="en-US" sz="2400" dirty="0" err="1"/>
              <a:t>i</a:t>
            </a:r>
            <a:r>
              <a:rPr lang="en-US" sz="2400" dirty="0"/>
              <a:t>) the resulting design is more cohesive and </a:t>
            </a:r>
          </a:p>
          <a:p>
            <a:pPr marL="0" indent="0" algn="just">
              <a:buNone/>
            </a:pPr>
            <a:r>
              <a:rPr lang="en-US" sz="2400" dirty="0"/>
              <a:t>     (ii) the scope of individual components is reduced.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b="1" dirty="0" smtClean="0"/>
              <a:t>A major disadvantage of the approach is as follows: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r>
              <a:rPr lang="en-US" sz="2400" dirty="0"/>
              <a:t>all the functions with much similarities must be first identified throughout the operational system; next,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Those functions are refined as one unit in the new system.</a:t>
            </a:r>
            <a:endParaRPr lang="en-GB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GB" sz="3600" b="1" dirty="0" smtClean="0">
                <a:solidFill>
                  <a:srgbClr val="0070C0"/>
                </a:solidFill>
              </a:rPr>
              <a:t>Principles of Reverse Engineering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400" b="1" dirty="0" smtClean="0"/>
              <a:t>Reverse Engineering:  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 smtClean="0"/>
              <a:t>Systematic process of acquiring important design factors and information regarding engineering aspects from an existing product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 smtClean="0"/>
              <a:t>A process which analyses a product/technology to find out the design aspects and its functions</a:t>
            </a:r>
          </a:p>
          <a:p>
            <a:pPr lvl="1" algn="just">
              <a:lnSpc>
                <a:spcPct val="90000"/>
              </a:lnSpc>
            </a:pPr>
            <a:r>
              <a:rPr lang="en-GB" sz="2000" dirty="0" smtClean="0"/>
              <a:t>A kind of analysis which engages an individual in a process of </a:t>
            </a:r>
            <a:r>
              <a:rPr lang="en-GB" sz="2000" i="1" dirty="0" smtClean="0"/>
              <a:t>constructive learning</a:t>
            </a:r>
            <a:r>
              <a:rPr lang="en-GB" sz="2000" dirty="0" smtClean="0"/>
              <a:t> of design and its functionality of systems and products </a:t>
            </a: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23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886200" cy="365125"/>
          </a:xfrm>
        </p:spPr>
        <p:txBody>
          <a:bodyPr/>
          <a:lstStyle/>
          <a:p>
            <a:r>
              <a:rPr lang="en-US" dirty="0" smtClean="0"/>
              <a:t>Chapter 6: Software Re-Engineering &amp; Reverse Engineering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>
            <a:normAutofit fontScale="90000"/>
          </a:bodyPr>
          <a:lstStyle/>
          <a:p>
            <a:r>
              <a:rPr lang="en-GB" dirty="0" smtClean="0">
                <a:effectLst/>
              </a:rPr>
              <a:t>Reverse Engineering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GB" sz="2800" dirty="0" smtClean="0"/>
              <a:t>Goal: </a:t>
            </a:r>
            <a:r>
              <a:rPr lang="en-GB" sz="2400" dirty="0" smtClean="0"/>
              <a:t>to facilitate change by allowing a software system to be understood in terms of </a:t>
            </a:r>
            <a:r>
              <a:rPr lang="en-GB" sz="2400" b="1" dirty="0" smtClean="0"/>
              <a:t>what it does</a:t>
            </a:r>
            <a:r>
              <a:rPr lang="en-GB" sz="2400" dirty="0" smtClean="0"/>
              <a:t>, </a:t>
            </a:r>
            <a:r>
              <a:rPr lang="en-GB" sz="2400" b="1" dirty="0"/>
              <a:t>how it works </a:t>
            </a:r>
            <a:r>
              <a:rPr lang="en-GB" sz="2400" dirty="0" smtClean="0"/>
              <a:t>and its </a:t>
            </a:r>
            <a:r>
              <a:rPr lang="en-GB" sz="2400" b="1" dirty="0"/>
              <a:t>architectural representation</a:t>
            </a:r>
            <a:r>
              <a:rPr lang="en-GB" sz="2400" dirty="0" smtClean="0"/>
              <a:t>. </a:t>
            </a:r>
          </a:p>
          <a:p>
            <a:pPr>
              <a:lnSpc>
                <a:spcPct val="90000"/>
              </a:lnSpc>
            </a:pPr>
            <a:r>
              <a:rPr lang="en-GB" sz="2400" b="1" dirty="0" smtClean="0"/>
              <a:t>Objectives</a:t>
            </a:r>
            <a:r>
              <a:rPr lang="en-GB" sz="2400" dirty="0" smtClean="0"/>
              <a:t>: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recover lost information,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facilitate migration between platforms,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improve and/or provide new documentation,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extract reusable components,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reduce maintenance effort,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cope with complexity, </a:t>
            </a:r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to develop similar or competitive products.</a:t>
            </a:r>
          </a:p>
        </p:txBody>
      </p:sp>
      <p:sp>
        <p:nvSpPr>
          <p:cNvPr id="21509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AC56372-0090-441B-95D6-8F706895F776}" type="slidenum">
              <a:rPr lang="lt-LT" sz="1400" i="1">
                <a:solidFill>
                  <a:srgbClr val="527184"/>
                </a:solidFill>
              </a:rPr>
              <a:pPr algn="r"/>
              <a:t>24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Reverse Engineering </a:t>
            </a:r>
            <a:r>
              <a:rPr lang="en-US" sz="3600" dirty="0" smtClean="0"/>
              <a:t>Concepts</a:t>
            </a:r>
            <a:endParaRPr lang="en-US" sz="36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410200"/>
          </a:xfrm>
        </p:spPr>
        <p:txBody>
          <a:bodyPr/>
          <a:lstStyle/>
          <a:p>
            <a:pPr algn="just"/>
            <a:r>
              <a:rPr lang="en-US" sz="2400" b="1" dirty="0" smtClean="0"/>
              <a:t>Abstraction level</a:t>
            </a:r>
          </a:p>
          <a:p>
            <a:pPr lvl="1" algn="just"/>
            <a:r>
              <a:rPr lang="en-US" sz="2000" dirty="0" smtClean="0"/>
              <a:t>ideally want to be able to derive design information at the highest level possible</a:t>
            </a:r>
          </a:p>
          <a:p>
            <a:pPr lvl="1" algn="just"/>
            <a:r>
              <a:rPr lang="en-US" sz="2000" dirty="0" smtClean="0"/>
              <a:t>As the abstraction level increases, the software engineer is provided with information that will allow easier understanding of the program. </a:t>
            </a:r>
          </a:p>
          <a:p>
            <a:pPr algn="just"/>
            <a:r>
              <a:rPr lang="en-US" sz="2400" b="1" dirty="0" smtClean="0"/>
              <a:t>Completeness</a:t>
            </a:r>
          </a:p>
          <a:p>
            <a:pPr lvl="1" algn="just"/>
            <a:r>
              <a:rPr lang="en-US" sz="2000" dirty="0" smtClean="0"/>
              <a:t>level of detail provided at a given abstraction level</a:t>
            </a:r>
          </a:p>
          <a:p>
            <a:pPr lvl="1" algn="just"/>
            <a:r>
              <a:rPr lang="en-US" sz="2000" dirty="0" smtClean="0"/>
              <a:t>As the completeness decreases as the abstraction level increases</a:t>
            </a:r>
          </a:p>
          <a:p>
            <a:pPr algn="just"/>
            <a:r>
              <a:rPr lang="en-US" sz="2400" b="1" dirty="0" smtClean="0"/>
              <a:t>Interactivity</a:t>
            </a:r>
          </a:p>
          <a:p>
            <a:pPr lvl="1" algn="just"/>
            <a:r>
              <a:rPr lang="en-US" sz="2000" dirty="0" smtClean="0"/>
              <a:t>degree to which humans are integrated with automated reverse engineering tools</a:t>
            </a:r>
          </a:p>
          <a:p>
            <a:pPr lvl="1" algn="just"/>
            <a:r>
              <a:rPr lang="en-US" sz="2000" dirty="0" smtClean="0"/>
              <a:t>as the abstraction level increases, interactivity must increase</a:t>
            </a:r>
          </a:p>
        </p:txBody>
      </p:sp>
      <p:sp>
        <p:nvSpPr>
          <p:cNvPr id="25605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C4D0816-84E2-4197-B522-17F23B1CE155}" type="slidenum">
              <a:rPr lang="lt-LT" sz="1400" i="1">
                <a:solidFill>
                  <a:srgbClr val="527184"/>
                </a:solidFill>
              </a:rPr>
              <a:pPr algn="r"/>
              <a:t>25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556500" cy="457200"/>
          </a:xfrm>
        </p:spPr>
        <p:txBody>
          <a:bodyPr>
            <a:normAutofit fontScale="90000"/>
          </a:bodyPr>
          <a:lstStyle/>
          <a:p>
            <a:pPr algn="r">
              <a:defRPr/>
            </a:pPr>
            <a:r>
              <a:rPr lang="en-US" sz="3600" dirty="0" smtClean="0"/>
              <a:t>Contd..</a:t>
            </a:r>
            <a:endParaRPr lang="en-US" sz="3600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562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Directionality</a:t>
            </a:r>
          </a:p>
          <a:p>
            <a:pPr lvl="1" algn="just"/>
            <a:r>
              <a:rPr lang="en-US" sz="2000" dirty="0" smtClean="0"/>
              <a:t>one-way means the software engineer doing the maintenance activity is given all information extracted from source code</a:t>
            </a:r>
          </a:p>
          <a:p>
            <a:pPr lvl="1" algn="just"/>
            <a:r>
              <a:rPr lang="en-US" sz="2000" dirty="0" smtClean="0"/>
              <a:t>two-way means the information is fed to a reengineering tool that attempts to regenerate the old program</a:t>
            </a:r>
          </a:p>
          <a:p>
            <a:pPr algn="just"/>
            <a:r>
              <a:rPr lang="en-US" sz="2400" b="1" dirty="0" smtClean="0"/>
              <a:t>Extraction of abstractions</a:t>
            </a:r>
          </a:p>
          <a:p>
            <a:pPr lvl="1" algn="just"/>
            <a:r>
              <a:rPr lang="en-US" sz="2000" dirty="0" smtClean="0"/>
              <a:t>meaningful specification of processing performed is derived from old source code</a:t>
            </a:r>
          </a:p>
        </p:txBody>
      </p:sp>
      <p:sp>
        <p:nvSpPr>
          <p:cNvPr id="26629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6BF4FB1-5C31-4E8F-BD6D-DC184615C937}" type="slidenum">
              <a:rPr lang="lt-LT" sz="1400" i="1">
                <a:solidFill>
                  <a:srgbClr val="527184"/>
                </a:solidFill>
              </a:rPr>
              <a:pPr algn="r"/>
              <a:t>26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3639" y="6858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28980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Reverse Engineering </a:t>
            </a:r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334000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</a:rPr>
              <a:t>Understanding process</a:t>
            </a:r>
          </a:p>
          <a:p>
            <a:pPr lvl="1"/>
            <a:r>
              <a:rPr lang="en-US" sz="2000" dirty="0" smtClean="0"/>
              <a:t>source code is analyzed to at varying levels of detail</a:t>
            </a:r>
          </a:p>
          <a:p>
            <a:pPr lvl="1"/>
            <a:r>
              <a:rPr lang="en-US" sz="2000" dirty="0" smtClean="0"/>
              <a:t>to understand procedural abstractions and overall functionality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Understanding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data</a:t>
            </a:r>
          </a:p>
          <a:p>
            <a:pPr lvl="1"/>
            <a:r>
              <a:rPr lang="en-US" sz="2000" dirty="0" smtClean="0"/>
              <a:t>internal data structures </a:t>
            </a:r>
          </a:p>
          <a:p>
            <a:pPr lvl="1"/>
            <a:r>
              <a:rPr lang="en-US" sz="2000" dirty="0" smtClean="0"/>
              <a:t>database structure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Understanding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user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interfaces</a:t>
            </a:r>
          </a:p>
          <a:p>
            <a:pPr lvl="1"/>
            <a:r>
              <a:rPr lang="en-US" sz="2000" dirty="0" smtClean="0"/>
              <a:t>what are basic actions processed by the interface?</a:t>
            </a:r>
          </a:p>
          <a:p>
            <a:pPr lvl="1"/>
            <a:r>
              <a:rPr lang="en-US" sz="2000" dirty="0" smtClean="0"/>
              <a:t>what is system's behavioral response to these actions?</a:t>
            </a:r>
          </a:p>
          <a:p>
            <a:pPr marL="346075" lvl="1" indent="-346075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Reverse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Engineering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Techniques</a:t>
            </a:r>
          </a:p>
          <a:p>
            <a:pPr marL="747713" indent="-290513"/>
            <a:r>
              <a:rPr lang="en-US" sz="2000" dirty="0" smtClean="0"/>
              <a:t>Re-documentation</a:t>
            </a:r>
          </a:p>
          <a:p>
            <a:pPr marL="747713" indent="-290513"/>
            <a:r>
              <a:rPr lang="en-US" sz="2000" dirty="0" smtClean="0"/>
              <a:t>Design recovery</a:t>
            </a:r>
          </a:p>
          <a:p>
            <a:pPr marL="346075" lvl="1" indent="-346075">
              <a:buFont typeface="Arial" pitchFamily="34" charset="0"/>
              <a:buChar char="•"/>
            </a:pPr>
            <a:endParaRPr lang="en-US" sz="2400" dirty="0" smtClean="0"/>
          </a:p>
          <a:p>
            <a:pPr marL="346075" lvl="1" indent="-346075">
              <a:buFont typeface="Arial" pitchFamily="34" charset="0"/>
              <a:buChar char="•"/>
            </a:pPr>
            <a:endParaRPr lang="en-US" sz="2400" dirty="0" smtClean="0"/>
          </a:p>
        </p:txBody>
      </p:sp>
      <p:sp>
        <p:nvSpPr>
          <p:cNvPr id="27653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AC44E58-A217-438C-8EB1-8A6A34F67770}" type="slidenum">
              <a:rPr lang="lt-LT" sz="1400" i="1">
                <a:solidFill>
                  <a:srgbClr val="527184"/>
                </a:solidFill>
              </a:rPr>
              <a:pPr algn="r"/>
              <a:t>27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712094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lt-LT" sz="2800" dirty="0" smtClean="0">
                <a:effectLst/>
              </a:rPr>
              <a:t>Factors </a:t>
            </a:r>
            <a:r>
              <a:rPr lang="en-US" sz="2800" dirty="0" smtClean="0">
                <a:effectLst/>
              </a:rPr>
              <a:t>t</a:t>
            </a:r>
            <a:r>
              <a:rPr lang="lt-LT" sz="2800" dirty="0" smtClean="0">
                <a:effectLst/>
              </a:rPr>
              <a:t>hat Motivate </a:t>
            </a:r>
            <a:r>
              <a:rPr lang="en-US" sz="2800" dirty="0" smtClean="0">
                <a:effectLst/>
              </a:rPr>
              <a:t>t</a:t>
            </a:r>
            <a:r>
              <a:rPr lang="lt-LT" sz="2800" dirty="0" smtClean="0">
                <a:effectLst/>
              </a:rPr>
              <a:t>he Application </a:t>
            </a:r>
            <a:r>
              <a:rPr lang="en-US" sz="2800" dirty="0" smtClean="0">
                <a:effectLst/>
              </a:rPr>
              <a:t>o</a:t>
            </a:r>
            <a:r>
              <a:rPr lang="lt-LT" sz="2800" dirty="0" smtClean="0">
                <a:effectLst/>
              </a:rPr>
              <a:t>f Reverse Engineering</a:t>
            </a:r>
          </a:p>
        </p:txBody>
      </p:sp>
      <p:pic>
        <p:nvPicPr>
          <p:cNvPr id="29700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29701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A1B6371E-285B-4FA0-A1AB-3E5F9241BEA9}" type="slidenum">
              <a:rPr lang="lt-LT" sz="1400" i="1">
                <a:solidFill>
                  <a:srgbClr val="527184"/>
                </a:solidFill>
              </a:rPr>
              <a:pPr algn="r"/>
              <a:t>28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18328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3268ED-C93E-4D04-8231-380B15B377CE}" type="slidenum">
              <a:rPr lang="lt-LT" smtClean="0">
                <a:latin typeface="Arial" pitchFamily="34" charset="0"/>
              </a:rPr>
              <a:pPr/>
              <a:t>29</a:t>
            </a:fld>
            <a:endParaRPr lang="lt-LT" smtClean="0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noFill/>
        </p:spPr>
        <p:txBody>
          <a:bodyPr>
            <a:noAutofit/>
          </a:bodyPr>
          <a:lstStyle/>
          <a:p>
            <a:r>
              <a:rPr lang="en-GB" sz="3200" dirty="0" smtClean="0">
                <a:effectLst/>
              </a:rPr>
              <a:t>Benefits of Reverse Engineering for Software Maintenance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257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800" b="1" dirty="0" smtClean="0"/>
              <a:t>Corrective change: 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abstraction of unnecessary detail gives greater insight into the parts of the program to be corrected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easier to identify defective program components and the source of residual errors</a:t>
            </a:r>
          </a:p>
          <a:p>
            <a:pPr algn="just">
              <a:lnSpc>
                <a:spcPct val="90000"/>
              </a:lnSpc>
            </a:pPr>
            <a:r>
              <a:rPr lang="en-GB" sz="2800" b="1" dirty="0" smtClean="0"/>
              <a:t>Adaptive/perfective change: 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Eases understanding of system’s components and their interrelationships, showing where new requirements fit and how they relate to existing components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/>
              <a:t>Extracted information which can be used during enhancement of the system or for the development of another product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112837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 lIns="90840" tIns="44623" rIns="90840" bIns="44623" anchor="b">
            <a:normAutofit/>
          </a:bodyPr>
          <a:lstStyle/>
          <a:p>
            <a:pPr>
              <a:defRPr/>
            </a:pPr>
            <a:r>
              <a:rPr lang="en-GB" sz="3600" dirty="0"/>
              <a:t>Forward Engineering and </a:t>
            </a:r>
            <a:r>
              <a:rPr lang="en-GB" sz="3600" dirty="0" smtClean="0"/>
              <a:t>Reengineering</a:t>
            </a:r>
            <a:endParaRPr lang="en-GB" dirty="0"/>
          </a:p>
        </p:txBody>
      </p:sp>
      <p:pic>
        <p:nvPicPr>
          <p:cNvPr id="6148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" y="1752600"/>
            <a:ext cx="8883650" cy="28940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6150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3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1493" y="9525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>
            <a:noAutofit/>
          </a:bodyPr>
          <a:lstStyle/>
          <a:p>
            <a:r>
              <a:rPr lang="en-US" sz="3600" dirty="0" smtClean="0"/>
              <a:t>Reverse Engineering Tools</a:t>
            </a:r>
            <a:endParaRPr lang="en-US" sz="36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36637"/>
            <a:ext cx="8610600" cy="53641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2000" dirty="0" smtClean="0"/>
              <a:t>The process of reverse engineering is accomplished by making use of some tools that are categorized into debuggers or </a:t>
            </a:r>
            <a:r>
              <a:rPr lang="en-US" sz="2000" dirty="0" err="1" smtClean="0"/>
              <a:t>dis</a:t>
            </a:r>
            <a:r>
              <a:rPr lang="en-US" sz="2000" dirty="0" smtClean="0"/>
              <a:t>-assemblers-</a:t>
            </a:r>
          </a:p>
          <a:p>
            <a:pPr algn="just">
              <a:lnSpc>
                <a:spcPct val="90000"/>
              </a:lnSpc>
            </a:pPr>
            <a:r>
              <a:rPr lang="en-US" sz="2000" b="1" dirty="0" smtClean="0"/>
              <a:t>Disassemblers</a:t>
            </a:r>
            <a:r>
              <a:rPr lang="en-US" sz="2000" dirty="0" smtClean="0"/>
              <a:t> – A disassembler is used to convert binary code into assembly code and also used to extract strings, imported and exported functions, libraries etc. 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The disassemblers convert the machine language into a user-friendly format.</a:t>
            </a:r>
          </a:p>
          <a:p>
            <a:pPr algn="just">
              <a:lnSpc>
                <a:spcPct val="90000"/>
              </a:lnSpc>
            </a:pPr>
            <a:r>
              <a:rPr lang="en-US" sz="2000" b="1" dirty="0" smtClean="0"/>
              <a:t>Debuggers</a:t>
            </a:r>
            <a:r>
              <a:rPr lang="en-US" sz="2000" dirty="0" smtClean="0"/>
              <a:t> – This tool expands the functionality of a disassembler by supporting the CPU registers, the hex duping of the program, view of stack etc. 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Using debuggers, the programmers can set breakpoints and edit the assembly code at run time. </a:t>
            </a:r>
          </a:p>
          <a:p>
            <a:pPr algn="just">
              <a:lnSpc>
                <a:spcPct val="90000"/>
              </a:lnSpc>
            </a:pPr>
            <a:r>
              <a:rPr lang="en-US" sz="2000" dirty="0" smtClean="0"/>
              <a:t>Debuggers analyze the binary in a similar way as the disassemblers and allow the reverser to step through the code by running one line at a time to investigate the results.</a:t>
            </a:r>
            <a:endParaRPr lang="en-GB" sz="2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1101" y="861218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noFill/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Contd..</a:t>
            </a:r>
            <a:endParaRPr lang="en-US" sz="3600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36637"/>
            <a:ext cx="8686800" cy="536416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 smtClean="0"/>
              <a:t>Decompiler</a:t>
            </a:r>
            <a:r>
              <a:rPr lang="en-US" sz="2000" b="1" dirty="0" smtClean="0"/>
              <a:t>- </a:t>
            </a:r>
            <a:r>
              <a:rPr lang="en-US" sz="2000" dirty="0" smtClean="0"/>
              <a:t>A </a:t>
            </a:r>
            <a:r>
              <a:rPr lang="en-US" sz="2000" dirty="0" err="1" smtClean="0"/>
              <a:t>decompiler</a:t>
            </a:r>
            <a:r>
              <a:rPr lang="en-US" sz="2000" dirty="0" smtClean="0"/>
              <a:t> represents executable binary files in a readable form. </a:t>
            </a:r>
          </a:p>
          <a:p>
            <a:pPr algn="just"/>
            <a:r>
              <a:rPr lang="en-US" sz="2000" dirty="0" smtClean="0"/>
              <a:t>More precisely, it transforms binary code into text that software developers can read and modify. </a:t>
            </a:r>
          </a:p>
          <a:p>
            <a:pPr algn="just"/>
            <a:r>
              <a:rPr lang="en-US" sz="2000" dirty="0" smtClean="0"/>
              <a:t>The  software security industry relies on this transformation to analyze and validate programs.</a:t>
            </a:r>
          </a:p>
          <a:p>
            <a:pPr algn="just"/>
            <a:r>
              <a:rPr lang="en-US" sz="2000" dirty="0" smtClean="0"/>
              <a:t>The analysis is performed on the binary code because the source code (the text form of the software) traditionally is not available, because it is considered a commercial secret.</a:t>
            </a:r>
          </a:p>
          <a:p>
            <a:pPr algn="just">
              <a:lnSpc>
                <a:spcPct val="90000"/>
              </a:lnSpc>
              <a:buNone/>
            </a:pPr>
            <a:endParaRPr lang="en-US" sz="2000" dirty="0" smtClean="0"/>
          </a:p>
        </p:txBody>
      </p:sp>
      <p:sp>
        <p:nvSpPr>
          <p:cNvPr id="31749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936FA9DF-CB8D-4401-A60D-C79E3EBED8A5}" type="slidenum">
              <a:rPr lang="lt-LT" sz="1400" i="1">
                <a:solidFill>
                  <a:srgbClr val="527184"/>
                </a:solidFill>
              </a:rPr>
              <a:pPr algn="r"/>
              <a:t>31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0171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8238"/>
            <a:ext cx="8229600" cy="79216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6000" dirty="0" smtClean="0"/>
              <a:t>Thank You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3200400"/>
            <a:ext cx="82296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4098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315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  What is Reverse Engineering ?</a:t>
            </a:r>
          </a:p>
        </p:txBody>
      </p:sp>
      <p:sp>
        <p:nvSpPr>
          <p:cNvPr id="532483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8001000" cy="4572000"/>
          </a:xfrm>
        </p:spPr>
        <p:txBody>
          <a:bodyPr/>
          <a:lstStyle/>
          <a:p>
            <a:endParaRPr lang="en-US" dirty="0">
              <a:effectLst/>
              <a:latin typeface="Times New Roman" pitchFamily="18" charset="0"/>
            </a:endParaRPr>
          </a:p>
          <a:p>
            <a:endParaRPr lang="en-US" dirty="0">
              <a:effectLst/>
              <a:latin typeface="Times New Roman" pitchFamily="18" charset="0"/>
            </a:endParaRPr>
          </a:p>
        </p:txBody>
      </p:sp>
      <p:sp>
        <p:nvSpPr>
          <p:cNvPr id="532484" name="Rectangle 4100"/>
          <p:cNvSpPr>
            <a:spLocks noChangeArrowheads="1"/>
          </p:cNvSpPr>
          <p:nvPr/>
        </p:nvSpPr>
        <p:spPr bwMode="auto">
          <a:xfrm>
            <a:off x="1371600" y="1981200"/>
            <a:ext cx="3276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Forward Engineering</a:t>
            </a:r>
            <a:endParaRPr kumimoji="0" lang="en-US"/>
          </a:p>
        </p:txBody>
      </p:sp>
      <p:sp>
        <p:nvSpPr>
          <p:cNvPr id="532485" name="Rectangle 4101"/>
          <p:cNvSpPr>
            <a:spLocks noChangeArrowheads="1"/>
          </p:cNvSpPr>
          <p:nvPr/>
        </p:nvSpPr>
        <p:spPr bwMode="auto">
          <a:xfrm>
            <a:off x="5257800" y="1981200"/>
            <a:ext cx="3276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Reverse Engineering</a:t>
            </a:r>
            <a:endParaRPr kumimoji="0" lang="en-US"/>
          </a:p>
        </p:txBody>
      </p:sp>
      <p:sp>
        <p:nvSpPr>
          <p:cNvPr id="532486" name="Rectangle 4102"/>
          <p:cNvSpPr>
            <a:spLocks noChangeArrowheads="1"/>
          </p:cNvSpPr>
          <p:nvPr/>
        </p:nvSpPr>
        <p:spPr bwMode="auto">
          <a:xfrm>
            <a:off x="1676400" y="3048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87" name="Rectangle 4103"/>
          <p:cNvSpPr>
            <a:spLocks noChangeArrowheads="1"/>
          </p:cNvSpPr>
          <p:nvPr/>
        </p:nvSpPr>
        <p:spPr bwMode="auto">
          <a:xfrm>
            <a:off x="1676400" y="4038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88" name="Rectangle 4104"/>
          <p:cNvSpPr>
            <a:spLocks noChangeArrowheads="1"/>
          </p:cNvSpPr>
          <p:nvPr/>
        </p:nvSpPr>
        <p:spPr bwMode="auto">
          <a:xfrm>
            <a:off x="1676400" y="50292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89" name="Rectangle 4105"/>
          <p:cNvSpPr>
            <a:spLocks noChangeArrowheads="1"/>
          </p:cNvSpPr>
          <p:nvPr/>
        </p:nvSpPr>
        <p:spPr bwMode="auto">
          <a:xfrm>
            <a:off x="1676400" y="5943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0" name="Line 4106"/>
          <p:cNvSpPr>
            <a:spLocks noChangeShapeType="1"/>
          </p:cNvSpPr>
          <p:nvPr/>
        </p:nvSpPr>
        <p:spPr bwMode="auto">
          <a:xfrm>
            <a:off x="24384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1" name="Line 4107"/>
          <p:cNvSpPr>
            <a:spLocks noChangeShapeType="1"/>
          </p:cNvSpPr>
          <p:nvPr/>
        </p:nvSpPr>
        <p:spPr bwMode="auto">
          <a:xfrm>
            <a:off x="24384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2" name="Line 4108"/>
          <p:cNvSpPr>
            <a:spLocks noChangeShapeType="1"/>
          </p:cNvSpPr>
          <p:nvPr/>
        </p:nvSpPr>
        <p:spPr bwMode="auto">
          <a:xfrm>
            <a:off x="2438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3" name="Rectangle 4109"/>
          <p:cNvSpPr>
            <a:spLocks noChangeArrowheads="1"/>
          </p:cNvSpPr>
          <p:nvPr/>
        </p:nvSpPr>
        <p:spPr bwMode="auto">
          <a:xfrm>
            <a:off x="6096000" y="30480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4" name="Rectangle 4110"/>
          <p:cNvSpPr>
            <a:spLocks noChangeArrowheads="1"/>
          </p:cNvSpPr>
          <p:nvPr/>
        </p:nvSpPr>
        <p:spPr bwMode="auto">
          <a:xfrm>
            <a:off x="6096000" y="4038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5" name="Rectangle 4111"/>
          <p:cNvSpPr>
            <a:spLocks noChangeArrowheads="1"/>
          </p:cNvSpPr>
          <p:nvPr/>
        </p:nvSpPr>
        <p:spPr bwMode="auto">
          <a:xfrm>
            <a:off x="6096000" y="50292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6" name="Rectangle 4112"/>
          <p:cNvSpPr>
            <a:spLocks noChangeArrowheads="1"/>
          </p:cNvSpPr>
          <p:nvPr/>
        </p:nvSpPr>
        <p:spPr bwMode="auto">
          <a:xfrm>
            <a:off x="6096000" y="59436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7" name="Line 4113"/>
          <p:cNvSpPr>
            <a:spLocks noChangeShapeType="1"/>
          </p:cNvSpPr>
          <p:nvPr/>
        </p:nvSpPr>
        <p:spPr bwMode="auto">
          <a:xfrm flipV="1">
            <a:off x="6934200" y="5410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8" name="Line 4114"/>
          <p:cNvSpPr>
            <a:spLocks noChangeShapeType="1"/>
          </p:cNvSpPr>
          <p:nvPr/>
        </p:nvSpPr>
        <p:spPr bwMode="auto">
          <a:xfrm flipV="1">
            <a:off x="6934200" y="441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499" name="Line 4115"/>
          <p:cNvSpPr>
            <a:spLocks noChangeShapeType="1"/>
          </p:cNvSpPr>
          <p:nvPr/>
        </p:nvSpPr>
        <p:spPr bwMode="auto">
          <a:xfrm flipV="1">
            <a:off x="69342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00" name="Rectangle 4116"/>
          <p:cNvSpPr>
            <a:spLocks noChangeArrowheads="1"/>
          </p:cNvSpPr>
          <p:nvPr/>
        </p:nvSpPr>
        <p:spPr bwMode="auto">
          <a:xfrm>
            <a:off x="3505200" y="29718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Requirements </a:t>
            </a:r>
            <a:endParaRPr kumimoji="0" lang="en-US"/>
          </a:p>
        </p:txBody>
      </p:sp>
      <p:sp>
        <p:nvSpPr>
          <p:cNvPr id="532501" name="Rectangle 4117"/>
          <p:cNvSpPr>
            <a:spLocks noChangeArrowheads="1"/>
          </p:cNvSpPr>
          <p:nvPr/>
        </p:nvSpPr>
        <p:spPr bwMode="auto">
          <a:xfrm>
            <a:off x="3505200" y="38862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Design </a:t>
            </a:r>
            <a:endParaRPr kumimoji="0" lang="en-US"/>
          </a:p>
        </p:txBody>
      </p:sp>
      <p:sp>
        <p:nvSpPr>
          <p:cNvPr id="532502" name="Rectangle 4118"/>
          <p:cNvSpPr>
            <a:spLocks noChangeArrowheads="1"/>
          </p:cNvSpPr>
          <p:nvPr/>
        </p:nvSpPr>
        <p:spPr bwMode="auto">
          <a:xfrm>
            <a:off x="3505200" y="48768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Source Code </a:t>
            </a:r>
            <a:endParaRPr kumimoji="0" lang="en-US"/>
          </a:p>
        </p:txBody>
      </p:sp>
      <p:sp>
        <p:nvSpPr>
          <p:cNvPr id="532503" name="Rectangle 4119"/>
          <p:cNvSpPr>
            <a:spLocks noChangeArrowheads="1"/>
          </p:cNvSpPr>
          <p:nvPr/>
        </p:nvSpPr>
        <p:spPr bwMode="auto">
          <a:xfrm>
            <a:off x="3505200" y="5791200"/>
            <a:ext cx="2286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kumimoji="0" lang="en-US" sz="2400"/>
              <a:t>Behavior </a:t>
            </a:r>
            <a:endParaRPr kumimoji="0" lang="en-US"/>
          </a:p>
        </p:txBody>
      </p:sp>
      <p:sp>
        <p:nvSpPr>
          <p:cNvPr id="24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4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590282" y="9525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Goals of Reengineering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 smtClean="0">
                <a:solidFill>
                  <a:srgbClr val="0070C0"/>
                </a:solidFill>
              </a:rPr>
              <a:t>Port to other Platform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when platform support becomes obsolete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70C0"/>
                </a:solidFill>
              </a:rPr>
              <a:t>Design extraction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to improve maintainability, portability, etc.</a:t>
            </a:r>
          </a:p>
          <a:p>
            <a:pPr>
              <a:lnSpc>
                <a:spcPct val="85000"/>
              </a:lnSpc>
            </a:pPr>
            <a:r>
              <a:rPr lang="en-US" dirty="0">
                <a:solidFill>
                  <a:srgbClr val="0070C0"/>
                </a:solidFill>
              </a:rPr>
              <a:t>Exploitation of New Technology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new language features, standards, libraries, etc.</a:t>
            </a:r>
          </a:p>
          <a:p>
            <a:pPr lvl="1">
              <a:lnSpc>
                <a:spcPct val="85000"/>
              </a:lnSpc>
            </a:pPr>
            <a:r>
              <a:rPr lang="en-US" dirty="0" smtClean="0"/>
              <a:t>when tools to support restructuring are readily available</a:t>
            </a:r>
          </a:p>
        </p:txBody>
      </p:sp>
      <p:sp>
        <p:nvSpPr>
          <p:cNvPr id="9221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DE6B9DF6-2F5D-4A11-8182-C52DAC73CC65}" type="slidenum">
              <a:rPr lang="lt-LT" sz="1400" i="1">
                <a:solidFill>
                  <a:srgbClr val="527184"/>
                </a:solidFill>
              </a:rPr>
              <a:pPr algn="r"/>
              <a:t>5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61493" y="8763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2738"/>
            <a:ext cx="8280400" cy="6016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Re-engineering advantages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257800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>
                <a:solidFill>
                  <a:srgbClr val="0070C0"/>
                </a:solidFill>
              </a:rPr>
              <a:t>Reduced risk</a:t>
            </a:r>
          </a:p>
          <a:p>
            <a:pPr lvl="1" algn="just"/>
            <a:r>
              <a:rPr lang="en-GB" dirty="0" smtClean="0"/>
              <a:t>There is a high risk in new software development: </a:t>
            </a:r>
            <a:r>
              <a:rPr lang="en-GB" dirty="0" smtClean="0">
                <a:solidFill>
                  <a:srgbClr val="FF0000"/>
                </a:solidFill>
              </a:rPr>
              <a:t>development problems, staffing problems and specification problems</a:t>
            </a:r>
          </a:p>
          <a:p>
            <a:pPr algn="just"/>
            <a:r>
              <a:rPr lang="en-GB" dirty="0" smtClean="0">
                <a:solidFill>
                  <a:srgbClr val="0070C0"/>
                </a:solidFill>
              </a:rPr>
              <a:t>Reduced cost</a:t>
            </a:r>
          </a:p>
          <a:p>
            <a:pPr lvl="1" algn="just"/>
            <a:r>
              <a:rPr lang="en-GB" dirty="0" smtClean="0"/>
              <a:t>Cost of re-engineering is often less than costs of developing </a:t>
            </a:r>
            <a:r>
              <a:rPr lang="en-GB" dirty="0" smtClean="0">
                <a:solidFill>
                  <a:srgbClr val="0070C0"/>
                </a:solidFill>
              </a:rPr>
              <a:t>new software</a:t>
            </a:r>
          </a:p>
        </p:txBody>
      </p:sp>
      <p:sp>
        <p:nvSpPr>
          <p:cNvPr id="18437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2896C65-FA42-48A1-859F-C6B95F16BC2E}" type="slidenum">
              <a:rPr lang="lt-LT" sz="1400" i="1">
                <a:solidFill>
                  <a:srgbClr val="527184"/>
                </a:solidFill>
              </a:rPr>
              <a:pPr algn="r"/>
              <a:t>6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1800" y="90805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"/>
            <a:ext cx="8229600" cy="47651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b="1" dirty="0"/>
              <a:t>Reengineering Techniques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32498"/>
            <a:ext cx="8763000" cy="553970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rgbClr val="002060"/>
                </a:solidFill>
              </a:rPr>
              <a:t>Restructuring</a:t>
            </a:r>
          </a:p>
          <a:p>
            <a:pPr lvl="1" algn="just"/>
            <a:r>
              <a:rPr lang="en-US" sz="1800" dirty="0" smtClean="0"/>
              <a:t>is the </a:t>
            </a:r>
            <a:r>
              <a:rPr lang="en-US" sz="1800" dirty="0" smtClean="0">
                <a:solidFill>
                  <a:srgbClr val="0070C0"/>
                </a:solidFill>
              </a:rPr>
              <a:t>transformation from one representation form </a:t>
            </a:r>
            <a:r>
              <a:rPr lang="en-US" sz="1800" dirty="0" smtClean="0"/>
              <a:t>to another at the same relative abstraction level, while </a:t>
            </a:r>
            <a:r>
              <a:rPr lang="en-US" sz="1800" dirty="0" smtClean="0">
                <a:solidFill>
                  <a:srgbClr val="FF0000"/>
                </a:solidFill>
              </a:rPr>
              <a:t>preserving the system’s external behavior</a:t>
            </a:r>
          </a:p>
          <a:p>
            <a:pPr lvl="1" algn="just"/>
            <a:r>
              <a:rPr lang="en-US" sz="1800" dirty="0" smtClean="0">
                <a:solidFill>
                  <a:srgbClr val="0070C0"/>
                </a:solidFill>
              </a:rPr>
              <a:t>source code translation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</a:rPr>
              <a:t>Data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Reengineering</a:t>
            </a:r>
          </a:p>
          <a:p>
            <a:pPr lvl="1" algn="just"/>
            <a:r>
              <a:rPr lang="en-US" sz="1800" dirty="0" smtClean="0"/>
              <a:t>integrating and centralizing multiple databases</a:t>
            </a:r>
          </a:p>
          <a:p>
            <a:pPr lvl="1" algn="just"/>
            <a:r>
              <a:rPr lang="en-US" sz="1800" dirty="0" smtClean="0"/>
              <a:t>unifying multiple, inconsistent representations</a:t>
            </a:r>
          </a:p>
          <a:p>
            <a:pPr lvl="1" algn="just"/>
            <a:r>
              <a:rPr lang="en-US" sz="1800" dirty="0" smtClean="0"/>
              <a:t>upgrading data models</a:t>
            </a:r>
          </a:p>
          <a:p>
            <a:pPr algn="just"/>
            <a:r>
              <a:rPr lang="en-US" sz="2400" b="1" dirty="0">
                <a:solidFill>
                  <a:srgbClr val="002060"/>
                </a:solidFill>
              </a:rPr>
              <a:t>Refactoring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 algn="just"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   </a:t>
            </a:r>
            <a:r>
              <a:rPr lang="en-US" sz="1800" b="1" dirty="0">
                <a:solidFill>
                  <a:srgbClr val="002060"/>
                </a:solidFill>
              </a:rPr>
              <a:t>– </a:t>
            </a:r>
            <a:r>
              <a:rPr lang="en-US" sz="1800" dirty="0" smtClean="0">
                <a:solidFill>
                  <a:srgbClr val="002060"/>
                </a:solidFill>
              </a:rPr>
              <a:t>is </a:t>
            </a:r>
            <a:r>
              <a:rPr lang="en-US" sz="1800" dirty="0">
                <a:solidFill>
                  <a:srgbClr val="002060"/>
                </a:solidFill>
              </a:rPr>
              <a:t>restructuring within an object-oriented context</a:t>
            </a:r>
          </a:p>
          <a:p>
            <a:pPr lvl="1" algn="just">
              <a:buNone/>
            </a:pPr>
            <a:r>
              <a:rPr lang="en-US" sz="1800" b="1" dirty="0"/>
              <a:t>–</a:t>
            </a:r>
            <a:r>
              <a:rPr lang="en-US" sz="1800" dirty="0"/>
              <a:t> Misuse of inheritance</a:t>
            </a:r>
          </a:p>
          <a:p>
            <a:pPr lvl="2" algn="just"/>
            <a:r>
              <a:rPr lang="en-US" sz="1800" dirty="0"/>
              <a:t>change inheritance to delegation if the subclass doesn’t use attributes</a:t>
            </a:r>
          </a:p>
          <a:p>
            <a:pPr lvl="1" algn="just"/>
            <a:r>
              <a:rPr lang="en-US" sz="1800" dirty="0"/>
              <a:t> Missing inheritance</a:t>
            </a:r>
          </a:p>
          <a:p>
            <a:pPr lvl="2" algn="just"/>
            <a:r>
              <a:rPr lang="en-US" sz="1800" dirty="0"/>
              <a:t>duplicated code, and case statements to select behavior</a:t>
            </a:r>
          </a:p>
          <a:p>
            <a:pPr lvl="1" algn="just">
              <a:buNone/>
            </a:pPr>
            <a:r>
              <a:rPr lang="en-US" sz="1800" b="1" dirty="0"/>
              <a:t>–</a:t>
            </a:r>
            <a:r>
              <a:rPr lang="en-US" sz="1800" dirty="0"/>
              <a:t> Misplaced operations</a:t>
            </a:r>
          </a:p>
          <a:p>
            <a:pPr lvl="2" algn="just"/>
            <a:r>
              <a:rPr lang="en-US" sz="1800" dirty="0"/>
              <a:t>unexploited cohesion — operations outside instead of inside </a:t>
            </a:r>
            <a:r>
              <a:rPr lang="en-US" sz="1800" dirty="0" smtClean="0"/>
              <a:t>classes</a:t>
            </a:r>
            <a:endParaRPr lang="en-US" sz="1200" dirty="0" smtClean="0"/>
          </a:p>
        </p:txBody>
      </p:sp>
      <p:sp>
        <p:nvSpPr>
          <p:cNvPr id="11269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4081E0C-04DA-44BE-95E4-05612244BB3E}" type="slidenum">
              <a:rPr lang="lt-LT" sz="1400" i="1">
                <a:solidFill>
                  <a:srgbClr val="527184"/>
                </a:solidFill>
              </a:rPr>
              <a:pPr algn="r"/>
              <a:t>7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505497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/>
              <a:t>Types of </a:t>
            </a:r>
            <a:r>
              <a:rPr lang="en-US" sz="3200" b="1" dirty="0" smtClean="0"/>
              <a:t>Restructuring</a:t>
            </a:r>
            <a:endParaRPr lang="en-US" sz="3200" b="1" dirty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Code restructuring</a:t>
            </a:r>
          </a:p>
          <a:p>
            <a:pPr lvl="1"/>
            <a:r>
              <a:rPr lang="en-US" sz="2400" dirty="0" smtClean="0"/>
              <a:t>Program transformation</a:t>
            </a:r>
          </a:p>
          <a:p>
            <a:pPr lvl="1"/>
            <a:r>
              <a:rPr lang="en-US" sz="2400" dirty="0" smtClean="0"/>
              <a:t>Architecture transformations</a:t>
            </a:r>
          </a:p>
          <a:p>
            <a:r>
              <a:rPr lang="en-US" sz="2800" dirty="0" smtClean="0"/>
              <a:t>Data restructuring</a:t>
            </a:r>
          </a:p>
          <a:p>
            <a:pPr lvl="1"/>
            <a:r>
              <a:rPr lang="en-US" sz="2400" dirty="0" smtClean="0"/>
              <a:t>analysis of source code</a:t>
            </a:r>
          </a:p>
          <a:p>
            <a:pPr lvl="1"/>
            <a:r>
              <a:rPr lang="en-US" sz="2400" dirty="0" smtClean="0"/>
              <a:t>data redesign</a:t>
            </a:r>
          </a:p>
          <a:p>
            <a:pPr lvl="1"/>
            <a:r>
              <a:rPr lang="en-US" sz="2400" dirty="0" smtClean="0"/>
              <a:t>file or database translation</a:t>
            </a:r>
          </a:p>
        </p:txBody>
      </p:sp>
      <p:sp>
        <p:nvSpPr>
          <p:cNvPr id="48133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03F79A62-B1EE-4C89-8FFE-E330D403669D}" type="slidenum">
              <a:rPr lang="lt-LT" sz="1400" i="1">
                <a:solidFill>
                  <a:srgbClr val="527184"/>
                </a:solidFill>
              </a:rPr>
              <a:pPr algn="r"/>
              <a:t>8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38200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3525"/>
            <a:ext cx="8458200" cy="727075"/>
          </a:xfrm>
        </p:spPr>
        <p:txBody>
          <a:bodyPr/>
          <a:lstStyle/>
          <a:p>
            <a:r>
              <a:rPr lang="en-GB" sz="3800" dirty="0"/>
              <a:t>Approaches to data </a:t>
            </a:r>
            <a:r>
              <a:rPr lang="en-GB" sz="3800" dirty="0" smtClean="0"/>
              <a:t>restructuring</a:t>
            </a:r>
            <a:endParaRPr lang="en-GB" dirty="0"/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813211"/>
              </p:ext>
            </p:extLst>
          </p:nvPr>
        </p:nvGraphicFramePr>
        <p:xfrm>
          <a:off x="381000" y="1371600"/>
          <a:ext cx="85344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" name="Bitmap Image" r:id="rId3" imgW="6954221" imgH="2742857" progId="PBrush">
                  <p:embed/>
                </p:oleObj>
              </mc:Choice>
              <mc:Fallback>
                <p:oleObj name="Bitmap Image" r:id="rId3" imgW="6954221" imgH="274285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371600"/>
                        <a:ext cx="85344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6553200" y="64071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711BB1A5-9D43-4EF3-A26E-2A575DB4B5EB}" type="slidenum">
              <a:rPr lang="lt-LT" sz="1400" i="1">
                <a:solidFill>
                  <a:srgbClr val="527184"/>
                </a:solidFill>
              </a:rPr>
              <a:pPr algn="r"/>
              <a:t>9</a:t>
            </a:fld>
            <a:endParaRPr lang="lt-LT" sz="1400" i="1">
              <a:solidFill>
                <a:srgbClr val="52718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02594"/>
            <a:ext cx="8229600" cy="76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6: Software Re-Engineering &amp; Reverse Engineering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</TotalTime>
  <Words>2102</Words>
  <Application>Microsoft Office PowerPoint</Application>
  <PresentationFormat>On-screen Show (4:3)</PresentationFormat>
  <Paragraphs>273</Paragraphs>
  <Slides>32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Bitmap Image</vt:lpstr>
      <vt:lpstr>Chapter 6 Software Re-Engineering  &amp;  Reverse Engineering</vt:lpstr>
      <vt:lpstr>Definitions</vt:lpstr>
      <vt:lpstr>Forward Engineering and Reengineering</vt:lpstr>
      <vt:lpstr>  What is Reverse Engineering ?</vt:lpstr>
      <vt:lpstr>Goals of Reengineering</vt:lpstr>
      <vt:lpstr>Re-engineering advantages</vt:lpstr>
      <vt:lpstr>Reengineering Techniques</vt:lpstr>
      <vt:lpstr>Types of Restructuring</vt:lpstr>
      <vt:lpstr>Approaches to data restructuring</vt:lpstr>
      <vt:lpstr>Data problems</vt:lpstr>
      <vt:lpstr>Data migration</vt:lpstr>
      <vt:lpstr>Contd..</vt:lpstr>
      <vt:lpstr>Approaches for Reengineering</vt:lpstr>
      <vt:lpstr>Big Bang approach</vt:lpstr>
      <vt:lpstr>Incremental approach </vt:lpstr>
      <vt:lpstr>Cont’d</vt:lpstr>
      <vt:lpstr>Partial Approach</vt:lpstr>
      <vt:lpstr>Contd..</vt:lpstr>
      <vt:lpstr>Iterative approach</vt:lpstr>
      <vt:lpstr>Contd..</vt:lpstr>
      <vt:lpstr>Evolutionary approach</vt:lpstr>
      <vt:lpstr>Contd..</vt:lpstr>
      <vt:lpstr>Principles of Reverse Engineering</vt:lpstr>
      <vt:lpstr>Reverse Engineering</vt:lpstr>
      <vt:lpstr>Reverse Engineering Concepts</vt:lpstr>
      <vt:lpstr>Contd..</vt:lpstr>
      <vt:lpstr>Reverse Engineering Activities</vt:lpstr>
      <vt:lpstr>Factors that Motivate the Application of Reverse Engineering</vt:lpstr>
      <vt:lpstr>Benefits of Reverse Engineering for Software Maintenance</vt:lpstr>
      <vt:lpstr>Reverse Engineering Tools</vt:lpstr>
      <vt:lpstr>Contd..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Computer</dc:title>
  <dc:creator>iqbal</dc:creator>
  <cp:lastModifiedBy>lab5</cp:lastModifiedBy>
  <cp:revision>385</cp:revision>
  <dcterms:created xsi:type="dcterms:W3CDTF">2006-08-16T00:00:00Z</dcterms:created>
  <dcterms:modified xsi:type="dcterms:W3CDTF">2023-06-27T23:23:10Z</dcterms:modified>
</cp:coreProperties>
</file>