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type="screen16x9" cy="6858000" cx="12192000"/>
  <p:notesSz cx="6858000" cy="92964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99CC"/>
    <a:srgbClr val="660033"/>
    <a:srgbClr val="009900"/>
    <a:srgbClr val="008000"/>
    <a:srgbClr val="CC0000"/>
    <a:srgbClr val="33CCFF"/>
    <a:srgbClr val="00B0F0"/>
    <a:srgbClr val="62FE80"/>
    <a:srgbClr val="75EBA5"/>
    <a:srgbClr val="97C9A6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795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4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D7BE305-C310-42F5-9B25-A487AEAAF0AE}" type="datetimeFigureOut">
              <a:rPr lang="en-US" smtClean="0"/>
            </a:fld>
            <a:endParaRPr lang="en-US"/>
          </a:p>
        </p:txBody>
      </p:sp>
      <p:sp>
        <p:nvSpPr>
          <p:cNvPr id="1048815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DB4349B-1E3D-4E41-ADF1-57A59C4FA95E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0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8FCCA0E-6F1F-4EEE-8BB6-A7581DDC4D56}" type="datetimeFigureOut">
              <a:rPr lang="en-US" smtClean="0"/>
            </a:fld>
            <a:endParaRPr lang="en-US"/>
          </a:p>
        </p:txBody>
      </p:sp>
      <p:sp>
        <p:nvSpPr>
          <p:cNvPr id="10488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2C39659-4191-431B-8A08-66C58FDA4C38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altLang="en-US" lang="zh-CN"/>
              <a:t>ADo.net connect application with database
It if framework platform </a:t>
            </a:r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altLang="en-US" lang="zh-CN"/>
              <a:t>Afrani olii data provider object jedhamujedhamu
Data adapter Link Bn command and connections </a:t>
            </a:r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altLang="en-US" lang="zh-CN"/>
              <a:t>Oledb. You can access any database by it
Sqlclient for accessing SQL server</a:t>
            </a:r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1036D7-52D6-4DFF-B8A9-1E2DD3D5C2A5}" type="datetime1">
              <a:rPr lang="en-US" smtClean="0"/>
            </a:fld>
            <a:endParaRPr lang="en-US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dirty="0" lang="en-US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  <p:pic>
        <p:nvPicPr>
          <p:cNvPr id="2097161" name="Picture 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625547" y="3422477"/>
            <a:ext cx="1285714" cy="923810"/>
          </a:xfrm>
          <a:prstGeom prst="rect"/>
        </p:spPr>
      </p:pic>
      <p:sp>
        <p:nvSpPr>
          <p:cNvPr id="1048763" name="Subtitle 2"/>
          <p:cNvSpPr txBox="1"/>
          <p:nvPr userDrawn="1"/>
        </p:nvSpPr>
        <p:spPr>
          <a:xfrm>
            <a:off x="3261817" y="4573309"/>
            <a:ext cx="6013174" cy="1270451"/>
          </a:xfrm>
          <a:prstGeom prst="rect"/>
        </p:spPr>
        <p:txBody>
          <a:bodyPr bIns="45720" lIns="91440" rIns="91440" rtlCol="0" tIns="45720" vert="horz">
            <a:normAutofit fontScale="40000" lnSpcReduction="20000"/>
          </a:bodyPr>
          <a:lstStyle>
            <a:lvl1pPr algn="ctr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dirty="0" lang="en-US" smtClean="0">
                <a:solidFill>
                  <a:schemeClr val="tx1"/>
                </a:solidFill>
              </a:rPr>
              <a:t>Chalew Tesfaye</a:t>
            </a:r>
          </a:p>
          <a:p>
            <a:pPr algn="ctr"/>
            <a:r>
              <a:rPr dirty="0" lang="en-US" smtClean="0">
                <a:solidFill>
                  <a:schemeClr val="tx1"/>
                </a:solidFill>
              </a:rPr>
              <a:t>Department of Computer Science</a:t>
            </a:r>
          </a:p>
          <a:p>
            <a:pPr algn="ctr"/>
            <a:r>
              <a:rPr dirty="0" lang="en-US" smtClean="0">
                <a:solidFill>
                  <a:schemeClr val="tx1"/>
                </a:solidFill>
              </a:rPr>
              <a:t>Debre Berhan University</a:t>
            </a:r>
          </a:p>
          <a:p>
            <a:pPr algn="ctr"/>
            <a:r>
              <a:rPr dirty="0" lang="en-US" smtClean="0">
                <a:solidFill>
                  <a:schemeClr val="tx1"/>
                </a:solidFill>
              </a:rPr>
              <a:t>2016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78E555-13FE-47C9-8E4F-1FB68CE75AEA}" type="datetime1">
              <a:rPr lang="en-US" smtClean="0"/>
            </a:fld>
            <a:endParaRPr lang="en-US"/>
          </a:p>
        </p:txBody>
      </p:sp>
      <p:sp>
        <p:nvSpPr>
          <p:cNvPr id="10487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3C71B4-E42A-468F-AD10-5A0ABCCC51A1}" type="datetime1">
              <a:rPr lang="en-US" smtClean="0"/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018341-B4FA-4563-8B6A-2D948D6314D4}" type="datetime1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40D082-EC93-47EB-B64D-07FF1BA9CECF}" type="datetime1">
              <a:rPr lang="en-US" smtClean="0"/>
            </a:fld>
            <a:endParaRPr lang="en-US"/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9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0E7869-B89E-4AA8-AE62-15C88FCB937A}" type="datetime1">
              <a:rPr lang="en-US" smtClean="0"/>
            </a:fld>
            <a:endParaRPr lang="en-US"/>
          </a:p>
        </p:txBody>
      </p:sp>
      <p:sp>
        <p:nvSpPr>
          <p:cNvPr id="10487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48B8454-0D65-49C0-9B30-7257F4F67C51}" type="datetime1">
              <a:rPr lang="en-US" smtClean="0"/>
            </a:fld>
            <a:endParaRPr lang="en-US"/>
          </a:p>
        </p:txBody>
      </p:sp>
      <p:sp>
        <p:nvSpPr>
          <p:cNvPr id="10487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05DBD1-985C-4A86-BEA4-EDEAF35ADCB9}" type="datetime1">
              <a:rPr lang="en-US" smtClean="0"/>
            </a:fld>
            <a:endParaRPr lang="en-US"/>
          </a:p>
        </p:txBody>
      </p:sp>
      <p:sp>
        <p:nvSpPr>
          <p:cNvPr id="10487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8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4A25ADB-3BDD-4441-8120-9B609FAD9477}" type="datetime1">
              <a:rPr lang="en-US" smtClean="0"/>
            </a:fld>
            <a:endParaRPr lang="en-US"/>
          </a:p>
        </p:txBody>
      </p:sp>
      <p:sp>
        <p:nvSpPr>
          <p:cNvPr id="10488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8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7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96212-C3B9-4F6B-A0B7-E485F49AE1BD}" type="datetime1">
              <a:rPr lang="en-US" smtClean="0"/>
            </a:fld>
            <a:endParaRPr lang="en-US"/>
          </a:p>
        </p:txBody>
      </p:sp>
      <p:sp>
        <p:nvSpPr>
          <p:cNvPr id="10487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FB91-9E89-4FBB-807A-727E302CDF9F}" type="datetime1">
              <a:rPr lang="en-US" smtClean="0"/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RAD  with C#</a:t>
            </a:r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0811-34CB-47CF-8264-0DC5C6601613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6"/>
          <p:cNvSpPr>
            <a:spLocks noGrp="1"/>
          </p:cNvSpPr>
          <p:nvPr>
            <p:ph type="title"/>
          </p:nvPr>
        </p:nvSpPr>
        <p:spPr>
          <a:xfrm>
            <a:off x="2505634" y="3234757"/>
            <a:ext cx="7180729" cy="997859"/>
          </a:xfrm>
          <a:ln>
            <a:noFill/>
          </a:ln>
        </p:spPr>
        <p:txBody>
          <a:bodyPr>
            <a:normAutofit/>
          </a:bodyPr>
          <a:p>
            <a:pPr algn="ctr"/>
            <a:r>
              <a:rPr b="1" dirty="0" sz="4800" lang="en-US"/>
              <a:t>C# Database Connection</a:t>
            </a:r>
            <a:endParaRPr dirty="0" sz="4800" lang="en-US"/>
          </a:p>
        </p:txBody>
      </p:sp>
      <p:sp>
        <p:nvSpPr>
          <p:cNvPr id="1048587" name="Title 6"/>
          <p:cNvSpPr>
            <a:spLocks noGrp="1"/>
          </p:cNvSpPr>
          <p:nvPr>
            <p:ph type="body" idx="1"/>
          </p:nvPr>
        </p:nvSpPr>
        <p:spPr>
          <a:xfrm rot="10800000">
            <a:off x="836096" y="2972032"/>
            <a:ext cx="10337487" cy="525450"/>
          </a:xfrm>
        </p:spPr>
        <p:txBody>
          <a:bodyPr>
            <a:normAutofit/>
          </a:bodyPr>
          <a:p>
            <a:r>
              <a:rPr dirty="0" lang="en-US" smtClean="0"/>
              <a:t>.</a:t>
            </a:r>
            <a:endParaRPr dirty="0"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C7D5EF-C050-4EF0-8001-54C285E47F30}" type="datetime1">
              <a:rPr lang="en-US" smtClean="0"/>
              <a:t>7/6/2021</a:t>
            </a:fld>
            <a:endParaRPr dirty="0"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dirty="0" lang="en-US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</a:t>
            </a:fld>
            <a:endParaRPr dirty="0" lang="en-US"/>
          </a:p>
        </p:txBody>
      </p:sp>
      <p:sp>
        <p:nvSpPr>
          <p:cNvPr id="1048591" name="Title 6"/>
          <p:cNvSpPr txBox="1"/>
          <p:nvPr/>
        </p:nvSpPr>
        <p:spPr>
          <a:xfrm>
            <a:off x="3668805" y="1417940"/>
            <a:ext cx="4854389" cy="1071115"/>
          </a:xfrm>
          <a:prstGeom prst="rect"/>
          <a:noFill/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txBody>
          <a:bodyPr anchor="b" bIns="45720" lIns="91440" rIns="91440" rtlCol="0" tIns="45720" vert="horz">
            <a:noAutofit/>
          </a:bodyPr>
          <a:p>
            <a:pPr algn="ctr" defTabSz="914400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5400" lang="en-US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Chapter Five </a:t>
            </a:r>
            <a:endParaRPr baseline="0" b="1" cap="none" dirty="0" sz="5400" i="0" kern="1200" kumimoji="0" lang="en-US" noProof="0" normalizeH="0" spc="0" strike="noStrike" u="none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416859" y="654386"/>
            <a:ext cx="10806953" cy="764130"/>
          </a:xfrm>
        </p:spPr>
        <p:txBody>
          <a:bodyPr>
            <a:normAutofit/>
          </a:bodyPr>
          <a:p>
            <a:pPr indent="-742950" marL="742950">
              <a:buFont typeface="+mj-lt"/>
              <a:buAutoNum type="arabicPeriod"/>
            </a:pPr>
            <a:r>
              <a:rPr dirty="0" sz="3600" lang="en-US" smtClean="0">
                <a:solidFill>
                  <a:srgbClr val="FF0000"/>
                </a:solidFill>
              </a:rPr>
              <a:t>Connection Object</a:t>
            </a:r>
            <a:endParaRPr dirty="0" sz="3600" lang="en-US">
              <a:solidFill>
                <a:srgbClr val="FF0000"/>
              </a:solidFill>
            </a:endParaRP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416859" y="1801091"/>
            <a:ext cx="11111753" cy="4772704"/>
          </a:xfrm>
        </p:spPr>
        <p:txBody>
          <a:bodyPr>
            <a:normAutofit/>
          </a:bodyPr>
          <a:p>
            <a:pPr lvl="0">
              <a:buFont typeface="Wingdings" panose="05000000000000000000" pitchFamily="2" charset="2"/>
              <a:buChar char="§"/>
            </a:pPr>
            <a:r>
              <a:rPr b="1" dirty="0" sz="2600" lang="en-US"/>
              <a:t>Create a connection object</a:t>
            </a:r>
            <a:endParaRPr dirty="0" sz="2600" lang="en-US"/>
          </a:p>
          <a:p>
            <a:pPr lvl="1"/>
            <a:r>
              <a:rPr dirty="0" lang="en-US"/>
              <a:t>The </a:t>
            </a:r>
            <a:r>
              <a:rPr b="1" dirty="0" lang="en-US"/>
              <a:t>Connection</a:t>
            </a:r>
            <a:r>
              <a:rPr dirty="0" lang="en-US"/>
              <a:t> Object connect to the specified Data Source and open a connection between the C# application and the Data </a:t>
            </a:r>
            <a:r>
              <a:rPr dirty="0" lang="en-US" smtClean="0"/>
              <a:t>Source</a:t>
            </a:r>
          </a:p>
          <a:p>
            <a:pPr lvl="1"/>
            <a:endParaRPr dirty="0" lang="en-US" smtClean="0"/>
          </a:p>
          <a:p>
            <a:pPr lvl="1"/>
            <a:r>
              <a:rPr dirty="0" lang="en-US"/>
              <a:t>In C# the type of the Connection is depend on which Data Source system you are working </a:t>
            </a:r>
            <a:r>
              <a:rPr dirty="0" lang="en-US" smtClean="0"/>
              <a:t>with</a:t>
            </a:r>
          </a:p>
          <a:p>
            <a:pPr lvl="2"/>
            <a:r>
              <a:rPr b="1" dirty="0" lang="en-US"/>
              <a:t>C# SQL Server </a:t>
            </a:r>
            <a:r>
              <a:rPr b="1" dirty="0" lang="en-US" smtClean="0"/>
              <a:t>Connection</a:t>
            </a:r>
          </a:p>
          <a:p>
            <a:pPr lvl="2"/>
            <a:r>
              <a:rPr b="1" dirty="0" lang="en-US"/>
              <a:t>C# OLEDB </a:t>
            </a:r>
            <a:r>
              <a:rPr b="1" dirty="0" lang="en-US" smtClean="0"/>
              <a:t>Connection</a:t>
            </a:r>
          </a:p>
          <a:p>
            <a:pPr lvl="2"/>
            <a:r>
              <a:rPr b="1" dirty="0" lang="en-US"/>
              <a:t>C# ODBC </a:t>
            </a:r>
            <a:r>
              <a:rPr b="1" dirty="0" lang="en-US" smtClean="0"/>
              <a:t>Connection</a:t>
            </a:r>
          </a:p>
          <a:p>
            <a:pPr lvl="2"/>
            <a:r>
              <a:rPr b="1" dirty="0" lang="en-US" smtClean="0"/>
              <a:t>C# Oracle Connection</a:t>
            </a:r>
            <a:endParaRPr dirty="0" lang="en-US" smtClean="0"/>
          </a:p>
          <a:p>
            <a:endParaRPr dirty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A86413-2DC4-4D2B-9251-9E8FF8735013}" type="datetime1">
              <a:rPr lang="en-US" smtClean="0"/>
              <a:t>7/6/2021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p>
            <a:pPr algn="l" lvl="2" rtl="0">
              <a:lnSpc>
                <a:spcPct val="90000"/>
              </a:lnSpc>
              <a:spcBef>
                <a:spcPct val="0"/>
              </a:spcBef>
            </a:pPr>
            <a:r>
              <a:rPr b="1" dirty="0" sz="2400" lang="en-US" smtClean="0"/>
              <a:t>C# OLEDB Connection</a:t>
            </a:r>
            <a:endParaRPr dirty="0" sz="240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221673" y="1773381"/>
            <a:ext cx="11707091" cy="4807527"/>
          </a:xfrm>
        </p:spPr>
        <p:txBody>
          <a:bodyPr>
            <a:normAutofit/>
          </a:bodyPr>
          <a:p>
            <a:pPr lvl="1"/>
            <a:r>
              <a:rPr dirty="0" i="1" lang="en-US" smtClean="0">
                <a:solidFill>
                  <a:srgbClr val="C00000"/>
                </a:solidFill>
              </a:rPr>
              <a:t>OleDbConnection</a:t>
            </a:r>
            <a:r>
              <a:rPr dirty="0" lang="en-US" smtClean="0">
                <a:solidFill>
                  <a:srgbClr val="33CCFF"/>
                </a:solidFill>
              </a:rPr>
              <a:t> </a:t>
            </a:r>
            <a:r>
              <a:rPr dirty="0" lang="en-US"/>
              <a:t>Object -</a:t>
            </a:r>
            <a:r>
              <a:rPr dirty="0" lang="en-US" smtClean="0"/>
              <a:t> handles </a:t>
            </a:r>
            <a:r>
              <a:rPr dirty="0" lang="en-US"/>
              <a:t>the </a:t>
            </a:r>
            <a:r>
              <a:rPr dirty="0" lang="en-US" smtClean="0"/>
              <a:t>physical </a:t>
            </a:r>
            <a:r>
              <a:rPr dirty="0" lang="en-US"/>
              <a:t>communication between the </a:t>
            </a:r>
            <a:r>
              <a:rPr dirty="0" i="1" lang="en-US">
                <a:solidFill>
                  <a:srgbClr val="00B050"/>
                </a:solidFill>
              </a:rPr>
              <a:t>C# application </a:t>
            </a:r>
            <a:r>
              <a:rPr dirty="0" lang="en-US"/>
              <a:t>and </a:t>
            </a:r>
            <a:r>
              <a:rPr dirty="0" i="1" lang="en-US">
                <a:solidFill>
                  <a:srgbClr val="00B050"/>
                </a:solidFill>
              </a:rPr>
              <a:t>the </a:t>
            </a:r>
            <a:r>
              <a:rPr dirty="0" i="1" lang="en-US" smtClean="0">
                <a:solidFill>
                  <a:srgbClr val="00B050"/>
                </a:solidFill>
              </a:rPr>
              <a:t>Access Database</a:t>
            </a:r>
            <a:r>
              <a:rPr dirty="0" lang="en-US"/>
              <a:t>. </a:t>
            </a:r>
            <a:endParaRPr dirty="0" lang="en-US" smtClean="0"/>
          </a:p>
          <a:p>
            <a:pPr lvl="1"/>
            <a:endParaRPr dirty="0" lang="en-US" smtClean="0"/>
          </a:p>
          <a:p>
            <a:pPr lvl="1"/>
            <a:r>
              <a:rPr dirty="0" i="1" lang="en-US" smtClean="0">
                <a:solidFill>
                  <a:srgbClr val="C00000"/>
                </a:solidFill>
              </a:rPr>
              <a:t>OleDbConnection</a:t>
            </a:r>
            <a:r>
              <a:rPr dirty="0" lang="en-US" smtClean="0"/>
              <a:t> </a:t>
            </a:r>
            <a:r>
              <a:rPr dirty="0" lang="en-US"/>
              <a:t>instance takes Connection String as argument and pass the value to the Constructor statement</a:t>
            </a:r>
          </a:p>
          <a:p>
            <a:pPr lvl="1"/>
            <a:endParaRPr dirty="0" lang="en-US" smtClean="0"/>
          </a:p>
          <a:p>
            <a:pPr lvl="1"/>
            <a:r>
              <a:rPr b="1" dirty="0" lang="en-US">
                <a:solidFill>
                  <a:srgbClr val="00B0F0"/>
                </a:solidFill>
              </a:rPr>
              <a:t>Connection String</a:t>
            </a:r>
            <a:r>
              <a:rPr dirty="0" lang="en-US">
                <a:solidFill>
                  <a:srgbClr val="00B0F0"/>
                </a:solidFill>
              </a:rPr>
              <a:t> </a:t>
            </a:r>
            <a:r>
              <a:rPr dirty="0" lang="en-US"/>
              <a:t>is a normal String representation which contains </a:t>
            </a:r>
            <a:r>
              <a:rPr dirty="0" i="1" lang="en-US">
                <a:solidFill>
                  <a:srgbClr val="002060"/>
                </a:solidFill>
              </a:rPr>
              <a:t>Database connection information </a:t>
            </a:r>
            <a:r>
              <a:rPr dirty="0" lang="en-US"/>
              <a:t>to establish the connection between Database and the </a:t>
            </a:r>
            <a:r>
              <a:rPr dirty="0" lang="en-US" smtClean="0"/>
              <a:t>Application</a:t>
            </a:r>
            <a:endParaRPr dirty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184"/>
          </a:xfrm>
        </p:spPr>
        <p:txBody>
          <a:bodyPr/>
          <a:p>
            <a:r>
              <a:rPr dirty="0" lang="en-US">
                <a:solidFill>
                  <a:srgbClr val="0070C0"/>
                </a:solidFill>
              </a:rPr>
              <a:t>Cont…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45982" cy="4895850"/>
          </a:xfrm>
        </p:spPr>
        <p:txBody>
          <a:bodyPr/>
          <a:p>
            <a:r>
              <a:rPr dirty="0" sz="2400" lang="en-US" smtClean="0"/>
              <a:t>Don’t forget to add the following namespaces at the top if they don’t exist </a:t>
            </a:r>
          </a:p>
          <a:p>
            <a:pPr lvl="1"/>
            <a:r>
              <a:rPr dirty="0" lang="en-US" smtClean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dirty="0" lang="en-US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</a:rPr>
              <a:t>System.Data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dirty="0" lang="en-US" smtClean="0"/>
          </a:p>
          <a:p>
            <a:pPr lvl="1"/>
            <a:r>
              <a:rPr dirty="0" lang="en-US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</a:rPr>
              <a:t>System.Data.OleDb</a:t>
            </a:r>
            <a:r>
              <a:rPr dirty="0" lang="en-US" smtClean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r>
              <a:rPr dirty="0" lang="en-US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dirty="0" lang="en-US" smtClean="0">
                <a:solidFill>
                  <a:srgbClr val="00B050"/>
                </a:solidFill>
                <a:highlight>
                  <a:srgbClr val="FFFFFF"/>
                </a:highlight>
              </a:rPr>
              <a:t>//for </a:t>
            </a:r>
            <a:r>
              <a:rPr dirty="0" lang="en-US" err="1" smtClean="0">
                <a:solidFill>
                  <a:srgbClr val="00B050"/>
                </a:solidFill>
                <a:highlight>
                  <a:srgbClr val="FFFFFF"/>
                </a:highlight>
              </a:rPr>
              <a:t>OleDB</a:t>
            </a:r>
            <a:r>
              <a:rPr dirty="0" lang="en-US" smtClean="0">
                <a:solidFill>
                  <a:srgbClr val="00B050"/>
                </a:solidFill>
                <a:highlight>
                  <a:srgbClr val="FFFFFF"/>
                </a:highlight>
              </a:rPr>
              <a:t> connection</a:t>
            </a:r>
          </a:p>
          <a:p>
            <a:pPr lvl="1"/>
            <a:r>
              <a:rPr dirty="0" lang="en-US" smtClean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dirty="0" lang="en-US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</a:rPr>
              <a:t>System.Data.SqlClient</a:t>
            </a:r>
            <a:r>
              <a:rPr dirty="0" lang="en-US" smtClean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dirty="0" lang="en-US">
                <a:solidFill>
                  <a:srgbClr val="00B050"/>
                </a:solidFill>
                <a:highlight>
                  <a:srgbClr val="FFFFFF"/>
                </a:highlight>
              </a:rPr>
              <a:t>//for </a:t>
            </a:r>
            <a:r>
              <a:rPr dirty="0" lang="en-US" err="1">
                <a:solidFill>
                  <a:srgbClr val="00B050"/>
                </a:solidFill>
                <a:highlight>
                  <a:srgbClr val="FFFFFF"/>
                </a:highlight>
              </a:rPr>
              <a:t>sql</a:t>
            </a:r>
            <a:r>
              <a:rPr dirty="0" lang="en-US">
                <a:solidFill>
                  <a:srgbClr val="00B050"/>
                </a:solidFill>
                <a:highlight>
                  <a:srgbClr val="FFFFFF"/>
                </a:highlight>
              </a:rPr>
              <a:t> connection </a:t>
            </a:r>
          </a:p>
          <a:p>
            <a:pPr lvl="1"/>
            <a:endParaRPr dirty="0"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dirty="0" sz="2400" lang="en-US"/>
              <a:t>Create database </a:t>
            </a:r>
            <a:r>
              <a:rPr dirty="0" sz="2400" lang="en-US" smtClean="0"/>
              <a:t> using MS-Access first and connect it to your application using Server Explorer</a:t>
            </a:r>
            <a:endParaRPr dirty="0" sz="240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59821" y="475961"/>
            <a:ext cx="11050732" cy="964911"/>
          </a:xfrm>
        </p:spPr>
        <p:txBody>
          <a:bodyPr/>
          <a:p>
            <a:r>
              <a:rPr dirty="0" lang="en-US">
                <a:solidFill>
                  <a:srgbClr val="0070C0"/>
                </a:solidFill>
              </a:rPr>
              <a:t>Cont…</a:t>
            </a:r>
            <a:endParaRPr dirty="0"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659821" y="1607127"/>
            <a:ext cx="10872355" cy="5114348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§"/>
            </a:pPr>
            <a:r>
              <a:rPr dirty="0" sz="20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20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20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20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dirty="0" sz="20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dirty="0" sz="20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indent="0" marL="0">
              <a:buNone/>
            </a:pPr>
            <a:r>
              <a:rPr dirty="0" sz="20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20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20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20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20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2000" lang="en-US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dirty="0" sz="2000"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Provider=Microsoft.ACE.OLEDB.12.0;Data Source=C:\Users\Fan\Documents\Database1.accdb"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dirty="0" sz="20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20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dirty="0" sz="20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dirty="0" sz="20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indent="0" marL="0">
              <a:buNone/>
            </a:pP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indent="0" marL="0">
              <a:buNone/>
            </a:pP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20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dirty="0" sz="20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here;</a:t>
            </a:r>
            <a:endParaRPr dirty="0" sz="20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20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20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indent="0" marL="0">
              <a:buNone/>
            </a:pP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20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dirty="0" sz="200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>
            <a:normAutofit/>
          </a:bodyPr>
          <a:p>
            <a:r>
              <a:rPr dirty="0" sz="4000" lang="en-US">
                <a:solidFill>
                  <a:srgbClr val="0070C0"/>
                </a:solidFill>
              </a:rPr>
              <a:t>Cont…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418805" cy="4265269"/>
          </a:xfrm>
        </p:spPr>
        <p:txBody>
          <a:bodyPr>
            <a:noAutofit/>
          </a:bodyPr>
          <a:p>
            <a:pPr algn="just">
              <a:buFont typeface="Wingdings" panose="05000000000000000000" pitchFamily="2" charset="2"/>
              <a:buChar char="§"/>
            </a:pPr>
            <a:r>
              <a:rPr dirty="0" sz="2600" lang="en-US"/>
              <a:t>When the connection is established, </a:t>
            </a:r>
            <a:r>
              <a:rPr dirty="0" sz="2600" i="1" lang="en-US">
                <a:solidFill>
                  <a:srgbClr val="00B0F0"/>
                </a:solidFill>
              </a:rPr>
              <a:t>SQL Commands will execute with the help of the Connection Object</a:t>
            </a:r>
            <a:r>
              <a:rPr dirty="0" sz="2600" lang="en-US"/>
              <a:t> and retrieve or manipulate the data in the database.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 sz="2600" lang="en-US"/>
              <a:t>Once the Database activities over, Connection </a:t>
            </a:r>
            <a:r>
              <a:rPr dirty="0" sz="2600" lang="en-US">
                <a:solidFill>
                  <a:schemeClr val="accent2">
                    <a:lumMod val="75000"/>
                  </a:schemeClr>
                </a:solidFill>
              </a:rPr>
              <a:t>should be closed </a:t>
            </a:r>
            <a:r>
              <a:rPr dirty="0" sz="2600" lang="en-US"/>
              <a:t>and release the Data Source resources.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 sz="2600" lang="en-US" err="1">
                <a:solidFill>
                  <a:srgbClr val="008000"/>
                </a:solidFill>
              </a:rPr>
              <a:t>conn.Close</a:t>
            </a:r>
            <a:r>
              <a:rPr dirty="0" sz="2600" lang="en-US">
                <a:solidFill>
                  <a:srgbClr val="008000"/>
                </a:solidFill>
              </a:rPr>
              <a:t>();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A86413-2DC4-4D2B-9251-9E8FF8735013}" type="datetime1">
              <a:rPr lang="en-US" smtClean="0"/>
              <a:t>7/6/2021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761"/>
          </a:xfrm>
        </p:spPr>
        <p:txBody>
          <a:bodyPr>
            <a:noAutofit/>
          </a:bodyPr>
          <a:p>
            <a:r>
              <a:rPr dirty="0" sz="3600" lang="en-US">
                <a:solidFill>
                  <a:srgbClr val="FF0000"/>
                </a:solidFill>
              </a:rPr>
              <a:t>2. </a:t>
            </a:r>
            <a:r>
              <a:rPr dirty="0" sz="3600" lang="en-US" smtClean="0">
                <a:solidFill>
                  <a:srgbClr val="FF0000"/>
                </a:solidFill>
              </a:rPr>
              <a:t>Command </a:t>
            </a:r>
            <a:r>
              <a:rPr dirty="0" sz="3600" lang="en-US">
                <a:solidFill>
                  <a:srgbClr val="FF0000"/>
                </a:solidFill>
              </a:rPr>
              <a:t>Object in ADO.NET 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838199" y="1593272"/>
            <a:ext cx="10910455" cy="4763077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§"/>
            </a:pPr>
            <a:r>
              <a:rPr dirty="0" sz="2400" lang="en-US"/>
              <a:t>The </a:t>
            </a:r>
            <a:r>
              <a:rPr b="1" dirty="0" sz="2400" lang="en-US"/>
              <a:t>Command Object</a:t>
            </a:r>
            <a:r>
              <a:rPr dirty="0" sz="2400" lang="en-US"/>
              <a:t> in ADO.NET </a:t>
            </a:r>
            <a:r>
              <a:rPr dirty="0" sz="2400" i="1" lang="en-US">
                <a:solidFill>
                  <a:srgbClr val="0070C0"/>
                </a:solidFill>
              </a:rPr>
              <a:t>executes SQL statements </a:t>
            </a:r>
            <a:r>
              <a:rPr dirty="0" sz="2400" lang="en-US"/>
              <a:t>and stored procedures against the data source specified in the C# Connection Object</a:t>
            </a:r>
            <a:r>
              <a:rPr dirty="0" sz="2400" lang="en-US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dirty="0" sz="2400" lang="en-US" smtClean="0"/>
          </a:p>
          <a:p>
            <a:pPr>
              <a:buFont typeface="Wingdings" panose="05000000000000000000" pitchFamily="2" charset="2"/>
              <a:buChar char="§"/>
            </a:pPr>
            <a:r>
              <a:rPr dirty="0" sz="2400" lang="en-US"/>
              <a:t>The Command Object requires an instance of a C# Connection Object for executing the SQL </a:t>
            </a:r>
            <a:r>
              <a:rPr dirty="0" sz="2400" lang="en-US" smtClean="0"/>
              <a:t>statements</a:t>
            </a:r>
          </a:p>
          <a:p>
            <a:pPr>
              <a:buFont typeface="Wingdings" panose="05000000000000000000" pitchFamily="2" charset="2"/>
              <a:buChar char="§"/>
            </a:pPr>
            <a:endParaRPr dirty="0" sz="2400" lang="en-US" smtClean="0"/>
          </a:p>
          <a:p>
            <a:pPr>
              <a:buFont typeface="Wingdings" panose="05000000000000000000" pitchFamily="2" charset="2"/>
              <a:buChar char="§"/>
            </a:pPr>
            <a:r>
              <a:rPr dirty="0" sz="2400" lang="en-US" smtClean="0"/>
              <a:t>The </a:t>
            </a:r>
            <a:r>
              <a:rPr b="1" dirty="0" sz="2400" lang="en-US"/>
              <a:t>Command Object</a:t>
            </a:r>
            <a:r>
              <a:rPr dirty="0" sz="2400" lang="en-US"/>
              <a:t> has a property called </a:t>
            </a:r>
            <a:r>
              <a:rPr b="1" dirty="0" sz="2400" lang="en-US"/>
              <a:t>CommandText</a:t>
            </a:r>
            <a:r>
              <a:rPr dirty="0" sz="2400" lang="en-US"/>
              <a:t>, which contains a String value that represents the command that will be executed against the Data Source</a:t>
            </a:r>
            <a:endParaRPr dirty="0" sz="2400" lang="en-US" smtClean="0"/>
          </a:p>
          <a:p>
            <a:pPr>
              <a:buFont typeface="Wingdings" panose="05000000000000000000" pitchFamily="2" charset="2"/>
              <a:buChar char="§"/>
            </a:pPr>
            <a:endParaRPr dirty="0" sz="2400" lang="en-US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ADA1C1-3B01-42DA-A8F4-95B9DBCC20A0}" type="datetime1">
              <a:rPr lang="en-US" smtClean="0"/>
              <a:t>7/6/2021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Example</a:t>
            </a:r>
            <a:endParaRPr dirty="0" lang="en-US"/>
          </a:p>
        </p:txBody>
      </p:sp>
      <p:pic>
        <p:nvPicPr>
          <p:cNvPr id="2097156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796688"/>
            <a:ext cx="9386455" cy="4202890"/>
          </a:xfrm>
          <a:prstGeom prst="rect"/>
        </p:spPr>
      </p:pic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457201" y="185017"/>
            <a:ext cx="10896599" cy="673966"/>
          </a:xfrm>
        </p:spPr>
        <p:txBody>
          <a:bodyPr>
            <a:normAutofit/>
          </a:bodyPr>
          <a:p>
            <a:r>
              <a:rPr dirty="0" lang="en-US" smtClean="0">
                <a:solidFill>
                  <a:srgbClr val="660033"/>
                </a:solidFill>
              </a:rPr>
              <a:t>Insert</a:t>
            </a:r>
            <a:endParaRPr dirty="0" lang="en-US">
              <a:solidFill>
                <a:srgbClr val="660033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11568544" cy="5654675"/>
          </a:xfrm>
        </p:spPr>
        <p:txBody>
          <a:bodyPr>
            <a:normAutofit fontScale="89474" lnSpcReduction="20000"/>
          </a:bodyPr>
          <a:p>
            <a:pPr indent="0" lvl="0" marL="0">
              <a:buNone/>
            </a:pPr>
            <a:r>
              <a:rPr dirty="0" sz="19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lvl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-111125" lvl="0" marL="111125">
              <a:lnSpc>
                <a:spcPct val="120000"/>
              </a:lnSpc>
              <a:buNone/>
            </a:pPr>
            <a:r>
              <a:rPr dirty="0" sz="19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900"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insert_Click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dirty="0" sz="19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-2978150" marL="2978150">
              <a:lnSpc>
                <a:spcPct val="120000"/>
              </a:lnSpc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table1 values</a:t>
            </a:r>
            <a:r>
              <a:rPr dirty="0" sz="19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('"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textBox1.Text+</a:t>
            </a:r>
            <a:r>
              <a:rPr dirty="0" sz="19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"','"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textBox2.Text+</a:t>
            </a:r>
            <a:r>
              <a:rPr dirty="0" sz="19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"','"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+textBox3.Text+</a:t>
            </a:r>
            <a:r>
              <a:rPr dirty="0" sz="19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"')"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</a:t>
            </a:r>
            <a:r>
              <a:rPr b="1"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ExecuteNonQuery</a:t>
            </a:r>
            <a:r>
              <a:rPr b="1"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9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"Added Successfully"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dirty="0" sz="190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457201" y="185017"/>
            <a:ext cx="10896599" cy="673966"/>
          </a:xfrm>
        </p:spPr>
        <p:txBody>
          <a:bodyPr>
            <a:normAutofit/>
          </a:bodyPr>
          <a:p>
            <a:r>
              <a:rPr dirty="0" lang="en-US" smtClean="0">
                <a:solidFill>
                  <a:srgbClr val="660033"/>
                </a:solidFill>
              </a:rPr>
              <a:t>Delete</a:t>
            </a:r>
            <a:endParaRPr dirty="0" lang="en-US">
              <a:solidFill>
                <a:srgbClr val="660033"/>
              </a:solidFill>
            </a:endParaRPr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11568544" cy="5654675"/>
          </a:xfrm>
        </p:spPr>
        <p:txBody>
          <a:bodyPr>
            <a:normAutofit fontScale="89474" lnSpcReduction="20000"/>
          </a:bodyPr>
          <a:p>
            <a:pPr indent="0" lvl="0" marL="0">
              <a:buNone/>
            </a:pPr>
            <a:r>
              <a:rPr dirty="0" sz="19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lvl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-111125" lvl="0" marL="111125">
              <a:lnSpc>
                <a:spcPct val="120000"/>
              </a:lnSpc>
              <a:buNone/>
            </a:pPr>
            <a:r>
              <a:rPr dirty="0" sz="19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900"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delete_Click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9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dirty="0" sz="19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-2978150" marL="2978150">
              <a:lnSpc>
                <a:spcPct val="120000"/>
              </a:lnSpc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20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from table1 where </a:t>
            </a:r>
            <a:r>
              <a:rPr dirty="0" sz="2000" lang="en-US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dirty="0" sz="20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='"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textBox2.Text + </a:t>
            </a:r>
            <a:r>
              <a:rPr dirty="0" sz="20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"'"</a:t>
            </a:r>
            <a:r>
              <a:rPr dirty="0" sz="20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</a:t>
            </a:r>
            <a:r>
              <a:rPr b="1"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ExecuteNonQuery</a:t>
            </a:r>
            <a:r>
              <a:rPr b="1"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2000" lang="en-US"/>
              <a:t>"</a:t>
            </a:r>
            <a:r>
              <a:rPr dirty="0" sz="19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Deleted Successfully</a:t>
            </a:r>
            <a:r>
              <a:rPr dirty="0" sz="19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dirty="0" sz="1900"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457201" y="185017"/>
            <a:ext cx="10896599" cy="673966"/>
          </a:xfrm>
        </p:spPr>
        <p:txBody>
          <a:bodyPr>
            <a:normAutofit/>
          </a:bodyPr>
          <a:p>
            <a:r>
              <a:rPr dirty="0" lang="en-US" smtClean="0">
                <a:solidFill>
                  <a:srgbClr val="660033"/>
                </a:solidFill>
              </a:rPr>
              <a:t>Update</a:t>
            </a:r>
            <a:endParaRPr dirty="0" lang="en-US">
              <a:solidFill>
                <a:srgbClr val="660033"/>
              </a:solidFill>
            </a:endParaRPr>
          </a:p>
        </p:txBody>
      </p:sp>
      <p:sp>
        <p:nvSpPr>
          <p:cNvPr id="1048679" name="Content Placeholder 2"/>
          <p:cNvSpPr>
            <a:spLocks noGrp="1"/>
          </p:cNvSpPr>
          <p:nvPr>
            <p:ph idx="1"/>
          </p:nvPr>
        </p:nvSpPr>
        <p:spPr>
          <a:xfrm>
            <a:off x="457201" y="1066800"/>
            <a:ext cx="11568544" cy="5654675"/>
          </a:xfrm>
        </p:spPr>
        <p:txBody>
          <a:bodyPr>
            <a:normAutofit fontScale="84211" lnSpcReduction="20000"/>
          </a:bodyPr>
          <a:p>
            <a:pPr indent="0" lvl="0" marL="0">
              <a:buNone/>
            </a:pPr>
            <a:r>
              <a:rPr dirty="0" sz="19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lvl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-111125" lvl="0" marL="111125">
              <a:lnSpc>
                <a:spcPct val="120000"/>
              </a:lnSpc>
              <a:buNone/>
            </a:pPr>
            <a:r>
              <a:rPr dirty="0" sz="19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900"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endParaRPr dirty="0" sz="19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update_Click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9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dirty="0" sz="19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9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-2978150" marL="2978150">
              <a:lnSpc>
                <a:spcPct val="120000"/>
              </a:lnSpc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20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"update table1 set </a:t>
            </a:r>
            <a:r>
              <a:rPr dirty="0" sz="2000" lang="en-US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dirty="0" sz="20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='"</a:t>
            </a:r>
            <a:r>
              <a:rPr dirty="0" sz="20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+textBox3.Text+</a:t>
            </a:r>
            <a:r>
              <a:rPr dirty="0" sz="20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 where </a:t>
            </a:r>
            <a:r>
              <a:rPr dirty="0" sz="2000" lang="en-US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dirty="0" sz="20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='"</a:t>
            </a:r>
            <a:r>
              <a:rPr dirty="0" sz="20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+textBox2.Text + </a:t>
            </a:r>
            <a:r>
              <a:rPr dirty="0" sz="20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"'"</a:t>
            </a:r>
            <a:r>
              <a:rPr dirty="0" sz="20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indent="-2978150" marL="2978150">
              <a:lnSpc>
                <a:spcPct val="120000"/>
              </a:lnSpc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</a:t>
            </a:r>
            <a:r>
              <a:rPr b="1"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ExecuteNonQuery</a:t>
            </a:r>
            <a:r>
              <a:rPr b="1"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9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sz="19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dirty="0" sz="19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20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dirty="0" sz="190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Updated Successfully"</a:t>
            </a: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r>
              <a:rPr dirty="0" sz="19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indent="0" marL="0">
              <a:buNone/>
            </a:pPr>
            <a:r>
              <a:rPr dirty="0" sz="19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dirty="0" sz="1900" lang="en-US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64776" y="230656"/>
            <a:ext cx="10515600" cy="1046816"/>
          </a:xfrm>
        </p:spPr>
        <p:txBody>
          <a:bodyPr>
            <a:normAutofit/>
          </a:bodyPr>
          <a:p>
            <a:r>
              <a:rPr dirty="0" sz="4000" lang="en-US">
                <a:solidFill>
                  <a:srgbClr val="0070C0"/>
                </a:solidFill>
              </a:rPr>
              <a:t>ADO.NET(</a:t>
            </a:r>
            <a:r>
              <a:rPr dirty="0" sz="4000" lang="en-US">
                <a:solidFill>
                  <a:srgbClr val="C00000"/>
                </a:solidFill>
              </a:rPr>
              <a:t>A</a:t>
            </a:r>
            <a:r>
              <a:rPr dirty="0" sz="4000" lang="en-US">
                <a:solidFill>
                  <a:srgbClr val="00B050"/>
                </a:solidFill>
              </a:rPr>
              <a:t>ctiveX</a:t>
            </a:r>
            <a:r>
              <a:rPr dirty="0" sz="4000" lang="en-US">
                <a:solidFill>
                  <a:srgbClr val="FF0000"/>
                </a:solidFill>
              </a:rPr>
              <a:t> </a:t>
            </a:r>
            <a:r>
              <a:rPr dirty="0" sz="4000" lang="en-US">
                <a:solidFill>
                  <a:srgbClr val="C00000"/>
                </a:solidFill>
              </a:rPr>
              <a:t>D</a:t>
            </a:r>
            <a:r>
              <a:rPr dirty="0" sz="4000" lang="en-US">
                <a:solidFill>
                  <a:srgbClr val="00B050"/>
                </a:solidFill>
              </a:rPr>
              <a:t>ata</a:t>
            </a:r>
            <a:r>
              <a:rPr dirty="0" sz="4000" lang="en-US">
                <a:solidFill>
                  <a:srgbClr val="FF0000"/>
                </a:solidFill>
              </a:rPr>
              <a:t> </a:t>
            </a:r>
            <a:r>
              <a:rPr dirty="0" sz="4000" lang="en-US">
                <a:solidFill>
                  <a:srgbClr val="C00000"/>
                </a:solidFill>
              </a:rPr>
              <a:t>O</a:t>
            </a:r>
            <a:r>
              <a:rPr dirty="0" sz="4000" lang="en-US">
                <a:solidFill>
                  <a:srgbClr val="00B050"/>
                </a:solidFill>
              </a:rPr>
              <a:t>bject .NET </a:t>
            </a:r>
            <a:r>
              <a:rPr dirty="0" sz="4000" lang="en-US" smtClean="0">
                <a:solidFill>
                  <a:srgbClr val="00B050"/>
                </a:solidFill>
              </a:rPr>
              <a:t>)</a:t>
            </a:r>
            <a:endParaRPr dirty="0" sz="4000" lang="en-US">
              <a:solidFill>
                <a:srgbClr val="0070C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564776" y="1452282"/>
            <a:ext cx="11497236" cy="5269193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§"/>
            </a:pPr>
            <a:r>
              <a:rPr dirty="0" sz="2600" lang="en-US" smtClean="0"/>
              <a:t>ADO.NET is a primary </a:t>
            </a:r>
            <a:r>
              <a:rPr dirty="0" sz="2600" lang="en-US"/>
              <a:t>data access technology for the .NET </a:t>
            </a:r>
            <a:r>
              <a:rPr dirty="0" sz="2600" lang="en-US" smtClean="0"/>
              <a:t>Framework that enables application to connect to data stores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600" lang="en-US" smtClean="0"/>
              <a:t>Is object oriented frame work that allow you to interact with database systems </a:t>
            </a:r>
          </a:p>
          <a:p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72A6A0-5C19-413E-8B40-4D88A7E1A07F}" type="datetime1">
              <a:rPr lang="en-US" smtClean="0"/>
              <a:t>7/6/2021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</a:t>
            </a:fld>
            <a:endParaRPr lang="en-US"/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2879" t="46235" r="6942" b="23484"/>
          <a:stretch>
            <a:fillRect/>
          </a:stretch>
        </p:blipFill>
        <p:spPr>
          <a:xfrm>
            <a:off x="1856509" y="3186545"/>
            <a:ext cx="7872652" cy="2258291"/>
          </a:xfrm>
          <a:prstGeom prst="rect"/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0272" y="506878"/>
            <a:ext cx="10515600" cy="599302"/>
          </a:xfrm>
        </p:spPr>
        <p:txBody>
          <a:bodyPr>
            <a:normAutofit/>
          </a:bodyPr>
          <a:p>
            <a:pPr indent="-571500" marL="571500">
              <a:buFont typeface="Wingdings" panose="05000000000000000000" pitchFamily="2" charset="2"/>
              <a:buChar char="Ø"/>
            </a:pPr>
            <a:r>
              <a:rPr b="1" dirty="0" sz="3600" lang="en-US">
                <a:solidFill>
                  <a:srgbClr val="7030A0"/>
                </a:solidFill>
              </a:rPr>
              <a:t>ExecuteNonQuery</a:t>
            </a:r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450272" y="1454727"/>
            <a:ext cx="11409219" cy="5266748"/>
          </a:xfrm>
        </p:spPr>
        <p:txBody>
          <a:bodyPr>
            <a:norm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dirty="0" sz="2600" lang="en-US"/>
              <a:t>The </a:t>
            </a:r>
            <a:r>
              <a:rPr b="1" dirty="0" sz="2600" lang="en-US" err="1"/>
              <a:t>ExecuteNonQuery</a:t>
            </a:r>
            <a:r>
              <a:rPr b="1" dirty="0" sz="2600" lang="en-US"/>
              <a:t>()</a:t>
            </a:r>
            <a:r>
              <a:rPr dirty="0" sz="2600" lang="en-US"/>
              <a:t> is one of the most frequently used method in </a:t>
            </a:r>
            <a:r>
              <a:rPr dirty="0" sz="2600" lang="en-US" err="1"/>
              <a:t>OleDbCommand</a:t>
            </a:r>
            <a:r>
              <a:rPr dirty="0" sz="2600" lang="en-US"/>
              <a:t> Object </a:t>
            </a:r>
            <a:endParaRPr dirty="0" sz="2600" lang="en-US" smtClean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dirty="0" sz="2600" lang="en-US" smtClean="0">
                <a:cs typeface="Times New Roman" panose="02020603050405020304" pitchFamily="18" charset="0"/>
              </a:rPr>
              <a:t>Used for </a:t>
            </a:r>
            <a:r>
              <a:rPr dirty="0" sz="2600" lang="en-US">
                <a:cs typeface="Times New Roman" panose="02020603050405020304" pitchFamily="18" charset="0"/>
              </a:rPr>
              <a:t>executing statements that </a:t>
            </a:r>
            <a:r>
              <a:rPr dirty="0" sz="2600" lang="en-US">
                <a:solidFill>
                  <a:srgbClr val="0070C0"/>
                </a:solidFill>
                <a:cs typeface="Times New Roman" panose="02020603050405020304" pitchFamily="18" charset="0"/>
              </a:rPr>
              <a:t>do not return result sets</a:t>
            </a:r>
            <a:r>
              <a:rPr dirty="0" sz="2600" lang="en-US" smtClean="0">
                <a:cs typeface="Times New Roman" panose="02020603050405020304" pitchFamily="18" charset="0"/>
              </a:rPr>
              <a:t> or </a:t>
            </a:r>
            <a:r>
              <a:rPr dirty="0" sz="2600" lang="en-US">
                <a:solidFill>
                  <a:srgbClr val="0070C0"/>
                </a:solidFill>
                <a:cs typeface="Times New Roman" panose="02020603050405020304" pitchFamily="18" charset="0"/>
              </a:rPr>
              <a:t>any data </a:t>
            </a:r>
            <a:r>
              <a:rPr dirty="0" sz="2600" lang="en-US">
                <a:cs typeface="Times New Roman" panose="02020603050405020304" pitchFamily="18" charset="0"/>
              </a:rPr>
              <a:t>(i.e. statements like insert data, update </a:t>
            </a:r>
            <a:r>
              <a:rPr dirty="0" sz="2600" lang="en-US" smtClean="0">
                <a:cs typeface="Times New Roman" panose="02020603050405020304" pitchFamily="18" charset="0"/>
              </a:rPr>
              <a:t>data, delete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600" lang="en-US" smtClean="0">
                <a:cs typeface="Times New Roman" panose="02020603050405020304" pitchFamily="18" charset="0"/>
              </a:rPr>
              <a:t>Returns the </a:t>
            </a:r>
            <a:r>
              <a:rPr dirty="0" sz="2600" lang="en-US">
                <a:cs typeface="Times New Roman" panose="02020603050405020304" pitchFamily="18" charset="0"/>
              </a:rPr>
              <a:t>no. of </a:t>
            </a:r>
            <a:r>
              <a:rPr dirty="0" sz="2600" i="1" lang="en-US" u="sng">
                <a:solidFill>
                  <a:srgbClr val="0070C0"/>
                </a:solidFill>
                <a:cs typeface="Times New Roman" panose="02020603050405020304" pitchFamily="18" charset="0"/>
              </a:rPr>
              <a:t>rows</a:t>
            </a:r>
            <a:r>
              <a:rPr dirty="0" sz="2600" lang="en-US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dirty="0" sz="2600" lang="en-US">
                <a:cs typeface="Times New Roman" panose="02020603050405020304" pitchFamily="18" charset="0"/>
              </a:rPr>
              <a:t>affected by the </a:t>
            </a:r>
            <a:r>
              <a:rPr dirty="0" sz="2600" lang="en-US" smtClean="0">
                <a:cs typeface="Times New Roman" panose="02020603050405020304" pitchFamily="18" charset="0"/>
              </a:rPr>
              <a:t>command</a:t>
            </a:r>
          </a:p>
          <a:p>
            <a:pPr indent="0" marL="0">
              <a:buNone/>
            </a:pPr>
            <a:r>
              <a:rPr dirty="0" sz="21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dirty="0" sz="21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E1CEFF-DBFB-4660-9F59-0EBF547F291B}" type="datetime1">
              <a:rPr lang="en-US" smtClean="0"/>
              <a:t>7/6/2021</a:t>
            </a:fld>
            <a:endParaRPr dirty="0"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 smtClean="0"/>
              <a:t>RAD  with C#</a:t>
            </a:r>
            <a:endParaRPr dirty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0" y="217715"/>
            <a:ext cx="11353800" cy="435431"/>
          </a:xfrm>
        </p:spPr>
        <p:txBody>
          <a:bodyPr>
            <a:normAutofit fontScale="90000"/>
          </a:bodyPr>
          <a:p>
            <a:r>
              <a:rPr dirty="0" lang="en-US" smtClean="0"/>
              <a:t>Example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11353800" cy="5959475"/>
          </a:xfrm>
        </p:spPr>
        <p:txBody>
          <a:bodyPr>
            <a:normAutofit fontScale="60714" lnSpcReduction="20000"/>
          </a:bodyPr>
          <a:p>
            <a:pPr indent="0" marL="0">
              <a:buNone/>
            </a:pPr>
            <a:endParaRPr dirty="0" lang="en-US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lvl="0" marL="0">
              <a:buNone/>
            </a:pPr>
            <a:r>
              <a:rPr dirty="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dirty="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dirty="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lvl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-111125" lvl="0" marL="111125">
              <a:lnSpc>
                <a:spcPct val="120000"/>
              </a:lnSpc>
              <a:buNone/>
            </a:pPr>
            <a:r>
              <a:rPr dirty="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endParaRPr dirty="0" lang="en-US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dirty="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insert_Click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dirty="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rows = 0;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-3144838" marL="3144838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"insert into table1 values('"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+textBox1.Text+</a:t>
            </a:r>
            <a:r>
              <a:rPr dirty="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"','“ 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+textBox2.Text+</a:t>
            </a:r>
            <a:r>
              <a:rPr dirty="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"','"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+textBox3.Text+</a:t>
            </a:r>
            <a:r>
              <a:rPr dirty="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"')"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rows=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cmd.ExecuteNonQuery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dirty="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dirty="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(rows + </a:t>
            </a:r>
            <a:r>
              <a:rPr dirty="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dirty="0" lang="en-US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 are affected"</a:t>
            </a: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dirty="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indent="0" marL="0">
              <a:buNone/>
            </a:pPr>
            <a:r>
              <a:rPr dirty="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dirty="0"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21</a:t>
            </a:fld>
            <a:endParaRPr lang="en-US"/>
          </a:p>
        </p:txBody>
      </p:sp>
      <p:sp>
        <p:nvSpPr>
          <p:cNvPr id="1048693" name="Left Arrow 6"/>
          <p:cNvSpPr/>
          <p:nvPr/>
        </p:nvSpPr>
        <p:spPr>
          <a:xfrm rot="8878914">
            <a:off x="391747" y="5272258"/>
            <a:ext cx="417489" cy="167683"/>
          </a:xfrm>
          <a:prstGeom prst="left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4" name="Left Arrow 7"/>
          <p:cNvSpPr/>
          <p:nvPr/>
        </p:nvSpPr>
        <p:spPr>
          <a:xfrm rot="8878914">
            <a:off x="390191" y="3475490"/>
            <a:ext cx="436867" cy="167369"/>
          </a:xfrm>
          <a:prstGeom prst="left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5" name="Date Placeholder 3"/>
          <p:cNvSpPr txBox="1"/>
          <p:nvPr/>
        </p:nvSpPr>
        <p:spPr>
          <a:xfrm>
            <a:off x="3373814" y="724304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defPPr>
              <a:defRPr lang="en-US"/>
            </a:defPPr>
            <a:lvl1pPr algn="l" defTabSz="914400" eaLnBrk="1" hangingPunct="1" latinLnBrk="0" marL="0" rtl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FA2A87-D524-43AA-A2F3-4BC90890DD5E}" type="datetime1">
              <a:rPr lang="en-US" smtClean="0"/>
              <a:t>7/6/2021</a:t>
            </a:fld>
            <a:endParaRPr dirty="0" lang="en-US"/>
          </a:p>
        </p:txBody>
      </p:sp>
      <p:sp>
        <p:nvSpPr>
          <p:cNvPr id="1048696" name="Left Arrow 9"/>
          <p:cNvSpPr/>
          <p:nvPr/>
        </p:nvSpPr>
        <p:spPr>
          <a:xfrm rot="8878914">
            <a:off x="2638364" y="6090748"/>
            <a:ext cx="417489" cy="167683"/>
          </a:xfrm>
          <a:prstGeom prst="leftArrow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C912E0-B3F0-4112-8E62-AB50ECE04007}" type="datetime1">
              <a:rPr lang="en-US" smtClean="0"/>
              <a:t>7/6/2021</a:t>
            </a:fld>
            <a:endParaRPr lang="en-US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22</a:t>
            </a:fld>
            <a:endParaRPr lang="en-US"/>
          </a:p>
        </p:txBody>
      </p:sp>
      <p:sp>
        <p:nvSpPr>
          <p:cNvPr id="1048700" name="Rectangle 3"/>
          <p:cNvSpPr txBox="1">
            <a:spLocks noChangeArrowheads="1"/>
          </p:cNvSpPr>
          <p:nvPr/>
        </p:nvSpPr>
        <p:spPr bwMode="auto">
          <a:xfrm>
            <a:off x="685800" y="1570037"/>
            <a:ext cx="11076709" cy="4968875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l" fontAlgn="base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Data-Reader Object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ADO.NET is a stream-based, </a:t>
            </a:r>
            <a:r>
              <a:rPr dirty="0" sz="2400" i="1" lang="en-US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forward-only, read-only retrieval of query</a:t>
            </a:r>
            <a:r>
              <a:rPr b="1" dirty="0" sz="2400" i="1" lang="en-US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i="1" lang="en-US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the Data Sources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which do not update the data.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Data-Reader </a:t>
            </a:r>
            <a:r>
              <a:rPr dirty="0" sz="2400" lang="en-US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created directly from code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they can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created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only by calling the </a:t>
            </a:r>
            <a:r>
              <a:rPr b="1" dirty="0" sz="2400" lang="en-US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Execute-Reader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method of a Command Object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endParaRPr baseline="0" b="0" cap="none" dirty="0" sz="2400" i="0" kern="1200" kumimoji="0" lang="en-US" noProof="0" normalizeH="0" spc="0" strike="noStrike" u="none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1" fontAlgn="base" hangingPunct="1" latinLnBrk="0" lvl="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All </a:t>
            </a:r>
            <a:r>
              <a:rPr baseline="0" b="0" cap="none" dirty="0" sz="2400" i="0" kern="1200" kumimoji="0" lang="en-US" noProof="0" normalizeH="0" spc="0" err="1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DataReaders</a:t>
            </a: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 (</a:t>
            </a:r>
            <a:r>
              <a:rPr baseline="0" b="0" cap="none" dirty="0" sz="2400" i="0" kern="1200" kumimoji="0" lang="en-US" noProof="0" normalizeH="0" spc="0" err="1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SqlDataReader</a:t>
            </a: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, </a:t>
            </a:r>
            <a:r>
              <a:rPr baseline="0" b="0" cap="none" dirty="0" sz="2400" i="0" kern="1200" kumimoji="0" lang="en-US" noProof="0" normalizeH="0" spc="0" err="1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OleDbDataReader</a:t>
            </a: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) are connected to the database.</a:t>
            </a:r>
          </a:p>
          <a:p>
            <a:pPr algn="l" defTabSz="914400" eaLnBrk="1" fontAlgn="base" hangingPunct="1" latinLnBrk="0" lvl="1" marR="0" rtl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Reads only one record at a time.</a:t>
            </a:r>
          </a:p>
          <a:p>
            <a:pPr algn="l" defTabSz="914400" eaLnBrk="1" fontAlgn="base" hangingPunct="1" latinLnBrk="0" lvl="1" marR="0" rtl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Does not remember previous record. Forward-only stream reading.</a:t>
            </a:r>
          </a:p>
          <a:p>
            <a:pPr algn="l" defTabSz="914400" eaLnBrk="1" fontAlgn="base" hangingPunct="1" latinLnBrk="0" lvl="1" marR="0" rtl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Can’t perform sorting, filtering or counting of the resulting set.</a:t>
            </a:r>
          </a:p>
          <a:p>
            <a:pPr algn="l" defTabSz="914400" eaLnBrk="1" fontAlgn="base" hangingPunct="1" latinLnBrk="0" lvl="1" marR="0" rtl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A minimal server memory usage.</a:t>
            </a:r>
          </a:p>
          <a:p>
            <a:pPr indent="-285750">
              <a:lnSpc>
                <a:spcPct val="90000"/>
              </a:lnSpc>
              <a:buFontTx/>
              <a:buChar char="–"/>
            </a:pPr>
            <a:endParaRPr baseline="0" b="0" cap="none" dirty="0" i="0" kern="1200" kumimoji="0" lang="en-US" noProof="0" normalizeH="0" spc="0" strike="noStrike" u="none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048701" name="Rectangle 2"/>
          <p:cNvSpPr txBox="1">
            <a:spLocks noChangeArrowheads="1"/>
          </p:cNvSpPr>
          <p:nvPr/>
        </p:nvSpPr>
        <p:spPr bwMode="auto">
          <a:xfrm>
            <a:off x="685800" y="256309"/>
            <a:ext cx="9296400" cy="11430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fontAlgn="base" rtl="0">
              <a:spcBef>
                <a:spcPct val="0"/>
              </a:spcBef>
              <a:spcAft>
                <a:spcPct val="0"/>
              </a:spcAft>
              <a:defRPr b="1"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fontAlgn="base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fontAlgn="base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fontAlgn="base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fontAlgn="base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="0" dirty="0" sz="3600" lang="en-US" smtClean="0">
                <a:solidFill>
                  <a:srgbClr val="FF0000"/>
                </a:solidFill>
              </a:rPr>
              <a:t>3. Data-Reader</a:t>
            </a:r>
            <a:endParaRPr b="0" dirty="0" sz="36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p>
            <a:r>
              <a:rPr b="1" dirty="0" sz="3200" lang="en-US" err="1"/>
              <a:t>OleDbDataReader</a:t>
            </a:r>
            <a:endParaRPr dirty="0" sz="3600" lang="en-US"/>
          </a:p>
        </p:txBody>
      </p:sp>
      <p:sp>
        <p:nvSpPr>
          <p:cNvPr id="1048703" name="Content Placeholder 2"/>
          <p:cNvSpPr>
            <a:spLocks noGrp="1"/>
          </p:cNvSpPr>
          <p:nvPr>
            <p:ph idx="1"/>
          </p:nvPr>
        </p:nvSpPr>
        <p:spPr>
          <a:xfrm>
            <a:off x="838199" y="1510145"/>
            <a:ext cx="10965873" cy="5211330"/>
          </a:xfrm>
        </p:spPr>
        <p:txBody>
          <a:bodyPr>
            <a:normAutofit/>
          </a:bodyPr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b="1" dirty="0" sz="2400" lang="en-US" err="1"/>
              <a:t>OleDbDataReader</a:t>
            </a:r>
            <a:r>
              <a:rPr b="1" dirty="0" sz="2400" lang="en-US"/>
              <a:t> </a:t>
            </a:r>
            <a:r>
              <a:rPr dirty="0" sz="2400" lang="en-US"/>
              <a:t>Object provides a connection oriented data access to the OLEDB Data</a:t>
            </a:r>
            <a:r>
              <a:rPr b="1" dirty="0" sz="2400" lang="en-US"/>
              <a:t> </a:t>
            </a:r>
            <a:r>
              <a:rPr dirty="0" sz="2400" lang="en-US"/>
              <a:t>Sources through C# </a:t>
            </a:r>
            <a:r>
              <a:rPr dirty="0" sz="2400" lang="en-US" smtClean="0"/>
              <a:t>applications.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b="1" dirty="0" sz="2400" lang="en-US" err="1">
                <a:solidFill>
                  <a:srgbClr val="0070C0"/>
                </a:solidFill>
              </a:rPr>
              <a:t>ExecuteReader</a:t>
            </a:r>
            <a:r>
              <a:rPr b="1" dirty="0" sz="2400" lang="en-US">
                <a:solidFill>
                  <a:srgbClr val="0070C0"/>
                </a:solidFill>
              </a:rPr>
              <a:t>()</a:t>
            </a:r>
            <a:r>
              <a:rPr dirty="0" sz="2400" lang="en-US">
                <a:solidFill>
                  <a:srgbClr val="0070C0"/>
                </a:solidFill>
              </a:rPr>
              <a:t> </a:t>
            </a:r>
            <a:r>
              <a:rPr dirty="0" sz="2400" lang="en-US" smtClean="0"/>
              <a:t>- populate </a:t>
            </a:r>
            <a:r>
              <a:rPr dirty="0" sz="2400" lang="en-US"/>
              <a:t>an </a:t>
            </a:r>
            <a:r>
              <a:rPr dirty="0" sz="2400" lang="en-US" err="1"/>
              <a:t>OleDbDataReader</a:t>
            </a:r>
            <a:r>
              <a:rPr dirty="0" sz="2400" lang="en-US"/>
              <a:t> Object based on the SQL </a:t>
            </a:r>
            <a:r>
              <a:rPr dirty="0" sz="2400" lang="en-US" smtClean="0"/>
              <a:t>statements passed </a:t>
            </a:r>
            <a:r>
              <a:rPr dirty="0" sz="2400" lang="en-US"/>
              <a:t>through the </a:t>
            </a:r>
            <a:r>
              <a:rPr dirty="0" sz="2400" lang="en-US" err="1"/>
              <a:t>OleDbCommand</a:t>
            </a:r>
            <a:r>
              <a:rPr dirty="0" sz="2400" lang="en-US"/>
              <a:t> </a:t>
            </a:r>
            <a:r>
              <a:rPr dirty="0" sz="2400" lang="en-US" smtClean="0"/>
              <a:t>Object.</a:t>
            </a:r>
          </a:p>
          <a:p>
            <a:pPr algn="ctr" indent="0" marL="0">
              <a:lnSpc>
                <a:spcPct val="100000"/>
              </a:lnSpc>
              <a:buNone/>
            </a:pPr>
            <a:r>
              <a:rPr b="1" dirty="0" sz="2400" i="1" lang="en-US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b="1" dirty="0" sz="2400" i="1" lang="en-US" err="1" smtClean="0">
                <a:solidFill>
                  <a:schemeClr val="accent2">
                    <a:lumMod val="75000"/>
                  </a:schemeClr>
                </a:solidFill>
              </a:rPr>
              <a:t>OleDbDataReader</a:t>
            </a:r>
            <a:r>
              <a:rPr b="1" dirty="0" sz="2400" i="1" lang="en-US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sz="2400" i="1" lang="en-US" err="1">
                <a:solidFill>
                  <a:schemeClr val="accent2">
                    <a:lumMod val="75000"/>
                  </a:schemeClr>
                </a:solidFill>
              </a:rPr>
              <a:t>oledbReader</a:t>
            </a:r>
            <a:r>
              <a:rPr b="1" dirty="0" sz="2400" i="1" lang="en-US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b="1" dirty="0" sz="2400" i="1" lang="en-US" err="1">
                <a:solidFill>
                  <a:schemeClr val="accent2">
                    <a:lumMod val="75000"/>
                  </a:schemeClr>
                </a:solidFill>
              </a:rPr>
              <a:t>oledbCmd.ExecuteReader</a:t>
            </a:r>
            <a:r>
              <a:rPr b="1" dirty="0" sz="2400" i="1" lang="en-US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endParaRPr dirty="0" sz="2400" lang="en-US" smtClean="0"/>
          </a:p>
          <a:p>
            <a:pPr>
              <a:lnSpc>
                <a:spcPct val="100000"/>
              </a:lnSpc>
            </a:pPr>
            <a:r>
              <a:rPr dirty="0" sz="2400" lang="en-US" smtClean="0"/>
              <a:t>The </a:t>
            </a:r>
            <a:r>
              <a:rPr b="1" dirty="0" sz="2400" lang="en-US">
                <a:solidFill>
                  <a:srgbClr val="0070C0"/>
                </a:solidFill>
              </a:rPr>
              <a:t>Read()</a:t>
            </a:r>
            <a:r>
              <a:rPr dirty="0" sz="2400" lang="en-US">
                <a:solidFill>
                  <a:srgbClr val="0070C0"/>
                </a:solidFill>
              </a:rPr>
              <a:t> </a:t>
            </a:r>
            <a:r>
              <a:rPr dirty="0" sz="2400" lang="en-US"/>
              <a:t>method in the </a:t>
            </a:r>
            <a:r>
              <a:rPr dirty="0" sz="2400" lang="en-US" err="1"/>
              <a:t>OleDbDataReader</a:t>
            </a:r>
            <a:r>
              <a:rPr dirty="0" sz="2400" lang="en-US"/>
              <a:t> is used to read the rows from the </a:t>
            </a:r>
            <a:r>
              <a:rPr dirty="0" sz="2400" lang="en-US" err="1"/>
              <a:t>OleDbDataReader</a:t>
            </a:r>
            <a:r>
              <a:rPr dirty="0" sz="2400" lang="en-US"/>
              <a:t> and it always moves forward to a new valid row, if any row exist. </a:t>
            </a:r>
            <a:endParaRPr dirty="0" sz="2400" lang="en-US" smtClean="0"/>
          </a:p>
          <a:p>
            <a:pPr algn="ctr" indent="0" marL="0">
              <a:lnSpc>
                <a:spcPct val="100000"/>
              </a:lnSpc>
              <a:buNone/>
            </a:pPr>
            <a:r>
              <a:rPr b="1" dirty="0" sz="2400" i="1" lang="en-US" err="1" smtClean="0">
                <a:solidFill>
                  <a:schemeClr val="accent2">
                    <a:lumMod val="75000"/>
                  </a:schemeClr>
                </a:solidFill>
              </a:rPr>
              <a:t>DataReader.Read</a:t>
            </a:r>
            <a:r>
              <a:rPr b="1" dirty="0" sz="2400" i="1" lang="en-US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dirty="0" sz="2400" i="1"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505691" y="545235"/>
            <a:ext cx="10515600" cy="923348"/>
          </a:xfrm>
        </p:spPr>
        <p:txBody>
          <a:bodyPr/>
          <a:p>
            <a:r>
              <a:rPr dirty="0" lang="en-US">
                <a:solidFill>
                  <a:srgbClr val="0070C0"/>
                </a:solidFill>
              </a:rPr>
              <a:t>Cont…</a:t>
            </a:r>
            <a:endParaRPr dirty="0" lang="en-US"/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505691" y="1604242"/>
            <a:ext cx="10716491" cy="4752109"/>
          </a:xfrm>
        </p:spPr>
        <p:txBody>
          <a:bodyPr>
            <a:norm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dirty="0" lang="en-US" err="1"/>
              <a:t>DataReader</a:t>
            </a:r>
            <a:r>
              <a:rPr dirty="0" lang="en-US"/>
              <a:t> has methods and properties that you can call to iterate over the result set, such as </a:t>
            </a:r>
            <a:endParaRPr dirty="0" lang="en-US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dirty="0" lang="en-US" err="1" smtClean="0">
                <a:solidFill>
                  <a:srgbClr val="0099CC"/>
                </a:solidFill>
              </a:rPr>
              <a:t>GetValue</a:t>
            </a:r>
            <a:endParaRPr dirty="0" lang="en-US" smtClean="0">
              <a:solidFill>
                <a:srgbClr val="0099CC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dirty="0" lang="en-US" err="1" smtClean="0">
                <a:solidFill>
                  <a:srgbClr val="0099CC"/>
                </a:solidFill>
              </a:rPr>
              <a:t>GetName</a:t>
            </a:r>
            <a:endParaRPr dirty="0" lang="en-US" smtClean="0">
              <a:solidFill>
                <a:srgbClr val="0099CC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dirty="0" lang="en-US" smtClean="0">
                <a:solidFill>
                  <a:srgbClr val="0099CC"/>
                </a:solidFill>
              </a:rPr>
              <a:t>Read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dirty="0" lang="en-US" err="1" smtClean="0">
                <a:solidFill>
                  <a:srgbClr val="0099CC"/>
                </a:solidFill>
              </a:rPr>
              <a:t>GetDecimal</a:t>
            </a:r>
            <a:r>
              <a:rPr dirty="0" lang="en-US" smtClean="0">
                <a:solidFill>
                  <a:srgbClr val="0099CC"/>
                </a:solidFill>
              </a:rPr>
              <a:t> …</a:t>
            </a:r>
            <a:endParaRPr dirty="0" lang="en-US">
              <a:solidFill>
                <a:srgbClr val="0099CC"/>
              </a:solidFill>
            </a:endParaRPr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3239"/>
          </a:xfrm>
        </p:spPr>
        <p:txBody>
          <a:bodyPr/>
          <a:p>
            <a:r>
              <a:rPr dirty="0" lang="en-US">
                <a:solidFill>
                  <a:srgbClr val="0070C0"/>
                </a:solidFill>
              </a:rPr>
              <a:t>Cont…</a:t>
            </a:r>
            <a:endParaRPr dirty="0" lang="en-US"/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>
          <a:xfrm>
            <a:off x="48491" y="743239"/>
            <a:ext cx="12095018" cy="5978236"/>
          </a:xfrm>
        </p:spPr>
        <p:txBody>
          <a:bodyPr>
            <a:noAutofit/>
          </a:bodyPr>
          <a:p>
            <a:pPr indent="0" lvl="0" marL="0">
              <a:buNone/>
            </a:pPr>
            <a:r>
              <a:rPr dirty="0" sz="16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dirty="0" sz="16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dirty="0" sz="16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lvl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-111125" lvl="0" marL="111125">
              <a:lnSpc>
                <a:spcPct val="120000"/>
              </a:lnSpc>
              <a:buNone/>
            </a:pPr>
            <a:r>
              <a:rPr dirty="0" sz="16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6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600"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</a:t>
            </a:r>
            <a:r>
              <a:rPr dirty="0" sz="1600" lang="en-US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dirty="0" sz="1600" lang="en-US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6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button1_Click(</a:t>
            </a:r>
            <a:r>
              <a:rPr dirty="0" sz="16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dirty="0" sz="16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dirty="0" sz="16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6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dirty="0" sz="16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6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dirty="0" sz="16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table1"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6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OleDbDataReader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 = 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cmd.ExecuteReader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6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reader.Read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0" marL="0">
              <a:buNone/>
            </a:pPr>
            <a:r>
              <a:rPr dirty="0" sz="16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dirty="0" sz="1600" lang="en-US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dirty="0" sz="16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6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reader.GetValue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dirty="0" sz="16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reader.GetValue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 + </a:t>
            </a:r>
            <a:r>
              <a:rPr dirty="0" sz="16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 "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reader.GetValue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(2)); </a:t>
            </a:r>
            <a:endParaRPr dirty="0" sz="1600" lang="en-US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endParaRPr dirty="0" sz="16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dirty="0" sz="1600" lang="en-US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dirty="0" sz="1600" lang="en-US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>
                <a:solidFill>
                  <a:srgbClr val="FF0000"/>
                </a:solidFill>
              </a:rPr>
              <a:t>4. Data Adapter</a:t>
            </a:r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8164" cy="4530725"/>
          </a:xfrm>
        </p:spPr>
        <p:txBody>
          <a:bodyPr/>
          <a:p>
            <a:r>
              <a:rPr dirty="0" sz="2600" lang="en-US"/>
              <a:t>The Data-Adapter Object provides a bridge between the </a:t>
            </a:r>
            <a:r>
              <a:rPr dirty="0" sz="2600" i="1" lang="en-US">
                <a:solidFill>
                  <a:srgbClr val="008000"/>
                </a:solidFill>
              </a:rPr>
              <a:t>Data-Set</a:t>
            </a:r>
            <a:r>
              <a:rPr dirty="0" sz="2600" lang="en-US"/>
              <a:t> and the </a:t>
            </a:r>
            <a:r>
              <a:rPr dirty="0" sz="2600" i="1" lang="en-US">
                <a:solidFill>
                  <a:srgbClr val="008000"/>
                </a:solidFill>
              </a:rPr>
              <a:t>Data Source</a:t>
            </a:r>
            <a:r>
              <a:rPr dirty="0" sz="2600" lang="en-US" smtClean="0"/>
              <a:t>.</a:t>
            </a:r>
          </a:p>
          <a:p>
            <a:pPr indent="0" marL="0">
              <a:buNone/>
            </a:pPr>
            <a:r>
              <a:rPr dirty="0" sz="2600" lang="en-US" smtClean="0"/>
              <a:t> </a:t>
            </a:r>
            <a:endParaRPr dirty="0"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26</a:t>
            </a:fld>
            <a:endParaRPr lang="en-US"/>
          </a:p>
        </p:txBody>
      </p:sp>
      <p:pic>
        <p:nvPicPr>
          <p:cNvPr id="2097157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5450"/>
          <a:stretch>
            <a:fillRect/>
          </a:stretch>
        </p:blipFill>
        <p:spPr>
          <a:xfrm>
            <a:off x="1901103" y="3297771"/>
            <a:ext cx="8812357" cy="1586430"/>
          </a:xfrm>
          <a:prstGeom prst="rect"/>
        </p:spPr>
      </p:pic>
      <p:sp>
        <p:nvSpPr>
          <p:cNvPr id="1048720" name="Curved Down Arrow 7"/>
          <p:cNvSpPr/>
          <p:nvPr/>
        </p:nvSpPr>
        <p:spPr>
          <a:xfrm>
            <a:off x="6307281" y="2887801"/>
            <a:ext cx="3133003" cy="487103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721" name="Curved Left Arrow 8"/>
          <p:cNvSpPr/>
          <p:nvPr/>
        </p:nvSpPr>
        <p:spPr>
          <a:xfrm rot="5400000">
            <a:off x="7682986" y="3452082"/>
            <a:ext cx="514659" cy="3304597"/>
          </a:xfrm>
          <a:prstGeom prst="curved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8722" name="TextBox 9"/>
          <p:cNvSpPr txBox="1"/>
          <p:nvPr/>
        </p:nvSpPr>
        <p:spPr>
          <a:xfrm>
            <a:off x="7342909" y="4919714"/>
            <a:ext cx="1413164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C00000"/>
                </a:solidFill>
              </a:rPr>
              <a:t>Fill Method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723" name="TextBox 10"/>
          <p:cNvSpPr txBox="1"/>
          <p:nvPr/>
        </p:nvSpPr>
        <p:spPr>
          <a:xfrm>
            <a:off x="7144219" y="3140508"/>
            <a:ext cx="1810545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C00000"/>
                </a:solidFill>
              </a:rPr>
              <a:t>Update Method</a:t>
            </a:r>
            <a:endParaRPr dirty="0"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D2D453-3A9C-40A9-A4A1-21E51A3F01AA}" type="datetime1">
              <a:rPr lang="en-US" smtClean="0"/>
              <a:t>7/6/2021</a:t>
            </a:fld>
            <a:endParaRPr lang="en-US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27</a:t>
            </a:fld>
            <a:endParaRPr lang="en-US"/>
          </a:p>
        </p:txBody>
      </p:sp>
      <p:sp>
        <p:nvSpPr>
          <p:cNvPr id="1048727" name="Rectangle 1027"/>
          <p:cNvSpPr txBox="1">
            <a:spLocks noChangeArrowheads="1"/>
          </p:cNvSpPr>
          <p:nvPr/>
        </p:nvSpPr>
        <p:spPr bwMode="auto">
          <a:xfrm>
            <a:off x="685799" y="1752599"/>
            <a:ext cx="11062855" cy="4869873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l" fontAlgn="base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marL="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dirty="0" sz="2800" lang="en-GB" u="sng">
                <a:solidFill>
                  <a:srgbClr val="0070C0"/>
                </a:solidFill>
                <a:cs typeface="Times New Roman" panose="02020603050405020304" pitchFamily="18" charset="0"/>
              </a:rPr>
              <a:t>Data-Set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dirty="0" sz="2400" i="1" lang="en-GB" smtClean="0">
                <a:solidFill>
                  <a:schemeClr val="accent2">
                    <a:lumMod val="75000"/>
                  </a:schemeClr>
                </a:solidFill>
              </a:rPr>
              <a:t>In-memory </a:t>
            </a:r>
            <a:r>
              <a:rPr dirty="0" sz="2400" i="1" lang="en-GB">
                <a:solidFill>
                  <a:schemeClr val="accent2">
                    <a:lumMod val="75000"/>
                  </a:schemeClr>
                </a:solidFill>
              </a:rPr>
              <a:t>representation </a:t>
            </a:r>
            <a:r>
              <a:rPr dirty="0" sz="2400" lang="en-GB"/>
              <a:t>of data contained in a </a:t>
            </a:r>
            <a:r>
              <a:rPr dirty="0" sz="2400" lang="en-GB" smtClean="0"/>
              <a:t>database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dirty="0" sz="2400" lang="en-US"/>
              <a:t>Data-Set</a:t>
            </a:r>
            <a:r>
              <a:rPr b="1" dirty="0" sz="2400" lang="en-US"/>
              <a:t> </a:t>
            </a:r>
            <a:r>
              <a:rPr dirty="0" sz="2400" lang="en-US"/>
              <a:t>consists of a collection of</a:t>
            </a:r>
            <a:r>
              <a:rPr b="1" dirty="0" sz="2400" lang="en-US"/>
              <a:t> </a:t>
            </a:r>
            <a:r>
              <a:rPr dirty="0" sz="2400" lang="en-US">
                <a:solidFill>
                  <a:srgbClr val="0070C0"/>
                </a:solidFill>
              </a:rPr>
              <a:t>Data-Table</a:t>
            </a:r>
            <a:r>
              <a:rPr b="1" dirty="0" sz="2400" lang="en-US"/>
              <a:t> </a:t>
            </a:r>
            <a:r>
              <a:rPr dirty="0" sz="2400" lang="en-US"/>
              <a:t>objects </a:t>
            </a:r>
            <a:endParaRPr dirty="0" sz="2400" lang="en-GB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dirty="0" sz="2400" i="1" lang="en-GB" smtClean="0">
                <a:solidFill>
                  <a:srgbClr val="00B050"/>
                </a:solidFill>
              </a:rPr>
              <a:t>Operations </a:t>
            </a:r>
            <a:r>
              <a:rPr dirty="0" sz="2400" i="1" lang="en-GB">
                <a:solidFill>
                  <a:srgbClr val="00B050"/>
                </a:solidFill>
              </a:rPr>
              <a:t>are performed on the </a:t>
            </a:r>
            <a:r>
              <a:rPr dirty="0" sz="2400" i="1" lang="en-GB" smtClean="0">
                <a:solidFill>
                  <a:srgbClr val="00B050"/>
                </a:solidFill>
              </a:rPr>
              <a:t>Data-Set</a:t>
            </a:r>
            <a:r>
              <a:rPr dirty="0" sz="2400" lang="en-GB">
                <a:solidFill>
                  <a:srgbClr val="00B050"/>
                </a:solidFill>
              </a:rPr>
              <a:t>, </a:t>
            </a:r>
            <a:r>
              <a:rPr dirty="0" sz="2400" lang="en-GB"/>
              <a:t>not the data </a:t>
            </a:r>
            <a:r>
              <a:rPr dirty="0" sz="2400" lang="en-GB" smtClean="0"/>
              <a:t>source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dirty="0" sz="2400" lang="en-US" smtClean="0"/>
              <a:t>Performs </a:t>
            </a:r>
            <a:r>
              <a:rPr dirty="0" sz="2400" lang="en-US"/>
              <a:t>database queries and create data tables containing the query results.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dirty="0" sz="2400" lang="en-US" smtClean="0"/>
              <a:t>it </a:t>
            </a:r>
            <a:r>
              <a:rPr dirty="0" sz="2400" lang="en-US"/>
              <a:t>is completely independent from the Data Source.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400" lang="en-US" smtClean="0"/>
              <a:t>Data-Set </a:t>
            </a:r>
            <a:r>
              <a:rPr dirty="0" sz="2400" lang="en-US"/>
              <a:t>provides much greater flexibility when dealing with related Result Sets</a:t>
            </a:r>
            <a:r>
              <a:rPr dirty="0" sz="2400" lang="en-US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800" lang="en-US" u="sng">
                <a:solidFill>
                  <a:srgbClr val="0070C0"/>
                </a:solidFill>
                <a:cs typeface="Times New Roman" panose="02020603050405020304" pitchFamily="18" charset="0"/>
              </a:rPr>
              <a:t>Data source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400" lang="en-US" smtClean="0">
                <a:cs typeface="Times New Roman" panose="02020603050405020304" pitchFamily="18" charset="0"/>
              </a:rPr>
              <a:t>Source </a:t>
            </a:r>
            <a:r>
              <a:rPr dirty="0" sz="2400" lang="en-US">
                <a:cs typeface="Times New Roman" panose="02020603050405020304" pitchFamily="18" charset="0"/>
              </a:rPr>
              <a:t>of data </a:t>
            </a:r>
            <a:r>
              <a:rPr dirty="0" sz="2400" lang="en-US" smtClean="0">
                <a:cs typeface="Times New Roman" panose="02020603050405020304" pitchFamily="18" charset="0"/>
              </a:rPr>
              <a:t>(database)</a:t>
            </a:r>
            <a:endParaRPr dirty="0" sz="2400" lang="en-US"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dirty="0" sz="2400" lang="en-US">
                <a:cs typeface="Times New Roman" panose="02020603050405020304" pitchFamily="18" charset="0"/>
              </a:rPr>
              <a:t>Shows all the tables and columns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dirty="0" sz="2400" lang="en-GB"/>
          </a:p>
        </p:txBody>
      </p:sp>
      <p:sp>
        <p:nvSpPr>
          <p:cNvPr id="1048728" name="Rectangle 2"/>
          <p:cNvSpPr txBox="1">
            <a:spLocks noChangeArrowheads="1"/>
          </p:cNvSpPr>
          <p:nvPr/>
        </p:nvSpPr>
        <p:spPr bwMode="auto">
          <a:xfrm>
            <a:off x="685799" y="360217"/>
            <a:ext cx="7772400" cy="872837"/>
          </a:xfrm>
          <a:prstGeom prst="rect"/>
          <a:noFill/>
          <a:ln>
            <a:noFill/>
          </a:ln>
          <a:effectLst/>
        </p:spPr>
        <p:txBody>
          <a:bodyPr anchor="b" anchorCtr="0" bIns="46038" compatLnSpc="1" lIns="92075" numCol="1" rIns="92075" tIns="46038" vert="horz" wrap="square">
            <a:prstTxWarp prst="textNoShape"/>
          </a:bodyPr>
          <a:lstStyle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sz="4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eaLnBrk="0" fontAlgn="base" hangingPunct="0" rtl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r" eaLnBrk="0" fontAlgn="base" hangingPunct="0" rtl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r" eaLnBrk="0" fontAlgn="base" hangingPunct="0" rtl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r" eaLnBrk="0" fontAlgn="base" hangingPunct="0" rtl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algn="r" eaLnBrk="0" fontAlgn="base" hangingPunct="0" marL="457200" rtl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algn="r" eaLnBrk="0" fontAlgn="base" hangingPunct="0" marL="914400" rtl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algn="r" eaLnBrk="0" fontAlgn="base" hangingPunct="0" marL="1371600" rtl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algn="r" eaLnBrk="0" fontAlgn="base" hangingPunct="0" marL="1828800" rtl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 lvl="0"/>
            <a:r>
              <a:rPr dirty="0" i="0" lang="en-US">
                <a:solidFill>
                  <a:srgbClr val="0070C0"/>
                </a:solidFill>
              </a:rPr>
              <a:t>Cont…</a:t>
            </a:r>
            <a:endParaRPr baseline="0" b="0" cap="none" dirty="0" i="0" kern="1200" kumimoji="0" lang="en-GB" noProof="0" normalizeH="0" spc="0" strike="noStrike" u="none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lvl="0"/>
            <a:r>
              <a:rPr dirty="0" lang="en-US">
                <a:solidFill>
                  <a:srgbClr val="0070C0"/>
                </a:solidFill>
              </a:rPr>
              <a:t>Cont…</a:t>
            </a:r>
            <a:endParaRPr dirty="0" lang="en-US">
              <a:solidFill>
                <a:srgbClr val="3333CC"/>
              </a:solidFill>
              <a:latin typeface="Times New Roman"/>
              <a:cs typeface="Times New Roman"/>
            </a:endParaRPr>
          </a:p>
        </p:txBody>
      </p:sp>
      <p:sp>
        <p:nvSpPr>
          <p:cNvPr id="1048730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1035145" cy="4486275"/>
          </a:xfrm>
        </p:spPr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sz="2600" lang="en-US" smtClean="0"/>
              <a:t>It’s also capable of writing changes made to the </a:t>
            </a:r>
            <a:r>
              <a:rPr dirty="0" sz="2600" lang="en-US" err="1" smtClean="0"/>
              <a:t>DataTables</a:t>
            </a:r>
            <a:r>
              <a:rPr dirty="0" sz="2600" lang="en-US" smtClean="0"/>
              <a:t> back to the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600" lang="en-US" smtClean="0"/>
              <a:t>Initializing a </a:t>
            </a:r>
            <a:r>
              <a:rPr dirty="0" sz="2600" lang="en-US" err="1" smtClean="0"/>
              <a:t>DataSet</a:t>
            </a:r>
            <a:r>
              <a:rPr dirty="0" sz="2600" lang="en-US" smtClean="0"/>
              <a:t> from a Database: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dirty="0" sz="2200" lang="en-US" err="1" smtClean="0">
                <a:solidFill>
                  <a:srgbClr val="7030A0"/>
                </a:solidFill>
              </a:rPr>
              <a:t>DataAdapter.Fill</a:t>
            </a:r>
            <a:endParaRPr dirty="0" sz="2200" lang="en-US" smtClean="0">
              <a:solidFill>
                <a:srgbClr val="7030A0"/>
              </a:solidFill>
            </a:endParaRPr>
          </a:p>
          <a:p>
            <a:endParaRPr dirty="0" lang="en-US"/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17324BB-F364-4E2A-AB3F-8B98BDDC0B9D}" type="datetime1">
              <a:rPr lang="en-US" smtClean="0"/>
              <a:t>7/6/2021</a:t>
            </a:fld>
            <a:endParaRPr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28</a:t>
            </a:fld>
            <a:endParaRPr lang="en-US"/>
          </a:p>
        </p:txBody>
      </p:sp>
      <p:pic>
        <p:nvPicPr>
          <p:cNvPr id="2097158" name="Picture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481538" y="3668264"/>
            <a:ext cx="7051963" cy="2205341"/>
          </a:xfrm>
          <a:prstGeom prst="rect"/>
        </p:spPr>
      </p:pic>
      <p:pic>
        <p:nvPicPr>
          <p:cNvPr id="2097159" name="Picture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36271" y="3668264"/>
            <a:ext cx="3105424" cy="2466149"/>
          </a:xfrm>
          <a:prstGeom prst="rect"/>
        </p:spPr>
      </p:pic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p>
            <a:r>
              <a:rPr dirty="0" lang="en-US">
                <a:solidFill>
                  <a:srgbClr val="0070C0"/>
                </a:solidFill>
              </a:rPr>
              <a:t>Cont…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838200" y="1233055"/>
            <a:ext cx="11145982" cy="5237017"/>
          </a:xfrm>
        </p:spPr>
        <p:txBody>
          <a:bodyPr/>
          <a:p>
            <a:r>
              <a:rPr dirty="0" sz="2600" i="1" lang="en-US">
                <a:solidFill>
                  <a:srgbClr val="0070C0"/>
                </a:solidFill>
              </a:rPr>
              <a:t>Fill method</a:t>
            </a:r>
            <a:r>
              <a:rPr dirty="0" sz="2600" lang="en-US"/>
              <a:t>, which changes the data in the Data-Set to match the data in the data source, and </a:t>
            </a:r>
          </a:p>
          <a:p>
            <a:r>
              <a:rPr dirty="0" sz="2600" i="1" lang="en-US">
                <a:solidFill>
                  <a:srgbClr val="0070C0"/>
                </a:solidFill>
              </a:rPr>
              <a:t>Update method</a:t>
            </a:r>
            <a:r>
              <a:rPr dirty="0" sz="2600" lang="en-US"/>
              <a:t>, changes the data in the data source to match the data in the Data-Set. </a:t>
            </a:r>
          </a:p>
          <a:p>
            <a:endParaRPr dirty="0" lang="en-US"/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29</a:t>
            </a:fld>
            <a:endParaRPr lang="en-US"/>
          </a:p>
        </p:txBody>
      </p:sp>
      <p:pic>
        <p:nvPicPr>
          <p:cNvPr id="2097160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54928" y="3052617"/>
            <a:ext cx="5688930" cy="3052330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p>
            <a:r>
              <a:rPr dirty="0" lang="en-US">
                <a:solidFill>
                  <a:srgbClr val="0070C0"/>
                </a:solidFill>
              </a:rPr>
              <a:t>Cont…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sz="2600" lang="en-US"/>
              <a:t>ADO.NET p</a:t>
            </a:r>
            <a:r>
              <a:rPr dirty="0" sz="2600" lang="en-US" smtClean="0"/>
              <a:t>rovides classes </a:t>
            </a:r>
            <a:r>
              <a:rPr dirty="0" sz="2600" lang="en-US"/>
              <a:t>that you use as you develop </a:t>
            </a:r>
            <a:r>
              <a:rPr dirty="0" sz="2600" i="1" lang="en-US">
                <a:solidFill>
                  <a:srgbClr val="0070C0"/>
                </a:solidFill>
              </a:rPr>
              <a:t>database application </a:t>
            </a:r>
            <a:r>
              <a:rPr dirty="0" sz="2600" lang="en-US"/>
              <a:t>with </a:t>
            </a:r>
            <a:r>
              <a:rPr dirty="0" sz="2600" lang="en-US">
                <a:solidFill>
                  <a:srgbClr val="FF0000"/>
                </a:solidFill>
              </a:rPr>
              <a:t>C# </a:t>
            </a:r>
            <a:r>
              <a:rPr dirty="0" sz="2600" lang="en-US"/>
              <a:t>and other </a:t>
            </a:r>
            <a:r>
              <a:rPr dirty="0" sz="2600" lang="en-US" err="1"/>
              <a:t>.Net</a:t>
            </a:r>
            <a:r>
              <a:rPr dirty="0" sz="2600" lang="en-US"/>
              <a:t>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600" lang="en-US"/>
              <a:t>These classes can be divided into two</a:t>
            </a:r>
          </a:p>
          <a:p>
            <a:pPr indent="-457200" lvl="1" marL="914400">
              <a:buFont typeface="+mj-lt"/>
              <a:buAutoNum type="alphaUcPeriod"/>
            </a:pPr>
            <a:r>
              <a:rPr dirty="0" i="1" lang="en-US">
                <a:solidFill>
                  <a:srgbClr val="C00000"/>
                </a:solidFill>
              </a:rPr>
              <a:t>The .NET data provider</a:t>
            </a:r>
            <a:r>
              <a:rPr dirty="0" i="1" lang="en-US"/>
              <a:t>	</a:t>
            </a:r>
          </a:p>
          <a:p>
            <a:pPr lvl="2"/>
            <a:r>
              <a:rPr dirty="0" sz="2400" lang="en-US"/>
              <a:t>Which provide the classes that you use to </a:t>
            </a:r>
            <a:r>
              <a:rPr dirty="0" sz="2400" i="1" lang="en-US">
                <a:solidFill>
                  <a:srgbClr val="002060"/>
                </a:solidFill>
              </a:rPr>
              <a:t>access</a:t>
            </a:r>
            <a:r>
              <a:rPr dirty="0" sz="2400" lang="en-US">
                <a:solidFill>
                  <a:srgbClr val="002060"/>
                </a:solidFill>
              </a:rPr>
              <a:t> </a:t>
            </a:r>
            <a:r>
              <a:rPr dirty="0" sz="2400" lang="en-US"/>
              <a:t>the data in database</a:t>
            </a:r>
          </a:p>
          <a:p>
            <a:pPr indent="-457200" lvl="1" marL="914400">
              <a:buFont typeface="+mj-lt"/>
              <a:buAutoNum type="alphaUcPeriod"/>
            </a:pPr>
            <a:r>
              <a:rPr dirty="0" i="1" lang="en-US">
                <a:solidFill>
                  <a:srgbClr val="C00000"/>
                </a:solidFill>
              </a:rPr>
              <a:t>Dataset </a:t>
            </a:r>
            <a:r>
              <a:rPr dirty="0" i="1" lang="en-US"/>
              <a:t>	</a:t>
            </a:r>
            <a:r>
              <a:rPr dirty="0" lang="en-US"/>
              <a:t>		</a:t>
            </a:r>
          </a:p>
          <a:p>
            <a:pPr lvl="2"/>
            <a:r>
              <a:rPr dirty="0" sz="2400" lang="en-US"/>
              <a:t>Which provide the classes that you can use to </a:t>
            </a:r>
            <a:r>
              <a:rPr dirty="0" sz="2400" i="1" lang="en-US">
                <a:solidFill>
                  <a:srgbClr val="002060"/>
                </a:solidFill>
              </a:rPr>
              <a:t>work</a:t>
            </a:r>
            <a:r>
              <a:rPr dirty="0" sz="2400" lang="en-US">
                <a:solidFill>
                  <a:srgbClr val="002060"/>
                </a:solidFill>
              </a:rPr>
              <a:t> </a:t>
            </a:r>
            <a:r>
              <a:rPr dirty="0" sz="2400" lang="en-US"/>
              <a:t>and </a:t>
            </a:r>
            <a:r>
              <a:rPr dirty="0" sz="2400" i="1" lang="en-US">
                <a:solidFill>
                  <a:srgbClr val="002060"/>
                </a:solidFill>
              </a:rPr>
              <a:t>store</a:t>
            </a:r>
            <a:r>
              <a:rPr dirty="0" sz="2400" lang="en-US">
                <a:solidFill>
                  <a:srgbClr val="002060"/>
                </a:solidFill>
              </a:rPr>
              <a:t> </a:t>
            </a:r>
            <a:r>
              <a:rPr dirty="0" sz="2400" lang="en-US" smtClean="0"/>
              <a:t>data </a:t>
            </a:r>
            <a:r>
              <a:rPr dirty="0" sz="2400" lang="en-US"/>
              <a:t>in your application</a:t>
            </a:r>
          </a:p>
          <a:p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D2D453-3A9C-40A9-A4A1-21E51A3F01AA}" type="datetime1">
              <a:rPr lang="en-US" smtClean="0"/>
              <a:t>7/6/2021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30</a:t>
            </a:fld>
            <a:endParaRPr lang="en-US"/>
          </a:p>
        </p:txBody>
      </p:sp>
      <p:sp>
        <p:nvSpPr>
          <p:cNvPr id="1048742" name="Rectangle 1027"/>
          <p:cNvSpPr txBox="1">
            <a:spLocks noChangeArrowheads="1"/>
          </p:cNvSpPr>
          <p:nvPr/>
        </p:nvSpPr>
        <p:spPr bwMode="auto">
          <a:xfrm>
            <a:off x="685799" y="1477529"/>
            <a:ext cx="10868891" cy="5047962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l" fontAlgn="base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fontAlgn="base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6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After execution of </a:t>
            </a:r>
            <a:r>
              <a:rPr baseline="0" b="0" cap="none" dirty="0" sz="2600" i="0" kern="1200" kumimoji="0" lang="en-US" noProof="0" normalizeH="0" spc="0" err="1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sql</a:t>
            </a:r>
            <a:r>
              <a:rPr b="0" cap="none" dirty="0" sz="26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baseline="0" b="0" cap="none" dirty="0" sz="26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command a result set or so-called record set is returned in the form of data stream.</a:t>
            </a:r>
          </a:p>
          <a:p>
            <a:pPr algn="l" defTabSz="914400" eaLnBrk="1" fontAlgn="base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6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This stream </a:t>
            </a:r>
          </a:p>
          <a:p>
            <a:pPr algn="l" defTabSz="914400" eaLnBrk="1" fontAlgn="base" hangingPunct="1" indent="-285750" latinLnBrk="0" lvl="1" marL="74295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can be read by a </a:t>
            </a:r>
            <a:r>
              <a:rPr baseline="0" b="0" cap="none" dirty="0" sz="2400" i="0" kern="1200" kumimoji="0" lang="en-US" noProof="0" normalizeH="0" spc="0" err="1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DataReader</a:t>
            </a: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 object or </a:t>
            </a:r>
          </a:p>
          <a:p>
            <a:pPr algn="l" defTabSz="914400" eaLnBrk="1" fontAlgn="base" hangingPunct="1" indent="-285750" latinLnBrk="0" lvl="1" marL="74295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can be pushed into a </a:t>
            </a:r>
            <a:r>
              <a:rPr baseline="0" b="0" cap="none" dirty="0" sz="2400" i="0" kern="1200" kumimoji="0" lang="en-US" noProof="0" normalizeH="0" spc="0" err="1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DataSet</a:t>
            </a:r>
            <a:r>
              <a:rPr baseline="0" b="0" cap="none" dirty="0" sz="2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 object</a:t>
            </a:r>
          </a:p>
          <a:p>
            <a:pPr indent="-342900" lvl="2" marL="1200150">
              <a:buFont typeface="Arial" panose="020B0604020202020204" pitchFamily="34" charset="0"/>
              <a:buChar char="•"/>
            </a:pPr>
            <a:r>
              <a:rPr baseline="0" cap="none" dirty="0" i="0" kern="1200" kumimoji="0" lang="en-US" noProof="0" normalizeH="0" spc="0" err="1" strike="noStrike" u="none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cs typeface="Times New Roman"/>
              </a:rPr>
              <a:t>DataReader</a:t>
            </a:r>
            <a:r>
              <a:rPr baseline="0" cap="none" dirty="0" i="0" kern="1200" kumimoji="0" lang="en-US" noProof="0" normalizeH="0" spc="0" strike="noStrike" u="none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cs typeface="Times New Roman"/>
              </a:rPr>
              <a:t> – reads</a:t>
            </a:r>
          </a:p>
          <a:p>
            <a:pPr indent="-342900" lvl="2" marL="1200150">
              <a:buFont typeface="Arial" panose="020B0604020202020204" pitchFamily="34" charset="0"/>
              <a:buChar char="•"/>
            </a:pPr>
            <a:r>
              <a:rPr baseline="0" cap="none" dirty="0" i="0" kern="1200" kumimoji="0" lang="en-US" noProof="0" normalizeH="0" spc="0" err="1" strike="noStrike" u="none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cs typeface="Times New Roman"/>
              </a:rPr>
              <a:t>DataSet</a:t>
            </a:r>
            <a:r>
              <a:rPr baseline="0" cap="none" dirty="0" i="0" kern="1200" kumimoji="0" lang="en-US" noProof="0" normalizeH="0" spc="0" strike="noStrike" u="none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cs typeface="Times New Roman"/>
              </a:rPr>
              <a:t> – holds.</a:t>
            </a:r>
          </a:p>
          <a:p>
            <a:r>
              <a:rPr dirty="0" sz="2400" lang="en-US" err="1">
                <a:solidFill>
                  <a:srgbClr val="000000"/>
                </a:solidFill>
                <a:latin typeface="Times New Roman"/>
                <a:cs typeface="Times New Roman"/>
              </a:rPr>
              <a:t>DataSet</a:t>
            </a:r>
            <a:r>
              <a:rPr dirty="0" sz="2400" lang="en-US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lang="en-US" smtClean="0">
                <a:solidFill>
                  <a:srgbClr val="000000"/>
                </a:solidFill>
                <a:latin typeface="Times New Roman"/>
                <a:cs typeface="Times New Roman"/>
              </a:rPr>
              <a:t>caches </a:t>
            </a:r>
            <a:r>
              <a:rPr dirty="0" sz="2400" lang="en-US">
                <a:solidFill>
                  <a:srgbClr val="000000"/>
                </a:solidFill>
                <a:latin typeface="Times New Roman"/>
                <a:cs typeface="Times New Roman"/>
              </a:rPr>
              <a:t>the result set in </a:t>
            </a:r>
            <a:r>
              <a:rPr dirty="0" sz="2400" lang="en-US" smtClean="0">
                <a:solidFill>
                  <a:srgbClr val="000000"/>
                </a:solidFill>
                <a:latin typeface="Times New Roman"/>
                <a:cs typeface="Times New Roman"/>
              </a:rPr>
              <a:t>memory</a:t>
            </a:r>
          </a:p>
          <a:p>
            <a:endParaRPr dirty="0" sz="2400"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48743" name="Rectangle 1026"/>
          <p:cNvSpPr txBox="1">
            <a:spLocks noChangeArrowheads="1"/>
          </p:cNvSpPr>
          <p:nvPr/>
        </p:nvSpPr>
        <p:spPr bwMode="auto">
          <a:xfrm>
            <a:off x="685799" y="381000"/>
            <a:ext cx="11076709" cy="99060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fontAlgn="base" rtl="0">
              <a:spcBef>
                <a:spcPct val="0"/>
              </a:spcBef>
              <a:spcAft>
                <a:spcPct val="0"/>
              </a:spcAft>
              <a:defRPr b="1"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fontAlgn="base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fontAlgn="base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fontAlgn="base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fontAlgn="base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b="1" sz="4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l" lvl="0"/>
            <a:r>
              <a:rPr b="0" dirty="0" sz="4000" lang="en-US">
                <a:solidFill>
                  <a:srgbClr val="0070C0"/>
                </a:solidFill>
              </a:rPr>
              <a:t>Cont…</a:t>
            </a:r>
            <a:endParaRPr baseline="0" b="0" cap="none" dirty="0" sz="4000" i="0" kern="1200" kumimoji="0" lang="en-US" noProof="0" normalizeH="0" spc="0" strike="noStrike" u="none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93857"/>
          </a:xfrm>
        </p:spPr>
        <p:txBody>
          <a:bodyPr>
            <a:normAutofit fontScale="90000"/>
          </a:bodyPr>
          <a:p>
            <a:r>
              <a:rPr dirty="0" lang="en-US" smtClean="0"/>
              <a:t>Example</a:t>
            </a:r>
            <a:endParaRPr dirty="0" lang="en-US"/>
          </a:p>
        </p:txBody>
      </p:sp>
      <p:sp>
        <p:nvSpPr>
          <p:cNvPr id="1048745" name="Content Placeholder 2"/>
          <p:cNvSpPr>
            <a:spLocks noGrp="1"/>
          </p:cNvSpPr>
          <p:nvPr>
            <p:ph idx="1"/>
          </p:nvPr>
        </p:nvSpPr>
        <p:spPr>
          <a:xfrm>
            <a:off x="0" y="637310"/>
            <a:ext cx="12192000" cy="6220690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15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dirty="0" sz="15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dirty="0" sz="15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dirty="0" sz="15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lvl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-111125" lvl="0" marL="111125">
              <a:lnSpc>
                <a:spcPct val="120000"/>
              </a:lnSpc>
              <a:buNone/>
            </a:pPr>
            <a:r>
              <a:rPr dirty="0" sz="15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OleDbConnection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5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500"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r>
              <a:rPr dirty="0" sz="16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6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view_Click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6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dirty="0" sz="16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dirty="0" sz="16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dirty="0" sz="16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indent="0" marL="0">
              <a:buNone/>
            </a:pPr>
            <a:r>
              <a:rPr dirty="0" sz="15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indent="0" marL="0">
              <a:buNone/>
            </a:pPr>
            <a:r>
              <a:rPr dirty="0" sz="15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5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5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table1"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cmd.ExecuteNonQuery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5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dirty="0" sz="15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dirty="0" sz="1500" lang="en-US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dirty="0" sz="15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</a:t>
            </a:r>
            <a:endParaRPr dirty="0" sz="15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OleDbDataAdapter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 = </a:t>
            </a:r>
            <a:r>
              <a:rPr dirty="0" sz="15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5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OleDbDataAdapter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da.Fill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dirty="0" sz="15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//changes the data in the </a:t>
            </a:r>
            <a:r>
              <a:rPr dirty="0" sz="1500" lang="en-US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dirty="0" sz="15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match the data in the data source</a:t>
            </a:r>
            <a:endParaRPr dirty="0" sz="15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dataGridView1.DataSource =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5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dirty="0" sz="15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indent="0" marL="0">
              <a:buNone/>
            </a:pPr>
            <a:r>
              <a:rPr dirty="0" sz="15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dirty="0" sz="1500" lang="en-US"/>
          </a:p>
        </p:txBody>
      </p:sp>
      <p:sp>
        <p:nvSpPr>
          <p:cNvPr id="10487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7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457201" y="185017"/>
            <a:ext cx="10896599" cy="673966"/>
          </a:xfrm>
        </p:spPr>
        <p:txBody>
          <a:bodyPr>
            <a:normAutofit/>
          </a:bodyPr>
          <a:p>
            <a:r>
              <a:rPr dirty="0" lang="en-US" smtClean="0">
                <a:solidFill>
                  <a:srgbClr val="660033"/>
                </a:solidFill>
              </a:rPr>
              <a:t>Search</a:t>
            </a:r>
            <a:endParaRPr dirty="0" lang="en-US">
              <a:solidFill>
                <a:srgbClr val="660033"/>
              </a:solidFill>
            </a:endParaRPr>
          </a:p>
        </p:txBody>
      </p:sp>
      <p:sp>
        <p:nvSpPr>
          <p:cNvPr id="1048750" name="Content Placeholder 2"/>
          <p:cNvSpPr>
            <a:spLocks noGrp="1"/>
          </p:cNvSpPr>
          <p:nvPr>
            <p:ph idx="1"/>
          </p:nvPr>
        </p:nvSpPr>
        <p:spPr>
          <a:xfrm>
            <a:off x="457201" y="701675"/>
            <a:ext cx="11734799" cy="6156325"/>
          </a:xfrm>
        </p:spPr>
        <p:txBody>
          <a:bodyPr>
            <a:noAutofit/>
          </a:bodyPr>
          <a:p>
            <a:pPr indent="0" lvl="0" marL="0">
              <a:lnSpc>
                <a:spcPct val="120000"/>
              </a:lnSpc>
              <a:buNone/>
            </a:pPr>
            <a:r>
              <a:rPr dirty="0" sz="1300"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dirty="0" sz="13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dirty="0" sz="13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endParaRPr dirty="0" sz="13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-111125" lvl="0" marL="111125">
              <a:lnSpc>
                <a:spcPct val="100000"/>
              </a:lnSpc>
              <a:buNone/>
            </a:pPr>
            <a:r>
              <a:rPr dirty="0" sz="13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indent="-4170363" lvl="0" marL="4170363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200"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1200"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2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</a:t>
            </a:r>
            <a:r>
              <a:rPr dirty="0" sz="12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2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2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2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OleDbConnection</a:t>
            </a:r>
            <a:r>
              <a:rPr dirty="0" sz="12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200" lang="en-US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@"Provider=Microsoft.ACE.OLEDB.12.0;Data Source=C:\Users\Fan\Documents\Database1.accdb"</a:t>
            </a:r>
            <a:r>
              <a:rPr dirty="0" sz="12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search_Click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3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dirty="0" sz="13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            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cnn.Open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OleDbCommand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cnn.CreateCommand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cmd.CommandType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3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cmd.CommandText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3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"select * from table1 where </a:t>
            </a:r>
            <a:r>
              <a:rPr dirty="0" sz="1300" lang="en-US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SName</a:t>
            </a:r>
            <a:r>
              <a:rPr dirty="0" sz="13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='"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+textBox1.Text+</a:t>
            </a:r>
            <a:r>
              <a:rPr dirty="0" sz="13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"'"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cmd.ExecuteNonQuery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dirty="0" sz="13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DataTable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dirty="0" sz="13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dirty="0" sz="1300" lang="en-US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dirty="0" sz="13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</a:t>
            </a:r>
            <a:endParaRPr dirty="0" sz="13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OleDbDataAdapter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 = </a:t>
            </a:r>
            <a:r>
              <a:rPr dirty="0" sz="13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dirty="0" sz="13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OleDbDataAdapter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da.Fill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dirty="0" sz="13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//changes the data in the </a:t>
            </a:r>
            <a:r>
              <a:rPr dirty="0" sz="1300" lang="en-US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dirty="0" sz="1300" lang="en-US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match the data in the data source</a:t>
            </a:r>
            <a:endParaRPr dirty="0" sz="1300"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count = </a:t>
            </a:r>
            <a:r>
              <a:rPr dirty="0" sz="1300"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dt.Rows.Count.ToString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dataGridView1.DataSource =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cnn.Close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dirty="0" sz="1300"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(count == 0) { </a:t>
            </a:r>
            <a:r>
              <a:rPr dirty="0" sz="1300" lang="en-US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dirty="0" sz="1300" lang="en-US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dirty="0" sz="1300"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sz="1300"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7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.</a:t>
            </a:r>
            <a:endParaRPr dirty="0" lang="en-US"/>
          </a:p>
        </p:txBody>
      </p:sp>
      <p:sp>
        <p:nvSpPr>
          <p:cNvPr id="1048754" name="Content Placeholder 2"/>
          <p:cNvSpPr>
            <a:spLocks noGrp="1"/>
          </p:cNvSpPr>
          <p:nvPr>
            <p:ph idx="1"/>
          </p:nvPr>
        </p:nvSpPr>
        <p:spPr>
          <a:xfrm>
            <a:off x="2978729" y="2521528"/>
            <a:ext cx="7730836" cy="1302328"/>
          </a:xfrm>
        </p:spPr>
        <p:txBody>
          <a:bodyPr>
            <a:noAutofit/>
          </a:bodyPr>
          <a:p>
            <a:pPr algn="ctr" indent="0" marL="0">
              <a:buNone/>
            </a:pPr>
            <a:r>
              <a:rPr dirty="0" sz="5400" lang="en-US" smtClean="0">
                <a:ln w="0"/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10487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749915C-A3D4-4771-95D1-61B6E39BBBB8}" type="datetime1">
              <a:rPr lang="en-US" smtClean="0"/>
              <a:t>7/6/2021</a:t>
            </a:fld>
            <a:endParaRPr dirty="0" lang="en-US"/>
          </a:p>
        </p:txBody>
      </p:sp>
      <p:sp>
        <p:nvSpPr>
          <p:cNvPr id="10487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dirty="0" lang="en-US"/>
          </a:p>
        </p:txBody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443345" y="61255"/>
            <a:ext cx="10515600" cy="811581"/>
          </a:xfrm>
        </p:spPr>
        <p:txBody>
          <a:bodyPr/>
          <a:p>
            <a:r>
              <a:rPr dirty="0" lang="en-US" smtClean="0">
                <a:solidFill>
                  <a:srgbClr val="0070C0"/>
                </a:solidFill>
              </a:rPr>
              <a:t>Cont…</a:t>
            </a:r>
            <a:endParaRPr dirty="0" lang="en-US">
              <a:solidFill>
                <a:srgbClr val="0070C0"/>
              </a:solidFill>
            </a:endParaRPr>
          </a:p>
        </p:txBody>
      </p:sp>
      <p:pic>
        <p:nvPicPr>
          <p:cNvPr id="2097153" name="Content Placeholder 6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5257" t="35991" r="4438" b="5115"/>
          <a:stretch>
            <a:fillRect/>
          </a:stretch>
        </p:blipFill>
        <p:spPr>
          <a:xfrm>
            <a:off x="2729344" y="1953490"/>
            <a:ext cx="6259793" cy="3061855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89"/>
          </a:xfrm>
        </p:spPr>
        <p:txBody>
          <a:bodyPr>
            <a:normAutofit/>
          </a:bodyPr>
          <a:p>
            <a:r>
              <a:rPr dirty="0" sz="4000" lang="en-US">
                <a:solidFill>
                  <a:srgbClr val="C00000"/>
                </a:solidFill>
              </a:rPr>
              <a:t>Cont.</a:t>
            </a:r>
            <a:endParaRPr dirty="0" sz="4000" lang="en-US">
              <a:solidFill>
                <a:srgbClr val="0070C0"/>
              </a:solidFill>
            </a:endParaRP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>
          <a:xfrm>
            <a:off x="440495" y="6356348"/>
            <a:ext cx="2120347" cy="365125"/>
          </a:xfrm>
        </p:spPr>
        <p:txBody>
          <a:bodyPr/>
          <a:p>
            <a:fld id="{6BAEDBD8-E97E-42D7-9288-4073062E6C5D}" type="datetime1">
              <a:rPr lang="en-US" smtClean="0"/>
              <a:t>7/6/2021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5</a:t>
            </a:fld>
            <a:endParaRPr lang="en-US"/>
          </a:p>
        </p:txBody>
      </p:sp>
      <p:pic>
        <p:nvPicPr>
          <p:cNvPr id="2097154" name="Picture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769926" y="1499629"/>
            <a:ext cx="7110484" cy="4360844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438"/>
          </a:xfrm>
        </p:spPr>
        <p:txBody>
          <a:bodyPr>
            <a:normAutofit/>
          </a:bodyPr>
          <a:p>
            <a:r>
              <a:rPr dirty="0" sz="4000" lang="en-US" smtClean="0">
                <a:solidFill>
                  <a:srgbClr val="0070C0"/>
                </a:solidFill>
              </a:rPr>
              <a:t>A. </a:t>
            </a:r>
            <a:r>
              <a:rPr dirty="0" sz="4000" lang="en-US" smtClean="0">
                <a:solidFill>
                  <a:srgbClr val="C00000"/>
                </a:solidFill>
              </a:rPr>
              <a:t>The </a:t>
            </a:r>
            <a:r>
              <a:rPr dirty="0" sz="4000" lang="en-US">
                <a:solidFill>
                  <a:srgbClr val="C00000"/>
                </a:solidFill>
              </a:rPr>
              <a:t>.NET data providers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838199" y="1468583"/>
            <a:ext cx="10730346" cy="5093582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§"/>
            </a:pPr>
            <a:r>
              <a:rPr dirty="0" sz="2400" lang="en-US"/>
              <a:t>A .NET data provider is a set of classes that enables you to </a:t>
            </a:r>
            <a:r>
              <a:rPr dirty="0" sz="2400" lang="en-US">
                <a:solidFill>
                  <a:srgbClr val="002060"/>
                </a:solidFill>
              </a:rPr>
              <a:t>access data </a:t>
            </a:r>
            <a:r>
              <a:rPr dirty="0" sz="2400" lang="en-US"/>
              <a:t>that’s managed by a particular database server.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400" lang="en-US"/>
              <a:t>All .NET data providers must include </a:t>
            </a:r>
            <a:r>
              <a:rPr dirty="0" sz="2400" lang="en-US">
                <a:solidFill>
                  <a:srgbClr val="00B050"/>
                </a:solidFill>
              </a:rPr>
              <a:t>core classes </a:t>
            </a:r>
            <a:r>
              <a:rPr dirty="0" sz="2400" lang="en-US"/>
              <a:t>for creating the four types of objects.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300" i="1" lang="en-US">
                <a:solidFill>
                  <a:srgbClr val="660033"/>
                </a:solidFill>
              </a:rPr>
              <a:t>Connection</a:t>
            </a:r>
            <a:r>
              <a:rPr dirty="0" lang="en-US"/>
              <a:t>	</a:t>
            </a:r>
          </a:p>
          <a:p>
            <a:pPr lvl="2"/>
            <a:r>
              <a:rPr dirty="0" i="1" lang="en-US">
                <a:solidFill>
                  <a:srgbClr val="002060"/>
                </a:solidFill>
              </a:rPr>
              <a:t>Establishes a connection </a:t>
            </a:r>
            <a:r>
              <a:rPr dirty="0" i="1" lang="en-US" smtClean="0">
                <a:solidFill>
                  <a:srgbClr val="002060"/>
                </a:solidFill>
              </a:rPr>
              <a:t>to a database server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300" i="1" lang="en-US">
                <a:solidFill>
                  <a:srgbClr val="660033"/>
                </a:solidFill>
              </a:rPr>
              <a:t>Command</a:t>
            </a:r>
            <a:r>
              <a:rPr dirty="0" sz="2300" lang="en-US" smtClean="0"/>
              <a:t> 	</a:t>
            </a:r>
          </a:p>
          <a:p>
            <a:pPr lvl="2"/>
            <a:r>
              <a:rPr dirty="0" i="1" lang="en-US">
                <a:solidFill>
                  <a:srgbClr val="002060"/>
                </a:solidFill>
              </a:rPr>
              <a:t>Represents an individual </a:t>
            </a:r>
            <a:r>
              <a:rPr dirty="0" i="1" lang="en-US" smtClean="0">
                <a:solidFill>
                  <a:srgbClr val="002060"/>
                </a:solidFill>
              </a:rPr>
              <a:t>SQL statement </a:t>
            </a:r>
            <a:r>
              <a:rPr dirty="0" lang="en-US" smtClean="0"/>
              <a:t>that can be executed against the database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300" i="1" lang="en-US">
                <a:solidFill>
                  <a:srgbClr val="660033"/>
                </a:solidFill>
              </a:rPr>
              <a:t>Data reader </a:t>
            </a:r>
            <a:r>
              <a:rPr dirty="0" lang="en-US" smtClean="0"/>
              <a:t>	</a:t>
            </a:r>
          </a:p>
          <a:p>
            <a:pPr lvl="2"/>
            <a:r>
              <a:rPr dirty="0" i="1" lang="en-US">
                <a:solidFill>
                  <a:srgbClr val="002060"/>
                </a:solidFill>
              </a:rPr>
              <a:t>Provides </a:t>
            </a:r>
            <a:r>
              <a:rPr dirty="0" i="1" lang="en-US" smtClean="0">
                <a:solidFill>
                  <a:srgbClr val="002060"/>
                </a:solidFill>
              </a:rPr>
              <a:t>read-only forward access </a:t>
            </a:r>
            <a:r>
              <a:rPr dirty="0" lang="en-US" smtClean="0"/>
              <a:t>to the data in a database </a:t>
            </a:r>
          </a:p>
          <a:p>
            <a:pPr indent="-457200" lvl="1" marL="914400">
              <a:buFont typeface="+mj-lt"/>
              <a:buAutoNum type="arabicParenR"/>
            </a:pPr>
            <a:r>
              <a:rPr dirty="0" sz="2300" i="1" lang="en-US">
                <a:solidFill>
                  <a:srgbClr val="660033"/>
                </a:solidFill>
              </a:rPr>
              <a:t>Data adapter </a:t>
            </a:r>
            <a:r>
              <a:rPr dirty="0" lang="en-US" smtClean="0"/>
              <a:t>	</a:t>
            </a:r>
          </a:p>
          <a:p>
            <a:pPr lvl="2"/>
            <a:r>
              <a:rPr dirty="0" lang="en-US" smtClean="0"/>
              <a:t>Provides a link </a:t>
            </a:r>
            <a:r>
              <a:rPr dirty="0" lang="en-US"/>
              <a:t>between the </a:t>
            </a:r>
            <a:r>
              <a:rPr dirty="0" i="1" lang="en-US">
                <a:solidFill>
                  <a:srgbClr val="002060"/>
                </a:solidFill>
              </a:rPr>
              <a:t> </a:t>
            </a:r>
            <a:r>
              <a:rPr dirty="0" i="1" lang="en-US" smtClean="0">
                <a:solidFill>
                  <a:srgbClr val="002060"/>
                </a:solidFill>
              </a:rPr>
              <a:t>data source </a:t>
            </a:r>
            <a:r>
              <a:rPr dirty="0" lang="en-US" smtClean="0"/>
              <a:t>and</a:t>
            </a:r>
            <a:r>
              <a:rPr dirty="0" i="1" lang="en-US" smtClean="0">
                <a:solidFill>
                  <a:srgbClr val="002060"/>
                </a:solidFill>
              </a:rPr>
              <a:t> dataset </a:t>
            </a:r>
            <a:r>
              <a:rPr dirty="0" i="1" lang="en-US">
                <a:solidFill>
                  <a:srgbClr val="002060"/>
                </a:solidFill>
              </a:rPr>
              <a:t>object</a:t>
            </a:r>
          </a:p>
          <a:p>
            <a:endParaRPr dirty="0"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D145C98-5867-4F69-9403-52FBD7BBB2DE}" type="datetime1">
              <a:rPr lang="en-US" smtClean="0"/>
              <a:t>7/6/2021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6</a:t>
            </a:fld>
            <a:endParaRPr dirty="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955963" y="401782"/>
            <a:ext cx="10079181" cy="1025670"/>
          </a:xfrm>
        </p:spPr>
        <p:txBody>
          <a:bodyPr/>
          <a:p>
            <a:r>
              <a:rPr dirty="0" lang="en-US">
                <a:solidFill>
                  <a:srgbClr val="0070C0"/>
                </a:solidFill>
              </a:rPr>
              <a:t>Cont…</a:t>
            </a:r>
            <a:endParaRPr dirty="0" lang="en-US"/>
          </a:p>
        </p:txBody>
      </p:sp>
      <p:pic>
        <p:nvPicPr>
          <p:cNvPr id="2097155" name="Content Placeholder 6"/>
          <p:cNvPicPr>
            <a:picLocks noChangeAspect="1" noGrp="1"/>
          </p:cNvPicPr>
          <p:nvPr>
            <p:ph idx="1"/>
          </p:nvPr>
        </p:nvPicPr>
        <p:blipFill rotWithShape="1">
          <a:blip xmlns:r="http://schemas.openxmlformats.org/officeDocument/2006/relationships" r:embed="rId1"/>
          <a:srcRect l="6332" t="18901" r="6454" b="8656"/>
          <a:stretch>
            <a:fillRect/>
          </a:stretch>
        </p:blipFill>
        <p:spPr>
          <a:xfrm>
            <a:off x="2376464" y="1731819"/>
            <a:ext cx="7709645" cy="4433454"/>
          </a:xfrm>
        </p:spPr>
      </p:pic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FA2A87-D524-43AA-A2F3-4BC90890DD5E}" type="datetime1">
              <a:rPr lang="en-US" smtClean="0"/>
              <a:t>7/6/2021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530477" y="206098"/>
            <a:ext cx="11290462" cy="787563"/>
          </a:xfrm>
        </p:spPr>
        <p:txBody>
          <a:bodyPr>
            <a:normAutofit/>
          </a:bodyPr>
          <a:p>
            <a:r>
              <a:rPr dirty="0" lang="en-US" smtClean="0">
                <a:solidFill>
                  <a:srgbClr val="C00000"/>
                </a:solidFill>
              </a:rPr>
              <a:t>Cont.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530477" y="1176225"/>
            <a:ext cx="11450852" cy="5362687"/>
          </a:xfrm>
        </p:spPr>
        <p:txBody>
          <a:bodyPr>
            <a:normAutofit fontScale="86364" lnSpcReduction="20000"/>
          </a:bodyPr>
          <a:p>
            <a:pPr>
              <a:buFont typeface="Wingdings" panose="05000000000000000000" pitchFamily="2" charset="2"/>
              <a:buChar char="§"/>
            </a:pPr>
            <a:r>
              <a:rPr dirty="0" sz="2600" lang="en-US"/>
              <a:t>Data provider included with the .NET Framework</a:t>
            </a:r>
          </a:p>
          <a:p>
            <a:r>
              <a:rPr b="1" dirty="0" sz="2400" lang="en-US">
                <a:solidFill>
                  <a:srgbClr val="0070C0"/>
                </a:solidFill>
              </a:rPr>
              <a:t>SQL Server </a:t>
            </a:r>
          </a:p>
          <a:p>
            <a:pPr lvl="1"/>
            <a:r>
              <a:rPr dirty="0" lang="en-US" err="1" smtClean="0">
                <a:solidFill>
                  <a:srgbClr val="7030A0"/>
                </a:solidFill>
              </a:rPr>
              <a:t>System.Data.SqlClient</a:t>
            </a:r>
            <a:r>
              <a:rPr dirty="0" lang="en-US" smtClean="0"/>
              <a:t> - Enables </a:t>
            </a:r>
            <a:r>
              <a:rPr dirty="0" lang="en-US"/>
              <a:t>access MS SQL Server </a:t>
            </a:r>
            <a:r>
              <a:rPr dirty="0" sz="2500" lang="en-US"/>
              <a:t>database</a:t>
            </a:r>
          </a:p>
          <a:p>
            <a:r>
              <a:rPr b="1" dirty="0" sz="2400" lang="en-US">
                <a:solidFill>
                  <a:srgbClr val="0070C0"/>
                </a:solidFill>
              </a:rPr>
              <a:t>OLEDB</a:t>
            </a:r>
            <a:r>
              <a:rPr b="1" dirty="0" lang="en-US"/>
              <a:t>	</a:t>
            </a:r>
          </a:p>
          <a:p>
            <a:pPr lvl="1"/>
            <a:r>
              <a:rPr dirty="0" sz="2500" lang="en-US" err="1">
                <a:solidFill>
                  <a:srgbClr val="7030A0"/>
                </a:solidFill>
              </a:rPr>
              <a:t>System.Data.OleDb</a:t>
            </a:r>
            <a:r>
              <a:rPr dirty="0" lang="en-US" smtClean="0"/>
              <a:t> - Enables </a:t>
            </a:r>
            <a:r>
              <a:rPr dirty="0" lang="en-US"/>
              <a:t>access to any database that supports OLEDB</a:t>
            </a:r>
          </a:p>
          <a:p>
            <a:r>
              <a:rPr b="1" dirty="0" sz="2400" lang="en-US">
                <a:solidFill>
                  <a:srgbClr val="0070C0"/>
                </a:solidFill>
              </a:rPr>
              <a:t>ODBC</a:t>
            </a:r>
            <a:r>
              <a:rPr dirty="0" lang="en-US"/>
              <a:t>	</a:t>
            </a:r>
          </a:p>
          <a:p>
            <a:pPr lvl="1"/>
            <a:r>
              <a:rPr dirty="0" sz="2500" lang="en-US" err="1">
                <a:solidFill>
                  <a:srgbClr val="7030A0"/>
                </a:solidFill>
              </a:rPr>
              <a:t>System.Data.Odbc</a:t>
            </a:r>
            <a:r>
              <a:rPr dirty="0" lang="en-US" smtClean="0"/>
              <a:t> - Enables </a:t>
            </a:r>
            <a:r>
              <a:rPr dirty="0" lang="en-US"/>
              <a:t>access to any database that supports ODBC</a:t>
            </a:r>
          </a:p>
          <a:p>
            <a:r>
              <a:rPr b="1" dirty="0" sz="2400" lang="en-US">
                <a:solidFill>
                  <a:srgbClr val="0070C0"/>
                </a:solidFill>
              </a:rPr>
              <a:t>Oracle</a:t>
            </a:r>
            <a:r>
              <a:rPr dirty="0" lang="en-US"/>
              <a:t>		</a:t>
            </a:r>
          </a:p>
          <a:p>
            <a:pPr lvl="1"/>
            <a:r>
              <a:rPr dirty="0" sz="2500" lang="en-US" err="1">
                <a:solidFill>
                  <a:srgbClr val="7030A0"/>
                </a:solidFill>
              </a:rPr>
              <a:t>System.Data.OracleClien</a:t>
            </a:r>
            <a:r>
              <a:rPr dirty="0" lang="en-US" err="1" smtClean="0"/>
              <a:t>t</a:t>
            </a:r>
            <a:r>
              <a:rPr dirty="0" lang="en-US" smtClean="0"/>
              <a:t> - Enables </a:t>
            </a:r>
            <a:r>
              <a:rPr dirty="0" lang="en-US"/>
              <a:t>access to Oracle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600" lang="en-US"/>
              <a:t>Class name for data provider</a:t>
            </a:r>
          </a:p>
          <a:p>
            <a:pPr indent="0" lvl="1" marL="457200">
              <a:buNone/>
            </a:pPr>
            <a:r>
              <a:rPr b="1" dirty="0" sz="2200" lang="en-US" smtClean="0">
                <a:solidFill>
                  <a:srgbClr val="C00000"/>
                </a:solidFill>
              </a:rPr>
              <a:t>  </a:t>
            </a:r>
            <a:r>
              <a:rPr b="1" dirty="0" sz="2200" lang="en-US" u="sng" smtClean="0">
                <a:solidFill>
                  <a:srgbClr val="C00000"/>
                </a:solidFill>
              </a:rPr>
              <a:t>Object </a:t>
            </a:r>
            <a:r>
              <a:rPr b="1" dirty="0" sz="2200" lang="en-US" smtClean="0"/>
              <a:t>              </a:t>
            </a:r>
            <a:r>
              <a:rPr dirty="0" sz="2200" lang="en-US" u="sng">
                <a:solidFill>
                  <a:schemeClr val="accent2">
                    <a:lumMod val="75000"/>
                  </a:schemeClr>
                </a:solidFill>
              </a:rPr>
              <a:t>SQL Server </a:t>
            </a:r>
            <a:r>
              <a:rPr b="1" dirty="0" sz="2200" lang="en-US"/>
              <a:t>	</a:t>
            </a:r>
            <a:r>
              <a:rPr b="1" dirty="0" sz="2200" lang="en-US" smtClean="0"/>
              <a:t>           </a:t>
            </a:r>
            <a:r>
              <a:rPr b="1" dirty="0" sz="2200" lang="en-US" u="sng" smtClean="0">
                <a:solidFill>
                  <a:srgbClr val="00B050"/>
                </a:solidFill>
              </a:rPr>
              <a:t>OLEDB</a:t>
            </a:r>
            <a:r>
              <a:rPr b="1" dirty="0" sz="2200" lang="en-US"/>
              <a:t>		</a:t>
            </a:r>
            <a:r>
              <a:rPr b="1" dirty="0" sz="2200" lang="en-US" smtClean="0"/>
              <a:t>  </a:t>
            </a:r>
            <a:r>
              <a:rPr b="1" dirty="0" sz="2200" lang="en-US" u="sng" smtClean="0">
                <a:solidFill>
                  <a:srgbClr val="0099CC"/>
                </a:solidFill>
              </a:rPr>
              <a:t>ODBC</a:t>
            </a:r>
            <a:r>
              <a:rPr b="1" dirty="0" sz="2200" lang="en-US"/>
              <a:t>		</a:t>
            </a:r>
            <a:r>
              <a:rPr b="1" dirty="0" sz="2200" lang="en-US" smtClean="0"/>
              <a:t>         </a:t>
            </a:r>
            <a:r>
              <a:rPr b="1" dirty="0" sz="2200" lang="en-US" u="sng" smtClean="0">
                <a:solidFill>
                  <a:srgbClr val="0070C0"/>
                </a:solidFill>
              </a:rPr>
              <a:t>Oracle</a:t>
            </a:r>
            <a:endParaRPr dirty="0" sz="2200" lang="en-US" u="sng">
              <a:solidFill>
                <a:srgbClr val="0070C0"/>
              </a:solidFill>
            </a:endParaRPr>
          </a:p>
          <a:p>
            <a:pPr indent="0" lvl="1" marL="457200">
              <a:buNone/>
            </a:pPr>
            <a:r>
              <a:rPr b="1" dirty="0" sz="2200" lang="en-US"/>
              <a:t>Connection</a:t>
            </a:r>
            <a:r>
              <a:rPr dirty="0" sz="2200" lang="en-US"/>
              <a:t> </a:t>
            </a:r>
            <a:r>
              <a:rPr dirty="0" sz="2200" lang="en-US" smtClean="0"/>
              <a:t>   </a:t>
            </a:r>
            <a:r>
              <a:rPr dirty="0" sz="2200" lang="en-US">
                <a:solidFill>
                  <a:schemeClr val="accent2">
                    <a:lumMod val="75000"/>
                  </a:schemeClr>
                </a:solidFill>
              </a:rPr>
              <a:t>Sql Connection</a:t>
            </a:r>
            <a:r>
              <a:rPr dirty="0" sz="2200" lang="en-US" smtClean="0"/>
              <a:t>	</a:t>
            </a:r>
            <a:r>
              <a:rPr dirty="0" sz="2200" lang="en-US" smtClean="0">
                <a:solidFill>
                  <a:srgbClr val="00B050"/>
                </a:solidFill>
              </a:rPr>
              <a:t>OleDbConnection</a:t>
            </a:r>
            <a:r>
              <a:rPr dirty="0" sz="2200" lang="en-US"/>
              <a:t> </a:t>
            </a:r>
            <a:r>
              <a:rPr dirty="0" sz="2200" lang="en-US" smtClean="0"/>
              <a:t>          </a:t>
            </a:r>
            <a:r>
              <a:rPr dirty="0" sz="2200" lang="en-US" smtClean="0">
                <a:solidFill>
                  <a:srgbClr val="0099CC"/>
                </a:solidFill>
              </a:rPr>
              <a:t>Odbc Connection</a:t>
            </a:r>
            <a:r>
              <a:rPr dirty="0" sz="2200" lang="en-US" smtClean="0"/>
              <a:t>         </a:t>
            </a:r>
            <a:r>
              <a:rPr dirty="0" sz="2200" lang="en-US" smtClean="0">
                <a:solidFill>
                  <a:srgbClr val="0070C0"/>
                </a:solidFill>
              </a:rPr>
              <a:t>Oracle Connection</a:t>
            </a:r>
          </a:p>
          <a:p>
            <a:pPr indent="0" lvl="1" marL="457200">
              <a:buNone/>
            </a:pPr>
            <a:r>
              <a:rPr b="1" dirty="0" sz="2200" lang="en-US" smtClean="0"/>
              <a:t>Command</a:t>
            </a:r>
            <a:r>
              <a:rPr dirty="0" sz="2200" lang="en-US" smtClean="0"/>
              <a:t>      </a:t>
            </a:r>
            <a:r>
              <a:rPr dirty="0" sz="2200" lang="en-US">
                <a:solidFill>
                  <a:schemeClr val="accent2">
                    <a:lumMod val="75000"/>
                  </a:schemeClr>
                </a:solidFill>
              </a:rPr>
              <a:t>Sql Command</a:t>
            </a:r>
            <a:r>
              <a:rPr dirty="0" sz="2200" lang="en-US" smtClean="0"/>
              <a:t>	</a:t>
            </a:r>
            <a:r>
              <a:rPr dirty="0" sz="2200" lang="en-US" smtClean="0">
                <a:solidFill>
                  <a:srgbClr val="00B050"/>
                </a:solidFill>
              </a:rPr>
              <a:t>OleDb Command</a:t>
            </a:r>
            <a:r>
              <a:rPr dirty="0" sz="2200" lang="en-US" smtClean="0"/>
              <a:t>	           </a:t>
            </a:r>
            <a:r>
              <a:rPr dirty="0" sz="2200" lang="en-US" smtClean="0">
                <a:solidFill>
                  <a:srgbClr val="0099CC"/>
                </a:solidFill>
              </a:rPr>
              <a:t>Odbc Command</a:t>
            </a:r>
            <a:r>
              <a:rPr dirty="0" sz="2200" lang="en-US" smtClean="0"/>
              <a:t>	     </a:t>
            </a:r>
            <a:r>
              <a:rPr dirty="0" sz="2200" lang="en-US" smtClean="0">
                <a:solidFill>
                  <a:srgbClr val="0070C0"/>
                </a:solidFill>
              </a:rPr>
              <a:t>Oracle Command</a:t>
            </a:r>
          </a:p>
          <a:p>
            <a:pPr indent="0" lvl="1" marL="457200">
              <a:buNone/>
            </a:pPr>
            <a:r>
              <a:rPr b="1" dirty="0" sz="2200" lang="en-US" smtClean="0"/>
              <a:t>Data </a:t>
            </a:r>
            <a:r>
              <a:rPr b="1" dirty="0" sz="2200" lang="en-US"/>
              <a:t>Reader </a:t>
            </a:r>
            <a:r>
              <a:rPr b="1" dirty="0" sz="2200" lang="en-US" smtClean="0"/>
              <a:t>  </a:t>
            </a:r>
            <a:r>
              <a:rPr dirty="0" sz="2200" lang="en-US" smtClean="0">
                <a:solidFill>
                  <a:schemeClr val="accent2">
                    <a:lumMod val="75000"/>
                  </a:schemeClr>
                </a:solidFill>
              </a:rPr>
              <a:t>Sql Data Reader</a:t>
            </a:r>
            <a:r>
              <a:rPr dirty="0" sz="2200" lang="en-US"/>
              <a:t>	</a:t>
            </a:r>
            <a:r>
              <a:rPr dirty="0" sz="2200" lang="en-US" smtClean="0">
                <a:solidFill>
                  <a:srgbClr val="00B050"/>
                </a:solidFill>
              </a:rPr>
              <a:t>OleDb Data Reader</a:t>
            </a:r>
            <a:r>
              <a:rPr dirty="0" sz="2200" lang="en-US" smtClean="0"/>
              <a:t>        </a:t>
            </a:r>
            <a:r>
              <a:rPr dirty="0" sz="2200" lang="en-US" smtClean="0">
                <a:solidFill>
                  <a:srgbClr val="0099CC"/>
                </a:solidFill>
              </a:rPr>
              <a:t>Odbc Data Reader         </a:t>
            </a:r>
            <a:r>
              <a:rPr dirty="0" sz="2200" lang="en-US" smtClean="0">
                <a:solidFill>
                  <a:srgbClr val="0070C0"/>
                </a:solidFill>
              </a:rPr>
              <a:t>Oracle Data Reader</a:t>
            </a:r>
            <a:endParaRPr dirty="0" sz="2200" lang="en-US">
              <a:solidFill>
                <a:srgbClr val="0070C0"/>
              </a:solidFill>
            </a:endParaRPr>
          </a:p>
          <a:p>
            <a:pPr indent="0" lvl="1" marL="457200">
              <a:buNone/>
            </a:pPr>
            <a:r>
              <a:rPr b="1" dirty="0" sz="2200" lang="en-US"/>
              <a:t>Data adapter </a:t>
            </a:r>
            <a:r>
              <a:rPr dirty="0" sz="2200" lang="en-US" smtClean="0">
                <a:solidFill>
                  <a:schemeClr val="accent2">
                    <a:lumMod val="75000"/>
                  </a:schemeClr>
                </a:solidFill>
              </a:rPr>
              <a:t>Sql Data Adapter</a:t>
            </a:r>
            <a:r>
              <a:rPr dirty="0" sz="2200" lang="en-US"/>
              <a:t>	</a:t>
            </a:r>
            <a:r>
              <a:rPr dirty="0" sz="2200" lang="en-US" smtClean="0">
                <a:solidFill>
                  <a:srgbClr val="00B050"/>
                </a:solidFill>
              </a:rPr>
              <a:t>OleDb Data Adapter       </a:t>
            </a:r>
            <a:r>
              <a:rPr dirty="0" sz="2200" lang="en-US" smtClean="0">
                <a:solidFill>
                  <a:srgbClr val="0099CC"/>
                </a:solidFill>
              </a:rPr>
              <a:t>Odbc Data Adapter       </a:t>
            </a:r>
            <a:r>
              <a:rPr dirty="0" sz="2200" lang="en-US" smtClean="0">
                <a:solidFill>
                  <a:srgbClr val="0070C0"/>
                </a:solidFill>
              </a:rPr>
              <a:t>Oracle Data Adapter</a:t>
            </a:r>
            <a:endParaRPr dirty="0" sz="220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00ADF3-E81C-4366-AC0E-5417458CFBF2}" type="datetime1">
              <a:rPr lang="en-US" smtClean="0"/>
              <a:t>7/6/2021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>
            <a:normAutofit/>
          </a:bodyPr>
          <a:p>
            <a:r>
              <a:rPr dirty="0" sz="4000" lang="en-US">
                <a:solidFill>
                  <a:srgbClr val="C00000"/>
                </a:solidFill>
              </a:rPr>
              <a:t>Cont.</a:t>
            </a:r>
            <a:endParaRPr dirty="0" sz="400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5020478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§"/>
            </a:pPr>
            <a:r>
              <a:rPr dirty="0" sz="2400" lang="en-US"/>
              <a:t>The steps for executing database command in ADO.NET are:</a:t>
            </a:r>
          </a:p>
          <a:p>
            <a:pPr indent="-514350" lvl="1">
              <a:buFont typeface="+mj-lt"/>
              <a:buAutoNum type="arabicPeriod"/>
            </a:pPr>
            <a:r>
              <a:rPr dirty="0" sz="2300" lang="en-US">
                <a:solidFill>
                  <a:srgbClr val="0070C0"/>
                </a:solidFill>
              </a:rPr>
              <a:t>Create connection object </a:t>
            </a:r>
          </a:p>
          <a:p>
            <a:pPr indent="-514350" lvl="1">
              <a:buFont typeface="+mj-lt"/>
              <a:buAutoNum type="arabicPeriod"/>
            </a:pPr>
            <a:r>
              <a:rPr dirty="0" sz="2300" lang="en-US">
                <a:solidFill>
                  <a:srgbClr val="0070C0"/>
                </a:solidFill>
              </a:rPr>
              <a:t>Open the connection</a:t>
            </a:r>
          </a:p>
          <a:p>
            <a:pPr indent="-514350" lvl="1">
              <a:buFont typeface="+mj-lt"/>
              <a:buAutoNum type="arabicPeriod"/>
            </a:pPr>
            <a:r>
              <a:rPr dirty="0" sz="2300" lang="en-US">
                <a:solidFill>
                  <a:srgbClr val="0070C0"/>
                </a:solidFill>
              </a:rPr>
              <a:t>Create a command object encapsulating both </a:t>
            </a:r>
            <a:r>
              <a:rPr dirty="0" sz="2300" lang="en-US">
                <a:solidFill>
                  <a:schemeClr val="accent6">
                    <a:lumMod val="75000"/>
                  </a:schemeClr>
                </a:solidFill>
              </a:rPr>
              <a:t>Sql command </a:t>
            </a:r>
            <a:r>
              <a:rPr dirty="0" sz="2300" lang="en-US">
                <a:solidFill>
                  <a:srgbClr val="0070C0"/>
                </a:solidFill>
              </a:rPr>
              <a:t>and </a:t>
            </a:r>
            <a:r>
              <a:rPr dirty="0" sz="2300" lang="en-US">
                <a:solidFill>
                  <a:schemeClr val="accent6">
                    <a:lumMod val="75000"/>
                  </a:schemeClr>
                </a:solidFill>
              </a:rPr>
              <a:t>the connection</a:t>
            </a:r>
          </a:p>
          <a:p>
            <a:pPr indent="-514350" lvl="1">
              <a:buFont typeface="+mj-lt"/>
              <a:buAutoNum type="arabicPeriod"/>
            </a:pPr>
            <a:r>
              <a:rPr dirty="0" sz="2300" lang="en-US">
                <a:solidFill>
                  <a:srgbClr val="0070C0"/>
                </a:solidFill>
              </a:rPr>
              <a:t>Call a method on the command object to execute the command</a:t>
            </a:r>
          </a:p>
          <a:p>
            <a:pPr indent="-514350" lvl="1">
              <a:buFont typeface="+mj-lt"/>
              <a:buAutoNum type="arabicPeriod"/>
            </a:pPr>
            <a:r>
              <a:rPr dirty="0" sz="2300" lang="en-US">
                <a:solidFill>
                  <a:srgbClr val="0070C0"/>
                </a:solidFill>
              </a:rPr>
              <a:t>Close the connection by calling the close on the connection 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2400" lang="en-US"/>
              <a:t>You can create ADO.NET objects </a:t>
            </a:r>
          </a:p>
          <a:p>
            <a:pPr lvl="1"/>
            <a:r>
              <a:rPr dirty="0" sz="2200" lang="en-US"/>
              <a:t>By Writing the code yourself</a:t>
            </a:r>
          </a:p>
          <a:p>
            <a:pPr lvl="1"/>
            <a:r>
              <a:rPr dirty="0" sz="2200" lang="en-US"/>
              <a:t>From data source listed in the Data Sources window</a:t>
            </a:r>
          </a:p>
          <a:p>
            <a:pPr lvl="2"/>
            <a:r>
              <a:rPr dirty="0" lang="en-US"/>
              <a:t>Add Data Source using Data Source Configuration </a:t>
            </a:r>
            <a:r>
              <a:rPr dirty="0" lang="en-US" smtClean="0"/>
              <a:t>wizard</a:t>
            </a:r>
            <a:endParaRPr dirty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3CC84B-AEF1-4BAC-BD32-84DC839E7754}" type="datetime1">
              <a:rPr lang="en-US" smtClean="0"/>
              <a:t>7/6/2021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RAD  with C#</a:t>
            </a:r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930811-34CB-47CF-8264-0DC5C66016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Event Driven Programming</dc:title>
  <dc:creator>ChalewT.</dc:creator>
  <cp:lastModifiedBy>Fan</cp:lastModifiedBy>
  <dcterms:created xsi:type="dcterms:W3CDTF">2016-02-18T22:19:28Z</dcterms:created>
  <dcterms:modified xsi:type="dcterms:W3CDTF">2021-07-06T12:08:44Z</dcterms:modified>
</cp:coreProperties>
</file>