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76" r:id="rId2"/>
    <p:sldId id="286" r:id="rId3"/>
    <p:sldId id="287" r:id="rId4"/>
    <p:sldId id="288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419" r:id="rId14"/>
    <p:sldId id="420" r:id="rId15"/>
    <p:sldId id="421" r:id="rId16"/>
    <p:sldId id="436" r:id="rId17"/>
    <p:sldId id="435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37" r:id="rId26"/>
    <p:sldId id="430" r:id="rId27"/>
    <p:sldId id="431" r:id="rId28"/>
    <p:sldId id="376" r:id="rId29"/>
    <p:sldId id="377" r:id="rId30"/>
    <p:sldId id="379" r:id="rId31"/>
    <p:sldId id="380" r:id="rId32"/>
    <p:sldId id="382" r:id="rId33"/>
    <p:sldId id="384" r:id="rId34"/>
    <p:sldId id="387" r:id="rId35"/>
    <p:sldId id="438" r:id="rId36"/>
    <p:sldId id="439" r:id="rId37"/>
    <p:sldId id="395" r:id="rId38"/>
    <p:sldId id="440" r:id="rId39"/>
    <p:sldId id="441" r:id="rId40"/>
    <p:sldId id="442" r:id="rId41"/>
    <p:sldId id="443" r:id="rId42"/>
    <p:sldId id="444" r:id="rId43"/>
    <p:sldId id="445" r:id="rId44"/>
    <p:sldId id="446" r:id="rId45"/>
    <p:sldId id="447" r:id="rId46"/>
    <p:sldId id="448" r:id="rId47"/>
    <p:sldId id="449" r:id="rId48"/>
    <p:sldId id="450" r:id="rId49"/>
    <p:sldId id="451" r:id="rId50"/>
    <p:sldId id="452" r:id="rId51"/>
    <p:sldId id="453" r:id="rId52"/>
    <p:sldId id="454" r:id="rId53"/>
    <p:sldId id="455" r:id="rId54"/>
    <p:sldId id="456" r:id="rId55"/>
    <p:sldId id="460" r:id="rId56"/>
    <p:sldId id="461" r:id="rId57"/>
    <p:sldId id="462" r:id="rId58"/>
    <p:sldId id="457" r:id="rId59"/>
    <p:sldId id="463" r:id="rId60"/>
    <p:sldId id="458" r:id="rId61"/>
    <p:sldId id="274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001BD-E12A-44A5-B941-D911F4D05618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1D4E0-C9EA-43FF-857A-129D816EB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3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B0B09-BAF8-43CD-8936-375C2381EC5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90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7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9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12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4858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3"/>
          <p:cNvGraphicFramePr>
            <a:graphicFrameLocks/>
          </p:cNvGraphicFramePr>
          <p:nvPr/>
        </p:nvGraphicFramePr>
        <p:xfrm>
          <a:off x="508000" y="1143000"/>
          <a:ext cx="11176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" name="Clip" r:id="rId3" imgW="6857143" imgH="48963" progId="">
                  <p:embed/>
                </p:oleObj>
              </mc:Choice>
              <mc:Fallback>
                <p:oleObj name="Clip" r:id="rId3" imgW="6857143" imgH="48963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1143000"/>
                        <a:ext cx="11176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08000" y="228600"/>
            <a:ext cx="112776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57044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8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3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5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4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5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2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D5836-34AF-4D76-B012-72949A2355E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2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797677" y="2511379"/>
            <a:ext cx="8672848" cy="330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4400" kern="0" dirty="0" smtClean="0">
                <a:solidFill>
                  <a:srgbClr val="C00000"/>
                </a:solidFill>
                <a:latin typeface="Britannic Bold" pitchFamily="34" charset="0"/>
              </a:rPr>
              <a:t>Chapter - 2</a:t>
            </a:r>
            <a:r>
              <a:rPr lang="en-US" kern="0" dirty="0" smtClean="0">
                <a:solidFill>
                  <a:srgbClr val="C00000"/>
                </a:solidFill>
                <a:latin typeface="Britannic Bold" pitchFamily="34" charset="0"/>
              </a:rPr>
              <a:t/>
            </a:r>
            <a:br>
              <a:rPr lang="en-US" kern="0" dirty="0" smtClean="0">
                <a:solidFill>
                  <a:srgbClr val="C00000"/>
                </a:solidFill>
                <a:latin typeface="Britannic Bold" pitchFamily="34" charset="0"/>
              </a:rPr>
            </a:br>
            <a:r>
              <a:rPr lang="en-US" kern="0" dirty="0" smtClean="0">
                <a:solidFill>
                  <a:srgbClr val="C00000"/>
                </a:solidFill>
                <a:latin typeface="Britannic Bold" pitchFamily="34" charset="0"/>
              </a:rPr>
              <a:t/>
            </a:r>
            <a:br>
              <a:rPr lang="en-US" kern="0" dirty="0" smtClean="0">
                <a:solidFill>
                  <a:srgbClr val="C00000"/>
                </a:solidFill>
                <a:latin typeface="Britannic Bold" pitchFamily="34" charset="0"/>
              </a:rPr>
            </a:br>
            <a:r>
              <a:rPr lang="en-US" kern="0" dirty="0" smtClean="0">
                <a:solidFill>
                  <a:srgbClr val="C00000"/>
                </a:solidFill>
                <a:latin typeface="Britannic Bold" pitchFamily="34" charset="0"/>
              </a:rPr>
              <a:t/>
            </a:r>
            <a:br>
              <a:rPr lang="en-US" kern="0" dirty="0" smtClean="0">
                <a:solidFill>
                  <a:srgbClr val="C00000"/>
                </a:solidFill>
                <a:latin typeface="Britannic Bold" pitchFamily="34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Fundamental concepts and Introduction to C#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kern="0" dirty="0" smtClean="0"/>
              <a:t/>
            </a:r>
            <a:br>
              <a:rPr lang="en-US" kern="0" dirty="0" smtClean="0"/>
            </a:br>
            <a:r>
              <a:rPr lang="en-US" kern="0" dirty="0" smtClean="0"/>
              <a:t/>
            </a:r>
            <a:br>
              <a:rPr lang="en-US" kern="0" dirty="0" smtClean="0"/>
            </a:br>
            <a:r>
              <a:rPr lang="en-US" kern="0" dirty="0" smtClean="0"/>
              <a:t>                                                                  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420563588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91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Cont..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04322"/>
            <a:ext cx="10752786" cy="5393944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sz="2400" b="1" dirty="0"/>
              <a:t>2. Code Editor: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7676" y="1972480"/>
            <a:ext cx="7285421" cy="4415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596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545464"/>
            <a:ext cx="10263389" cy="500773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</a:t>
            </a:r>
            <a:r>
              <a:rPr lang="en-US" dirty="0" smtClean="0"/>
              <a:t>n </a:t>
            </a:r>
            <a:r>
              <a:rPr lang="en-US" dirty="0"/>
              <a:t>our user interface </a:t>
            </a:r>
            <a:r>
              <a:rPr lang="en-US" dirty="0" smtClean="0"/>
              <a:t>each </a:t>
            </a:r>
            <a:r>
              <a:rPr lang="en-US" dirty="0"/>
              <a:t>control </a:t>
            </a:r>
            <a:r>
              <a:rPr lang="en-US" dirty="0" smtClean="0"/>
              <a:t>has </a:t>
            </a:r>
            <a:r>
              <a:rPr lang="en-US" dirty="0"/>
              <a:t>lots of Properties </a:t>
            </a:r>
            <a:r>
              <a:rPr lang="en-US" dirty="0" smtClean="0"/>
              <a:t>which can </a:t>
            </a:r>
            <a:r>
              <a:rPr lang="en-US" dirty="0"/>
              <a:t>set.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Properties window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937" y="2483477"/>
            <a:ext cx="7520189" cy="3891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814815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04553" y="1690688"/>
            <a:ext cx="10560676" cy="4761627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In Visual Studio we have lots of Build and Debugging Tools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 smtClean="0"/>
              <a:t>The </a:t>
            </a:r>
            <a:r>
              <a:rPr lang="en-US" sz="2400" dirty="0"/>
              <a:t>most used tool is “</a:t>
            </a:r>
            <a:r>
              <a:rPr lang="en-US" sz="2400" b="1" dirty="0"/>
              <a:t>Build Solution</a:t>
            </a:r>
            <a:r>
              <a:rPr lang="en-US" sz="2400" dirty="0"/>
              <a:t>” (Shortcut Key: F6</a:t>
            </a:r>
            <a:r>
              <a:rPr lang="en-US" sz="2400" dirty="0" smtClean="0"/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most used tool is “</a:t>
            </a:r>
            <a:r>
              <a:rPr lang="en-US" sz="2400" b="1" dirty="0"/>
              <a:t>Start Debugging</a:t>
            </a:r>
            <a:r>
              <a:rPr lang="en-US" sz="2400" dirty="0"/>
              <a:t>” (Shortcut Key: F5).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Build and Debug Tools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53" y="2312941"/>
            <a:ext cx="3616311" cy="2864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282" y="2312941"/>
            <a:ext cx="3461765" cy="2864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462865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+mn-lt"/>
              </a:rPr>
              <a:t>C# Console based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rtlCol="0"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console application is an application that can be run in the </a:t>
            </a:r>
            <a:r>
              <a:rPr lang="en-US" i="1" dirty="0">
                <a:solidFill>
                  <a:srgbClr val="00B050"/>
                </a:solidFill>
              </a:rPr>
              <a:t>command prompt </a:t>
            </a:r>
            <a:r>
              <a:rPr lang="en-US" dirty="0"/>
              <a:t>in Windows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So that they are </a:t>
            </a:r>
            <a:r>
              <a:rPr lang="en-US" dirty="0"/>
              <a:t>easy to </a:t>
            </a:r>
            <a:r>
              <a:rPr lang="en-US" dirty="0" smtClean="0"/>
              <a:t>develop because they </a:t>
            </a:r>
            <a:r>
              <a:rPr lang="en-US" i="1" dirty="0" smtClean="0">
                <a:solidFill>
                  <a:srgbClr val="002060"/>
                </a:solidFill>
              </a:rPr>
              <a:t>perform </a:t>
            </a:r>
            <a:r>
              <a:rPr lang="en-US" i="1" dirty="0">
                <a:solidFill>
                  <a:srgbClr val="002060"/>
                </a:solidFill>
              </a:rPr>
              <a:t>all their input and output at the command line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They </a:t>
            </a:r>
            <a:r>
              <a:rPr lang="en-US" dirty="0"/>
              <a:t>are </a:t>
            </a:r>
            <a:r>
              <a:rPr lang="en-US" dirty="0" smtClean="0"/>
              <a:t>best </a:t>
            </a:r>
            <a:r>
              <a:rPr lang="en-US" dirty="0"/>
              <a:t>for </a:t>
            </a:r>
            <a:r>
              <a:rPr lang="en-US" i="1" dirty="0">
                <a:solidFill>
                  <a:srgbClr val="002060"/>
                </a:solidFill>
              </a:rPr>
              <a:t>quickly trying out language features </a:t>
            </a:r>
            <a:r>
              <a:rPr lang="en-US" dirty="0"/>
              <a:t>and </a:t>
            </a:r>
            <a:r>
              <a:rPr lang="en-US" i="1" dirty="0">
                <a:solidFill>
                  <a:srgbClr val="002060"/>
                </a:solidFill>
              </a:rPr>
              <a:t>writing command-line utilities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676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 create a C# console based application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rtlCol="0"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new application is </a:t>
            </a:r>
            <a:r>
              <a:rPr lang="en-US" dirty="0" smtClean="0"/>
              <a:t>created by creating a </a:t>
            </a:r>
            <a:r>
              <a:rPr lang="en-US" i="1" dirty="0">
                <a:solidFill>
                  <a:srgbClr val="00B050"/>
                </a:solidFill>
              </a:rPr>
              <a:t>new project</a:t>
            </a:r>
            <a:r>
              <a:rPr lang="en-US" dirty="0"/>
              <a:t>. This can be done from the Start Page:</a:t>
            </a:r>
          </a:p>
          <a:p>
            <a:pPr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your Visual Studio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menu, click </a:t>
            </a:r>
            <a:r>
              <a:rPr lang="en-US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New Project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Select </a:t>
            </a:r>
            <a:r>
              <a:rPr lang="en-US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Console Application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Then Click </a:t>
            </a:r>
            <a:r>
              <a:rPr lang="en-US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OK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3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+mn-lt"/>
              </a:rPr>
              <a:t>Cont…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6"/>
          <a:stretch/>
        </p:blipFill>
        <p:spPr>
          <a:xfrm>
            <a:off x="838200" y="1559704"/>
            <a:ext cx="5024718" cy="4948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9704"/>
            <a:ext cx="6037730" cy="2340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962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628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'</a:t>
            </a:r>
            <a:r>
              <a:rPr lang="en-US" dirty="0">
                <a:solidFill>
                  <a:srgbClr val="0070C0"/>
                </a:solidFill>
              </a:rPr>
              <a:t>using</a:t>
            </a:r>
            <a:r>
              <a:rPr lang="en-US" dirty="0"/>
              <a:t>' statement is used to import existing </a:t>
            </a:r>
            <a:r>
              <a:rPr lang="en-US" dirty="0" err="1"/>
              <a:t>.Net</a:t>
            </a:r>
            <a:r>
              <a:rPr lang="en-US" dirty="0"/>
              <a:t> modules in our console application.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These </a:t>
            </a:r>
            <a:r>
              <a:rPr lang="en-US" dirty="0"/>
              <a:t>modules are required for any </a:t>
            </a:r>
            <a:r>
              <a:rPr lang="en-US" dirty="0" err="1"/>
              <a:t>.Net</a:t>
            </a:r>
            <a:r>
              <a:rPr lang="en-US" dirty="0"/>
              <a:t> application to run properly. </a:t>
            </a:r>
            <a:endParaRPr lang="en-US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7030A0"/>
                </a:solidFill>
                <a:latin typeface="Agency FB" panose="020B0503020202020204" pitchFamily="34" charset="0"/>
              </a:rPr>
              <a:t>They </a:t>
            </a:r>
            <a:r>
              <a:rPr lang="en-US" i="1" dirty="0">
                <a:solidFill>
                  <a:srgbClr val="7030A0"/>
                </a:solidFill>
                <a:latin typeface="Agency FB" panose="020B0503020202020204" pitchFamily="34" charset="0"/>
              </a:rPr>
              <a:t>contain the bare minimum code to make a code work on a Windows machine</a:t>
            </a:r>
            <a:r>
              <a:rPr lang="en-US" i="1" dirty="0" smtClean="0">
                <a:solidFill>
                  <a:srgbClr val="7030A0"/>
                </a:solidFill>
                <a:latin typeface="Agency FB" panose="020B0503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Every application belongs to a </a:t>
            </a:r>
            <a:r>
              <a:rPr lang="en-US" dirty="0" smtClean="0">
                <a:solidFill>
                  <a:srgbClr val="002060"/>
                </a:solidFill>
              </a:rPr>
              <a:t>class</a:t>
            </a:r>
            <a:r>
              <a:rPr lang="en-US" dirty="0" smtClean="0"/>
              <a:t>, and </a:t>
            </a:r>
            <a:r>
              <a:rPr lang="en-US" dirty="0">
                <a:solidFill>
                  <a:srgbClr val="002060"/>
                </a:solidFill>
              </a:rPr>
              <a:t>every class belongs to a namespace. </a:t>
            </a:r>
            <a:endParaRPr lang="en-US" dirty="0" smtClean="0">
              <a:solidFill>
                <a:srgbClr val="002060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namespace is just a logical grouping of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C# program basically consists of the following parts:</a:t>
            </a:r>
          </a:p>
          <a:p>
            <a:pPr lvl="1"/>
            <a:r>
              <a:rPr lang="en-US" dirty="0"/>
              <a:t>Namespace declaration</a:t>
            </a:r>
          </a:p>
          <a:p>
            <a:pPr lvl="1"/>
            <a:r>
              <a:rPr lang="en-US" dirty="0"/>
              <a:t>A class</a:t>
            </a:r>
          </a:p>
          <a:p>
            <a:pPr lvl="1"/>
            <a:r>
              <a:rPr lang="en-US" dirty="0"/>
              <a:t>Class methods</a:t>
            </a:r>
          </a:p>
          <a:p>
            <a:pPr lvl="1"/>
            <a:r>
              <a:rPr lang="en-US" dirty="0"/>
              <a:t>Class attributes</a:t>
            </a:r>
          </a:p>
          <a:p>
            <a:pPr lvl="1"/>
            <a:r>
              <a:rPr lang="en-US" dirty="0"/>
              <a:t>A Main method</a:t>
            </a:r>
          </a:p>
          <a:p>
            <a:pPr lvl="1"/>
            <a:r>
              <a:rPr lang="en-US" dirty="0"/>
              <a:t>Statements &amp; Expressions</a:t>
            </a:r>
          </a:p>
          <a:p>
            <a:pPr lvl="1"/>
            <a:r>
              <a:rPr lang="en-US" dirty="0"/>
              <a:t>Comments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3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+mn-lt"/>
              </a:rPr>
              <a:t>Cont…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518"/>
            <a:ext cx="10515600" cy="515022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using System; 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System.Collections.Generic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System.Text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namespace ConsoleApplication1 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class Program 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marL="914400" lvl="2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static void Main (string[]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914400" lvl="2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marL="914400" lvl="2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("Hello, world!"); </a:t>
            </a:r>
          </a:p>
          <a:p>
            <a:pPr marL="914400" lvl="2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84893" y="2259106"/>
            <a:ext cx="3334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You can run your program using </a:t>
            </a:r>
            <a:r>
              <a:rPr lang="en-US" sz="2000" b="1" dirty="0">
                <a:solidFill>
                  <a:srgbClr val="C00000"/>
                </a:solidFill>
              </a:rPr>
              <a:t>Ctrl+F5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9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+mn-lt"/>
              </a:rPr>
              <a:t>Console. Write (…) and Console.WriteLine (…)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can print all the basic types (string, numeric and primitive types).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onsole.WriteLine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("Hello World");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 World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(5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(3.14159265358979);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3.14159265358979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Write </a:t>
            </a:r>
            <a:r>
              <a:rPr lang="en-US" sz="26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(…)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 the console what it is provided between the parentheses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WriteLine (…)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This method does what the Write (…) one does but in addition goes to a new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876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18053"/>
            <a:ext cx="10515600" cy="3338803"/>
          </a:xfrm>
        </p:spPr>
        <p:txBody>
          <a:bodyPr/>
          <a:lstStyle/>
          <a:p>
            <a:r>
              <a:rPr lang="en-US" dirty="0" smtClean="0"/>
              <a:t>C# &amp; Microsoft </a:t>
            </a:r>
            <a:r>
              <a:rPr lang="en-US" dirty="0"/>
              <a:t>Visual </a:t>
            </a:r>
            <a:r>
              <a:rPr lang="en-US" dirty="0" smtClean="0"/>
              <a:t>Studio</a:t>
            </a:r>
          </a:p>
          <a:p>
            <a:r>
              <a:rPr lang="en-US" dirty="0"/>
              <a:t>C# Console based Applications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5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+mn-lt"/>
              </a:rPr>
              <a:t>Formatted Output with Write (…) and WriteLine (…)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14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 name = "John";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B050"/>
                </a:solidFill>
              </a:rPr>
              <a:t>int</a:t>
            </a:r>
            <a:r>
              <a:rPr lang="en-US" dirty="0"/>
              <a:t> age = 18;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 town = "Seattle";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>
                <a:solidFill>
                  <a:srgbClr val="0070C0"/>
                </a:solidFill>
              </a:rPr>
              <a:t>Console.Write</a:t>
            </a:r>
            <a:r>
              <a:rPr lang="en-US" dirty="0"/>
              <a:t>("</a:t>
            </a:r>
            <a:r>
              <a:rPr lang="en-US" dirty="0">
                <a:solidFill>
                  <a:srgbClr val="FF0000"/>
                </a:solidFill>
              </a:rPr>
              <a:t>{0} </a:t>
            </a:r>
            <a:r>
              <a:rPr lang="en-US" dirty="0"/>
              <a:t>is </a:t>
            </a:r>
            <a:r>
              <a:rPr lang="en-US" dirty="0">
                <a:solidFill>
                  <a:srgbClr val="00B050"/>
                </a:solidFill>
              </a:rPr>
              <a:t>{1} </a:t>
            </a:r>
            <a:r>
              <a:rPr lang="en-US" dirty="0"/>
              <a:t>years old from </a:t>
            </a:r>
            <a:r>
              <a:rPr lang="en-US" dirty="0">
                <a:solidFill>
                  <a:srgbClr val="00B0F0"/>
                </a:solidFill>
              </a:rPr>
              <a:t>{2}</a:t>
            </a:r>
            <a:r>
              <a:rPr lang="en-US" dirty="0"/>
              <a:t>!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\n</a:t>
            </a:r>
            <a:r>
              <a:rPr lang="en-US" dirty="0" smtClean="0"/>
              <a:t>",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age</a:t>
            </a:r>
            <a:r>
              <a:rPr lang="en-US" dirty="0" smtClean="0"/>
              <a:t>, </a:t>
            </a:r>
            <a:r>
              <a:rPr lang="en-US" dirty="0">
                <a:solidFill>
                  <a:srgbClr val="00B0F0"/>
                </a:solidFill>
              </a:rPr>
              <a:t>town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 }</a:t>
            </a:r>
          </a:p>
          <a:p>
            <a:r>
              <a:rPr lang="en-US" b="1" u="sng" dirty="0" smtClean="0"/>
              <a:t>Output</a:t>
            </a:r>
            <a:r>
              <a:rPr lang="en-US" b="1" dirty="0" smtClean="0"/>
              <a:t> </a:t>
            </a:r>
            <a:r>
              <a:rPr lang="en-US" dirty="0" smtClean="0"/>
              <a:t>=&gt; </a:t>
            </a:r>
            <a:r>
              <a:rPr lang="en-US" b="1" dirty="0" smtClean="0"/>
              <a:t> </a:t>
            </a:r>
            <a:r>
              <a:rPr lang="en-US" dirty="0" smtClean="0"/>
              <a:t>John </a:t>
            </a:r>
            <a:r>
              <a:rPr lang="en-US" dirty="0"/>
              <a:t>is 18 years old from Seattle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9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+mn-lt"/>
              </a:rPr>
              <a:t>Concatenation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z="2400" dirty="0" smtClean="0"/>
              <a:t>static </a:t>
            </a:r>
            <a:r>
              <a:rPr lang="en-US" sz="2400" dirty="0"/>
              <a:t>void Main(string[] </a:t>
            </a:r>
            <a:r>
              <a:rPr lang="en-US" sz="2400" dirty="0" err="1"/>
              <a:t>args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smtClean="0"/>
              <a:t>           {</a:t>
            </a:r>
          </a:p>
          <a:p>
            <a:pPr marL="914400" lvl="2" indent="0">
              <a:buNone/>
            </a:pPr>
            <a:r>
              <a:rPr lang="en-US" sz="2400" dirty="0">
                <a:cs typeface="Times New Roman" pitchFamily="18" charset="0"/>
              </a:rPr>
              <a:t>i</a:t>
            </a:r>
            <a:r>
              <a:rPr lang="en-US" sz="2400" dirty="0" smtClean="0">
                <a:cs typeface="Times New Roman" pitchFamily="18" charset="0"/>
              </a:rPr>
              <a:t>nt age </a:t>
            </a:r>
            <a:r>
              <a:rPr lang="en-US" sz="2400" dirty="0">
                <a:cs typeface="Times New Roman" pitchFamily="18" charset="0"/>
              </a:rPr>
              <a:t>= </a:t>
            </a:r>
            <a:r>
              <a:rPr lang="en-US" sz="2400" dirty="0" smtClean="0">
                <a:cs typeface="Times New Roman" pitchFamily="18" charset="0"/>
              </a:rPr>
              <a:t>26</a:t>
            </a:r>
            <a:endParaRPr lang="en-US" sz="2400" dirty="0">
              <a:cs typeface="Times New Roman" pitchFamily="18" charset="0"/>
            </a:endParaRPr>
          </a:p>
          <a:p>
            <a:pPr marL="914400" lvl="2" indent="0">
              <a:buNone/>
            </a:pPr>
            <a:r>
              <a:rPr lang="en-US" sz="2400" dirty="0">
                <a:cs typeface="Times New Roman" pitchFamily="18" charset="0"/>
              </a:rPr>
              <a:t>string text = "He is " + age + " years old.";</a:t>
            </a:r>
          </a:p>
          <a:p>
            <a:pPr marL="914400" lvl="2" indent="0">
              <a:buNone/>
            </a:pPr>
            <a:r>
              <a:rPr lang="en-US" sz="2400" dirty="0" err="1">
                <a:cs typeface="Times New Roman" pitchFamily="18" charset="0"/>
              </a:rPr>
              <a:t>Console.WriteLine</a:t>
            </a:r>
            <a:r>
              <a:rPr lang="en-US" sz="2400" dirty="0">
                <a:cs typeface="Times New Roman" pitchFamily="18" charset="0"/>
              </a:rPr>
              <a:t>(text</a:t>
            </a:r>
            <a:r>
              <a:rPr lang="en-US" sz="2400" dirty="0" smtClean="0">
                <a:cs typeface="Times New Roman" pitchFamily="18" charset="0"/>
              </a:rPr>
              <a:t>);</a:t>
            </a:r>
          </a:p>
          <a:p>
            <a:pPr marL="739775" lvl="2" indent="66675">
              <a:buNone/>
            </a:pPr>
            <a:r>
              <a:rPr lang="en-US" sz="2400" dirty="0" smtClean="0">
                <a:cs typeface="Times New Roman" pitchFamily="18" charset="0"/>
              </a:rPr>
              <a:t>}</a:t>
            </a:r>
            <a:endParaRPr lang="en-US" sz="2400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 </a:t>
            </a:r>
            <a:r>
              <a:rPr lang="en-US" sz="2400" b="1" u="sng" dirty="0" smtClean="0">
                <a:cs typeface="Times New Roman" pitchFamily="18" charset="0"/>
              </a:rPr>
              <a:t>Output </a:t>
            </a:r>
            <a:endParaRPr lang="en-US" sz="2400" b="1" u="sng" dirty="0"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cs typeface="Times New Roman" pitchFamily="18" charset="0"/>
              </a:rPr>
              <a:t> He </a:t>
            </a:r>
            <a:r>
              <a:rPr lang="en-US" dirty="0">
                <a:cs typeface="Times New Roman" pitchFamily="18" charset="0"/>
              </a:rPr>
              <a:t>is 26 years old.</a:t>
            </a:r>
          </a:p>
          <a:p>
            <a:endParaRPr lang="en-US" dirty="0">
              <a:cs typeface="Times New Roman" pitchFamily="18" charset="0"/>
            </a:endParaRPr>
          </a:p>
          <a:p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23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+mn-lt"/>
              </a:rPr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rtlCol="0"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careful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during concatenation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Example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914400" lvl="2" indent="0">
              <a:buNone/>
            </a:pPr>
            <a:r>
              <a:rPr lang="en-US" sz="2800" dirty="0"/>
              <a:t>string s = "Four: " + 2 + 2; </a:t>
            </a:r>
          </a:p>
          <a:p>
            <a:pPr marL="914400" lvl="2" indent="0">
              <a:buNone/>
            </a:pPr>
            <a:r>
              <a:rPr lang="en-US" sz="2800" dirty="0" err="1"/>
              <a:t>Console.WriteLine</a:t>
            </a:r>
            <a:r>
              <a:rPr lang="en-US" sz="2800" dirty="0"/>
              <a:t>(s); </a:t>
            </a:r>
          </a:p>
          <a:p>
            <a:pPr marL="914400" lvl="2" indent="0">
              <a:buNone/>
            </a:pPr>
            <a:r>
              <a:rPr lang="en-US" sz="2800" b="1" dirty="0" smtClean="0">
                <a:cs typeface="Times New Roman" pitchFamily="18" charset="0"/>
              </a:rPr>
              <a:t>          Output =&gt;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FF0000"/>
                </a:solidFill>
              </a:rPr>
              <a:t>Four: 22 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sz="2800" dirty="0"/>
              <a:t>string s1 = "Four: " + (2 + 2); </a:t>
            </a:r>
          </a:p>
          <a:p>
            <a:pPr marL="914400" lvl="2" indent="0">
              <a:buNone/>
            </a:pPr>
            <a:r>
              <a:rPr lang="en-US" sz="2800" dirty="0" err="1"/>
              <a:t>Console.WriteLine</a:t>
            </a:r>
            <a:r>
              <a:rPr lang="en-US" sz="2800" dirty="0"/>
              <a:t>(s1); </a:t>
            </a:r>
          </a:p>
          <a:p>
            <a:pPr marL="914400" lvl="2" indent="0">
              <a:buNone/>
            </a:pPr>
            <a:r>
              <a:rPr lang="en-US" sz="2800" b="1" dirty="0" smtClean="0">
                <a:cs typeface="Times New Roman" pitchFamily="18" charset="0"/>
              </a:rPr>
              <a:t>          Output </a:t>
            </a:r>
            <a:r>
              <a:rPr lang="en-US" sz="2800" b="1" dirty="0">
                <a:cs typeface="Times New Roman" pitchFamily="18" charset="0"/>
              </a:rPr>
              <a:t>=&gt;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Four</a:t>
            </a:r>
            <a:r>
              <a:rPr lang="en-US" sz="2800" dirty="0">
                <a:solidFill>
                  <a:srgbClr val="FF0000"/>
                </a:solidFill>
              </a:rPr>
              <a:t>: 4 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0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+mn-lt"/>
              </a:rPr>
              <a:t>Reading through </a:t>
            </a:r>
            <a:r>
              <a:rPr lang="en-US" sz="4000" dirty="0" err="1">
                <a:solidFill>
                  <a:srgbClr val="C00000"/>
                </a:solidFill>
                <a:latin typeface="+mn-lt"/>
              </a:rPr>
              <a:t>Console.ReadLine</a:t>
            </a:r>
            <a:r>
              <a:rPr lang="en-US" sz="4000" dirty="0">
                <a:solidFill>
                  <a:srgbClr val="C00000"/>
                </a:solidFill>
                <a:latin typeface="+mn-lt"/>
              </a:rPr>
              <a:t> ()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</a:t>
            </a:r>
            <a:r>
              <a:rPr lang="en-US" dirty="0">
                <a:cs typeface="Times New Roman" pitchFamily="18" charset="0"/>
              </a:rPr>
              <a:t>he method </a:t>
            </a:r>
            <a:r>
              <a:rPr lang="en-US" dirty="0" err="1" smtClean="0">
                <a:solidFill>
                  <a:srgbClr val="00B050"/>
                </a:solidFill>
                <a:cs typeface="Times New Roman" pitchFamily="18" charset="0"/>
              </a:rPr>
              <a:t>Console.ReadLine</a:t>
            </a:r>
            <a:r>
              <a:rPr lang="en-US" dirty="0" smtClean="0">
                <a:solidFill>
                  <a:srgbClr val="00B050"/>
                </a:solidFill>
                <a:cs typeface="Times New Roman" pitchFamily="18" charset="0"/>
              </a:rPr>
              <a:t>() </a:t>
            </a:r>
            <a:r>
              <a:rPr lang="en-US" dirty="0">
                <a:cs typeface="Times New Roman" pitchFamily="18" charset="0"/>
              </a:rPr>
              <a:t>provides great convenience for reading from console.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cs typeface="Times New Roman" pitchFamily="18" charset="0"/>
              </a:rPr>
              <a:t>How </a:t>
            </a:r>
            <a:r>
              <a:rPr lang="en-US" dirty="0">
                <a:solidFill>
                  <a:srgbClr val="0070C0"/>
                </a:solidFill>
                <a:cs typeface="Times New Roman" pitchFamily="18" charset="0"/>
              </a:rPr>
              <a:t>does it work?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Times New Roman" pitchFamily="18" charset="0"/>
              </a:rPr>
              <a:t>When this method is invoked, the program prevents its work and </a:t>
            </a:r>
            <a:r>
              <a:rPr lang="en-US" i="1" dirty="0">
                <a:solidFill>
                  <a:srgbClr val="7030A0"/>
                </a:solidFill>
                <a:cs typeface="Times New Roman" pitchFamily="18" charset="0"/>
              </a:rPr>
              <a:t>wait for input from the console.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8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Cont…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dirty="0" smtClean="0"/>
              <a:t>Example</a:t>
            </a:r>
          </a:p>
          <a:p>
            <a:pPr marL="0" indent="0">
              <a:buNone/>
            </a:pPr>
            <a:r>
              <a:rPr lang="en-US" sz="3000" dirty="0" smtClean="0"/>
              <a:t>   static </a:t>
            </a:r>
            <a:r>
              <a:rPr lang="en-US" sz="3000" dirty="0"/>
              <a:t>void Main(string[] </a:t>
            </a:r>
            <a:r>
              <a:rPr lang="en-US" sz="3000" dirty="0" err="1"/>
              <a:t>args</a:t>
            </a:r>
            <a:r>
              <a:rPr lang="en-US" sz="3000" dirty="0"/>
              <a:t>)</a:t>
            </a:r>
          </a:p>
          <a:p>
            <a:pPr marL="0" indent="0">
              <a:buNone/>
            </a:pPr>
            <a:r>
              <a:rPr lang="en-US" sz="3000" dirty="0"/>
              <a:t>        {</a:t>
            </a:r>
          </a:p>
          <a:p>
            <a:pPr marL="0" indent="0">
              <a:buNone/>
            </a:pPr>
            <a:r>
              <a:rPr lang="en-US" sz="3000" dirty="0"/>
              <a:t>            </a:t>
            </a:r>
            <a:r>
              <a:rPr lang="en-US" sz="3000" dirty="0" err="1">
                <a:solidFill>
                  <a:srgbClr val="00B0F0"/>
                </a:solidFill>
              </a:rPr>
              <a:t>Console.Write</a:t>
            </a:r>
            <a:r>
              <a:rPr lang="en-US" sz="3000" dirty="0"/>
              <a:t>("Please enter your first name: ");</a:t>
            </a:r>
          </a:p>
          <a:p>
            <a:pPr marL="0" indent="0">
              <a:buNone/>
            </a:pPr>
            <a:r>
              <a:rPr lang="en-US" sz="3000" dirty="0"/>
              <a:t>           </a:t>
            </a:r>
            <a:r>
              <a:rPr lang="en-US" sz="3000" dirty="0" smtClean="0"/>
              <a:t>        </a:t>
            </a:r>
            <a:r>
              <a:rPr lang="en-US" sz="3000" dirty="0"/>
              <a:t>string </a:t>
            </a:r>
            <a:r>
              <a:rPr lang="en-US" sz="3000" dirty="0" err="1"/>
              <a:t>firstName</a:t>
            </a:r>
            <a:r>
              <a:rPr lang="en-US" sz="3000" dirty="0"/>
              <a:t> = </a:t>
            </a:r>
            <a:r>
              <a:rPr lang="en-US" sz="3000" dirty="0" err="1">
                <a:solidFill>
                  <a:srgbClr val="FF0000"/>
                </a:solidFill>
              </a:rPr>
              <a:t>Console.ReadLine</a:t>
            </a:r>
            <a:r>
              <a:rPr lang="en-US" sz="30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3000" dirty="0"/>
              <a:t>            </a:t>
            </a:r>
            <a:r>
              <a:rPr lang="en-US" sz="3000" dirty="0" err="1">
                <a:solidFill>
                  <a:srgbClr val="00B0F0"/>
                </a:solidFill>
              </a:rPr>
              <a:t>Console.Write</a:t>
            </a:r>
            <a:r>
              <a:rPr lang="en-US" sz="3000" dirty="0"/>
              <a:t>("Please enter your last name: ");</a:t>
            </a:r>
          </a:p>
          <a:p>
            <a:pPr marL="0" indent="0">
              <a:buNone/>
            </a:pPr>
            <a:r>
              <a:rPr lang="en-US" sz="3000" dirty="0"/>
              <a:t>          </a:t>
            </a:r>
            <a:r>
              <a:rPr lang="en-US" sz="3000" dirty="0" smtClean="0"/>
              <a:t>         </a:t>
            </a:r>
            <a:r>
              <a:rPr lang="en-US" sz="3000" dirty="0"/>
              <a:t>string </a:t>
            </a:r>
            <a:r>
              <a:rPr lang="en-US" sz="3000" dirty="0" err="1"/>
              <a:t>lastName</a:t>
            </a:r>
            <a:r>
              <a:rPr lang="en-US" sz="3000" dirty="0"/>
              <a:t> = </a:t>
            </a:r>
            <a:r>
              <a:rPr lang="en-US" sz="3000" dirty="0" err="1">
                <a:solidFill>
                  <a:srgbClr val="FF0000"/>
                </a:solidFill>
              </a:rPr>
              <a:t>Console.ReadLine</a:t>
            </a:r>
            <a:r>
              <a:rPr lang="en-US" sz="3000" dirty="0">
                <a:solidFill>
                  <a:srgbClr val="FF0000"/>
                </a:solidFill>
              </a:rPr>
              <a:t>()</a:t>
            </a:r>
            <a:r>
              <a:rPr lang="en-US" sz="3000" dirty="0"/>
              <a:t>;</a:t>
            </a:r>
          </a:p>
          <a:p>
            <a:pPr marL="0" indent="0">
              <a:buNone/>
            </a:pPr>
            <a:r>
              <a:rPr lang="en-US" sz="3000" dirty="0"/>
              <a:t>            </a:t>
            </a:r>
            <a:r>
              <a:rPr lang="en-US" sz="3000" dirty="0">
                <a:solidFill>
                  <a:srgbClr val="00B0F0"/>
                </a:solidFill>
              </a:rPr>
              <a:t>Console.WriteLine</a:t>
            </a:r>
            <a:r>
              <a:rPr lang="en-US" sz="3000" dirty="0"/>
              <a:t>("Hello, {0} {1</a:t>
            </a:r>
            <a:r>
              <a:rPr lang="en-US" sz="3000" dirty="0" smtClean="0"/>
              <a:t>}!",</a:t>
            </a:r>
            <a:r>
              <a:rPr lang="en-US" sz="3000" dirty="0"/>
              <a:t> </a:t>
            </a:r>
            <a:r>
              <a:rPr lang="en-US" sz="3000" dirty="0" err="1" smtClean="0"/>
              <a:t>firstName</a:t>
            </a:r>
            <a:r>
              <a:rPr lang="en-US" sz="3000" dirty="0" smtClean="0"/>
              <a:t>, </a:t>
            </a:r>
            <a:r>
              <a:rPr lang="en-US" sz="3000" dirty="0" err="1" smtClean="0"/>
              <a:t>lastName</a:t>
            </a:r>
            <a:r>
              <a:rPr lang="en-US" sz="3000" dirty="0" smtClean="0"/>
              <a:t>);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        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1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Reading by </a:t>
            </a:r>
            <a:r>
              <a:rPr lang="en-US" sz="4400" kern="1200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Console.ReadKey</a:t>
            </a:r>
            <a:r>
              <a:rPr lang="en-US" sz="4400" kern="12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()</a:t>
            </a:r>
            <a:endParaRPr lang="en-US" sz="4400" kern="1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838200" y="1690687"/>
            <a:ext cx="10981765" cy="4898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kern="0" dirty="0" err="1" smtClean="0">
                <a:solidFill>
                  <a:srgbClr val="00B050"/>
                </a:solidFill>
              </a:rPr>
              <a:t>Console.ReadKey</a:t>
            </a:r>
            <a:r>
              <a:rPr lang="en-US" sz="2400" kern="0" dirty="0" smtClean="0">
                <a:solidFill>
                  <a:srgbClr val="00B050"/>
                </a:solidFill>
              </a:rPr>
              <a:t>() - </a:t>
            </a:r>
            <a:r>
              <a:rPr lang="en-US" sz="2400" kern="0" dirty="0" smtClean="0"/>
              <a:t>Waits </a:t>
            </a:r>
            <a:r>
              <a:rPr lang="en-US" sz="2400" kern="0" dirty="0"/>
              <a:t>for key pressing on the console and reads its character equivalent </a:t>
            </a:r>
            <a:r>
              <a:rPr lang="en-US" sz="2400" i="1" kern="0" dirty="0">
                <a:solidFill>
                  <a:srgbClr val="0070C0"/>
                </a:solidFill>
              </a:rPr>
              <a:t>without the need of pressing [Enter]</a:t>
            </a:r>
            <a:r>
              <a:rPr lang="en-US" sz="2400" kern="0" dirty="0"/>
              <a:t>.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kern="0" dirty="0" err="1" smtClean="0">
                <a:solidFill>
                  <a:srgbClr val="00B050"/>
                </a:solidFill>
              </a:rPr>
              <a:t>Console.ReadKey</a:t>
            </a:r>
            <a:r>
              <a:rPr lang="en-US" sz="2400" kern="0" dirty="0" smtClean="0">
                <a:solidFill>
                  <a:srgbClr val="00B050"/>
                </a:solidFill>
              </a:rPr>
              <a:t>() </a:t>
            </a:r>
            <a:r>
              <a:rPr lang="en-US" sz="2400" dirty="0" smtClean="0"/>
              <a:t>- 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</a:rPr>
              <a:t>Makes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the program wait for a key press and it prevents the screen from running and closing quickly </a:t>
            </a:r>
            <a:r>
              <a:rPr lang="en-US" sz="2400" dirty="0"/>
              <a:t>when the program is </a:t>
            </a:r>
            <a:r>
              <a:rPr lang="en-US" sz="2400" dirty="0" smtClean="0"/>
              <a:t>launched</a:t>
            </a:r>
          </a:p>
          <a:p>
            <a:pPr marL="800100" lvl="1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dirty="0" smtClean="0"/>
              <a:t>The </a:t>
            </a:r>
            <a:r>
              <a:rPr lang="en-US" sz="2400" dirty="0"/>
              <a:t>program will wait for the user to enter any key before finally exiting. </a:t>
            </a:r>
            <a:endParaRPr lang="en-US" sz="2400" dirty="0" smtClean="0"/>
          </a:p>
          <a:p>
            <a:pPr marL="800100" lvl="1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dirty="0" smtClean="0"/>
              <a:t>If </a:t>
            </a:r>
            <a:r>
              <a:rPr lang="en-US" sz="2400" dirty="0"/>
              <a:t>you don't include this statement in code, the program will exit as soon as it is run</a:t>
            </a:r>
            <a:r>
              <a:rPr lang="en-US" sz="2400" dirty="0" smtClean="0"/>
              <a:t>.</a:t>
            </a:r>
            <a:endParaRPr lang="en-US" sz="2400" strike="sngStrike" dirty="0" smtClean="0"/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dirty="0"/>
              <a:t>Reads only one single character from the standard input stream. </a:t>
            </a:r>
            <a:endParaRPr lang="en-US" sz="2400" dirty="0" smtClean="0"/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dirty="0" smtClean="0"/>
              <a:t>Usually </a:t>
            </a:r>
            <a:r>
              <a:rPr lang="en-US" sz="2400" dirty="0"/>
              <a:t>used </a:t>
            </a:r>
            <a:r>
              <a:rPr lang="en-US" sz="2400" i="1" dirty="0">
                <a:solidFill>
                  <a:srgbClr val="0070C0"/>
                </a:solidFill>
              </a:rPr>
              <a:t>when you're giving options to the user</a:t>
            </a:r>
            <a:r>
              <a:rPr lang="en-US" sz="2400" dirty="0"/>
              <a:t> in the console to select from, such as select A, B or C. Another prominent example, Press Y or n to continue.</a:t>
            </a:r>
          </a:p>
        </p:txBody>
      </p:sp>
    </p:spTree>
    <p:extLst>
      <p:ext uri="{BB962C8B-B14F-4D97-AF65-F5344CB8AC3E}">
        <p14:creationId xmlns:p14="http://schemas.microsoft.com/office/powerpoint/2010/main" val="182169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Reading Numbers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4"/>
            <a:ext cx="10820400" cy="453072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Times New Roman" pitchFamily="18" charset="0"/>
              </a:rPr>
              <a:t>Reading numbers from the console in C# </a:t>
            </a:r>
            <a:r>
              <a:rPr lang="en-US" b="1" dirty="0">
                <a:cs typeface="Times New Roman" pitchFamily="18" charset="0"/>
              </a:rPr>
              <a:t>is not done directly</a:t>
            </a:r>
            <a:r>
              <a:rPr lang="en-US" dirty="0">
                <a:cs typeface="Times New Roman" pitchFamily="18" charset="0"/>
              </a:rPr>
              <a:t>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Times New Roman" pitchFamily="18" charset="0"/>
              </a:rPr>
              <a:t>In order to read a number we should have previously read the input as a </a:t>
            </a:r>
            <a:r>
              <a:rPr lang="en-US" dirty="0">
                <a:solidFill>
                  <a:srgbClr val="00B050"/>
                </a:solidFill>
                <a:cs typeface="Times New Roman" pitchFamily="18" charset="0"/>
              </a:rPr>
              <a:t>string 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dirty="0">
                <a:solidFill>
                  <a:srgbClr val="00B0F0"/>
                </a:solidFill>
                <a:cs typeface="Times New Roman" pitchFamily="18" charset="0"/>
              </a:rPr>
              <a:t>using </a:t>
            </a:r>
            <a:r>
              <a:rPr lang="en-US" dirty="0" err="1">
                <a:solidFill>
                  <a:srgbClr val="00B0F0"/>
                </a:solidFill>
                <a:cs typeface="Times New Roman" pitchFamily="18" charset="0"/>
              </a:rPr>
              <a:t>ReadLine</a:t>
            </a:r>
            <a:r>
              <a:rPr lang="en-US" dirty="0" smtClean="0">
                <a:solidFill>
                  <a:srgbClr val="00B0F0"/>
                </a:solidFill>
                <a:cs typeface="Times New Roman" pitchFamily="18" charset="0"/>
              </a:rPr>
              <a:t>()</a:t>
            </a:r>
            <a:r>
              <a:rPr lang="en-US" dirty="0" smtClean="0">
                <a:cs typeface="Times New Roman" pitchFamily="18" charset="0"/>
              </a:rPr>
              <a:t>) and </a:t>
            </a:r>
            <a:r>
              <a:rPr lang="en-US" dirty="0">
                <a:cs typeface="Times New Roman" pitchFamily="18" charset="0"/>
              </a:rPr>
              <a:t>then convert this string to a </a:t>
            </a:r>
            <a:r>
              <a:rPr lang="en-US" dirty="0">
                <a:solidFill>
                  <a:srgbClr val="00B050"/>
                </a:solidFill>
                <a:cs typeface="Times New Roman" pitchFamily="18" charset="0"/>
              </a:rPr>
              <a:t>number</a:t>
            </a:r>
            <a:r>
              <a:rPr lang="en-US" dirty="0">
                <a:cs typeface="Times New Roman" pitchFamily="18" charset="0"/>
              </a:rPr>
              <a:t>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Times New Roman" pitchFamily="18" charset="0"/>
              </a:rPr>
              <a:t>The operation of converting a string into another type is called </a:t>
            </a:r>
            <a:r>
              <a:rPr lang="en-US" i="1" dirty="0">
                <a:solidFill>
                  <a:srgbClr val="C00000"/>
                </a:solidFill>
                <a:cs typeface="Times New Roman" pitchFamily="18" charset="0"/>
              </a:rPr>
              <a:t>parsing. </a:t>
            </a:r>
            <a:endParaRPr lang="en-US" i="1" dirty="0" smtClean="0">
              <a:solidFill>
                <a:srgbClr val="C00000"/>
              </a:solidFill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 smtClean="0"/>
              <a:t> 		</a:t>
            </a:r>
            <a:r>
              <a:rPr lang="en-US" i="1" dirty="0" smtClean="0"/>
              <a:t>int</a:t>
            </a:r>
            <a:r>
              <a:rPr lang="en-US" i="1" dirty="0" smtClean="0">
                <a:solidFill>
                  <a:srgbClr val="00B0F0"/>
                </a:solidFill>
              </a:rPr>
              <a:t> </a:t>
            </a:r>
            <a:r>
              <a:rPr lang="en-US" i="1" dirty="0"/>
              <a:t>a</a:t>
            </a:r>
            <a:r>
              <a:rPr lang="en-US" i="1" dirty="0">
                <a:solidFill>
                  <a:srgbClr val="00B0F0"/>
                </a:solidFill>
              </a:rPr>
              <a:t> = </a:t>
            </a:r>
            <a:r>
              <a:rPr lang="en-US" i="1" dirty="0" err="1"/>
              <a:t>int.Parse</a:t>
            </a:r>
            <a:r>
              <a:rPr lang="en-US" i="1" dirty="0">
                <a:solidFill>
                  <a:srgbClr val="00B050"/>
                </a:solidFill>
              </a:rPr>
              <a:t>(</a:t>
            </a:r>
            <a:r>
              <a:rPr lang="en-US" i="1" dirty="0" err="1">
                <a:solidFill>
                  <a:srgbClr val="00B050"/>
                </a:solidFill>
              </a:rPr>
              <a:t>Console.ReadLine</a:t>
            </a:r>
            <a:r>
              <a:rPr lang="en-US" i="1" dirty="0">
                <a:solidFill>
                  <a:srgbClr val="00B050"/>
                </a:solidFill>
              </a:rPr>
              <a:t>());</a:t>
            </a:r>
            <a:endParaRPr lang="en-US" i="1" dirty="0">
              <a:solidFill>
                <a:srgbClr val="00B050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4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Example</a:t>
            </a:r>
          </a:p>
          <a:p>
            <a:pPr marL="0" indent="0">
              <a:buNone/>
            </a:pPr>
            <a:r>
              <a:rPr lang="en-US" sz="2400" dirty="0" smtClean="0"/>
              <a:t>    static </a:t>
            </a:r>
            <a:r>
              <a:rPr lang="en-US" sz="2400" dirty="0"/>
              <a:t>void Main(string[] </a:t>
            </a:r>
            <a:r>
              <a:rPr lang="en-US" sz="2400" dirty="0" err="1"/>
              <a:t>args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{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Console.Write</a:t>
            </a:r>
            <a:r>
              <a:rPr lang="en-US" sz="2400" dirty="0"/>
              <a:t>("a = ");</a:t>
            </a:r>
          </a:p>
          <a:p>
            <a:pPr marL="0" indent="0">
              <a:buNone/>
            </a:pPr>
            <a:r>
              <a:rPr lang="en-US" sz="2400" dirty="0"/>
              <a:t>            int a = </a:t>
            </a:r>
            <a:r>
              <a:rPr lang="en-US" sz="2400" i="1" dirty="0" err="1">
                <a:solidFill>
                  <a:srgbClr val="0070C0"/>
                </a:solidFill>
              </a:rPr>
              <a:t>int.Parse</a:t>
            </a:r>
            <a:r>
              <a:rPr lang="en-US" sz="2400" dirty="0"/>
              <a:t>(</a:t>
            </a:r>
            <a:r>
              <a:rPr lang="en-US" sz="2400" dirty="0" err="1"/>
              <a:t>Console.ReadLine</a:t>
            </a:r>
            <a:r>
              <a:rPr lang="en-US" sz="2400" dirty="0"/>
              <a:t>());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Console.Write</a:t>
            </a:r>
            <a:r>
              <a:rPr lang="en-US" sz="2400" dirty="0"/>
              <a:t>("b = ");</a:t>
            </a:r>
          </a:p>
          <a:p>
            <a:pPr marL="0" indent="0">
              <a:buNone/>
            </a:pPr>
            <a:r>
              <a:rPr lang="en-US" sz="2400" dirty="0"/>
              <a:t>            int b = </a:t>
            </a:r>
            <a:r>
              <a:rPr lang="en-US" sz="2400" i="1" dirty="0" err="1">
                <a:solidFill>
                  <a:srgbClr val="0070C0"/>
                </a:solidFill>
              </a:rPr>
              <a:t>int.Parse</a:t>
            </a:r>
            <a:r>
              <a:rPr lang="en-US" sz="2400" dirty="0"/>
              <a:t>(</a:t>
            </a:r>
            <a:r>
              <a:rPr lang="en-US" sz="2400" dirty="0" err="1"/>
              <a:t>Console.ReadLine</a:t>
            </a:r>
            <a:r>
              <a:rPr lang="en-US" sz="2400" dirty="0"/>
              <a:t>());</a:t>
            </a:r>
          </a:p>
          <a:p>
            <a:pPr marL="0" indent="0">
              <a:buNone/>
            </a:pPr>
            <a:r>
              <a:rPr lang="en-US" sz="2400" dirty="0"/>
              <a:t>            Console.WriteLine("{0} + {1} = {2}", a, b, a + b);</a:t>
            </a:r>
          </a:p>
          <a:p>
            <a:pPr marL="0" indent="0">
              <a:buNone/>
            </a:pPr>
            <a:r>
              <a:rPr lang="en-US" sz="2400" dirty="0"/>
              <a:t>            Console.WriteLine("{0} * {1} = {2}", a, b, a * b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    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70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86" y="438957"/>
            <a:ext cx="10515600" cy="8646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Variables and Data Types in C</a:t>
            </a:r>
            <a:r>
              <a:rPr lang="en-US" dirty="0" smtClean="0">
                <a:solidFill>
                  <a:srgbClr val="0070C0"/>
                </a:solidFill>
              </a:rPr>
              <a:t>#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b="1" dirty="0">
                <a:latin typeface="Bradley Hand ITC" panose="03070402050302030203" pitchFamily="66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862886" y="1963805"/>
            <a:ext cx="10908404" cy="407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u="sng" dirty="0">
                <a:solidFill>
                  <a:srgbClr val="C00000"/>
                </a:solidFill>
              </a:rPr>
              <a:t>Data </a:t>
            </a:r>
            <a:r>
              <a:rPr lang="en-US" sz="2800" u="sng" dirty="0" smtClean="0">
                <a:solidFill>
                  <a:srgbClr val="C00000"/>
                </a:solidFill>
              </a:rPr>
              <a:t>types: </a:t>
            </a:r>
            <a:r>
              <a:rPr lang="en-US" sz="2800" dirty="0"/>
              <a:t>are </a:t>
            </a:r>
            <a:r>
              <a:rPr lang="en-US" sz="2800" dirty="0" smtClean="0"/>
              <a:t>sets of </a:t>
            </a:r>
            <a:r>
              <a:rPr lang="en-US" sz="2800" dirty="0"/>
              <a:t>values that have similar characteristics. </a:t>
            </a:r>
            <a:endParaRPr lang="en-US" sz="2800" dirty="0" smtClean="0"/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dirty="0" smtClean="0"/>
              <a:t>Data </a:t>
            </a:r>
            <a:r>
              <a:rPr lang="en-US" sz="2800" dirty="0"/>
              <a:t>types are characterized by: </a:t>
            </a:r>
          </a:p>
          <a:p>
            <a:pPr marL="800100" lvl="1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b="1" dirty="0">
                <a:solidFill>
                  <a:srgbClr val="00B050"/>
                </a:solidFill>
              </a:rPr>
              <a:t>Name</a:t>
            </a:r>
            <a:r>
              <a:rPr lang="en-US" sz="2800" b="1" dirty="0"/>
              <a:t> </a:t>
            </a:r>
            <a:r>
              <a:rPr lang="en-US" sz="2800" dirty="0"/>
              <a:t>– for example, int; </a:t>
            </a:r>
          </a:p>
          <a:p>
            <a:pPr marL="800100" lvl="1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b="1" dirty="0">
                <a:solidFill>
                  <a:srgbClr val="00B050"/>
                </a:solidFill>
              </a:rPr>
              <a:t>Size</a:t>
            </a:r>
            <a:r>
              <a:rPr lang="en-US" sz="2800" dirty="0"/>
              <a:t> (how much memory they use) – for example, 4 bytes; </a:t>
            </a:r>
          </a:p>
          <a:p>
            <a:pPr marL="800100" lvl="1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b="1" dirty="0">
                <a:solidFill>
                  <a:srgbClr val="00B050"/>
                </a:solidFill>
              </a:rPr>
              <a:t>Default value </a:t>
            </a:r>
            <a:r>
              <a:rPr lang="en-US" sz="2800" dirty="0"/>
              <a:t>– for example 0. </a:t>
            </a:r>
          </a:p>
        </p:txBody>
      </p:sp>
    </p:spTree>
    <p:extLst>
      <p:ext uri="{BB962C8B-B14F-4D97-AF65-F5344CB8AC3E}">
        <p14:creationId xmlns:p14="http://schemas.microsoft.com/office/powerpoint/2010/main" val="263018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Cont</a:t>
            </a:r>
            <a:r>
              <a:rPr lang="en-US" sz="44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…</a:t>
            </a:r>
            <a:endParaRPr lang="en-US" sz="44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b="1" dirty="0">
                <a:latin typeface="Bradley Hand ITC" panose="03070402050302030203" pitchFamily="66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838200" y="1474786"/>
            <a:ext cx="10927976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2575" indent="-282575"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Basic </a:t>
            </a:r>
            <a:r>
              <a:rPr lang="en-US" sz="2800" dirty="0">
                <a:cs typeface="Times New Roman" pitchFamily="18" charset="0"/>
              </a:rPr>
              <a:t>data types in C# are distributed into the following </a:t>
            </a:r>
            <a:r>
              <a:rPr lang="en-US" sz="2800" b="1" dirty="0">
                <a:cs typeface="Times New Roman" pitchFamily="18" charset="0"/>
              </a:rPr>
              <a:t>types</a:t>
            </a:r>
            <a:r>
              <a:rPr lang="en-US" sz="2800" dirty="0">
                <a:cs typeface="Times New Roman" pitchFamily="18" charset="0"/>
              </a:rPr>
              <a:t>: </a:t>
            </a:r>
            <a:endParaRPr lang="en-US" sz="2800" dirty="0" smtClean="0">
              <a:cs typeface="Times New Roman" pitchFamily="18" charset="0"/>
            </a:endParaRPr>
          </a:p>
          <a:p>
            <a:pPr marL="282575" indent="-282575">
              <a:buFont typeface="Wingdings" panose="05000000000000000000" pitchFamily="2" charset="2"/>
              <a:buChar char="§"/>
            </a:pPr>
            <a:endParaRPr lang="en-US" sz="2800" dirty="0">
              <a:cs typeface="Times New Roman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cs typeface="Times New Roman" pitchFamily="18" charset="0"/>
              </a:rPr>
              <a:t>Integer types – </a:t>
            </a:r>
            <a:r>
              <a:rPr lang="en-US" sz="2600" b="1" dirty="0" err="1">
                <a:cs typeface="Times New Roman" pitchFamily="18" charset="0"/>
              </a:rPr>
              <a:t>sbyte</a:t>
            </a:r>
            <a:r>
              <a:rPr lang="en-US" sz="2600" dirty="0">
                <a:cs typeface="Times New Roman" pitchFamily="18" charset="0"/>
              </a:rPr>
              <a:t>, </a:t>
            </a:r>
            <a:r>
              <a:rPr lang="en-US" sz="2600" b="1" dirty="0">
                <a:cs typeface="Times New Roman" pitchFamily="18" charset="0"/>
              </a:rPr>
              <a:t>byte</a:t>
            </a:r>
            <a:r>
              <a:rPr lang="en-US" sz="2600" dirty="0">
                <a:cs typeface="Times New Roman" pitchFamily="18" charset="0"/>
              </a:rPr>
              <a:t>, </a:t>
            </a:r>
            <a:r>
              <a:rPr lang="en-US" sz="2600" b="1" dirty="0">
                <a:cs typeface="Times New Roman" pitchFamily="18" charset="0"/>
              </a:rPr>
              <a:t>short</a:t>
            </a:r>
            <a:r>
              <a:rPr lang="en-US" sz="2600" dirty="0">
                <a:cs typeface="Times New Roman" pitchFamily="18" charset="0"/>
              </a:rPr>
              <a:t>, </a:t>
            </a:r>
            <a:r>
              <a:rPr lang="en-US" sz="2600" b="1" dirty="0" err="1">
                <a:cs typeface="Times New Roman" pitchFamily="18" charset="0"/>
              </a:rPr>
              <a:t>ushort</a:t>
            </a:r>
            <a:r>
              <a:rPr lang="en-US" sz="2600" dirty="0">
                <a:cs typeface="Times New Roman" pitchFamily="18" charset="0"/>
              </a:rPr>
              <a:t>, </a:t>
            </a:r>
            <a:r>
              <a:rPr lang="en-US" sz="2600" b="1" dirty="0">
                <a:cs typeface="Times New Roman" pitchFamily="18" charset="0"/>
              </a:rPr>
              <a:t>int</a:t>
            </a:r>
            <a:r>
              <a:rPr lang="en-US" sz="2600" dirty="0">
                <a:cs typeface="Times New Roman" pitchFamily="18" charset="0"/>
              </a:rPr>
              <a:t>, </a:t>
            </a:r>
            <a:r>
              <a:rPr lang="en-US" sz="2600" b="1" dirty="0" err="1">
                <a:cs typeface="Times New Roman" pitchFamily="18" charset="0"/>
              </a:rPr>
              <a:t>uint</a:t>
            </a:r>
            <a:r>
              <a:rPr lang="en-US" sz="2600" dirty="0">
                <a:cs typeface="Times New Roman" pitchFamily="18" charset="0"/>
              </a:rPr>
              <a:t>, </a:t>
            </a:r>
            <a:r>
              <a:rPr lang="en-US" sz="2600" b="1" dirty="0">
                <a:cs typeface="Times New Roman" pitchFamily="18" charset="0"/>
              </a:rPr>
              <a:t>long</a:t>
            </a:r>
            <a:r>
              <a:rPr lang="en-US" sz="2600" dirty="0">
                <a:cs typeface="Times New Roman" pitchFamily="18" charset="0"/>
              </a:rPr>
              <a:t>, </a:t>
            </a:r>
            <a:r>
              <a:rPr lang="en-US" sz="2600" b="1" dirty="0" err="1">
                <a:cs typeface="Times New Roman" pitchFamily="18" charset="0"/>
              </a:rPr>
              <a:t>ulong</a:t>
            </a:r>
            <a:r>
              <a:rPr lang="en-US" sz="2600" dirty="0">
                <a:cs typeface="Times New Roman" pitchFamily="18" charset="0"/>
              </a:rPr>
              <a:t>;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cs typeface="Times New Roman" pitchFamily="18" charset="0"/>
              </a:rPr>
              <a:t>Real floating-point types – </a:t>
            </a:r>
            <a:r>
              <a:rPr lang="en-US" sz="2600" b="1" dirty="0">
                <a:cs typeface="Times New Roman" pitchFamily="18" charset="0"/>
              </a:rPr>
              <a:t>float</a:t>
            </a:r>
            <a:r>
              <a:rPr lang="en-US" sz="2600" dirty="0">
                <a:cs typeface="Times New Roman" pitchFamily="18" charset="0"/>
              </a:rPr>
              <a:t>, </a:t>
            </a:r>
            <a:r>
              <a:rPr lang="en-US" sz="2600" b="1" dirty="0">
                <a:cs typeface="Times New Roman" pitchFamily="18" charset="0"/>
              </a:rPr>
              <a:t>double</a:t>
            </a:r>
            <a:r>
              <a:rPr lang="en-US" sz="2600" dirty="0">
                <a:cs typeface="Times New Roman" pitchFamily="18" charset="0"/>
              </a:rPr>
              <a:t>;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cs typeface="Times New Roman" pitchFamily="18" charset="0"/>
              </a:rPr>
              <a:t>Real type with decimal precision – </a:t>
            </a:r>
            <a:r>
              <a:rPr lang="en-US" sz="2600" b="1" dirty="0">
                <a:cs typeface="Times New Roman" pitchFamily="18" charset="0"/>
              </a:rPr>
              <a:t>decimal</a:t>
            </a:r>
            <a:r>
              <a:rPr lang="en-US" sz="2600" dirty="0">
                <a:cs typeface="Times New Roman" pitchFamily="18" charset="0"/>
              </a:rPr>
              <a:t>;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cs typeface="Times New Roman" pitchFamily="18" charset="0"/>
              </a:rPr>
              <a:t>Boolean type – </a:t>
            </a:r>
            <a:r>
              <a:rPr lang="en-US" sz="2600" b="1" dirty="0" err="1">
                <a:cs typeface="Times New Roman" pitchFamily="18" charset="0"/>
              </a:rPr>
              <a:t>bool</a:t>
            </a:r>
            <a:r>
              <a:rPr lang="en-US" sz="2600" dirty="0">
                <a:cs typeface="Times New Roman" pitchFamily="18" charset="0"/>
              </a:rPr>
              <a:t>;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cs typeface="Times New Roman" pitchFamily="18" charset="0"/>
              </a:rPr>
              <a:t>Character type – </a:t>
            </a:r>
            <a:r>
              <a:rPr lang="en-US" sz="2600" b="1" dirty="0">
                <a:cs typeface="Times New Roman" pitchFamily="18" charset="0"/>
              </a:rPr>
              <a:t>char</a:t>
            </a:r>
            <a:r>
              <a:rPr lang="en-US" sz="2600" dirty="0">
                <a:cs typeface="Times New Roman" pitchFamily="18" charset="0"/>
              </a:rPr>
              <a:t>;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cs typeface="Times New Roman" pitchFamily="18" charset="0"/>
              </a:rPr>
              <a:t>String – </a:t>
            </a:r>
            <a:r>
              <a:rPr lang="en-US" sz="2600" b="1" dirty="0">
                <a:cs typeface="Times New Roman" pitchFamily="18" charset="0"/>
              </a:rPr>
              <a:t>string</a:t>
            </a:r>
            <a:r>
              <a:rPr lang="en-US" sz="2600" dirty="0">
                <a:cs typeface="Times New Roman" pitchFamily="18" charset="0"/>
              </a:rPr>
              <a:t>;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cs typeface="Times New Roman" pitchFamily="18" charset="0"/>
              </a:rPr>
              <a:t>Object type – </a:t>
            </a:r>
            <a:r>
              <a:rPr lang="en-US" sz="2600" b="1" dirty="0">
                <a:cs typeface="Times New Roman" pitchFamily="18" charset="0"/>
              </a:rPr>
              <a:t>object</a:t>
            </a:r>
            <a:r>
              <a:rPr lang="en-US" sz="2600" dirty="0">
                <a:cs typeface="Times New Roman" pitchFamily="18" charset="0"/>
              </a:rPr>
              <a:t>. </a:t>
            </a:r>
            <a:endParaRPr lang="en-US" sz="2600" dirty="0" smtClean="0">
              <a:cs typeface="Times New Roman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>
              <a:cs typeface="Times New Roman" pitchFamily="18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/>
              <a:t>These data types are called </a:t>
            </a:r>
            <a:r>
              <a:rPr lang="en-US" sz="2800" b="1" dirty="0">
                <a:solidFill>
                  <a:srgbClr val="C00000"/>
                </a:solidFill>
              </a:rPr>
              <a:t>primitive (built-in types)</a:t>
            </a:r>
            <a:r>
              <a:rPr lang="en-US" sz="2800" dirty="0">
                <a:solidFill>
                  <a:srgbClr val="C00000"/>
                </a:solidFill>
              </a:rPr>
              <a:t>, </a:t>
            </a:r>
            <a:r>
              <a:rPr lang="en-US" sz="2800" dirty="0"/>
              <a:t>because they are embedded in C# language at the lowest level</a:t>
            </a:r>
            <a:endParaRPr lang="en-US" sz="2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11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579809"/>
            <a:ext cx="10817180" cy="4421746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Object-oriented </a:t>
            </a:r>
            <a:r>
              <a:rPr lang="en-US" dirty="0"/>
              <a:t>programming language and part of the .NET family from Microsoft.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Very </a:t>
            </a:r>
            <a:r>
              <a:rPr lang="en-US" dirty="0"/>
              <a:t>similar to C++ and Java.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</a:t>
            </a:r>
            <a:r>
              <a:rPr lang="en-US" dirty="0"/>
              <a:t># is the programming language, while </a:t>
            </a:r>
            <a:r>
              <a:rPr lang="en-US" i="1" dirty="0">
                <a:solidFill>
                  <a:srgbClr val="C00000"/>
                </a:solidFill>
              </a:rPr>
              <a:t>Microsoft Visual Studio </a:t>
            </a:r>
            <a:r>
              <a:rPr lang="en-US" dirty="0"/>
              <a:t>is the development environment.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C#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094113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b="1" dirty="0">
                <a:latin typeface="Bradley Hand ITC" panose="03070402050302030203" pitchFamily="66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1828800" y="12954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76" y="1103086"/>
            <a:ext cx="8342446" cy="552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7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What Is a Variable?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b="1" dirty="0">
                <a:latin typeface="Bradley Hand ITC" panose="03070402050302030203" pitchFamily="66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1026459" y="1755634"/>
            <a:ext cx="10659035" cy="4965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2575" indent="-282575">
              <a:buFont typeface="Wingdings" panose="05000000000000000000" pitchFamily="2" charset="2"/>
              <a:buChar char="§"/>
            </a:pPr>
            <a:r>
              <a:rPr lang="en-US" sz="2800" dirty="0"/>
              <a:t>A </a:t>
            </a:r>
            <a:r>
              <a:rPr lang="en-US" sz="2800" b="1" dirty="0"/>
              <a:t>variable </a:t>
            </a:r>
            <a:r>
              <a:rPr lang="en-US" sz="2800" dirty="0"/>
              <a:t>is a </a:t>
            </a:r>
            <a:r>
              <a:rPr lang="en-US" sz="2800" b="1" dirty="0" smtClean="0"/>
              <a:t>container/storage </a:t>
            </a:r>
            <a:r>
              <a:rPr lang="en-US" sz="2800" b="1" dirty="0"/>
              <a:t>of information</a:t>
            </a:r>
            <a:r>
              <a:rPr lang="en-US" sz="2800" dirty="0"/>
              <a:t>, which can change its </a:t>
            </a:r>
            <a:r>
              <a:rPr lang="en-US" sz="2800" dirty="0" smtClean="0"/>
              <a:t>value during execution. </a:t>
            </a:r>
          </a:p>
          <a:p>
            <a:pPr marL="282575" indent="-282575"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marL="282575" indent="-282575">
              <a:buFont typeface="Wingdings" panose="05000000000000000000" pitchFamily="2" charset="2"/>
              <a:buChar char="§"/>
            </a:pPr>
            <a:r>
              <a:rPr lang="en-US" sz="2800" dirty="0" smtClean="0"/>
              <a:t>It </a:t>
            </a:r>
            <a:r>
              <a:rPr lang="en-US" sz="2800" dirty="0"/>
              <a:t>provides means for: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i="1" dirty="0" smtClean="0">
                <a:solidFill>
                  <a:srgbClr val="002060"/>
                </a:solidFill>
              </a:rPr>
              <a:t>Storing information;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i="1" dirty="0" smtClean="0">
                <a:solidFill>
                  <a:srgbClr val="002060"/>
                </a:solidFill>
              </a:rPr>
              <a:t>Retrieving the stored information;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i="1" dirty="0" smtClean="0">
                <a:solidFill>
                  <a:srgbClr val="002060"/>
                </a:solidFill>
              </a:rPr>
              <a:t>Modifying the stored information</a:t>
            </a:r>
            <a:r>
              <a:rPr lang="en-US" sz="2600" dirty="0" smtClean="0"/>
              <a:t>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282575" indent="-282575">
              <a:buFont typeface="Wingdings" panose="05000000000000000000" pitchFamily="2" charset="2"/>
              <a:buChar char="§"/>
            </a:pPr>
            <a:r>
              <a:rPr lang="en-US" sz="2800" dirty="0"/>
              <a:t>Variables are characterized by: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 i="1" dirty="0" smtClean="0">
                <a:solidFill>
                  <a:srgbClr val="C00000"/>
                </a:solidFill>
              </a:rPr>
              <a:t>Type</a:t>
            </a:r>
            <a:r>
              <a:rPr lang="en-US" sz="2400" b="1" dirty="0" smtClean="0"/>
              <a:t> </a:t>
            </a:r>
            <a:r>
              <a:rPr lang="en-US" sz="2400" dirty="0"/>
              <a:t>(of the information preserved in them), for example </a:t>
            </a:r>
            <a:r>
              <a:rPr lang="en-US" sz="2400" b="1" i="1" dirty="0">
                <a:solidFill>
                  <a:srgbClr val="00B050"/>
                </a:solidFill>
              </a:rPr>
              <a:t>int</a:t>
            </a:r>
            <a:r>
              <a:rPr lang="en-US" sz="2400" i="1" dirty="0">
                <a:solidFill>
                  <a:srgbClr val="00B050"/>
                </a:solidFill>
              </a:rPr>
              <a:t>; </a:t>
            </a:r>
            <a:endParaRPr lang="en-US" sz="2400" i="1" dirty="0" smtClean="0">
              <a:solidFill>
                <a:srgbClr val="00B05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C00000"/>
                </a:solidFill>
              </a:rPr>
              <a:t>Name</a:t>
            </a:r>
            <a:r>
              <a:rPr lang="en-US" sz="2400" b="1" dirty="0"/>
              <a:t> </a:t>
            </a:r>
            <a:r>
              <a:rPr lang="en-US" sz="2400" dirty="0"/>
              <a:t>(identifier), for example </a:t>
            </a:r>
            <a:r>
              <a:rPr lang="en-US" sz="2400" b="1" i="1" dirty="0">
                <a:solidFill>
                  <a:srgbClr val="00B050"/>
                </a:solidFill>
              </a:rPr>
              <a:t>age;</a:t>
            </a:r>
            <a:r>
              <a:rPr lang="en-US" sz="24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 i="1" dirty="0" smtClean="0">
                <a:solidFill>
                  <a:srgbClr val="C00000"/>
                </a:solidFill>
              </a:rPr>
              <a:t>Value</a:t>
            </a:r>
            <a:r>
              <a:rPr lang="en-US" sz="2400" b="1" dirty="0" smtClean="0"/>
              <a:t> </a:t>
            </a:r>
            <a:r>
              <a:rPr lang="en-US" sz="2400" dirty="0"/>
              <a:t>(stored information), for example </a:t>
            </a:r>
            <a:r>
              <a:rPr lang="en-US" sz="2400" b="1" i="1" dirty="0">
                <a:solidFill>
                  <a:srgbClr val="00B050"/>
                </a:solidFill>
              </a:rPr>
              <a:t>25.</a:t>
            </a:r>
            <a:r>
              <a:rPr lang="en-US" sz="2400" dirty="0"/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8302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Variables </a:t>
            </a:r>
            <a:r>
              <a:rPr lang="en-US" dirty="0" smtClean="0">
                <a:solidFill>
                  <a:srgbClr val="0070C0"/>
                </a:solidFill>
              </a:rPr>
              <a:t>Naming Rules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b="1" dirty="0">
                <a:latin typeface="Bradley Hand ITC" panose="03070402050302030203" pitchFamily="66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838200" y="1825624"/>
            <a:ext cx="11075894" cy="480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 smtClean="0"/>
              <a:t>Variable </a:t>
            </a:r>
            <a:r>
              <a:rPr lang="en-US" sz="2800" dirty="0"/>
              <a:t>names can contain the letters </a:t>
            </a:r>
            <a:r>
              <a:rPr lang="en-US" sz="2800" b="1" dirty="0"/>
              <a:t>a</a:t>
            </a:r>
            <a:r>
              <a:rPr lang="en-US" sz="2800" dirty="0"/>
              <a:t>-</a:t>
            </a:r>
            <a:r>
              <a:rPr lang="en-US" sz="2800" b="1" dirty="0"/>
              <a:t>z</a:t>
            </a:r>
            <a:r>
              <a:rPr lang="en-US" sz="2800" dirty="0"/>
              <a:t>, </a:t>
            </a:r>
            <a:r>
              <a:rPr lang="en-US" sz="2800" b="1" dirty="0"/>
              <a:t>A</a:t>
            </a:r>
            <a:r>
              <a:rPr lang="en-US" sz="2800" dirty="0"/>
              <a:t>-</a:t>
            </a:r>
            <a:r>
              <a:rPr lang="en-US" sz="2800" b="1" dirty="0"/>
              <a:t>Z</a:t>
            </a:r>
            <a:r>
              <a:rPr lang="en-US" sz="2800" dirty="0"/>
              <a:t>, the digits </a:t>
            </a:r>
            <a:r>
              <a:rPr lang="en-US" sz="2800" b="1" dirty="0"/>
              <a:t>0</a:t>
            </a:r>
            <a:r>
              <a:rPr lang="en-US" sz="2800" dirty="0"/>
              <a:t>-</a:t>
            </a:r>
            <a:r>
              <a:rPr lang="en-US" sz="2800" b="1" dirty="0"/>
              <a:t>9 </a:t>
            </a:r>
            <a:r>
              <a:rPr lang="en-US" sz="2800" dirty="0"/>
              <a:t>as well as the character '</a:t>
            </a:r>
            <a:r>
              <a:rPr lang="en-US" sz="2800" b="1" dirty="0"/>
              <a:t>_</a:t>
            </a:r>
            <a:r>
              <a:rPr lang="en-US" sz="2800" dirty="0"/>
              <a:t>'.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Variable names </a:t>
            </a:r>
            <a:r>
              <a:rPr lang="en-US" sz="2800" b="1" dirty="0">
                <a:solidFill>
                  <a:srgbClr val="FF0000"/>
                </a:solidFill>
              </a:rPr>
              <a:t>cannot</a:t>
            </a:r>
            <a:r>
              <a:rPr lang="en-US" sz="2800" dirty="0"/>
              <a:t> start with a </a:t>
            </a:r>
            <a:r>
              <a:rPr lang="en-US" sz="2800" b="1" dirty="0">
                <a:solidFill>
                  <a:srgbClr val="FF0000"/>
                </a:solidFill>
              </a:rPr>
              <a:t>digit</a:t>
            </a:r>
            <a:r>
              <a:rPr lang="en-US" sz="2800" dirty="0">
                <a:solidFill>
                  <a:srgbClr val="FF0000"/>
                </a:solidFill>
              </a:rPr>
              <a:t>.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i="1" dirty="0" smtClean="0"/>
              <a:t>keywords</a:t>
            </a:r>
            <a:r>
              <a:rPr lang="en-US" sz="2800" b="1" dirty="0" smtClean="0"/>
              <a:t> </a:t>
            </a:r>
            <a:r>
              <a:rPr lang="en-US" sz="2800" dirty="0"/>
              <a:t>of the C# </a:t>
            </a:r>
            <a:r>
              <a:rPr lang="en-US" sz="2800" dirty="0" smtClean="0"/>
              <a:t>language can’t be used as a variable </a:t>
            </a:r>
            <a:r>
              <a:rPr lang="en-US" sz="2800" dirty="0"/>
              <a:t>names </a:t>
            </a:r>
            <a:endParaRPr lang="en-US" sz="2800" dirty="0" smtClean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 smtClean="0"/>
              <a:t>For example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base</a:t>
            </a:r>
            <a:r>
              <a:rPr lang="en-US" sz="2800" dirty="0"/>
              <a:t>, </a:t>
            </a:r>
            <a:r>
              <a:rPr lang="en-US" sz="2800" b="1" dirty="0"/>
              <a:t>char</a:t>
            </a:r>
            <a:r>
              <a:rPr lang="en-US" sz="2800" dirty="0"/>
              <a:t>, </a:t>
            </a:r>
            <a:r>
              <a:rPr lang="en-US" sz="2800" b="1" dirty="0"/>
              <a:t>default</a:t>
            </a:r>
            <a:r>
              <a:rPr lang="en-US" sz="2800" dirty="0"/>
              <a:t>, </a:t>
            </a:r>
            <a:r>
              <a:rPr lang="en-US" sz="2800" b="1" dirty="0"/>
              <a:t>int</a:t>
            </a:r>
            <a:r>
              <a:rPr lang="en-US" sz="2800" dirty="0"/>
              <a:t>, </a:t>
            </a:r>
            <a:r>
              <a:rPr lang="en-US" sz="2800" b="1" dirty="0"/>
              <a:t>object</a:t>
            </a:r>
            <a:r>
              <a:rPr lang="en-US" sz="2800" dirty="0"/>
              <a:t>, </a:t>
            </a:r>
            <a:r>
              <a:rPr lang="en-US" sz="2800" b="1" dirty="0"/>
              <a:t>this</a:t>
            </a:r>
            <a:r>
              <a:rPr lang="en-US" sz="2800" dirty="0"/>
              <a:t>, </a:t>
            </a:r>
            <a:r>
              <a:rPr lang="en-US" sz="2800" b="1" dirty="0"/>
              <a:t>null </a:t>
            </a:r>
            <a:r>
              <a:rPr lang="en-US" sz="2800" dirty="0"/>
              <a:t>and many others cannot be used as variable names. </a:t>
            </a:r>
          </a:p>
        </p:txBody>
      </p:sp>
    </p:spTree>
    <p:extLst>
      <p:ext uri="{BB962C8B-B14F-4D97-AF65-F5344CB8AC3E}">
        <p14:creationId xmlns:p14="http://schemas.microsoft.com/office/powerpoint/2010/main" val="4311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0070C0"/>
                </a:solidFill>
              </a:rPr>
              <a:t>Declaring </a:t>
            </a:r>
            <a:r>
              <a:rPr lang="en-US" dirty="0" smtClean="0">
                <a:solidFill>
                  <a:srgbClr val="0070C0"/>
                </a:solidFill>
              </a:rPr>
              <a:t>&amp; Initializing Variables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b="1" dirty="0">
                <a:latin typeface="Bradley Hand ITC" panose="03070402050302030203" pitchFamily="66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1035423" y="1825624"/>
            <a:ext cx="10609729" cy="480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b="1" i="1" dirty="0">
                <a:solidFill>
                  <a:srgbClr val="7030A0"/>
                </a:solidFill>
              </a:rPr>
              <a:t>Declaration</a:t>
            </a:r>
            <a:r>
              <a:rPr lang="en-US" sz="2800" b="1" dirty="0"/>
              <a:t>: </a:t>
            </a:r>
            <a:r>
              <a:rPr lang="en-US" sz="2800" kern="0" dirty="0" smtClean="0">
                <a:cs typeface="Aldhabi" panose="01000000000000000000" pitchFamily="2" charset="-78"/>
              </a:rPr>
              <a:t>preparing a variable for storage</a:t>
            </a:r>
          </a:p>
          <a:p>
            <a:pPr marL="349250" indent="-3492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7030A0"/>
                </a:solidFill>
              </a:rPr>
              <a:t>Initialization</a:t>
            </a:r>
            <a:r>
              <a:rPr lang="en-US" sz="2800" b="1" dirty="0" smtClean="0"/>
              <a:t>: </a:t>
            </a:r>
            <a:r>
              <a:rPr lang="en-US" sz="2800" dirty="0" smtClean="0"/>
              <a:t>specifying </a:t>
            </a:r>
            <a:r>
              <a:rPr lang="en-US" sz="2800" dirty="0"/>
              <a:t>an initial value. </a:t>
            </a:r>
            <a:endParaRPr lang="en-US" sz="2800" dirty="0" smtClean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i="1" dirty="0" smtClean="0">
                <a:solidFill>
                  <a:srgbClr val="002060"/>
                </a:solidFill>
              </a:rPr>
              <a:t>Setting </a:t>
            </a:r>
            <a:r>
              <a:rPr lang="en-US" sz="2800" i="1" dirty="0">
                <a:solidFill>
                  <a:srgbClr val="002060"/>
                </a:solidFill>
              </a:rPr>
              <a:t>value to variables at the time of their </a:t>
            </a:r>
            <a:r>
              <a:rPr lang="en-US" sz="2800" i="1" dirty="0" smtClean="0">
                <a:solidFill>
                  <a:srgbClr val="002060"/>
                </a:solidFill>
              </a:rPr>
              <a:t>declaration</a:t>
            </a:r>
            <a:endParaRPr lang="en-US" sz="2800" dirty="0"/>
          </a:p>
          <a:p>
            <a:pPr marL="342900" indent="-3429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solidFill>
                  <a:srgbClr val="00B050"/>
                </a:solidFill>
                <a:cs typeface="Aldhabi" panose="01000000000000000000" pitchFamily="2" charset="-78"/>
              </a:rPr>
              <a:t>&lt;data type&gt; &lt;identifier&gt; [= &lt;initialization&gt;];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       E.g.   string name =”</a:t>
            </a:r>
            <a:r>
              <a:rPr lang="en-US" sz="2800" dirty="0" err="1"/>
              <a:t>Abenezer</a:t>
            </a:r>
            <a:r>
              <a:rPr lang="en-US" sz="2800" dirty="0"/>
              <a:t>”;</a:t>
            </a:r>
          </a:p>
          <a:p>
            <a:endParaRPr lang="en-US" sz="2800" dirty="0"/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US" sz="2800" kern="0" dirty="0"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7369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730" y="420453"/>
            <a:ext cx="10515600" cy="937653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0070C0"/>
                </a:solidFill>
              </a:rPr>
              <a:t>Operators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b="1" dirty="0">
                <a:latin typeface="Bradley Hand ITC" panose="03070402050302030203" pitchFamily="66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838200" y="1358106"/>
            <a:ext cx="11129683" cy="5499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2575" indent="-282575">
              <a:buFont typeface="Wingdings" panose="05000000000000000000" pitchFamily="2" charset="2"/>
              <a:buChar char="§"/>
            </a:pPr>
            <a:r>
              <a:rPr lang="en-US" sz="2800" dirty="0"/>
              <a:t>Operators in C# can be separated in several different categories: </a:t>
            </a:r>
          </a:p>
          <a:p>
            <a:pPr marL="739775" lvl="1" indent="-282575">
              <a:buFont typeface="Wingdings" panose="05000000000000000000" pitchFamily="2" charset="2"/>
              <a:buChar char="§"/>
            </a:pPr>
            <a:r>
              <a:rPr lang="en-US" sz="2600" b="1" i="1" dirty="0">
                <a:solidFill>
                  <a:srgbClr val="0070C0"/>
                </a:solidFill>
              </a:rPr>
              <a:t>Arithmetic</a:t>
            </a:r>
            <a:r>
              <a:rPr lang="en-US" sz="2600" b="1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operators – they are used to perform simple mathematical operations</a:t>
            </a:r>
            <a:r>
              <a:rPr lang="en-US" sz="2600" dirty="0" smtClean="0"/>
              <a:t>. </a:t>
            </a:r>
            <a:r>
              <a:rPr lang="en-US" sz="2600" dirty="0">
                <a:solidFill>
                  <a:srgbClr val="FF0000"/>
                </a:solidFill>
              </a:rPr>
              <a:t>-, +, *, /, %, ++, -- </a:t>
            </a:r>
          </a:p>
          <a:p>
            <a:pPr marL="739775" lvl="1" indent="-282575">
              <a:buFont typeface="Wingdings" panose="05000000000000000000" pitchFamily="2" charset="2"/>
              <a:buChar char="§"/>
            </a:pPr>
            <a:r>
              <a:rPr lang="en-US" sz="2600" b="1" i="1" dirty="0">
                <a:solidFill>
                  <a:srgbClr val="0070C0"/>
                </a:solidFill>
              </a:rPr>
              <a:t>Assignment</a:t>
            </a:r>
            <a:r>
              <a:rPr lang="en-US" sz="2600" b="1" dirty="0"/>
              <a:t> </a:t>
            </a:r>
            <a:r>
              <a:rPr lang="en-US" sz="2600" dirty="0"/>
              <a:t>operators – allow assigning values to variables. </a:t>
            </a:r>
            <a:r>
              <a:rPr lang="en-US" sz="2600" dirty="0">
                <a:solidFill>
                  <a:srgbClr val="FF0000"/>
                </a:solidFill>
              </a:rPr>
              <a:t>=, +=, -=, *=, /=, %=</a:t>
            </a:r>
          </a:p>
          <a:p>
            <a:pPr marL="739775" lvl="1" indent="-282575">
              <a:buFont typeface="Wingdings" panose="05000000000000000000" pitchFamily="2" charset="2"/>
              <a:buChar char="§"/>
            </a:pPr>
            <a:r>
              <a:rPr lang="en-US" sz="2600" b="1" i="1" dirty="0">
                <a:solidFill>
                  <a:srgbClr val="0070C0"/>
                </a:solidFill>
              </a:rPr>
              <a:t>Comparison</a:t>
            </a:r>
            <a:r>
              <a:rPr lang="en-US" sz="2600" b="1" dirty="0"/>
              <a:t> </a:t>
            </a:r>
            <a:r>
              <a:rPr lang="en-US" sz="2600" dirty="0"/>
              <a:t>operators – allow comparison of two literals and/or variables</a:t>
            </a:r>
            <a:r>
              <a:rPr lang="en-US" sz="2600" dirty="0" smtClean="0"/>
              <a:t>. </a:t>
            </a:r>
            <a:r>
              <a:rPr lang="en-US" sz="2600" dirty="0" smtClean="0">
                <a:solidFill>
                  <a:srgbClr val="FF0000"/>
                </a:solidFill>
              </a:rPr>
              <a:t>==,!=, </a:t>
            </a:r>
            <a:r>
              <a:rPr lang="en-US" sz="2600" dirty="0">
                <a:solidFill>
                  <a:srgbClr val="FF0000"/>
                </a:solidFill>
              </a:rPr>
              <a:t>&gt;, &lt;, &gt;=, &lt;= </a:t>
            </a:r>
          </a:p>
          <a:p>
            <a:pPr marL="739775" lvl="1" indent="-282575">
              <a:buFont typeface="Wingdings" panose="05000000000000000000" pitchFamily="2" charset="2"/>
              <a:buChar char="§"/>
            </a:pPr>
            <a:r>
              <a:rPr lang="en-US" sz="2600" b="1" i="1" dirty="0">
                <a:solidFill>
                  <a:srgbClr val="0070C0"/>
                </a:solidFill>
              </a:rPr>
              <a:t>Logical</a:t>
            </a:r>
            <a:r>
              <a:rPr lang="en-US" sz="2600" b="1" dirty="0"/>
              <a:t> </a:t>
            </a:r>
            <a:r>
              <a:rPr lang="en-US" sz="2600" dirty="0"/>
              <a:t>operators – operators that work with Boolean data types and Boolean expressions. </a:t>
            </a:r>
            <a:r>
              <a:rPr lang="en-US" sz="2600" dirty="0">
                <a:solidFill>
                  <a:srgbClr val="FF0000"/>
                </a:solidFill>
              </a:rPr>
              <a:t>&amp;&amp;, ||, !, ^ </a:t>
            </a:r>
          </a:p>
          <a:p>
            <a:pPr marL="739775" lvl="1" indent="-282575">
              <a:buFont typeface="Wingdings" panose="05000000000000000000" pitchFamily="2" charset="2"/>
              <a:buChar char="§"/>
            </a:pPr>
            <a:r>
              <a:rPr lang="en-US" sz="2600" b="1" i="1" dirty="0">
                <a:solidFill>
                  <a:srgbClr val="0070C0"/>
                </a:solidFill>
              </a:rPr>
              <a:t>Binary</a:t>
            </a:r>
            <a:r>
              <a:rPr lang="en-US" sz="2600" b="1" dirty="0"/>
              <a:t> </a:t>
            </a:r>
            <a:r>
              <a:rPr lang="en-US" sz="2600" dirty="0"/>
              <a:t>operators – used to perform operations on the binary representation of numerical data. </a:t>
            </a:r>
            <a:r>
              <a:rPr lang="en-US" sz="2600" dirty="0">
                <a:solidFill>
                  <a:srgbClr val="FF0000"/>
                </a:solidFill>
              </a:rPr>
              <a:t>&amp;, |, ^, ~, &lt;&lt;, &gt;&gt; </a:t>
            </a:r>
          </a:p>
          <a:p>
            <a:pPr marL="739775" lvl="1" indent="-282575">
              <a:buFont typeface="Wingdings" panose="05000000000000000000" pitchFamily="2" charset="2"/>
              <a:buChar char="§"/>
            </a:pPr>
            <a:r>
              <a:rPr lang="en-US" sz="2600" b="1" i="1" dirty="0">
                <a:solidFill>
                  <a:srgbClr val="0070C0"/>
                </a:solidFill>
              </a:rPr>
              <a:t>Type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r>
              <a:rPr lang="en-US" sz="2600" b="1" i="1" dirty="0">
                <a:solidFill>
                  <a:srgbClr val="0070C0"/>
                </a:solidFill>
              </a:rPr>
              <a:t>conversion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operators – allow conversion of data from one type to another. </a:t>
            </a:r>
            <a:r>
              <a:rPr lang="en-US" sz="2600" dirty="0">
                <a:solidFill>
                  <a:srgbClr val="FF0000"/>
                </a:solidFill>
              </a:rPr>
              <a:t>(type), as, is, </a:t>
            </a:r>
            <a:r>
              <a:rPr lang="en-US" sz="2600" dirty="0" err="1">
                <a:solidFill>
                  <a:srgbClr val="FF0000"/>
                </a:solidFill>
              </a:rPr>
              <a:t>typeof</a:t>
            </a:r>
            <a:r>
              <a:rPr lang="en-US" sz="2600" dirty="0">
                <a:solidFill>
                  <a:srgbClr val="FF0000"/>
                </a:solidFill>
              </a:rPr>
              <a:t>, </a:t>
            </a:r>
            <a:r>
              <a:rPr lang="en-US" sz="2600" dirty="0" err="1">
                <a:solidFill>
                  <a:srgbClr val="FF0000"/>
                </a:solidFill>
              </a:rPr>
              <a:t>sizeof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85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010"/>
          </a:xfrm>
        </p:spPr>
        <p:txBody>
          <a:bodyPr>
            <a:normAutofit/>
          </a:bodyPr>
          <a:lstStyle/>
          <a:p>
            <a:pPr marL="457200">
              <a:buNone/>
            </a:pPr>
            <a:r>
              <a:rPr lang="en-US" sz="2600" dirty="0" smtClean="0"/>
              <a:t>static </a:t>
            </a:r>
            <a:r>
              <a:rPr lang="en-US" sz="2600" dirty="0"/>
              <a:t>void Main(string[] </a:t>
            </a:r>
            <a:r>
              <a:rPr lang="en-US" sz="2600" dirty="0" err="1"/>
              <a:t>args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r>
              <a:rPr lang="en-US" sz="2600" dirty="0"/>
              <a:t>        {</a:t>
            </a:r>
          </a:p>
          <a:p>
            <a:pPr marL="0" indent="0">
              <a:buNone/>
            </a:pPr>
            <a:r>
              <a:rPr lang="en-US" sz="2600" dirty="0"/>
              <a:t>            </a:t>
            </a:r>
            <a:r>
              <a:rPr lang="en-US" sz="2600" dirty="0" err="1"/>
              <a:t>bool</a:t>
            </a:r>
            <a:r>
              <a:rPr lang="en-US" sz="2600" dirty="0"/>
              <a:t> a = true;</a:t>
            </a:r>
          </a:p>
          <a:p>
            <a:pPr marL="0" indent="0">
              <a:buNone/>
            </a:pPr>
            <a:r>
              <a:rPr lang="en-US" sz="2600" dirty="0"/>
              <a:t>            </a:t>
            </a:r>
            <a:r>
              <a:rPr lang="en-US" sz="2600" dirty="0" err="1"/>
              <a:t>bool</a:t>
            </a:r>
            <a:r>
              <a:rPr lang="en-US" sz="2600" dirty="0"/>
              <a:t> b = false;</a:t>
            </a:r>
          </a:p>
          <a:p>
            <a:pPr marL="0" indent="0">
              <a:buNone/>
            </a:pPr>
            <a:r>
              <a:rPr lang="en-US" sz="2600" dirty="0"/>
              <a:t>            </a:t>
            </a:r>
            <a:r>
              <a:rPr lang="en-US" sz="2600" dirty="0" err="1"/>
              <a:t>Console.WriteLine</a:t>
            </a:r>
            <a:r>
              <a:rPr lang="en-US" sz="2600" dirty="0"/>
              <a:t>(a &amp;&amp; b); </a:t>
            </a:r>
          </a:p>
          <a:p>
            <a:pPr marL="0" indent="0">
              <a:buNone/>
            </a:pPr>
            <a:r>
              <a:rPr lang="en-US" sz="2600" dirty="0"/>
              <a:t>            </a:t>
            </a:r>
            <a:r>
              <a:rPr lang="en-US" sz="2600" dirty="0" err="1"/>
              <a:t>Console.WriteLine</a:t>
            </a:r>
            <a:r>
              <a:rPr lang="en-US" sz="2600" dirty="0"/>
              <a:t>(a || b);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            Console.WriteLine(!b);</a:t>
            </a:r>
          </a:p>
          <a:p>
            <a:pPr marL="0" indent="0">
              <a:buNone/>
            </a:pPr>
            <a:r>
              <a:rPr lang="en-US" sz="2600" dirty="0" smtClean="0"/>
              <a:t>            </a:t>
            </a:r>
            <a:r>
              <a:rPr lang="en-US" sz="2600" dirty="0"/>
              <a:t>Console.WriteLine(b || true</a:t>
            </a:r>
            <a:r>
              <a:rPr lang="en-US" sz="2600" dirty="0" smtClean="0"/>
              <a:t>);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  Console.WriteLine(</a:t>
            </a:r>
            <a:r>
              <a:rPr lang="en-US" sz="2600" dirty="0" err="1" smtClean="0"/>
              <a:t>sizeof</a:t>
            </a:r>
            <a:r>
              <a:rPr lang="en-US" sz="2600" dirty="0" smtClean="0"/>
              <a:t>(int));</a:t>
            </a:r>
            <a:endParaRPr lang="it-IT" sz="2600" dirty="0" smtClean="0"/>
          </a:p>
          <a:p>
            <a:pPr marL="0" indent="0">
              <a:buNone/>
            </a:pPr>
            <a:r>
              <a:rPr lang="en-US" sz="2600" dirty="0" smtClean="0"/>
              <a:t>        </a:t>
            </a:r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807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92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048"/>
            <a:ext cx="10515600" cy="5351928"/>
          </a:xfrm>
        </p:spPr>
        <p:txBody>
          <a:bodyPr>
            <a:noAutofit/>
          </a:bodyPr>
          <a:lstStyle/>
          <a:p>
            <a:pPr marL="457200">
              <a:buNone/>
            </a:pPr>
            <a:r>
              <a:rPr lang="en-US" sz="2200" dirty="0" smtClean="0"/>
              <a:t>static </a:t>
            </a:r>
            <a:r>
              <a:rPr lang="en-US" sz="2200" dirty="0"/>
              <a:t>void Main(string[] </a:t>
            </a:r>
            <a:r>
              <a:rPr lang="en-US" sz="2200" dirty="0" err="1"/>
              <a:t>args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 smtClean="0"/>
              <a:t>    </a:t>
            </a:r>
            <a:r>
              <a:rPr lang="en-US" sz="2200" b="1" dirty="0" smtClean="0"/>
              <a:t>{ </a:t>
            </a:r>
            <a:r>
              <a:rPr lang="en-US" sz="2200" dirty="0" smtClean="0"/>
              <a:t>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smtClean="0"/>
              <a:t>            </a:t>
            </a:r>
            <a:r>
              <a:rPr lang="en-US" sz="2200" dirty="0" smtClean="0">
                <a:solidFill>
                  <a:srgbClr val="0070C0"/>
                </a:solidFill>
              </a:rPr>
              <a:t>int </a:t>
            </a:r>
            <a:r>
              <a:rPr lang="en-US" sz="2200" dirty="0"/>
              <a:t>a = 5;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            </a:t>
            </a:r>
            <a:r>
              <a:rPr lang="en-US" sz="2200" dirty="0">
                <a:solidFill>
                  <a:srgbClr val="0070C0"/>
                </a:solidFill>
              </a:rPr>
              <a:t>int </a:t>
            </a:r>
            <a:r>
              <a:rPr lang="en-US" sz="2200" dirty="0"/>
              <a:t>b = 4;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           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200" dirty="0" err="1"/>
              <a:t>.WriteLine</a:t>
            </a:r>
            <a:r>
              <a:rPr lang="en-US" sz="2200" dirty="0"/>
              <a:t>(a + b</a:t>
            </a:r>
            <a:r>
              <a:rPr lang="en-US" sz="2200" dirty="0" smtClean="0"/>
              <a:t>);</a:t>
            </a: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           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200" dirty="0" err="1"/>
              <a:t>.WriteLine</a:t>
            </a:r>
            <a:r>
              <a:rPr lang="en-US" sz="2200" dirty="0"/>
              <a:t>(a + (b</a:t>
            </a:r>
            <a:r>
              <a:rPr lang="en-US" sz="2200" dirty="0" smtClean="0"/>
              <a:t>++));</a:t>
            </a: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           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200" dirty="0" err="1"/>
              <a:t>.WriteLine</a:t>
            </a:r>
            <a:r>
              <a:rPr lang="en-US" sz="2200" dirty="0"/>
              <a:t>(a + b</a:t>
            </a:r>
            <a:r>
              <a:rPr lang="en-US" sz="2200" dirty="0" smtClean="0"/>
              <a:t>);</a:t>
            </a: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           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200" dirty="0" err="1"/>
              <a:t>.WriteLine</a:t>
            </a:r>
            <a:r>
              <a:rPr lang="en-US" sz="2200" dirty="0"/>
              <a:t>(a + (++b</a:t>
            </a:r>
            <a:r>
              <a:rPr lang="en-US" sz="2200" dirty="0" smtClean="0"/>
              <a:t>));</a:t>
            </a: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           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200" dirty="0" err="1"/>
              <a:t>.WriteLine</a:t>
            </a:r>
            <a:r>
              <a:rPr lang="en-US" sz="2200" dirty="0"/>
              <a:t>(a + b</a:t>
            </a:r>
            <a:r>
              <a:rPr lang="en-US" sz="2200" dirty="0" smtClean="0"/>
              <a:t>);</a:t>
            </a: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           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200" dirty="0" err="1"/>
              <a:t>.WriteLine</a:t>
            </a:r>
            <a:r>
              <a:rPr lang="en-US" sz="2200" dirty="0"/>
              <a:t>(14 / a</a:t>
            </a:r>
            <a:r>
              <a:rPr lang="en-US" sz="2200" dirty="0" smtClean="0"/>
              <a:t>);</a:t>
            </a: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           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200" dirty="0" err="1"/>
              <a:t>.WriteLine</a:t>
            </a:r>
            <a:r>
              <a:rPr lang="en-US" sz="2200" dirty="0"/>
              <a:t>(14 % a</a:t>
            </a:r>
            <a:r>
              <a:rPr lang="en-US" sz="2200" dirty="0" smtClean="0"/>
              <a:t>);</a:t>
            </a:r>
          </a:p>
          <a:p>
            <a:pPr marL="0" indent="0">
              <a:buNone/>
            </a:pPr>
            <a:r>
              <a:rPr lang="en-US" sz="2200" dirty="0" smtClean="0"/>
              <a:t> </a:t>
            </a:r>
            <a:r>
              <a:rPr lang="en-US" sz="2200" b="1" dirty="0" smtClean="0"/>
              <a:t> }</a:t>
            </a:r>
            <a:endParaRPr lang="en-US" sz="22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686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0070C0"/>
                </a:solidFill>
              </a:rPr>
              <a:t>Conditional Control statements 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b="1" dirty="0">
                <a:latin typeface="Bradley Hand ITC" panose="03070402050302030203" pitchFamily="66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1676400" y="1295400"/>
            <a:ext cx="8839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838200" y="1813242"/>
            <a:ext cx="9829800" cy="472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if</a:t>
            </a:r>
            <a:r>
              <a:rPr lang="en-US" sz="2800" dirty="0"/>
              <a:t>,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if</a:t>
            </a:r>
            <a:r>
              <a:rPr lang="en-US" sz="2800" dirty="0"/>
              <a:t>...else,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if</a:t>
            </a:r>
            <a:r>
              <a:rPr lang="en-US" sz="2800" dirty="0"/>
              <a:t>...else </a:t>
            </a:r>
            <a:r>
              <a:rPr lang="en-US" sz="2800" dirty="0" smtClean="0"/>
              <a:t>if </a:t>
            </a:r>
            <a:r>
              <a:rPr lang="en-US" sz="2800" dirty="0"/>
              <a:t>and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Nested </a:t>
            </a:r>
            <a:r>
              <a:rPr lang="en-US" sz="2800" dirty="0"/>
              <a:t>if </a:t>
            </a:r>
            <a:r>
              <a:rPr lang="en-US" sz="2800" dirty="0" smtClean="0"/>
              <a:t>Statement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Switch statement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439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"if “Statement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8659" cy="4857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if (Boolean expression)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{ 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smtClean="0">
                <a:solidFill>
                  <a:srgbClr val="0070C0"/>
                </a:solidFill>
              </a:rPr>
              <a:t>    </a:t>
            </a:r>
            <a:r>
              <a:rPr lang="en-US" b="1" dirty="0">
                <a:solidFill>
                  <a:srgbClr val="0070C0"/>
                </a:solidFill>
              </a:rPr>
              <a:t>Body of the conditional statement;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} </a:t>
            </a:r>
            <a:endParaRPr lang="en-US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expression in the brackets which follows the keyword </a:t>
            </a:r>
            <a:r>
              <a:rPr lang="en-US" b="1" dirty="0"/>
              <a:t>if </a:t>
            </a:r>
            <a:r>
              <a:rPr lang="en-US" dirty="0"/>
              <a:t>must return the Boolean value </a:t>
            </a:r>
            <a:r>
              <a:rPr lang="en-US" b="1" dirty="0"/>
              <a:t>true </a:t>
            </a:r>
            <a:r>
              <a:rPr lang="en-US" dirty="0"/>
              <a:t>or </a:t>
            </a:r>
            <a:r>
              <a:rPr lang="en-US" b="1" dirty="0"/>
              <a:t>false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 </a:t>
            </a:r>
            <a:r>
              <a:rPr lang="en-US" dirty="0" smtClean="0"/>
              <a:t>the value is </a:t>
            </a:r>
            <a:r>
              <a:rPr lang="en-US" b="1" dirty="0"/>
              <a:t>true</a:t>
            </a:r>
            <a:r>
              <a:rPr lang="en-US" dirty="0"/>
              <a:t>, then </a:t>
            </a:r>
            <a:r>
              <a:rPr lang="en-US" i="1" dirty="0">
                <a:solidFill>
                  <a:srgbClr val="00B050"/>
                </a:solidFill>
              </a:rPr>
              <a:t>the body of a conditional statement is executed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If </a:t>
            </a:r>
            <a:r>
              <a:rPr lang="en-US" dirty="0"/>
              <a:t>the result is </a:t>
            </a:r>
            <a:r>
              <a:rPr lang="en-US" b="1" dirty="0"/>
              <a:t>false</a:t>
            </a:r>
            <a:r>
              <a:rPr lang="en-US" dirty="0"/>
              <a:t>, </a:t>
            </a:r>
            <a:r>
              <a:rPr lang="en-US" i="1" dirty="0">
                <a:solidFill>
                  <a:srgbClr val="00B050"/>
                </a:solidFill>
              </a:rPr>
              <a:t>then the operators in the body will be skipped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6726"/>
            <a:ext cx="10515600" cy="107371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836"/>
            <a:ext cx="10847294" cy="51216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Console</a:t>
            </a:r>
            <a:r>
              <a:rPr lang="en-US" sz="2400" dirty="0" smtClean="0"/>
              <a:t>.WriteLine</a:t>
            </a:r>
            <a:r>
              <a:rPr lang="en-US" sz="2400" dirty="0"/>
              <a:t>("Enter two numbers.");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/>
              <a:t>.Write</a:t>
            </a:r>
            <a:r>
              <a:rPr lang="en-US" sz="2400" dirty="0"/>
              <a:t>("Enter first number: ");</a:t>
            </a:r>
          </a:p>
          <a:p>
            <a:pPr marL="0" indent="0">
              <a:buNone/>
            </a:pPr>
            <a:r>
              <a:rPr lang="en-US" sz="2400" dirty="0"/>
              <a:t>         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firstNumber</a:t>
            </a:r>
            <a:r>
              <a:rPr lang="en-US" sz="2400" dirty="0"/>
              <a:t> = int.Parse(</a:t>
            </a:r>
            <a:r>
              <a:rPr lang="en-US" sz="2400" dirty="0" err="1"/>
              <a:t>Console.ReadLine</a:t>
            </a:r>
            <a:r>
              <a:rPr lang="en-US" sz="2400" dirty="0"/>
              <a:t>());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/>
              <a:t>.Write</a:t>
            </a:r>
            <a:r>
              <a:rPr lang="en-US" sz="2400" dirty="0"/>
              <a:t>("Enter second number: ");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 </a:t>
            </a:r>
            <a:r>
              <a:rPr lang="en-US" sz="2400" dirty="0" err="1"/>
              <a:t>secondNumber</a:t>
            </a:r>
            <a:r>
              <a:rPr lang="en-US" sz="2400" dirty="0"/>
              <a:t> = </a:t>
            </a:r>
            <a:r>
              <a:rPr lang="en-US" sz="2400" dirty="0" err="1"/>
              <a:t>int.Parse</a:t>
            </a:r>
            <a:r>
              <a:rPr lang="en-US" sz="2400" dirty="0"/>
              <a:t>(</a:t>
            </a:r>
            <a:r>
              <a:rPr lang="en-US" sz="2400" dirty="0" err="1"/>
              <a:t>Console.ReadLine</a:t>
            </a:r>
            <a:r>
              <a:rPr lang="en-US" sz="2400" dirty="0"/>
              <a:t>());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/>
              <a:t> </a:t>
            </a:r>
            <a:r>
              <a:rPr lang="en-US" sz="2400" dirty="0" err="1"/>
              <a:t>biggerNumber</a:t>
            </a:r>
            <a:r>
              <a:rPr lang="en-US" sz="2400" dirty="0"/>
              <a:t> = </a:t>
            </a:r>
            <a:r>
              <a:rPr lang="en-US" sz="2400" dirty="0" err="1"/>
              <a:t>firstNumber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/>
              <a:t> (</a:t>
            </a:r>
            <a:r>
              <a:rPr lang="en-US" sz="2400" dirty="0" err="1"/>
              <a:t>secondNumber</a:t>
            </a:r>
            <a:r>
              <a:rPr lang="en-US" sz="2400" dirty="0"/>
              <a:t> &gt; </a:t>
            </a:r>
            <a:r>
              <a:rPr lang="en-US" sz="2400" dirty="0" err="1"/>
              <a:t>firstNumber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dirty="0" smtClean="0"/>
              <a:t>   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          </a:t>
            </a:r>
            <a:r>
              <a:rPr lang="en-US" sz="2400" dirty="0" smtClean="0"/>
              <a:t>   </a:t>
            </a:r>
            <a:r>
              <a:rPr lang="en-US" sz="2400" dirty="0" err="1"/>
              <a:t>biggerNumber</a:t>
            </a:r>
            <a:r>
              <a:rPr lang="en-US" sz="2400" dirty="0"/>
              <a:t> = </a:t>
            </a:r>
            <a:r>
              <a:rPr lang="en-US" sz="2400" dirty="0" err="1"/>
              <a:t>secondNumber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dirty="0" smtClean="0"/>
              <a:t>     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/>
              <a:t>.WriteLine("The bigger number is: {0}", </a:t>
            </a:r>
            <a:r>
              <a:rPr lang="en-US" sz="2400" dirty="0" err="1"/>
              <a:t>biggerNumber</a:t>
            </a:r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9675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468192"/>
            <a:ext cx="11023242" cy="497124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is an </a:t>
            </a:r>
            <a:r>
              <a:rPr lang="en-US" i="1" dirty="0">
                <a:solidFill>
                  <a:srgbClr val="00B050"/>
                </a:solidFill>
              </a:rPr>
              <a:t>integrated development environment (IDE).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Used to develop </a:t>
            </a:r>
            <a:r>
              <a:rPr lang="en-US" i="1" dirty="0">
                <a:solidFill>
                  <a:srgbClr val="C00000"/>
                </a:solidFill>
              </a:rPr>
              <a:t>console</a:t>
            </a:r>
            <a:r>
              <a:rPr lang="en-US" dirty="0"/>
              <a:t> and </a:t>
            </a:r>
            <a:r>
              <a:rPr lang="en-US" i="1" dirty="0">
                <a:solidFill>
                  <a:srgbClr val="C00000"/>
                </a:solidFill>
              </a:rPr>
              <a:t>graphical user interface </a:t>
            </a:r>
            <a:r>
              <a:rPr lang="en-US" dirty="0"/>
              <a:t>applications along with Windows Forms applications, web sites, web applications, and web </a:t>
            </a:r>
            <a:r>
              <a:rPr lang="en-US" dirty="0" smtClean="0"/>
              <a:t>services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</a:t>
            </a:r>
            <a:r>
              <a:rPr lang="en-US" dirty="0" smtClean="0"/>
              <a:t>hares </a:t>
            </a:r>
            <a:r>
              <a:rPr lang="en-US" dirty="0"/>
              <a:t>a single </a:t>
            </a:r>
            <a:r>
              <a:rPr lang="en-US" b="1" dirty="0"/>
              <a:t>integrated development environment (IDE)</a:t>
            </a:r>
            <a:r>
              <a:rPr lang="en-US" dirty="0"/>
              <a:t> that is composed of several elements: the </a:t>
            </a:r>
            <a:r>
              <a:rPr lang="en-US" b="1" dirty="0"/>
              <a:t>Menu bar</a:t>
            </a:r>
            <a:r>
              <a:rPr lang="en-US" dirty="0"/>
              <a:t>, </a:t>
            </a:r>
            <a:r>
              <a:rPr lang="en-US" b="1" dirty="0"/>
              <a:t>Standard toolbar</a:t>
            </a:r>
            <a:r>
              <a:rPr lang="en-US" dirty="0"/>
              <a:t>, various tool windows docked or auto-hidden on the left, bottom, and right sides, as well as the </a:t>
            </a:r>
            <a:r>
              <a:rPr lang="en-US" b="1" dirty="0"/>
              <a:t>editor space</a:t>
            </a:r>
            <a:endParaRPr lang="en-US" dirty="0" smtClean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dirty="0">
                <a:solidFill>
                  <a:srgbClr val="0070C0"/>
                </a:solidFill>
                <a:latin typeface="+mn-lt"/>
                <a:ea typeface="+mj-ea"/>
                <a:cs typeface="+mj-cs"/>
              </a:rPr>
              <a:t>Microsoft Visual Studio</a:t>
            </a:r>
          </a:p>
        </p:txBody>
      </p:sp>
    </p:spTree>
    <p:extLst>
      <p:ext uri="{BB962C8B-B14F-4D97-AF65-F5344CB8AC3E}">
        <p14:creationId xmlns:p14="http://schemas.microsoft.com/office/powerpoint/2010/main" val="158006327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if...else,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75894" cy="470964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B050"/>
                </a:solidFill>
              </a:rPr>
              <a:t>if (Boolean expression)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  { </a:t>
            </a:r>
            <a:endParaRPr lang="en-US" sz="2400" b="1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    Body </a:t>
            </a:r>
            <a:r>
              <a:rPr lang="en-US" sz="2400" b="1" dirty="0">
                <a:solidFill>
                  <a:srgbClr val="00B050"/>
                </a:solidFill>
              </a:rPr>
              <a:t>of the conditional statement;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  } </a:t>
            </a:r>
            <a:endParaRPr lang="en-US" sz="2400" b="1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70C0"/>
                </a:solidFill>
              </a:rPr>
              <a:t>else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 { 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   Body </a:t>
            </a:r>
            <a:r>
              <a:rPr lang="en-US" sz="2400" b="1" dirty="0">
                <a:solidFill>
                  <a:srgbClr val="0070C0"/>
                </a:solidFill>
              </a:rPr>
              <a:t>of the else statement;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} </a:t>
            </a:r>
            <a:endParaRPr lang="en-US" sz="2400" b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34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52577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/>
              <a:t>.Write</a:t>
            </a:r>
            <a:r>
              <a:rPr lang="en-US" sz="2400" dirty="0"/>
              <a:t>("Enter first number: ");</a:t>
            </a:r>
            <a:r>
              <a:rPr lang="en-US" sz="2400" dirty="0" smtClean="0"/>
              <a:t>            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smtClean="0"/>
              <a:t> </a:t>
            </a:r>
            <a:r>
              <a:rPr lang="en-US" sz="2400" dirty="0"/>
              <a:t>num1 = int.Parse(</a:t>
            </a:r>
            <a:r>
              <a:rPr lang="en-US" sz="2400" dirty="0" err="1"/>
              <a:t>Console.ReadLine</a:t>
            </a:r>
            <a:r>
              <a:rPr lang="en-US" sz="2400" dirty="0" smtClean="0"/>
              <a:t>());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 smtClean="0"/>
              <a:t>.Write</a:t>
            </a:r>
            <a:r>
              <a:rPr lang="en-US" sz="2400" dirty="0"/>
              <a:t>("Enter </a:t>
            </a:r>
            <a:r>
              <a:rPr lang="en-US" sz="2400" dirty="0" err="1" smtClean="0"/>
              <a:t>secondnumber</a:t>
            </a:r>
            <a:r>
              <a:rPr lang="en-US" sz="2400" dirty="0"/>
              <a:t>: ");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smtClean="0"/>
              <a:t> </a:t>
            </a:r>
            <a:r>
              <a:rPr lang="en-US" sz="2400" dirty="0"/>
              <a:t>num2 = int.Parse(</a:t>
            </a:r>
            <a:r>
              <a:rPr lang="en-US" sz="2400" dirty="0" err="1"/>
              <a:t>Console.ReadLine</a:t>
            </a:r>
            <a:r>
              <a:rPr lang="en-US" sz="2400" dirty="0"/>
              <a:t>());</a:t>
            </a:r>
          </a:p>
          <a:p>
            <a:pPr marL="0" indent="0">
              <a:buNone/>
            </a:pPr>
            <a:r>
              <a:rPr lang="en-US" sz="2400" dirty="0"/>
              <a:t> 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/>
              <a:t> (num1 == num2)  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smtClean="0"/>
              <a:t>    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             </a:t>
            </a:r>
            <a:r>
              <a:rPr lang="en-US" sz="2400" dirty="0" smtClean="0"/>
              <a:t>  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smtClean="0"/>
              <a:t>.WriteLine</a:t>
            </a:r>
            <a:r>
              <a:rPr lang="en-US" sz="2400" dirty="0"/>
              <a:t>("They are equal!");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smtClean="0"/>
              <a:t>    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 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 smtClean="0"/>
              <a:t>               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smtClean="0"/>
              <a:t>       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/>
              <a:t>("They are not equal</a:t>
            </a:r>
            <a:r>
              <a:rPr lang="en-US" sz="2400" dirty="0" smtClean="0"/>
              <a:t>!");</a:t>
            </a:r>
          </a:p>
          <a:p>
            <a:pPr marL="0" indent="0">
              <a:buNone/>
            </a:pPr>
            <a:r>
              <a:rPr lang="en-US" sz="2400" dirty="0" smtClean="0"/>
              <a:t>              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743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3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if...else </a:t>
            </a:r>
            <a:r>
              <a:rPr lang="en-US" dirty="0" smtClean="0">
                <a:solidFill>
                  <a:srgbClr val="C00000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789"/>
            <a:ext cx="10515600" cy="51937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if (Boolean expression) 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  { </a:t>
            </a: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    Body </a:t>
            </a:r>
            <a:r>
              <a:rPr lang="en-US" sz="2200" b="1" dirty="0">
                <a:solidFill>
                  <a:srgbClr val="0070C0"/>
                </a:solidFill>
              </a:rPr>
              <a:t>of the conditional statement; 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  } </a:t>
            </a: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</a:rPr>
              <a:t>else if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00B050"/>
                </a:solidFill>
              </a:rPr>
              <a:t>  { </a:t>
            </a:r>
            <a:endParaRPr lang="en-US" sz="22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00B050"/>
                </a:solidFill>
              </a:rPr>
              <a:t>    Body </a:t>
            </a:r>
            <a:r>
              <a:rPr lang="en-US" sz="2200" b="1" dirty="0">
                <a:solidFill>
                  <a:srgbClr val="00B050"/>
                </a:solidFill>
              </a:rPr>
              <a:t>of the else statement; 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00B050"/>
                </a:solidFill>
              </a:rPr>
              <a:t>  } </a:t>
            </a:r>
            <a:endParaRPr lang="en-US" sz="22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Else</a:t>
            </a:r>
          </a:p>
          <a:p>
            <a:pPr marL="0" indent="0">
              <a:buNone/>
            </a:pPr>
            <a:r>
              <a:rPr lang="en-US" sz="2200" b="1" dirty="0" smtClean="0"/>
              <a:t>  {</a:t>
            </a:r>
          </a:p>
          <a:p>
            <a:pPr marL="0" indent="0">
              <a:buNone/>
            </a:pPr>
            <a:r>
              <a:rPr lang="en-US" sz="2200" b="1" dirty="0" smtClean="0"/>
              <a:t>   Body </a:t>
            </a:r>
            <a:r>
              <a:rPr lang="en-US" sz="2200" b="1" dirty="0"/>
              <a:t>of the else statement;</a:t>
            </a:r>
          </a:p>
          <a:p>
            <a:pPr marL="0" indent="0">
              <a:buNone/>
            </a:pPr>
            <a:r>
              <a:rPr lang="en-US" sz="2200" b="1" dirty="0" smtClean="0"/>
              <a:t>  }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220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2360"/>
            <a:ext cx="10515600" cy="6702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730"/>
            <a:ext cx="10685928" cy="52174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 &lt; 10)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Console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(”{ 0}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less than 10”, number);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 &gt; 10)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Console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(”{ 0}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greater than 10”, number);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(”{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0}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equal to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10”,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63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Nested "if"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2058"/>
            <a:ext cx="10961914" cy="513805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100" dirty="0"/>
              <a:t>An if...else statement can exist within another if...else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Syntax:</a:t>
            </a:r>
          </a:p>
          <a:p>
            <a:pPr marL="0" indent="0">
              <a:buNone/>
            </a:pPr>
            <a:r>
              <a:rPr lang="en-US" dirty="0" smtClean="0"/>
              <a:t>    if 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-expression)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if (nested-expression-1)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// </a:t>
            </a:r>
            <a:r>
              <a:rPr lang="en-US" dirty="0"/>
              <a:t>code to be executed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// </a:t>
            </a:r>
            <a:r>
              <a:rPr lang="en-US" dirty="0"/>
              <a:t>code to be </a:t>
            </a:r>
            <a:r>
              <a:rPr lang="en-US" dirty="0" smtClean="0"/>
              <a:t>executed</a:t>
            </a:r>
          </a:p>
          <a:p>
            <a:pPr marL="0" indent="0">
              <a:buNone/>
            </a:pPr>
            <a:r>
              <a:rPr lang="en-US" dirty="0" smtClean="0"/>
              <a:t>               }</a:t>
            </a:r>
          </a:p>
          <a:p>
            <a:pPr marL="0" indent="0">
              <a:buNone/>
            </a:pPr>
            <a:r>
              <a:rPr lang="en-US" dirty="0" smtClean="0"/>
              <a:t>       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3752"/>
            <a:ext cx="10515600" cy="71269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024"/>
            <a:ext cx="10515600" cy="5499847"/>
          </a:xfrm>
          <a:noFill/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int</a:t>
            </a:r>
            <a:r>
              <a:rPr lang="en-US" sz="2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 = 5;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second = 3;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(first == second)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US" sz="2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"These two numbers are equal."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(first &gt; second)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US" sz="2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first number is greater."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US" sz="2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second number is greater."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77030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Switch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8514"/>
            <a:ext cx="11049000" cy="519611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switch </a:t>
            </a:r>
            <a:r>
              <a:rPr lang="en-US" dirty="0" smtClean="0"/>
              <a:t>(</a:t>
            </a:r>
            <a:r>
              <a:rPr lang="en-US" i="1" dirty="0" err="1" smtClean="0">
                <a:solidFill>
                  <a:srgbClr val="00B050"/>
                </a:solidFill>
              </a:rPr>
              <a:t>variable_to_be_checked</a:t>
            </a:r>
            <a:r>
              <a:rPr lang="en-US" dirty="0" smtClean="0"/>
              <a:t>)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smtClean="0">
                <a:solidFill>
                  <a:srgbClr val="0070C0"/>
                </a:solidFill>
              </a:rPr>
              <a:t> case value_1</a:t>
            </a:r>
            <a:r>
              <a:rPr lang="en-US" i="1" dirty="0">
                <a:solidFill>
                  <a:srgbClr val="0070C0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/>
              <a:t>      statements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smtClean="0"/>
              <a:t>      break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 case value_2</a:t>
            </a:r>
            <a:r>
              <a:rPr lang="en-US" i="1" dirty="0">
                <a:solidFill>
                  <a:srgbClr val="0070C0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/>
              <a:t>      statements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C00000"/>
                </a:solidFill>
              </a:rPr>
              <a:t>break</a:t>
            </a:r>
            <a:r>
              <a:rPr lang="en-US" dirty="0">
                <a:solidFill>
                  <a:srgbClr val="C00000"/>
                </a:solidFill>
              </a:rPr>
              <a:t>; </a:t>
            </a:r>
          </a:p>
          <a:p>
            <a:pPr marL="0" indent="0">
              <a:buNone/>
            </a:pPr>
            <a:r>
              <a:rPr lang="en-US" dirty="0" smtClean="0"/>
              <a:t>      // </a:t>
            </a:r>
            <a:r>
              <a:rPr lang="en-US" dirty="0"/>
              <a:t>…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// </a:t>
            </a:r>
            <a:r>
              <a:rPr lang="en-US" dirty="0"/>
              <a:t>…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i="1" dirty="0" smtClean="0">
                <a:solidFill>
                  <a:srgbClr val="0070C0"/>
                </a:solidFill>
              </a:rPr>
              <a:t>default</a:t>
            </a:r>
            <a:r>
              <a:rPr lang="en-US" i="1" dirty="0">
                <a:solidFill>
                  <a:srgbClr val="0070C0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/>
              <a:t>      statements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C00000"/>
                </a:solidFill>
              </a:rPr>
              <a:t>break</a:t>
            </a:r>
            <a:r>
              <a:rPr lang="en-US" dirty="0">
                <a:solidFill>
                  <a:srgbClr val="C00000"/>
                </a:solidFill>
              </a:rPr>
              <a:t>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49371" y="2641601"/>
            <a:ext cx="4949371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i="1" dirty="0" smtClean="0">
                <a:solidFill>
                  <a:srgbClr val="00B050"/>
                </a:solidFill>
              </a:rPr>
              <a:t>Switch-case chooses which part of the programming code to execute based on the calculated value of a certain expression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8"/>
            <a:ext cx="10961914" cy="104276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3428"/>
            <a:ext cx="10961914" cy="59145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course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US" sz="15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"Please Enter Course Name Below"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course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(course)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"Rad"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"It is 2nd year course"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c++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"It is 1st year course"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"multimedia"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"It is 3rd year course"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"It is SW Eng. course"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084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8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6972"/>
            <a:ext cx="10932886" cy="570411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number is not prime!"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7: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number is prime!"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"Unknown number!"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275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Loops</a:t>
            </a:r>
            <a:endParaRPr lang="en-US" dirty="0">
              <a:solidFill>
                <a:srgbClr val="C00000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1194143" cy="50584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Enable us repeated </a:t>
            </a:r>
            <a:r>
              <a:rPr lang="en-US" sz="2600" dirty="0"/>
              <a:t>execution of a sequence of </a:t>
            </a:r>
            <a:r>
              <a:rPr lang="en-US" sz="2600" dirty="0" smtClean="0"/>
              <a:t>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>
                <a:solidFill>
                  <a:srgbClr val="00B050"/>
                </a:solidFill>
              </a:rPr>
              <a:t>While Loop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while (condition) </a:t>
            </a:r>
          </a:p>
          <a:p>
            <a:pPr marL="457200" lvl="1" indent="0"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  { </a:t>
            </a:r>
            <a:endParaRPr lang="en-US" b="1" i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      loop </a:t>
            </a:r>
            <a:r>
              <a:rPr lang="en-US" b="1" i="1" dirty="0">
                <a:solidFill>
                  <a:srgbClr val="0070C0"/>
                </a:solidFill>
              </a:rPr>
              <a:t>body; </a:t>
            </a:r>
          </a:p>
          <a:p>
            <a:pPr marL="457200" lvl="1" indent="0"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  } </a:t>
            </a:r>
          </a:p>
          <a:p>
            <a:pPr marL="457200" lvl="1" indent="0">
              <a:buNone/>
            </a:pPr>
            <a:endParaRPr lang="en-US" b="1" i="1" dirty="0" smtClean="0">
              <a:solidFill>
                <a:srgbClr val="0070C0"/>
              </a:solidFill>
            </a:endParaRPr>
          </a:p>
          <a:p>
            <a:pPr marL="231775" lvl="1" indent="-231775">
              <a:buFont typeface="Wingdings" panose="05000000000000000000" pitchFamily="2" charset="2"/>
              <a:buChar char="§"/>
            </a:pPr>
            <a:r>
              <a:rPr lang="en-US" sz="2600" dirty="0"/>
              <a:t>The body of the </a:t>
            </a:r>
            <a:r>
              <a:rPr lang="en-US" sz="2600" b="1" dirty="0"/>
              <a:t>while </a:t>
            </a:r>
            <a:r>
              <a:rPr lang="en-US" sz="2600" dirty="0"/>
              <a:t>loop may not be executed even once if in the beginning the condition of the cycle returns </a:t>
            </a:r>
            <a:r>
              <a:rPr lang="en-US" sz="2600" b="1" dirty="0"/>
              <a:t>false</a:t>
            </a:r>
            <a:endParaRPr lang="en-US" sz="26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3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690688"/>
            <a:ext cx="11353800" cy="4310867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/>
              <a:t>C# allows us to write programs like </a:t>
            </a:r>
            <a:r>
              <a:rPr lang="en-US" i="1" dirty="0">
                <a:solidFill>
                  <a:srgbClr val="00B050"/>
                </a:solidFill>
              </a:rPr>
              <a:t>Console </a:t>
            </a:r>
            <a:r>
              <a:rPr lang="en-US" i="1" dirty="0" smtClean="0">
                <a:solidFill>
                  <a:srgbClr val="00B050"/>
                </a:solidFill>
              </a:rPr>
              <a:t>Based </a:t>
            </a:r>
            <a:r>
              <a:rPr lang="en-US" i="1" dirty="0">
                <a:solidFill>
                  <a:srgbClr val="00B050"/>
                </a:solidFill>
              </a:rPr>
              <a:t>Applications </a:t>
            </a:r>
            <a:r>
              <a:rPr lang="en-US" dirty="0"/>
              <a:t>as well as </a:t>
            </a:r>
            <a:r>
              <a:rPr lang="en-US" i="1" dirty="0">
                <a:solidFill>
                  <a:srgbClr val="00B050"/>
                </a:solidFill>
              </a:rPr>
              <a:t>Windows Based Applications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C# sample programs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08" r="35739"/>
          <a:stretch/>
        </p:blipFill>
        <p:spPr>
          <a:xfrm>
            <a:off x="1648496" y="3230109"/>
            <a:ext cx="4390861" cy="3144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004" y="3230109"/>
            <a:ext cx="4255796" cy="3144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967134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74829" cy="4821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counter = 0;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(counter &lt;= 9)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&lt;= Input Number 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counter);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counter++;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Increment the counter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0991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6770" cy="1333046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800" b="1" u="sng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2800" b="1" u="sng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Do-</a:t>
            </a:r>
            <a:r>
              <a:rPr lang="en-US" sz="2800" b="1" u="sng" dirty="0" smtClean="0">
                <a:solidFill>
                  <a:srgbClr val="00B050"/>
                </a:solidFill>
              </a:rPr>
              <a:t>While Loop</a:t>
            </a:r>
            <a:endParaRPr lang="en-US" sz="2800" b="1" u="sng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7928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is similar to the </a:t>
            </a:r>
            <a:r>
              <a:rPr lang="en-US" sz="2600" b="1" dirty="0"/>
              <a:t>while </a:t>
            </a:r>
            <a:r>
              <a:rPr lang="en-US" sz="2600" dirty="0"/>
              <a:t>loop, but it checks the condition after each execution of its loop </a:t>
            </a:r>
            <a:r>
              <a:rPr lang="en-US" sz="2600" dirty="0" smtClean="0"/>
              <a:t>body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Executes the loop at least once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do </a:t>
            </a:r>
          </a:p>
          <a:p>
            <a:pPr marL="457200" lvl="1" indent="0"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  { </a:t>
            </a:r>
            <a:endParaRPr lang="en-US" b="1" i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    executable </a:t>
            </a:r>
            <a:r>
              <a:rPr lang="en-US" b="1" i="1" dirty="0">
                <a:solidFill>
                  <a:srgbClr val="0070C0"/>
                </a:solidFill>
              </a:rPr>
              <a:t>code; </a:t>
            </a:r>
          </a:p>
          <a:p>
            <a:pPr marL="457200" lvl="1" indent="0"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 } while </a:t>
            </a:r>
            <a:r>
              <a:rPr lang="en-US" b="1" i="1" dirty="0">
                <a:solidFill>
                  <a:srgbClr val="0070C0"/>
                </a:solidFill>
              </a:rPr>
              <a:t>(condition);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60314" cy="4691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counter =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&lt;= Input Number 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counter);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counter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Increment the counter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(counter &lt;= 9);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557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800" b="1" u="sng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3.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for (initialization; </a:t>
            </a:r>
            <a:r>
              <a:rPr lang="en-US" b="1" i="1" dirty="0" smtClean="0">
                <a:solidFill>
                  <a:srgbClr val="0070C0"/>
                </a:solidFill>
              </a:rPr>
              <a:t> condition</a:t>
            </a:r>
            <a:r>
              <a:rPr lang="en-US" b="1" i="1" dirty="0">
                <a:solidFill>
                  <a:srgbClr val="0070C0"/>
                </a:solidFill>
              </a:rPr>
              <a:t>; </a:t>
            </a:r>
            <a:r>
              <a:rPr lang="en-US" b="1" i="1" dirty="0" smtClean="0">
                <a:solidFill>
                  <a:srgbClr val="0070C0"/>
                </a:solidFill>
              </a:rPr>
              <a:t> update</a:t>
            </a:r>
            <a:r>
              <a:rPr lang="en-US" b="1" i="1" dirty="0">
                <a:solidFill>
                  <a:srgbClr val="0070C0"/>
                </a:solidFill>
              </a:rPr>
              <a:t>) </a:t>
            </a:r>
          </a:p>
          <a:p>
            <a:pPr marL="457200" lvl="1" indent="0"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    { </a:t>
            </a:r>
            <a:endParaRPr lang="en-US" b="1" i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       loop's </a:t>
            </a:r>
            <a:r>
              <a:rPr lang="en-US" b="1" i="1" dirty="0">
                <a:solidFill>
                  <a:srgbClr val="0070C0"/>
                </a:solidFill>
              </a:rPr>
              <a:t>body; </a:t>
            </a:r>
          </a:p>
          <a:p>
            <a:pPr marL="457200" lvl="1" indent="0"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   }</a:t>
            </a:r>
          </a:p>
          <a:p>
            <a:pPr marL="457200" lvl="1" indent="0">
              <a:buNone/>
            </a:pPr>
            <a:r>
              <a:rPr lang="en-US" b="1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Example</a:t>
            </a:r>
          </a:p>
          <a:p>
            <a:pPr marL="0" indent="0">
              <a:buNone/>
            </a:pPr>
            <a:r>
              <a:rPr lang="nn-NO" sz="2400" dirty="0" smtClean="0">
                <a:solidFill>
                  <a:srgbClr val="0000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nn-NO" sz="2400" dirty="0" smtClean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i = 0; i &lt; 10; i++)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2B91A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US" sz="2400" dirty="0" err="1">
                <a:solidFill>
                  <a:srgbClr val="A3151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"i</a:t>
            </a:r>
            <a:r>
              <a:rPr lang="en-US" sz="2400" dirty="0">
                <a:solidFill>
                  <a:srgbClr val="A3151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03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/>
          <a:lstStyle/>
          <a:p>
            <a:pPr algn="ctr"/>
            <a:r>
              <a:rPr lang="en-US" sz="3600" u="sng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Nested </a:t>
            </a:r>
            <a:r>
              <a:rPr lang="en-US" sz="3600" u="sng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Loop:</a:t>
            </a:r>
            <a:r>
              <a:rPr lang="en-US" sz="3600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dirty="0" smtClean="0">
                <a:solidFill>
                  <a:srgbClr val="0070C0"/>
                </a:solidFill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76429" cy="4792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=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 = 1; row &lt;= n; row++)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for</a:t>
            </a:r>
            <a:r>
              <a:rPr lang="it-IT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t-IT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 = 1; col &lt;= row; col++)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(col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}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Console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5274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2800" b="1" u="sng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For each </a:t>
            </a:r>
            <a:r>
              <a:rPr lang="en-US" sz="2800" b="1" u="sng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542"/>
            <a:ext cx="11034486" cy="50364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is </a:t>
            </a:r>
            <a:r>
              <a:rPr lang="en-US" dirty="0"/>
              <a:t>used to iterate over the elements of the collection. The collection may be an array or a list.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 </a:t>
            </a:r>
            <a:r>
              <a:rPr lang="en-US" dirty="0"/>
              <a:t>executes for each element present in the array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i="1" u="sng" dirty="0" smtClean="0"/>
              <a:t>Syntax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600" b="1" i="1" u="sng" dirty="0" smtClean="0"/>
          </a:p>
          <a:p>
            <a:pPr marL="457200" lvl="1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foreach</a:t>
            </a:r>
            <a:r>
              <a:rPr lang="en-US" b="1" i="1" dirty="0">
                <a:solidFill>
                  <a:srgbClr val="0070C0"/>
                </a:solidFill>
              </a:rPr>
              <a:t>(</a:t>
            </a:r>
            <a:r>
              <a:rPr lang="en-US" b="1" i="1" dirty="0" err="1">
                <a:solidFill>
                  <a:srgbClr val="0070C0"/>
                </a:solidFill>
              </a:rPr>
              <a:t>data_type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C00000"/>
                </a:solidFill>
              </a:rPr>
              <a:t>var_name</a:t>
            </a:r>
            <a:r>
              <a:rPr lang="en-US" b="1" i="1" dirty="0">
                <a:solidFill>
                  <a:srgbClr val="0070C0"/>
                </a:solidFill>
              </a:rPr>
              <a:t> in </a:t>
            </a:r>
            <a:r>
              <a:rPr lang="en-US" b="1" i="1" dirty="0" err="1">
                <a:solidFill>
                  <a:srgbClr val="C00000"/>
                </a:solidFill>
              </a:rPr>
              <a:t>collection_variable</a:t>
            </a:r>
            <a:r>
              <a:rPr lang="en-US" b="1" i="1" dirty="0">
                <a:solidFill>
                  <a:srgbClr val="0070C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   {</a:t>
            </a:r>
            <a:endParaRPr lang="en-US" b="1" i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     // statements to be executed</a:t>
            </a:r>
          </a:p>
          <a:p>
            <a:pPr marL="457200" lvl="1" indent="0"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  }</a:t>
            </a:r>
            <a:endParaRPr lang="en-US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82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3029"/>
            <a:ext cx="10918371" cy="50074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a_array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1, 2, 3, 4, 5, 6, 7 };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loop begin </a:t>
            </a:r>
            <a:endParaRPr lang="en-US" sz="26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//it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will run till the </a:t>
            </a:r>
            <a:r>
              <a:rPr lang="en-US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 of the array 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items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a_array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(items);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711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1914" cy="4836432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sz="2600" dirty="0"/>
              <a:t>for loop executes a statement or a block of statement until the given condition is false. </a:t>
            </a:r>
            <a:endParaRPr lang="en-US" sz="2600" dirty="0" smtClean="0"/>
          </a:p>
          <a:p>
            <a:pPr lvl="1" fontAlgn="base"/>
            <a:r>
              <a:rPr lang="en-US" sz="2800" dirty="0" smtClean="0">
                <a:latin typeface="Gabriola" panose="04040605051002020D02" pitchFamily="82" charset="0"/>
                <a:cs typeface="Calibri" panose="020F0502020204030204" pitchFamily="34" charset="0"/>
              </a:rPr>
              <a:t>Whereas</a:t>
            </a:r>
            <a:r>
              <a:rPr lang="en-US" sz="2800" dirty="0">
                <a:latin typeface="Gabriola" panose="04040605051002020D02" pitchFamily="82" charset="0"/>
                <a:cs typeface="Calibri" panose="020F0502020204030204" pitchFamily="34" charset="0"/>
              </a:rPr>
              <a:t> </a:t>
            </a:r>
            <a:r>
              <a:rPr lang="en-US" sz="2800" i="1" dirty="0" err="1">
                <a:latin typeface="Gabriola" panose="04040605051002020D02" pitchFamily="82" charset="0"/>
                <a:cs typeface="Calibri" panose="020F0502020204030204" pitchFamily="34" charset="0"/>
              </a:rPr>
              <a:t>foreach</a:t>
            </a:r>
            <a:r>
              <a:rPr lang="en-US" sz="2800" dirty="0">
                <a:latin typeface="Gabriola" panose="04040605051002020D02" pitchFamily="82" charset="0"/>
                <a:cs typeface="Calibri" panose="020F0502020204030204" pitchFamily="34" charset="0"/>
              </a:rPr>
              <a:t> loop executes a statement or a block of statements for each element present in the array and </a:t>
            </a:r>
            <a:r>
              <a:rPr lang="en-US" sz="2800" i="1" dirty="0">
                <a:solidFill>
                  <a:srgbClr val="00B050"/>
                </a:solidFill>
                <a:latin typeface="Gabriola" panose="04040605051002020D02" pitchFamily="82" charset="0"/>
                <a:cs typeface="Calibri" panose="020F0502020204030204" pitchFamily="34" charset="0"/>
              </a:rPr>
              <a:t>there is no need to define the minimum or maximum limit</a:t>
            </a:r>
            <a:r>
              <a:rPr lang="en-US" sz="2800" i="1" dirty="0" smtClean="0">
                <a:solidFill>
                  <a:srgbClr val="00B050"/>
                </a:solidFill>
                <a:latin typeface="Gabriola" panose="04040605051002020D02" pitchFamily="82" charset="0"/>
                <a:cs typeface="Calibri" panose="020F0502020204030204" pitchFamily="34" charset="0"/>
              </a:rPr>
              <a:t>.</a:t>
            </a:r>
          </a:p>
          <a:p>
            <a:pPr fontAlgn="base"/>
            <a:endParaRPr lang="en-US" i="1" dirty="0">
              <a:solidFill>
                <a:srgbClr val="00B050"/>
              </a:solidFill>
            </a:endParaRP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2600" dirty="0"/>
              <a:t>In for loop, we iterate the array in both forward and backward directions, </a:t>
            </a:r>
            <a:r>
              <a:rPr lang="en-US" sz="2600" dirty="0" err="1"/>
              <a:t>e.g</a:t>
            </a:r>
            <a:r>
              <a:rPr lang="en-US" sz="2600" dirty="0"/>
              <a:t> from index 0 to 9 and from index 9 to 0. </a:t>
            </a:r>
          </a:p>
          <a:p>
            <a:pPr lvl="1" fontAlgn="base"/>
            <a:r>
              <a:rPr lang="en-US" sz="2800" i="1" dirty="0">
                <a:latin typeface="Gabriola" panose="04040605051002020D02" pitchFamily="82" charset="0"/>
                <a:cs typeface="Calibri" panose="020F0502020204030204" pitchFamily="34" charset="0"/>
              </a:rPr>
              <a:t>But in the </a:t>
            </a:r>
            <a:r>
              <a:rPr lang="en-US" sz="2800" i="1" dirty="0" err="1">
                <a:latin typeface="Gabriola" panose="04040605051002020D02" pitchFamily="82" charset="0"/>
                <a:cs typeface="Calibri" panose="020F0502020204030204" pitchFamily="34" charset="0"/>
              </a:rPr>
              <a:t>foreach</a:t>
            </a:r>
            <a:r>
              <a:rPr lang="en-US" sz="2800" i="1" dirty="0">
                <a:latin typeface="Gabriola" panose="04040605051002020D02" pitchFamily="82" charset="0"/>
                <a:cs typeface="Calibri" panose="020F0502020204030204" pitchFamily="34" charset="0"/>
              </a:rPr>
              <a:t> loop, we iterate an array only in the forward direction, not in a backward direction</a:t>
            </a:r>
            <a:r>
              <a:rPr lang="en-US" sz="2800" i="1" dirty="0" smtClean="0">
                <a:latin typeface="Gabriola" panose="04040605051002020D02" pitchFamily="82" charset="0"/>
                <a:cs typeface="Calibri" panose="020F0502020204030204" pitchFamily="34" charset="0"/>
              </a:rPr>
              <a:t>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2600" dirty="0" smtClean="0"/>
              <a:t>We </a:t>
            </a:r>
            <a:r>
              <a:rPr lang="en-US" sz="2600" dirty="0"/>
              <a:t>can not obtain array index using </a:t>
            </a:r>
            <a:r>
              <a:rPr lang="en-US" sz="2600" dirty="0" err="1"/>
              <a:t>ForEach</a:t>
            </a:r>
            <a:r>
              <a:rPr lang="en-US" sz="2600" dirty="0"/>
              <a:t> </a:t>
            </a:r>
            <a:r>
              <a:rPr lang="en-US" sz="2600" dirty="0" smtClean="0"/>
              <a:t>loop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2600" dirty="0" err="1"/>
              <a:t>Foreach</a:t>
            </a:r>
            <a:r>
              <a:rPr lang="en-US" sz="2600" dirty="0"/>
              <a:t> loops are not appropriate when you want to modify the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</a:rPr>
              <a:t>Arrays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05202"/>
            <a:ext cx="10918372" cy="49568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Group of memory location that stores the same type of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Starts at index </a:t>
            </a:r>
            <a:r>
              <a:rPr lang="en-US" sz="2600" i="1" u="sng" dirty="0" smtClean="0"/>
              <a:t>0</a:t>
            </a:r>
            <a:r>
              <a:rPr lang="en-US" sz="2600" dirty="0" smtClean="0"/>
              <a:t> and ends at </a:t>
            </a:r>
            <a:r>
              <a:rPr lang="en-US" sz="2600" i="1" u="sng" dirty="0" smtClean="0"/>
              <a:t>Size-1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i="1" dirty="0">
                <a:solidFill>
                  <a:srgbClr val="0070C0"/>
                </a:solidFill>
              </a:rPr>
              <a:t>double[] </a:t>
            </a:r>
            <a:r>
              <a:rPr lang="en-US" sz="2600" i="1" dirty="0"/>
              <a:t>balance</a:t>
            </a:r>
            <a:r>
              <a:rPr lang="en-US" sz="2600" i="1" dirty="0">
                <a:solidFill>
                  <a:srgbClr val="0070C0"/>
                </a:solidFill>
              </a:rPr>
              <a:t> = new double[10];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600" i="1" u="sng" dirty="0"/>
          </a:p>
          <a:p>
            <a:pPr>
              <a:buFont typeface="Wingdings" panose="05000000000000000000" pitchFamily="2" charset="2"/>
              <a:buChar char="§"/>
            </a:pPr>
            <a:endParaRPr lang="en-US" sz="2600" i="1" u="sng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600" i="1" u="sng" dirty="0"/>
          </a:p>
          <a:p>
            <a:pPr>
              <a:buFont typeface="Wingdings" panose="05000000000000000000" pitchFamily="2" charset="2"/>
              <a:buChar char="§"/>
            </a:pPr>
            <a:endParaRPr lang="en-US" sz="2600" i="1" u="sng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600" i="1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One-dimensional arrays are also called </a:t>
            </a:r>
            <a:r>
              <a:rPr lang="en-US" sz="2600" b="1" i="1" dirty="0"/>
              <a:t>vectors</a:t>
            </a:r>
            <a:r>
              <a:rPr lang="en-US" sz="2600" dirty="0"/>
              <a:t> and two-dimensional are also known as </a:t>
            </a:r>
            <a:r>
              <a:rPr lang="en-US" sz="2600" b="1" i="1" dirty="0"/>
              <a:t>matrices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7798" y="3586413"/>
            <a:ext cx="6135915" cy="17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6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Assigning value to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i="1" dirty="0">
                <a:solidFill>
                  <a:srgbClr val="00B050"/>
                </a:solidFill>
              </a:rPr>
              <a:t>You can assign values to individual array elements</a:t>
            </a:r>
            <a:endParaRPr lang="en-US" sz="2600" i="1" dirty="0" smtClean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double</a:t>
            </a:r>
            <a:r>
              <a:rPr lang="en-US" dirty="0"/>
              <a:t>[] balance = new double[10];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balance[0</a:t>
            </a:r>
            <a:r>
              <a:rPr lang="en-US" dirty="0"/>
              <a:t>] = 4500.0</a:t>
            </a:r>
            <a:r>
              <a:rPr lang="en-US" dirty="0" smtClean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i="1" dirty="0">
                <a:solidFill>
                  <a:srgbClr val="00B050"/>
                </a:solidFill>
              </a:rPr>
              <a:t>You can assign values to the array at the time of declaration, like: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double</a:t>
            </a:r>
            <a:r>
              <a:rPr lang="fr-FR" dirty="0"/>
              <a:t>[] balance = { 2340.0, 4523.69, 3421.0</a:t>
            </a:r>
            <a:r>
              <a:rPr lang="fr-FR" dirty="0" smtClean="0"/>
              <a:t>};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600" i="1" dirty="0" smtClean="0">
                <a:solidFill>
                  <a:srgbClr val="00B050"/>
                </a:solidFill>
              </a:rPr>
              <a:t>Or</a:t>
            </a:r>
            <a:endParaRPr lang="fr-FR" sz="2600" i="1" dirty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int </a:t>
            </a:r>
            <a:r>
              <a:rPr lang="en-US" dirty="0"/>
              <a:t>[] marks = new int[5]  { 99,  98, 92, 97, 95</a:t>
            </a:r>
            <a:r>
              <a:rPr lang="en-US" dirty="0" smtClean="0"/>
              <a:t>};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int </a:t>
            </a:r>
            <a:r>
              <a:rPr lang="en-US" dirty="0"/>
              <a:t>[] marks = new int[]  { 99,  98, 92, 97, 95};</a:t>
            </a:r>
          </a:p>
        </p:txBody>
      </p:sp>
    </p:spTree>
    <p:extLst>
      <p:ext uri="{BB962C8B-B14F-4D97-AF65-F5344CB8AC3E}">
        <p14:creationId xmlns:p14="http://schemas.microsoft.com/office/powerpoint/2010/main" val="287749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43944" y="1690688"/>
            <a:ext cx="11346287" cy="415632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Solutions and projects contain items that represent the references, </a:t>
            </a:r>
            <a:r>
              <a:rPr lang="en-US" i="1" dirty="0">
                <a:solidFill>
                  <a:srgbClr val="7030A0"/>
                </a:solidFill>
              </a:rPr>
              <a:t>data connections</a:t>
            </a:r>
            <a:r>
              <a:rPr lang="en-US" dirty="0"/>
              <a:t>, </a:t>
            </a:r>
            <a:r>
              <a:rPr lang="en-US" i="1" dirty="0">
                <a:solidFill>
                  <a:srgbClr val="7030A0"/>
                </a:solidFill>
              </a:rPr>
              <a:t>folders</a:t>
            </a:r>
            <a:r>
              <a:rPr lang="en-US" dirty="0"/>
              <a:t>, and </a:t>
            </a:r>
            <a:r>
              <a:rPr lang="en-US" i="1" dirty="0">
                <a:solidFill>
                  <a:srgbClr val="7030A0"/>
                </a:solidFill>
              </a:rPr>
              <a:t>files</a:t>
            </a:r>
            <a:r>
              <a:rPr lang="en-US" dirty="0"/>
              <a:t> that you need to create your application.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solution container can contain multiple </a:t>
            </a:r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Solution Explorer</a:t>
            </a:r>
          </a:p>
        </p:txBody>
      </p:sp>
    </p:spTree>
    <p:extLst>
      <p:ext uri="{BB962C8B-B14F-4D97-AF65-F5344CB8AC3E}">
        <p14:creationId xmlns:p14="http://schemas.microsoft.com/office/powerpoint/2010/main" val="249454723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903857" cy="48842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n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[5];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sum=0;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"please Enter 5 numbers"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 = 0; i &lt; 5; i++)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+= n[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"SUM="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sum);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19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515" y="2249714"/>
            <a:ext cx="10515600" cy="24238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9600" dirty="0" smtClean="0"/>
              <a:t>The end!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419715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8796" y="1690688"/>
            <a:ext cx="10375004" cy="477162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Toolbox contains all the necessary </a:t>
            </a:r>
            <a:r>
              <a:rPr lang="en-US" dirty="0" smtClean="0"/>
              <a:t>controls for our user interface like </a:t>
            </a:r>
            <a:r>
              <a:rPr lang="en-US" i="1" dirty="0" smtClean="0">
                <a:solidFill>
                  <a:srgbClr val="00B050"/>
                </a:solidFill>
              </a:rPr>
              <a:t>Button</a:t>
            </a:r>
            <a:r>
              <a:rPr lang="en-US" dirty="0" smtClean="0"/>
              <a:t>, </a:t>
            </a:r>
            <a:r>
              <a:rPr lang="en-US" i="1" dirty="0">
                <a:solidFill>
                  <a:srgbClr val="00B050"/>
                </a:solidFill>
              </a:rPr>
              <a:t>Textbox</a:t>
            </a:r>
            <a:r>
              <a:rPr lang="en-US" dirty="0" smtClean="0"/>
              <a:t>, </a:t>
            </a:r>
            <a:r>
              <a:rPr lang="en-US" i="1" dirty="0">
                <a:solidFill>
                  <a:srgbClr val="00B050"/>
                </a:solidFill>
              </a:rPr>
              <a:t>Checkbox</a:t>
            </a:r>
            <a:r>
              <a:rPr lang="en-US" dirty="0" smtClean="0"/>
              <a:t> e.tc.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You </a:t>
            </a:r>
            <a:r>
              <a:rPr lang="en-US" dirty="0"/>
              <a:t>need to create your user interface.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 order to use them in our user interface, we just drag and drop them to the “Form”, as shown below: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Toolbox</a:t>
            </a:r>
          </a:p>
        </p:txBody>
      </p:sp>
    </p:spTree>
    <p:extLst>
      <p:ext uri="{BB962C8B-B14F-4D97-AF65-F5344CB8AC3E}">
        <p14:creationId xmlns:p14="http://schemas.microsoft.com/office/powerpoint/2010/main" val="57951216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Cont..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6356" y="1690688"/>
            <a:ext cx="8679287" cy="4861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412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17431" y="1219200"/>
            <a:ext cx="10444766" cy="56388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0" indent="0" algn="ctr">
              <a:buNone/>
            </a:pPr>
            <a:r>
              <a:rPr lang="en-US" sz="2400" b="1" dirty="0" smtClean="0"/>
              <a:t>1. Graphical </a:t>
            </a:r>
            <a:r>
              <a:rPr lang="en-US" sz="2400" b="1" dirty="0"/>
              <a:t>User Interface Designer: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Editors and Designers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094" y="1944710"/>
            <a:ext cx="7730485" cy="4348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14622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4913</TotalTime>
  <Words>3017</Words>
  <Application>Microsoft Office PowerPoint</Application>
  <PresentationFormat>Widescreen</PresentationFormat>
  <Paragraphs>519</Paragraphs>
  <Slides>61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4" baseType="lpstr">
      <vt:lpstr>Agency FB</vt:lpstr>
      <vt:lpstr>Aldhabi</vt:lpstr>
      <vt:lpstr>Arial</vt:lpstr>
      <vt:lpstr>Bradley Hand ITC</vt:lpstr>
      <vt:lpstr>Britannic Bold</vt:lpstr>
      <vt:lpstr>Calibri</vt:lpstr>
      <vt:lpstr>Calibri Light</vt:lpstr>
      <vt:lpstr>Consolas</vt:lpstr>
      <vt:lpstr>Gabriola</vt:lpstr>
      <vt:lpstr>Times New Roman</vt:lpstr>
      <vt:lpstr>Wingdings</vt:lpstr>
      <vt:lpstr>Office Theme</vt:lpstr>
      <vt:lpstr>Clip</vt:lpstr>
      <vt:lpstr>PowerPoint Presentation</vt:lpstr>
      <vt:lpstr>Contents</vt:lpstr>
      <vt:lpstr>C#</vt:lpstr>
      <vt:lpstr>Microsoft Visual Studio</vt:lpstr>
      <vt:lpstr>C# sample programs</vt:lpstr>
      <vt:lpstr>Solution Explorer</vt:lpstr>
      <vt:lpstr>Toolbox</vt:lpstr>
      <vt:lpstr>Cont..</vt:lpstr>
      <vt:lpstr>Editors and Designers</vt:lpstr>
      <vt:lpstr>Cont..</vt:lpstr>
      <vt:lpstr>Properties window</vt:lpstr>
      <vt:lpstr>Build and Debug Tools</vt:lpstr>
      <vt:lpstr>C# Console based Applications</vt:lpstr>
      <vt:lpstr>To create a C# console based application</vt:lpstr>
      <vt:lpstr>Cont…</vt:lpstr>
      <vt:lpstr>Cont…</vt:lpstr>
      <vt:lpstr>Cont…</vt:lpstr>
      <vt:lpstr>Cont… </vt:lpstr>
      <vt:lpstr>Console. Write (…) and Console.WriteLine (…)</vt:lpstr>
      <vt:lpstr>Formatted Output with Write (…) and WriteLine (…)</vt:lpstr>
      <vt:lpstr>Concatenation of Strings</vt:lpstr>
      <vt:lpstr>Cont…</vt:lpstr>
      <vt:lpstr>Reading through Console.ReadLine () </vt:lpstr>
      <vt:lpstr>Cont…</vt:lpstr>
      <vt:lpstr>Reading by Console.ReadKey()</vt:lpstr>
      <vt:lpstr>Reading Numbers</vt:lpstr>
      <vt:lpstr>Cont…</vt:lpstr>
      <vt:lpstr>Variables and Data Types in C#</vt:lpstr>
      <vt:lpstr>Cont…</vt:lpstr>
      <vt:lpstr>Cont…</vt:lpstr>
      <vt:lpstr>What Is a Variable?</vt:lpstr>
      <vt:lpstr>Variables Naming Rules</vt:lpstr>
      <vt:lpstr>Declaring &amp; Initializing Variables</vt:lpstr>
      <vt:lpstr>Operators</vt:lpstr>
      <vt:lpstr>Example</vt:lpstr>
      <vt:lpstr>Example</vt:lpstr>
      <vt:lpstr>Conditional Control statements </vt:lpstr>
      <vt:lpstr>"if “Statement </vt:lpstr>
      <vt:lpstr>Example</vt:lpstr>
      <vt:lpstr>if...else, </vt:lpstr>
      <vt:lpstr>Example</vt:lpstr>
      <vt:lpstr>if...else if</vt:lpstr>
      <vt:lpstr>Example</vt:lpstr>
      <vt:lpstr>Nested "if" Statements</vt:lpstr>
      <vt:lpstr>Example</vt:lpstr>
      <vt:lpstr>Switch statement </vt:lpstr>
      <vt:lpstr>Example</vt:lpstr>
      <vt:lpstr>Example</vt:lpstr>
      <vt:lpstr>Loops</vt:lpstr>
      <vt:lpstr>Example</vt:lpstr>
      <vt:lpstr>2. Do-While Loop</vt:lpstr>
      <vt:lpstr>Example</vt:lpstr>
      <vt:lpstr>3. For Loop</vt:lpstr>
      <vt:lpstr>Nested Loop: Example</vt:lpstr>
      <vt:lpstr>3. For each Loop</vt:lpstr>
      <vt:lpstr>Example</vt:lpstr>
      <vt:lpstr>difference</vt:lpstr>
      <vt:lpstr>Arrays</vt:lpstr>
      <vt:lpstr>Assigning value to arrays</vt:lpstr>
      <vt:lpstr>Example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</dc:creator>
  <cp:lastModifiedBy>Fan</cp:lastModifiedBy>
  <cp:revision>229</cp:revision>
  <dcterms:created xsi:type="dcterms:W3CDTF">2019-03-17T17:55:35Z</dcterms:created>
  <dcterms:modified xsi:type="dcterms:W3CDTF">2019-04-02T06:29:44Z</dcterms:modified>
</cp:coreProperties>
</file>