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6" r:id="rId2"/>
    <p:sldId id="288" r:id="rId3"/>
    <p:sldId id="290" r:id="rId4"/>
    <p:sldId id="320" r:id="rId5"/>
    <p:sldId id="293" r:id="rId6"/>
    <p:sldId id="322" r:id="rId7"/>
    <p:sldId id="323" r:id="rId8"/>
    <p:sldId id="295" r:id="rId9"/>
    <p:sldId id="296" r:id="rId10"/>
    <p:sldId id="297" r:id="rId11"/>
    <p:sldId id="298" r:id="rId12"/>
    <p:sldId id="299" r:id="rId13"/>
    <p:sldId id="301" r:id="rId14"/>
    <p:sldId id="324" r:id="rId15"/>
    <p:sldId id="302" r:id="rId16"/>
    <p:sldId id="303" r:id="rId17"/>
    <p:sldId id="325" r:id="rId18"/>
    <p:sldId id="321" r:id="rId19"/>
    <p:sldId id="305" r:id="rId20"/>
    <p:sldId id="306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27" r:id="rId29"/>
    <p:sldId id="326" r:id="rId30"/>
    <p:sldId id="328" r:id="rId31"/>
    <p:sldId id="329" r:id="rId32"/>
    <p:sldId id="27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001BD-E12A-44A5-B941-D911F4D05618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1D4E0-C9EA-43FF-857A-129D816EB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913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957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989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3612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244858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3"/>
          <p:cNvGraphicFramePr>
            <a:graphicFrameLocks/>
          </p:cNvGraphicFramePr>
          <p:nvPr/>
        </p:nvGraphicFramePr>
        <p:xfrm>
          <a:off x="508000" y="1143000"/>
          <a:ext cx="11176000" cy="76200"/>
        </p:xfrm>
        <a:graphic>
          <a:graphicData uri="http://schemas.openxmlformats.org/presentationml/2006/ole">
            <p:oleObj spid="_x0000_s1345" name="Clip" r:id="rId3" imgW="6857143" imgH="48963" progId="">
              <p:embed/>
            </p:oleObj>
          </a:graphicData>
        </a:graphic>
      </p:graphicFrame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08000" y="228600"/>
            <a:ext cx="112776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8257044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638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48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913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7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995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864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265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282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D5836-34AF-4D76-B012-72949A2355E1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0A98-066B-4AEC-86AE-648F46041A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122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811125" y="3039034"/>
            <a:ext cx="8672848" cy="202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4400" kern="0" dirty="0" smtClean="0">
                <a:solidFill>
                  <a:srgbClr val="C00000"/>
                </a:solidFill>
                <a:latin typeface="Britannic Bold" pitchFamily="34" charset="0"/>
              </a:rPr>
              <a:t>Chapter - 3</a:t>
            </a:r>
            <a:r>
              <a:rPr lang="en-US" kern="0" dirty="0" smtClean="0">
                <a:solidFill>
                  <a:srgbClr val="C00000"/>
                </a:solidFill>
                <a:latin typeface="Britannic Bold" pitchFamily="34" charset="0"/>
              </a:rPr>
              <a:t/>
            </a:r>
            <a:br>
              <a:rPr lang="en-US" kern="0" dirty="0" smtClean="0">
                <a:solidFill>
                  <a:srgbClr val="C00000"/>
                </a:solidFill>
                <a:latin typeface="Britannic Bold" pitchFamily="34" charset="0"/>
              </a:rPr>
            </a:br>
            <a:r>
              <a:rPr lang="en-US" kern="0" dirty="0" smtClean="0">
                <a:solidFill>
                  <a:srgbClr val="C00000"/>
                </a:solidFill>
                <a:latin typeface="Britannic Bold" pitchFamily="34" charset="0"/>
              </a:rPr>
              <a:t/>
            </a:r>
            <a:br>
              <a:rPr lang="en-US" kern="0" dirty="0" smtClean="0">
                <a:solidFill>
                  <a:srgbClr val="C00000"/>
                </a:solidFill>
                <a:latin typeface="Britannic Bold" pitchFamily="34" charset="0"/>
              </a:rPr>
            </a:br>
            <a:r>
              <a:rPr lang="en-US" kern="0" dirty="0" smtClean="0">
                <a:solidFill>
                  <a:srgbClr val="C00000"/>
                </a:solidFill>
                <a:latin typeface="Britannic Bold" pitchFamily="34" charset="0"/>
              </a:rPr>
              <a:t/>
            </a:r>
            <a:br>
              <a:rPr lang="en-US" kern="0" dirty="0" smtClean="0">
                <a:solidFill>
                  <a:srgbClr val="C00000"/>
                </a:solidFill>
                <a:latin typeface="Britannic Bold" pitchFamily="34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Error and Exception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handling</a:t>
            </a:r>
            <a:r>
              <a:rPr lang="en-US" kern="0" dirty="0" smtClean="0"/>
              <a:t/>
            </a:r>
            <a:br>
              <a:rPr lang="en-US" kern="0" dirty="0" smtClean="0"/>
            </a:br>
            <a:r>
              <a:rPr lang="en-US" kern="0" dirty="0" smtClean="0"/>
              <a:t>                                                                  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xmlns="" val="420563588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01905"/>
            <a:ext cx="10968318" cy="488128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 algn="just">
              <a:lnSpc>
                <a:spcPct val="100000"/>
              </a:lnSpc>
              <a:buClr>
                <a:srgbClr val="3333CC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Compiler will not check the logic error</a:t>
            </a:r>
          </a:p>
          <a:p>
            <a:pPr algn="just">
              <a:lnSpc>
                <a:spcPct val="100000"/>
              </a:lnSpc>
              <a:buClr>
                <a:srgbClr val="3333CC"/>
              </a:buCl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rgbClr val="FF0000"/>
                </a:solidFill>
              </a:rPr>
              <a:t>Example</a:t>
            </a:r>
            <a:r>
              <a:rPr lang="en-US" sz="2600" dirty="0">
                <a:solidFill>
                  <a:srgbClr val="FF0000"/>
                </a:solidFill>
              </a:rPr>
              <a:t>: </a:t>
            </a:r>
            <a:r>
              <a:rPr lang="en-US" sz="2600" dirty="0"/>
              <a:t>A number divided by zero</a:t>
            </a:r>
          </a:p>
          <a:p>
            <a:pPr lvl="0" algn="just">
              <a:lnSpc>
                <a:spcPct val="100000"/>
              </a:lnSpc>
              <a:buClr>
                <a:srgbClr val="3333CC"/>
              </a:buClr>
            </a:pPr>
            <a:endParaRPr lang="en-US" dirty="0" smtClean="0"/>
          </a:p>
          <a:p>
            <a:pPr lvl="0" algn="just">
              <a:lnSpc>
                <a:spcPct val="100000"/>
              </a:lnSpc>
              <a:buClr>
                <a:srgbClr val="3333CC"/>
              </a:buClr>
            </a:pPr>
            <a:endParaRPr lang="en-US" dirty="0"/>
          </a:p>
          <a:p>
            <a:pPr lvl="0" algn="just">
              <a:lnSpc>
                <a:spcPct val="100000"/>
              </a:lnSpc>
              <a:buClr>
                <a:srgbClr val="3333CC"/>
              </a:buClr>
            </a:pPr>
            <a:endParaRPr lang="en-US" dirty="0" smtClean="0"/>
          </a:p>
          <a:p>
            <a:pPr lvl="0" algn="just">
              <a:lnSpc>
                <a:spcPct val="100000"/>
              </a:lnSpc>
              <a:buClr>
                <a:srgbClr val="3333CC"/>
              </a:buClr>
            </a:pPr>
            <a:endParaRPr lang="en-US" dirty="0"/>
          </a:p>
          <a:p>
            <a:pPr lvl="0" algn="ctr">
              <a:lnSpc>
                <a:spcPct val="100000"/>
              </a:lnSpc>
              <a:buClr>
                <a:srgbClr val="3333CC"/>
              </a:buClr>
            </a:pPr>
            <a:r>
              <a:rPr lang="en-US" sz="2400" dirty="0"/>
              <a:t>The </a:t>
            </a:r>
            <a:r>
              <a:rPr lang="en-US" sz="2400" dirty="0" smtClean="0"/>
              <a:t>program </a:t>
            </a:r>
            <a:r>
              <a:rPr lang="en-US" sz="2400" dirty="0"/>
              <a:t>itself reports no problems when it is started up, and there are </a:t>
            </a:r>
            <a:r>
              <a:rPr lang="en-US" sz="2400" i="1" dirty="0">
                <a:solidFill>
                  <a:srgbClr val="00B050"/>
                </a:solidFill>
              </a:rPr>
              <a:t>no </a:t>
            </a:r>
            <a:r>
              <a:rPr lang="en-US" sz="2400" i="1" dirty="0" smtClean="0">
                <a:solidFill>
                  <a:srgbClr val="00B050"/>
                </a:solidFill>
              </a:rPr>
              <a:t>colored </a:t>
            </a:r>
            <a:r>
              <a:rPr lang="en-US" sz="2400" i="1" dirty="0">
                <a:solidFill>
                  <a:srgbClr val="00B050"/>
                </a:solidFill>
              </a:rPr>
              <a:t>wavy lines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B050"/>
                </a:solidFill>
              </a:rPr>
              <a:t>Wrong implementation of logic 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0788" y="3047981"/>
            <a:ext cx="5396081" cy="2008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2032212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82588"/>
            <a:ext cx="10591799" cy="419548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 algn="just">
              <a:lnSpc>
                <a:spcPct val="100000"/>
              </a:lnSpc>
              <a:buClr>
                <a:srgbClr val="3333CC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Writing the program that </a:t>
            </a:r>
            <a:r>
              <a:rPr lang="en-US" sz="2600" i="1" dirty="0">
                <a:solidFill>
                  <a:srgbClr val="0070C0"/>
                </a:solidFill>
              </a:rPr>
              <a:t>ask user to inter integer value </a:t>
            </a:r>
            <a:r>
              <a:rPr lang="en-US" sz="2600" dirty="0"/>
              <a:t>but </a:t>
            </a:r>
            <a:r>
              <a:rPr lang="en-US" sz="2600" i="1" dirty="0">
                <a:solidFill>
                  <a:srgbClr val="7030A0"/>
                </a:solidFill>
              </a:rPr>
              <a:t>unfortunately user inter character</a:t>
            </a:r>
            <a:r>
              <a:rPr lang="en-US" sz="2600" dirty="0"/>
              <a:t>, double, float or string value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B050"/>
                </a:solidFill>
              </a:rPr>
              <a:t>Wrong input supplied  </a:t>
            </a:r>
          </a:p>
        </p:txBody>
      </p:sp>
    </p:spTree>
    <p:extLst>
      <p:ext uri="{BB962C8B-B14F-4D97-AF65-F5344CB8AC3E}">
        <p14:creationId xmlns:p14="http://schemas.microsoft.com/office/powerpoint/2010/main" xmlns="" val="249524410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08529" y="1690687"/>
            <a:ext cx="10636624" cy="4575641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 algn="just">
              <a:lnSpc>
                <a:spcPct val="100000"/>
              </a:lnSpc>
              <a:buClr>
                <a:srgbClr val="3333CC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Trying to </a:t>
            </a:r>
            <a:r>
              <a:rPr lang="en-US" sz="2600" dirty="0" smtClean="0"/>
              <a:t>write to </a:t>
            </a:r>
            <a:r>
              <a:rPr lang="en-US" sz="2600" dirty="0"/>
              <a:t>a file on the hard disk </a:t>
            </a:r>
            <a:r>
              <a:rPr lang="en-US" sz="2600" dirty="0" smtClean="0"/>
              <a:t>which has is deleted</a:t>
            </a:r>
            <a:endParaRPr lang="en-US" sz="2600" dirty="0"/>
          </a:p>
          <a:p>
            <a:pPr lvl="0" algn="just">
              <a:lnSpc>
                <a:spcPct val="100000"/>
              </a:lnSpc>
              <a:buClr>
                <a:srgbClr val="3333CC"/>
              </a:buClr>
              <a:buFont typeface="Wingdings" panose="05000000000000000000" pitchFamily="2" charset="2"/>
              <a:buChar char="§"/>
            </a:pPr>
            <a:r>
              <a:rPr lang="en-US" sz="2600" dirty="0" smtClean="0"/>
              <a:t>Network problem or server shut down</a:t>
            </a:r>
          </a:p>
          <a:p>
            <a:pPr lvl="0" algn="just">
              <a:lnSpc>
                <a:spcPct val="100000"/>
              </a:lnSpc>
              <a:buClr>
                <a:srgbClr val="3333CC"/>
              </a:buClr>
              <a:buFont typeface="Wingdings" panose="05000000000000000000" pitchFamily="2" charset="2"/>
              <a:buChar char="§"/>
            </a:pPr>
            <a:r>
              <a:rPr lang="en-US" sz="2600" dirty="0" smtClean="0"/>
              <a:t>Bank </a:t>
            </a:r>
            <a:r>
              <a:rPr lang="en-US" sz="2600" dirty="0"/>
              <a:t>which did not updating balance </a:t>
            </a:r>
            <a:endParaRPr lang="en-US" sz="2600" dirty="0" smtClean="0"/>
          </a:p>
          <a:p>
            <a:pPr algn="just">
              <a:lnSpc>
                <a:spcPct val="100000"/>
              </a:lnSpc>
            </a:pPr>
            <a:r>
              <a:rPr lang="en-US" sz="2600" dirty="0" smtClean="0">
                <a:solidFill>
                  <a:srgbClr val="FF0000"/>
                </a:solidFill>
              </a:rPr>
              <a:t>Example: </a:t>
            </a:r>
            <a:r>
              <a:rPr lang="en-US" sz="2600" dirty="0" smtClean="0">
                <a:solidFill>
                  <a:schemeClr val="tx2"/>
                </a:solidFill>
              </a:rPr>
              <a:t>- </a:t>
            </a:r>
            <a:r>
              <a:rPr lang="en-US" sz="2600" dirty="0" smtClean="0"/>
              <a:t>Accessing memory that is not available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B050"/>
                </a:solidFill>
              </a:rPr>
              <a:t>Missing required resources </a:t>
            </a:r>
          </a:p>
        </p:txBody>
      </p:sp>
    </p:spTree>
    <p:extLst>
      <p:ext uri="{BB962C8B-B14F-4D97-AF65-F5344CB8AC3E}">
        <p14:creationId xmlns:p14="http://schemas.microsoft.com/office/powerpoint/2010/main" xmlns="" val="183795412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586752"/>
            <a:ext cx="10914529" cy="5002307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Comparatively difficult to detect this error 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i="1" dirty="0">
                <a:solidFill>
                  <a:srgbClr val="00B050"/>
                </a:solidFill>
              </a:rPr>
              <a:t>Programmers finds this error by the whole program statement by statement.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Logic errors are ones where you don’t get the result you were expecting. </a:t>
            </a:r>
            <a:endParaRPr lang="en-US" sz="2600" dirty="0" smtClean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 smtClean="0"/>
              <a:t>You </a:t>
            </a:r>
            <a:r>
              <a:rPr lang="en-US" sz="2600" dirty="0"/>
              <a:t>won’t see any </a:t>
            </a:r>
            <a:r>
              <a:rPr lang="en-US" sz="2600" dirty="0" smtClean="0"/>
              <a:t>colored </a:t>
            </a:r>
            <a:r>
              <a:rPr lang="en-US" sz="2600" dirty="0"/>
              <a:t>wavy lines, and the </a:t>
            </a:r>
            <a:r>
              <a:rPr lang="en-US" sz="2600" dirty="0" smtClean="0"/>
              <a:t>program </a:t>
            </a:r>
            <a:r>
              <a:rPr lang="en-US" sz="2600" dirty="0"/>
              <a:t>generally won’t “bug out” on you.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i="1" dirty="0">
                <a:solidFill>
                  <a:srgbClr val="00B050"/>
                </a:solidFill>
              </a:rPr>
              <a:t>Running  program does not stop or crash but the output is </a:t>
            </a:r>
            <a:r>
              <a:rPr lang="en-US" sz="2600" i="1" dirty="0" smtClean="0">
                <a:solidFill>
                  <a:srgbClr val="00B050"/>
                </a:solidFill>
              </a:rPr>
              <a:t>generated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 smtClean="0"/>
              <a:t>In </a:t>
            </a:r>
            <a:r>
              <a:rPr lang="en-US" sz="2600" dirty="0"/>
              <a:t>other words, you’ve made an error in your programming logic.</a:t>
            </a:r>
            <a:endParaRPr lang="en-US" sz="2600" i="1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C. Logical </a:t>
            </a:r>
            <a:r>
              <a:rPr lang="en-US" sz="4000" dirty="0">
                <a:solidFill>
                  <a:srgbClr val="0070C0"/>
                </a:solidFill>
              </a:rPr>
              <a:t>error </a:t>
            </a:r>
          </a:p>
        </p:txBody>
      </p:sp>
    </p:spTree>
    <p:extLst>
      <p:ext uri="{BB962C8B-B14F-4D97-AF65-F5344CB8AC3E}">
        <p14:creationId xmlns:p14="http://schemas.microsoft.com/office/powerpoint/2010/main" xmlns="" val="302384631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Cont…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551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2600" dirty="0"/>
              <a:t> loop never executes.</a:t>
            </a:r>
            <a:endParaRPr lang="en-US" sz="2600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0400" y="2487374"/>
            <a:ext cx="6261828" cy="29233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0221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680446"/>
            <a:ext cx="8108576" cy="10443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Who is the responsible for </a:t>
            </a:r>
            <a:r>
              <a:rPr lang="en-US" sz="4000" dirty="0" smtClean="0">
                <a:solidFill>
                  <a:srgbClr val="FF0000"/>
                </a:solidFill>
              </a:rPr>
              <a:t>such problems ?  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44816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41294" y="1690688"/>
            <a:ext cx="10412505" cy="4777347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exception</a:t>
            </a:r>
            <a:r>
              <a:rPr lang="en-US" dirty="0"/>
              <a:t> is a problem that arises during the execution of a </a:t>
            </a:r>
            <a:r>
              <a:rPr lang="en-US" dirty="0" smtClean="0"/>
              <a:t>program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C00000"/>
                </a:solidFill>
              </a:rPr>
              <a:t>Exception handling </a:t>
            </a:r>
            <a:r>
              <a:rPr lang="en-US" dirty="0"/>
              <a:t>is a </a:t>
            </a:r>
            <a:r>
              <a:rPr lang="en-US" i="1" dirty="0"/>
              <a:t>mechanism to handle </a:t>
            </a:r>
            <a:r>
              <a:rPr lang="en-US" i="1" dirty="0" smtClean="0"/>
              <a:t>runtime </a:t>
            </a:r>
            <a:r>
              <a:rPr lang="en-US" i="1" dirty="0"/>
              <a:t>errors</a:t>
            </a:r>
            <a:r>
              <a:rPr lang="en-US" dirty="0"/>
              <a:t> so that normal flow of the application can be maintained</a:t>
            </a:r>
            <a:r>
              <a:rPr lang="en-US" dirty="0" smtClean="0"/>
              <a:t>, </a:t>
            </a:r>
          </a:p>
          <a:p>
            <a:pPr lvl="1" algn="just">
              <a:lnSpc>
                <a:spcPct val="100000"/>
              </a:lnSpc>
            </a:pPr>
            <a:r>
              <a:rPr lang="en-US" i="1" dirty="0" smtClean="0">
                <a:solidFill>
                  <a:srgbClr val="0070C0"/>
                </a:solidFill>
              </a:rPr>
              <a:t>E.g. Handle an </a:t>
            </a:r>
            <a:r>
              <a:rPr lang="en-US" i="1" dirty="0">
                <a:solidFill>
                  <a:srgbClr val="0070C0"/>
                </a:solidFill>
              </a:rPr>
              <a:t>attempt to divide by zero</a:t>
            </a:r>
            <a:r>
              <a:rPr lang="en-US" i="1" dirty="0" smtClean="0">
                <a:solidFill>
                  <a:srgbClr val="0070C0"/>
                </a:solidFill>
              </a:rPr>
              <a:t>.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Exception </a:t>
            </a:r>
          </a:p>
        </p:txBody>
      </p:sp>
    </p:spTree>
    <p:extLst>
      <p:ext uri="{BB962C8B-B14F-4D97-AF65-F5344CB8AC3E}">
        <p14:creationId xmlns:p14="http://schemas.microsoft.com/office/powerpoint/2010/main" xmlns="" val="78797489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Causes of </a:t>
            </a:r>
            <a:r>
              <a:rPr lang="en-US" sz="4000" dirty="0" smtClean="0">
                <a:solidFill>
                  <a:srgbClr val="0070C0"/>
                </a:solidFill>
              </a:rPr>
              <a:t>Exceptions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 smtClean="0"/>
              <a:t>An </a:t>
            </a:r>
            <a:r>
              <a:rPr lang="en-US" sz="2600" dirty="0"/>
              <a:t>exception can occur for many different </a:t>
            </a:r>
            <a:r>
              <a:rPr lang="en-US" sz="2600" dirty="0" smtClean="0"/>
              <a:t>reasons such as.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Due to invalid input user data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Due to </a:t>
            </a:r>
            <a:r>
              <a:rPr lang="en-US" dirty="0"/>
              <a:t>file that </a:t>
            </a:r>
            <a:r>
              <a:rPr lang="en-US" dirty="0" smtClean="0"/>
              <a:t>cannot </a:t>
            </a:r>
            <a:r>
              <a:rPr lang="en-US" dirty="0"/>
              <a:t>be found.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Due to </a:t>
            </a:r>
            <a:r>
              <a:rPr lang="en-US" dirty="0"/>
              <a:t>network connection </a:t>
            </a:r>
            <a:r>
              <a:rPr lang="en-US" dirty="0" smtClean="0"/>
              <a:t>lost </a:t>
            </a:r>
            <a:r>
              <a:rPr lang="en-US" dirty="0"/>
              <a:t>in the middle of communications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Due to run </a:t>
            </a:r>
            <a:r>
              <a:rPr lang="en-US" dirty="0"/>
              <a:t>out of memory.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203790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Advantage of Exception </a:t>
            </a:r>
            <a:r>
              <a:rPr lang="en-US" sz="4000" dirty="0" smtClean="0">
                <a:solidFill>
                  <a:srgbClr val="0070C0"/>
                </a:solidFill>
              </a:rPr>
              <a:t>Handling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80059" cy="45617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The core advantage of exception handling is </a:t>
            </a:r>
            <a:r>
              <a:rPr lang="en-US" sz="2600" b="1" i="1" dirty="0"/>
              <a:t>to maintain the normal flow of the application</a:t>
            </a:r>
            <a:r>
              <a:rPr lang="en-US" sz="2600" dirty="0"/>
              <a:t>. </a:t>
            </a:r>
            <a:endParaRPr lang="en-US" sz="2600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main function()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{</a:t>
            </a:r>
          </a:p>
          <a:p>
            <a:pPr marL="914400" lvl="2" indent="0">
              <a:buNone/>
            </a:pPr>
            <a:r>
              <a:rPr lang="en-US" sz="2400" i="1" dirty="0" smtClean="0">
                <a:solidFill>
                  <a:srgbClr val="00B050"/>
                </a:solidFill>
              </a:rPr>
              <a:t>statement</a:t>
            </a:r>
            <a:r>
              <a:rPr lang="en-US" sz="2400" i="1" dirty="0">
                <a:solidFill>
                  <a:srgbClr val="00B050"/>
                </a:solidFill>
              </a:rPr>
              <a:t> 1;  </a:t>
            </a:r>
          </a:p>
          <a:p>
            <a:pPr marL="914400" lvl="2" indent="0">
              <a:buNone/>
            </a:pPr>
            <a:r>
              <a:rPr lang="en-US" sz="2400" i="1" dirty="0">
                <a:solidFill>
                  <a:srgbClr val="00B050"/>
                </a:solidFill>
              </a:rPr>
              <a:t>statement 2;</a:t>
            </a:r>
            <a:r>
              <a:rPr lang="en-US" sz="2400" dirty="0">
                <a:solidFill>
                  <a:srgbClr val="00B050"/>
                </a:solidFill>
              </a:rPr>
              <a:t> </a:t>
            </a:r>
            <a:r>
              <a:rPr lang="en-US" sz="2400" dirty="0"/>
              <a:t> </a:t>
            </a:r>
          </a:p>
          <a:p>
            <a:pPr marL="914400" lvl="2" indent="0">
              <a:buNone/>
            </a:pPr>
            <a:r>
              <a:rPr lang="en-US" sz="2400" dirty="0"/>
              <a:t>statement 3;  </a:t>
            </a:r>
            <a:r>
              <a:rPr lang="en-US" sz="2400" dirty="0" smtClean="0"/>
              <a:t>// Error or Exception</a:t>
            </a:r>
            <a:r>
              <a:rPr lang="en-US" sz="2400" dirty="0"/>
              <a:t> occurs</a:t>
            </a:r>
          </a:p>
          <a:p>
            <a:pPr marL="914400" lvl="2" indent="0">
              <a:buNone/>
            </a:pPr>
            <a:r>
              <a:rPr lang="en-US" sz="2400" i="1" dirty="0">
                <a:solidFill>
                  <a:srgbClr val="0070C0"/>
                </a:solidFill>
              </a:rPr>
              <a:t>statement 4;  </a:t>
            </a:r>
          </a:p>
          <a:p>
            <a:pPr marL="914400" lvl="2" indent="0">
              <a:buNone/>
            </a:pPr>
            <a:r>
              <a:rPr lang="en-US" sz="2400" i="1" dirty="0">
                <a:solidFill>
                  <a:srgbClr val="0070C0"/>
                </a:solidFill>
              </a:rPr>
              <a:t>statement </a:t>
            </a:r>
            <a:r>
              <a:rPr lang="en-US" sz="2400" i="1" dirty="0" smtClean="0">
                <a:solidFill>
                  <a:srgbClr val="0070C0"/>
                </a:solidFill>
              </a:rPr>
              <a:t>5</a:t>
            </a:r>
            <a:r>
              <a:rPr lang="en-US" sz="2400" i="1" dirty="0">
                <a:solidFill>
                  <a:srgbClr val="0070C0"/>
                </a:solidFill>
              </a:rPr>
              <a:t>  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2510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8800"/>
            <a:ext cx="10914529" cy="446442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C# exceptions are represented by classes. </a:t>
            </a:r>
            <a:endParaRPr lang="en-US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exception classes in C# are mainly directly or indirectly derived from the </a:t>
            </a:r>
            <a:r>
              <a:rPr lang="en-US" dirty="0" err="1">
                <a:solidFill>
                  <a:srgbClr val="C00000"/>
                </a:solidFill>
              </a:rPr>
              <a:t>System.Exception</a:t>
            </a:r>
            <a:r>
              <a:rPr lang="en-US" dirty="0"/>
              <a:t> class.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Some of the exception classes derived from the </a:t>
            </a:r>
            <a:r>
              <a:rPr lang="en-US" dirty="0" err="1"/>
              <a:t>System.Exception</a:t>
            </a:r>
            <a:r>
              <a:rPr lang="en-US" dirty="0"/>
              <a:t> class are: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   </a:t>
            </a:r>
            <a:r>
              <a:rPr lang="en-US" i="1" dirty="0" smtClean="0">
                <a:solidFill>
                  <a:srgbClr val="00B050"/>
                </a:solidFill>
              </a:rPr>
              <a:t>System.ApplicationException</a:t>
            </a:r>
            <a:r>
              <a:rPr lang="en-US" dirty="0" smtClean="0"/>
              <a:t> </a:t>
            </a:r>
            <a:r>
              <a:rPr lang="en-US" dirty="0"/>
              <a:t>and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   </a:t>
            </a:r>
            <a:r>
              <a:rPr lang="en-US" i="1" dirty="0" err="1">
                <a:solidFill>
                  <a:srgbClr val="00B050"/>
                </a:solidFill>
              </a:rPr>
              <a:t>System.SystemException</a:t>
            </a:r>
            <a:r>
              <a:rPr lang="en-US" dirty="0" smtClean="0"/>
              <a:t> </a:t>
            </a:r>
            <a:r>
              <a:rPr lang="en-US" dirty="0"/>
              <a:t>classes.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Exception Classes in C#</a:t>
            </a:r>
          </a:p>
        </p:txBody>
      </p:sp>
    </p:spTree>
    <p:extLst>
      <p:ext uri="{BB962C8B-B14F-4D97-AF65-F5344CB8AC3E}">
        <p14:creationId xmlns:p14="http://schemas.microsoft.com/office/powerpoint/2010/main" xmlns="" val="46537860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9223" y="1492622"/>
            <a:ext cx="9753601" cy="498885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FF0000"/>
                </a:solidFill>
              </a:rPr>
              <a:t>Error</a:t>
            </a:r>
            <a:r>
              <a:rPr lang="en-US" sz="2600" dirty="0"/>
              <a:t>: unexpected output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rgbClr val="FF0000"/>
                </a:solidFill>
              </a:rPr>
              <a:t>Debugging</a:t>
            </a:r>
            <a:r>
              <a:rPr lang="en-US" sz="2600" dirty="0"/>
              <a:t>: process of finding and removing errors from program is </a:t>
            </a:r>
            <a:endParaRPr lang="en-US" sz="2600" dirty="0" smtClean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600" dirty="0" smtClean="0"/>
          </a:p>
          <a:p>
            <a:pPr marL="403225" indent="-40322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 smtClean="0"/>
              <a:t>Compile </a:t>
            </a:r>
            <a:r>
              <a:rPr lang="en-US" sz="2600" dirty="0"/>
              <a:t>time error(Syntax) </a:t>
            </a:r>
          </a:p>
          <a:p>
            <a:pPr marL="403225" indent="-40322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Runtime error</a:t>
            </a:r>
          </a:p>
          <a:p>
            <a:pPr marL="403225" indent="-40322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Logical error </a:t>
            </a:r>
            <a:endParaRPr lang="am-ET" sz="26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am-ET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7497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Error/bug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ight Brace 3"/>
          <p:cNvSpPr/>
          <p:nvPr/>
        </p:nvSpPr>
        <p:spPr bwMode="auto">
          <a:xfrm>
            <a:off x="5363135" y="3074892"/>
            <a:ext cx="519953" cy="1824318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latin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203576" y="3877236"/>
            <a:ext cx="1945342" cy="5602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ahoma" pitchFamily="34" charset="0"/>
              </a:rPr>
              <a:t>Error Types </a:t>
            </a:r>
          </a:p>
        </p:txBody>
      </p:sp>
    </p:spTree>
    <p:extLst>
      <p:ext uri="{BB962C8B-B14F-4D97-AF65-F5344CB8AC3E}">
        <p14:creationId xmlns:p14="http://schemas.microsoft.com/office/powerpoint/2010/main" xmlns="" val="277278906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41294" y="1690688"/>
            <a:ext cx="10757647" cy="448151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b="1" i="1" dirty="0"/>
              <a:t>System.ApplicationException</a:t>
            </a:r>
            <a:r>
              <a:rPr lang="en-US" dirty="0"/>
              <a:t> class supports </a:t>
            </a:r>
            <a:r>
              <a:rPr lang="en-US" i="1" dirty="0">
                <a:solidFill>
                  <a:srgbClr val="0070C0"/>
                </a:solidFill>
              </a:rPr>
              <a:t>exceptions generated by application programs</a:t>
            </a:r>
            <a:r>
              <a:rPr lang="en-US" dirty="0"/>
              <a:t>. </a:t>
            </a:r>
            <a:r>
              <a:rPr lang="en-US" dirty="0" smtClean="0"/>
              <a:t>Hence </a:t>
            </a:r>
            <a:r>
              <a:rPr lang="en-US" dirty="0"/>
              <a:t>the exceptions defined by the programmers should derive from this class.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i="1" dirty="0" err="1"/>
              <a:t>System.SystemException</a:t>
            </a:r>
            <a:r>
              <a:rPr lang="en-US" dirty="0"/>
              <a:t> class is the base class </a:t>
            </a:r>
            <a:r>
              <a:rPr lang="en-US" i="1" dirty="0">
                <a:solidFill>
                  <a:srgbClr val="0070C0"/>
                </a:solidFill>
              </a:rPr>
              <a:t>for all predefined system </a:t>
            </a:r>
            <a:r>
              <a:rPr lang="en-US" i="1" dirty="0" smtClean="0">
                <a:solidFill>
                  <a:srgbClr val="0070C0"/>
                </a:solidFill>
              </a:rPr>
              <a:t>exception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following table provides some of the predefined exception classes derived from the </a:t>
            </a:r>
            <a:r>
              <a:rPr lang="en-US" b="1" dirty="0" err="1"/>
              <a:t>Sytem.SystemException</a:t>
            </a:r>
            <a:r>
              <a:rPr lang="en-US" b="1" dirty="0"/>
              <a:t> </a:t>
            </a:r>
            <a:r>
              <a:rPr lang="en-US" dirty="0"/>
              <a:t>class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Cont… </a:t>
            </a:r>
          </a:p>
        </p:txBody>
      </p:sp>
    </p:spTree>
    <p:extLst>
      <p:ext uri="{BB962C8B-B14F-4D97-AF65-F5344CB8AC3E}">
        <p14:creationId xmlns:p14="http://schemas.microsoft.com/office/powerpoint/2010/main" xmlns="" val="413920784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06953" cy="122162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rtlCol="0">
            <a:noAutofit/>
          </a:bodyPr>
          <a:lstStyle/>
          <a:p>
            <a:pPr marL="0" indent="0" algn="just">
              <a:buNone/>
            </a:pP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65" y="1604956"/>
            <a:ext cx="7292787" cy="448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1025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63270" y="1690687"/>
            <a:ext cx="7637930" cy="4642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320377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21976" y="1559858"/>
            <a:ext cx="10703859" cy="4477871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mtClean="0"/>
              <a:t>Exceptions handling </a:t>
            </a:r>
            <a:r>
              <a:rPr lang="en-US" dirty="0"/>
              <a:t>provide a way to transfer control from one part of a program to another. </a:t>
            </a:r>
            <a:endParaRPr lang="en-US" dirty="0" smtClean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C# exception handling is built upon four keywords: </a:t>
            </a:r>
            <a:r>
              <a:rPr lang="en-US" b="1" dirty="0"/>
              <a:t>try</a:t>
            </a:r>
            <a:r>
              <a:rPr lang="en-US" dirty="0"/>
              <a:t>, </a:t>
            </a:r>
            <a:r>
              <a:rPr lang="en-US" b="1" dirty="0"/>
              <a:t>catch</a:t>
            </a:r>
            <a:r>
              <a:rPr lang="en-US" dirty="0"/>
              <a:t>, </a:t>
            </a:r>
            <a:r>
              <a:rPr lang="en-US" b="1" dirty="0"/>
              <a:t>finally</a:t>
            </a:r>
            <a:r>
              <a:rPr lang="en-US" dirty="0"/>
              <a:t> and </a:t>
            </a:r>
            <a:r>
              <a:rPr lang="en-US" b="1" dirty="0"/>
              <a:t>throw</a:t>
            </a:r>
            <a:r>
              <a:rPr lang="en-US" dirty="0"/>
              <a:t>.</a:t>
            </a:r>
            <a:endParaRPr lang="am-E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Handling Exceptions </a:t>
            </a:r>
          </a:p>
        </p:txBody>
      </p:sp>
    </p:spTree>
    <p:extLst>
      <p:ext uri="{BB962C8B-B14F-4D97-AF65-F5344CB8AC3E}">
        <p14:creationId xmlns:p14="http://schemas.microsoft.com/office/powerpoint/2010/main" xmlns="" val="396409395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690688"/>
            <a:ext cx="10954871" cy="4831136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FF0000"/>
                </a:solidFill>
              </a:rPr>
              <a:t>try</a:t>
            </a:r>
            <a:r>
              <a:rPr lang="en-US" sz="2600" dirty="0"/>
              <a:t> − A try block identifies a block of code for which particular exceptions is activated. It is followed by one or more catch blocks.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B050"/>
                </a:solidFill>
              </a:rPr>
              <a:t>catch</a:t>
            </a:r>
            <a:r>
              <a:rPr lang="en-US" sz="2600" dirty="0"/>
              <a:t> − A program catches an exception with an exception </a:t>
            </a:r>
            <a:r>
              <a:rPr lang="en-US" sz="2600" dirty="0" smtClean="0"/>
              <a:t>handler. </a:t>
            </a:r>
            <a:r>
              <a:rPr lang="en-US" sz="2600" dirty="0"/>
              <a:t>The catch keyword indicates the catching of an exception.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70C0"/>
                </a:solidFill>
              </a:rPr>
              <a:t>finally</a:t>
            </a:r>
            <a:r>
              <a:rPr lang="en-US" sz="2600" dirty="0"/>
              <a:t> − The finally block is used to execute a given set of statements, whether an exception is thrown or not thrown. </a:t>
            </a:r>
            <a:endParaRPr lang="en-US" sz="2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i="1" dirty="0" smtClean="0">
                <a:solidFill>
                  <a:schemeClr val="accent2">
                    <a:lumMod val="75000"/>
                  </a:schemeClr>
                </a:solidFill>
              </a:rPr>
              <a:t>For 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</a:rPr>
              <a:t>example, if you open a file, it must be closed whether an exception is raised or not.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7030A0"/>
                </a:solidFill>
              </a:rPr>
              <a:t>throw</a:t>
            </a:r>
            <a:r>
              <a:rPr lang="en-US" sz="2600" dirty="0">
                <a:solidFill>
                  <a:srgbClr val="7030A0"/>
                </a:solidFill>
              </a:rPr>
              <a:t> </a:t>
            </a:r>
            <a:r>
              <a:rPr lang="en-US" sz="2600" dirty="0"/>
              <a:t>− A program throws an exception when a problem shows up. This is done using a throw keyword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793495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690688"/>
            <a:ext cx="11116235" cy="452269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try/catch block is placed around the code that might generate an exception. </a:t>
            </a:r>
            <a:endParaRPr lang="en-US" dirty="0" smtClean="0"/>
          </a:p>
          <a:p>
            <a:pPr algn="just"/>
            <a:r>
              <a:rPr lang="en-US" dirty="0" smtClean="0"/>
              <a:t>Code </a:t>
            </a:r>
            <a:r>
              <a:rPr lang="en-US" dirty="0"/>
              <a:t>within a try/catch block is referred to as </a:t>
            </a:r>
            <a:r>
              <a:rPr lang="en-US" i="1" dirty="0">
                <a:solidFill>
                  <a:srgbClr val="0070C0"/>
                </a:solidFill>
              </a:rPr>
              <a:t>protected code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747379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41294" y="1452282"/>
            <a:ext cx="10784541" cy="5163671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try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   </a:t>
            </a:r>
            <a:r>
              <a:rPr lang="en-US" sz="2400" dirty="0" smtClean="0"/>
              <a:t>        // </a:t>
            </a:r>
            <a:r>
              <a:rPr lang="en-US" sz="2400" dirty="0"/>
              <a:t>statements causing exception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 smtClean="0"/>
              <a:t>      } </a:t>
            </a:r>
            <a:r>
              <a:rPr lang="en-US" sz="2400" dirty="0">
                <a:solidFill>
                  <a:srgbClr val="00B050"/>
                </a:solidFill>
              </a:rPr>
              <a:t>catch</a:t>
            </a:r>
            <a:r>
              <a:rPr lang="en-US" sz="2400" dirty="0"/>
              <a:t>( </a:t>
            </a:r>
            <a:r>
              <a:rPr lang="en-US" sz="2400" dirty="0" err="1"/>
              <a:t>ExceptionName</a:t>
            </a:r>
            <a:r>
              <a:rPr lang="en-US" sz="2400" dirty="0"/>
              <a:t> e1 ) </a:t>
            </a:r>
            <a:r>
              <a:rPr lang="en-US" sz="2400" dirty="0" smtClean="0"/>
              <a:t>{   </a:t>
            </a:r>
            <a:r>
              <a:rPr lang="en-US" sz="2400" dirty="0"/>
              <a:t>// error handling </a:t>
            </a:r>
            <a:r>
              <a:rPr lang="en-US" sz="2400" dirty="0" smtClean="0"/>
              <a:t>code }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>
                <a:solidFill>
                  <a:srgbClr val="00B050"/>
                </a:solidFill>
              </a:rPr>
              <a:t>catch</a:t>
            </a:r>
            <a:r>
              <a:rPr lang="en-US" sz="2400" dirty="0"/>
              <a:t>( </a:t>
            </a:r>
            <a:r>
              <a:rPr lang="en-US" sz="2400" dirty="0" err="1"/>
              <a:t>ExceptionName</a:t>
            </a:r>
            <a:r>
              <a:rPr lang="en-US" sz="2400" dirty="0"/>
              <a:t> e2 ) </a:t>
            </a:r>
            <a:r>
              <a:rPr lang="en-US" sz="2400" dirty="0" smtClean="0"/>
              <a:t>{   </a:t>
            </a:r>
            <a:r>
              <a:rPr lang="en-US" sz="2400" dirty="0"/>
              <a:t>// error handling </a:t>
            </a:r>
            <a:r>
              <a:rPr lang="en-US" sz="2400" dirty="0" smtClean="0"/>
              <a:t>code }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>
                <a:solidFill>
                  <a:srgbClr val="00B050"/>
                </a:solidFill>
              </a:rPr>
              <a:t>catch</a:t>
            </a:r>
            <a:r>
              <a:rPr lang="en-US" sz="2400" dirty="0"/>
              <a:t>( </a:t>
            </a:r>
            <a:r>
              <a:rPr lang="en-US" sz="2400" dirty="0" err="1"/>
              <a:t>ExceptionName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) </a:t>
            </a:r>
            <a:r>
              <a:rPr lang="en-US" sz="2400" dirty="0" smtClean="0"/>
              <a:t>{   </a:t>
            </a:r>
            <a:r>
              <a:rPr lang="en-US" sz="2400" dirty="0"/>
              <a:t>// error handling </a:t>
            </a:r>
            <a:r>
              <a:rPr lang="en-US" sz="2400" dirty="0" smtClean="0"/>
              <a:t>code }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>
                <a:solidFill>
                  <a:srgbClr val="00B050"/>
                </a:solidFill>
              </a:rPr>
              <a:t>finally</a:t>
            </a:r>
            <a:r>
              <a:rPr lang="en-US" sz="2400" dirty="0"/>
              <a:t> </a:t>
            </a:r>
            <a:r>
              <a:rPr lang="en-US" sz="2400" dirty="0" smtClean="0"/>
              <a:t>{   </a:t>
            </a:r>
            <a:r>
              <a:rPr lang="en-US" sz="2400" dirty="0"/>
              <a:t>// statements to be </a:t>
            </a:r>
            <a:r>
              <a:rPr lang="en-US" sz="2400" dirty="0" smtClean="0"/>
              <a:t>executed }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Syntax:</a:t>
            </a:r>
          </a:p>
        </p:txBody>
      </p:sp>
    </p:spTree>
    <p:extLst>
      <p:ext uri="{BB962C8B-B14F-4D97-AF65-F5344CB8AC3E}">
        <p14:creationId xmlns:p14="http://schemas.microsoft.com/office/powerpoint/2010/main" xmlns="" val="117496560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9134" y="1250576"/>
            <a:ext cx="12162865" cy="560742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num1, num2, result;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num1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6;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num2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num1 / num2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/>
              <a:t>"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Result=</a:t>
            </a:r>
            <a:r>
              <a:rPr lang="en-US" sz="1800" dirty="0"/>
              <a:t>"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result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DivideByZeroException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e){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"Exception caught: {0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e.Message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// OR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catch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DivideByZeroException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e){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/>
              <a:t>"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Divide By Zero Error</a:t>
            </a:r>
            <a:r>
              <a:rPr lang="en-US" sz="1800" dirty="0"/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"We Are Happy"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"Today it's lab 3"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35" y="365126"/>
            <a:ext cx="11324666" cy="6434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205320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2388" y="954741"/>
            <a:ext cx="11909611" cy="590325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n =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sum = 0;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"please Enter 5 numbers"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 </a:t>
            </a:r>
            <a:r>
              <a:rPr lang="nn-NO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nn-NO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5; i++)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n[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sum += n[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DivideByZeroException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"Exception caught: {0}"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e.Message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IndexOutOfRangeException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"Exception caught: {0}"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e.Message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"SUM="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sum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   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"We Are Happy"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"Today it's </a:t>
            </a:r>
            <a:r>
              <a:rPr lang="en-US" sz="15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 3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88" y="94129"/>
            <a:ext cx="11071412" cy="6434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Example-2 – </a:t>
            </a:r>
            <a:r>
              <a:rPr lang="en-US" dirty="0" smtClean="0">
                <a:solidFill>
                  <a:srgbClr val="7030A0"/>
                </a:solidFill>
              </a:rPr>
              <a:t>Multiple Catch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084618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Used </a:t>
            </a:r>
            <a:r>
              <a:rPr lang="en-US" dirty="0"/>
              <a:t>to execute a given set of statements, whether an exception is thrown or not </a:t>
            </a:r>
            <a:r>
              <a:rPr lang="en-US" dirty="0" smtClean="0"/>
              <a:t>thrown.</a:t>
            </a:r>
            <a:r>
              <a:rPr lang="en-US" b="1" dirty="0"/>
              <a:t>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finally </a:t>
            </a:r>
            <a:r>
              <a:rPr lang="en-US" b="1" dirty="0"/>
              <a:t>block</a:t>
            </a:r>
            <a:r>
              <a:rPr lang="en-US" dirty="0"/>
              <a:t> is a block that is used </a:t>
            </a:r>
            <a:r>
              <a:rPr lang="en-US" i="1" dirty="0"/>
              <a:t>to execute important code</a:t>
            </a:r>
            <a:r>
              <a:rPr lang="en-US" dirty="0"/>
              <a:t> such as closing connection, stream etc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Comes after </a:t>
            </a:r>
            <a:r>
              <a:rPr lang="en-US" b="1" i="1" dirty="0" smtClean="0">
                <a:solidFill>
                  <a:srgbClr val="0070C0"/>
                </a:solidFill>
              </a:rPr>
              <a:t>try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b="1" i="1" dirty="0">
                <a:solidFill>
                  <a:srgbClr val="0070C0"/>
                </a:solidFill>
              </a:rPr>
              <a:t>catch</a:t>
            </a:r>
            <a:r>
              <a:rPr lang="en-US" dirty="0" smtClean="0"/>
              <a:t>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2092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690688"/>
            <a:ext cx="10793506" cy="479079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O</a:t>
            </a:r>
            <a:r>
              <a:rPr lang="en-US" sz="2600" dirty="0" smtClean="0"/>
              <a:t>ccurs </a:t>
            </a:r>
            <a:r>
              <a:rPr lang="en-US" sz="2600" i="1" dirty="0">
                <a:solidFill>
                  <a:srgbClr val="00B050"/>
                </a:solidFill>
              </a:rPr>
              <a:t>due to the violation of one or more grammar ru</a:t>
            </a:r>
            <a:r>
              <a:rPr lang="en-US" sz="2600" dirty="0"/>
              <a:t>les (due syntactical errors</a:t>
            </a:r>
            <a:r>
              <a:rPr lang="en-US" sz="2600" dirty="0" smtClean="0"/>
              <a:t>)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6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Compiler detects syntax errors at the time of compilation or </a:t>
            </a:r>
            <a:r>
              <a:rPr lang="en-US" sz="2600" dirty="0" smtClean="0"/>
              <a:t>translation</a:t>
            </a:r>
            <a:endParaRPr lang="en-US" sz="2600" b="1" dirty="0" smtClean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b="1" i="1" dirty="0" smtClean="0">
                <a:solidFill>
                  <a:srgbClr val="002060"/>
                </a:solidFill>
              </a:rPr>
              <a:t>csc </a:t>
            </a:r>
            <a:r>
              <a:rPr lang="en-US" sz="2600" i="1" dirty="0">
                <a:solidFill>
                  <a:srgbClr val="002060"/>
                </a:solidFill>
              </a:rPr>
              <a:t>compiler</a:t>
            </a:r>
            <a:endParaRPr lang="en-US" sz="2600" i="1" dirty="0" smtClean="0">
              <a:solidFill>
                <a:srgbClr val="002060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 smtClean="0"/>
              <a:t> </a:t>
            </a:r>
            <a:endParaRPr lang="en-US" sz="26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These errors are </a:t>
            </a:r>
            <a:r>
              <a:rPr lang="en-US" sz="2600" i="1" dirty="0">
                <a:solidFill>
                  <a:srgbClr val="002060"/>
                </a:solidFill>
              </a:rPr>
              <a:t>easy to locate and remove </a:t>
            </a:r>
            <a:r>
              <a:rPr lang="en-US" sz="2600" dirty="0"/>
              <a:t>because compiler specifies the location and type of error.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600" b="1" dirty="0">
              <a:solidFill>
                <a:schemeClr val="tx2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b="1" dirty="0">
                <a:solidFill>
                  <a:schemeClr val="tx2"/>
                </a:solidFill>
              </a:rPr>
              <a:t>                  </a:t>
            </a:r>
            <a:endParaRPr lang="am-ET" sz="2600" b="1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A. Syntax </a:t>
            </a:r>
            <a:r>
              <a:rPr lang="en-US" sz="4000" dirty="0">
                <a:solidFill>
                  <a:srgbClr val="0070C0"/>
                </a:solidFill>
              </a:rPr>
              <a:t>(design, compile) error </a:t>
            </a:r>
          </a:p>
        </p:txBody>
      </p:sp>
    </p:spTree>
    <p:extLst>
      <p:ext uri="{BB962C8B-B14F-4D97-AF65-F5344CB8AC3E}">
        <p14:creationId xmlns:p14="http://schemas.microsoft.com/office/powerpoint/2010/main" xmlns="" val="208129685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59" y="0"/>
            <a:ext cx="11815482" cy="699247"/>
          </a:xfrm>
        </p:spPr>
        <p:txBody>
          <a:bodyPr/>
          <a:lstStyle/>
          <a:p>
            <a:r>
              <a:rPr lang="en-US" dirty="0" smtClean="0"/>
              <a:t>Example-3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59" y="699247"/>
            <a:ext cx="11923059" cy="5997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5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5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num1, num2, result;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num1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6;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num2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num1 / num2;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5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 ="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result);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IndexOutOfRangeException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"Exception caught: {0}"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e.Message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inally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"ALWAYS ECECUTED"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"We Are Happy"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5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"Today it's lab 3</a:t>
            </a:r>
            <a:r>
              <a:rPr lang="en-US" sz="15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500" dirty="0"/>
          </a:p>
        </p:txBody>
      </p:sp>
      <p:sp>
        <p:nvSpPr>
          <p:cNvPr id="4" name="Up Arrow 3"/>
          <p:cNvSpPr/>
          <p:nvPr/>
        </p:nvSpPr>
        <p:spPr>
          <a:xfrm>
            <a:off x="2770094" y="3953435"/>
            <a:ext cx="322730" cy="349623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59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06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each try block there can be zero or more catch blocks, but only one finally block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Reading assignment </a:t>
            </a:r>
          </a:p>
          <a:p>
            <a:r>
              <a:rPr lang="en-US" sz="1800" b="1" dirty="0" smtClean="0">
                <a:solidFill>
                  <a:srgbClr val="00B050"/>
                </a:solidFill>
              </a:rPr>
              <a:t>Throw</a:t>
            </a:r>
          </a:p>
          <a:p>
            <a:r>
              <a:rPr lang="en-US" sz="1800" b="1" dirty="0" smtClean="0">
                <a:solidFill>
                  <a:srgbClr val="00B050"/>
                </a:solidFill>
              </a:rPr>
              <a:t>C</a:t>
            </a:r>
            <a:r>
              <a:rPr lang="en-US" sz="1800" b="1" smtClean="0">
                <a:solidFill>
                  <a:srgbClr val="00B050"/>
                </a:solidFill>
              </a:rPr>
              <a:t># Classes</a:t>
            </a:r>
            <a:endParaRPr lang="en-US" sz="1800" b="1" dirty="0" smtClean="0">
              <a:solidFill>
                <a:srgbClr val="00B050"/>
              </a:solidFill>
            </a:endParaRPr>
          </a:p>
          <a:p>
            <a:r>
              <a:rPr lang="en-US" sz="1800" b="1" dirty="0" smtClean="0">
                <a:solidFill>
                  <a:srgbClr val="00B050"/>
                </a:solidFill>
              </a:rPr>
              <a:t>C# Methods</a:t>
            </a:r>
          </a:p>
          <a:p>
            <a:r>
              <a:rPr lang="en-US" sz="1800" b="1" dirty="0">
                <a:solidFill>
                  <a:srgbClr val="00B050"/>
                </a:solidFill>
              </a:rPr>
              <a:t>C# Structure</a:t>
            </a:r>
          </a:p>
          <a:p>
            <a:r>
              <a:rPr lang="en-US" sz="1800" b="1" dirty="0" smtClean="0">
                <a:solidFill>
                  <a:srgbClr val="00B050"/>
                </a:solidFill>
              </a:rPr>
              <a:t>C# Inheritance</a:t>
            </a:r>
          </a:p>
          <a:p>
            <a:r>
              <a:rPr lang="en-US" sz="1800" b="1" dirty="0" smtClean="0">
                <a:solidFill>
                  <a:srgbClr val="00B050"/>
                </a:solidFill>
              </a:rPr>
              <a:t>C# Polymorphism </a:t>
            </a:r>
          </a:p>
          <a:p>
            <a:r>
              <a:rPr lang="en-US" sz="1800" b="1" dirty="0">
                <a:solidFill>
                  <a:srgbClr val="00B050"/>
                </a:solidFill>
              </a:rPr>
              <a:t>C# </a:t>
            </a:r>
            <a:r>
              <a:rPr lang="en-US" sz="1800" b="1" dirty="0" smtClean="0">
                <a:solidFill>
                  <a:srgbClr val="00B050"/>
                </a:solidFill>
              </a:rPr>
              <a:t>Encapsulation </a:t>
            </a:r>
            <a:endParaRPr lang="en-US" sz="1800" b="1" dirty="0">
              <a:solidFill>
                <a:srgbClr val="00B050"/>
              </a:solidFill>
            </a:endParaRPr>
          </a:p>
          <a:p>
            <a:r>
              <a:rPr lang="en-US" sz="1800" b="1" dirty="0">
                <a:solidFill>
                  <a:srgbClr val="00B050"/>
                </a:solidFill>
              </a:rPr>
              <a:t>C# </a:t>
            </a:r>
            <a:r>
              <a:rPr lang="en-US" sz="1800" b="1" dirty="0" smtClean="0">
                <a:solidFill>
                  <a:srgbClr val="00B050"/>
                </a:solidFill>
              </a:rPr>
              <a:t>Abstraction</a:t>
            </a:r>
          </a:p>
          <a:p>
            <a:pPr algn="ctr"/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537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515" y="2249714"/>
            <a:ext cx="10515600" cy="24238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9600" dirty="0" smtClean="0"/>
              <a:t>The end!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xmlns="" val="4197152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10753165" cy="4669304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 smtClean="0"/>
              <a:t>Syntax/Design-Time </a:t>
            </a:r>
            <a:r>
              <a:rPr lang="en-US" sz="2600" dirty="0"/>
              <a:t>errors are easy enough to spot because the C# software will underline them with a wavy colored line</a:t>
            </a:r>
            <a:r>
              <a:rPr lang="en-US" sz="2600" dirty="0" smtClean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Three different colored lines are displayed: </a:t>
            </a:r>
            <a:endParaRPr lang="en-US" sz="26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0070C0"/>
                </a:solidFill>
              </a:rPr>
              <a:t>Blue</a:t>
            </a:r>
            <a:r>
              <a:rPr lang="en-US" sz="2800" dirty="0" smtClean="0"/>
              <a:t>,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FF0000"/>
                </a:solidFill>
              </a:rPr>
              <a:t>Red</a:t>
            </a:r>
            <a:r>
              <a:rPr lang="en-US" sz="2800" dirty="0" smtClean="0"/>
              <a:t> and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00B050"/>
                </a:solidFill>
              </a:rPr>
              <a:t>Green</a:t>
            </a:r>
            <a:endParaRPr lang="en-US" sz="28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600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4229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03728" y="1673599"/>
            <a:ext cx="11129683" cy="4969247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US" sz="2600" u="sng" dirty="0" smtClean="0">
                <a:solidFill>
                  <a:srgbClr val="0070C0"/>
                </a:solidFill>
              </a:rPr>
              <a:t>Blue </a:t>
            </a:r>
            <a:r>
              <a:rPr lang="en-US" sz="2600" u="sng" dirty="0">
                <a:solidFill>
                  <a:srgbClr val="0070C0"/>
                </a:solidFill>
              </a:rPr>
              <a:t>wavy </a:t>
            </a:r>
            <a:r>
              <a:rPr lang="en-US" sz="2600" u="sng" dirty="0" smtClean="0">
                <a:solidFill>
                  <a:srgbClr val="0070C0"/>
                </a:solidFill>
              </a:rPr>
              <a:t>lines: </a:t>
            </a:r>
            <a:r>
              <a:rPr lang="en-US" sz="2600" i="1" dirty="0"/>
              <a:t>are known as </a:t>
            </a:r>
            <a:r>
              <a:rPr lang="en-US" sz="2600" b="1" i="1" dirty="0"/>
              <a:t>Edit and Continue issues</a:t>
            </a:r>
            <a:r>
              <a:rPr lang="en-US" sz="2600" i="1" dirty="0"/>
              <a:t>, meaning that you can make change to your code without having to stop the </a:t>
            </a:r>
            <a:r>
              <a:rPr lang="en-US" sz="2600" i="1" dirty="0" smtClean="0"/>
              <a:t>program </a:t>
            </a:r>
            <a:r>
              <a:rPr lang="en-US" sz="2600" i="1" dirty="0"/>
              <a:t>altogether</a:t>
            </a:r>
            <a:r>
              <a:rPr lang="en-US" sz="2600" i="1" dirty="0" smtClean="0"/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 algn="just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 algn="just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 smtClean="0"/>
              <a:t>This </a:t>
            </a:r>
            <a:r>
              <a:rPr lang="en-US" sz="2200" dirty="0"/>
              <a:t>is an </a:t>
            </a:r>
            <a:r>
              <a:rPr lang="en-US" sz="2200" b="1" dirty="0"/>
              <a:t>Edit </a:t>
            </a:r>
            <a:r>
              <a:rPr lang="en-US" sz="2200" dirty="0"/>
              <a:t>and</a:t>
            </a:r>
            <a:r>
              <a:rPr lang="en-US" sz="2200" b="1" dirty="0"/>
              <a:t> Continue </a:t>
            </a:r>
            <a:r>
              <a:rPr lang="en-US" sz="2200" dirty="0"/>
              <a:t>Error. It’s been flagged because the form doesn’t have a control called textBox2 – it’s called textBox1. We can simply delete the 2 and replace it with a 1.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marL="457200" lvl="1" indent="0" algn="just">
              <a:buNone/>
            </a:pPr>
            <a:r>
              <a:rPr lang="en-US" i="1" dirty="0" smtClean="0"/>
              <a:t> </a:t>
            </a:r>
            <a:endParaRPr lang="en-US" i="1" dirty="0"/>
          </a:p>
          <a:p>
            <a:pPr lvl="1"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729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5787" y="3235651"/>
            <a:ext cx="4228353" cy="9311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6640850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0793"/>
          </a:xfrm>
        </p:spPr>
        <p:txBody>
          <a:bodyPr/>
          <a:lstStyle/>
          <a:p>
            <a:pPr marL="403225" lvl="1" algn="just">
              <a:buFont typeface="Wingdings" panose="05000000000000000000" pitchFamily="2" charset="2"/>
              <a:buChar char="§"/>
            </a:pPr>
            <a:r>
              <a:rPr lang="en-US" sz="2600" u="sng" dirty="0">
                <a:solidFill>
                  <a:srgbClr val="FF0000"/>
                </a:solidFill>
              </a:rPr>
              <a:t>Red wavy lines: </a:t>
            </a:r>
            <a:r>
              <a:rPr lang="en-US" sz="2600" i="1" dirty="0"/>
              <a:t>are Syntax errors, such as </a:t>
            </a:r>
            <a:endParaRPr lang="en-US" sz="2600" i="1" dirty="0" smtClean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400" i="1" dirty="0" smtClean="0"/>
              <a:t>Missing semicolon </a:t>
            </a:r>
            <a:r>
              <a:rPr lang="en-US" sz="2400" i="1" dirty="0"/>
              <a:t>at the end of a line, or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400" i="1" dirty="0" smtClean="0"/>
              <a:t>Missing curly </a:t>
            </a:r>
            <a:r>
              <a:rPr lang="en-US" sz="2400" i="1" dirty="0"/>
              <a:t>bracket in an IF </a:t>
            </a:r>
            <a:r>
              <a:rPr lang="en-US" sz="2400" i="1" dirty="0" smtClean="0"/>
              <a:t>Statement …  etc.</a:t>
            </a:r>
          </a:p>
          <a:p>
            <a:pPr lvl="2" algn="just">
              <a:buFont typeface="Wingdings" panose="05000000000000000000" pitchFamily="2" charset="2"/>
              <a:buChar char="§"/>
            </a:pPr>
            <a:endParaRPr lang="en-US" sz="2400" i="1" dirty="0"/>
          </a:p>
          <a:p>
            <a:pPr lvl="2" algn="just">
              <a:buFont typeface="Wingdings" panose="05000000000000000000" pitchFamily="2" charset="2"/>
              <a:buChar char="§"/>
            </a:pPr>
            <a:endParaRPr lang="en-US" sz="2400" i="1" dirty="0" smtClean="0"/>
          </a:p>
          <a:p>
            <a:pPr lvl="2" algn="just">
              <a:buFont typeface="Wingdings" panose="05000000000000000000" pitchFamily="2" charset="2"/>
              <a:buChar char="§"/>
            </a:pPr>
            <a:endParaRPr lang="en-US" sz="2400" i="1" dirty="0"/>
          </a:p>
          <a:p>
            <a:pPr lvl="2" algn="just">
              <a:buFont typeface="Wingdings" panose="05000000000000000000" pitchFamily="2" charset="2"/>
              <a:buChar char="§"/>
            </a:pPr>
            <a:endParaRPr lang="en-US" sz="2400" i="1" dirty="0" smtClean="0"/>
          </a:p>
          <a:p>
            <a:pPr lvl="2" algn="just">
              <a:buFont typeface="Wingdings" panose="05000000000000000000" pitchFamily="2" charset="2"/>
              <a:buChar char="§"/>
            </a:pPr>
            <a:endParaRPr lang="en-US" sz="2400" i="1" dirty="0"/>
          </a:p>
          <a:p>
            <a:pPr lvl="2" algn="just">
              <a:buFont typeface="Wingdings" panose="05000000000000000000" pitchFamily="2" charset="2"/>
              <a:buChar char="§"/>
            </a:pPr>
            <a:endParaRPr lang="en-US" sz="2400" i="1" dirty="0" smtClean="0"/>
          </a:p>
          <a:p>
            <a:pPr lvl="2" algn="just">
              <a:buFont typeface="Wingdings" panose="05000000000000000000" pitchFamily="2" charset="2"/>
              <a:buChar char="§"/>
            </a:pPr>
            <a:endParaRPr lang="en-US" sz="2400" i="1" dirty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400" dirty="0"/>
              <a:t>The program having syntax errors can not be compiled or translated </a:t>
            </a:r>
          </a:p>
          <a:p>
            <a:pPr lvl="2" algn="just">
              <a:buFont typeface="Wingdings" panose="05000000000000000000" pitchFamily="2" charset="2"/>
              <a:buChar char="§"/>
            </a:pPr>
            <a:endParaRPr lang="en-US" sz="2400" i="1" dirty="0" smtClean="0"/>
          </a:p>
          <a:p>
            <a:pPr lvl="1" algn="just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 algn="just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 algn="just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 algn="just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 algn="just">
              <a:buFont typeface="Wingdings" panose="05000000000000000000" pitchFamily="2" charset="2"/>
              <a:buChar char="§"/>
            </a:pP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846" y="3336723"/>
            <a:ext cx="4898991" cy="24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437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600" u="sng" dirty="0">
                <a:solidFill>
                  <a:srgbClr val="00B050"/>
                </a:solidFill>
              </a:rPr>
              <a:t>Green wavy lines: </a:t>
            </a:r>
            <a:r>
              <a:rPr lang="en-US" sz="2600" i="1" dirty="0"/>
              <a:t>are Compiler Warnings. </a:t>
            </a:r>
            <a:endParaRPr lang="en-US" sz="2600" i="1" dirty="0" smtClean="0"/>
          </a:p>
          <a:p>
            <a:pPr marL="685800" lvl="2">
              <a:spcBef>
                <a:spcPts val="1000"/>
              </a:spcBef>
            </a:pPr>
            <a:r>
              <a:rPr lang="en-US" sz="2400" i="1" dirty="0" smtClean="0"/>
              <a:t>Gets </a:t>
            </a:r>
            <a:r>
              <a:rPr lang="en-US" sz="2400" i="1" dirty="0"/>
              <a:t>when C# spots something that could potentially cause a problem, Like </a:t>
            </a:r>
            <a:r>
              <a:rPr lang="en-US" sz="2400" dirty="0"/>
              <a:t>declaring a variable that’s never used.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0253" y="3478202"/>
            <a:ext cx="5457265" cy="1927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378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41294" y="1690688"/>
            <a:ext cx="10757647" cy="4575641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It occurs due to performing </a:t>
            </a:r>
            <a:r>
              <a:rPr lang="en-US" sz="2600" i="1" dirty="0">
                <a:solidFill>
                  <a:schemeClr val="accent2">
                    <a:lumMod val="75000"/>
                  </a:schemeClr>
                </a:solidFill>
              </a:rPr>
              <a:t>an illegal operation</a:t>
            </a:r>
            <a:r>
              <a:rPr lang="en-US" sz="2600" dirty="0"/>
              <a:t>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 smtClean="0"/>
              <a:t>Computer </a:t>
            </a:r>
            <a:r>
              <a:rPr lang="en-US" sz="2600" dirty="0"/>
              <a:t>detects this error at the time of </a:t>
            </a:r>
            <a:r>
              <a:rPr lang="en-US" sz="2600" i="1" dirty="0" smtClean="0">
                <a:solidFill>
                  <a:srgbClr val="00B050"/>
                </a:solidFill>
              </a:rPr>
              <a:t>at </a:t>
            </a:r>
            <a:r>
              <a:rPr lang="en-US" sz="2600" i="1" dirty="0">
                <a:solidFill>
                  <a:srgbClr val="00B050"/>
                </a:solidFill>
              </a:rPr>
              <a:t>the time of execution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 smtClean="0"/>
              <a:t>Running </a:t>
            </a:r>
            <a:r>
              <a:rPr lang="en-US" sz="2600" dirty="0"/>
              <a:t>program is stopped or crashed and a diagnostic message is displayed on the screen causing that error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B. Runtime </a:t>
            </a:r>
            <a:r>
              <a:rPr lang="en-US" sz="4000" dirty="0">
                <a:solidFill>
                  <a:srgbClr val="0070C0"/>
                </a:solidFill>
              </a:rPr>
              <a:t>error </a:t>
            </a:r>
          </a:p>
        </p:txBody>
      </p:sp>
    </p:spTree>
    <p:extLst>
      <p:ext uri="{BB962C8B-B14F-4D97-AF65-F5344CB8AC3E}">
        <p14:creationId xmlns:p14="http://schemas.microsoft.com/office/powerpoint/2010/main" xmlns="" val="209407425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690688"/>
            <a:ext cx="10793506" cy="491181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 smtClean="0"/>
              <a:t>Run </a:t>
            </a:r>
            <a:r>
              <a:rPr lang="en-US" sz="2600" dirty="0"/>
              <a:t>time errors occurs due to various reasons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32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pPr marL="806450" lvl="1" indent="-3492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Wrong implementation of logic </a:t>
            </a:r>
          </a:p>
          <a:p>
            <a:pPr marL="806450" lvl="1" indent="-3492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Wrong input supplied </a:t>
            </a:r>
          </a:p>
          <a:p>
            <a:pPr marL="806450" lvl="1" indent="-3492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Missing required resources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Cont…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174865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6037</TotalTime>
  <Words>1401</Words>
  <Application>Microsoft Office PowerPoint</Application>
  <PresentationFormat>Custom</PresentationFormat>
  <Paragraphs>220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Clip</vt:lpstr>
      <vt:lpstr>Slide 1</vt:lpstr>
      <vt:lpstr>Error/bug</vt:lpstr>
      <vt:lpstr>A. Syntax (design, compile) error </vt:lpstr>
      <vt:lpstr>Cont…</vt:lpstr>
      <vt:lpstr>Cont…</vt:lpstr>
      <vt:lpstr>Cont…</vt:lpstr>
      <vt:lpstr>Cont…</vt:lpstr>
      <vt:lpstr>B. Runtime error </vt:lpstr>
      <vt:lpstr>Cont…</vt:lpstr>
      <vt:lpstr>Wrong implementation of logic </vt:lpstr>
      <vt:lpstr>Wrong input supplied  </vt:lpstr>
      <vt:lpstr>Missing required resources </vt:lpstr>
      <vt:lpstr>C. Logical error </vt:lpstr>
      <vt:lpstr>Cont…</vt:lpstr>
      <vt:lpstr>Who is the responsible for such problems ?  </vt:lpstr>
      <vt:lpstr>Exception </vt:lpstr>
      <vt:lpstr>Causes of Exceptions</vt:lpstr>
      <vt:lpstr>Advantage of Exception Handling</vt:lpstr>
      <vt:lpstr>Exception Classes in C#</vt:lpstr>
      <vt:lpstr>Cont… </vt:lpstr>
      <vt:lpstr>Cont… </vt:lpstr>
      <vt:lpstr>Cont… </vt:lpstr>
      <vt:lpstr>Handling Exceptions </vt:lpstr>
      <vt:lpstr>Cont… </vt:lpstr>
      <vt:lpstr>Cont… </vt:lpstr>
      <vt:lpstr>Syntax:</vt:lpstr>
      <vt:lpstr>Example-1</vt:lpstr>
      <vt:lpstr>Example-2 – Multiple Catch</vt:lpstr>
      <vt:lpstr>Finally</vt:lpstr>
      <vt:lpstr>Example-3</vt:lpstr>
      <vt:lpstr>Cont… </vt:lpstr>
      <vt:lpstr>Slide 32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</dc:creator>
  <cp:lastModifiedBy>Windows User</cp:lastModifiedBy>
  <cp:revision>343</cp:revision>
  <dcterms:created xsi:type="dcterms:W3CDTF">2019-03-17T17:55:35Z</dcterms:created>
  <dcterms:modified xsi:type="dcterms:W3CDTF">2019-07-22T18:04:44Z</dcterms:modified>
</cp:coreProperties>
</file>