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76" r:id="rId2"/>
    <p:sldId id="323" r:id="rId3"/>
    <p:sldId id="280" r:id="rId4"/>
    <p:sldId id="281" r:id="rId5"/>
    <p:sldId id="330" r:id="rId6"/>
    <p:sldId id="282" r:id="rId7"/>
    <p:sldId id="324" r:id="rId8"/>
    <p:sldId id="285" r:id="rId9"/>
    <p:sldId id="286" r:id="rId10"/>
    <p:sldId id="326" r:id="rId11"/>
    <p:sldId id="327" r:id="rId12"/>
    <p:sldId id="328" r:id="rId13"/>
    <p:sldId id="329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31" r:id="rId32"/>
    <p:sldId id="384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42" r:id="rId45"/>
    <p:sldId id="343" r:id="rId46"/>
    <p:sldId id="351" r:id="rId47"/>
    <p:sldId id="353" r:id="rId48"/>
    <p:sldId id="369" r:id="rId49"/>
    <p:sldId id="354" r:id="rId50"/>
    <p:sldId id="355" r:id="rId51"/>
    <p:sldId id="370" r:id="rId52"/>
    <p:sldId id="371" r:id="rId53"/>
    <p:sldId id="357" r:id="rId54"/>
    <p:sldId id="358" r:id="rId55"/>
    <p:sldId id="359" r:id="rId56"/>
    <p:sldId id="360" r:id="rId57"/>
    <p:sldId id="361" r:id="rId58"/>
    <p:sldId id="363" r:id="rId59"/>
    <p:sldId id="366" r:id="rId60"/>
    <p:sldId id="372" r:id="rId61"/>
    <p:sldId id="344" r:id="rId62"/>
    <p:sldId id="345" r:id="rId63"/>
    <p:sldId id="346" r:id="rId64"/>
    <p:sldId id="347" r:id="rId65"/>
    <p:sldId id="348" r:id="rId66"/>
    <p:sldId id="349" r:id="rId67"/>
    <p:sldId id="374" r:id="rId68"/>
    <p:sldId id="376" r:id="rId69"/>
    <p:sldId id="375" r:id="rId70"/>
    <p:sldId id="377" r:id="rId71"/>
    <p:sldId id="379" r:id="rId72"/>
    <p:sldId id="380" r:id="rId73"/>
    <p:sldId id="381" r:id="rId74"/>
    <p:sldId id="383" r:id="rId75"/>
    <p:sldId id="382" r:id="rId76"/>
    <p:sldId id="37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57" autoAdjust="0"/>
    <p:restoredTop sz="94660"/>
  </p:normalViewPr>
  <p:slideViewPr>
    <p:cSldViewPr snapToGrid="0">
      <p:cViewPr>
        <p:scale>
          <a:sx n="73" d="100"/>
          <a:sy n="73" d="100"/>
        </p:scale>
        <p:origin x="-19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001BD-E12A-44A5-B941-D911F4D05618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1D4E0-C9EA-43FF-857A-129D816EB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3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7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0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12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48584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3"/>
          <p:cNvGraphicFramePr>
            <a:graphicFrameLocks/>
          </p:cNvGraphicFramePr>
          <p:nvPr/>
        </p:nvGraphicFramePr>
        <p:xfrm>
          <a:off x="508000" y="1143000"/>
          <a:ext cx="11176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" name="Clip" r:id="rId3" imgW="6857143" imgH="48963" progId="">
                  <p:embed/>
                </p:oleObj>
              </mc:Choice>
              <mc:Fallback>
                <p:oleObj name="Clip" r:id="rId3" imgW="6857143" imgH="48963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143000"/>
                        <a:ext cx="11176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08000" y="228600"/>
            <a:ext cx="11277600" cy="6324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C7DFC1E-34FC-4D3F-8FB1-D47DCABC30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57044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83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3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38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5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4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58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5836-34AF-4D76-B012-72949A2355E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2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D5836-34AF-4D76-B012-72949A2355E1}" type="datetimeFigureOut">
              <a:rPr lang="en-US" smtClean="0"/>
              <a:t>5/12/2019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30A98-066B-4AEC-86AE-648F46041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1811125" y="3039034"/>
            <a:ext cx="8672848" cy="202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sz="4000" b="0" kern="0" dirty="0" smtClean="0">
                <a:solidFill>
                  <a:srgbClr val="C00000"/>
                </a:solidFill>
                <a:latin typeface="Britannic Bold" pitchFamily="34" charset="0"/>
              </a:rPr>
              <a:t>Chapter - 4</a:t>
            </a: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  <a:t/>
            </a:r>
            <a:br>
              <a:rPr lang="en-US" kern="0" dirty="0" smtClean="0">
                <a:solidFill>
                  <a:srgbClr val="C00000"/>
                </a:solidFill>
                <a:latin typeface="Britannic Bold" pitchFamily="34" charset="0"/>
              </a:rPr>
            </a:br>
            <a:endParaRPr lang="en-US" kern="0" dirty="0" smtClean="0">
              <a:solidFill>
                <a:srgbClr val="C00000"/>
              </a:solidFill>
              <a:latin typeface="Britannic Bold" pitchFamily="34" charset="0"/>
            </a:endParaRPr>
          </a:p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Windows Form Application</a:t>
            </a:r>
            <a:r>
              <a:rPr lang="en-US" kern="0" dirty="0" smtClean="0"/>
              <a:t/>
            </a:r>
            <a:br>
              <a:rPr lang="en-US" kern="0" dirty="0" smtClean="0"/>
            </a:br>
            <a:r>
              <a:rPr lang="en-US" kern="0" dirty="0" smtClean="0"/>
              <a:t>                                                                  </a:t>
            </a:r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420563588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C# Button </a:t>
            </a:r>
            <a:r>
              <a:rPr lang="en-US" sz="4000" dirty="0" smtClean="0">
                <a:solidFill>
                  <a:srgbClr val="002060"/>
                </a:solidFill>
              </a:rPr>
              <a:t>Control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6563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A Message </a:t>
            </a:r>
            <a:r>
              <a:rPr lang="en-US" sz="2400" dirty="0" smtClean="0">
                <a:solidFill>
                  <a:srgbClr val="C00000"/>
                </a:solidFill>
              </a:rPr>
              <a:t>Box </a:t>
            </a:r>
            <a:r>
              <a:rPr lang="en-US" sz="2400" dirty="0" smtClean="0"/>
              <a:t>– a statement printed on a button click</a:t>
            </a:r>
            <a:endParaRPr lang="en-US" sz="2600" dirty="0" smtClean="0">
              <a:cs typeface="Times New Roman" panose="02020603050405020304" pitchFamily="18" charset="0"/>
            </a:endParaRPr>
          </a:p>
          <a:p>
            <a:pPr marL="0" indent="282575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private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button1_Click(</a:t>
            </a: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object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sender,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EventArgs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{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2B91A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MessageBox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.Show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"you are in button one"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       }</a:t>
            </a:r>
          </a:p>
          <a:p>
            <a:pPr marL="0" indent="0">
              <a:buNone/>
            </a:pPr>
            <a:endParaRPr lang="en-US" sz="26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i="1" dirty="0" smtClean="0">
                <a:solidFill>
                  <a:srgbClr val="00B050"/>
                </a:solidFill>
              </a:rPr>
              <a:t>Button1</a:t>
            </a:r>
            <a:r>
              <a:rPr lang="en-US" sz="2600" dirty="0" smtClean="0"/>
              <a:t> is the name of the button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b="1" i="1" dirty="0" smtClean="0">
                <a:solidFill>
                  <a:srgbClr val="00B050"/>
                </a:solidFill>
              </a:rPr>
              <a:t>_</a:t>
            </a:r>
            <a:r>
              <a:rPr lang="en-US" sz="2600" b="1" i="1" dirty="0">
                <a:solidFill>
                  <a:srgbClr val="00B050"/>
                </a:solidFill>
              </a:rPr>
              <a:t>Click </a:t>
            </a:r>
            <a:r>
              <a:rPr lang="en-US" sz="2600" dirty="0"/>
              <a:t>part after button1 is called an </a:t>
            </a:r>
            <a:r>
              <a:rPr lang="en-US" sz="2600" b="1" dirty="0"/>
              <a:t>Event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90029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6424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You </a:t>
            </a:r>
            <a:r>
              <a:rPr lang="en-US" dirty="0" smtClean="0"/>
              <a:t>can </a:t>
            </a:r>
            <a:r>
              <a:rPr lang="en-US" dirty="0"/>
              <a:t>add a Title quite </a:t>
            </a:r>
            <a:r>
              <a:rPr lang="en-US" dirty="0" smtClean="0"/>
              <a:t>easily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button1_Click_1(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</a:rPr>
              <a:t>	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"you are in button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</a:rPr>
              <a:t>one", "</a:t>
            </a:r>
            <a:r>
              <a:rPr lang="en-US" dirty="0" smtClean="0">
                <a:solidFill>
                  <a:srgbClr val="00B050"/>
                </a:solidFill>
                <a:highlight>
                  <a:srgbClr val="FFFFFF"/>
                </a:highlight>
              </a:rPr>
              <a:t>Hello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Hello</a:t>
            </a:r>
            <a:r>
              <a:rPr lang="en-US" dirty="0" smtClean="0"/>
              <a:t> will display as the title of the message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81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Other Button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094" y="1825624"/>
            <a:ext cx="11707906" cy="4803775"/>
          </a:xfrm>
        </p:spPr>
        <p:txBody>
          <a:bodyPr>
            <a:normAutofit/>
          </a:bodyPr>
          <a:lstStyle/>
          <a:p>
            <a:r>
              <a:rPr lang="en-US" dirty="0" smtClean="0"/>
              <a:t>Rather </a:t>
            </a:r>
            <a:r>
              <a:rPr lang="en-US" dirty="0"/>
              <a:t>than having just an OK button, you can add buttons like Yes, No, and Cancel. We’ll add a </a:t>
            </a:r>
            <a:r>
              <a:rPr lang="en-US" b="1" dirty="0"/>
              <a:t>Yes</a:t>
            </a:r>
            <a:r>
              <a:rPr lang="en-US" dirty="0"/>
              <a:t> and a </a:t>
            </a:r>
            <a:r>
              <a:rPr lang="en-US" b="1" dirty="0"/>
              <a:t>No</a:t>
            </a:r>
            <a:r>
              <a:rPr lang="en-US" dirty="0"/>
              <a:t> button.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button1_Click_1(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sender,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</a:rPr>
              <a:t>EventArgs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{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2B91AF"/>
                </a:solidFill>
                <a:highlight>
                  <a:srgbClr val="FFFFFF"/>
                </a:highlight>
              </a:rPr>
              <a:t>     </a:t>
            </a:r>
            <a:r>
              <a:rPr lang="en-US" sz="2600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.Show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600" dirty="0">
                <a:solidFill>
                  <a:srgbClr val="A31515"/>
                </a:solidFill>
                <a:highlight>
                  <a:srgbClr val="FFFFFF"/>
                </a:highlight>
              </a:rPr>
              <a:t>"My first Message"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sz="26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"Message"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  </a:t>
            </a:r>
            <a:r>
              <a:rPr lang="en-US" sz="2600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MessageBoxButtons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sz="2600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YesNo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</a:p>
          <a:p>
            <a:r>
              <a:rPr lang="en-US" sz="2400" i="1" dirty="0" err="1" smtClean="0">
                <a:solidFill>
                  <a:srgbClr val="00B050"/>
                </a:solidFill>
              </a:rPr>
              <a:t>RetryCancel</a:t>
            </a:r>
            <a:endParaRPr lang="en-US" sz="2400" i="1" dirty="0" smtClean="0">
              <a:solidFill>
                <a:srgbClr val="00B050"/>
              </a:solidFill>
            </a:endParaRPr>
          </a:p>
          <a:p>
            <a:r>
              <a:rPr lang="en-US" sz="2400" i="1" dirty="0" err="1" smtClean="0">
                <a:solidFill>
                  <a:srgbClr val="00B050"/>
                </a:solidFill>
              </a:rPr>
              <a:t>YesNoCancel</a:t>
            </a:r>
            <a:r>
              <a:rPr lang="en-US" sz="2400" i="1" dirty="0" smtClean="0">
                <a:solidFill>
                  <a:srgbClr val="00B050"/>
                </a:solidFill>
              </a:rPr>
              <a:t> …..</a:t>
            </a:r>
            <a:endParaRPr lang="en-US" sz="26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8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Adding Icons to a Message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247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button1_Click_1(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.Show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</a:rPr>
              <a:t>"My first Message"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</a:rPr>
              <a:t>"Message"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,                  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MessageBoxButtons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.YesNo,</a:t>
            </a: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MessageBoxIcon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B050"/>
                </a:solidFill>
              </a:rPr>
              <a:t>Asterisk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MessageBoxIcon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Question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</a:rPr>
              <a:t>MessageBoxIcon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en-US" dirty="0" err="1" smtClean="0">
                <a:solidFill>
                  <a:srgbClr val="00B050"/>
                </a:solidFill>
                <a:highlight>
                  <a:srgbClr val="FFFFFF"/>
                </a:highlight>
              </a:rPr>
              <a:t>Error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40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Code which create Button itself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2187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"This is Button"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btnImage.Visible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 the world of Programmers"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btnImage.BackColor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btnImage.Text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"Hello"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.Controls.Add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btnImage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543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C# </a:t>
            </a:r>
            <a:r>
              <a:rPr lang="en-US" dirty="0" smtClean="0">
                <a:solidFill>
                  <a:srgbClr val="002060"/>
                </a:solidFill>
              </a:rPr>
              <a:t>Label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199"/>
          </a:xfrm>
        </p:spPr>
        <p:txBody>
          <a:bodyPr/>
          <a:lstStyle/>
          <a:p>
            <a:pPr lvl="0"/>
            <a:r>
              <a:rPr lang="en-US" dirty="0"/>
              <a:t>We can use the Label control to display text in a set location on the page. </a:t>
            </a:r>
          </a:p>
          <a:p>
            <a:pPr lvl="0"/>
            <a:r>
              <a:rPr lang="en-US" dirty="0"/>
              <a:t>Label controls can also be used </a:t>
            </a:r>
            <a:r>
              <a:rPr lang="en-US" i="1" dirty="0">
                <a:solidFill>
                  <a:srgbClr val="00B050"/>
                </a:solidFill>
              </a:rPr>
              <a:t>to add descriptive text to a Form </a:t>
            </a:r>
            <a:r>
              <a:rPr lang="en-US" dirty="0"/>
              <a:t>to provide the user with helpful information. </a:t>
            </a:r>
            <a:endParaRPr lang="en-US" dirty="0" smtClean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078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119" y="1690688"/>
            <a:ext cx="4027674" cy="4136164"/>
          </a:xfrm>
        </p:spPr>
      </p:pic>
    </p:spTree>
    <p:extLst>
      <p:ext uri="{BB962C8B-B14F-4D97-AF65-F5344CB8AC3E}">
        <p14:creationId xmlns:p14="http://schemas.microsoft.com/office/powerpoint/2010/main" val="2782133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C# Text-Box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6199"/>
          </a:xfrm>
        </p:spPr>
        <p:txBody>
          <a:bodyPr>
            <a:normAutofit/>
          </a:bodyPr>
          <a:lstStyle/>
          <a:p>
            <a:pPr lvl="0" algn="just"/>
            <a:r>
              <a:rPr lang="en-US" sz="2600" dirty="0"/>
              <a:t>A text box object is used </a:t>
            </a:r>
            <a:r>
              <a:rPr lang="en-US" sz="2600" i="1" dirty="0">
                <a:solidFill>
                  <a:srgbClr val="0070C0"/>
                </a:solidFill>
              </a:rPr>
              <a:t>to display text on a form </a:t>
            </a:r>
            <a:r>
              <a:rPr lang="en-US" sz="2600" dirty="0"/>
              <a:t>or </a:t>
            </a:r>
            <a:r>
              <a:rPr lang="en-US" sz="2600" i="1" dirty="0">
                <a:solidFill>
                  <a:srgbClr val="0070C0"/>
                </a:solidFill>
              </a:rPr>
              <a:t>to get user input </a:t>
            </a:r>
            <a:r>
              <a:rPr lang="en-US" sz="2600" dirty="0"/>
              <a:t>while a C# program is running. </a:t>
            </a:r>
            <a:endParaRPr lang="en-US" sz="2600" dirty="0" smtClean="0"/>
          </a:p>
          <a:p>
            <a:pPr algn="just"/>
            <a:r>
              <a:rPr lang="en-US" sz="2600" dirty="0" smtClean="0"/>
              <a:t>User </a:t>
            </a:r>
            <a:r>
              <a:rPr lang="en-US" sz="2600" dirty="0"/>
              <a:t>can type data or paste it into the control from the clipboard.</a:t>
            </a:r>
          </a:p>
          <a:p>
            <a:pPr algn="just"/>
            <a:r>
              <a:rPr lang="en-US" sz="2600" dirty="0" smtClean="0">
                <a:cs typeface="Times New Roman" panose="02020603050405020304" pitchFamily="18" charset="0"/>
              </a:rPr>
              <a:t>This </a:t>
            </a:r>
            <a:r>
              <a:rPr lang="en-US" sz="2600" dirty="0">
                <a:cs typeface="Times New Roman" panose="02020603050405020304" pitchFamily="18" charset="0"/>
              </a:rPr>
              <a:t>control has additional functionality that is not found in the standard Windows </a:t>
            </a:r>
            <a:r>
              <a:rPr lang="en-US" sz="2600" dirty="0">
                <a:solidFill>
                  <a:srgbClr val="FF0000"/>
                </a:solidFill>
                <a:cs typeface="Times New Roman" panose="02020603050405020304" pitchFamily="18" charset="0"/>
              </a:rPr>
              <a:t>text box control</a:t>
            </a:r>
            <a:r>
              <a:rPr lang="en-US" sz="2600" dirty="0">
                <a:cs typeface="Times New Roman" panose="02020603050405020304" pitchFamily="18" charset="0"/>
              </a:rPr>
              <a:t>, including .</a:t>
            </a:r>
          </a:p>
          <a:p>
            <a:pPr lvl="1" algn="just"/>
            <a:r>
              <a:rPr lang="en-US" dirty="0"/>
              <a:t>Multiline editing and </a:t>
            </a:r>
          </a:p>
          <a:p>
            <a:pPr lvl="1" algn="just"/>
            <a:r>
              <a:rPr lang="en-US" dirty="0"/>
              <a:t>Password character masking</a:t>
            </a:r>
            <a:r>
              <a:rPr lang="en-US" dirty="0" smtClean="0"/>
              <a:t>.</a:t>
            </a:r>
          </a:p>
          <a:p>
            <a:pPr algn="just"/>
            <a:r>
              <a:rPr lang="en-US" sz="2600" dirty="0"/>
              <a:t>Message Box only </a:t>
            </a:r>
            <a:r>
              <a:rPr lang="en-US" sz="2600" i="1" dirty="0">
                <a:solidFill>
                  <a:srgbClr val="0070C0"/>
                </a:solidFill>
              </a:rPr>
              <a:t>displays text</a:t>
            </a:r>
          </a:p>
        </p:txBody>
      </p:sp>
    </p:spTree>
    <p:extLst>
      <p:ext uri="{BB962C8B-B14F-4D97-AF65-F5344CB8AC3E}">
        <p14:creationId xmlns:p14="http://schemas.microsoft.com/office/powerpoint/2010/main" val="273346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Example-1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textBox1.Text;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fristName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button2_Click(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age;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age = textBox2.Text;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(age);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153" y="1825625"/>
            <a:ext cx="4027674" cy="413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2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59" y="217209"/>
            <a:ext cx="10515600" cy="7106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Example-2 </a:t>
            </a:r>
            <a:r>
              <a:rPr lang="en-US" sz="3600" i="1" dirty="0" smtClean="0">
                <a:solidFill>
                  <a:srgbClr val="0070C0"/>
                </a:solidFill>
              </a:rPr>
              <a:t>Simple Calculator</a:t>
            </a:r>
            <a:endParaRPr lang="en-US" sz="3600" i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659" y="1059142"/>
            <a:ext cx="11533094" cy="55971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button1_Click(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a,b,c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(textBox2.Text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a + 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button2_Click(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(textBox2.Text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a-b;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075" y="1203475"/>
            <a:ext cx="3964571" cy="4059612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906518">
            <a:off x="5054550" y="2796538"/>
            <a:ext cx="2714241" cy="156054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0310056">
            <a:off x="5093804" y="4296795"/>
            <a:ext cx="2714241" cy="156054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1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Windows </a:t>
            </a:r>
            <a:r>
              <a:rPr lang="en-US" dirty="0" smtClean="0"/>
              <a:t>Form Application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C</a:t>
            </a:r>
            <a:r>
              <a:rPr lang="en-US" dirty="0"/>
              <a:t># Windows </a:t>
            </a:r>
            <a:r>
              <a:rPr lang="en-US" dirty="0" smtClean="0"/>
              <a:t>Forms </a:t>
            </a:r>
            <a:r>
              <a:rPr lang="en-US" dirty="0"/>
              <a:t>Controls </a:t>
            </a:r>
          </a:p>
        </p:txBody>
      </p:sp>
    </p:spTree>
    <p:extLst>
      <p:ext uri="{BB962C8B-B14F-4D97-AF65-F5344CB8AC3E}">
        <p14:creationId xmlns:p14="http://schemas.microsoft.com/office/powerpoint/2010/main" val="1783028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9" y="96184"/>
            <a:ext cx="10515600" cy="872004"/>
          </a:xfrm>
        </p:spPr>
        <p:txBody>
          <a:bodyPr/>
          <a:lstStyle/>
          <a:p>
            <a:r>
              <a:rPr lang="en-US" sz="3600" dirty="0">
                <a:solidFill>
                  <a:prstClr val="black"/>
                </a:solidFill>
              </a:rPr>
              <a:t>Example-2 </a:t>
            </a:r>
            <a:r>
              <a:rPr lang="en-US" sz="3600" i="1" dirty="0">
                <a:solidFill>
                  <a:srgbClr val="0070C0"/>
                </a:solidFill>
              </a:rPr>
              <a:t>Simple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142999"/>
            <a:ext cx="11604812" cy="549984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button5_Click(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(textBox2.Text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a + 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textBox3.Text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button6_Click_1(</a:t>
            </a:r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a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(textBox1.Text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b = </a:t>
            </a:r>
            <a:r>
              <a:rPr lang="en-US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.Parse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(textBox2.Text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 = a * b;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textBox3.Text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c.ToString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958" y="1458969"/>
            <a:ext cx="3964571" cy="4059612"/>
          </a:xfrm>
          <a:prstGeom prst="rect">
            <a:avLst/>
          </a:prstGeom>
        </p:spPr>
      </p:pic>
      <p:sp>
        <p:nvSpPr>
          <p:cNvPr id="5" name="Left Arrow 4"/>
          <p:cNvSpPr/>
          <p:nvPr/>
        </p:nvSpPr>
        <p:spPr>
          <a:xfrm rot="906518" flipV="1">
            <a:off x="5856398" y="2871799"/>
            <a:ext cx="4588068" cy="122487"/>
          </a:xfrm>
          <a:prstGeom prst="lef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Arrow 5"/>
          <p:cNvSpPr/>
          <p:nvPr/>
        </p:nvSpPr>
        <p:spPr>
          <a:xfrm rot="20310056">
            <a:off x="5809499" y="4878363"/>
            <a:ext cx="4681865" cy="131596"/>
          </a:xfrm>
          <a:prstGeom prst="lef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81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94143" cy="487997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dirty="0" smtClean="0">
                <a:cs typeface="Times New Roman" panose="02020603050405020304" pitchFamily="18" charset="0"/>
              </a:rPr>
              <a:t>Text Box </a:t>
            </a:r>
            <a:r>
              <a:rPr lang="en-US" dirty="0">
                <a:cs typeface="Times New Roman" panose="02020603050405020304" pitchFamily="18" charset="0"/>
              </a:rPr>
              <a:t>controls can also be used to accept </a:t>
            </a:r>
            <a:r>
              <a:rPr 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passwords</a:t>
            </a:r>
            <a:r>
              <a:rPr lang="en-US" dirty="0">
                <a:cs typeface="Times New Roman" panose="02020603050405020304" pitchFamily="18" charset="0"/>
              </a:rPr>
              <a:t> and other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sensitive information</a:t>
            </a:r>
            <a:r>
              <a:rPr lang="en-US" dirty="0">
                <a:cs typeface="Times New Roman" panose="02020603050405020304" pitchFamily="18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You can use the </a:t>
            </a:r>
            <a:r>
              <a:rPr lang="en-US" dirty="0" smtClean="0">
                <a:cs typeface="Times New Roman" panose="02020603050405020304" pitchFamily="18" charset="0"/>
              </a:rPr>
              <a:t>Password-Char </a:t>
            </a:r>
            <a:r>
              <a:rPr lang="en-US" dirty="0">
                <a:cs typeface="Times New Roman" panose="02020603050405020304" pitchFamily="18" charset="0"/>
              </a:rPr>
              <a:t>property to mask characters entered in a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single line</a:t>
            </a:r>
            <a:r>
              <a:rPr lang="en-US" dirty="0">
                <a:cs typeface="Times New Roman" panose="02020603050405020304" pitchFamily="18" charset="0"/>
              </a:rPr>
              <a:t> version of the control.</a:t>
            </a:r>
          </a:p>
          <a:p>
            <a:pPr marL="0" indent="0" algn="just">
              <a:buNone/>
            </a:pPr>
            <a:r>
              <a:rPr lang="en-US" b="1" dirty="0" smtClean="0"/>
              <a:t>    </a:t>
            </a:r>
            <a:r>
              <a:rPr lang="en-US" b="1" dirty="0"/>
              <a:t>textBox1.PasswordChar = '*';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The above code set the </a:t>
            </a:r>
            <a:r>
              <a:rPr lang="en-US" dirty="0" smtClean="0">
                <a:cs typeface="Times New Roman" panose="02020603050405020304" pitchFamily="18" charset="0"/>
              </a:rPr>
              <a:t>Password-Char </a:t>
            </a:r>
            <a:r>
              <a:rPr lang="en-US" dirty="0">
                <a:cs typeface="Times New Roman" panose="02020603050405020304" pitchFamily="18" charset="0"/>
              </a:rPr>
              <a:t>to * , so when the user enter password then it display only * instead of t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yped characters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0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37686" cy="49090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You can add new line in a textbox using many ways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dirty="0" smtClean="0">
                <a:cs typeface="Times New Roman" panose="02020603050405020304" pitchFamily="18" charset="0"/>
              </a:rPr>
              <a:t>	</a:t>
            </a:r>
            <a:r>
              <a:rPr lang="en-US" b="1" dirty="0" smtClean="0"/>
              <a:t>textBox1.Text </a:t>
            </a:r>
            <a:r>
              <a:rPr lang="en-US" b="1" dirty="0"/>
              <a:t>+= "your text" + "\r\n";</a:t>
            </a:r>
            <a:r>
              <a:rPr lang="en-US" dirty="0">
                <a:cs typeface="Times New Roman" panose="02020603050405020304" pitchFamily="18" charset="0"/>
              </a:rPr>
              <a:t> </a:t>
            </a:r>
          </a:p>
          <a:p>
            <a:pPr marL="0" indent="0" algn="ctr">
              <a:buNone/>
            </a:pPr>
            <a:r>
              <a:rPr lang="en-US" b="1" dirty="0" smtClean="0">
                <a:cs typeface="Times New Roman" panose="02020603050405020304" pitchFamily="18" charset="0"/>
              </a:rPr>
              <a:t>	or</a:t>
            </a:r>
            <a:endParaRPr lang="en-US" b="1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dirty="0" smtClean="0"/>
              <a:t>	textBox1.Text </a:t>
            </a:r>
            <a:r>
              <a:rPr lang="en-US" b="1" dirty="0"/>
              <a:t>+= "your text" + </a:t>
            </a:r>
            <a:r>
              <a:rPr lang="en-US" b="1" dirty="0" err="1"/>
              <a:t>Environment.NewLine</a:t>
            </a:r>
            <a:r>
              <a:rPr lang="en-US" b="1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cs typeface="Times New Roman" panose="02020603050405020304" pitchFamily="18" charset="0"/>
              </a:rPr>
              <a:t>Make multiline True first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textBox3.Text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</a:t>
            </a:r>
            <a:r>
              <a:rPr lang="pt-BR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 is"</a:t>
            </a:r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 </a:t>
            </a:r>
            <a:r>
              <a:rPr lang="pt-BR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c.ToString();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6649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31133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Form Properties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81635" y="1636900"/>
            <a:ext cx="10410265" cy="5059735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b="1" dirty="0">
                <a:solidFill>
                  <a:srgbClr val="FF0000"/>
                </a:solidFill>
              </a:rPr>
              <a:t>Properties</a:t>
            </a:r>
            <a:r>
              <a:rPr lang="en-US" sz="2600" b="1" dirty="0" smtClean="0">
                <a:solidFill>
                  <a:srgbClr val="FF0000"/>
                </a:solidFill>
              </a:rPr>
              <a:t>: </a:t>
            </a:r>
            <a:r>
              <a:rPr lang="en-US" sz="2600" b="1" dirty="0" smtClean="0"/>
              <a:t>which </a:t>
            </a:r>
            <a:r>
              <a:rPr lang="en-US" sz="2600" b="1" dirty="0"/>
              <a:t>describe the </a:t>
            </a:r>
            <a:r>
              <a:rPr lang="en-US" sz="2600" b="1" dirty="0" smtClean="0"/>
              <a:t>object</a:t>
            </a:r>
            <a:endParaRPr lang="en-US" sz="2600" kern="0" dirty="0" smtClean="0"/>
          </a:p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 smtClean="0"/>
              <a:t>Each </a:t>
            </a:r>
            <a:r>
              <a:rPr lang="en-US" sz="2600" kern="0" dirty="0"/>
              <a:t>control has </a:t>
            </a:r>
            <a:r>
              <a:rPr lang="en-US" sz="2600" i="1" kern="0" dirty="0">
                <a:solidFill>
                  <a:srgbClr val="0000FF"/>
                </a:solidFill>
              </a:rPr>
              <a:t>properties</a:t>
            </a:r>
            <a:r>
              <a:rPr lang="en-US" sz="2600" kern="0" dirty="0"/>
              <a:t> (and some </a:t>
            </a:r>
            <a:r>
              <a:rPr lang="en-US" sz="2600" i="1" kern="0" dirty="0">
                <a:solidFill>
                  <a:srgbClr val="0000FF"/>
                </a:solidFill>
              </a:rPr>
              <a:t>methods</a:t>
            </a:r>
            <a:r>
              <a:rPr lang="en-US" sz="2600" kern="0" dirty="0"/>
              <a:t>)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Example properties: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Enable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Font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Text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Visible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Example methods: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Hide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Select</a:t>
            </a:r>
          </a:p>
          <a:p>
            <a:pPr marL="1958975" lvl="2" indent="-519113">
              <a:buClr>
                <a:srgbClr val="FF3366"/>
              </a:buClr>
              <a:buSzPct val="75000"/>
              <a:buFont typeface="Symbol" panose="05050102010706020507" pitchFamily="18" charset="2"/>
              <a:buChar char="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kern="0" dirty="0"/>
              <a:t>Show</a:t>
            </a:r>
          </a:p>
        </p:txBody>
      </p:sp>
    </p:spTree>
    <p:extLst>
      <p:ext uri="{BB962C8B-B14F-4D97-AF65-F5344CB8AC3E}">
        <p14:creationId xmlns:p14="http://schemas.microsoft.com/office/powerpoint/2010/main" val="378370255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869140"/>
            <a:ext cx="7848600" cy="46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2731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2097927"/>
            <a:ext cx="7109013" cy="380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5996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235" y="1690688"/>
            <a:ext cx="8104013" cy="474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698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52" y="1804146"/>
            <a:ext cx="8601948" cy="462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356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690688"/>
            <a:ext cx="8402171" cy="488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3348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638300"/>
            <a:ext cx="8754035" cy="497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446072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0148047" cy="456303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00FF"/>
              </a:solidFill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Windows Forms </a:t>
            </a:r>
            <a:r>
              <a:rPr lang="en-US" i="1" dirty="0">
                <a:solidFill>
                  <a:srgbClr val="0000FF"/>
                </a:solidFill>
              </a:rPr>
              <a:t>=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Graphical User Interface</a:t>
            </a:r>
            <a:r>
              <a:rPr lang="en-US" dirty="0"/>
              <a:t>(</a:t>
            </a:r>
            <a:r>
              <a:rPr lang="en-US" i="1" dirty="0">
                <a:solidFill>
                  <a:srgbClr val="0000FF"/>
                </a:solidFill>
              </a:rPr>
              <a:t>GUI</a:t>
            </a:r>
            <a:r>
              <a:rPr lang="en-US" dirty="0"/>
              <a:t> </a:t>
            </a:r>
            <a:r>
              <a:rPr lang="en-US" dirty="0" smtClean="0"/>
              <a:t>)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dirty="0"/>
          </a:p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dirty="0"/>
              <a:t>Allows the user to interact visually with a program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368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Windows Forms Basics</a:t>
            </a:r>
          </a:p>
        </p:txBody>
      </p:sp>
    </p:spTree>
    <p:extLst>
      <p:ext uri="{BB962C8B-B14F-4D97-AF65-F5344CB8AC3E}">
        <p14:creationId xmlns:p14="http://schemas.microsoft.com/office/powerpoint/2010/main" val="686036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752600" y="1295401"/>
            <a:ext cx="8763000" cy="5410199"/>
          </a:xfrm>
          <a:prstGeom prst="rect">
            <a:avLst/>
          </a:prstGeom>
        </p:spPr>
        <p:txBody>
          <a:bodyPr tIns="2090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3200" kern="0" dirty="0"/>
          </a:p>
        </p:txBody>
      </p:sp>
      <p:grpSp>
        <p:nvGrpSpPr>
          <p:cNvPr id="7" name="Group 6"/>
          <p:cNvGrpSpPr/>
          <p:nvPr/>
        </p:nvGrpSpPr>
        <p:grpSpPr>
          <a:xfrm>
            <a:off x="2214730" y="1696571"/>
            <a:ext cx="8166399" cy="4607858"/>
            <a:chOff x="198120" y="1295400"/>
            <a:chExt cx="8945880" cy="55626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120" y="1295400"/>
              <a:ext cx="8763000" cy="3681412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887" y="5038725"/>
              <a:ext cx="8901113" cy="18192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188429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Set property using a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{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.BackColor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Color</a:t>
            </a:r>
            <a:r>
              <a:rPr lang="en-US" sz="2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.Brown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.Text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“Lab Exercise"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2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.Size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(350, 125);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.Location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Point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(500, 200);</a:t>
            </a:r>
          </a:p>
          <a:p>
            <a:pPr marL="457200" lvl="1" indent="0">
              <a:buNone/>
            </a:pPr>
            <a:r>
              <a:rPr lang="en-US" sz="2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26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.MaximizeBox</a:t>
            </a: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sz="2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97336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157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Text-Box </a:t>
            </a:r>
            <a:r>
              <a:rPr lang="en-US" sz="3600" dirty="0">
                <a:solidFill>
                  <a:srgbClr val="0070C0"/>
                </a:solidFill>
              </a:rPr>
              <a:t>Properties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9" y="1452282"/>
            <a:ext cx="11035553" cy="523090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textBox1.Width = 250;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textBox1.Height = 50;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textBox1.PasswordChar = '*';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textBox1.BackColor = </a:t>
            </a:r>
            <a:r>
              <a:rPr lang="en-US" sz="2400" dirty="0" err="1" smtClean="0"/>
              <a:t>Color.Blue</a:t>
            </a:r>
            <a:r>
              <a:rPr lang="en-US" sz="2400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textBox1.ForeColor = </a:t>
            </a:r>
            <a:r>
              <a:rPr lang="en-US" sz="2400" dirty="0" err="1" smtClean="0"/>
              <a:t>Color.White</a:t>
            </a:r>
            <a:r>
              <a:rPr lang="en-US" sz="2400" dirty="0" smtClean="0"/>
              <a:t>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textBox1.BorderStyle = BorderStyle.Fixed3D;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textBox1.MaxLength = 40; 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Maximum </a:t>
            </a:r>
            <a:r>
              <a:rPr lang="en-US" i="1" dirty="0">
                <a:solidFill>
                  <a:srgbClr val="00B050"/>
                </a:solidFill>
              </a:rPr>
              <a:t>number of characters or words the user can input </a:t>
            </a:r>
            <a:endParaRPr lang="en-US" i="1" dirty="0" smtClean="0">
              <a:solidFill>
                <a:srgbClr val="00B05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textBox1.ReadOnly = true</a:t>
            </a:r>
            <a:r>
              <a:rPr lang="en-US" sz="2400" dirty="0" smtClean="0"/>
              <a:t>;</a:t>
            </a:r>
          </a:p>
          <a:p>
            <a:pPr lvl="1"/>
            <a:r>
              <a:rPr lang="en-US" i="1" dirty="0" smtClean="0">
                <a:solidFill>
                  <a:srgbClr val="00B050"/>
                </a:solidFill>
              </a:rPr>
              <a:t>Prevent a </a:t>
            </a:r>
            <a:r>
              <a:rPr lang="en-US" i="1" dirty="0">
                <a:solidFill>
                  <a:srgbClr val="00B050"/>
                </a:solidFill>
              </a:rPr>
              <a:t>user from changing the text that appears in a text </a:t>
            </a:r>
            <a:r>
              <a:rPr lang="en-US" i="1" dirty="0" smtClean="0">
                <a:solidFill>
                  <a:srgbClr val="00B050"/>
                </a:solidFill>
              </a:rPr>
              <a:t>box</a:t>
            </a:r>
            <a:endParaRPr lang="en-US" sz="2400" i="1" dirty="0">
              <a:solidFill>
                <a:srgbClr val="00B050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315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64659"/>
            <a:ext cx="9067800" cy="453614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/>
            <a:r>
              <a:rPr lang="en-US" sz="2600" b="1" dirty="0">
                <a:solidFill>
                  <a:srgbClr val="7030A0"/>
                </a:solidFill>
              </a:rPr>
              <a:t>Methods</a:t>
            </a:r>
            <a:r>
              <a:rPr lang="en-US" sz="2600" b="1" dirty="0" smtClean="0">
                <a:solidFill>
                  <a:srgbClr val="7030A0"/>
                </a:solidFill>
              </a:rPr>
              <a:t>: </a:t>
            </a:r>
            <a:r>
              <a:rPr lang="en-US" sz="2600" b="1" dirty="0" smtClean="0"/>
              <a:t>cause </a:t>
            </a:r>
            <a:r>
              <a:rPr lang="en-US" sz="2600" b="1" dirty="0"/>
              <a:t>an object to do something and</a:t>
            </a:r>
            <a:endParaRPr lang="en-US" sz="2600" dirty="0" smtClean="0"/>
          </a:p>
          <a:p>
            <a:pPr algn="just"/>
            <a:r>
              <a:rPr lang="en-US" u="sng" dirty="0"/>
              <a:t>Example</a:t>
            </a:r>
          </a:p>
          <a:p>
            <a:pPr marL="457200" lvl="1" indent="0" algn="just">
              <a:buNone/>
            </a:pPr>
            <a:r>
              <a:rPr lang="en-US" sz="2800" dirty="0">
                <a:solidFill>
                  <a:srgbClr val="0070C0"/>
                </a:solidFill>
              </a:rPr>
              <a:t> Close();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following are some of the commonly used methods of the Form class. </a:t>
            </a:r>
          </a:p>
          <a:p>
            <a:pPr algn="just"/>
            <a:r>
              <a:rPr lang="en-US" dirty="0"/>
              <a:t>You can refer to Microsoft documentation for a complete list of methods associated with forms </a:t>
            </a:r>
            <a:r>
              <a:rPr lang="en-US" dirty="0" smtClean="0"/>
              <a:t>control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Form Methods</a:t>
            </a:r>
          </a:p>
        </p:txBody>
      </p:sp>
    </p:spTree>
    <p:extLst>
      <p:ext uri="{BB962C8B-B14F-4D97-AF65-F5344CB8AC3E}">
        <p14:creationId xmlns:p14="http://schemas.microsoft.com/office/powerpoint/2010/main" val="1013164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407024" y="1643836"/>
            <a:ext cx="8184776" cy="47569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2329" y="418913"/>
            <a:ext cx="10515600" cy="1224923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11260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446" y="5578738"/>
            <a:ext cx="8243048" cy="781721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2299446" y="1620078"/>
            <a:ext cx="8368553" cy="3958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7303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70C0"/>
                </a:solidFill>
              </a:rPr>
              <a:t>Cont.…</a:t>
            </a:r>
            <a:endParaRPr lang="en-US" sz="48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70846" y="1690688"/>
            <a:ext cx="8597153" cy="5091113"/>
            <a:chOff x="228600" y="1190625"/>
            <a:chExt cx="8915400" cy="55911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190625"/>
              <a:ext cx="8915400" cy="447675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8600" y="5867400"/>
              <a:ext cx="8915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58004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888191"/>
            <a:ext cx="9144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4561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78" y="1999970"/>
            <a:ext cx="7704269" cy="421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65350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882587"/>
            <a:ext cx="10820400" cy="432995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600" b="1" dirty="0">
                <a:solidFill>
                  <a:srgbClr val="7030A0"/>
                </a:solidFill>
              </a:rPr>
              <a:t>Events</a:t>
            </a:r>
            <a:r>
              <a:rPr lang="en-US" sz="2600" b="1" dirty="0">
                <a:solidFill>
                  <a:srgbClr val="7030A0"/>
                </a:solidFill>
              </a:rPr>
              <a:t>: </a:t>
            </a:r>
            <a:r>
              <a:rPr lang="en-US" sz="2600" dirty="0" smtClean="0"/>
              <a:t>are </a:t>
            </a:r>
            <a:r>
              <a:rPr lang="en-US" sz="2600" dirty="0"/>
              <a:t>what happens when an object does something.</a:t>
            </a:r>
            <a:endParaRPr lang="en-US" sz="2600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Following </a:t>
            </a:r>
            <a:r>
              <a:rPr lang="en-US" dirty="0"/>
              <a:t>table lists down various important events related to a form. </a:t>
            </a:r>
            <a:endParaRPr lang="en-US" dirty="0" smtClean="0"/>
          </a:p>
          <a:p>
            <a:pPr algn="just">
              <a:lnSpc>
                <a:spcPct val="100000"/>
              </a:lnSpc>
            </a:pPr>
            <a:r>
              <a:rPr lang="en-US" dirty="0" smtClean="0"/>
              <a:t>You </a:t>
            </a:r>
            <a:r>
              <a:rPr lang="en-US" dirty="0"/>
              <a:t>can refer to Microsoft documentation for a complete list of events associated with forms control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Form Events</a:t>
            </a:r>
          </a:p>
        </p:txBody>
      </p:sp>
    </p:spTree>
    <p:extLst>
      <p:ext uri="{BB962C8B-B14F-4D97-AF65-F5344CB8AC3E}">
        <p14:creationId xmlns:p14="http://schemas.microsoft.com/office/powerpoint/2010/main" val="328184506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38200" y="1690688"/>
            <a:ext cx="11196918" cy="4696665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403225" indent="-309563" algn="just">
              <a:buClr>
                <a:srgbClr val="FF3366"/>
              </a:buClr>
              <a:buSzPct val="45000"/>
              <a:buFont typeface="Wingdings" panose="05000000000000000000" pitchFamily="2" charset="2"/>
              <a:buChar char="q"/>
              <a:tabLst>
                <a:tab pos="387350" algn="l"/>
                <a:tab pos="45720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dirty="0"/>
              <a:t>GUI's are built from </a:t>
            </a:r>
            <a:r>
              <a:rPr lang="en-US" i="1" dirty="0">
                <a:solidFill>
                  <a:srgbClr val="0000FF"/>
                </a:solidFill>
              </a:rPr>
              <a:t>GUI controls</a:t>
            </a:r>
          </a:p>
          <a:p>
            <a:pPr marL="982662" indent="-457200" algn="just">
              <a:buClr>
                <a:srgbClr val="FF3366"/>
              </a:buClr>
              <a:buSzPct val="75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Also known as </a:t>
            </a:r>
            <a:r>
              <a:rPr lang="en-US" sz="2600" i="1" dirty="0">
                <a:solidFill>
                  <a:srgbClr val="00B050"/>
                </a:solidFill>
              </a:rPr>
              <a:t>components</a:t>
            </a:r>
            <a:r>
              <a:rPr lang="en-US" sz="2600" dirty="0">
                <a:solidFill>
                  <a:srgbClr val="00B050"/>
                </a:solidFill>
              </a:rPr>
              <a:t> </a:t>
            </a:r>
            <a:r>
              <a:rPr lang="en-US" sz="2600" dirty="0"/>
              <a:t>or </a:t>
            </a:r>
            <a:r>
              <a:rPr lang="en-US" sz="2600" i="1" dirty="0">
                <a:solidFill>
                  <a:srgbClr val="00B050"/>
                </a:solidFill>
              </a:rPr>
              <a:t>widgets</a:t>
            </a:r>
            <a:endParaRPr lang="en-US" sz="2600" dirty="0">
              <a:solidFill>
                <a:srgbClr val="00B050"/>
              </a:solidFill>
            </a:endParaRPr>
          </a:p>
          <a:p>
            <a:pPr marL="982662" indent="-457200" algn="just">
              <a:buClr>
                <a:srgbClr val="FF3366"/>
              </a:buClr>
              <a:buSzPct val="75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They are objects that can:</a:t>
            </a:r>
          </a:p>
          <a:p>
            <a:pPr marL="1371600" lvl="1" indent="-327025" algn="just">
              <a:buClr>
                <a:srgbClr val="FF3366"/>
              </a:buClr>
              <a:buSzPct val="75000"/>
              <a:buFont typeface="Symbol" charset="2"/>
              <a:buChar char=""/>
              <a:tabLst>
                <a:tab pos="387350" algn="l"/>
                <a:tab pos="490538" algn="l"/>
                <a:tab pos="904875" algn="l"/>
                <a:tab pos="1735138" algn="l"/>
                <a:tab pos="2149475" algn="l"/>
                <a:tab pos="2563813" algn="l"/>
                <a:tab pos="2863850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  <a:defRPr/>
            </a:pPr>
            <a:r>
              <a:rPr lang="en-US" sz="2600" dirty="0"/>
              <a:t>Display information on the screen, or </a:t>
            </a:r>
          </a:p>
          <a:p>
            <a:pPr marL="1317625" lvl="1" indent="-273050" algn="just">
              <a:buClr>
                <a:srgbClr val="FF3366"/>
              </a:buClr>
              <a:buSzPct val="75000"/>
              <a:buFont typeface="Symbol" charset="2"/>
              <a:buChar char="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Enable users to interact with an application via the mouse, keyboard or other form of input</a:t>
            </a:r>
          </a:p>
          <a:p>
            <a:pPr marL="1044750" indent="-519848" algn="just">
              <a:buClr>
                <a:srgbClr val="FF3366"/>
              </a:buClr>
              <a:buSzPct val="75000"/>
              <a:buFont typeface="Wingdings" panose="05000000000000000000" pitchFamily="2" charset="2"/>
              <a:buChar char="§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>
                <a:solidFill>
                  <a:srgbClr val="FF0000"/>
                </a:solidFill>
              </a:rPr>
              <a:t>Examples</a:t>
            </a:r>
            <a:r>
              <a:rPr lang="en-US" sz="2600" dirty="0"/>
              <a:t> - commonly used </a:t>
            </a:r>
            <a:r>
              <a:rPr lang="en-US" sz="2600" i="1" dirty="0">
                <a:solidFill>
                  <a:srgbClr val="0000FF"/>
                </a:solidFill>
              </a:rPr>
              <a:t>types of GUI controls</a:t>
            </a:r>
          </a:p>
          <a:p>
            <a:pPr marL="1371600" lvl="1" indent="-282575" algn="just">
              <a:buClr>
                <a:srgbClr val="FF3366"/>
              </a:buClr>
              <a:buSzPct val="45000"/>
              <a:buFont typeface="Wingdings" charset="2"/>
              <a:buChar char=""/>
              <a:tabLst>
                <a:tab pos="388806" algn="l"/>
                <a:tab pos="491048" algn="l"/>
                <a:tab pos="905774" algn="l"/>
                <a:tab pos="1320500" algn="l"/>
                <a:tab pos="1735226" algn="l"/>
                <a:tab pos="2149952" algn="l"/>
                <a:tab pos="2564678" algn="l"/>
                <a:tab pos="2979404" algn="l"/>
                <a:tab pos="3394131" algn="l"/>
                <a:tab pos="3808857" algn="l"/>
                <a:tab pos="4223583" algn="l"/>
                <a:tab pos="4638309" algn="l"/>
                <a:tab pos="5053035" algn="l"/>
                <a:tab pos="5467761" algn="l"/>
                <a:tab pos="5882487" algn="l"/>
                <a:tab pos="6297213" algn="l"/>
                <a:tab pos="6711939" algn="l"/>
                <a:tab pos="7126666" algn="l"/>
                <a:tab pos="7541392" algn="l"/>
                <a:tab pos="7956118" algn="l"/>
                <a:tab pos="8370844" algn="l"/>
              </a:tabLst>
              <a:defRPr/>
            </a:pPr>
            <a:r>
              <a:rPr lang="en-US" sz="2600" dirty="0"/>
              <a:t>Label, </a:t>
            </a:r>
            <a:r>
              <a:rPr lang="en-US" sz="2600" dirty="0" smtClean="0"/>
              <a:t>Textbox, </a:t>
            </a:r>
            <a:r>
              <a:rPr lang="en-US" sz="2600" dirty="0"/>
              <a:t>Button, </a:t>
            </a:r>
            <a:r>
              <a:rPr lang="en-US" sz="2600" dirty="0" smtClean="0"/>
              <a:t>Checkbox Combo Box, List Box</a:t>
            </a:r>
            <a:endParaRPr lang="en-US" sz="2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Building GUI</a:t>
            </a:r>
          </a:p>
        </p:txBody>
      </p:sp>
    </p:spTree>
    <p:extLst>
      <p:ext uri="{BB962C8B-B14F-4D97-AF65-F5344CB8AC3E}">
        <p14:creationId xmlns:p14="http://schemas.microsoft.com/office/powerpoint/2010/main" val="21284045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366682" y="1819491"/>
            <a:ext cx="8225118" cy="44289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77850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541" y="1882840"/>
            <a:ext cx="7856678" cy="459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4875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898014"/>
            <a:ext cx="7924800" cy="43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2995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28" y="1830125"/>
            <a:ext cx="7937361" cy="449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99727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2106" cy="1325563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Text-Box Events </a:t>
            </a:r>
            <a:r>
              <a:rPr lang="en-US" sz="3600" b="1" dirty="0" smtClean="0">
                <a:solidFill>
                  <a:srgbClr val="00B050"/>
                </a:solidFill>
              </a:rPr>
              <a:t>=&gt;</a:t>
            </a:r>
            <a:r>
              <a:rPr lang="en-US" sz="3600" b="1" dirty="0" smtClean="0">
                <a:solidFill>
                  <a:srgbClr val="0070C0"/>
                </a:solidFill>
              </a:rPr>
              <a:t> </a:t>
            </a:r>
            <a:r>
              <a:rPr lang="en-US" sz="3600" b="1" i="1" dirty="0" smtClean="0">
                <a:solidFill>
                  <a:srgbClr val="C00000"/>
                </a:solidFill>
              </a:rPr>
              <a:t>Key-down </a:t>
            </a:r>
            <a:r>
              <a:rPr lang="en-US" sz="3600" b="1" i="1" dirty="0">
                <a:solidFill>
                  <a:srgbClr val="C00000"/>
                </a:solidFill>
              </a:rPr>
              <a:t>event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1129682" cy="484411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Used to </a:t>
            </a:r>
            <a:r>
              <a:rPr lang="en-US" dirty="0"/>
              <a:t>capture which key is pressed by the </a:t>
            </a:r>
            <a:r>
              <a:rPr lang="en-US" dirty="0" smtClean="0"/>
              <a:t>user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textBox1_KeyDown(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KeyEventArgs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e.KeyCode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Pressed Letter A"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e.KeyCode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Keys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Pressed Letter 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27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284442"/>
            <a:ext cx="11084859" cy="8316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=&gt;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b="1" i="1" dirty="0" smtClean="0">
                <a:solidFill>
                  <a:srgbClr val="C00000"/>
                </a:solidFill>
              </a:rPr>
              <a:t>Text </a:t>
            </a:r>
            <a:r>
              <a:rPr lang="en-US" sz="3600" b="1" i="1" dirty="0">
                <a:solidFill>
                  <a:srgbClr val="C00000"/>
                </a:solidFill>
              </a:rPr>
              <a:t>Changed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941" y="1371600"/>
            <a:ext cx="11672047" cy="5284693"/>
          </a:xfrm>
        </p:spPr>
        <p:txBody>
          <a:bodyPr/>
          <a:lstStyle/>
          <a:p>
            <a:r>
              <a:rPr lang="en-US" dirty="0" smtClean="0"/>
              <a:t>This event raises when a user enters an </a:t>
            </a:r>
            <a:r>
              <a:rPr lang="en-US" dirty="0"/>
              <a:t>input or </a:t>
            </a:r>
            <a:r>
              <a:rPr lang="en-US" dirty="0" smtClean="0"/>
              <a:t>set </a:t>
            </a:r>
            <a:r>
              <a:rPr lang="en-US" dirty="0"/>
              <a:t>the Text property to a new </a:t>
            </a:r>
            <a:r>
              <a:rPr lang="en-US" dirty="0" smtClean="0"/>
              <a:t>value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textBox1_TextChanged(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label1.Text = textBox1.Text;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00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44" y="3302325"/>
            <a:ext cx="4058544" cy="12475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444" y="4972542"/>
            <a:ext cx="4058544" cy="12611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Down Arrow 5"/>
          <p:cNvSpPr/>
          <p:nvPr/>
        </p:nvSpPr>
        <p:spPr>
          <a:xfrm>
            <a:off x="8593904" y="4549893"/>
            <a:ext cx="349623" cy="422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2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153" y="368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C# </a:t>
            </a:r>
            <a:r>
              <a:rPr lang="en-US" dirty="0" smtClean="0">
                <a:solidFill>
                  <a:srgbClr val="002060"/>
                </a:solidFill>
              </a:rPr>
              <a:t>List-Box </a:t>
            </a:r>
            <a:r>
              <a:rPr lang="en-US" dirty="0">
                <a:solidFill>
                  <a:srgbClr val="002060"/>
                </a:solidFill>
              </a:rPr>
              <a:t>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53" y="1869459"/>
            <a:ext cx="11353800" cy="4692705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ListBox</a:t>
            </a:r>
            <a:r>
              <a:rPr lang="en-US" dirty="0"/>
              <a:t> control enables you to </a:t>
            </a:r>
            <a:r>
              <a:rPr lang="en-US" i="1" dirty="0">
                <a:solidFill>
                  <a:srgbClr val="00B050"/>
                </a:solidFill>
              </a:rPr>
              <a:t>display a list of items to the user </a:t>
            </a:r>
            <a:r>
              <a:rPr lang="en-US" dirty="0"/>
              <a:t>that the user can select by clicking</a:t>
            </a:r>
            <a:r>
              <a:rPr lang="en-US" dirty="0" smtClean="0"/>
              <a:t>.</a:t>
            </a:r>
          </a:p>
          <a:p>
            <a:r>
              <a:rPr lang="en-US" dirty="0">
                <a:cs typeface="Times New Roman" panose="02020603050405020304" pitchFamily="18" charset="0"/>
              </a:rPr>
              <a:t>Used to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display</a:t>
            </a:r>
            <a:r>
              <a:rPr lang="en-US" dirty="0"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selection</a:t>
            </a:r>
            <a:r>
              <a:rPr lang="en-US" dirty="0">
                <a:cs typeface="Times New Roman" panose="02020603050405020304" pitchFamily="18" charset="0"/>
              </a:rPr>
              <a:t> functionality,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# listbox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1990" y="3390900"/>
            <a:ext cx="33051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4329954" y="3390900"/>
            <a:ext cx="74227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/>
              <a:t>button1_Click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0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listBox1.Text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36074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407024"/>
            <a:ext cx="10914529" cy="4195481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You can use the </a:t>
            </a:r>
            <a:r>
              <a:rPr lang="en-US" sz="2400" i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Add</a:t>
            </a:r>
            <a:r>
              <a:rPr lang="en-US" sz="2400" dirty="0" smtClean="0">
                <a:cs typeface="Times New Roman" panose="02020603050405020304" pitchFamily="18" charset="0"/>
              </a:rPr>
              <a:t>  method to add items to a list box. </a:t>
            </a:r>
          </a:p>
          <a:p>
            <a:pPr algn="just"/>
            <a:r>
              <a:rPr lang="en-US" sz="2400" dirty="0" smtClean="0">
                <a:cs typeface="Times New Roman" panose="02020603050405020304" pitchFamily="18" charset="0"/>
              </a:rPr>
              <a:t>The Add method adds new items at the end of an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unsorted list box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0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0024" cy="48979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CS"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0" algn="just"/>
            <a:r>
              <a:rPr lang="en-US" sz="2400" dirty="0">
                <a:solidFill>
                  <a:prstClr val="black"/>
                </a:solidFill>
              </a:rPr>
              <a:t>If you want to retrieve a single selected item to a variable, you can code like this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 string </a:t>
            </a:r>
            <a:r>
              <a:rPr lang="en-US" sz="2400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;</a:t>
            </a:r>
          </a:p>
          <a:p>
            <a:pPr marL="0" lvl="0" indent="0" algn="just">
              <a:buNone/>
            </a:pP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  </a:t>
            </a:r>
            <a:r>
              <a:rPr 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prstClr val="black"/>
                </a:solidFill>
                <a:cs typeface="Times New Roman" panose="02020603050405020304" pitchFamily="18" charset="0"/>
              </a:rPr>
              <a:t>= listBox1.Text;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86111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8659" cy="47230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SelectionMode</a:t>
            </a:r>
            <a:r>
              <a:rPr lang="en-US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how many items in the list can be selected at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ListBox control can provide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multiple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selections using the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SelectionMode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change the selection mode property to multiple select, then you will retrieve a collection of items from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ListBox1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SelectedItems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sz="2400" dirty="0" smtClean="0">
                <a:solidFill>
                  <a:srgbClr val="7030A0"/>
                </a:solidFill>
              </a:rPr>
              <a:t>listBox1.SelectionMode </a:t>
            </a:r>
            <a:r>
              <a:rPr lang="en-US" sz="2400" dirty="0">
                <a:solidFill>
                  <a:srgbClr val="7030A0"/>
                </a:solidFill>
              </a:rPr>
              <a:t>= SelectionMode.MultiSimple;</a:t>
            </a:r>
          </a:p>
        </p:txBody>
      </p:sp>
    </p:spTree>
    <p:extLst>
      <p:ext uri="{BB962C8B-B14F-4D97-AF65-F5344CB8AC3E}">
        <p14:creationId xmlns:p14="http://schemas.microsoft.com/office/powerpoint/2010/main" val="423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301625">
              <a:buClr>
                <a:srgbClr val="FF3366"/>
              </a:buClr>
              <a:buSzPct val="45000"/>
              <a:buFont typeface="Wingdings" panose="05000000000000000000" pitchFamily="2" charset="2"/>
              <a:buChar char="q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2600" dirty="0" smtClean="0"/>
          </a:p>
          <a:p>
            <a:pPr marL="914400" lvl="1" indent="-301625">
              <a:buClr>
                <a:srgbClr val="FF3366"/>
              </a:buClr>
              <a:buSzPct val="45000"/>
              <a:buFont typeface="Wingdings" panose="05000000000000000000" pitchFamily="2" charset="2"/>
              <a:buChar char="q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GUI </a:t>
            </a:r>
            <a:r>
              <a:rPr lang="en-US" sz="2600" dirty="0"/>
              <a:t>elements are classified in to different groups</a:t>
            </a:r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Data</a:t>
            </a:r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Design</a:t>
            </a:r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Behavior</a:t>
            </a:r>
            <a:endParaRPr lang="en-US" sz="2600" dirty="0"/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Component</a:t>
            </a:r>
            <a:endParaRPr lang="en-US" sz="2600" dirty="0"/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Container </a:t>
            </a:r>
          </a:p>
          <a:p>
            <a:pPr marL="1412875" lvl="2" indent="-342900">
              <a:buClr>
                <a:srgbClr val="FF3366"/>
              </a:buClr>
              <a:buSzPct val="45000"/>
              <a:buFont typeface="Wingdings" panose="05000000000000000000" pitchFamily="2" charset="2"/>
              <a:buChar char="Ø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 smtClean="0"/>
              <a:t>Dialogs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7737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C# program displays the multiple selected items sequentially on button click event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Set the selection mode property to multi-simple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030A0"/>
                </a:solidFill>
              </a:rPr>
              <a:t>	listBox1.SelectionMode = </a:t>
            </a:r>
            <a:r>
              <a:rPr lang="en-US" sz="2400" dirty="0" err="1">
                <a:solidFill>
                  <a:srgbClr val="7030A0"/>
                </a:solidFill>
              </a:rPr>
              <a:t>SelectionMode.MultiSimple</a:t>
            </a:r>
            <a:r>
              <a:rPr lang="en-US" sz="2400" dirty="0" smtClean="0">
                <a:solidFill>
                  <a:srgbClr val="7030A0"/>
                </a:solidFill>
              </a:rPr>
              <a:t>;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1481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 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foreach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listBox1.SelectedItems)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obj.ToString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01313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How to bind a </a:t>
            </a:r>
            <a:r>
              <a:rPr lang="en-US" sz="4000" dirty="0" smtClean="0">
                <a:solidFill>
                  <a:srgbClr val="0070C0"/>
                </a:solidFill>
              </a:rPr>
              <a:t>List-Box </a:t>
            </a:r>
            <a:r>
              <a:rPr lang="en-US" sz="4000" dirty="0">
                <a:solidFill>
                  <a:srgbClr val="0070C0"/>
                </a:solidFill>
              </a:rPr>
              <a:t>to a List </a:t>
            </a:r>
            <a:r>
              <a:rPr lang="en-US" sz="4000" dirty="0" smtClean="0">
                <a:solidFill>
                  <a:srgbClr val="0070C0"/>
                </a:solidFill>
              </a:rPr>
              <a:t>?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6540"/>
          </a:xfrm>
        </p:spPr>
        <p:txBody>
          <a:bodyPr>
            <a:normAutofit/>
          </a:bodyPr>
          <a:lstStyle/>
          <a:p>
            <a:r>
              <a:rPr lang="en-US" sz="2400" dirty="0"/>
              <a:t>Used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find the definition of a symbol that corresponds to the use of that symbol in a particular context</a:t>
            </a:r>
          </a:p>
          <a:p>
            <a:r>
              <a:rPr lang="en-US" sz="2400" dirty="0" smtClean="0"/>
              <a:t>Binding </a:t>
            </a:r>
            <a:r>
              <a:rPr lang="en-US" sz="2400" dirty="0"/>
              <a:t>is an operation performed by </a:t>
            </a:r>
            <a:r>
              <a:rPr lang="en-US" sz="2400" dirty="0">
                <a:solidFill>
                  <a:srgbClr val="0070C0"/>
                </a:solidFill>
              </a:rPr>
              <a:t>the compiler </a:t>
            </a:r>
            <a:r>
              <a:rPr lang="en-US" sz="2400" dirty="0"/>
              <a:t>or</a:t>
            </a:r>
            <a:r>
              <a:rPr lang="en-US" sz="2400" dirty="0">
                <a:solidFill>
                  <a:srgbClr val="0070C0"/>
                </a:solidFill>
              </a:rPr>
              <a:t> runtime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When </a:t>
            </a:r>
            <a:r>
              <a:rPr lang="en-US" sz="2400" dirty="0"/>
              <a:t>an </a:t>
            </a:r>
            <a:r>
              <a:rPr lang="en-US" sz="2400" i="1" dirty="0">
                <a:solidFill>
                  <a:srgbClr val="7030A0"/>
                </a:solidFill>
              </a:rPr>
              <a:t>object is assigned to an object variable </a:t>
            </a:r>
            <a:r>
              <a:rPr lang="en-US" sz="2400" dirty="0"/>
              <a:t>of the specific type, then the C# compiler performs the binding with the help of </a:t>
            </a:r>
            <a:r>
              <a:rPr lang="en-US" sz="2400" dirty="0" err="1" smtClean="0"/>
              <a:t>.Net</a:t>
            </a:r>
            <a:r>
              <a:rPr lang="en-US" sz="2400" dirty="0" smtClean="0"/>
              <a:t> Framework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5330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First </a:t>
            </a:r>
            <a:r>
              <a:rPr lang="en-US" dirty="0"/>
              <a:t>you should create a fresh List Object and add items to the List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"January"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"February"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"March"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"April"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60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06953" cy="474998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The next step is to bind this List to the Listbox.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In </a:t>
            </a:r>
            <a:r>
              <a:rPr lang="en-US" sz="2400" dirty="0"/>
              <a:t>order to do that you </a:t>
            </a:r>
            <a:r>
              <a:rPr lang="en-US" sz="2400" dirty="0">
                <a:solidFill>
                  <a:srgbClr val="00B050"/>
                </a:solidFill>
              </a:rPr>
              <a:t>should set datasource </a:t>
            </a:r>
            <a:r>
              <a:rPr lang="en-US" sz="2400" dirty="0"/>
              <a:t>of the Listbox</a:t>
            </a:r>
            <a:r>
              <a:rPr lang="en-US" sz="2400" dirty="0" smtClean="0"/>
              <a:t>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 smtClean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listBox1.DataSource </a:t>
            </a:r>
            <a:r>
              <a:rPr lang="en-US" sz="1800" b="1" dirty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nList</a:t>
            </a:r>
            <a:r>
              <a:rPr lang="en-US" sz="1800" b="1" dirty="0" smtClean="0">
                <a:solidFill>
                  <a:srgbClr val="0000FF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1125" t="2178" r="-1"/>
          <a:stretch/>
        </p:blipFill>
        <p:spPr>
          <a:xfrm>
            <a:off x="3267636" y="3482788"/>
            <a:ext cx="4625788" cy="266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8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14529" cy="47499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Full Source code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button1_Click(</a:t>
            </a:r>
            <a:r>
              <a:rPr lang="en-US" sz="20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sender,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"January"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"February"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"March"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"April"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listBox1.DataSource =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31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SelectedIndexChanged </a:t>
            </a:r>
            <a:r>
              <a:rPr lang="en-US" dirty="0" smtClean="0">
                <a:solidFill>
                  <a:srgbClr val="0070C0"/>
                </a:solidFill>
              </a:rPr>
              <a:t>event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event is fired when the item selection is changed in a List-Box.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this event in a situation that you want select an item from your list-box and according to this selection you can perform other programming needs.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add the event handler using the Properties Window and  selecting the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icon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double-clicking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SelectedIndexChanged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you can see in following image.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double click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List-Box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 will automatically come in you code editor like the following code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53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Content Placeholder 3" descr="Selection change ListBox"/>
          <p:cNvPicPr>
            <a:picLocks noGrp="1"/>
          </p:cNvPicPr>
          <p:nvPr>
            <p:ph idx="1"/>
          </p:nvPr>
        </p:nvPicPr>
        <p:blipFill rotWithShape="1">
          <a:blip r:embed="rId2"/>
          <a:srcRect l="1747" t="3238"/>
          <a:stretch/>
        </p:blipFill>
        <p:spPr bwMode="auto">
          <a:xfrm>
            <a:off x="2931458" y="2003612"/>
            <a:ext cx="6562166" cy="356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2460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following example you can understand how to fire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SelectedIndexChanged event.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9753" y="3003477"/>
            <a:ext cx="6508375" cy="264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9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682" y="109631"/>
            <a:ext cx="10515600" cy="724087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682" y="927848"/>
            <a:ext cx="11519647" cy="5795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Quarter"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"Second Quarter"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listBox1.DataSource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nList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"January"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"February"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"March"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"April"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"May"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sQ.Add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"June"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4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45776" y="1568824"/>
            <a:ext cx="10667999" cy="5087471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49250" indent="-295275">
              <a:buClr>
                <a:srgbClr val="FF3366"/>
              </a:buClr>
              <a:buSzPct val="45000"/>
              <a:buFont typeface="Wingdings" panose="05000000000000000000" pitchFamily="2" charset="2"/>
              <a:buChar char="q"/>
              <a:tabLst>
                <a:tab pos="349250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dirty="0" smtClean="0">
                <a:solidFill>
                  <a:srgbClr val="0000FF"/>
                </a:solidFill>
              </a:rPr>
              <a:t>Windows Forms  </a:t>
            </a:r>
            <a:r>
              <a:rPr lang="en-US" dirty="0" smtClean="0"/>
              <a:t>(or “</a:t>
            </a:r>
            <a:r>
              <a:rPr lang="en-US" dirty="0" smtClean="0">
                <a:solidFill>
                  <a:srgbClr val="0000FF"/>
                </a:solidFill>
              </a:rPr>
              <a:t>Forms</a:t>
            </a:r>
            <a:r>
              <a:rPr lang="en-US" dirty="0" smtClean="0"/>
              <a:t>”) –</a:t>
            </a:r>
          </a:p>
          <a:p>
            <a:pPr marL="806450" lvl="1" indent="-295275">
              <a:lnSpc>
                <a:spcPct val="100000"/>
              </a:lnSpc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282575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Used to create GUI's for C# programs</a:t>
            </a:r>
          </a:p>
          <a:p>
            <a:pPr marL="806450" lvl="1" indent="-295275">
              <a:lnSpc>
                <a:spcPct val="100000"/>
              </a:lnSpc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282575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Create graphical elements that appear on the desktop (dialog, window, etc.)</a:t>
            </a:r>
          </a:p>
          <a:p>
            <a:pPr marL="806450" lvl="1" indent="-295275">
              <a:lnSpc>
                <a:spcPct val="100000"/>
              </a:lnSpc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282575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A Windows forms application is one that runs on the desktop computer. The Form is </a:t>
            </a:r>
            <a:r>
              <a:rPr lang="en-US" sz="2600" dirty="0">
                <a:solidFill>
                  <a:srgbClr val="0070C0"/>
                </a:solidFill>
              </a:rPr>
              <a:t>blank</a:t>
            </a:r>
            <a:r>
              <a:rPr lang="en-US" sz="2600" dirty="0"/>
              <a:t> space at first. </a:t>
            </a:r>
          </a:p>
          <a:p>
            <a:pPr marL="806450" lvl="1" indent="-295275">
              <a:lnSpc>
                <a:spcPct val="100000"/>
              </a:lnSpc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282575" algn="l"/>
                <a:tab pos="387350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You then </a:t>
            </a:r>
            <a:r>
              <a:rPr lang="en-US" sz="2600" dirty="0">
                <a:solidFill>
                  <a:srgbClr val="0070C0"/>
                </a:solidFill>
              </a:rPr>
              <a:t>add controls to your form</a:t>
            </a:r>
            <a:r>
              <a:rPr lang="en-US" sz="2600" dirty="0"/>
              <a:t>, things like buttons, text boxes, menus, check boxes, radio buttons, list box, other. 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776" y="389965"/>
            <a:ext cx="10515600" cy="1287276"/>
          </a:xfrm>
        </p:spPr>
        <p:txBody>
          <a:bodyPr>
            <a:normAutofit/>
          </a:bodyPr>
          <a:lstStyle/>
          <a:p>
            <a:r>
              <a:rPr lang="en-US" sz="4000" i="1" dirty="0">
                <a:solidFill>
                  <a:srgbClr val="00B050"/>
                </a:solidFill>
              </a:rPr>
              <a:t>GUI in MS Visual Studio</a:t>
            </a:r>
            <a:r>
              <a:rPr lang="en-US" sz="4000" dirty="0">
                <a:solidFill>
                  <a:srgbClr val="0070C0"/>
                </a:solidFill>
              </a:rPr>
              <a:t> for C</a:t>
            </a:r>
            <a:r>
              <a:rPr lang="en-US" sz="4000" dirty="0" smtClean="0">
                <a:solidFill>
                  <a:srgbClr val="0070C0"/>
                </a:solidFill>
              </a:rPr>
              <a:t>#:</a:t>
            </a:r>
            <a:endParaRPr lang="en-US" sz="4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4437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24" y="351678"/>
            <a:ext cx="10515600" cy="777875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24" y="1516341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listBox1_SelectedIndexChanged(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(listBox1.SelectedIndex == 0)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listBox2.DataSource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listBox2.DataSource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(listBox1.SelectedIndex == 1)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listBox2.DataSource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listBox2.DataSource =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sQ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653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871" y="363070"/>
            <a:ext cx="10304928" cy="8606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C# Combo-Box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871" y="1479176"/>
            <a:ext cx="10542493" cy="5378824"/>
          </a:xfrm>
        </p:spPr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A </a:t>
            </a:r>
            <a:r>
              <a:rPr lang="en-US" sz="2400" dirty="0" smtClean="0">
                <a:cs typeface="Times New Roman" panose="02020603050405020304" pitchFamily="18" charset="0"/>
              </a:rPr>
              <a:t>Combo Box </a:t>
            </a:r>
            <a:r>
              <a:rPr lang="en-US" sz="2400" dirty="0">
                <a:cs typeface="Times New Roman" panose="02020603050405020304" pitchFamily="18" charset="0"/>
              </a:rPr>
              <a:t>displays a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Text-box </a:t>
            </a:r>
            <a:r>
              <a:rPr lang="en-US" sz="2400" dirty="0">
                <a:cs typeface="Times New Roman" panose="02020603050405020304" pitchFamily="18" charset="0"/>
              </a:rPr>
              <a:t>combined with a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List-box</a:t>
            </a:r>
            <a:r>
              <a:rPr lang="en-US" sz="2400" dirty="0" smtClean="0">
                <a:cs typeface="Times New Roman" panose="02020603050405020304" pitchFamily="18" charset="0"/>
              </a:rPr>
              <a:t>, </a:t>
            </a:r>
            <a:r>
              <a:rPr lang="en-US" sz="2400" dirty="0">
                <a:cs typeface="Times New Roman" panose="02020603050405020304" pitchFamily="18" charset="0"/>
              </a:rPr>
              <a:t>which </a:t>
            </a:r>
            <a:r>
              <a:rPr lang="en-US" sz="2400" dirty="0" smtClean="0">
                <a:cs typeface="Times New Roman" panose="02020603050405020304" pitchFamily="18" charset="0"/>
              </a:rPr>
              <a:t>enables </a:t>
            </a:r>
            <a:r>
              <a:rPr lang="en-US" sz="2400" dirty="0">
                <a:cs typeface="Times New Roman" panose="02020603050405020304" pitchFamily="18" charset="0"/>
              </a:rPr>
              <a:t>the user to select items from the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list or enter a new </a:t>
            </a:r>
            <a:r>
              <a:rPr lang="en-US" sz="24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value</a:t>
            </a:r>
            <a:r>
              <a:rPr lang="en-US" sz="2400" dirty="0" smtClean="0">
                <a:cs typeface="Times New Roman" panose="02020603050405020304" pitchFamily="18" charset="0"/>
              </a:rPr>
              <a:t>.</a:t>
            </a:r>
            <a:endParaRPr lang="en-US" sz="2400" dirty="0">
              <a:cs typeface="Times New Roman" panose="02020603050405020304" pitchFamily="18" charset="0"/>
            </a:endParaRPr>
          </a:p>
          <a:p>
            <a:endParaRPr lang="en-US" sz="2400" dirty="0"/>
          </a:p>
        </p:txBody>
      </p:sp>
      <p:pic>
        <p:nvPicPr>
          <p:cNvPr id="4" name="Picture 3" descr="C# combobox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0534" y="3037303"/>
            <a:ext cx="4365810" cy="374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43851" y="2437139"/>
            <a:ext cx="7416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(comboBox1.Text);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1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2966"/>
            <a:ext cx="11156576" cy="521745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cs typeface="Times New Roman" panose="02020603050405020304" pitchFamily="18" charset="0"/>
              </a:rPr>
              <a:t>You can add individual objects with the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Add</a:t>
            </a:r>
            <a:r>
              <a:rPr lang="en-US" sz="2600" dirty="0">
                <a:cs typeface="Times New Roman" panose="02020603050405020304" pitchFamily="18" charset="0"/>
              </a:rPr>
              <a:t> method.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cs typeface="Times New Roman" panose="02020603050405020304" pitchFamily="18" charset="0"/>
              </a:rPr>
              <a:t>You can delete items with the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Remove</a:t>
            </a:r>
            <a:r>
              <a:rPr lang="en-US" sz="2600" dirty="0">
                <a:cs typeface="Times New Roman" panose="02020603050405020304" pitchFamily="18" charset="0"/>
              </a:rPr>
              <a:t> method or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clear</a:t>
            </a:r>
            <a:r>
              <a:rPr lang="en-US" sz="2600" dirty="0">
                <a:cs typeface="Times New Roman" panose="02020603050405020304" pitchFamily="18" charset="0"/>
              </a:rPr>
              <a:t> the entire list with the Clear method</a:t>
            </a:r>
            <a:r>
              <a:rPr lang="en-US" sz="2600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</a:rPr>
              <a:t>  private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Form1_Load(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sender,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</a:rPr>
              <a:t>EventArgs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e)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    {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"Sunday"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"Monday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"Tuesday"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Wednesday"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"Thursday"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comboBox1.Items.Add(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</a:rPr>
              <a:t>"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Friday"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comboBox1.Items.Remove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en-US" sz="2200" dirty="0" smtClean="0">
                <a:solidFill>
                  <a:srgbClr val="A31515"/>
                </a:solidFill>
                <a:highlight>
                  <a:srgbClr val="FFFFFF"/>
                </a:highlight>
              </a:rPr>
              <a:t>"Thursday"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</a:rPr>
              <a:t>     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  <a:endParaRPr lang="en-US" sz="2200" dirty="0" smtClean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4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01082" cy="46961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You can remove items from a </a:t>
            </a:r>
            <a:r>
              <a:rPr lang="en-US" sz="2400" dirty="0" smtClean="0">
                <a:cs typeface="Times New Roman" panose="02020603050405020304" pitchFamily="18" charset="0"/>
              </a:rPr>
              <a:t>combo-box </a:t>
            </a:r>
            <a:r>
              <a:rPr lang="en-US" sz="2400" dirty="0">
                <a:cs typeface="Times New Roman" panose="02020603050405020304" pitchFamily="18" charset="0"/>
              </a:rPr>
              <a:t>in two ways.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You can remove item at the specified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index </a:t>
            </a:r>
            <a:r>
              <a:rPr lang="en-US" sz="2400" dirty="0">
                <a:cs typeface="Times New Roman" panose="02020603050405020304" pitchFamily="18" charset="0"/>
              </a:rPr>
              <a:t>or giving a specified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item</a:t>
            </a:r>
            <a:r>
              <a:rPr lang="en-US" sz="2400" dirty="0">
                <a:cs typeface="Times New Roman" panose="02020603050405020304" pitchFamily="18" charset="0"/>
              </a:rPr>
              <a:t> by </a:t>
            </a:r>
            <a:r>
              <a:rPr 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name</a:t>
            </a:r>
            <a:r>
              <a:rPr lang="en-US" sz="2400" dirty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cs typeface="Times New Roman" panose="02020603050405020304" pitchFamily="18" charset="0"/>
              </a:rPr>
              <a:t>comboBox1.Items.RemoveAt(1</a:t>
            </a:r>
            <a:r>
              <a:rPr lang="en-US" sz="2400" b="1" dirty="0">
                <a:cs typeface="Times New Roman" panose="02020603050405020304" pitchFamily="18" charset="0"/>
              </a:rPr>
              <a:t>);</a:t>
            </a: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The above code will remove the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 second </a:t>
            </a:r>
            <a:r>
              <a:rPr lang="en-US" dirty="0">
                <a:cs typeface="Times New Roman" panose="02020603050405020304" pitchFamily="18" charset="0"/>
              </a:rPr>
              <a:t>item from the </a:t>
            </a:r>
            <a:r>
              <a:rPr lang="en-US" dirty="0" err="1">
                <a:cs typeface="Times New Roman" panose="02020603050405020304" pitchFamily="18" charset="0"/>
              </a:rPr>
              <a:t>combobox</a:t>
            </a:r>
            <a:r>
              <a:rPr lang="en-US" dirty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cs typeface="Times New Roman" panose="02020603050405020304" pitchFamily="18" charset="0"/>
              </a:rPr>
              <a:t>comboBox1.Items.Remove("Friday");</a:t>
            </a:r>
            <a:endParaRPr lang="en-US" sz="2400" dirty="0"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cs typeface="Times New Roman" panose="02020603050405020304" pitchFamily="18" charset="0"/>
              </a:rPr>
              <a:t>The above code will remove the item "</a:t>
            </a:r>
            <a:r>
              <a:rPr lang="en-US" dirty="0">
                <a:solidFill>
                  <a:srgbClr val="00B050"/>
                </a:solidFill>
                <a:cs typeface="Times New Roman" panose="02020603050405020304" pitchFamily="18" charset="0"/>
              </a:rPr>
              <a:t>Friday</a:t>
            </a:r>
            <a:r>
              <a:rPr lang="en-US" dirty="0">
                <a:cs typeface="Times New Roman" panose="02020603050405020304" pitchFamily="18" charset="0"/>
              </a:rPr>
              <a:t>" from the </a:t>
            </a:r>
            <a:r>
              <a:rPr lang="en-US" dirty="0" err="1" smtClean="0">
                <a:cs typeface="Times New Roman" panose="02020603050405020304" pitchFamily="18" charset="0"/>
              </a:rPr>
              <a:t>combobox</a:t>
            </a:r>
            <a:r>
              <a:rPr lang="en-US" dirty="0" smtClean="0"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i="1" dirty="0" smtClean="0">
                <a:solidFill>
                  <a:srgbClr val="7030A0"/>
                </a:solidFill>
                <a:cs typeface="Times New Roman" panose="02020603050405020304" pitchFamily="18" charset="0"/>
              </a:rPr>
              <a:t>AND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C00000"/>
                </a:solidFill>
                <a:highlight>
                  <a:srgbClr val="FFFFFF"/>
                </a:highlight>
              </a:rPr>
              <a:t>comboBox1.Items.Clear(); - </a:t>
            </a:r>
            <a:r>
              <a:rPr lang="en-US" sz="2400" dirty="0" smtClean="0">
                <a:cs typeface="Times New Roman" panose="02020603050405020304" pitchFamily="18" charset="0"/>
              </a:rPr>
              <a:t>clears </a:t>
            </a:r>
            <a:r>
              <a:rPr lang="en-US" sz="2400" dirty="0">
                <a:cs typeface="Times New Roman" panose="02020603050405020304" pitchFamily="18" charset="0"/>
              </a:rPr>
              <a:t>the entire list </a:t>
            </a:r>
            <a:endParaRPr lang="en-US" sz="2400" dirty="0">
              <a:solidFill>
                <a:srgbClr val="C00000"/>
              </a:solidFill>
              <a:highlight>
                <a:srgbClr val="FFFFFF"/>
              </a:highlight>
            </a:endParaRPr>
          </a:p>
          <a:p>
            <a:pPr marL="457200" lvl="1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6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62447" cy="48844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>
                <a:cs typeface="Times New Roman" panose="02020603050405020304" pitchFamily="18" charset="0"/>
              </a:rPr>
              <a:t>How to set the selected item in a </a:t>
            </a:r>
            <a:r>
              <a:rPr lang="en-US" sz="2600" dirty="0" err="1">
                <a:cs typeface="Times New Roman" panose="02020603050405020304" pitchFamily="18" charset="0"/>
              </a:rPr>
              <a:t>comboBox</a:t>
            </a:r>
            <a:endParaRPr lang="en-US" sz="2600" dirty="0"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/>
              <a:t>2 ways</a:t>
            </a:r>
          </a:p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2600" dirty="0">
                <a:cs typeface="Times New Roman" panose="02020603050405020304" pitchFamily="18" charset="0"/>
              </a:rPr>
              <a:t>comboBox1.SelectedItem = "</a:t>
            </a:r>
            <a:r>
              <a:rPr lang="en-US" sz="2600" dirty="0" smtClean="0">
                <a:cs typeface="Times New Roman" panose="02020603050405020304" pitchFamily="18" charset="0"/>
              </a:rPr>
              <a:t>Friday"; </a:t>
            </a:r>
            <a:r>
              <a:rPr lang="en-US" sz="2600" dirty="0" smtClean="0">
                <a:solidFill>
                  <a:srgbClr val="C00000"/>
                </a:solidFill>
                <a:cs typeface="Times New Roman" panose="02020603050405020304" pitchFamily="18" charset="0"/>
              </a:rPr>
              <a:t>or </a:t>
            </a:r>
            <a:endParaRPr lang="en-US" sz="2600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349250" indent="-349250">
              <a:buFont typeface="Wingdings" panose="05000000000000000000" pitchFamily="2" charset="2"/>
              <a:buChar char="Ø"/>
            </a:pPr>
            <a:r>
              <a:rPr lang="en-US" sz="2600" dirty="0" smtClean="0">
                <a:cs typeface="Times New Roman" panose="02020603050405020304" pitchFamily="18" charset="0"/>
              </a:rPr>
              <a:t>comboBox1.SelectedIndex </a:t>
            </a:r>
            <a:r>
              <a:rPr lang="en-US" sz="2600" dirty="0">
                <a:cs typeface="Times New Roman" panose="02020603050405020304" pitchFamily="18" charset="0"/>
              </a:rPr>
              <a:t>= </a:t>
            </a:r>
            <a:r>
              <a:rPr lang="en-US" sz="2600" dirty="0" smtClean="0">
                <a:cs typeface="Times New Roman" panose="02020603050405020304" pitchFamily="18" charset="0"/>
              </a:rPr>
              <a:t>comboBox1.FindStringExact(</a:t>
            </a:r>
            <a:r>
              <a:rPr lang="en-US" sz="2600" dirty="0">
                <a:cs typeface="Times New Roman" panose="02020603050405020304" pitchFamily="18" charset="0"/>
              </a:rPr>
              <a:t>"</a:t>
            </a:r>
            <a:r>
              <a:rPr lang="en-US" sz="2600" dirty="0" smtClean="0">
                <a:cs typeface="Times New Roman" panose="02020603050405020304" pitchFamily="18" charset="0"/>
              </a:rPr>
              <a:t>Friday </a:t>
            </a:r>
            <a:r>
              <a:rPr lang="en-US" sz="2600" dirty="0" smtClean="0">
                <a:cs typeface="Times New Roman" panose="02020603050405020304" pitchFamily="18" charset="0"/>
              </a:rPr>
              <a:t>");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04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8" y="0"/>
            <a:ext cx="10515600" cy="603063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C00000"/>
                </a:solidFill>
              </a:rPr>
              <a:t>Example </a:t>
            </a:r>
            <a:r>
              <a:rPr lang="en-US" sz="4000" dirty="0" smtClean="0"/>
              <a:t>– </a:t>
            </a:r>
            <a:r>
              <a:rPr lang="en-US" sz="3600" dirty="0" err="1" smtClean="0"/>
              <a:t>Combon</a:t>
            </a:r>
            <a:r>
              <a:rPr lang="en-US" sz="3600" dirty="0" smtClean="0"/>
              <a:t>-Box </a:t>
            </a:r>
            <a:r>
              <a:rPr lang="en-US" sz="3600" dirty="0"/>
              <a:t>SelectedIndexChanged event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8" y="603063"/>
            <a:ext cx="11586882" cy="6147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comboBox1.Items.Add(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comboBox1_SelectedIndexChanged(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200" dirty="0" smtClean="0"/>
              <a:t>	 </a:t>
            </a:r>
            <a:r>
              <a:rPr lang="en-US" sz="1200" dirty="0"/>
              <a:t>comboBox2.Items.Clear();</a:t>
            </a: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	if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(comboBox1.SelectedItem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{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"Sunday"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"Tuesday"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(comboBox1.SelectedItem ==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"Year"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"2012"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"2013"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comboBox2.Items.Add(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"2014"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7180729" y="3637631"/>
            <a:ext cx="4521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do something when you change the selection, you can write the program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SelectedIndexChanged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event.</a:t>
            </a:r>
          </a:p>
          <a:p>
            <a:endParaRPr lang="en-US" dirty="0"/>
          </a:p>
        </p:txBody>
      </p:sp>
      <p:pic>
        <p:nvPicPr>
          <p:cNvPr id="5" name="Content Placeholder 3" descr="C# combobox SelectedIndexChanged"/>
          <p:cNvPicPr>
            <a:picLocks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180729" y="1342148"/>
            <a:ext cx="4521143" cy="1737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141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981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Cont.…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0918"/>
            <a:ext cx="10968318" cy="488604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Read Only Combo Box</a:t>
            </a:r>
          </a:p>
          <a:p>
            <a:r>
              <a:rPr lang="en-US" sz="2400" dirty="0">
                <a:cs typeface="Times New Roman" panose="02020603050405020304" pitchFamily="18" charset="0"/>
              </a:rPr>
              <a:t>You can make a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cs typeface="Times New Roman" panose="02020603050405020304" pitchFamily="18" charset="0"/>
              </a:rPr>
              <a:t>readonly</a:t>
            </a:r>
            <a:r>
              <a:rPr lang="en-US" sz="2400" dirty="0">
                <a:cs typeface="Times New Roman" panose="02020603050405020304" pitchFamily="18" charset="0"/>
              </a:rPr>
              <a:t>, that means a user cannot write in a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but he can select the given items, in two ways. </a:t>
            </a:r>
          </a:p>
          <a:p>
            <a:pPr lvl="0"/>
            <a:r>
              <a:rPr lang="en-US" sz="2400" dirty="0">
                <a:cs typeface="Times New Roman" panose="02020603050405020304" pitchFamily="18" charset="0"/>
              </a:rPr>
              <a:t>By default, </a:t>
            </a:r>
            <a:r>
              <a:rPr lang="en-US" sz="2400" dirty="0" err="1">
                <a:cs typeface="Times New Roman" panose="02020603050405020304" pitchFamily="18" charset="0"/>
              </a:rPr>
              <a:t>DropDownStyle</a:t>
            </a:r>
            <a:r>
              <a:rPr lang="en-US" sz="2400" dirty="0">
                <a:cs typeface="Times New Roman" panose="02020603050405020304" pitchFamily="18" charset="0"/>
              </a:rPr>
              <a:t> property of a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is </a:t>
            </a:r>
            <a:r>
              <a:rPr lang="en-US" sz="24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DropDown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. </a:t>
            </a:r>
            <a:r>
              <a:rPr lang="en-US" sz="2400" dirty="0">
                <a:cs typeface="Times New Roman" panose="02020603050405020304" pitchFamily="18" charset="0"/>
              </a:rPr>
              <a:t>In this case user can 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enter values </a:t>
            </a:r>
            <a:r>
              <a:rPr lang="en-US" sz="2400" dirty="0">
                <a:cs typeface="Times New Roman" panose="02020603050405020304" pitchFamily="18" charset="0"/>
              </a:rPr>
              <a:t>to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. </a:t>
            </a:r>
          </a:p>
          <a:p>
            <a:pPr lvl="0"/>
            <a:r>
              <a:rPr lang="en-US" sz="2400" dirty="0">
                <a:cs typeface="Times New Roman" panose="02020603050405020304" pitchFamily="18" charset="0"/>
              </a:rPr>
              <a:t>When you change the </a:t>
            </a:r>
            <a:r>
              <a:rPr lang="en-US" sz="2400" dirty="0" err="1">
                <a:cs typeface="Times New Roman" panose="02020603050405020304" pitchFamily="18" charset="0"/>
              </a:rPr>
              <a:t>DropDownStyle</a:t>
            </a:r>
            <a:r>
              <a:rPr lang="en-US" sz="2400" dirty="0">
                <a:cs typeface="Times New Roman" panose="02020603050405020304" pitchFamily="18" charset="0"/>
              </a:rPr>
              <a:t> property to </a:t>
            </a:r>
            <a:r>
              <a:rPr lang="en-US" sz="2400" dirty="0" err="1">
                <a:solidFill>
                  <a:srgbClr val="00B050"/>
                </a:solidFill>
                <a:cs typeface="Times New Roman" panose="02020603050405020304" pitchFamily="18" charset="0"/>
              </a:rPr>
              <a:t>DropDownList</a:t>
            </a:r>
            <a:r>
              <a:rPr lang="en-US" sz="2400" dirty="0">
                <a:cs typeface="Times New Roman" panose="02020603050405020304" pitchFamily="18" charset="0"/>
              </a:rPr>
              <a:t>, the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will become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read only </a:t>
            </a:r>
            <a:r>
              <a:rPr lang="en-US" sz="2400" dirty="0"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B050"/>
                </a:solidFill>
                <a:cs typeface="Times New Roman" panose="02020603050405020304" pitchFamily="18" charset="0"/>
              </a:rPr>
              <a:t>user cannot 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enter </a:t>
            </a:r>
            <a:r>
              <a:rPr lang="en-US" sz="2400" dirty="0">
                <a:cs typeface="Times New Roman" panose="02020603050405020304" pitchFamily="18" charset="0"/>
              </a:rPr>
              <a:t>values to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. </a:t>
            </a:r>
          </a:p>
          <a:p>
            <a:pPr lvl="0"/>
            <a:r>
              <a:rPr lang="en-US" sz="2400" dirty="0">
                <a:cs typeface="Times New Roman" panose="02020603050405020304" pitchFamily="18" charset="0"/>
              </a:rPr>
              <a:t>Second method, if you want the </a:t>
            </a:r>
            <a:r>
              <a:rPr lang="en-US" sz="2400" dirty="0" err="1">
                <a:cs typeface="Times New Roman" panose="02020603050405020304" pitchFamily="18" charset="0"/>
              </a:rPr>
              <a:t>combobox</a:t>
            </a:r>
            <a:r>
              <a:rPr lang="en-US" sz="2400" dirty="0">
                <a:cs typeface="Times New Roman" panose="02020603050405020304" pitchFamily="18" charset="0"/>
              </a:rPr>
              <a:t> completely </a:t>
            </a: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read only</a:t>
            </a:r>
            <a:r>
              <a:rPr lang="en-US" sz="2400" dirty="0">
                <a:cs typeface="Times New Roman" panose="02020603050405020304" pitchFamily="18" charset="0"/>
              </a:rPr>
              <a:t>, you can set </a:t>
            </a:r>
          </a:p>
          <a:p>
            <a:pPr lvl="0" algn="ctr">
              <a:buFont typeface="Wingdings" panose="05000000000000000000" pitchFamily="2" charset="2"/>
              <a:buChar char="§"/>
            </a:pPr>
            <a:r>
              <a:rPr lang="en-US" sz="2400" dirty="0">
                <a:cs typeface="Times New Roman" panose="02020603050405020304" pitchFamily="18" charset="0"/>
              </a:rPr>
              <a:t>  comboBox1.Enabled = false.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255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5836"/>
            <a:ext cx="10968318" cy="100853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</a:t>
            </a:r>
            <a:r>
              <a:rPr lang="en-US" dirty="0">
                <a:solidFill>
                  <a:srgbClr val="002060"/>
                </a:solidFill>
              </a:rPr>
              <a:t># Checked </a:t>
            </a:r>
            <a:r>
              <a:rPr lang="en-US" dirty="0">
                <a:solidFill>
                  <a:srgbClr val="002060"/>
                </a:solidFill>
              </a:rPr>
              <a:t>ListBox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CheckedListBox control gives you all the capability of a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box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also allows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display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mark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next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items in the list box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256" y="2867063"/>
            <a:ext cx="5363174" cy="316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8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682344" cy="4783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Form1_Load(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"Sunday"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.Checked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"Monday"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.Unchecked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"Tuesday"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.Indeterminate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"Wednesday"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.Checked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"Thursday"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.Unchecked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"Friday"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.Indeterminate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</a:t>
            </a:r>
            <a:r>
              <a:rPr lang="en-US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checkedListBox1.Items.Add(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"Saturday"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CheckState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.Indeterminate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561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94" y="257548"/>
            <a:ext cx="10515600" cy="10602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894" y="1465728"/>
            <a:ext cx="11223812" cy="5109883"/>
          </a:xfrm>
        </p:spPr>
        <p:txBody>
          <a:bodyPr>
            <a:norm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user can place a check mark by one or more items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checked items can be navigated with 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CheckedListBox.Checked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</a:pPr>
            <a:r>
              <a:rPr lang="en-US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CheckedListBox.Checked</a:t>
            </a:r>
            <a:r>
              <a:rPr lang="en-US" sz="220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US" sz="22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Collection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4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08528" y="1519518"/>
            <a:ext cx="10878671" cy="5082988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After selecting Windows Forms Application , you can see a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default Form </a:t>
            </a:r>
            <a:r>
              <a:rPr lang="en-US" sz="2600" dirty="0">
                <a:cs typeface="Times New Roman" panose="02020603050405020304" pitchFamily="18" charset="0"/>
              </a:rPr>
              <a:t>(Form1) in your new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C# project</a:t>
            </a:r>
            <a:r>
              <a:rPr lang="en-US" sz="2600" dirty="0"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The Windows Form you see in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Designer view </a:t>
            </a:r>
            <a:r>
              <a:rPr lang="en-US" sz="2600" dirty="0">
                <a:cs typeface="Times New Roman" panose="02020603050405020304" pitchFamily="18" charset="0"/>
              </a:rPr>
              <a:t>is a visual representation of the window that will open when your application is opened.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cs typeface="Times New Roman" panose="02020603050405020304" pitchFamily="18" charset="0"/>
              </a:rPr>
              <a:t>You can switch between this view and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Code view </a:t>
            </a:r>
            <a:r>
              <a:rPr lang="en-US" sz="2600" dirty="0">
                <a:cs typeface="Times New Roman" panose="02020603050405020304" pitchFamily="18" charset="0"/>
              </a:rPr>
              <a:t>at any time by right-clicking the design surface or code window and then clicking View Code or </a:t>
            </a:r>
            <a:r>
              <a:rPr lang="en-US" sz="2600" dirty="0">
                <a:solidFill>
                  <a:srgbClr val="00B050"/>
                </a:solidFill>
                <a:cs typeface="Times New Roman" panose="02020603050405020304" pitchFamily="18" charset="0"/>
              </a:rPr>
              <a:t>View Designer</a:t>
            </a:r>
            <a:r>
              <a:rPr lang="en-US" sz="26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.</a:t>
            </a:r>
            <a:endParaRPr lang="en-US" sz="2600" dirty="0">
              <a:solidFill>
                <a:srgbClr val="00B050"/>
              </a:solidFill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Cont.…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9705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C# RadioButton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radio button or option button enables the user to select a </a:t>
            </a:r>
            <a:r>
              <a:rPr 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single option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a group of choices when paired with other RadioButton controls. </a:t>
            </a:r>
            <a:endParaRPr lang="en-US" sz="24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272" y="3701304"/>
            <a:ext cx="3000375" cy="211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7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21772"/>
          </a:xfrm>
        </p:spPr>
        <p:txBody>
          <a:bodyPr>
            <a:norm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RadioButton control can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display text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or both.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property to get or set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 of a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RadioButton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200" b="1" dirty="0" smtClean="0"/>
              <a:t> </a:t>
            </a:r>
            <a:r>
              <a:rPr lang="en-US" sz="2200" dirty="0" smtClean="0"/>
              <a:t>radioButton1.Checked </a:t>
            </a:r>
            <a:r>
              <a:rPr lang="en-US" sz="2200" dirty="0"/>
              <a:t>= true</a:t>
            </a:r>
            <a:r>
              <a:rPr lang="en-US" sz="2200" dirty="0" smtClean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8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Cont…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button1_Click_1(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(radioButton1.Checked==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are male"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(radioButton2.Checked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{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"You are female"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sz="2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4431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2060"/>
                </a:solidFill>
              </a:rPr>
              <a:t>C# </a:t>
            </a:r>
            <a:r>
              <a:rPr lang="en-US" dirty="0" smtClean="0">
                <a:solidFill>
                  <a:srgbClr val="002060"/>
                </a:solidFill>
              </a:rPr>
              <a:t>Check-Box Control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3225" marR="0" indent="-403225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CheckBoxes allow the user to make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selections from a number of options.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250" y="3272631"/>
            <a:ext cx="2592762" cy="237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35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318" y="123079"/>
            <a:ext cx="10515600" cy="76442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Cont…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318" y="887507"/>
            <a:ext cx="11734800" cy="58091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button1_Click_1(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(checkBox1.Checked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checkBox1.Text);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(checkBox2.Checked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checkBox2.Text);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(checkBox3.Checked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checkBox3.Text);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(checkBox1.Checked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checkBox2.Checked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checkBox3.Checked ==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MessageBox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.Show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"Check Box Not Selected"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898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the CheckBox control Three State property to direct the control to return the </a:t>
            </a:r>
            <a:r>
              <a:rPr lang="en-US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Unchecked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Indeterminate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to set the check boxs ThreeState property to True to indicate that you want it to support three states.</a:t>
            </a:r>
          </a:p>
          <a:p>
            <a:pPr marL="457200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checkBox1.ThreeState = true;</a:t>
            </a:r>
          </a:p>
        </p:txBody>
      </p:sp>
    </p:spTree>
    <p:extLst>
      <p:ext uri="{BB962C8B-B14F-4D97-AF65-F5344CB8AC3E}">
        <p14:creationId xmlns:p14="http://schemas.microsoft.com/office/powerpoint/2010/main" val="164193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515" y="2249714"/>
            <a:ext cx="10515600" cy="242388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9600" dirty="0" smtClean="0"/>
              <a:t>The end!</a:t>
            </a:r>
            <a:endParaRPr lang="en-US" sz="16600" dirty="0"/>
          </a:p>
        </p:txBody>
      </p:sp>
    </p:spTree>
    <p:extLst>
      <p:ext uri="{BB962C8B-B14F-4D97-AF65-F5344CB8AC3E}">
        <p14:creationId xmlns:p14="http://schemas.microsoft.com/office/powerpoint/2010/main" val="49456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968188" y="1946183"/>
            <a:ext cx="11053483" cy="4656324"/>
          </a:xfrm>
          <a:prstGeom prst="rect">
            <a:avLst/>
          </a:prstGeom>
        </p:spPr>
        <p:txBody>
          <a:bodyPr rtlCol="0">
            <a:noAutofit/>
          </a:bodyPr>
          <a:lstStyle/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The controls and components of C# are found in the C# </a:t>
            </a:r>
            <a:r>
              <a:rPr lang="en-US" sz="2600" dirty="0">
                <a:solidFill>
                  <a:srgbClr val="0000FF"/>
                </a:solidFill>
              </a:rPr>
              <a:t>Toolbox</a:t>
            </a:r>
            <a:r>
              <a:rPr lang="en-US" sz="2600" dirty="0"/>
              <a:t> in Visual Studio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Organized by functionality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2600" dirty="0"/>
          </a:p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To </a:t>
            </a:r>
            <a:r>
              <a:rPr lang="en-US" sz="2600" dirty="0">
                <a:solidFill>
                  <a:srgbClr val="0000FF"/>
                </a:solidFill>
              </a:rPr>
              <a:t>open</a:t>
            </a:r>
            <a:r>
              <a:rPr lang="en-US" sz="2600" dirty="0"/>
              <a:t> Toolbox (takes time!):</a:t>
            </a:r>
          </a:p>
          <a:p>
            <a:pPr marL="906463" lvl="1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Menu/Item:   </a:t>
            </a:r>
            <a:r>
              <a:rPr lang="en-US" sz="2600" dirty="0">
                <a:solidFill>
                  <a:srgbClr val="0000FF"/>
                </a:solidFill>
              </a:rPr>
              <a:t>View&gt;&gt;Toolbox:</a:t>
            </a:r>
          </a:p>
          <a:p>
            <a:pPr marL="906463" lvl="1" indent="-293688">
              <a:buClr>
                <a:srgbClr val="FF3366"/>
              </a:buClr>
              <a:buSzPct val="45000"/>
              <a:buNone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endParaRPr lang="en-US" sz="2600" dirty="0"/>
          </a:p>
          <a:p>
            <a:pPr marL="387350" indent="-293688">
              <a:buClr>
                <a:srgbClr val="FF3366"/>
              </a:buClr>
              <a:buSzPct val="45000"/>
              <a:buFont typeface="Wingdings" panose="05000000000000000000" pitchFamily="2" charset="2"/>
              <a:buChar char="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/>
              <a:t>To </a:t>
            </a:r>
            <a:r>
              <a:rPr lang="en-US" sz="2600" dirty="0">
                <a:solidFill>
                  <a:srgbClr val="0000FF"/>
                </a:solidFill>
              </a:rPr>
              <a:t>add a component </a:t>
            </a:r>
            <a:r>
              <a:rPr lang="en-US" sz="2600" dirty="0"/>
              <a:t>to a Form:</a:t>
            </a:r>
          </a:p>
          <a:p>
            <a:pPr marL="906463" lvl="1" indent="-293688">
              <a:buClr>
                <a:srgbClr val="FF3366"/>
              </a:buClr>
              <a:buSzPct val="45000"/>
              <a:buFontTx/>
              <a:buChar char="-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>
                <a:solidFill>
                  <a:srgbClr val="0000FF"/>
                </a:solidFill>
              </a:rPr>
              <a:t>Select</a:t>
            </a:r>
            <a:r>
              <a:rPr lang="en-US" sz="2600" dirty="0"/>
              <a:t> that component </a:t>
            </a:r>
            <a:r>
              <a:rPr lang="en-US" sz="2600" dirty="0">
                <a:solidFill>
                  <a:srgbClr val="0000FF"/>
                </a:solidFill>
              </a:rPr>
              <a:t>in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0000FF"/>
                </a:solidFill>
              </a:rPr>
              <a:t>Toolbox </a:t>
            </a:r>
          </a:p>
          <a:p>
            <a:pPr marL="906463" lvl="1" indent="-293688">
              <a:buClr>
                <a:srgbClr val="FF3366"/>
              </a:buClr>
              <a:buSzPct val="45000"/>
              <a:buFontTx/>
              <a:buChar char="-"/>
              <a:tabLst>
                <a:tab pos="387350" algn="l"/>
                <a:tab pos="490538" algn="l"/>
                <a:tab pos="904875" algn="l"/>
                <a:tab pos="1319213" algn="l"/>
                <a:tab pos="1735138" algn="l"/>
                <a:tab pos="2149475" algn="l"/>
                <a:tab pos="2563813" algn="l"/>
                <a:tab pos="2978150" algn="l"/>
                <a:tab pos="3394075" algn="l"/>
                <a:tab pos="3808413" algn="l"/>
                <a:tab pos="4222750" algn="l"/>
                <a:tab pos="4637088" algn="l"/>
                <a:tab pos="5053013" algn="l"/>
                <a:tab pos="5467350" algn="l"/>
                <a:tab pos="5881688" algn="l"/>
                <a:tab pos="6296025" algn="l"/>
                <a:tab pos="6710363" algn="l"/>
                <a:tab pos="7126288" algn="l"/>
                <a:tab pos="7540625" algn="l"/>
                <a:tab pos="7954963" algn="l"/>
                <a:tab pos="8369300" algn="l"/>
              </a:tabLst>
            </a:pPr>
            <a:r>
              <a:rPr lang="en-US" sz="2600" dirty="0">
                <a:solidFill>
                  <a:srgbClr val="0000FF"/>
                </a:solidFill>
              </a:rPr>
              <a:t>Drag</a:t>
            </a:r>
            <a:r>
              <a:rPr lang="en-US" sz="2600" dirty="0"/>
              <a:t> it onto the Form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Using Toolbox in Visual Studio to Create GUIs</a:t>
            </a:r>
          </a:p>
        </p:txBody>
      </p:sp>
    </p:spTree>
    <p:extLst>
      <p:ext uri="{BB962C8B-B14F-4D97-AF65-F5344CB8AC3E}">
        <p14:creationId xmlns:p14="http://schemas.microsoft.com/office/powerpoint/2010/main" val="39345862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000" dirty="0">
                <a:solidFill>
                  <a:srgbClr val="0070C0"/>
                </a:solidFill>
              </a:rPr>
              <a:t>Using the Toolbox - Basics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28800"/>
            <a:ext cx="39624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188076" y="1600202"/>
            <a:ext cx="4919195" cy="3962398"/>
          </a:xfrm>
          <a:prstGeom prst="rect">
            <a:avLst/>
          </a:prstGeom>
        </p:spPr>
        <p:txBody>
          <a:bodyPr tIns="0"/>
          <a:lstStyle>
            <a:lvl1pPr marL="342900" indent="-3429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19125" indent="-619125">
              <a:buFont typeface="Times New Roman" pitchFamily="16" charset="0"/>
              <a:buChar char="•"/>
              <a:tabLst>
                <a:tab pos="6191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endParaRPr lang="en-US" sz="26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4032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endParaRPr lang="en-US" sz="2600" kern="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4032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r>
              <a:rPr lang="en-US" sz="2600" kern="0" dirty="0" smtClean="0"/>
              <a:t>(</a:t>
            </a:r>
            <a:r>
              <a:rPr lang="en-US" sz="2600" kern="0" dirty="0"/>
              <a:t>After you open it with: </a:t>
            </a:r>
            <a:r>
              <a:rPr lang="en-US" sz="2600" kern="0" dirty="0" smtClean="0"/>
              <a:t>View</a:t>
            </a:r>
            <a:r>
              <a:rPr lang="en-US" sz="2600" kern="0" dirty="0"/>
              <a:t>&gt;&gt;Toolbox), the toolbox is located on the left-hand side of the VS screen </a:t>
            </a:r>
            <a:endParaRPr lang="en-US" sz="2600" kern="0" dirty="0" smtClean="0"/>
          </a:p>
          <a:p>
            <a:pPr>
              <a:tabLst>
                <a:tab pos="4032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endParaRPr lang="en-US" sz="2600" kern="0" dirty="0" smtClean="0"/>
          </a:p>
          <a:p>
            <a:pPr>
              <a:tabLst>
                <a:tab pos="403225" algn="l"/>
                <a:tab pos="722313" algn="l"/>
                <a:tab pos="1136650" algn="l"/>
                <a:tab pos="1550988" algn="l"/>
                <a:tab pos="1966913" algn="l"/>
                <a:tab pos="2381250" algn="l"/>
                <a:tab pos="2795588" algn="l"/>
                <a:tab pos="3209925" algn="l"/>
                <a:tab pos="3625850" algn="l"/>
                <a:tab pos="4040188" algn="l"/>
                <a:tab pos="4454525" algn="l"/>
                <a:tab pos="4868863" algn="l"/>
                <a:tab pos="5284788" algn="l"/>
                <a:tab pos="5699125" algn="l"/>
                <a:tab pos="6113463" algn="l"/>
                <a:tab pos="6527800" algn="l"/>
                <a:tab pos="6943725" algn="l"/>
                <a:tab pos="7358063" algn="l"/>
                <a:tab pos="7772400" algn="l"/>
                <a:tab pos="8186738" algn="l"/>
                <a:tab pos="8602663" algn="l"/>
              </a:tabLst>
              <a:defRPr/>
            </a:pPr>
            <a:r>
              <a:rPr lang="en-US" sz="2600" kern="0" dirty="0" smtClean="0"/>
              <a:t>Click </a:t>
            </a:r>
            <a:r>
              <a:rPr lang="en-US" sz="2600" kern="0" dirty="0"/>
              <a:t>on the control you want to add and drag it to the form</a:t>
            </a:r>
          </a:p>
        </p:txBody>
      </p:sp>
    </p:spTree>
    <p:extLst>
      <p:ext uri="{BB962C8B-B14F-4D97-AF65-F5344CB8AC3E}">
        <p14:creationId xmlns:p14="http://schemas.microsoft.com/office/powerpoint/2010/main" val="128725987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8078</TotalTime>
  <Words>2755</Words>
  <Application>Microsoft Office PowerPoint</Application>
  <PresentationFormat>Widescreen</PresentationFormat>
  <Paragraphs>490</Paragraphs>
  <Slides>76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Britannic Bold</vt:lpstr>
      <vt:lpstr>Calibri</vt:lpstr>
      <vt:lpstr>Calibri Light</vt:lpstr>
      <vt:lpstr>Consolas</vt:lpstr>
      <vt:lpstr>Symbol</vt:lpstr>
      <vt:lpstr>Times New Roman</vt:lpstr>
      <vt:lpstr>Verdana</vt:lpstr>
      <vt:lpstr>Wingdings</vt:lpstr>
      <vt:lpstr>Office Theme</vt:lpstr>
      <vt:lpstr>Clip</vt:lpstr>
      <vt:lpstr>PowerPoint Presentation</vt:lpstr>
      <vt:lpstr>Contents</vt:lpstr>
      <vt:lpstr>Windows Forms Basics</vt:lpstr>
      <vt:lpstr>Building GUI</vt:lpstr>
      <vt:lpstr>Cont.…</vt:lpstr>
      <vt:lpstr>GUI in MS Visual Studio for C#:</vt:lpstr>
      <vt:lpstr>Cont.…</vt:lpstr>
      <vt:lpstr>Using Toolbox in Visual Studio to Create GUIs</vt:lpstr>
      <vt:lpstr>Using the Toolbox - Basics</vt:lpstr>
      <vt:lpstr>C# Button Control</vt:lpstr>
      <vt:lpstr>Cont …</vt:lpstr>
      <vt:lpstr>Other Button Options</vt:lpstr>
      <vt:lpstr>Adding Icons to a Message Box</vt:lpstr>
      <vt:lpstr>Code which create Button itself </vt:lpstr>
      <vt:lpstr>C# Label Control</vt:lpstr>
      <vt:lpstr>Cont.…</vt:lpstr>
      <vt:lpstr>C# Text-Box Control</vt:lpstr>
      <vt:lpstr>Example-1</vt:lpstr>
      <vt:lpstr>Example-2 Simple Calculator</vt:lpstr>
      <vt:lpstr>Example-2 Simple Calculator</vt:lpstr>
      <vt:lpstr>Cont..</vt:lpstr>
      <vt:lpstr>Cont..</vt:lpstr>
      <vt:lpstr>Form Properties</vt:lpstr>
      <vt:lpstr>Cont.…</vt:lpstr>
      <vt:lpstr>Cont.…</vt:lpstr>
      <vt:lpstr>Cont.…</vt:lpstr>
      <vt:lpstr>Cont.…</vt:lpstr>
      <vt:lpstr>Cont.…</vt:lpstr>
      <vt:lpstr>Cont.…</vt:lpstr>
      <vt:lpstr>Cont.…</vt:lpstr>
      <vt:lpstr>Set property using a code</vt:lpstr>
      <vt:lpstr>Text-Box Properties</vt:lpstr>
      <vt:lpstr>Form Methods</vt:lpstr>
      <vt:lpstr>Cont.…</vt:lpstr>
      <vt:lpstr>Cont.…</vt:lpstr>
      <vt:lpstr>Cont.…</vt:lpstr>
      <vt:lpstr>Cont.…</vt:lpstr>
      <vt:lpstr>Cont.…</vt:lpstr>
      <vt:lpstr>Form Events</vt:lpstr>
      <vt:lpstr>Cont.…</vt:lpstr>
      <vt:lpstr>Cont.…</vt:lpstr>
      <vt:lpstr>Cont.…</vt:lpstr>
      <vt:lpstr>Cont.…</vt:lpstr>
      <vt:lpstr>Text-Box Events =&gt; Key-down event</vt:lpstr>
      <vt:lpstr>=&gt; Text Changed Event</vt:lpstr>
      <vt:lpstr>C# List-Box Control</vt:lpstr>
      <vt:lpstr>Cont…</vt:lpstr>
      <vt:lpstr>Cont…</vt:lpstr>
      <vt:lpstr>Cont…</vt:lpstr>
      <vt:lpstr>Example</vt:lpstr>
      <vt:lpstr>Cont…</vt:lpstr>
      <vt:lpstr>How to bind a List-Box to a List ?</vt:lpstr>
      <vt:lpstr>Cont…</vt:lpstr>
      <vt:lpstr>Cont…</vt:lpstr>
      <vt:lpstr>Cont…</vt:lpstr>
      <vt:lpstr>SelectedIndexChanged event</vt:lpstr>
      <vt:lpstr>Cont…</vt:lpstr>
      <vt:lpstr>Cont…</vt:lpstr>
      <vt:lpstr>Cont…</vt:lpstr>
      <vt:lpstr>Cont…</vt:lpstr>
      <vt:lpstr>C# Combo-Box Control</vt:lpstr>
      <vt:lpstr>Cont.…</vt:lpstr>
      <vt:lpstr>Cont.…</vt:lpstr>
      <vt:lpstr>Cont.…</vt:lpstr>
      <vt:lpstr>Example – Combon-Box SelectedIndexChanged event</vt:lpstr>
      <vt:lpstr>Cont.…</vt:lpstr>
      <vt:lpstr>C# Checked ListBox Control</vt:lpstr>
      <vt:lpstr>Cont…</vt:lpstr>
      <vt:lpstr>Cont…</vt:lpstr>
      <vt:lpstr>C# RadioButton Control</vt:lpstr>
      <vt:lpstr>Cont…</vt:lpstr>
      <vt:lpstr>Cont…</vt:lpstr>
      <vt:lpstr>C# Check-Box Control</vt:lpstr>
      <vt:lpstr>Cont…</vt:lpstr>
      <vt:lpstr>Cont…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</dc:creator>
  <cp:lastModifiedBy>Fan</cp:lastModifiedBy>
  <cp:revision>458</cp:revision>
  <dcterms:created xsi:type="dcterms:W3CDTF">2019-03-17T17:55:35Z</dcterms:created>
  <dcterms:modified xsi:type="dcterms:W3CDTF">2019-05-13T08:56:14Z</dcterms:modified>
</cp:coreProperties>
</file>