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6" r:id="rId1"/>
  </p:sldMasterIdLst>
  <p:notesMasterIdLst>
    <p:notesMasterId r:id="rId35"/>
  </p:notesMasterIdLst>
  <p:handoutMasterIdLst>
    <p:handoutMasterId r:id="rId36"/>
  </p:handoutMasterIdLst>
  <p:sldIdLst>
    <p:sldId id="358" r:id="rId2"/>
    <p:sldId id="425" r:id="rId3"/>
    <p:sldId id="499" r:id="rId4"/>
    <p:sldId id="498" r:id="rId5"/>
    <p:sldId id="429" r:id="rId6"/>
    <p:sldId id="427" r:id="rId7"/>
    <p:sldId id="500" r:id="rId8"/>
    <p:sldId id="428" r:id="rId9"/>
    <p:sldId id="430" r:id="rId10"/>
    <p:sldId id="431" r:id="rId11"/>
    <p:sldId id="501" r:id="rId12"/>
    <p:sldId id="502" r:id="rId13"/>
    <p:sldId id="503" r:id="rId14"/>
    <p:sldId id="488" r:id="rId15"/>
    <p:sldId id="432" r:id="rId16"/>
    <p:sldId id="512" r:id="rId17"/>
    <p:sldId id="505" r:id="rId18"/>
    <p:sldId id="513" r:id="rId19"/>
    <p:sldId id="514" r:id="rId20"/>
    <p:sldId id="433" r:id="rId21"/>
    <p:sldId id="506" r:id="rId22"/>
    <p:sldId id="435" r:id="rId23"/>
    <p:sldId id="507" r:id="rId24"/>
    <p:sldId id="496" r:id="rId25"/>
    <p:sldId id="508" r:id="rId26"/>
    <p:sldId id="497" r:id="rId27"/>
    <p:sldId id="494" r:id="rId28"/>
    <p:sldId id="453" r:id="rId29"/>
    <p:sldId id="511" r:id="rId30"/>
    <p:sldId id="447" r:id="rId31"/>
    <p:sldId id="509" r:id="rId32"/>
    <p:sldId id="515" r:id="rId33"/>
    <p:sldId id="258" r:id="rId34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660033"/>
    <a:srgbClr val="009900"/>
    <a:srgbClr val="008000"/>
    <a:srgbClr val="CC0000"/>
    <a:srgbClr val="33CCFF"/>
    <a:srgbClr val="00B0F0"/>
    <a:srgbClr val="62FE80"/>
    <a:srgbClr val="75EBA5"/>
    <a:srgbClr val="97C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BE305-C310-42F5-9B25-A487AEAAF0A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4349B-1E3D-4E41-ADF1-57A59C4F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A0E-6F1F-4EEE-8BB6-A7581DDC4D56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39659-4191-431B-8A08-66C58FDA4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7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36D7-52D6-4DFF-B8A9-1E2DD3D5C2A5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47" y="3422477"/>
            <a:ext cx="1285714" cy="92381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3261817" y="4573309"/>
            <a:ext cx="6013174" cy="127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Chalew Tesfaye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 of Computer Science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Debre Berhan University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4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E555-13FE-47C9-8E4F-1FB68CE75AEA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71B4-E42A-468F-AD10-5A0ABCCC51A1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8341-B4FA-4563-8B6A-2D948D6314D4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D082-EC93-47EB-B64D-07FF1BA9CECF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7869-B89E-4AA8-AE62-15C88FCB937A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454-0D65-49C0-9B30-7257F4F67C51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DBD1-985C-4A86-BEA4-EDEAF35ADCB9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ADB-3BDD-4441-8120-9B609FAD9477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6212-C3B9-4F6B-A0B7-E485F49AE1BD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FB91-9E89-4FBB-807A-727E302CDF9F}" type="datetime1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RAD 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2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5634" y="3234757"/>
            <a:ext cx="7180729" cy="99785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C# Database Connection</a:t>
            </a:r>
            <a:endParaRPr lang="en-US" sz="4800" dirty="0"/>
          </a:p>
        </p:txBody>
      </p:sp>
      <p:sp>
        <p:nvSpPr>
          <p:cNvPr id="10" name="Title 6"/>
          <p:cNvSpPr>
            <a:spLocks noGrp="1"/>
          </p:cNvSpPr>
          <p:nvPr>
            <p:ph type="body" idx="1"/>
          </p:nvPr>
        </p:nvSpPr>
        <p:spPr>
          <a:xfrm rot="10800000">
            <a:off x="836096" y="2972032"/>
            <a:ext cx="10337487" cy="525450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D5EF-C050-4EF0-8001-54C285E47F30}" type="datetime1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3668805" y="1417940"/>
            <a:ext cx="4854389" cy="107111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Chapter Five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67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654386"/>
            <a:ext cx="10806953" cy="76413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Connection Object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801091"/>
            <a:ext cx="11111753" cy="477270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600" b="1" dirty="0"/>
              <a:t>Create a connection object</a:t>
            </a:r>
            <a:endParaRPr lang="en-US" sz="2600" dirty="0"/>
          </a:p>
          <a:p>
            <a:pPr lvl="1"/>
            <a:r>
              <a:rPr lang="en-US" dirty="0"/>
              <a:t>The </a:t>
            </a:r>
            <a:r>
              <a:rPr lang="en-US" b="1" dirty="0"/>
              <a:t>Connection</a:t>
            </a:r>
            <a:r>
              <a:rPr lang="en-US" dirty="0"/>
              <a:t> Object connect to the specified Data Source and open a connection between the C# application and the Data </a:t>
            </a:r>
            <a:r>
              <a:rPr lang="en-US" dirty="0" smtClean="0"/>
              <a:t>Source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In C# the type of the Connection is depend on which Data Source system you are working </a:t>
            </a:r>
            <a:r>
              <a:rPr lang="en-US" dirty="0" smtClean="0"/>
              <a:t>with</a:t>
            </a:r>
          </a:p>
          <a:p>
            <a:pPr lvl="2"/>
            <a:r>
              <a:rPr lang="en-US" b="1" dirty="0"/>
              <a:t>C# SQL Server </a:t>
            </a:r>
            <a:r>
              <a:rPr lang="en-US" b="1" dirty="0" smtClean="0"/>
              <a:t>Connection</a:t>
            </a:r>
          </a:p>
          <a:p>
            <a:pPr lvl="2"/>
            <a:r>
              <a:rPr lang="en-US" b="1" dirty="0"/>
              <a:t>C# OLEDB </a:t>
            </a:r>
            <a:r>
              <a:rPr lang="en-US" b="1" dirty="0" smtClean="0"/>
              <a:t>Connection</a:t>
            </a:r>
          </a:p>
          <a:p>
            <a:pPr lvl="2"/>
            <a:r>
              <a:rPr lang="en-US" b="1" dirty="0"/>
              <a:t>C# ODBC </a:t>
            </a:r>
            <a:r>
              <a:rPr lang="en-US" b="1" dirty="0" smtClean="0"/>
              <a:t>Connection</a:t>
            </a:r>
          </a:p>
          <a:p>
            <a:pPr lvl="2"/>
            <a:r>
              <a:rPr lang="en-US" b="1" dirty="0" smtClean="0"/>
              <a:t>C# Oracle Connection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6413-2DC4-4D2B-9251-9E8FF8735013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/>
              <a:t>C# OLEDB Connection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773381"/>
            <a:ext cx="11707091" cy="4807527"/>
          </a:xfrm>
        </p:spPr>
        <p:txBody>
          <a:bodyPr>
            <a:normAutofit/>
          </a:bodyPr>
          <a:lstStyle/>
          <a:p>
            <a:pPr lvl="1"/>
            <a:r>
              <a:rPr lang="en-US" i="1" dirty="0" smtClean="0">
                <a:solidFill>
                  <a:srgbClr val="C00000"/>
                </a:solidFill>
              </a:rPr>
              <a:t>OleDbConnection</a:t>
            </a:r>
            <a:r>
              <a:rPr lang="en-US" dirty="0" smtClean="0">
                <a:solidFill>
                  <a:srgbClr val="33CCFF"/>
                </a:solidFill>
              </a:rPr>
              <a:t> </a:t>
            </a:r>
            <a:r>
              <a:rPr lang="en-US" dirty="0"/>
              <a:t>Object -</a:t>
            </a:r>
            <a:r>
              <a:rPr lang="en-US" dirty="0" smtClean="0"/>
              <a:t> handles </a:t>
            </a:r>
            <a:r>
              <a:rPr lang="en-US" dirty="0"/>
              <a:t>the </a:t>
            </a:r>
            <a:r>
              <a:rPr lang="en-US" dirty="0" smtClean="0"/>
              <a:t>physical </a:t>
            </a:r>
            <a:r>
              <a:rPr lang="en-US" dirty="0"/>
              <a:t>communication between the </a:t>
            </a:r>
            <a:r>
              <a:rPr lang="en-US" i="1" dirty="0">
                <a:solidFill>
                  <a:srgbClr val="00B050"/>
                </a:solidFill>
              </a:rPr>
              <a:t>C# application </a:t>
            </a:r>
            <a:r>
              <a:rPr lang="en-US" dirty="0"/>
              <a:t>and </a:t>
            </a:r>
            <a:r>
              <a:rPr lang="en-US" i="1" dirty="0">
                <a:solidFill>
                  <a:srgbClr val="00B050"/>
                </a:solidFill>
              </a:rPr>
              <a:t>the </a:t>
            </a:r>
            <a:r>
              <a:rPr lang="en-US" i="1" dirty="0" smtClean="0">
                <a:solidFill>
                  <a:srgbClr val="00B050"/>
                </a:solidFill>
              </a:rPr>
              <a:t>Access Database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OleDbConnection</a:t>
            </a:r>
            <a:r>
              <a:rPr lang="en-US" dirty="0" smtClean="0"/>
              <a:t> </a:t>
            </a:r>
            <a:r>
              <a:rPr lang="en-US" dirty="0"/>
              <a:t>instance takes Connection String as argument and pass the value to the Constructor statement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Connection String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is a normal String representation which contains </a:t>
            </a:r>
            <a:r>
              <a:rPr lang="en-US" i="1" dirty="0">
                <a:solidFill>
                  <a:srgbClr val="002060"/>
                </a:solidFill>
              </a:rPr>
              <a:t>Database connection information </a:t>
            </a:r>
            <a:r>
              <a:rPr lang="en-US" dirty="0"/>
              <a:t>to establish the connection between Database and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18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5982" cy="4895850"/>
          </a:xfrm>
        </p:spPr>
        <p:txBody>
          <a:bodyPr/>
          <a:lstStyle/>
          <a:p>
            <a:r>
              <a:rPr lang="en-US" sz="2400" dirty="0" smtClean="0"/>
              <a:t>Don’t forget to add the following namespaces at the top if they don’t exist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System.Data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System.Data.OleDb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//for </a:t>
            </a:r>
            <a:r>
              <a:rPr lang="en-US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OleDB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</a:rPr>
              <a:t> connection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System.Data.SqlClient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</a:rPr>
              <a:t>//for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</a:rPr>
              <a:t>sql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</a:rPr>
              <a:t> connection 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Create database </a:t>
            </a:r>
            <a:r>
              <a:rPr lang="en-US" sz="2400" dirty="0" smtClean="0"/>
              <a:t> using MS-Access first and connect it to your application using Server Explorer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1" y="475961"/>
            <a:ext cx="11050732" cy="9649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821" y="1607127"/>
            <a:ext cx="10872355" cy="5114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Provider=Microsoft.ACE.OLEDB.12.0;Data Source=C:\Users\Fan\Documents\Database1.accdb"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 here;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418805" cy="426526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/>
              <a:t>When the connection is established, </a:t>
            </a:r>
            <a:r>
              <a:rPr lang="en-US" sz="2600" i="1" dirty="0">
                <a:solidFill>
                  <a:srgbClr val="00B0F0"/>
                </a:solidFill>
              </a:rPr>
              <a:t>SQL Commands will execute with the help of the Connection Object</a:t>
            </a:r>
            <a:r>
              <a:rPr lang="en-US" sz="2600" dirty="0"/>
              <a:t> and retrieve or manipulate the data in the database.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/>
              <a:t>Once the Database activities over, Connection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should be closed </a:t>
            </a:r>
            <a:r>
              <a:rPr lang="en-US" sz="2600" dirty="0"/>
              <a:t>and release the Data Source resources.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 err="1">
                <a:solidFill>
                  <a:srgbClr val="008000"/>
                </a:solidFill>
              </a:rPr>
              <a:t>conn.Close</a:t>
            </a:r>
            <a:r>
              <a:rPr lang="en-US" sz="2600" dirty="0">
                <a:solidFill>
                  <a:srgbClr val="008000"/>
                </a:solidFill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6413-2DC4-4D2B-9251-9E8FF8735013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76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2. </a:t>
            </a:r>
            <a:r>
              <a:rPr lang="en-US" sz="3600" dirty="0" smtClean="0">
                <a:solidFill>
                  <a:srgbClr val="FF0000"/>
                </a:solidFill>
              </a:rPr>
              <a:t>Command </a:t>
            </a:r>
            <a:r>
              <a:rPr lang="en-US" sz="3600" dirty="0">
                <a:solidFill>
                  <a:srgbClr val="FF0000"/>
                </a:solidFill>
              </a:rPr>
              <a:t>Object in ADO.NET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3272"/>
            <a:ext cx="10910455" cy="47630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b="1" dirty="0"/>
              <a:t>Command Object</a:t>
            </a:r>
            <a:r>
              <a:rPr lang="en-US" sz="2400" dirty="0"/>
              <a:t> in ADO.NET </a:t>
            </a:r>
            <a:r>
              <a:rPr lang="en-US" sz="2400" i="1" dirty="0">
                <a:solidFill>
                  <a:srgbClr val="0070C0"/>
                </a:solidFill>
              </a:rPr>
              <a:t>executes SQL statements </a:t>
            </a:r>
            <a:r>
              <a:rPr lang="en-US" sz="2400" dirty="0"/>
              <a:t>and stored procedures against the data source specified in the C# Connection Object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Command Object requires an instance of a C# Connection Object for executing the SQL </a:t>
            </a:r>
            <a:r>
              <a:rPr lang="en-US" sz="2400" dirty="0" smtClean="0"/>
              <a:t>statements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b="1" dirty="0"/>
              <a:t>Command Object</a:t>
            </a:r>
            <a:r>
              <a:rPr lang="en-US" sz="2400" dirty="0"/>
              <a:t> has a property called </a:t>
            </a:r>
            <a:r>
              <a:rPr lang="en-US" sz="2400" b="1" dirty="0"/>
              <a:t>CommandText</a:t>
            </a:r>
            <a:r>
              <a:rPr lang="en-US" sz="2400" dirty="0"/>
              <a:t>, which contains a String value that represents the command that will be executed against the Data Source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A1C1-3B01-42DA-A8F4-95B9DBCC20A0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688"/>
            <a:ext cx="9386455" cy="42028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5017"/>
            <a:ext cx="10896599" cy="6739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33"/>
                </a:solidFill>
              </a:rPr>
              <a:t>Insert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11568544" cy="56546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11125" lvl="0" indent="-111125">
              <a:lnSpc>
                <a:spcPct val="120000"/>
              </a:lnSpc>
              <a:buNone/>
            </a:pPr>
            <a:r>
              <a:rPr lang="en-US" sz="1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insert_Click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978150" indent="-2978150">
              <a:lnSpc>
                <a:spcPct val="120000"/>
              </a:lnSpc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table1 values</a:t>
            </a:r>
            <a:r>
              <a:rPr lang="en-US" sz="1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('"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textBox1.Text+</a:t>
            </a:r>
            <a:r>
              <a:rPr lang="en-US" sz="1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"','"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textBox2.Text+</a:t>
            </a:r>
            <a:r>
              <a:rPr lang="en-US" sz="1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"','"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+textBox3.Text+</a:t>
            </a:r>
            <a:r>
              <a:rPr lang="en-US" sz="1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"')"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</a:t>
            </a:r>
            <a:r>
              <a:rPr lang="en-US" sz="1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ExecuteNonQuery</a:t>
            </a: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"Added Successfully"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5017"/>
            <a:ext cx="10896599" cy="6739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33"/>
                </a:solidFill>
              </a:rPr>
              <a:t>Delete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11568544" cy="56546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11125" lvl="0" indent="-111125">
              <a:lnSpc>
                <a:spcPct val="120000"/>
              </a:lnSpc>
              <a:buNone/>
            </a:pPr>
            <a:r>
              <a:rPr lang="en-US" sz="1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delete_Click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978150" indent="-2978150">
              <a:lnSpc>
                <a:spcPct val="120000"/>
              </a:lnSpc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from table1 where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textBox2.Text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</a:t>
            </a:r>
            <a:r>
              <a:rPr lang="en-US" sz="1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ExecuteNonQuery</a:t>
            </a: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/>
              <a:t>"</a:t>
            </a:r>
            <a:r>
              <a:rPr lang="en-US" sz="1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Deleted Successfully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5017"/>
            <a:ext cx="10896599" cy="6739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33"/>
                </a:solidFill>
              </a:rPr>
              <a:t>Update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11568544" cy="56546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11125" lvl="0" indent="-111125">
              <a:lnSpc>
                <a:spcPct val="120000"/>
              </a:lnSpc>
              <a:buNone/>
            </a:pPr>
            <a:r>
              <a:rPr lang="en-US" sz="1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update_Click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978150" indent="-2978150">
              <a:lnSpc>
                <a:spcPct val="120000"/>
              </a:lnSpc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table1 set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='"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+textBox3.Text+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where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+textBox2.Text +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2978150" indent="-2978150">
              <a:lnSpc>
                <a:spcPct val="120000"/>
              </a:lnSpc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</a:t>
            </a:r>
            <a:r>
              <a:rPr lang="en-US" sz="1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ExecuteNonQuery</a:t>
            </a:r>
            <a:r>
              <a:rPr lang="en-US" sz="1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Updated Successfully"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6" y="230656"/>
            <a:ext cx="10515600" cy="10468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ADO.NET(</a:t>
            </a:r>
            <a:r>
              <a:rPr lang="en-US" sz="4000" dirty="0">
                <a:solidFill>
                  <a:srgbClr val="C00000"/>
                </a:solidFill>
              </a:rPr>
              <a:t>A</a:t>
            </a:r>
            <a:r>
              <a:rPr lang="en-US" sz="4000" dirty="0">
                <a:solidFill>
                  <a:srgbClr val="00B050"/>
                </a:solidFill>
              </a:rPr>
              <a:t>ctiveX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</a:rPr>
              <a:t>D</a:t>
            </a:r>
            <a:r>
              <a:rPr lang="en-US" sz="4000" dirty="0">
                <a:solidFill>
                  <a:srgbClr val="00B050"/>
                </a:solidFill>
              </a:rPr>
              <a:t>ata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</a:rPr>
              <a:t>O</a:t>
            </a:r>
            <a:r>
              <a:rPr lang="en-US" sz="4000" dirty="0">
                <a:solidFill>
                  <a:srgbClr val="00B050"/>
                </a:solidFill>
              </a:rPr>
              <a:t>bject .NET </a:t>
            </a:r>
            <a:r>
              <a:rPr lang="en-US" sz="4000" dirty="0" smtClean="0">
                <a:solidFill>
                  <a:srgbClr val="00B050"/>
                </a:solidFill>
              </a:rPr>
              <a:t>)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76" y="1452282"/>
            <a:ext cx="11497236" cy="5269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ADO.NET is a primary </a:t>
            </a:r>
            <a:r>
              <a:rPr lang="en-US" sz="2600" dirty="0"/>
              <a:t>data access technology for the .NET </a:t>
            </a:r>
            <a:r>
              <a:rPr lang="en-US" sz="2600" dirty="0" smtClean="0"/>
              <a:t>Framework that enables application to connect to data stores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Is object oriented frame work that allow you to interact with database systems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A6A0-5C19-413E-8B40-4D88A7E1A07F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879" t="46235" r="6942" b="23484"/>
          <a:stretch/>
        </p:blipFill>
        <p:spPr>
          <a:xfrm>
            <a:off x="1856509" y="3186545"/>
            <a:ext cx="7872652" cy="22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2" y="506878"/>
            <a:ext cx="10515600" cy="59930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7030A0"/>
                </a:solidFill>
              </a:rPr>
              <a:t>ExecuteNonQuery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2" y="1454727"/>
            <a:ext cx="11409219" cy="5266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The </a:t>
            </a:r>
            <a:r>
              <a:rPr lang="en-US" sz="2600" b="1" dirty="0" err="1"/>
              <a:t>ExecuteNonQuery</a:t>
            </a:r>
            <a:r>
              <a:rPr lang="en-US" sz="2600" b="1" dirty="0"/>
              <a:t>()</a:t>
            </a:r>
            <a:r>
              <a:rPr lang="en-US" sz="2600" dirty="0"/>
              <a:t> is one of the most frequently used method in </a:t>
            </a:r>
            <a:r>
              <a:rPr lang="en-US" sz="2600" dirty="0" err="1"/>
              <a:t>OleDbCommand</a:t>
            </a:r>
            <a:r>
              <a:rPr lang="en-US" sz="2600" dirty="0"/>
              <a:t> Object </a:t>
            </a:r>
            <a:endParaRPr lang="en-US" sz="2600" dirty="0" smtClean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anose="02020603050405020304" pitchFamily="18" charset="0"/>
              </a:rPr>
              <a:t>Used for </a:t>
            </a:r>
            <a:r>
              <a:rPr lang="en-US" sz="2600" dirty="0">
                <a:cs typeface="Times New Roman" panose="02020603050405020304" pitchFamily="18" charset="0"/>
              </a:rPr>
              <a:t>executing statements that </a:t>
            </a:r>
            <a:r>
              <a:rPr lang="en-US" sz="2600" dirty="0">
                <a:solidFill>
                  <a:srgbClr val="0070C0"/>
                </a:solidFill>
                <a:cs typeface="Times New Roman" panose="02020603050405020304" pitchFamily="18" charset="0"/>
              </a:rPr>
              <a:t>do not return result sets</a:t>
            </a:r>
            <a:r>
              <a:rPr lang="en-US" sz="2600" dirty="0" smtClean="0">
                <a:cs typeface="Times New Roman" panose="02020603050405020304" pitchFamily="18" charset="0"/>
              </a:rPr>
              <a:t> or </a:t>
            </a:r>
            <a:r>
              <a:rPr lang="en-US" sz="2600" dirty="0">
                <a:solidFill>
                  <a:srgbClr val="0070C0"/>
                </a:solidFill>
                <a:cs typeface="Times New Roman" panose="02020603050405020304" pitchFamily="18" charset="0"/>
              </a:rPr>
              <a:t>any data </a:t>
            </a:r>
            <a:r>
              <a:rPr lang="en-US" sz="2600" dirty="0">
                <a:cs typeface="Times New Roman" panose="02020603050405020304" pitchFamily="18" charset="0"/>
              </a:rPr>
              <a:t>(i.e. statements like insert data, update </a:t>
            </a:r>
            <a:r>
              <a:rPr lang="en-US" sz="2600" dirty="0" smtClean="0">
                <a:cs typeface="Times New Roman" panose="02020603050405020304" pitchFamily="18" charset="0"/>
              </a:rPr>
              <a:t>data, delete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anose="02020603050405020304" pitchFamily="18" charset="0"/>
              </a:rPr>
              <a:t>Returns the </a:t>
            </a:r>
            <a:r>
              <a:rPr lang="en-US" sz="2600" dirty="0">
                <a:cs typeface="Times New Roman" panose="02020603050405020304" pitchFamily="18" charset="0"/>
              </a:rPr>
              <a:t>no. of </a:t>
            </a:r>
            <a:r>
              <a:rPr lang="en-US" sz="2600" i="1" u="sng" dirty="0">
                <a:solidFill>
                  <a:srgbClr val="0070C0"/>
                </a:solidFill>
                <a:cs typeface="Times New Roman" panose="02020603050405020304" pitchFamily="18" charset="0"/>
              </a:rPr>
              <a:t>rows</a:t>
            </a:r>
            <a:r>
              <a:rPr lang="en-US" sz="2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>
                <a:cs typeface="Times New Roman" panose="02020603050405020304" pitchFamily="18" charset="0"/>
              </a:rPr>
              <a:t>affected by the </a:t>
            </a:r>
            <a:r>
              <a:rPr lang="en-US" sz="2600" dirty="0" smtClean="0">
                <a:cs typeface="Times New Roman" panose="02020603050405020304" pitchFamily="18" charset="0"/>
              </a:rPr>
              <a:t>command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EFF-DBFB-4660-9F59-0EBF547F291B}" type="datetime1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 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715"/>
            <a:ext cx="11353800" cy="435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1353800" cy="59594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111125" lvl="0" indent="-111125">
              <a:lnSpc>
                <a:spcPct val="120000"/>
              </a:lnSpc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rows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144838" indent="-3144838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table1 values('"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+textBox1.Text+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"','“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+textBox2.Text+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"','"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+textBox3.Text+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rows=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(rows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 are affected"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 rot="8878914">
            <a:off x="391747" y="5272258"/>
            <a:ext cx="417489" cy="16768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8878914">
            <a:off x="390191" y="3475490"/>
            <a:ext cx="436867" cy="167369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3373814" y="72430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FA2A87-D524-43AA-A2F3-4BC90890DD5E}" type="datetime1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8878914">
            <a:off x="2638364" y="6090748"/>
            <a:ext cx="417489" cy="16768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6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12E0-B3F0-4112-8E62-AB50ECE04007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0" y="1570037"/>
            <a:ext cx="1107670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Data-Reader Object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ADO.NET is a stream-based, </a:t>
            </a:r>
            <a:r>
              <a:rPr lang="en-US" sz="2400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forward-only, read-only retrieval of query</a:t>
            </a:r>
            <a:r>
              <a:rPr lang="en-US" sz="24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the Data 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do not update the data.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Data-Reader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created directly from 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created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by calling the </a:t>
            </a:r>
            <a:r>
              <a:rPr lang="en-US" sz="2400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Execute-Reader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of a Command Object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All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DataReaders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SqlDataReader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OleDbDataReader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) are connected to the database.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Reads only one record at a time.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Does not remember previous record. Forward-only stream reading.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Can’t perform sorting, filtering or counting of the resulting set.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A minimal server memory usage.</a:t>
            </a:r>
          </a:p>
          <a:p>
            <a:pPr indent="-285750">
              <a:lnSpc>
                <a:spcPct val="90000"/>
              </a:lnSpc>
              <a:buFontTx/>
              <a:buChar char="–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85800" y="256309"/>
            <a:ext cx="9296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 smtClean="0">
                <a:solidFill>
                  <a:srgbClr val="FF0000"/>
                </a:solidFill>
              </a:rPr>
              <a:t>3. Data-Reader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OleDbDataReader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0145"/>
            <a:ext cx="10965873" cy="52113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OleDbDataReader</a:t>
            </a:r>
            <a:r>
              <a:rPr lang="en-US" sz="2400" b="1" dirty="0"/>
              <a:t> </a:t>
            </a:r>
            <a:r>
              <a:rPr lang="en-US" sz="2400" dirty="0"/>
              <a:t>Object provides a connection oriented data access to the OLEDB Data</a:t>
            </a:r>
            <a:r>
              <a:rPr lang="en-US" sz="2400" b="1" dirty="0"/>
              <a:t> </a:t>
            </a:r>
            <a:r>
              <a:rPr lang="en-US" sz="2400" dirty="0"/>
              <a:t>Sources through C# </a:t>
            </a:r>
            <a:r>
              <a:rPr lang="en-US" sz="2400" dirty="0" smtClean="0"/>
              <a:t>applications.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70C0"/>
                </a:solidFill>
              </a:rPr>
              <a:t>ExecuteReader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- populate </a:t>
            </a:r>
            <a:r>
              <a:rPr lang="en-US" sz="2400" dirty="0"/>
              <a:t>an </a:t>
            </a:r>
            <a:r>
              <a:rPr lang="en-US" sz="2400" dirty="0" err="1"/>
              <a:t>OleDbDataReader</a:t>
            </a:r>
            <a:r>
              <a:rPr lang="en-US" sz="2400" dirty="0"/>
              <a:t> Object based on the SQL </a:t>
            </a:r>
            <a:r>
              <a:rPr lang="en-US" sz="2400" dirty="0" smtClean="0"/>
              <a:t>statements passed </a:t>
            </a:r>
            <a:r>
              <a:rPr lang="en-US" sz="2400" dirty="0"/>
              <a:t>through the </a:t>
            </a:r>
            <a:r>
              <a:rPr lang="en-US" sz="2400" dirty="0" err="1"/>
              <a:t>OleDbCommand</a:t>
            </a:r>
            <a:r>
              <a:rPr lang="en-US" sz="2400" dirty="0"/>
              <a:t> </a:t>
            </a:r>
            <a:r>
              <a:rPr lang="en-US" sz="2400" dirty="0" smtClean="0"/>
              <a:t>Object.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OleDbDataReader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</a:rPr>
              <a:t>oledbReader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</a:rPr>
              <a:t>oledbCmd.ExecuteReader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Read()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method in the </a:t>
            </a:r>
            <a:r>
              <a:rPr lang="en-US" sz="2400" dirty="0" err="1"/>
              <a:t>OleDbDataReader</a:t>
            </a:r>
            <a:r>
              <a:rPr lang="en-US" sz="2400" dirty="0"/>
              <a:t> is used to read the rows from the </a:t>
            </a:r>
            <a:r>
              <a:rPr lang="en-US" sz="2400" dirty="0" err="1"/>
              <a:t>OleDbDataReader</a:t>
            </a:r>
            <a:r>
              <a:rPr lang="en-US" sz="2400" dirty="0"/>
              <a:t> and it always moves forward to a new valid row, if any row exist. </a:t>
            </a:r>
            <a:endParaRPr lang="en-US" sz="24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DataReader.Read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n-US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545235"/>
            <a:ext cx="10515600" cy="9233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1604242"/>
            <a:ext cx="10716491" cy="475210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DataReader</a:t>
            </a:r>
            <a:r>
              <a:rPr lang="en-US" dirty="0"/>
              <a:t> has methods and properties that you can call to iterate over the result set, such as 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99CC"/>
                </a:solidFill>
              </a:rPr>
              <a:t>GetValue</a:t>
            </a:r>
            <a:endParaRPr lang="en-US" dirty="0" smtClean="0">
              <a:solidFill>
                <a:srgbClr val="0099CC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99CC"/>
                </a:solidFill>
              </a:rPr>
              <a:t>GetName</a:t>
            </a:r>
            <a:endParaRPr lang="en-US" dirty="0" smtClean="0">
              <a:solidFill>
                <a:srgbClr val="0099CC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99CC"/>
                </a:solidFill>
              </a:rPr>
              <a:t>Read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99CC"/>
                </a:solidFill>
              </a:rPr>
              <a:t>GetDecimal</a:t>
            </a:r>
            <a:r>
              <a:rPr lang="en-US" dirty="0" smtClean="0">
                <a:solidFill>
                  <a:srgbClr val="0099CC"/>
                </a:solidFill>
              </a:rPr>
              <a:t> …</a:t>
            </a:r>
            <a:endParaRPr lang="en-US" dirty="0">
              <a:solidFill>
                <a:srgbClr val="0099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323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" y="743239"/>
            <a:ext cx="12095018" cy="59782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111125" lvl="0" indent="-111125">
              <a:lnSpc>
                <a:spcPct val="120000"/>
              </a:lnSpc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button1_Click(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table1"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OleDbDataReader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reader.GetValue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reader.GetValue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reader.GetValue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4. Data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8164" cy="4530725"/>
          </a:xfrm>
        </p:spPr>
        <p:txBody>
          <a:bodyPr/>
          <a:lstStyle/>
          <a:p>
            <a:r>
              <a:rPr lang="en-US" sz="2600" dirty="0"/>
              <a:t>The Data-Adapter Object provides a bridge between the </a:t>
            </a:r>
            <a:r>
              <a:rPr lang="en-US" sz="2600" i="1" dirty="0">
                <a:solidFill>
                  <a:srgbClr val="008000"/>
                </a:solidFill>
              </a:rPr>
              <a:t>Data-Set</a:t>
            </a:r>
            <a:r>
              <a:rPr lang="en-US" sz="2600" dirty="0"/>
              <a:t> and the </a:t>
            </a:r>
            <a:r>
              <a:rPr lang="en-US" sz="2600" i="1" dirty="0">
                <a:solidFill>
                  <a:srgbClr val="008000"/>
                </a:solidFill>
              </a:rPr>
              <a:t>Data Source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50"/>
          <a:stretch/>
        </p:blipFill>
        <p:spPr>
          <a:xfrm>
            <a:off x="1901103" y="3297771"/>
            <a:ext cx="8812357" cy="158643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6307281" y="2887801"/>
            <a:ext cx="3133003" cy="4871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5400000">
            <a:off x="7682986" y="3452082"/>
            <a:ext cx="514659" cy="33045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2909" y="4919714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Fill 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4219" y="3140508"/>
            <a:ext cx="18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Update Method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453-3A9C-40A9-A4A1-21E51A3F01AA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 bwMode="auto">
          <a:xfrm>
            <a:off x="685799" y="1752599"/>
            <a:ext cx="11062855" cy="486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GB" sz="2800" u="sng" dirty="0">
                <a:solidFill>
                  <a:srgbClr val="0070C0"/>
                </a:solidFill>
                <a:cs typeface="Times New Roman" panose="02020603050405020304" pitchFamily="18" charset="0"/>
              </a:rPr>
              <a:t>Data-Set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accent2">
                    <a:lumMod val="75000"/>
                  </a:schemeClr>
                </a:solidFill>
              </a:rPr>
              <a:t>In-memory 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representation </a:t>
            </a:r>
            <a:r>
              <a:rPr lang="en-GB" sz="2400" dirty="0"/>
              <a:t>of data contained in a </a:t>
            </a:r>
            <a:r>
              <a:rPr lang="en-GB" sz="2400" dirty="0" smtClean="0"/>
              <a:t>database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Data-Set</a:t>
            </a:r>
            <a:r>
              <a:rPr lang="en-US" sz="2400" b="1" dirty="0"/>
              <a:t> </a:t>
            </a:r>
            <a:r>
              <a:rPr lang="en-US" sz="2400" dirty="0"/>
              <a:t>consists of a collection of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Data-Table</a:t>
            </a:r>
            <a:r>
              <a:rPr lang="en-US" sz="2400" b="1" dirty="0"/>
              <a:t> </a:t>
            </a:r>
            <a:r>
              <a:rPr lang="en-US" sz="2400" dirty="0"/>
              <a:t>objects </a:t>
            </a:r>
            <a:endParaRPr lang="en-GB" sz="24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rgbClr val="00B050"/>
                </a:solidFill>
              </a:rPr>
              <a:t>Operations </a:t>
            </a:r>
            <a:r>
              <a:rPr lang="en-GB" sz="2400" i="1" dirty="0">
                <a:solidFill>
                  <a:srgbClr val="00B050"/>
                </a:solidFill>
              </a:rPr>
              <a:t>are performed on the </a:t>
            </a:r>
            <a:r>
              <a:rPr lang="en-GB" sz="2400" i="1" dirty="0" smtClean="0">
                <a:solidFill>
                  <a:srgbClr val="00B050"/>
                </a:solidFill>
              </a:rPr>
              <a:t>Data-Set</a:t>
            </a:r>
            <a:r>
              <a:rPr lang="en-GB" sz="2400" dirty="0">
                <a:solidFill>
                  <a:srgbClr val="00B050"/>
                </a:solidFill>
              </a:rPr>
              <a:t>, </a:t>
            </a:r>
            <a:r>
              <a:rPr lang="en-GB" sz="2400" dirty="0"/>
              <a:t>not the data </a:t>
            </a:r>
            <a:r>
              <a:rPr lang="en-GB" sz="2400" dirty="0" smtClean="0"/>
              <a:t>source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Performs </a:t>
            </a:r>
            <a:r>
              <a:rPr lang="en-US" sz="2400" dirty="0"/>
              <a:t>database queries and create data tables containing the query results.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completely independent from the Data Source.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Data-Set </a:t>
            </a:r>
            <a:r>
              <a:rPr lang="en-US" sz="2400" dirty="0"/>
              <a:t>provides much greater flexibility when dealing with related Result Sets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u="sng" dirty="0">
                <a:solidFill>
                  <a:srgbClr val="0070C0"/>
                </a:solidFill>
                <a:cs typeface="Times New Roman" panose="02020603050405020304" pitchFamily="18" charset="0"/>
              </a:rPr>
              <a:t>Data source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Source </a:t>
            </a:r>
            <a:r>
              <a:rPr lang="en-US" sz="2400" dirty="0">
                <a:cs typeface="Times New Roman" panose="02020603050405020304" pitchFamily="18" charset="0"/>
              </a:rPr>
              <a:t>of data </a:t>
            </a:r>
            <a:r>
              <a:rPr lang="en-US" sz="2400" dirty="0" smtClean="0">
                <a:cs typeface="Times New Roman" panose="02020603050405020304" pitchFamily="18" charset="0"/>
              </a:rPr>
              <a:t>(database)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Shows all the tables and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799" y="360217"/>
            <a:ext cx="7772400" cy="87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lvl="0" algn="l">
              <a:defRPr/>
            </a:pPr>
            <a:r>
              <a:rPr lang="en-US" i="0" dirty="0">
                <a:solidFill>
                  <a:srgbClr val="0070C0"/>
                </a:solidFill>
              </a:rPr>
              <a:t>Cont…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3333CC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035145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It’s also capable of writing changes made to the </a:t>
            </a:r>
            <a:r>
              <a:rPr lang="en-US" sz="2600" dirty="0" err="1" smtClean="0"/>
              <a:t>DataTables</a:t>
            </a:r>
            <a:r>
              <a:rPr lang="en-US" sz="2600" dirty="0" smtClean="0"/>
              <a:t> back to the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Initializing a </a:t>
            </a:r>
            <a:r>
              <a:rPr lang="en-US" sz="2600" dirty="0" err="1" smtClean="0"/>
              <a:t>DataSet</a:t>
            </a:r>
            <a:r>
              <a:rPr lang="en-US" sz="2600" dirty="0" smtClean="0"/>
              <a:t> from a Database: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 smtClean="0">
                <a:solidFill>
                  <a:srgbClr val="7030A0"/>
                </a:solidFill>
              </a:rPr>
              <a:t>DataAdapter.Fill</a:t>
            </a:r>
            <a:endParaRPr lang="en-US" sz="2200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24BB-F364-4E2A-AB3F-8B98BDDC0B9D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1538" y="3668264"/>
            <a:ext cx="7051963" cy="220534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271" y="3668264"/>
            <a:ext cx="3105424" cy="24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055"/>
            <a:ext cx="11145982" cy="5237017"/>
          </a:xfrm>
        </p:spPr>
        <p:txBody>
          <a:bodyPr/>
          <a:lstStyle/>
          <a:p>
            <a:r>
              <a:rPr lang="en-US" sz="2600" i="1" dirty="0">
                <a:solidFill>
                  <a:srgbClr val="0070C0"/>
                </a:solidFill>
              </a:rPr>
              <a:t>Fill method</a:t>
            </a:r>
            <a:r>
              <a:rPr lang="en-US" sz="2600" dirty="0"/>
              <a:t>, which changes the data in the Data-Set to match the data in the data source, and </a:t>
            </a:r>
          </a:p>
          <a:p>
            <a:r>
              <a:rPr lang="en-US" sz="2600" i="1" dirty="0">
                <a:solidFill>
                  <a:srgbClr val="0070C0"/>
                </a:solidFill>
              </a:rPr>
              <a:t>Update method</a:t>
            </a:r>
            <a:r>
              <a:rPr lang="en-US" sz="2600" dirty="0"/>
              <a:t>, changes the data in the data source to match the data in the Data-Set.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28" y="3052617"/>
            <a:ext cx="5688930" cy="30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ADO.NET p</a:t>
            </a:r>
            <a:r>
              <a:rPr lang="en-US" sz="2600" dirty="0" smtClean="0"/>
              <a:t>rovides classes </a:t>
            </a:r>
            <a:r>
              <a:rPr lang="en-US" sz="2600" dirty="0"/>
              <a:t>that you use as you develop </a:t>
            </a:r>
            <a:r>
              <a:rPr lang="en-US" sz="2600" i="1" dirty="0">
                <a:solidFill>
                  <a:srgbClr val="0070C0"/>
                </a:solidFill>
              </a:rPr>
              <a:t>database application </a:t>
            </a:r>
            <a:r>
              <a:rPr lang="en-US" sz="2600" dirty="0"/>
              <a:t>with </a:t>
            </a:r>
            <a:r>
              <a:rPr lang="en-US" sz="2600" dirty="0">
                <a:solidFill>
                  <a:srgbClr val="FF0000"/>
                </a:solidFill>
              </a:rPr>
              <a:t>C# </a:t>
            </a:r>
            <a:r>
              <a:rPr lang="en-US" sz="2600" dirty="0"/>
              <a:t>and other </a:t>
            </a:r>
            <a:r>
              <a:rPr lang="en-US" sz="2600" dirty="0" err="1"/>
              <a:t>.Net</a:t>
            </a:r>
            <a:r>
              <a:rPr lang="en-US" sz="2600" dirty="0"/>
              <a:t>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These classes can be divided into two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i="1" dirty="0">
                <a:solidFill>
                  <a:srgbClr val="C00000"/>
                </a:solidFill>
              </a:rPr>
              <a:t>The .NET data provider</a:t>
            </a:r>
            <a:r>
              <a:rPr lang="en-US" i="1" dirty="0"/>
              <a:t>	</a:t>
            </a:r>
          </a:p>
          <a:p>
            <a:pPr lvl="2"/>
            <a:r>
              <a:rPr lang="en-US" sz="2400" dirty="0"/>
              <a:t>Which provide the classes that you use to </a:t>
            </a:r>
            <a:r>
              <a:rPr lang="en-US" sz="2400" i="1" dirty="0">
                <a:solidFill>
                  <a:srgbClr val="002060"/>
                </a:solidFill>
              </a:rPr>
              <a:t>access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the data in database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i="1" dirty="0">
                <a:solidFill>
                  <a:srgbClr val="C00000"/>
                </a:solidFill>
              </a:rPr>
              <a:t>Dataset </a:t>
            </a:r>
            <a:r>
              <a:rPr lang="en-US" i="1" dirty="0"/>
              <a:t>	</a:t>
            </a:r>
            <a:r>
              <a:rPr lang="en-US" dirty="0"/>
              <a:t>		</a:t>
            </a:r>
          </a:p>
          <a:p>
            <a:pPr lvl="2"/>
            <a:r>
              <a:rPr lang="en-US" sz="2400" dirty="0"/>
              <a:t>Which provide the classes that you can use to </a:t>
            </a:r>
            <a:r>
              <a:rPr lang="en-US" sz="2400" i="1" dirty="0">
                <a:solidFill>
                  <a:srgbClr val="002060"/>
                </a:solidFill>
              </a:rPr>
              <a:t>work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2060"/>
                </a:solidFill>
              </a:rPr>
              <a:t>store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data </a:t>
            </a:r>
            <a:r>
              <a:rPr lang="en-US" sz="2400" dirty="0"/>
              <a:t>in your application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453-3A9C-40A9-A4A1-21E51A3F01AA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 bwMode="auto">
          <a:xfrm>
            <a:off x="685799" y="1477529"/>
            <a:ext cx="10868891" cy="50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After execution of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sql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command a result set or so-called record set is returned in the form of data stream.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This stream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can be read by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DataReader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 object or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can be pushed into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DataSet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 object</a:t>
            </a:r>
          </a:p>
          <a:p>
            <a:pPr marL="120015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cs typeface="Times New Roman"/>
              </a:rPr>
              <a:t>DataReader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cs typeface="Times New Roman"/>
              </a:rPr>
              <a:t> – reads</a:t>
            </a:r>
          </a:p>
          <a:p>
            <a:pPr marL="120015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cs typeface="Times New Roman"/>
              </a:rPr>
              <a:t>DataSet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cs typeface="Times New Roman"/>
              </a:rPr>
              <a:t> – holds.</a:t>
            </a:r>
          </a:p>
          <a:p>
            <a:pPr>
              <a:defRPr/>
            </a:pPr>
            <a:r>
              <a:rPr lang="en-US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DataSet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caches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the result set in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memory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026"/>
          <p:cNvSpPr txBox="1">
            <a:spLocks noChangeArrowheads="1"/>
          </p:cNvSpPr>
          <p:nvPr/>
        </p:nvSpPr>
        <p:spPr bwMode="auto">
          <a:xfrm>
            <a:off x="685799" y="381000"/>
            <a:ext cx="1107670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0" algn="l">
              <a:defRPr/>
            </a:pPr>
            <a:r>
              <a:rPr lang="en-US" sz="4000" b="0" dirty="0">
                <a:solidFill>
                  <a:srgbClr val="0070C0"/>
                </a:solidFill>
              </a:rPr>
              <a:t>Cont…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8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3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7310"/>
            <a:ext cx="12192000" cy="6220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111125" lvl="0" indent="-111125">
              <a:lnSpc>
                <a:spcPct val="120000"/>
              </a:lnSpc>
              <a:buNone/>
            </a:pP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view_Click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table1"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cmd.ExecuteNonQuery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OleDbDataAdapter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OleDbDataAdapter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da.Fill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//changes the data in the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match the data in the data source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dataGridView1.DataSource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5017"/>
            <a:ext cx="10896599" cy="6739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33"/>
                </a:solidFill>
              </a:rPr>
              <a:t>Search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701675"/>
            <a:ext cx="11734799" cy="6156325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11125" lvl="0" indent="-111125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170363" lvl="0" indent="-4170363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search_Click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table1 where 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+textBox1.Text+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cmd.ExecuteNonQuery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OleDbDataAdapter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OleDbDataAdapter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da.Fill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//changes the data in the 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match the data in the data source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count =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dt.Rows.Count.ToString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dataGridView1.DataSource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 == 0) {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29" y="2521528"/>
            <a:ext cx="7730836" cy="1302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915C-A3D4-4771-95D1-61B6E39BBBB8}" type="datetime1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61255"/>
            <a:ext cx="10515600" cy="81158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35991" r="4438" b="5115"/>
          <a:stretch/>
        </p:blipFill>
        <p:spPr>
          <a:xfrm>
            <a:off x="2729344" y="1953490"/>
            <a:ext cx="6259793" cy="3061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Cont.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495" y="6356348"/>
            <a:ext cx="2120347" cy="365125"/>
          </a:xfrm>
        </p:spPr>
        <p:txBody>
          <a:bodyPr/>
          <a:lstStyle/>
          <a:p>
            <a:fld id="{6BAEDBD8-E97E-42D7-9288-4073062E6C5D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926" y="1499629"/>
            <a:ext cx="7110484" cy="43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A. </a:t>
            </a:r>
            <a:r>
              <a:rPr lang="en-US" sz="4000" dirty="0" smtClean="0">
                <a:solidFill>
                  <a:srgbClr val="C00000"/>
                </a:solidFill>
              </a:rPr>
              <a:t>The </a:t>
            </a:r>
            <a:r>
              <a:rPr lang="en-US" sz="4000" dirty="0">
                <a:solidFill>
                  <a:srgbClr val="C00000"/>
                </a:solidFill>
              </a:rPr>
              <a:t>.NET data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8583"/>
            <a:ext cx="10730346" cy="50935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 .NET data provider is a set of classes that enables you to </a:t>
            </a:r>
            <a:r>
              <a:rPr lang="en-US" sz="2400" dirty="0">
                <a:solidFill>
                  <a:srgbClr val="002060"/>
                </a:solidFill>
              </a:rPr>
              <a:t>access data </a:t>
            </a:r>
            <a:r>
              <a:rPr lang="en-US" sz="2400" dirty="0"/>
              <a:t>that’s managed by a particular database server.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All .NET data providers must include </a:t>
            </a:r>
            <a:r>
              <a:rPr lang="en-US" sz="2400" dirty="0">
                <a:solidFill>
                  <a:srgbClr val="00B050"/>
                </a:solidFill>
              </a:rPr>
              <a:t>core classes </a:t>
            </a:r>
            <a:r>
              <a:rPr lang="en-US" sz="2400" dirty="0"/>
              <a:t>for creating the four types of objects.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300" i="1" dirty="0">
                <a:solidFill>
                  <a:srgbClr val="660033"/>
                </a:solidFill>
              </a:rPr>
              <a:t>Connection</a:t>
            </a:r>
            <a:r>
              <a:rPr lang="en-US" dirty="0"/>
              <a:t>	</a:t>
            </a:r>
          </a:p>
          <a:p>
            <a:pPr lvl="2"/>
            <a:r>
              <a:rPr lang="en-US" i="1" dirty="0">
                <a:solidFill>
                  <a:srgbClr val="002060"/>
                </a:solidFill>
              </a:rPr>
              <a:t>Establishes a connection </a:t>
            </a:r>
            <a:r>
              <a:rPr lang="en-US" i="1" dirty="0" smtClean="0">
                <a:solidFill>
                  <a:srgbClr val="002060"/>
                </a:solidFill>
              </a:rPr>
              <a:t>to a database server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300" i="1" dirty="0">
                <a:solidFill>
                  <a:srgbClr val="660033"/>
                </a:solidFill>
              </a:rPr>
              <a:t>Command</a:t>
            </a:r>
            <a:r>
              <a:rPr lang="en-US" sz="2300" dirty="0" smtClean="0"/>
              <a:t> 	</a:t>
            </a:r>
          </a:p>
          <a:p>
            <a:pPr lvl="2"/>
            <a:r>
              <a:rPr lang="en-US" i="1" dirty="0">
                <a:solidFill>
                  <a:srgbClr val="002060"/>
                </a:solidFill>
              </a:rPr>
              <a:t>Represents an individual </a:t>
            </a:r>
            <a:r>
              <a:rPr lang="en-US" i="1" dirty="0" smtClean="0">
                <a:solidFill>
                  <a:srgbClr val="002060"/>
                </a:solidFill>
              </a:rPr>
              <a:t>SQL statement </a:t>
            </a:r>
            <a:r>
              <a:rPr lang="en-US" dirty="0" smtClean="0"/>
              <a:t>that can be executed against the database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300" i="1" dirty="0">
                <a:solidFill>
                  <a:srgbClr val="660033"/>
                </a:solidFill>
              </a:rPr>
              <a:t>Data reader </a:t>
            </a:r>
            <a:r>
              <a:rPr lang="en-US" dirty="0" smtClean="0"/>
              <a:t>	</a:t>
            </a:r>
          </a:p>
          <a:p>
            <a:pPr lvl="2"/>
            <a:r>
              <a:rPr lang="en-US" i="1" dirty="0">
                <a:solidFill>
                  <a:srgbClr val="002060"/>
                </a:solidFill>
              </a:rPr>
              <a:t>Provides </a:t>
            </a:r>
            <a:r>
              <a:rPr lang="en-US" i="1" dirty="0" smtClean="0">
                <a:solidFill>
                  <a:srgbClr val="002060"/>
                </a:solidFill>
              </a:rPr>
              <a:t>read-only forward access </a:t>
            </a:r>
            <a:r>
              <a:rPr lang="en-US" dirty="0" smtClean="0"/>
              <a:t>to the data in a database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300" i="1" dirty="0">
                <a:solidFill>
                  <a:srgbClr val="660033"/>
                </a:solidFill>
              </a:rPr>
              <a:t>Data adapter 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Provides a link </a:t>
            </a:r>
            <a:r>
              <a:rPr lang="en-US" dirty="0"/>
              <a:t>between the 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data source </a:t>
            </a:r>
            <a:r>
              <a:rPr lang="en-US" dirty="0" smtClean="0"/>
              <a:t>and</a:t>
            </a:r>
            <a:r>
              <a:rPr lang="en-US" i="1" dirty="0" smtClean="0">
                <a:solidFill>
                  <a:srgbClr val="002060"/>
                </a:solidFill>
              </a:rPr>
              <a:t> dataset </a:t>
            </a:r>
            <a:r>
              <a:rPr lang="en-US" i="1" dirty="0">
                <a:solidFill>
                  <a:srgbClr val="002060"/>
                </a:solidFill>
              </a:rPr>
              <a:t>object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5C98-5867-4F69-9403-52FBD7BBB2D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3" y="401782"/>
            <a:ext cx="10079181" cy="102567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32" t="18901" r="6454" b="8656"/>
          <a:stretch/>
        </p:blipFill>
        <p:spPr>
          <a:xfrm>
            <a:off x="2376464" y="1731819"/>
            <a:ext cx="7709645" cy="44334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A87-D524-43AA-A2F3-4BC90890DD5E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77" y="206098"/>
            <a:ext cx="11290462" cy="787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77" y="1176225"/>
            <a:ext cx="11450852" cy="53626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Data provider included with the .NET Framework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SQL Server 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System.Data.SqlClient</a:t>
            </a:r>
            <a:r>
              <a:rPr lang="en-US" dirty="0" smtClean="0"/>
              <a:t> - Enables </a:t>
            </a:r>
            <a:r>
              <a:rPr lang="en-US" dirty="0"/>
              <a:t>access MS SQL Server </a:t>
            </a:r>
            <a:r>
              <a:rPr lang="en-US" sz="2500" dirty="0"/>
              <a:t>database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OLEDB</a:t>
            </a:r>
            <a:r>
              <a:rPr lang="en-US" b="1" dirty="0"/>
              <a:t>	</a:t>
            </a:r>
          </a:p>
          <a:p>
            <a:pPr lvl="1"/>
            <a:r>
              <a:rPr lang="en-US" sz="2500" dirty="0" err="1">
                <a:solidFill>
                  <a:srgbClr val="7030A0"/>
                </a:solidFill>
              </a:rPr>
              <a:t>System.Data.OleDb</a:t>
            </a:r>
            <a:r>
              <a:rPr lang="en-US" dirty="0" smtClean="0"/>
              <a:t> - Enables </a:t>
            </a:r>
            <a:r>
              <a:rPr lang="en-US" dirty="0"/>
              <a:t>access to any database that supports OLEDB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ODBC</a:t>
            </a:r>
            <a:r>
              <a:rPr lang="en-US" dirty="0"/>
              <a:t>	</a:t>
            </a:r>
          </a:p>
          <a:p>
            <a:pPr lvl="1"/>
            <a:r>
              <a:rPr lang="en-US" sz="2500" dirty="0" err="1">
                <a:solidFill>
                  <a:srgbClr val="7030A0"/>
                </a:solidFill>
              </a:rPr>
              <a:t>System.Data.Odbc</a:t>
            </a:r>
            <a:r>
              <a:rPr lang="en-US" dirty="0" smtClean="0"/>
              <a:t> - Enables </a:t>
            </a:r>
            <a:r>
              <a:rPr lang="en-US" dirty="0"/>
              <a:t>access to any database that supports ODBC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Oracle</a:t>
            </a:r>
            <a:r>
              <a:rPr lang="en-US" dirty="0"/>
              <a:t>		</a:t>
            </a:r>
          </a:p>
          <a:p>
            <a:pPr lvl="1"/>
            <a:r>
              <a:rPr lang="en-US" sz="2500" dirty="0" err="1">
                <a:solidFill>
                  <a:srgbClr val="7030A0"/>
                </a:solidFill>
              </a:rPr>
              <a:t>System.Data.OracleClien</a:t>
            </a:r>
            <a:r>
              <a:rPr lang="en-US" dirty="0" err="1" smtClean="0"/>
              <a:t>t</a:t>
            </a:r>
            <a:r>
              <a:rPr lang="en-US" dirty="0" smtClean="0"/>
              <a:t> - Enables </a:t>
            </a:r>
            <a:r>
              <a:rPr lang="en-US" dirty="0"/>
              <a:t>access to Oracle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Class name for data provider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b="1" u="sng" dirty="0" smtClean="0">
                <a:solidFill>
                  <a:srgbClr val="C00000"/>
                </a:solidFill>
              </a:rPr>
              <a:t>Object </a:t>
            </a:r>
            <a:r>
              <a:rPr lang="en-US" sz="2200" b="1" dirty="0" smtClean="0"/>
              <a:t>              </a:t>
            </a:r>
            <a:r>
              <a:rPr lang="en-US" sz="2200" u="sng" dirty="0">
                <a:solidFill>
                  <a:schemeClr val="accent2">
                    <a:lumMod val="75000"/>
                  </a:schemeClr>
                </a:solidFill>
              </a:rPr>
              <a:t>SQL Server </a:t>
            </a:r>
            <a:r>
              <a:rPr lang="en-US" sz="2200" b="1" dirty="0"/>
              <a:t>	</a:t>
            </a:r>
            <a:r>
              <a:rPr lang="en-US" sz="2200" b="1" dirty="0" smtClean="0"/>
              <a:t>           </a:t>
            </a:r>
            <a:r>
              <a:rPr lang="en-US" sz="2200" b="1" u="sng" dirty="0" smtClean="0">
                <a:solidFill>
                  <a:srgbClr val="00B050"/>
                </a:solidFill>
              </a:rPr>
              <a:t>OLEDB</a:t>
            </a:r>
            <a:r>
              <a:rPr lang="en-US" sz="2200" b="1" dirty="0"/>
              <a:t>		</a:t>
            </a:r>
            <a:r>
              <a:rPr lang="en-US" sz="2200" b="1" dirty="0" smtClean="0"/>
              <a:t>  </a:t>
            </a:r>
            <a:r>
              <a:rPr lang="en-US" sz="2200" b="1" u="sng" dirty="0" smtClean="0">
                <a:solidFill>
                  <a:srgbClr val="0099CC"/>
                </a:solidFill>
              </a:rPr>
              <a:t>ODBC</a:t>
            </a:r>
            <a:r>
              <a:rPr lang="en-US" sz="2200" b="1" dirty="0"/>
              <a:t>		</a:t>
            </a:r>
            <a:r>
              <a:rPr lang="en-US" sz="2200" b="1" dirty="0" smtClean="0"/>
              <a:t>         </a:t>
            </a:r>
            <a:r>
              <a:rPr lang="en-US" sz="2200" b="1" u="sng" dirty="0" smtClean="0">
                <a:solidFill>
                  <a:srgbClr val="0070C0"/>
                </a:solidFill>
              </a:rPr>
              <a:t>Oracle</a:t>
            </a:r>
            <a:endParaRPr lang="en-US" sz="2200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200" b="1" dirty="0"/>
              <a:t>Connection</a:t>
            </a: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Sql Connection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B050"/>
                </a:solidFill>
              </a:rPr>
              <a:t>OleDbConnection</a:t>
            </a:r>
            <a:r>
              <a:rPr lang="en-US" sz="2200" dirty="0"/>
              <a:t> </a:t>
            </a:r>
            <a:r>
              <a:rPr lang="en-US" sz="2200" dirty="0" smtClean="0"/>
              <a:t>          </a:t>
            </a:r>
            <a:r>
              <a:rPr lang="en-US" sz="2200" dirty="0" smtClean="0">
                <a:solidFill>
                  <a:srgbClr val="0099CC"/>
                </a:solidFill>
              </a:rPr>
              <a:t>Odbc Connection</a:t>
            </a:r>
            <a:r>
              <a:rPr lang="en-US" sz="2200" dirty="0" smtClean="0"/>
              <a:t>         </a:t>
            </a:r>
            <a:r>
              <a:rPr lang="en-US" sz="2200" dirty="0" smtClean="0">
                <a:solidFill>
                  <a:srgbClr val="0070C0"/>
                </a:solidFill>
              </a:rPr>
              <a:t>Oracle Connection</a:t>
            </a:r>
          </a:p>
          <a:p>
            <a:pPr marL="457200" lvl="1" indent="0">
              <a:buNone/>
            </a:pPr>
            <a:r>
              <a:rPr lang="en-US" sz="2200" b="1" dirty="0" smtClean="0"/>
              <a:t>Command</a:t>
            </a:r>
            <a:r>
              <a:rPr lang="en-US" sz="2200" dirty="0" smtClean="0"/>
              <a:t>     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Sql Command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B050"/>
                </a:solidFill>
              </a:rPr>
              <a:t>OleDb Command</a:t>
            </a:r>
            <a:r>
              <a:rPr lang="en-US" sz="2200" dirty="0" smtClean="0"/>
              <a:t>	           </a:t>
            </a:r>
            <a:r>
              <a:rPr lang="en-US" sz="2200" dirty="0" smtClean="0">
                <a:solidFill>
                  <a:srgbClr val="0099CC"/>
                </a:solidFill>
              </a:rPr>
              <a:t>Odbc Command</a:t>
            </a:r>
            <a:r>
              <a:rPr lang="en-US" sz="2200" dirty="0" smtClean="0"/>
              <a:t>	     </a:t>
            </a:r>
            <a:r>
              <a:rPr lang="en-US" sz="2200" dirty="0" smtClean="0">
                <a:solidFill>
                  <a:srgbClr val="0070C0"/>
                </a:solidFill>
              </a:rPr>
              <a:t>Oracle Command</a:t>
            </a:r>
          </a:p>
          <a:p>
            <a:pPr marL="457200" lvl="1" indent="0">
              <a:buNone/>
            </a:pPr>
            <a:r>
              <a:rPr lang="en-US" sz="2200" b="1" dirty="0" smtClean="0"/>
              <a:t>Data </a:t>
            </a:r>
            <a:r>
              <a:rPr lang="en-US" sz="2200" b="1" dirty="0"/>
              <a:t>Reader </a:t>
            </a:r>
            <a:r>
              <a:rPr lang="en-US" sz="2200" b="1" dirty="0" smtClean="0"/>
              <a:t> 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Sql Data Reader</a:t>
            </a:r>
            <a:r>
              <a:rPr lang="en-US" sz="2200" dirty="0"/>
              <a:t>	</a:t>
            </a:r>
            <a:r>
              <a:rPr lang="en-US" sz="2200" dirty="0" smtClean="0">
                <a:solidFill>
                  <a:srgbClr val="00B050"/>
                </a:solidFill>
              </a:rPr>
              <a:t>OleDb Data Reader</a:t>
            </a:r>
            <a:r>
              <a:rPr lang="en-US" sz="2200" dirty="0" smtClean="0"/>
              <a:t>        </a:t>
            </a:r>
            <a:r>
              <a:rPr lang="en-US" sz="2200" dirty="0" smtClean="0">
                <a:solidFill>
                  <a:srgbClr val="0099CC"/>
                </a:solidFill>
              </a:rPr>
              <a:t>Odbc Data Reader         </a:t>
            </a:r>
            <a:r>
              <a:rPr lang="en-US" sz="2200" dirty="0" smtClean="0">
                <a:solidFill>
                  <a:srgbClr val="0070C0"/>
                </a:solidFill>
              </a:rPr>
              <a:t>Oracle Data Reader</a:t>
            </a:r>
            <a:endParaRPr lang="en-US" sz="22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200" b="1" dirty="0"/>
              <a:t>Data adapter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Sql Data Adapter</a:t>
            </a:r>
            <a:r>
              <a:rPr lang="en-US" sz="2200" dirty="0"/>
              <a:t>	</a:t>
            </a:r>
            <a:r>
              <a:rPr lang="en-US" sz="2200" dirty="0" smtClean="0">
                <a:solidFill>
                  <a:srgbClr val="00B050"/>
                </a:solidFill>
              </a:rPr>
              <a:t>OleDb Data Adapter       </a:t>
            </a:r>
            <a:r>
              <a:rPr lang="en-US" sz="2200" dirty="0" smtClean="0">
                <a:solidFill>
                  <a:srgbClr val="0099CC"/>
                </a:solidFill>
              </a:rPr>
              <a:t>Odbc Data Adapter       </a:t>
            </a:r>
            <a:r>
              <a:rPr lang="en-US" sz="2200" dirty="0" smtClean="0">
                <a:solidFill>
                  <a:srgbClr val="0070C0"/>
                </a:solidFill>
              </a:rPr>
              <a:t>Oracle Data Adapter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ADF3-E81C-4366-AC0E-5417458CFBF2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204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steps for executing database command in ADO.NET are:</a:t>
            </a:r>
          </a:p>
          <a:p>
            <a:pPr lvl="1" indent="-514350">
              <a:buFont typeface="+mj-lt"/>
              <a:buAutoNum type="arabicPeriod"/>
            </a:pPr>
            <a:r>
              <a:rPr lang="en-US" sz="2300" dirty="0">
                <a:solidFill>
                  <a:srgbClr val="0070C0"/>
                </a:solidFill>
              </a:rPr>
              <a:t>Create connection object </a:t>
            </a:r>
          </a:p>
          <a:p>
            <a:pPr lvl="1" indent="-514350">
              <a:buFont typeface="+mj-lt"/>
              <a:buAutoNum type="arabicPeriod"/>
            </a:pPr>
            <a:r>
              <a:rPr lang="en-US" sz="2300" dirty="0">
                <a:solidFill>
                  <a:srgbClr val="0070C0"/>
                </a:solidFill>
              </a:rPr>
              <a:t>Open the connection</a:t>
            </a:r>
          </a:p>
          <a:p>
            <a:pPr lvl="1" indent="-514350">
              <a:buFont typeface="+mj-lt"/>
              <a:buAutoNum type="arabicPeriod"/>
            </a:pPr>
            <a:r>
              <a:rPr lang="en-US" sz="2300" dirty="0">
                <a:solidFill>
                  <a:srgbClr val="0070C0"/>
                </a:solidFill>
              </a:rPr>
              <a:t>Create a command object encapsulating both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</a:rPr>
              <a:t>Sql command </a:t>
            </a:r>
            <a:r>
              <a:rPr lang="en-US" sz="2300" dirty="0">
                <a:solidFill>
                  <a:srgbClr val="0070C0"/>
                </a:solidFill>
              </a:rPr>
              <a:t>and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</a:rPr>
              <a:t>the connection</a:t>
            </a:r>
          </a:p>
          <a:p>
            <a:pPr lvl="1" indent="-514350">
              <a:buFont typeface="+mj-lt"/>
              <a:buAutoNum type="arabicPeriod"/>
            </a:pPr>
            <a:r>
              <a:rPr lang="en-US" sz="2300" dirty="0">
                <a:solidFill>
                  <a:srgbClr val="0070C0"/>
                </a:solidFill>
              </a:rPr>
              <a:t>Call a method on the command object to execute the command</a:t>
            </a:r>
          </a:p>
          <a:p>
            <a:pPr lvl="1" indent="-514350">
              <a:buFont typeface="+mj-lt"/>
              <a:buAutoNum type="arabicPeriod"/>
            </a:pPr>
            <a:r>
              <a:rPr lang="en-US" sz="2300" dirty="0">
                <a:solidFill>
                  <a:srgbClr val="0070C0"/>
                </a:solidFill>
              </a:rPr>
              <a:t>Close the connection by calling the close on the connection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You can create ADO.NET objects </a:t>
            </a:r>
          </a:p>
          <a:p>
            <a:pPr lvl="1"/>
            <a:r>
              <a:rPr lang="en-US" sz="2200" dirty="0"/>
              <a:t>By Writing the code yourself</a:t>
            </a:r>
          </a:p>
          <a:p>
            <a:pPr lvl="1"/>
            <a:r>
              <a:rPr lang="en-US" sz="2200" dirty="0"/>
              <a:t>From data source listed in the Data Sources window</a:t>
            </a:r>
          </a:p>
          <a:p>
            <a:pPr lvl="2"/>
            <a:r>
              <a:rPr lang="en-US" dirty="0"/>
              <a:t>Add Data Source using Data Source Configuration </a:t>
            </a:r>
            <a:r>
              <a:rPr lang="en-US" dirty="0" smtClean="0"/>
              <a:t>wizard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84B-AEF1-4BAC-BD32-84DC839E7754}" type="datetime1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10006</TotalTime>
  <Words>1874</Words>
  <Application>Microsoft Office PowerPoint</Application>
  <PresentationFormat>Widescreen</PresentationFormat>
  <Paragraphs>376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Algerian</vt:lpstr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Theme</vt:lpstr>
      <vt:lpstr>C# Database Connection</vt:lpstr>
      <vt:lpstr>ADO.NET(ActiveX Data Object .NET )</vt:lpstr>
      <vt:lpstr>Cont…</vt:lpstr>
      <vt:lpstr>Cont…</vt:lpstr>
      <vt:lpstr>Cont.</vt:lpstr>
      <vt:lpstr>A. The .NET data providers</vt:lpstr>
      <vt:lpstr>Cont…</vt:lpstr>
      <vt:lpstr>Cont.</vt:lpstr>
      <vt:lpstr>Cont.</vt:lpstr>
      <vt:lpstr>Connection Object</vt:lpstr>
      <vt:lpstr>C# OLEDB Connection</vt:lpstr>
      <vt:lpstr>Cont…</vt:lpstr>
      <vt:lpstr>Cont…</vt:lpstr>
      <vt:lpstr>Cont…</vt:lpstr>
      <vt:lpstr>2. Command Object in ADO.NET </vt:lpstr>
      <vt:lpstr>Example</vt:lpstr>
      <vt:lpstr>Insert</vt:lpstr>
      <vt:lpstr>Delete</vt:lpstr>
      <vt:lpstr>Update</vt:lpstr>
      <vt:lpstr>ExecuteNonQuery</vt:lpstr>
      <vt:lpstr>Example</vt:lpstr>
      <vt:lpstr>PowerPoint Presentation</vt:lpstr>
      <vt:lpstr>OleDbDataReader</vt:lpstr>
      <vt:lpstr>Cont…</vt:lpstr>
      <vt:lpstr>Cont…</vt:lpstr>
      <vt:lpstr>4. Data Adapter</vt:lpstr>
      <vt:lpstr>PowerPoint Presentation</vt:lpstr>
      <vt:lpstr>Cont…</vt:lpstr>
      <vt:lpstr>Cont…</vt:lpstr>
      <vt:lpstr>PowerPoint Presentation</vt:lpstr>
      <vt:lpstr>Example</vt:lpstr>
      <vt:lpstr>Search</vt:lpstr>
      <vt:lpstr>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Driven Programming</dc:title>
  <dc:creator>ChalewT.</dc:creator>
  <cp:lastModifiedBy>Fan</cp:lastModifiedBy>
  <cp:revision>796</cp:revision>
  <dcterms:created xsi:type="dcterms:W3CDTF">2016-02-19T04:19:28Z</dcterms:created>
  <dcterms:modified xsi:type="dcterms:W3CDTF">2019-06-12T04:59:59Z</dcterms:modified>
</cp:coreProperties>
</file>