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08D7-7FA7-4227-ADFB-026A055A4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5D2-26F8-4209-9653-8BD688C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4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08D7-7FA7-4227-ADFB-026A055A4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5D2-26F8-4209-9653-8BD688C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0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08D7-7FA7-4227-ADFB-026A055A4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5D2-26F8-4209-9653-8BD688C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8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8047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08D7-7FA7-4227-ADFB-026A055A4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5D2-26F8-4209-9653-8BD688C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5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08D7-7FA7-4227-ADFB-026A055A4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5D2-26F8-4209-9653-8BD688C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08D7-7FA7-4227-ADFB-026A055A4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5D2-26F8-4209-9653-8BD688C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9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08D7-7FA7-4227-ADFB-026A055A4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5D2-26F8-4209-9653-8BD688C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08D7-7FA7-4227-ADFB-026A055A4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5D2-26F8-4209-9653-8BD688C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08D7-7FA7-4227-ADFB-026A055A4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5D2-26F8-4209-9653-8BD688C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0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08D7-7FA7-4227-ADFB-026A055A4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5D2-26F8-4209-9653-8BD688C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08D7-7FA7-4227-ADFB-026A055A4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5D2-26F8-4209-9653-8BD688C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08D7-7FA7-4227-ADFB-026A055A4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35D2-26F8-4209-9653-8BD688C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0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65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>
                <a:solidFill>
                  <a:srgbClr val="0070C0"/>
                </a:solidFill>
              </a:rPr>
              <a:t>Using the Toolbox - Basics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3962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88076" y="1600202"/>
            <a:ext cx="4919195" cy="3962398"/>
          </a:xfrm>
          <a:prstGeom prst="rect">
            <a:avLst/>
          </a:prstGeom>
        </p:spPr>
        <p:txBody>
          <a:bodyPr tIns="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19125" indent="-619125">
              <a:buFont typeface="Times New Roman" pitchFamily="16" charset="0"/>
              <a:buChar char="•"/>
              <a:tabLst>
                <a:tab pos="619125" algn="l"/>
                <a:tab pos="722313" algn="l"/>
                <a:tab pos="1136650" algn="l"/>
                <a:tab pos="1550988" algn="l"/>
                <a:tab pos="1966913" algn="l"/>
                <a:tab pos="2381250" algn="l"/>
                <a:tab pos="2795588" algn="l"/>
                <a:tab pos="3209925" algn="l"/>
                <a:tab pos="3625850" algn="l"/>
                <a:tab pos="4040188" algn="l"/>
                <a:tab pos="4454525" algn="l"/>
                <a:tab pos="4868863" algn="l"/>
                <a:tab pos="5284788" algn="l"/>
                <a:tab pos="5699125" algn="l"/>
                <a:tab pos="6113463" algn="l"/>
                <a:tab pos="6527800" algn="l"/>
                <a:tab pos="6943725" algn="l"/>
                <a:tab pos="7358063" algn="l"/>
                <a:tab pos="7772400" algn="l"/>
                <a:tab pos="8186738" algn="l"/>
                <a:tab pos="8602663" algn="l"/>
              </a:tabLst>
              <a:defRPr/>
            </a:pPr>
            <a:endParaRPr lang="en-US" sz="26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403225" algn="l"/>
                <a:tab pos="722313" algn="l"/>
                <a:tab pos="1136650" algn="l"/>
                <a:tab pos="1550988" algn="l"/>
                <a:tab pos="1966913" algn="l"/>
                <a:tab pos="2381250" algn="l"/>
                <a:tab pos="2795588" algn="l"/>
                <a:tab pos="3209925" algn="l"/>
                <a:tab pos="3625850" algn="l"/>
                <a:tab pos="4040188" algn="l"/>
                <a:tab pos="4454525" algn="l"/>
                <a:tab pos="4868863" algn="l"/>
                <a:tab pos="5284788" algn="l"/>
                <a:tab pos="5699125" algn="l"/>
                <a:tab pos="6113463" algn="l"/>
                <a:tab pos="6527800" algn="l"/>
                <a:tab pos="6943725" algn="l"/>
                <a:tab pos="7358063" algn="l"/>
                <a:tab pos="7772400" algn="l"/>
                <a:tab pos="8186738" algn="l"/>
                <a:tab pos="8602663" algn="l"/>
              </a:tabLst>
              <a:defRPr/>
            </a:pPr>
            <a:endParaRPr lang="en-US" sz="26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403225" algn="l"/>
                <a:tab pos="722313" algn="l"/>
                <a:tab pos="1136650" algn="l"/>
                <a:tab pos="1550988" algn="l"/>
                <a:tab pos="1966913" algn="l"/>
                <a:tab pos="2381250" algn="l"/>
                <a:tab pos="2795588" algn="l"/>
                <a:tab pos="3209925" algn="l"/>
                <a:tab pos="3625850" algn="l"/>
                <a:tab pos="4040188" algn="l"/>
                <a:tab pos="4454525" algn="l"/>
                <a:tab pos="4868863" algn="l"/>
                <a:tab pos="5284788" algn="l"/>
                <a:tab pos="5699125" algn="l"/>
                <a:tab pos="6113463" algn="l"/>
                <a:tab pos="6527800" algn="l"/>
                <a:tab pos="6943725" algn="l"/>
                <a:tab pos="7358063" algn="l"/>
                <a:tab pos="7772400" algn="l"/>
                <a:tab pos="8186738" algn="l"/>
                <a:tab pos="8602663" algn="l"/>
              </a:tabLst>
              <a:defRPr/>
            </a:pPr>
            <a:r>
              <a:rPr lang="en-US" sz="2600" kern="0" dirty="0" smtClean="0"/>
              <a:t>(</a:t>
            </a:r>
            <a:r>
              <a:rPr lang="en-US" sz="2600" kern="0" dirty="0"/>
              <a:t>After you open it with: </a:t>
            </a:r>
            <a:r>
              <a:rPr lang="en-US" sz="2600" kern="0" dirty="0" smtClean="0"/>
              <a:t>View</a:t>
            </a:r>
            <a:r>
              <a:rPr lang="en-US" sz="2600" kern="0" dirty="0"/>
              <a:t>&gt;&gt;Toolbox), the toolbox is located on the left-hand side of the VS screen </a:t>
            </a:r>
            <a:endParaRPr lang="en-US" sz="2600" kern="0" dirty="0" smtClean="0"/>
          </a:p>
          <a:p>
            <a:pPr>
              <a:tabLst>
                <a:tab pos="403225" algn="l"/>
                <a:tab pos="722313" algn="l"/>
                <a:tab pos="1136650" algn="l"/>
                <a:tab pos="1550988" algn="l"/>
                <a:tab pos="1966913" algn="l"/>
                <a:tab pos="2381250" algn="l"/>
                <a:tab pos="2795588" algn="l"/>
                <a:tab pos="3209925" algn="l"/>
                <a:tab pos="3625850" algn="l"/>
                <a:tab pos="4040188" algn="l"/>
                <a:tab pos="4454525" algn="l"/>
                <a:tab pos="4868863" algn="l"/>
                <a:tab pos="5284788" algn="l"/>
                <a:tab pos="5699125" algn="l"/>
                <a:tab pos="6113463" algn="l"/>
                <a:tab pos="6527800" algn="l"/>
                <a:tab pos="6943725" algn="l"/>
                <a:tab pos="7358063" algn="l"/>
                <a:tab pos="7772400" algn="l"/>
                <a:tab pos="8186738" algn="l"/>
                <a:tab pos="8602663" algn="l"/>
              </a:tabLst>
              <a:defRPr/>
            </a:pPr>
            <a:endParaRPr lang="en-US" sz="2600" kern="0" dirty="0" smtClean="0"/>
          </a:p>
          <a:p>
            <a:pPr>
              <a:tabLst>
                <a:tab pos="403225" algn="l"/>
                <a:tab pos="722313" algn="l"/>
                <a:tab pos="1136650" algn="l"/>
                <a:tab pos="1550988" algn="l"/>
                <a:tab pos="1966913" algn="l"/>
                <a:tab pos="2381250" algn="l"/>
                <a:tab pos="2795588" algn="l"/>
                <a:tab pos="3209925" algn="l"/>
                <a:tab pos="3625850" algn="l"/>
                <a:tab pos="4040188" algn="l"/>
                <a:tab pos="4454525" algn="l"/>
                <a:tab pos="4868863" algn="l"/>
                <a:tab pos="5284788" algn="l"/>
                <a:tab pos="5699125" algn="l"/>
                <a:tab pos="6113463" algn="l"/>
                <a:tab pos="6527800" algn="l"/>
                <a:tab pos="6943725" algn="l"/>
                <a:tab pos="7358063" algn="l"/>
                <a:tab pos="7772400" algn="l"/>
                <a:tab pos="8186738" algn="l"/>
                <a:tab pos="8602663" algn="l"/>
              </a:tabLst>
              <a:defRPr/>
            </a:pPr>
            <a:r>
              <a:rPr lang="en-US" sz="2600" kern="0" dirty="0" smtClean="0"/>
              <a:t>Click </a:t>
            </a:r>
            <a:r>
              <a:rPr lang="en-US" sz="2600" kern="0" dirty="0"/>
              <a:t>on the control you want to add and drag it to the form</a:t>
            </a:r>
          </a:p>
        </p:txBody>
      </p:sp>
    </p:spTree>
    <p:extLst>
      <p:ext uri="{BB962C8B-B14F-4D97-AF65-F5344CB8AC3E}">
        <p14:creationId xmlns:p14="http://schemas.microsoft.com/office/powerpoint/2010/main" val="8399479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C# Button </a:t>
            </a:r>
            <a:r>
              <a:rPr lang="en-US" sz="4000" dirty="0" smtClean="0">
                <a:solidFill>
                  <a:srgbClr val="002060"/>
                </a:solidFill>
              </a:rPr>
              <a:t>Control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56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A Message </a:t>
            </a:r>
            <a:r>
              <a:rPr lang="en-US" sz="2400" dirty="0" smtClean="0">
                <a:solidFill>
                  <a:srgbClr val="C00000"/>
                </a:solidFill>
              </a:rPr>
              <a:t>Box </a:t>
            </a:r>
            <a:r>
              <a:rPr lang="en-US" sz="2400" dirty="0" smtClean="0"/>
              <a:t>– a statement printed on a button click</a:t>
            </a:r>
            <a:endParaRPr lang="en-US" sz="2600" dirty="0" smtClean="0">
              <a:cs typeface="Times New Roman" panose="02020603050405020304" pitchFamily="18" charset="0"/>
            </a:endParaRPr>
          </a:p>
          <a:p>
            <a:pPr marL="0" indent="282575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button1_Click(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sender,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EventArgs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e)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{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2B91A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MessageBox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.Show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"you are in button one"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pPr marL="0" indent="0">
              <a:buNone/>
            </a:pPr>
            <a:endParaRPr lang="en-US" sz="2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i="1" dirty="0" smtClean="0">
                <a:solidFill>
                  <a:srgbClr val="00B050"/>
                </a:solidFill>
              </a:rPr>
              <a:t>Button1</a:t>
            </a:r>
            <a:r>
              <a:rPr lang="en-US" sz="2600" dirty="0" smtClean="0"/>
              <a:t> is the name of the button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i="1" dirty="0" smtClean="0">
                <a:solidFill>
                  <a:srgbClr val="00B050"/>
                </a:solidFill>
              </a:rPr>
              <a:t>_</a:t>
            </a:r>
            <a:r>
              <a:rPr lang="en-US" sz="2600" b="1" i="1" dirty="0">
                <a:solidFill>
                  <a:srgbClr val="00B050"/>
                </a:solidFill>
              </a:rPr>
              <a:t>Click </a:t>
            </a:r>
            <a:r>
              <a:rPr lang="en-US" sz="2600" dirty="0"/>
              <a:t>part after button1 is called an </a:t>
            </a:r>
            <a:r>
              <a:rPr lang="en-US" sz="2600" b="1" dirty="0"/>
              <a:t>Event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495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6424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</a:t>
            </a:r>
            <a:r>
              <a:rPr lang="en-US" dirty="0" smtClean="0"/>
              <a:t>can </a:t>
            </a:r>
            <a:r>
              <a:rPr lang="en-US" dirty="0"/>
              <a:t>add a Title quite </a:t>
            </a:r>
            <a:r>
              <a:rPr lang="en-US" dirty="0" smtClean="0"/>
              <a:t>easily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button1_Click_1(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"you are in button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</a:rPr>
              <a:t>one", "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</a:rPr>
              <a:t>Hello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Hello</a:t>
            </a:r>
            <a:r>
              <a:rPr lang="en-US" dirty="0" smtClean="0"/>
              <a:t> will display as the title of the message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Other Button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1825624"/>
            <a:ext cx="11707906" cy="4803775"/>
          </a:xfrm>
        </p:spPr>
        <p:txBody>
          <a:bodyPr>
            <a:normAutofit/>
          </a:bodyPr>
          <a:lstStyle/>
          <a:p>
            <a:r>
              <a:rPr lang="en-US" dirty="0" smtClean="0"/>
              <a:t>Rather </a:t>
            </a:r>
            <a:r>
              <a:rPr lang="en-US" dirty="0"/>
              <a:t>than having just an OK button, you can add buttons like Yes, No, and Cancel. We’ll add a </a:t>
            </a:r>
            <a:r>
              <a:rPr lang="en-US" b="1" dirty="0"/>
              <a:t>Yes</a:t>
            </a:r>
            <a:r>
              <a:rPr lang="en-US" dirty="0"/>
              <a:t> and a </a:t>
            </a:r>
            <a:r>
              <a:rPr lang="en-US" b="1" dirty="0"/>
              <a:t>No</a:t>
            </a:r>
            <a:r>
              <a:rPr lang="en-US" dirty="0"/>
              <a:t> button.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button1_Click_1(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object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sender,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</a:rPr>
              <a:t>EventArgs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e)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{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2B91AF"/>
                </a:solidFill>
                <a:highlight>
                  <a:srgbClr val="FFFFFF"/>
                </a:highlight>
              </a:rPr>
              <a:t>     </a:t>
            </a:r>
            <a:r>
              <a:rPr lang="en-US" sz="2600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.Show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</a:rPr>
              <a:t>"My first Message"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sz="2600" dirty="0" smtClean="0">
                <a:solidFill>
                  <a:srgbClr val="A31515"/>
                </a:solidFill>
                <a:highlight>
                  <a:srgbClr val="FFFFFF"/>
                </a:highlight>
              </a:rPr>
              <a:t>"Message"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,   </a:t>
            </a:r>
            <a:r>
              <a:rPr lang="en-US" sz="2600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MessageBoxButtons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2600" dirty="0" err="1" smtClean="0">
                <a:solidFill>
                  <a:srgbClr val="00B050"/>
                </a:solidFill>
                <a:highlight>
                  <a:srgbClr val="FFFFFF"/>
                </a:highlight>
              </a:rPr>
              <a:t>YesNo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}</a:t>
            </a:r>
          </a:p>
          <a:p>
            <a:r>
              <a:rPr lang="en-US" sz="2400" i="1" dirty="0" err="1" smtClean="0">
                <a:solidFill>
                  <a:srgbClr val="00B050"/>
                </a:solidFill>
              </a:rPr>
              <a:t>RetryCancel</a:t>
            </a:r>
            <a:endParaRPr lang="en-US" sz="2400" i="1" dirty="0" smtClean="0">
              <a:solidFill>
                <a:srgbClr val="00B050"/>
              </a:solidFill>
            </a:endParaRPr>
          </a:p>
          <a:p>
            <a:r>
              <a:rPr lang="en-US" sz="2400" i="1" dirty="0" err="1" smtClean="0">
                <a:solidFill>
                  <a:srgbClr val="00B050"/>
                </a:solidFill>
              </a:rPr>
              <a:t>YesNoCancel</a:t>
            </a:r>
            <a:r>
              <a:rPr lang="en-US" sz="2400" i="1" dirty="0" smtClean="0">
                <a:solidFill>
                  <a:srgbClr val="00B050"/>
                </a:solidFill>
              </a:rPr>
              <a:t> …..</a:t>
            </a:r>
            <a:endParaRPr lang="en-US" sz="26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7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Adding Icons to a Message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247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button1_Click_1(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.Show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</a:rPr>
              <a:t>"My first Message"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</a:rPr>
              <a:t>"Message"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,       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MessageBoxButtons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.YesNo,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MessageBoxIcon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Asterisk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MessageBoxIcon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B050"/>
                </a:solidFill>
                <a:highlight>
                  <a:srgbClr val="FFFFFF"/>
                </a:highlight>
              </a:rPr>
              <a:t>Question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MessageBoxIcon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B050"/>
                </a:solidFill>
                <a:highlight>
                  <a:srgbClr val="FFFFFF"/>
                </a:highlight>
              </a:rPr>
              <a:t>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Code which create Button itself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87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btnImage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Button"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btnImage.Visible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the world of Programmers"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btnImage.BackColor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btnImage.Text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.Controls.Add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btnImage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C# </a:t>
            </a:r>
            <a:r>
              <a:rPr lang="en-US" dirty="0" smtClean="0">
                <a:solidFill>
                  <a:srgbClr val="002060"/>
                </a:solidFill>
              </a:rPr>
              <a:t>Label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199"/>
          </a:xfrm>
        </p:spPr>
        <p:txBody>
          <a:bodyPr/>
          <a:lstStyle/>
          <a:p>
            <a:pPr lvl="0"/>
            <a:r>
              <a:rPr lang="en-US" dirty="0"/>
              <a:t>We can use the Label control to display text in a set location on the page. </a:t>
            </a:r>
          </a:p>
          <a:p>
            <a:pPr lvl="0"/>
            <a:r>
              <a:rPr lang="en-US" dirty="0"/>
              <a:t>Label controls can also be used </a:t>
            </a:r>
            <a:r>
              <a:rPr lang="en-US" i="1" dirty="0">
                <a:solidFill>
                  <a:srgbClr val="00B050"/>
                </a:solidFill>
              </a:rPr>
              <a:t>to add descriptive text to a Form </a:t>
            </a:r>
            <a:r>
              <a:rPr lang="en-US" dirty="0"/>
              <a:t>to provide the user with helpful information. 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23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19" y="1690688"/>
            <a:ext cx="4027674" cy="4136164"/>
          </a:xfrm>
        </p:spPr>
      </p:pic>
    </p:spTree>
    <p:extLst>
      <p:ext uri="{BB962C8B-B14F-4D97-AF65-F5344CB8AC3E}">
        <p14:creationId xmlns:p14="http://schemas.microsoft.com/office/powerpoint/2010/main" val="279480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C# Text-Box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199"/>
          </a:xfrm>
        </p:spPr>
        <p:txBody>
          <a:bodyPr>
            <a:normAutofit/>
          </a:bodyPr>
          <a:lstStyle/>
          <a:p>
            <a:pPr lvl="0" algn="just"/>
            <a:r>
              <a:rPr lang="en-US" sz="2600" dirty="0"/>
              <a:t>A text box object is used </a:t>
            </a:r>
            <a:r>
              <a:rPr lang="en-US" sz="2600" i="1" dirty="0">
                <a:solidFill>
                  <a:srgbClr val="0070C0"/>
                </a:solidFill>
              </a:rPr>
              <a:t>to display text on a form </a:t>
            </a:r>
            <a:r>
              <a:rPr lang="en-US" sz="2600" dirty="0"/>
              <a:t>or </a:t>
            </a:r>
            <a:r>
              <a:rPr lang="en-US" sz="2600" i="1" dirty="0">
                <a:solidFill>
                  <a:srgbClr val="0070C0"/>
                </a:solidFill>
              </a:rPr>
              <a:t>to get user input </a:t>
            </a:r>
            <a:r>
              <a:rPr lang="en-US" sz="2600" dirty="0"/>
              <a:t>while a C# program is running. </a:t>
            </a:r>
            <a:endParaRPr lang="en-US" sz="2600" dirty="0" smtClean="0"/>
          </a:p>
          <a:p>
            <a:pPr algn="just"/>
            <a:r>
              <a:rPr lang="en-US" sz="2600" dirty="0" smtClean="0"/>
              <a:t>User </a:t>
            </a:r>
            <a:r>
              <a:rPr lang="en-US" sz="2600" dirty="0"/>
              <a:t>can type data or paste it into the control from the clipboard.</a:t>
            </a:r>
          </a:p>
          <a:p>
            <a:pPr algn="just"/>
            <a:r>
              <a:rPr lang="en-US" sz="2600" dirty="0" smtClean="0">
                <a:cs typeface="Times New Roman" panose="02020603050405020304" pitchFamily="18" charset="0"/>
              </a:rPr>
              <a:t>This </a:t>
            </a:r>
            <a:r>
              <a:rPr lang="en-US" sz="2600" dirty="0">
                <a:cs typeface="Times New Roman" panose="02020603050405020304" pitchFamily="18" charset="0"/>
              </a:rPr>
              <a:t>control has additional functionality that is not found in the standard Windows </a:t>
            </a:r>
            <a:r>
              <a:rPr lang="en-US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text box control</a:t>
            </a:r>
            <a:r>
              <a:rPr lang="en-US" sz="2600" dirty="0">
                <a:cs typeface="Times New Roman" panose="02020603050405020304" pitchFamily="18" charset="0"/>
              </a:rPr>
              <a:t>, including .</a:t>
            </a:r>
          </a:p>
          <a:p>
            <a:pPr lvl="1" algn="just"/>
            <a:r>
              <a:rPr lang="en-US" dirty="0"/>
              <a:t>Multiline editing and </a:t>
            </a:r>
          </a:p>
          <a:p>
            <a:pPr lvl="1" algn="just"/>
            <a:r>
              <a:rPr lang="en-US" dirty="0"/>
              <a:t>Password character masking</a:t>
            </a:r>
            <a:r>
              <a:rPr lang="en-US" dirty="0" smtClean="0"/>
              <a:t>.</a:t>
            </a:r>
          </a:p>
          <a:p>
            <a:pPr algn="just"/>
            <a:r>
              <a:rPr lang="en-US" sz="2600" dirty="0"/>
              <a:t>Message Box only </a:t>
            </a:r>
            <a:r>
              <a:rPr lang="en-US" sz="2600" i="1" dirty="0">
                <a:solidFill>
                  <a:srgbClr val="0070C0"/>
                </a:solidFill>
              </a:rPr>
              <a:t>displays text</a:t>
            </a:r>
          </a:p>
        </p:txBody>
      </p:sp>
    </p:spTree>
    <p:extLst>
      <p:ext uri="{BB962C8B-B14F-4D97-AF65-F5344CB8AC3E}">
        <p14:creationId xmlns:p14="http://schemas.microsoft.com/office/powerpoint/2010/main" val="21797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Example-1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textBox1.Text;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age = textBox2.Text;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(age);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53" y="1825625"/>
            <a:ext cx="4027674" cy="413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11125" y="3039034"/>
            <a:ext cx="8672848" cy="202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4000" b="0" kern="0" dirty="0" smtClean="0">
                <a:solidFill>
                  <a:srgbClr val="C00000"/>
                </a:solidFill>
                <a:latin typeface="Britannic Bold" pitchFamily="34" charset="0"/>
              </a:rPr>
              <a:t>Chapter - 4</a:t>
            </a:r>
            <a: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  <a:t/>
            </a:r>
            <a:b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</a:br>
            <a: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  <a:t/>
            </a:r>
            <a:b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</a:br>
            <a: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  <a:t/>
            </a:r>
            <a:b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</a:br>
            <a:endParaRPr lang="en-US" kern="0" dirty="0" smtClean="0">
              <a:solidFill>
                <a:srgbClr val="C00000"/>
              </a:solidFill>
              <a:latin typeface="Britannic Bold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Windows Form Application</a:t>
            </a: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                                                                  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4871161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59" y="217209"/>
            <a:ext cx="10515600" cy="71064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Example-2 </a:t>
            </a:r>
            <a:r>
              <a:rPr lang="en-US" sz="3600" i="1" dirty="0" smtClean="0">
                <a:solidFill>
                  <a:srgbClr val="0070C0"/>
                </a:solidFill>
              </a:rPr>
              <a:t>Simple Calculator</a:t>
            </a:r>
            <a:endParaRPr lang="en-US" sz="3600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59" y="1059142"/>
            <a:ext cx="11533094" cy="55971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button1_Click(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a,b,c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(textBox1.Text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(textBox2.Text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 a + b;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button2_Click(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(textBox1.Text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(textBox2.Text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 a-b;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075" y="1203475"/>
            <a:ext cx="3964571" cy="4059612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906518">
            <a:off x="5054550" y="2796538"/>
            <a:ext cx="2714241" cy="15605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0310056">
            <a:off x="5093804" y="4296795"/>
            <a:ext cx="2714241" cy="156054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9" y="96184"/>
            <a:ext cx="10515600" cy="872004"/>
          </a:xfrm>
        </p:spPr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Example-2 </a:t>
            </a:r>
            <a:r>
              <a:rPr lang="en-US" sz="3600" i="1" dirty="0">
                <a:solidFill>
                  <a:srgbClr val="0070C0"/>
                </a:solidFill>
              </a:rPr>
              <a:t>Simple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142999"/>
            <a:ext cx="11604812" cy="54998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button5_Click(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(textBox1.Text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(textBox2.Text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 a + b;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textBox3.Text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button6_Click_1(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(textBox1.Text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(textBox2.Text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 a * b;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textBox3.Text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958" y="1458969"/>
            <a:ext cx="3964571" cy="4059612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906518" flipV="1">
            <a:off x="5856398" y="2871799"/>
            <a:ext cx="4588068" cy="122487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0310056">
            <a:off x="5809499" y="4878363"/>
            <a:ext cx="4681865" cy="131596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94143" cy="487997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Text Box </a:t>
            </a:r>
            <a:r>
              <a:rPr lang="en-US" dirty="0">
                <a:cs typeface="Times New Roman" panose="02020603050405020304" pitchFamily="18" charset="0"/>
              </a:rPr>
              <a:t>controls can also be used to accept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passwords</a:t>
            </a:r>
            <a:r>
              <a:rPr lang="en-US" dirty="0">
                <a:cs typeface="Times New Roman" panose="02020603050405020304" pitchFamily="18" charset="0"/>
              </a:rPr>
              <a:t> and other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sensitive information</a:t>
            </a:r>
            <a:r>
              <a:rPr lang="en-US" dirty="0"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You can use the </a:t>
            </a:r>
            <a:r>
              <a:rPr lang="en-US" dirty="0" smtClean="0">
                <a:cs typeface="Times New Roman" panose="02020603050405020304" pitchFamily="18" charset="0"/>
              </a:rPr>
              <a:t>Password-Char </a:t>
            </a:r>
            <a:r>
              <a:rPr lang="en-US" dirty="0">
                <a:cs typeface="Times New Roman" panose="02020603050405020304" pitchFamily="18" charset="0"/>
              </a:rPr>
              <a:t>property to mask characters entered in a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single line</a:t>
            </a:r>
            <a:r>
              <a:rPr lang="en-US" dirty="0">
                <a:cs typeface="Times New Roman" panose="02020603050405020304" pitchFamily="18" charset="0"/>
              </a:rPr>
              <a:t> version of the control.</a:t>
            </a:r>
          </a:p>
          <a:p>
            <a:pPr marL="0" indent="0" algn="just">
              <a:buNone/>
            </a:pPr>
            <a:r>
              <a:rPr lang="en-US" b="1" dirty="0" smtClean="0"/>
              <a:t>    </a:t>
            </a:r>
            <a:r>
              <a:rPr lang="en-US" b="1" dirty="0"/>
              <a:t>textBox1.PasswordChar = '*';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The above code set the </a:t>
            </a:r>
            <a:r>
              <a:rPr lang="en-US" dirty="0" smtClean="0">
                <a:cs typeface="Times New Roman" panose="02020603050405020304" pitchFamily="18" charset="0"/>
              </a:rPr>
              <a:t>Password-Char </a:t>
            </a:r>
            <a:r>
              <a:rPr lang="en-US" dirty="0">
                <a:cs typeface="Times New Roman" panose="02020603050405020304" pitchFamily="18" charset="0"/>
              </a:rPr>
              <a:t>to * , so when the user enter password then it display only * instead of t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yped characters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9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7686" cy="49090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You can add new line in a textbox using many ways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en-US" b="1" dirty="0" smtClean="0"/>
              <a:t>textBox1.Text </a:t>
            </a:r>
            <a:r>
              <a:rPr lang="en-US" b="1" dirty="0"/>
              <a:t>+= "your text" + "\r\n";</a:t>
            </a:r>
            <a:r>
              <a:rPr lang="en-US" dirty="0"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b="1" dirty="0" smtClean="0">
                <a:cs typeface="Times New Roman" panose="02020603050405020304" pitchFamily="18" charset="0"/>
              </a:rPr>
              <a:t>	or</a:t>
            </a:r>
            <a:endParaRPr lang="en-US" b="1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/>
              <a:t>	textBox1.Text </a:t>
            </a:r>
            <a:r>
              <a:rPr lang="en-US" b="1" dirty="0"/>
              <a:t>+= "your text" + </a:t>
            </a:r>
            <a:r>
              <a:rPr lang="en-US" b="1" dirty="0" err="1"/>
              <a:t>Environment.NewLine</a:t>
            </a:r>
            <a:r>
              <a:rPr lang="en-US" b="1" dirty="0" smtClean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Make multiline True first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textBox3.Text 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pt-BR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is"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pt-BR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c.ToString();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70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3113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Form Properties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81635" y="1636900"/>
            <a:ext cx="10410265" cy="5059735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b="1" dirty="0">
                <a:solidFill>
                  <a:srgbClr val="FF0000"/>
                </a:solidFill>
              </a:rPr>
              <a:t>Properties</a:t>
            </a:r>
            <a:r>
              <a:rPr lang="en-US" sz="2600" b="1" dirty="0" smtClean="0">
                <a:solidFill>
                  <a:srgbClr val="FF0000"/>
                </a:solidFill>
              </a:rPr>
              <a:t>: </a:t>
            </a:r>
            <a:r>
              <a:rPr lang="en-US" sz="2600" b="1" dirty="0" smtClean="0"/>
              <a:t>which </a:t>
            </a:r>
            <a:r>
              <a:rPr lang="en-US" sz="2600" b="1" dirty="0"/>
              <a:t>describe the </a:t>
            </a:r>
            <a:r>
              <a:rPr lang="en-US" sz="2600" b="1" dirty="0" smtClean="0"/>
              <a:t>object</a:t>
            </a:r>
            <a:endParaRPr lang="en-US" sz="2600" kern="0" dirty="0" smtClean="0"/>
          </a:p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 smtClean="0"/>
              <a:t>Each </a:t>
            </a:r>
            <a:r>
              <a:rPr lang="en-US" sz="2600" kern="0" dirty="0"/>
              <a:t>control has </a:t>
            </a:r>
            <a:r>
              <a:rPr lang="en-US" sz="2600" i="1" kern="0" dirty="0">
                <a:solidFill>
                  <a:srgbClr val="0000FF"/>
                </a:solidFill>
              </a:rPr>
              <a:t>properties</a:t>
            </a:r>
            <a:r>
              <a:rPr lang="en-US" sz="2600" kern="0" dirty="0"/>
              <a:t> (and some </a:t>
            </a:r>
            <a:r>
              <a:rPr lang="en-US" sz="2600" i="1" kern="0" dirty="0">
                <a:solidFill>
                  <a:srgbClr val="0000FF"/>
                </a:solidFill>
              </a:rPr>
              <a:t>methods</a:t>
            </a:r>
            <a:r>
              <a:rPr lang="en-US" sz="2600" kern="0" dirty="0"/>
              <a:t>)</a:t>
            </a:r>
          </a:p>
          <a:p>
            <a:pPr marL="906463" lvl="1" indent="-293688">
              <a:buClr>
                <a:srgbClr val="FF3366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Example properties: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Enable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Font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Text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Visible</a:t>
            </a:r>
          </a:p>
          <a:p>
            <a:pPr marL="906463" lvl="1" indent="-293688">
              <a:buClr>
                <a:srgbClr val="FF3366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Example methods: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Hide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Select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34475599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69140"/>
            <a:ext cx="7848600" cy="46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758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097927"/>
            <a:ext cx="7109013" cy="38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871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35" y="1690688"/>
            <a:ext cx="8104013" cy="474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098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52" y="1804146"/>
            <a:ext cx="8601948" cy="46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180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90688"/>
            <a:ext cx="8402171" cy="488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493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Windows </a:t>
            </a:r>
            <a:r>
              <a:rPr lang="en-US" dirty="0" smtClean="0"/>
              <a:t>Form Application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</a:t>
            </a:r>
            <a:r>
              <a:rPr lang="en-US" dirty="0"/>
              <a:t># Windows </a:t>
            </a:r>
            <a:r>
              <a:rPr lang="en-US" dirty="0" smtClean="0"/>
              <a:t>Forms </a:t>
            </a:r>
            <a:r>
              <a:rPr lang="en-US" dirty="0"/>
              <a:t>Controls </a:t>
            </a:r>
          </a:p>
        </p:txBody>
      </p:sp>
    </p:spTree>
    <p:extLst>
      <p:ext uri="{BB962C8B-B14F-4D97-AF65-F5344CB8AC3E}">
        <p14:creationId xmlns:p14="http://schemas.microsoft.com/office/powerpoint/2010/main" val="649448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38300"/>
            <a:ext cx="8754035" cy="49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25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grpSp>
        <p:nvGrpSpPr>
          <p:cNvPr id="7" name="Group 6"/>
          <p:cNvGrpSpPr/>
          <p:nvPr/>
        </p:nvGrpSpPr>
        <p:grpSpPr>
          <a:xfrm>
            <a:off x="2214730" y="1696571"/>
            <a:ext cx="8166399" cy="4607858"/>
            <a:chOff x="198120" y="1295400"/>
            <a:chExt cx="8945880" cy="55626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" y="1295400"/>
              <a:ext cx="8763000" cy="368141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887" y="5038725"/>
              <a:ext cx="8901113" cy="1819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88454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Set property using a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.BackColor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.Brown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“Lab Exercise"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.Size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(350, 125);</a:t>
            </a:r>
          </a:p>
          <a:p>
            <a:pPr marL="457200" lvl="1" indent="0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.Location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(500, 200);</a:t>
            </a:r>
          </a:p>
          <a:p>
            <a:pPr marL="457200" lvl="1" indent="0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.MaximizeBox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4047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15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Text-Box </a:t>
            </a:r>
            <a:r>
              <a:rPr lang="en-US" sz="3600" dirty="0">
                <a:solidFill>
                  <a:srgbClr val="0070C0"/>
                </a:solidFill>
              </a:rPr>
              <a:t>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452282"/>
            <a:ext cx="11035553" cy="52309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textBox1.Width = 250;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textBox1.Height = 50;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textBox1.PasswordChar = '*';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textBox1.BackColor = </a:t>
            </a:r>
            <a:r>
              <a:rPr lang="en-US" sz="2400" dirty="0" err="1" smtClean="0"/>
              <a:t>Color.Blue</a:t>
            </a:r>
            <a:r>
              <a:rPr lang="en-US" sz="2400" dirty="0" smtClean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textBox1.ForeColor = </a:t>
            </a:r>
            <a:r>
              <a:rPr lang="en-US" sz="2400" dirty="0" err="1" smtClean="0"/>
              <a:t>Color.White</a:t>
            </a:r>
            <a:r>
              <a:rPr lang="en-US" sz="2400" dirty="0" smtClean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textBox1.BorderStyle = BorderStyle.Fixed3D;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textBox1.MaxLength = 40; 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Maximum </a:t>
            </a:r>
            <a:r>
              <a:rPr lang="en-US" i="1" dirty="0">
                <a:solidFill>
                  <a:srgbClr val="00B050"/>
                </a:solidFill>
              </a:rPr>
              <a:t>number of characters or words the user can input </a:t>
            </a:r>
            <a:endParaRPr lang="en-US" i="1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textBox1.ReadOnly = true</a:t>
            </a:r>
            <a:r>
              <a:rPr lang="en-US" sz="2400" dirty="0" smtClean="0"/>
              <a:t>;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Prevent a </a:t>
            </a:r>
            <a:r>
              <a:rPr lang="en-US" i="1" dirty="0">
                <a:solidFill>
                  <a:srgbClr val="00B050"/>
                </a:solidFill>
              </a:rPr>
              <a:t>user from changing the text that appears in a text </a:t>
            </a:r>
            <a:r>
              <a:rPr lang="en-US" i="1" dirty="0" smtClean="0">
                <a:solidFill>
                  <a:srgbClr val="00B050"/>
                </a:solidFill>
              </a:rPr>
              <a:t>box</a:t>
            </a:r>
            <a:endParaRPr lang="en-US" sz="2400" i="1" dirty="0">
              <a:solidFill>
                <a:srgbClr val="00B05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0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64659"/>
            <a:ext cx="9067800" cy="453614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/>
            <a:r>
              <a:rPr lang="en-US" sz="2600" b="1" dirty="0">
                <a:solidFill>
                  <a:srgbClr val="7030A0"/>
                </a:solidFill>
              </a:rPr>
              <a:t>Methods</a:t>
            </a:r>
            <a:r>
              <a:rPr lang="en-US" sz="2600" b="1" dirty="0" smtClean="0">
                <a:solidFill>
                  <a:srgbClr val="7030A0"/>
                </a:solidFill>
              </a:rPr>
              <a:t>: </a:t>
            </a:r>
            <a:r>
              <a:rPr lang="en-US" sz="2600" b="1" dirty="0" smtClean="0"/>
              <a:t>cause </a:t>
            </a:r>
            <a:r>
              <a:rPr lang="en-US" sz="2600" b="1" dirty="0"/>
              <a:t>an object to do something and</a:t>
            </a:r>
            <a:endParaRPr lang="en-US" sz="2600" dirty="0" smtClean="0"/>
          </a:p>
          <a:p>
            <a:pPr algn="just"/>
            <a:r>
              <a:rPr lang="en-US" u="sng" dirty="0"/>
              <a:t>Example</a:t>
            </a:r>
          </a:p>
          <a:p>
            <a:pPr marL="457200" lvl="1" indent="0" algn="just">
              <a:buNone/>
            </a:pPr>
            <a:r>
              <a:rPr lang="en-US" sz="2800" dirty="0">
                <a:solidFill>
                  <a:srgbClr val="0070C0"/>
                </a:solidFill>
              </a:rPr>
              <a:t> Close();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following are some of the commonly used methods of the Form class. </a:t>
            </a:r>
          </a:p>
          <a:p>
            <a:pPr algn="just"/>
            <a:r>
              <a:rPr lang="en-US" dirty="0"/>
              <a:t>You can refer to Microsoft documentation for a complete list of methods associated with forms </a:t>
            </a:r>
            <a:r>
              <a:rPr lang="en-US" dirty="0" smtClean="0"/>
              <a:t>control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Form Methods</a:t>
            </a:r>
          </a:p>
        </p:txBody>
      </p:sp>
    </p:spTree>
    <p:extLst>
      <p:ext uri="{BB962C8B-B14F-4D97-AF65-F5344CB8AC3E}">
        <p14:creationId xmlns:p14="http://schemas.microsoft.com/office/powerpoint/2010/main" val="2640570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07024" y="1643836"/>
            <a:ext cx="8184776" cy="4756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29" y="418913"/>
            <a:ext cx="10515600" cy="1224923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1735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446" y="5578738"/>
            <a:ext cx="8243048" cy="78172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299446" y="1620078"/>
            <a:ext cx="8368553" cy="395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606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70C0"/>
                </a:solidFill>
              </a:rPr>
              <a:t>Cont.…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70846" y="1690688"/>
            <a:ext cx="8597153" cy="5091113"/>
            <a:chOff x="228600" y="1190625"/>
            <a:chExt cx="8915400" cy="55911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1190625"/>
              <a:ext cx="8915400" cy="44767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5867400"/>
              <a:ext cx="8915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29646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88191"/>
            <a:ext cx="9144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802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78" y="1999970"/>
            <a:ext cx="7704269" cy="42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33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90688"/>
            <a:ext cx="10148047" cy="45630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00FF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Windows Forms </a:t>
            </a:r>
            <a:r>
              <a:rPr lang="en-US" i="1" dirty="0">
                <a:solidFill>
                  <a:srgbClr val="0000FF"/>
                </a:solidFill>
              </a:rPr>
              <a:t>=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Graphical User Interface</a:t>
            </a:r>
            <a:r>
              <a:rPr lang="en-US" dirty="0"/>
              <a:t>(</a:t>
            </a:r>
            <a:r>
              <a:rPr lang="en-US" i="1" dirty="0">
                <a:solidFill>
                  <a:srgbClr val="0000FF"/>
                </a:solidFill>
              </a:rPr>
              <a:t>GUI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dirty="0"/>
              <a:t>Allows the user to interact visually with a program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36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Windows Forms Basics</a:t>
            </a:r>
          </a:p>
        </p:txBody>
      </p:sp>
    </p:spTree>
    <p:extLst>
      <p:ext uri="{BB962C8B-B14F-4D97-AF65-F5344CB8AC3E}">
        <p14:creationId xmlns:p14="http://schemas.microsoft.com/office/powerpoint/2010/main" val="117937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82587"/>
            <a:ext cx="10820400" cy="432995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600" b="1" dirty="0">
                <a:solidFill>
                  <a:srgbClr val="7030A0"/>
                </a:solidFill>
              </a:rPr>
              <a:t>Events: </a:t>
            </a:r>
            <a:r>
              <a:rPr lang="en-US" sz="2600" dirty="0" smtClean="0"/>
              <a:t>are </a:t>
            </a:r>
            <a:r>
              <a:rPr lang="en-US" sz="2600" dirty="0"/>
              <a:t>what happens when an object does something.</a:t>
            </a:r>
            <a:endParaRPr lang="en-US" sz="2600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Following </a:t>
            </a:r>
            <a:r>
              <a:rPr lang="en-US" dirty="0"/>
              <a:t>table lists down various important events related to a form.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You </a:t>
            </a:r>
            <a:r>
              <a:rPr lang="en-US" dirty="0"/>
              <a:t>can refer to Microsoft documentation for a complete list of events associated with forms control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 Events</a:t>
            </a:r>
          </a:p>
        </p:txBody>
      </p:sp>
    </p:spTree>
    <p:extLst>
      <p:ext uri="{BB962C8B-B14F-4D97-AF65-F5344CB8AC3E}">
        <p14:creationId xmlns:p14="http://schemas.microsoft.com/office/powerpoint/2010/main" val="201456448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66682" y="1819491"/>
            <a:ext cx="8225118" cy="44289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59935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541" y="1882840"/>
            <a:ext cx="7856678" cy="459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092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98014"/>
            <a:ext cx="7924800" cy="43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899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28" y="1830125"/>
            <a:ext cx="7937361" cy="44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915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10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Text-Box Events </a:t>
            </a:r>
            <a:r>
              <a:rPr lang="en-US" sz="3600" b="1" dirty="0" smtClean="0">
                <a:solidFill>
                  <a:srgbClr val="00B050"/>
                </a:solidFill>
              </a:rPr>
              <a:t>=&gt;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i="1" dirty="0" smtClean="0">
                <a:solidFill>
                  <a:srgbClr val="C00000"/>
                </a:solidFill>
              </a:rPr>
              <a:t>Key-down </a:t>
            </a:r>
            <a:r>
              <a:rPr lang="en-US" sz="3600" b="1" i="1" dirty="0">
                <a:solidFill>
                  <a:srgbClr val="C00000"/>
                </a:solidFill>
              </a:rPr>
              <a:t>event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129682" cy="48441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Used to </a:t>
            </a:r>
            <a:r>
              <a:rPr lang="en-US" dirty="0"/>
              <a:t>capture which key is pressed by the </a:t>
            </a:r>
            <a:r>
              <a:rPr lang="en-US" dirty="0" smtClean="0"/>
              <a:t>user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textBox1_KeyDown(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KeyEventArgs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e.KeyCode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Pressed Letter 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e.KeyCode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Pressed Letter 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15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284442"/>
            <a:ext cx="11084859" cy="8316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=&gt;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b="1" i="1" dirty="0" smtClean="0">
                <a:solidFill>
                  <a:srgbClr val="C00000"/>
                </a:solidFill>
              </a:rPr>
              <a:t>Text </a:t>
            </a:r>
            <a:r>
              <a:rPr lang="en-US" sz="3600" b="1" i="1" dirty="0">
                <a:solidFill>
                  <a:srgbClr val="C00000"/>
                </a:solidFill>
              </a:rPr>
              <a:t>Changed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1371600"/>
            <a:ext cx="11672047" cy="5284693"/>
          </a:xfrm>
        </p:spPr>
        <p:txBody>
          <a:bodyPr/>
          <a:lstStyle/>
          <a:p>
            <a:r>
              <a:rPr lang="en-US" dirty="0" smtClean="0"/>
              <a:t>This event raises when a user enters an </a:t>
            </a:r>
            <a:r>
              <a:rPr lang="en-US" dirty="0"/>
              <a:t>input or </a:t>
            </a:r>
            <a:r>
              <a:rPr lang="en-US" dirty="0" smtClean="0"/>
              <a:t>set </a:t>
            </a:r>
            <a:r>
              <a:rPr lang="en-US" dirty="0"/>
              <a:t>the Text property to a new </a:t>
            </a:r>
            <a:r>
              <a:rPr lang="en-US" dirty="0" smtClean="0"/>
              <a:t>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textBox1_TextChanged(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label1.Text = textBox1.Text;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44" y="3302325"/>
            <a:ext cx="4058544" cy="12475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44" y="4972542"/>
            <a:ext cx="4058544" cy="1261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Down Arrow 5"/>
          <p:cNvSpPr/>
          <p:nvPr/>
        </p:nvSpPr>
        <p:spPr>
          <a:xfrm>
            <a:off x="8593904" y="4549893"/>
            <a:ext cx="349623" cy="422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368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C# </a:t>
            </a:r>
            <a:r>
              <a:rPr lang="en-US" dirty="0" smtClean="0">
                <a:solidFill>
                  <a:srgbClr val="002060"/>
                </a:solidFill>
              </a:rPr>
              <a:t>List-Box </a:t>
            </a:r>
            <a:r>
              <a:rPr lang="en-US" dirty="0">
                <a:solidFill>
                  <a:srgbClr val="002060"/>
                </a:solidFill>
              </a:rPr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1869459"/>
            <a:ext cx="11353800" cy="469270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ListBox</a:t>
            </a:r>
            <a:r>
              <a:rPr lang="en-US" dirty="0"/>
              <a:t> control enables you to </a:t>
            </a:r>
            <a:r>
              <a:rPr lang="en-US" i="1" dirty="0">
                <a:solidFill>
                  <a:srgbClr val="00B050"/>
                </a:solidFill>
              </a:rPr>
              <a:t>display a list of items to the user </a:t>
            </a:r>
            <a:r>
              <a:rPr lang="en-US" dirty="0"/>
              <a:t>that the user can select by clicking</a:t>
            </a:r>
            <a:r>
              <a:rPr lang="en-US" dirty="0" smtClean="0"/>
              <a:t>.</a:t>
            </a:r>
          </a:p>
          <a:p>
            <a:r>
              <a:rPr lang="en-US" dirty="0">
                <a:cs typeface="Times New Roman" panose="02020603050405020304" pitchFamily="18" charset="0"/>
              </a:rPr>
              <a:t>Used to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display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selection</a:t>
            </a:r>
            <a:r>
              <a:rPr lang="en-US" dirty="0">
                <a:cs typeface="Times New Roman" panose="02020603050405020304" pitchFamily="18" charset="0"/>
              </a:rPr>
              <a:t> functionality,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# listbox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990" y="3390900"/>
            <a:ext cx="33051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329954" y="3390900"/>
            <a:ext cx="7422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/>
              <a:t>button1_Click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listBox1.Text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10730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407024"/>
            <a:ext cx="10914529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cs typeface="Times New Roman" panose="02020603050405020304" pitchFamily="18" charset="0"/>
              </a:rPr>
              <a:t>You can use the </a:t>
            </a:r>
            <a:r>
              <a:rPr lang="en-US" sz="2400" i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Add</a:t>
            </a:r>
            <a:r>
              <a:rPr lang="en-US" sz="2400" dirty="0" smtClean="0">
                <a:cs typeface="Times New Roman" panose="02020603050405020304" pitchFamily="18" charset="0"/>
              </a:rPr>
              <a:t>  method to add items to a list box. </a:t>
            </a:r>
          </a:p>
          <a:p>
            <a:pPr algn="just"/>
            <a:r>
              <a:rPr lang="en-US" sz="2400" dirty="0" smtClean="0">
                <a:cs typeface="Times New Roman" panose="02020603050405020304" pitchFamily="18" charset="0"/>
              </a:rPr>
              <a:t>The Add method adds new items at the end of an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unsorted list box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0024" cy="4897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listBox1.Items.Add(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listBox1.Items.Add(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listBox1.Items.Add(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</a:rPr>
              <a:t>If you want to retrieve a single selected item to a variable, you can code like this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 string </a:t>
            </a:r>
            <a:r>
              <a:rPr lang="en-US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;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= listBox1.Text;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581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90688"/>
            <a:ext cx="11196918" cy="469666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403225" indent="-309563" algn="just">
              <a:buClr>
                <a:srgbClr val="FF3366"/>
              </a:buClr>
              <a:buSzPct val="45000"/>
              <a:buFont typeface="Wingdings" panose="05000000000000000000" pitchFamily="2" charset="2"/>
              <a:buChar char="q"/>
              <a:tabLst>
                <a:tab pos="387350" algn="l"/>
                <a:tab pos="45720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  <a:defRPr/>
            </a:pPr>
            <a:r>
              <a:rPr lang="en-US" dirty="0"/>
              <a:t>GUI's are built from </a:t>
            </a:r>
            <a:r>
              <a:rPr lang="en-US" i="1" dirty="0">
                <a:solidFill>
                  <a:srgbClr val="0000FF"/>
                </a:solidFill>
              </a:rPr>
              <a:t>GUI controls</a:t>
            </a:r>
          </a:p>
          <a:p>
            <a:pPr marL="982662" indent="-457200" algn="just">
              <a:buClr>
                <a:srgbClr val="FF3366"/>
              </a:buClr>
              <a:buSzPct val="75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/>
              <a:t>Also known as </a:t>
            </a:r>
            <a:r>
              <a:rPr lang="en-US" sz="2600" i="1" dirty="0">
                <a:solidFill>
                  <a:srgbClr val="00B050"/>
                </a:solidFill>
              </a:rPr>
              <a:t>components</a:t>
            </a:r>
            <a:r>
              <a:rPr lang="en-US" sz="2600" dirty="0">
                <a:solidFill>
                  <a:srgbClr val="00B050"/>
                </a:solidFill>
              </a:rPr>
              <a:t> </a:t>
            </a:r>
            <a:r>
              <a:rPr lang="en-US" sz="2600" dirty="0"/>
              <a:t>or </a:t>
            </a:r>
            <a:r>
              <a:rPr lang="en-US" sz="2600" i="1" dirty="0">
                <a:solidFill>
                  <a:srgbClr val="00B050"/>
                </a:solidFill>
              </a:rPr>
              <a:t>widgets</a:t>
            </a:r>
            <a:endParaRPr lang="en-US" sz="2600" dirty="0">
              <a:solidFill>
                <a:srgbClr val="00B050"/>
              </a:solidFill>
            </a:endParaRPr>
          </a:p>
          <a:p>
            <a:pPr marL="982662" indent="-457200" algn="just">
              <a:buClr>
                <a:srgbClr val="FF3366"/>
              </a:buClr>
              <a:buSzPct val="75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/>
              <a:t>They are objects that can:</a:t>
            </a:r>
          </a:p>
          <a:p>
            <a:pPr marL="1371600" lvl="1" indent="-327025" algn="just">
              <a:buClr>
                <a:srgbClr val="FF3366"/>
              </a:buClr>
              <a:buSzPct val="75000"/>
              <a:buFont typeface="Symbol" charset="2"/>
              <a:buChar char=""/>
              <a:tabLst>
                <a:tab pos="387350" algn="l"/>
                <a:tab pos="490538" algn="l"/>
                <a:tab pos="904875" algn="l"/>
                <a:tab pos="1735138" algn="l"/>
                <a:tab pos="2149475" algn="l"/>
                <a:tab pos="2563813" algn="l"/>
                <a:tab pos="2863850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  <a:defRPr/>
            </a:pPr>
            <a:r>
              <a:rPr lang="en-US" sz="2600" dirty="0"/>
              <a:t>Display information on the screen, or </a:t>
            </a:r>
          </a:p>
          <a:p>
            <a:pPr marL="1317625" lvl="1" indent="-273050" algn="just">
              <a:buClr>
                <a:srgbClr val="FF3366"/>
              </a:buClr>
              <a:buSzPct val="75000"/>
              <a:buFont typeface="Symbol" charset="2"/>
              <a:buChar char="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/>
              <a:t>Enable users to interact with an application via the mouse, keyboard or other form of input</a:t>
            </a:r>
          </a:p>
          <a:p>
            <a:pPr marL="1044750" indent="-519848" algn="just">
              <a:buClr>
                <a:srgbClr val="FF3366"/>
              </a:buClr>
              <a:buSzPct val="75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>
                <a:solidFill>
                  <a:srgbClr val="FF0000"/>
                </a:solidFill>
              </a:rPr>
              <a:t>Examples</a:t>
            </a:r>
            <a:r>
              <a:rPr lang="en-US" sz="2600" dirty="0"/>
              <a:t> - commonly used </a:t>
            </a:r>
            <a:r>
              <a:rPr lang="en-US" sz="2600" i="1" dirty="0">
                <a:solidFill>
                  <a:srgbClr val="0000FF"/>
                </a:solidFill>
              </a:rPr>
              <a:t>types of GUI controls</a:t>
            </a:r>
          </a:p>
          <a:p>
            <a:pPr marL="1371600" lvl="1" indent="-282575" algn="just">
              <a:buClr>
                <a:srgbClr val="FF3366"/>
              </a:buClr>
              <a:buSzPct val="45000"/>
              <a:buFont typeface="Wingdings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/>
              <a:t>Label, </a:t>
            </a:r>
            <a:r>
              <a:rPr lang="en-US" sz="2600" dirty="0" smtClean="0"/>
              <a:t>Textbox, </a:t>
            </a:r>
            <a:r>
              <a:rPr lang="en-US" sz="2600" dirty="0"/>
              <a:t>Button, </a:t>
            </a:r>
            <a:r>
              <a:rPr lang="en-US" sz="2600" dirty="0" smtClean="0"/>
              <a:t>Checkbox Combo Box, List Box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Building GUI</a:t>
            </a:r>
          </a:p>
        </p:txBody>
      </p:sp>
    </p:spTree>
    <p:extLst>
      <p:ext uri="{BB962C8B-B14F-4D97-AF65-F5344CB8AC3E}">
        <p14:creationId xmlns:p14="http://schemas.microsoft.com/office/powerpoint/2010/main" val="102594870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8659" cy="47230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SelectionMode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how many items in the list can be selected at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ListBox control can provide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selections using the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SelectionMode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change the selection mode property to multiple select, then you will retrieve a collection of items from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ListBox1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SelectedItems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listBox1.SelectionMode </a:t>
            </a:r>
            <a:r>
              <a:rPr lang="en-US" sz="2400" dirty="0">
                <a:solidFill>
                  <a:srgbClr val="7030A0"/>
                </a:solidFill>
              </a:rPr>
              <a:t>= SelectionMode.MultiSimple;</a:t>
            </a:r>
          </a:p>
        </p:txBody>
      </p:sp>
    </p:spTree>
    <p:extLst>
      <p:ext uri="{BB962C8B-B14F-4D97-AF65-F5344CB8AC3E}">
        <p14:creationId xmlns:p14="http://schemas.microsoft.com/office/powerpoint/2010/main" val="32498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C# program displays the multiple selected items sequentially on button click event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selection mode property to multi-simple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	listBox1.SelectionMode = </a:t>
            </a:r>
            <a:r>
              <a:rPr lang="en-US" sz="2400" dirty="0" err="1">
                <a:solidFill>
                  <a:srgbClr val="7030A0"/>
                </a:solidFill>
              </a:rPr>
              <a:t>SelectionMode.MultiSimple</a:t>
            </a:r>
            <a:r>
              <a:rPr lang="en-US" sz="2400" dirty="0" smtClean="0">
                <a:solidFill>
                  <a:srgbClr val="7030A0"/>
                </a:solidFill>
              </a:rPr>
              <a:t>;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listBox1.SelectedItems)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obj.ToString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6268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How to bind a </a:t>
            </a:r>
            <a:r>
              <a:rPr lang="en-US" sz="4000" dirty="0" smtClean="0">
                <a:solidFill>
                  <a:srgbClr val="0070C0"/>
                </a:solidFill>
              </a:rPr>
              <a:t>List-Box </a:t>
            </a:r>
            <a:r>
              <a:rPr lang="en-US" sz="4000" dirty="0">
                <a:solidFill>
                  <a:srgbClr val="0070C0"/>
                </a:solidFill>
              </a:rPr>
              <a:t>to a List </a:t>
            </a:r>
            <a:r>
              <a:rPr lang="en-US" sz="4000" dirty="0" smtClean="0">
                <a:solidFill>
                  <a:srgbClr val="0070C0"/>
                </a:solidFill>
              </a:rPr>
              <a:t>?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65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Binding </a:t>
            </a:r>
            <a:r>
              <a:rPr lang="en-US" sz="2400" dirty="0"/>
              <a:t>is an operation performed by </a:t>
            </a:r>
            <a:r>
              <a:rPr lang="en-US" sz="2400" dirty="0">
                <a:solidFill>
                  <a:srgbClr val="0070C0"/>
                </a:solidFill>
              </a:rPr>
              <a:t>the compiler </a:t>
            </a:r>
            <a:r>
              <a:rPr lang="en-US" sz="2400" dirty="0"/>
              <a:t>or</a:t>
            </a:r>
            <a:r>
              <a:rPr lang="en-US" sz="2400" dirty="0">
                <a:solidFill>
                  <a:srgbClr val="0070C0"/>
                </a:solidFill>
              </a:rPr>
              <a:t> runtime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When an </a:t>
            </a:r>
            <a:r>
              <a:rPr lang="en-US" sz="2400" i="1" dirty="0" smtClean="0">
                <a:solidFill>
                  <a:srgbClr val="7030A0"/>
                </a:solidFill>
              </a:rPr>
              <a:t>object is assigned to an object variable </a:t>
            </a:r>
            <a:r>
              <a:rPr lang="en-US" sz="2400" dirty="0" smtClean="0"/>
              <a:t>of the specific type, then the C# compiler performs the binding with the help of </a:t>
            </a:r>
            <a:r>
              <a:rPr lang="en-US" sz="2400" dirty="0" err="1" smtClean="0"/>
              <a:t>.Net</a:t>
            </a:r>
            <a:r>
              <a:rPr lang="en-US" sz="2400" dirty="0" smtClean="0"/>
              <a:t> </a:t>
            </a:r>
            <a:r>
              <a:rPr lang="en-US" sz="2400" dirty="0"/>
              <a:t>Framework </a:t>
            </a:r>
            <a:endParaRPr lang="en-US" sz="2400" dirty="0" smtClean="0"/>
          </a:p>
          <a:p>
            <a:r>
              <a:rPr lang="en-US" sz="2400" dirty="0" smtClean="0"/>
              <a:t>Used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/>
              <a:t>to find the definition of a symbol that corresponds to the use of that symbol in a particular context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49672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First </a:t>
            </a:r>
            <a:r>
              <a:rPr lang="en-US" dirty="0"/>
              <a:t>you should create a fresh List Object and add items to the List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"January"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"February"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"March"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"April"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06953" cy="4749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next step is to bind this List to the Listbox.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In </a:t>
            </a:r>
            <a:r>
              <a:rPr lang="en-US" sz="2400" dirty="0"/>
              <a:t>order to do that you </a:t>
            </a:r>
            <a:r>
              <a:rPr lang="en-US" sz="2400" dirty="0">
                <a:solidFill>
                  <a:srgbClr val="00B050"/>
                </a:solidFill>
              </a:rPr>
              <a:t>should set datasource </a:t>
            </a:r>
            <a:r>
              <a:rPr lang="en-US" sz="2400" dirty="0"/>
              <a:t>of the Listbox</a:t>
            </a:r>
            <a:r>
              <a:rPr lang="en-US" sz="2400" dirty="0" smtClean="0"/>
              <a:t>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listBox1.DataSource </a:t>
            </a:r>
            <a:r>
              <a:rPr lang="en-US" sz="1800" b="1" dirty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nList</a:t>
            </a:r>
            <a:r>
              <a:rPr lang="en-US" sz="1800" b="1" dirty="0" smtClean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125" t="2178" r="-1"/>
          <a:stretch/>
        </p:blipFill>
        <p:spPr>
          <a:xfrm>
            <a:off x="3267636" y="3482788"/>
            <a:ext cx="4625788" cy="26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14529" cy="47499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Full Source code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button1_Click(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"January"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"February"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"March"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"April"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listBox1.DataSource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22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SelectedIndexChanged </a:t>
            </a:r>
            <a:r>
              <a:rPr lang="en-US" dirty="0" smtClean="0">
                <a:solidFill>
                  <a:srgbClr val="0070C0"/>
                </a:solidFill>
              </a:rPr>
              <a:t>event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event is fired when the </a:t>
            </a:r>
            <a:r>
              <a:rPr lang="en-US" sz="24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selection is changed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List-Box.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this event in a situation that you want select an item from your list-box and according to this selection you can perform other programming needs.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add the event handler using the Properties Window and  selecting the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icon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double-clicking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SelectedIndexChanged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you can see in following image.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double click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List-Box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will automatically come in you code editor like the following code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</a:p>
        </p:txBody>
      </p:sp>
      <p:pic>
        <p:nvPicPr>
          <p:cNvPr id="4" name="Content Placeholder 3" descr="Selection change ListBox"/>
          <p:cNvPicPr>
            <a:picLocks noGrp="1"/>
          </p:cNvPicPr>
          <p:nvPr>
            <p:ph idx="1"/>
          </p:nvPr>
        </p:nvPicPr>
        <p:blipFill rotWithShape="1">
          <a:blip r:embed="rId2"/>
          <a:srcRect l="1747" t="3238"/>
          <a:stretch/>
        </p:blipFill>
        <p:spPr bwMode="auto">
          <a:xfrm>
            <a:off x="2931458" y="2003612"/>
            <a:ext cx="6562166" cy="356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86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following example you can understand how to fire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SelectedIndexChanged event.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9753" y="3017545"/>
            <a:ext cx="6508375" cy="26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301625">
              <a:buClr>
                <a:srgbClr val="FF3366"/>
              </a:buClr>
              <a:buSzPct val="45000"/>
              <a:buFont typeface="Wingdings" panose="05000000000000000000" pitchFamily="2" charset="2"/>
              <a:buChar char="q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2600" dirty="0" smtClean="0"/>
          </a:p>
          <a:p>
            <a:pPr marL="914400" lvl="1" indent="-301625">
              <a:buClr>
                <a:srgbClr val="FF3366"/>
              </a:buClr>
              <a:buSzPct val="45000"/>
              <a:buFont typeface="Wingdings" panose="05000000000000000000" pitchFamily="2" charset="2"/>
              <a:buChar char="q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 smtClean="0"/>
              <a:t>GUI </a:t>
            </a:r>
            <a:r>
              <a:rPr lang="en-US" sz="2600" dirty="0"/>
              <a:t>elements are classified in to different groups</a:t>
            </a:r>
          </a:p>
          <a:p>
            <a:pPr marL="1412875" lvl="2" indent="-342900">
              <a:buClr>
                <a:srgbClr val="FF3366"/>
              </a:buClr>
              <a:buSzPct val="45000"/>
              <a:buFont typeface="Wingdings" panose="05000000000000000000" pitchFamily="2" charset="2"/>
              <a:buChar char="Ø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 smtClean="0"/>
              <a:t>Data</a:t>
            </a:r>
          </a:p>
          <a:p>
            <a:pPr marL="1412875" lvl="2" indent="-342900">
              <a:buClr>
                <a:srgbClr val="FF3366"/>
              </a:buClr>
              <a:buSzPct val="45000"/>
              <a:buFont typeface="Wingdings" panose="05000000000000000000" pitchFamily="2" charset="2"/>
              <a:buChar char="Ø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 smtClean="0"/>
              <a:t>Design</a:t>
            </a:r>
          </a:p>
          <a:p>
            <a:pPr marL="1412875" lvl="2" indent="-342900">
              <a:buClr>
                <a:srgbClr val="FF3366"/>
              </a:buClr>
              <a:buSzPct val="45000"/>
              <a:buFont typeface="Wingdings" panose="05000000000000000000" pitchFamily="2" charset="2"/>
              <a:buChar char="Ø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 smtClean="0"/>
              <a:t>Behavior</a:t>
            </a:r>
            <a:endParaRPr lang="en-US" sz="2600" dirty="0"/>
          </a:p>
          <a:p>
            <a:pPr marL="1412875" lvl="2" indent="-342900">
              <a:buClr>
                <a:srgbClr val="FF3366"/>
              </a:buClr>
              <a:buSzPct val="45000"/>
              <a:buFont typeface="Wingdings" panose="05000000000000000000" pitchFamily="2" charset="2"/>
              <a:buChar char="Ø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 smtClean="0"/>
              <a:t>Component</a:t>
            </a:r>
            <a:endParaRPr lang="en-US" sz="2600" dirty="0"/>
          </a:p>
          <a:p>
            <a:pPr marL="1412875" lvl="2" indent="-342900">
              <a:buClr>
                <a:srgbClr val="FF3366"/>
              </a:buClr>
              <a:buSzPct val="45000"/>
              <a:buFont typeface="Wingdings" panose="05000000000000000000" pitchFamily="2" charset="2"/>
              <a:buChar char="Ø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Container </a:t>
            </a:r>
          </a:p>
          <a:p>
            <a:pPr marL="1412875" lvl="2" indent="-342900">
              <a:buClr>
                <a:srgbClr val="FF3366"/>
              </a:buClr>
              <a:buSzPct val="45000"/>
              <a:buFont typeface="Wingdings" panose="05000000000000000000" pitchFamily="2" charset="2"/>
              <a:buChar char="Ø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 smtClean="0"/>
              <a:t>Dialogs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30529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2" y="109631"/>
            <a:ext cx="10515600" cy="724087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82" y="927848"/>
            <a:ext cx="11519647" cy="5795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Quarter"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"Second Quarter"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listBox1.DataSource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fQ.Add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"January"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fQ.Add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"February"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fQ.Add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"March"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"April"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24" y="351678"/>
            <a:ext cx="10515600" cy="77787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24" y="1516341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listBox1_SelectedIndexChanged(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(listBox1.SelectedIndex == 0)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listBox2.DataSource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listBox2.DataSource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(listBox1.SelectedIndex == 1)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listBox2.DataSource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listBox2.DataSource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74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871" y="363070"/>
            <a:ext cx="10304928" cy="860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C# Combo-Box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871" y="1479176"/>
            <a:ext cx="10542493" cy="537882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cs typeface="Times New Roman" panose="02020603050405020304" pitchFamily="18" charset="0"/>
              </a:rPr>
              <a:t>Combo Box </a:t>
            </a:r>
            <a:r>
              <a:rPr lang="en-US" sz="2400" dirty="0">
                <a:cs typeface="Times New Roman" panose="02020603050405020304" pitchFamily="18" charset="0"/>
              </a:rPr>
              <a:t>displays a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Text-box </a:t>
            </a:r>
            <a:r>
              <a:rPr lang="en-US" sz="2400" dirty="0">
                <a:cs typeface="Times New Roman" panose="02020603050405020304" pitchFamily="18" charset="0"/>
              </a:rPr>
              <a:t>combined with a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List-box</a:t>
            </a:r>
            <a:r>
              <a:rPr lang="en-US" sz="2400" dirty="0" smtClean="0">
                <a:cs typeface="Times New Roman" panose="02020603050405020304" pitchFamily="18" charset="0"/>
              </a:rPr>
              <a:t>, </a:t>
            </a:r>
            <a:r>
              <a:rPr lang="en-US" sz="2400" dirty="0">
                <a:cs typeface="Times New Roman" panose="02020603050405020304" pitchFamily="18" charset="0"/>
              </a:rPr>
              <a:t>which </a:t>
            </a:r>
            <a:r>
              <a:rPr lang="en-US" sz="2400" dirty="0" smtClean="0">
                <a:cs typeface="Times New Roman" panose="02020603050405020304" pitchFamily="18" charset="0"/>
              </a:rPr>
              <a:t>enables </a:t>
            </a:r>
            <a:r>
              <a:rPr lang="en-US" sz="2400" dirty="0">
                <a:cs typeface="Times New Roman" panose="02020603050405020304" pitchFamily="18" charset="0"/>
              </a:rPr>
              <a:t>the user to select items from the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list or enter a new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value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 descr="C# combobox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0534" y="3037303"/>
            <a:ext cx="4365810" cy="374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43851" y="2437139"/>
            <a:ext cx="7416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(comboBox1.Text);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966"/>
            <a:ext cx="11156576" cy="521745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cs typeface="Times New Roman" panose="02020603050405020304" pitchFamily="18" charset="0"/>
              </a:rPr>
              <a:t>You can add individual objects with the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Add</a:t>
            </a:r>
            <a:r>
              <a:rPr lang="en-US" sz="2600" dirty="0">
                <a:cs typeface="Times New Roman" panose="02020603050405020304" pitchFamily="18" charset="0"/>
              </a:rPr>
              <a:t> method.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cs typeface="Times New Roman" panose="02020603050405020304" pitchFamily="18" charset="0"/>
              </a:rPr>
              <a:t>You can delete items with the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Remove</a:t>
            </a:r>
            <a:r>
              <a:rPr lang="en-US" sz="2600" dirty="0">
                <a:cs typeface="Times New Roman" panose="02020603050405020304" pitchFamily="18" charset="0"/>
              </a:rPr>
              <a:t> method or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clear</a:t>
            </a:r>
            <a:r>
              <a:rPr lang="en-US" sz="2600" dirty="0">
                <a:cs typeface="Times New Roman" panose="02020603050405020304" pitchFamily="18" charset="0"/>
              </a:rPr>
              <a:t> the entire list with the Clear method</a:t>
            </a:r>
            <a:r>
              <a:rPr lang="en-US" sz="2600" dirty="0" smtClean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private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Form1_Load(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</a:rPr>
              <a:t>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sender,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</a:rPr>
              <a:t>EventArgs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e)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    {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comboBox1.Items.Add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</a:rPr>
              <a:t>"Sunday"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comboBox1.Items.Add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</a:rPr>
              <a:t>"Monday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comboBox1.Items.Add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</a:rPr>
              <a:t>"Tuesday"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comboBox1.Items.Add(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</a:rPr>
              <a:t>Wednesday"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comboBox1.Items.Add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</a:rPr>
              <a:t>"Thursday"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comboBox1.Items.Add(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</a:rPr>
              <a:t>Friday"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comboBox1.Items.Remove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</a:rPr>
              <a:t>"Thursday"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2200" dirty="0" smtClean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01082" cy="4696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You can remove items from a </a:t>
            </a:r>
            <a:r>
              <a:rPr lang="en-US" sz="2400" dirty="0" smtClean="0">
                <a:cs typeface="Times New Roman" panose="02020603050405020304" pitchFamily="18" charset="0"/>
              </a:rPr>
              <a:t>combo-box </a:t>
            </a:r>
            <a:r>
              <a:rPr lang="en-US" sz="2400" dirty="0">
                <a:cs typeface="Times New Roman" panose="02020603050405020304" pitchFamily="18" charset="0"/>
              </a:rPr>
              <a:t>in two ways.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You can remove item at the specified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index </a:t>
            </a:r>
            <a:r>
              <a:rPr lang="en-US" sz="2400" dirty="0">
                <a:cs typeface="Times New Roman" panose="02020603050405020304" pitchFamily="18" charset="0"/>
              </a:rPr>
              <a:t>or giving a specified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item</a:t>
            </a:r>
            <a:r>
              <a:rPr lang="en-US" sz="2400" dirty="0">
                <a:cs typeface="Times New Roman" panose="02020603050405020304" pitchFamily="18" charset="0"/>
              </a:rPr>
              <a:t> by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name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cs typeface="Times New Roman" panose="02020603050405020304" pitchFamily="18" charset="0"/>
              </a:rPr>
              <a:t>comboBox1.Items.RemoveAt(1</a:t>
            </a:r>
            <a:r>
              <a:rPr lang="en-US" sz="2400" b="1" dirty="0"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The above code will remove the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 second </a:t>
            </a:r>
            <a:r>
              <a:rPr lang="en-US" dirty="0">
                <a:cs typeface="Times New Roman" panose="02020603050405020304" pitchFamily="18" charset="0"/>
              </a:rPr>
              <a:t>item from the </a:t>
            </a:r>
            <a:r>
              <a:rPr lang="en-US" dirty="0" err="1">
                <a:cs typeface="Times New Roman" panose="02020603050405020304" pitchFamily="18" charset="0"/>
              </a:rPr>
              <a:t>combobox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cs typeface="Times New Roman" panose="02020603050405020304" pitchFamily="18" charset="0"/>
              </a:rPr>
              <a:t>comboBox1.Items.Remove("Friday");</a:t>
            </a:r>
            <a:endParaRPr 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The above code will remove the item "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Friday</a:t>
            </a:r>
            <a:r>
              <a:rPr lang="en-US" dirty="0">
                <a:cs typeface="Times New Roman" panose="02020603050405020304" pitchFamily="18" charset="0"/>
              </a:rPr>
              <a:t>" from the </a:t>
            </a:r>
            <a:r>
              <a:rPr lang="en-US" dirty="0" err="1" smtClean="0">
                <a:cs typeface="Times New Roman" panose="02020603050405020304" pitchFamily="18" charset="0"/>
              </a:rPr>
              <a:t>combobox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C00000"/>
                </a:solidFill>
                <a:highlight>
                  <a:srgbClr val="FFFFFF"/>
                </a:highlight>
              </a:rPr>
              <a:t>comboBox1.Items.Clear(); - </a:t>
            </a:r>
            <a:r>
              <a:rPr lang="en-US" sz="2400" dirty="0" smtClean="0">
                <a:cs typeface="Times New Roman" panose="02020603050405020304" pitchFamily="18" charset="0"/>
              </a:rPr>
              <a:t>clears </a:t>
            </a:r>
            <a:r>
              <a:rPr lang="en-US" sz="2400" dirty="0">
                <a:cs typeface="Times New Roman" panose="02020603050405020304" pitchFamily="18" charset="0"/>
              </a:rPr>
              <a:t>the entire list </a:t>
            </a:r>
            <a:endParaRPr lang="en-US" sz="2400" dirty="0">
              <a:solidFill>
                <a:srgbClr val="C00000"/>
              </a:solidFill>
              <a:highlight>
                <a:srgbClr val="FFFFFF"/>
              </a:highlight>
            </a:endParaRPr>
          </a:p>
          <a:p>
            <a:pPr marL="457200" lvl="1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62447" cy="48844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cs typeface="Times New Roman" panose="02020603050405020304" pitchFamily="18" charset="0"/>
              </a:rPr>
              <a:t>How to set the selected item in a </a:t>
            </a:r>
            <a:r>
              <a:rPr lang="en-US" sz="2600" dirty="0" err="1">
                <a:cs typeface="Times New Roman" panose="02020603050405020304" pitchFamily="18" charset="0"/>
              </a:rPr>
              <a:t>comboBox</a:t>
            </a:r>
            <a:endParaRPr lang="en-US" sz="26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2 ways</a:t>
            </a:r>
          </a:p>
          <a:p>
            <a:pPr marL="349250" indent="-349250">
              <a:buFont typeface="Wingdings" panose="05000000000000000000" pitchFamily="2" charset="2"/>
              <a:buChar char="Ø"/>
            </a:pPr>
            <a:r>
              <a:rPr lang="en-US" sz="2600" dirty="0">
                <a:cs typeface="Times New Roman" panose="02020603050405020304" pitchFamily="18" charset="0"/>
              </a:rPr>
              <a:t>comboBox1.SelectedItem = "</a:t>
            </a:r>
            <a:r>
              <a:rPr lang="en-US" sz="2600" dirty="0" smtClean="0">
                <a:cs typeface="Times New Roman" panose="02020603050405020304" pitchFamily="18" charset="0"/>
              </a:rPr>
              <a:t>Friday"; </a:t>
            </a:r>
            <a:r>
              <a:rPr lang="en-US" sz="26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or </a:t>
            </a:r>
            <a:endParaRPr lang="en-US" sz="26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349250" indent="-349250">
              <a:buFont typeface="Wingdings" panose="05000000000000000000" pitchFamily="2" charset="2"/>
              <a:buChar char="Ø"/>
            </a:pPr>
            <a:r>
              <a:rPr lang="en-US" sz="2600" dirty="0" smtClean="0">
                <a:cs typeface="Times New Roman" panose="02020603050405020304" pitchFamily="18" charset="0"/>
              </a:rPr>
              <a:t>comboBox1.SelectedIndex </a:t>
            </a:r>
            <a:r>
              <a:rPr lang="en-US" sz="2600" dirty="0">
                <a:cs typeface="Times New Roman" panose="02020603050405020304" pitchFamily="18" charset="0"/>
              </a:rPr>
              <a:t>= </a:t>
            </a:r>
            <a:r>
              <a:rPr lang="en-US" sz="2600" dirty="0" smtClean="0">
                <a:cs typeface="Times New Roman" panose="02020603050405020304" pitchFamily="18" charset="0"/>
              </a:rPr>
              <a:t>comboBox1.FindStringExact(</a:t>
            </a:r>
            <a:r>
              <a:rPr lang="en-US" sz="2600" dirty="0">
                <a:cs typeface="Times New Roman" panose="02020603050405020304" pitchFamily="18" charset="0"/>
              </a:rPr>
              <a:t>"</a:t>
            </a:r>
            <a:r>
              <a:rPr lang="en-US" sz="2600" dirty="0" smtClean="0">
                <a:cs typeface="Times New Roman" panose="02020603050405020304" pitchFamily="18" charset="0"/>
              </a:rPr>
              <a:t>Friday ");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41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18" y="0"/>
            <a:ext cx="10515600" cy="60306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Example </a:t>
            </a:r>
            <a:r>
              <a:rPr lang="en-US" sz="4000" dirty="0" smtClean="0"/>
              <a:t>– </a:t>
            </a:r>
            <a:r>
              <a:rPr lang="en-US" sz="3600" dirty="0" err="1" smtClean="0"/>
              <a:t>Combon</a:t>
            </a:r>
            <a:r>
              <a:rPr lang="en-US" sz="3600" dirty="0" smtClean="0"/>
              <a:t>-Box </a:t>
            </a:r>
            <a:r>
              <a:rPr lang="en-US" sz="3600" dirty="0"/>
              <a:t>SelectedIndexChanged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18" y="603063"/>
            <a:ext cx="11586882" cy="6147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"Year"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comboBox1_SelectedIndexChanged(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/>
              <a:t>	 </a:t>
            </a:r>
            <a:r>
              <a:rPr lang="en-US" sz="1200" dirty="0"/>
              <a:t>comboBox2.Items.Clear();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(comboBox1.SelectedItem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comboBox2.Items.Add(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"Sunday"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comboBox2.Items.Add(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"Monday"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comboBox2.Items.Add(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"Tuesday"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(comboBox1.SelectedItem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"Year"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comboBox2.Items.Add(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comboBox2.Items.Add(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comboBox2.Items.Add(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180729" y="3637631"/>
            <a:ext cx="4521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do something when you change the selection, you can write the program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SelectedIndexChanged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event.</a:t>
            </a:r>
          </a:p>
          <a:p>
            <a:endParaRPr lang="en-US" dirty="0"/>
          </a:p>
        </p:txBody>
      </p:sp>
      <p:pic>
        <p:nvPicPr>
          <p:cNvPr id="5" name="Content Placeholder 3" descr="C# combobox SelectedIndexChanged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180729" y="1342148"/>
            <a:ext cx="4521143" cy="173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6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0918"/>
            <a:ext cx="10968318" cy="48860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Read Only Combo Box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You can make a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readonly</a:t>
            </a:r>
            <a:r>
              <a:rPr lang="en-US" sz="2400" dirty="0">
                <a:cs typeface="Times New Roman" panose="02020603050405020304" pitchFamily="18" charset="0"/>
              </a:rPr>
              <a:t>, that means a user cannot write in a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 but he can select the given items, in two ways. </a:t>
            </a:r>
          </a:p>
          <a:p>
            <a:pPr lvl="0"/>
            <a:r>
              <a:rPr lang="en-US" sz="2400" dirty="0">
                <a:cs typeface="Times New Roman" panose="02020603050405020304" pitchFamily="18" charset="0"/>
              </a:rPr>
              <a:t>By default, </a:t>
            </a:r>
            <a:r>
              <a:rPr lang="en-US" sz="2400" dirty="0" err="1">
                <a:cs typeface="Times New Roman" panose="02020603050405020304" pitchFamily="18" charset="0"/>
              </a:rPr>
              <a:t>DropDownStyle</a:t>
            </a:r>
            <a:r>
              <a:rPr lang="en-US" sz="2400" dirty="0">
                <a:cs typeface="Times New Roman" panose="02020603050405020304" pitchFamily="18" charset="0"/>
              </a:rPr>
              <a:t> property of a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 is </a:t>
            </a:r>
            <a:r>
              <a:rPr lang="en-US" sz="24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DropDown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. </a:t>
            </a:r>
            <a:r>
              <a:rPr lang="en-US" sz="2400" dirty="0">
                <a:cs typeface="Times New Roman" panose="02020603050405020304" pitchFamily="18" charset="0"/>
              </a:rPr>
              <a:t>In this case user can 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enter values </a:t>
            </a:r>
            <a:r>
              <a:rPr lang="en-US" sz="2400" dirty="0">
                <a:cs typeface="Times New Roman" panose="02020603050405020304" pitchFamily="18" charset="0"/>
              </a:rPr>
              <a:t>to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. </a:t>
            </a:r>
          </a:p>
          <a:p>
            <a:pPr lvl="0"/>
            <a:r>
              <a:rPr lang="en-US" sz="2400" dirty="0">
                <a:cs typeface="Times New Roman" panose="02020603050405020304" pitchFamily="18" charset="0"/>
              </a:rPr>
              <a:t>When you change the </a:t>
            </a:r>
            <a:r>
              <a:rPr lang="en-US" sz="2400" dirty="0" err="1">
                <a:cs typeface="Times New Roman" panose="02020603050405020304" pitchFamily="18" charset="0"/>
              </a:rPr>
              <a:t>DropDownStyle</a:t>
            </a:r>
            <a:r>
              <a:rPr lang="en-US" sz="2400" dirty="0">
                <a:cs typeface="Times New Roman" panose="02020603050405020304" pitchFamily="18" charset="0"/>
              </a:rPr>
              <a:t> property to </a:t>
            </a:r>
            <a:r>
              <a:rPr lang="en-US" sz="24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DropDownList</a:t>
            </a:r>
            <a:r>
              <a:rPr lang="en-US" sz="2400" dirty="0">
                <a:cs typeface="Times New Roman" panose="02020603050405020304" pitchFamily="18" charset="0"/>
              </a:rPr>
              <a:t>, the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 will become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read only </a:t>
            </a:r>
            <a:r>
              <a:rPr lang="en-US" sz="2400" dirty="0"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user cannot 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enter </a:t>
            </a:r>
            <a:r>
              <a:rPr lang="en-US" sz="2400" dirty="0">
                <a:cs typeface="Times New Roman" panose="02020603050405020304" pitchFamily="18" charset="0"/>
              </a:rPr>
              <a:t>values to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. </a:t>
            </a:r>
          </a:p>
          <a:p>
            <a:pPr lvl="0"/>
            <a:r>
              <a:rPr lang="en-US" sz="2400" dirty="0">
                <a:cs typeface="Times New Roman" panose="02020603050405020304" pitchFamily="18" charset="0"/>
              </a:rPr>
              <a:t>Second method, if you want the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 completely 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read only</a:t>
            </a:r>
            <a:r>
              <a:rPr lang="en-US" sz="2400" dirty="0">
                <a:cs typeface="Times New Roman" panose="02020603050405020304" pitchFamily="18" charset="0"/>
              </a:rPr>
              <a:t>, you can set </a:t>
            </a:r>
          </a:p>
          <a:p>
            <a:pPr lvl="0" algn="ctr"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  comboBox1.Enabled = false.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25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515" y="2249714"/>
            <a:ext cx="10515600" cy="242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9600" dirty="0" smtClean="0"/>
              <a:t>The end!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90034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45776" y="1568824"/>
            <a:ext cx="10667999" cy="508747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9250" indent="-295275">
              <a:buClr>
                <a:srgbClr val="FF3366"/>
              </a:buClr>
              <a:buSzPct val="45000"/>
              <a:buFont typeface="Wingdings" panose="05000000000000000000" pitchFamily="2" charset="2"/>
              <a:buChar char="q"/>
              <a:tabLst>
                <a:tab pos="349250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Windows Forms  </a:t>
            </a:r>
            <a:r>
              <a:rPr lang="en-US" dirty="0" smtClean="0"/>
              <a:t>(or “</a:t>
            </a:r>
            <a:r>
              <a:rPr lang="en-US" dirty="0" smtClean="0">
                <a:solidFill>
                  <a:srgbClr val="0000FF"/>
                </a:solidFill>
              </a:rPr>
              <a:t>Forms</a:t>
            </a:r>
            <a:r>
              <a:rPr lang="en-US" dirty="0" smtClean="0"/>
              <a:t>”) –</a:t>
            </a:r>
          </a:p>
          <a:p>
            <a:pPr marL="806450" lvl="1" indent="-295275">
              <a:lnSpc>
                <a:spcPct val="100000"/>
              </a:lnSpc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282575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Used to create GUI's for C# programs</a:t>
            </a:r>
          </a:p>
          <a:p>
            <a:pPr marL="806450" lvl="1" indent="-295275">
              <a:lnSpc>
                <a:spcPct val="100000"/>
              </a:lnSpc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282575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Create graphical elements that appear on the desktop (dialog, window, etc.)</a:t>
            </a:r>
          </a:p>
          <a:p>
            <a:pPr marL="806450" lvl="1" indent="-295275">
              <a:lnSpc>
                <a:spcPct val="100000"/>
              </a:lnSpc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282575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A Windows forms application is one that runs on the desktop computer. The Form is </a:t>
            </a:r>
            <a:r>
              <a:rPr lang="en-US" sz="2600" dirty="0">
                <a:solidFill>
                  <a:srgbClr val="0070C0"/>
                </a:solidFill>
              </a:rPr>
              <a:t>blank</a:t>
            </a:r>
            <a:r>
              <a:rPr lang="en-US" sz="2600" dirty="0"/>
              <a:t> space at first. </a:t>
            </a:r>
          </a:p>
          <a:p>
            <a:pPr marL="806450" lvl="1" indent="-295275">
              <a:lnSpc>
                <a:spcPct val="100000"/>
              </a:lnSpc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282575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You then </a:t>
            </a:r>
            <a:r>
              <a:rPr lang="en-US" sz="2600" dirty="0">
                <a:solidFill>
                  <a:srgbClr val="0070C0"/>
                </a:solidFill>
              </a:rPr>
              <a:t>add controls to your form</a:t>
            </a:r>
            <a:r>
              <a:rPr lang="en-US" sz="2600" dirty="0"/>
              <a:t>, things like buttons, text boxes, menus, check boxes, radio buttons, list box, other.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776" y="389965"/>
            <a:ext cx="10515600" cy="1287276"/>
          </a:xfrm>
        </p:spPr>
        <p:txBody>
          <a:bodyPr>
            <a:normAutofit/>
          </a:bodyPr>
          <a:lstStyle/>
          <a:p>
            <a:r>
              <a:rPr lang="en-US" sz="4000" i="1" dirty="0">
                <a:solidFill>
                  <a:srgbClr val="00B050"/>
                </a:solidFill>
              </a:rPr>
              <a:t>GUI in MS Visual Studio</a:t>
            </a:r>
            <a:r>
              <a:rPr lang="en-US" sz="4000" dirty="0">
                <a:solidFill>
                  <a:srgbClr val="0070C0"/>
                </a:solidFill>
              </a:rPr>
              <a:t> for C</a:t>
            </a:r>
            <a:r>
              <a:rPr lang="en-US" sz="4000" dirty="0" smtClean="0">
                <a:solidFill>
                  <a:srgbClr val="0070C0"/>
                </a:solidFill>
              </a:rPr>
              <a:t>#: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4277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08528" y="1519518"/>
            <a:ext cx="10878671" cy="50829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600" dirty="0">
                <a:cs typeface="Times New Roman" panose="02020603050405020304" pitchFamily="18" charset="0"/>
              </a:rPr>
              <a:t>After selecting Windows Forms Application , you can see a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default Form </a:t>
            </a:r>
            <a:r>
              <a:rPr lang="en-US" sz="2600" dirty="0">
                <a:cs typeface="Times New Roman" panose="02020603050405020304" pitchFamily="18" charset="0"/>
              </a:rPr>
              <a:t>(Form1) in your new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C# project</a:t>
            </a:r>
            <a:r>
              <a:rPr lang="en-US" sz="2600" dirty="0"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cs typeface="Times New Roman" panose="02020603050405020304" pitchFamily="18" charset="0"/>
              </a:rPr>
              <a:t>The Windows Form you see in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Designer view </a:t>
            </a:r>
            <a:r>
              <a:rPr lang="en-US" sz="2600" dirty="0">
                <a:cs typeface="Times New Roman" panose="02020603050405020304" pitchFamily="18" charset="0"/>
              </a:rPr>
              <a:t>is a visual representation of the window that will open when your application is opened.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cs typeface="Times New Roman" panose="02020603050405020304" pitchFamily="18" charset="0"/>
              </a:rPr>
              <a:t>You can switch between this view and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Code view </a:t>
            </a:r>
            <a:r>
              <a:rPr lang="en-US" sz="2600" dirty="0">
                <a:cs typeface="Times New Roman" panose="02020603050405020304" pitchFamily="18" charset="0"/>
              </a:rPr>
              <a:t>at any time by right-clicking the design surface or code window and then clicking View Code or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View Designer</a:t>
            </a:r>
            <a:r>
              <a:rPr lang="en-US" sz="26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.</a:t>
            </a:r>
            <a:endParaRPr lang="en-US" sz="2600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198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68188" y="1946183"/>
            <a:ext cx="11053483" cy="465632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The controls and components of C# are found in the C# </a:t>
            </a:r>
            <a:r>
              <a:rPr lang="en-US" sz="2600" dirty="0">
                <a:solidFill>
                  <a:srgbClr val="0000FF"/>
                </a:solidFill>
              </a:rPr>
              <a:t>Toolbox</a:t>
            </a:r>
            <a:r>
              <a:rPr lang="en-US" sz="2600" dirty="0"/>
              <a:t> in Visual Studio</a:t>
            </a:r>
          </a:p>
          <a:p>
            <a:pPr marL="906463" lvl="1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Organized by functionality</a:t>
            </a:r>
          </a:p>
          <a:p>
            <a:pPr marL="906463" lvl="1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2600" dirty="0"/>
          </a:p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To </a:t>
            </a:r>
            <a:r>
              <a:rPr lang="en-US" sz="2600" dirty="0">
                <a:solidFill>
                  <a:srgbClr val="0000FF"/>
                </a:solidFill>
              </a:rPr>
              <a:t>open</a:t>
            </a:r>
            <a:r>
              <a:rPr lang="en-US" sz="2600" dirty="0"/>
              <a:t> Toolbox (takes time!):</a:t>
            </a:r>
          </a:p>
          <a:p>
            <a:pPr marL="906463" lvl="1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Menu/Item:   </a:t>
            </a:r>
            <a:r>
              <a:rPr lang="en-US" sz="2600" dirty="0">
                <a:solidFill>
                  <a:srgbClr val="0000FF"/>
                </a:solidFill>
              </a:rPr>
              <a:t>View&gt;&gt;Toolbox:</a:t>
            </a:r>
          </a:p>
          <a:p>
            <a:pPr marL="906463" lvl="1" indent="-293688">
              <a:buClr>
                <a:srgbClr val="FF3366"/>
              </a:buClr>
              <a:buSzPct val="45000"/>
              <a:buNone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2600" dirty="0"/>
          </a:p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To </a:t>
            </a:r>
            <a:r>
              <a:rPr lang="en-US" sz="2600" dirty="0">
                <a:solidFill>
                  <a:srgbClr val="0000FF"/>
                </a:solidFill>
              </a:rPr>
              <a:t>add a component </a:t>
            </a:r>
            <a:r>
              <a:rPr lang="en-US" sz="2600" dirty="0"/>
              <a:t>to a Form:</a:t>
            </a:r>
          </a:p>
          <a:p>
            <a:pPr marL="906463" lvl="1" indent="-293688">
              <a:buClr>
                <a:srgbClr val="FF3366"/>
              </a:buClr>
              <a:buSzPct val="45000"/>
              <a:buFontTx/>
              <a:buChar char="-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>
                <a:solidFill>
                  <a:srgbClr val="0000FF"/>
                </a:solidFill>
              </a:rPr>
              <a:t>Select</a:t>
            </a:r>
            <a:r>
              <a:rPr lang="en-US" sz="2600" dirty="0"/>
              <a:t> that component </a:t>
            </a:r>
            <a:r>
              <a:rPr lang="en-US" sz="2600" dirty="0">
                <a:solidFill>
                  <a:srgbClr val="0000FF"/>
                </a:solidFill>
              </a:rPr>
              <a:t>in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00FF"/>
                </a:solidFill>
              </a:rPr>
              <a:t>Toolbox </a:t>
            </a:r>
          </a:p>
          <a:p>
            <a:pPr marL="906463" lvl="1" indent="-293688">
              <a:buClr>
                <a:srgbClr val="FF3366"/>
              </a:buClr>
              <a:buSzPct val="45000"/>
              <a:buFontTx/>
              <a:buChar char="-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>
                <a:solidFill>
                  <a:srgbClr val="0000FF"/>
                </a:solidFill>
              </a:rPr>
              <a:t>Drag</a:t>
            </a:r>
            <a:r>
              <a:rPr lang="en-US" sz="2600" dirty="0"/>
              <a:t> it onto the Form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Using Toolbox in Visual Studio to Create GUIs</a:t>
            </a:r>
          </a:p>
        </p:txBody>
      </p:sp>
    </p:spTree>
    <p:extLst>
      <p:ext uri="{BB962C8B-B14F-4D97-AF65-F5344CB8AC3E}">
        <p14:creationId xmlns:p14="http://schemas.microsoft.com/office/powerpoint/2010/main" val="276582657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2382</Words>
  <Application>Microsoft Office PowerPoint</Application>
  <PresentationFormat>Widescreen</PresentationFormat>
  <Paragraphs>425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Arial</vt:lpstr>
      <vt:lpstr>Britannic Bold</vt:lpstr>
      <vt:lpstr>Calibri</vt:lpstr>
      <vt:lpstr>Calibri Light</vt:lpstr>
      <vt:lpstr>Consolas</vt:lpstr>
      <vt:lpstr>Symbol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Contents</vt:lpstr>
      <vt:lpstr>Windows Forms Basics</vt:lpstr>
      <vt:lpstr>Building GUI</vt:lpstr>
      <vt:lpstr>Cont.…</vt:lpstr>
      <vt:lpstr>GUI in MS Visual Studio for C#:</vt:lpstr>
      <vt:lpstr>Cont.…</vt:lpstr>
      <vt:lpstr>Using Toolbox in Visual Studio to Create GUIs</vt:lpstr>
      <vt:lpstr>Using the Toolbox - Basics</vt:lpstr>
      <vt:lpstr>C# Button Control</vt:lpstr>
      <vt:lpstr>Cont …</vt:lpstr>
      <vt:lpstr>Other Button Options</vt:lpstr>
      <vt:lpstr>Adding Icons to a Message Box</vt:lpstr>
      <vt:lpstr>Code which create Button itself </vt:lpstr>
      <vt:lpstr>C# Label Control</vt:lpstr>
      <vt:lpstr>Cont.…</vt:lpstr>
      <vt:lpstr>C# Text-Box Control</vt:lpstr>
      <vt:lpstr>Example-1</vt:lpstr>
      <vt:lpstr>Example-2 Simple Calculator</vt:lpstr>
      <vt:lpstr>Example-2 Simple Calculator</vt:lpstr>
      <vt:lpstr>Cont..</vt:lpstr>
      <vt:lpstr>Cont..</vt:lpstr>
      <vt:lpstr>Form Properties</vt:lpstr>
      <vt:lpstr>Cont.…</vt:lpstr>
      <vt:lpstr>Cont.…</vt:lpstr>
      <vt:lpstr>Cont.…</vt:lpstr>
      <vt:lpstr>Cont.…</vt:lpstr>
      <vt:lpstr>Cont.…</vt:lpstr>
      <vt:lpstr>Cont.…</vt:lpstr>
      <vt:lpstr>Cont.…</vt:lpstr>
      <vt:lpstr>Set property using a code</vt:lpstr>
      <vt:lpstr>Text-Box Properties</vt:lpstr>
      <vt:lpstr>Form Methods</vt:lpstr>
      <vt:lpstr>Cont.…</vt:lpstr>
      <vt:lpstr>Cont.…</vt:lpstr>
      <vt:lpstr>Cont.…</vt:lpstr>
      <vt:lpstr>Cont.…</vt:lpstr>
      <vt:lpstr>Cont.…</vt:lpstr>
      <vt:lpstr>Form Events</vt:lpstr>
      <vt:lpstr>Cont.…</vt:lpstr>
      <vt:lpstr>Cont.…</vt:lpstr>
      <vt:lpstr>Cont.…</vt:lpstr>
      <vt:lpstr>Cont.…</vt:lpstr>
      <vt:lpstr>Text-Box Events =&gt; Key-down event</vt:lpstr>
      <vt:lpstr>=&gt; Text Changed Event</vt:lpstr>
      <vt:lpstr>C# List-Box Control</vt:lpstr>
      <vt:lpstr>Cont…</vt:lpstr>
      <vt:lpstr>Cont…</vt:lpstr>
      <vt:lpstr>Cont…</vt:lpstr>
      <vt:lpstr>Example</vt:lpstr>
      <vt:lpstr>Cont…</vt:lpstr>
      <vt:lpstr>How to bind a List-Box to a List ?</vt:lpstr>
      <vt:lpstr>Cont…</vt:lpstr>
      <vt:lpstr>Cont…</vt:lpstr>
      <vt:lpstr>Cont…</vt:lpstr>
      <vt:lpstr>SelectedIndexChanged event</vt:lpstr>
      <vt:lpstr>Cont…</vt:lpstr>
      <vt:lpstr>Cont…</vt:lpstr>
      <vt:lpstr>Cont…</vt:lpstr>
      <vt:lpstr>Cont…</vt:lpstr>
      <vt:lpstr>C# Combo-Box Control</vt:lpstr>
      <vt:lpstr>Cont.…</vt:lpstr>
      <vt:lpstr>Cont.…</vt:lpstr>
      <vt:lpstr>Cont.…</vt:lpstr>
      <vt:lpstr>Example – Combon-Box SelectedIndexChanged event</vt:lpstr>
      <vt:lpstr>Cont.…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</dc:creator>
  <cp:lastModifiedBy>Fan</cp:lastModifiedBy>
  <cp:revision>1</cp:revision>
  <dcterms:created xsi:type="dcterms:W3CDTF">2019-05-22T05:07:57Z</dcterms:created>
  <dcterms:modified xsi:type="dcterms:W3CDTF">2019-05-22T05:08:41Z</dcterms:modified>
</cp:coreProperties>
</file>