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76" r:id="rId2"/>
    <p:sldId id="323" r:id="rId3"/>
    <p:sldId id="280" r:id="rId4"/>
    <p:sldId id="281" r:id="rId5"/>
    <p:sldId id="330" r:id="rId6"/>
    <p:sldId id="282" r:id="rId7"/>
    <p:sldId id="324" r:id="rId8"/>
    <p:sldId id="285" r:id="rId9"/>
    <p:sldId id="286" r:id="rId10"/>
    <p:sldId id="326" r:id="rId11"/>
    <p:sldId id="327" r:id="rId12"/>
    <p:sldId id="328" r:id="rId13"/>
    <p:sldId id="329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84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42" r:id="rId45"/>
    <p:sldId id="343" r:id="rId46"/>
    <p:sldId id="351" r:id="rId47"/>
    <p:sldId id="353" r:id="rId48"/>
    <p:sldId id="369" r:id="rId49"/>
    <p:sldId id="354" r:id="rId50"/>
    <p:sldId id="355" r:id="rId51"/>
    <p:sldId id="370" r:id="rId52"/>
    <p:sldId id="371" r:id="rId53"/>
    <p:sldId id="357" r:id="rId54"/>
    <p:sldId id="358" r:id="rId55"/>
    <p:sldId id="359" r:id="rId56"/>
    <p:sldId id="360" r:id="rId57"/>
    <p:sldId id="361" r:id="rId58"/>
    <p:sldId id="363" r:id="rId59"/>
    <p:sldId id="366" r:id="rId60"/>
    <p:sldId id="372" r:id="rId61"/>
    <p:sldId id="344" r:id="rId62"/>
    <p:sldId id="345" r:id="rId63"/>
    <p:sldId id="346" r:id="rId64"/>
    <p:sldId id="347" r:id="rId65"/>
    <p:sldId id="348" r:id="rId66"/>
    <p:sldId id="349" r:id="rId67"/>
    <p:sldId id="377" r:id="rId68"/>
    <p:sldId id="379" r:id="rId69"/>
    <p:sldId id="380" r:id="rId70"/>
    <p:sldId id="381" r:id="rId71"/>
    <p:sldId id="383" r:id="rId72"/>
    <p:sldId id="382" r:id="rId73"/>
    <p:sldId id="413" r:id="rId74"/>
    <p:sldId id="414" r:id="rId75"/>
    <p:sldId id="387" r:id="rId76"/>
    <p:sldId id="388" r:id="rId77"/>
    <p:sldId id="389" r:id="rId78"/>
    <p:sldId id="390" r:id="rId79"/>
    <p:sldId id="391" r:id="rId80"/>
    <p:sldId id="392" r:id="rId81"/>
    <p:sldId id="393" r:id="rId82"/>
    <p:sldId id="394" r:id="rId83"/>
    <p:sldId id="395" r:id="rId84"/>
    <p:sldId id="396" r:id="rId85"/>
    <p:sldId id="412" r:id="rId86"/>
    <p:sldId id="411" r:id="rId87"/>
    <p:sldId id="397" r:id="rId88"/>
    <p:sldId id="398" r:id="rId89"/>
    <p:sldId id="399" r:id="rId90"/>
    <p:sldId id="410" r:id="rId91"/>
    <p:sldId id="400" r:id="rId92"/>
    <p:sldId id="416" r:id="rId93"/>
    <p:sldId id="401" r:id="rId94"/>
    <p:sldId id="402" r:id="rId95"/>
    <p:sldId id="403" r:id="rId96"/>
    <p:sldId id="404" r:id="rId97"/>
    <p:sldId id="405" r:id="rId98"/>
    <p:sldId id="406" r:id="rId99"/>
    <p:sldId id="407" r:id="rId100"/>
    <p:sldId id="408" r:id="rId101"/>
    <p:sldId id="409" r:id="rId102"/>
    <p:sldId id="415" r:id="rId103"/>
    <p:sldId id="373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957" autoAdjust="0"/>
    <p:restoredTop sz="94660"/>
  </p:normalViewPr>
  <p:slideViewPr>
    <p:cSldViewPr snapToGrid="0">
      <p:cViewPr>
        <p:scale>
          <a:sx n="66" d="100"/>
          <a:sy n="66" d="100"/>
        </p:scale>
        <p:origin x="-118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001BD-E12A-44A5-B941-D911F4D05618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1D4E0-C9EA-43FF-857A-129D816EB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913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57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989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61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2448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/>
        </p:nvGraphicFramePr>
        <p:xfrm>
          <a:off x="508000" y="1143000"/>
          <a:ext cx="11176000" cy="76200"/>
        </p:xfrm>
        <a:graphic>
          <a:graphicData uri="http://schemas.openxmlformats.org/presentationml/2006/ole">
            <p:oleObj spid="_x0000_s1492" name="Clip" r:id="rId3" imgW="6857143" imgH="48963" progId="">
              <p:embed/>
            </p:oleObj>
          </a:graphicData>
        </a:graphic>
      </p:graphicFrame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08000" y="228600"/>
            <a:ext cx="112776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825704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38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4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913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7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995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86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265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82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5836-34AF-4D76-B012-72949A2355E1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122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11125" y="3039034"/>
            <a:ext cx="8672848" cy="202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4000" b="0" kern="0" dirty="0" smtClean="0">
                <a:solidFill>
                  <a:srgbClr val="C00000"/>
                </a:solidFill>
                <a:latin typeface="Britannic Bold" pitchFamily="34" charset="0"/>
              </a:rPr>
              <a:t>Chapter - 4</a:t>
            </a:r>
            <a: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</a:br>
            <a: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</a:br>
            <a: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</a:br>
            <a:endParaRPr lang="en-US" kern="0" dirty="0" smtClean="0">
              <a:solidFill>
                <a:srgbClr val="C00000"/>
              </a:solidFill>
              <a:latin typeface="Britannic Bold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Windows Form Application</a:t>
            </a: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                                                                 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xmlns="" val="42056358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C# Button </a:t>
            </a:r>
            <a:r>
              <a:rPr lang="en-US" sz="4000" dirty="0" smtClean="0">
                <a:solidFill>
                  <a:srgbClr val="002060"/>
                </a:solidFill>
              </a:rPr>
              <a:t>Control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56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A Message </a:t>
            </a:r>
            <a:r>
              <a:rPr lang="en-US" sz="2400" dirty="0" smtClean="0">
                <a:solidFill>
                  <a:srgbClr val="C00000"/>
                </a:solidFill>
              </a:rPr>
              <a:t>Box </a:t>
            </a:r>
            <a:r>
              <a:rPr lang="en-US" sz="2400" dirty="0" smtClean="0"/>
              <a:t>– a statement printed on a button click</a:t>
            </a:r>
            <a:endParaRPr lang="en-US" sz="2600" dirty="0" smtClean="0">
              <a:cs typeface="Times New Roman" panose="02020603050405020304" pitchFamily="18" charset="0"/>
            </a:endParaRPr>
          </a:p>
          <a:p>
            <a:pPr marL="0" indent="282575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button1_Click(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sender,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EventArgs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2B91A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MessageBox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.Show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"you are in button one"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pPr marL="0" indent="0">
              <a:buNone/>
            </a:pP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i="1" dirty="0" smtClean="0">
                <a:solidFill>
                  <a:srgbClr val="00B050"/>
                </a:solidFill>
              </a:rPr>
              <a:t>Button1</a:t>
            </a:r>
            <a:r>
              <a:rPr lang="en-US" sz="2600" dirty="0" smtClean="0"/>
              <a:t> is the name of the button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i="1" dirty="0" smtClean="0">
                <a:solidFill>
                  <a:srgbClr val="00B050"/>
                </a:solidFill>
              </a:rPr>
              <a:t>_</a:t>
            </a:r>
            <a:r>
              <a:rPr lang="en-US" sz="2600" b="1" i="1" dirty="0">
                <a:solidFill>
                  <a:srgbClr val="00B050"/>
                </a:solidFill>
              </a:rPr>
              <a:t>Click </a:t>
            </a:r>
            <a:r>
              <a:rPr lang="en-US" sz="2600" dirty="0"/>
              <a:t>part after button1 is called an </a:t>
            </a:r>
            <a:r>
              <a:rPr lang="en-US" sz="2600" b="1" dirty="0"/>
              <a:t>Event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9002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68" y="322730"/>
            <a:ext cx="10058400" cy="8740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Get selected item from </a:t>
            </a:r>
            <a:r>
              <a:rPr lang="en-US" sz="4000" dirty="0" smtClean="0">
                <a:solidFill>
                  <a:srgbClr val="0070C0"/>
                </a:solidFill>
              </a:rPr>
              <a:t>List-View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465268" y="1360842"/>
            <a:ext cx="11045414" cy="48920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This code will return the item from first column of first row.</a:t>
            </a:r>
          </a:p>
          <a:p>
            <a:pPr lvl="1"/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productName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=listView1.SelectedItems[0].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SubItems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[0].Text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marL="282575" indent="-53975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i="1" dirty="0"/>
              <a:t>Sorting </a:t>
            </a:r>
            <a:r>
              <a:rPr lang="en-US" sz="2400" b="1" i="1" dirty="0" err="1"/>
              <a:t>Listview</a:t>
            </a:r>
            <a:r>
              <a:rPr lang="en-US" sz="2400" b="1" i="1" dirty="0"/>
              <a:t> </a:t>
            </a:r>
            <a:r>
              <a:rPr lang="en-US" sz="2400" b="1" i="1" dirty="0" smtClean="0"/>
              <a:t>Items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Sorted property of </a:t>
            </a:r>
            <a:r>
              <a:rPr lang="en-US" dirty="0" err="1"/>
              <a:t>Listview</a:t>
            </a:r>
            <a:r>
              <a:rPr lang="en-US" dirty="0"/>
              <a:t> is set to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, then the </a:t>
            </a:r>
            <a:r>
              <a:rPr lang="en-US" dirty="0" err="1"/>
              <a:t>ListView</a:t>
            </a:r>
            <a:r>
              <a:rPr lang="en-US" dirty="0"/>
              <a:t> items are sorted. </a:t>
            </a:r>
          </a:p>
          <a:p>
            <a:pPr lvl="1"/>
            <a:r>
              <a:rPr lang="en-US" dirty="0"/>
              <a:t>The following code sorts the </a:t>
            </a:r>
            <a:r>
              <a:rPr lang="en-US" dirty="0" err="1"/>
              <a:t>ListView</a:t>
            </a:r>
            <a:r>
              <a:rPr lang="en-US" dirty="0"/>
              <a:t> items: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listView1.Sorted </a:t>
            </a:r>
            <a:r>
              <a:rPr lang="en-US" dirty="0">
                <a:solidFill>
                  <a:srgbClr val="FF0000"/>
                </a:solidFill>
              </a:rPr>
              <a:t>= true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dirty="0"/>
              <a:t>Add Checkbox in </a:t>
            </a:r>
            <a:r>
              <a:rPr lang="en-US" dirty="0" smtClean="0"/>
              <a:t>List-view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listView1.CheckBoxes </a:t>
            </a:r>
            <a:r>
              <a:rPr lang="en-US" dirty="0">
                <a:solidFill>
                  <a:srgbClr val="7030A0"/>
                </a:solidFill>
              </a:rPr>
              <a:t>= true;</a:t>
            </a:r>
          </a:p>
        </p:txBody>
      </p:sp>
    </p:spTree>
    <p:extLst>
      <p:ext uri="{BB962C8B-B14F-4D97-AF65-F5344CB8AC3E}">
        <p14:creationId xmlns:p14="http://schemas.microsoft.com/office/powerpoint/2010/main" xmlns="" val="268964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"/>
            <a:ext cx="10058400" cy="67504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Example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2879" y="675040"/>
            <a:ext cx="6675121" cy="6182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listView1.CheckBoxes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listView1.Columns.Add(text, width, alignment);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listView1.View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.Details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listView1.GridLines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listView1.FullRowSelect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 column header      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listView1.Columns.Add(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ProductName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listView1.Columns.Add(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"Price"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70);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listView1.Columns.Add(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"Quantity"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70);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//Add items in the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ListViewItem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6858000" y="675039"/>
            <a:ext cx="4743226" cy="618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lvl="1">
              <a:buNone/>
            </a:pPr>
            <a:r>
              <a:rPr lang="en-US" sz="14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//Add first item          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"product_1"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"100"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ListViewItem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listView1.Items.Add(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//Add second item  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"product_2"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"200"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ListViewItem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listView1.Items.Add(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75106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35" y="0"/>
            <a:ext cx="10515600" cy="8988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Linking two forms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365" y="898899"/>
            <a:ext cx="11116235" cy="57573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xy.Show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365" y="898899"/>
            <a:ext cx="5992906" cy="27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60684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515" y="2249714"/>
            <a:ext cx="10515600" cy="242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dirty="0" smtClean="0"/>
              <a:t>The end!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xmlns="" val="49456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6424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</a:t>
            </a:r>
            <a:r>
              <a:rPr lang="en-US" dirty="0" smtClean="0"/>
              <a:t>can </a:t>
            </a:r>
            <a:r>
              <a:rPr lang="en-US" dirty="0"/>
              <a:t>add a Title quite </a:t>
            </a:r>
            <a:r>
              <a:rPr lang="en-US" dirty="0" smtClean="0"/>
              <a:t>easily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button1_Click_1(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"you are in button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</a:rPr>
              <a:t>one", "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</a:rPr>
              <a:t>Hello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Hello</a:t>
            </a:r>
            <a:r>
              <a:rPr lang="en-US" dirty="0" smtClean="0"/>
              <a:t> will display as the title of the message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38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Other Button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1825624"/>
            <a:ext cx="11707906" cy="4803775"/>
          </a:xfrm>
        </p:spPr>
        <p:txBody>
          <a:bodyPr>
            <a:normAutofit/>
          </a:bodyPr>
          <a:lstStyle/>
          <a:p>
            <a:r>
              <a:rPr lang="en-US" dirty="0" smtClean="0"/>
              <a:t>Rather </a:t>
            </a:r>
            <a:r>
              <a:rPr lang="en-US" dirty="0"/>
              <a:t>than having just an OK button, you can add buttons like Yes, No, and Cancel. We’ll add a </a:t>
            </a:r>
            <a:r>
              <a:rPr lang="en-US" b="1" dirty="0"/>
              <a:t>Yes</a:t>
            </a:r>
            <a:r>
              <a:rPr lang="en-US" dirty="0"/>
              <a:t> and a </a:t>
            </a:r>
            <a:r>
              <a:rPr lang="en-US" b="1" dirty="0"/>
              <a:t>No</a:t>
            </a:r>
            <a:r>
              <a:rPr lang="en-US" dirty="0"/>
              <a:t> button.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button1_Click_1(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sender,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</a:rPr>
              <a:t>EventArgs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{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2B91AF"/>
                </a:solidFill>
                <a:highlight>
                  <a:srgbClr val="FFFFFF"/>
                </a:highlight>
              </a:rPr>
              <a:t>     </a:t>
            </a:r>
            <a:r>
              <a:rPr lang="en-US" sz="2600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.Show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</a:rPr>
              <a:t>"My first Message"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sz="2600" dirty="0" smtClean="0">
                <a:solidFill>
                  <a:srgbClr val="A31515"/>
                </a:solidFill>
                <a:highlight>
                  <a:srgbClr val="FFFFFF"/>
                </a:highlight>
              </a:rPr>
              <a:t>"Message"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  </a:t>
            </a:r>
            <a:r>
              <a:rPr lang="en-US" sz="2600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MessageBoxButtons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2600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YesNo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}</a:t>
            </a:r>
          </a:p>
          <a:p>
            <a:r>
              <a:rPr lang="en-US" sz="2400" i="1" dirty="0" err="1" smtClean="0">
                <a:solidFill>
                  <a:srgbClr val="00B050"/>
                </a:solidFill>
              </a:rPr>
              <a:t>RetryCancel</a:t>
            </a:r>
            <a:endParaRPr lang="en-US" sz="2400" i="1" dirty="0" smtClean="0">
              <a:solidFill>
                <a:srgbClr val="00B050"/>
              </a:solidFill>
            </a:endParaRPr>
          </a:p>
          <a:p>
            <a:r>
              <a:rPr lang="en-US" sz="2400" i="1" dirty="0" err="1" smtClean="0">
                <a:solidFill>
                  <a:srgbClr val="00B050"/>
                </a:solidFill>
              </a:rPr>
              <a:t>YesNoCancel</a:t>
            </a:r>
            <a:r>
              <a:rPr lang="en-US" sz="2400" i="1" dirty="0" smtClean="0">
                <a:solidFill>
                  <a:srgbClr val="00B050"/>
                </a:solidFill>
              </a:rPr>
              <a:t> …..</a:t>
            </a:r>
            <a:endParaRPr lang="en-US" sz="2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7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Adding Icons to a Message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1567544"/>
            <a:ext cx="12596948" cy="54833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button1_Click_1(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.Show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</a:rPr>
              <a:t>"My first Message"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</a:rPr>
              <a:t>"Message"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     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MessageBoxButtons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.YesNo,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MessageBoxIcon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Asterisk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MessageBoxIcon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Question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MessageBoxIcon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14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Code which create Button itself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87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Button"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btnImage.Visible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the world of Programmers"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btnImage.BackColor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btnImage.Text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65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C# </a:t>
            </a:r>
            <a:r>
              <a:rPr lang="en-US" dirty="0" smtClean="0">
                <a:solidFill>
                  <a:srgbClr val="002060"/>
                </a:solidFill>
              </a:rPr>
              <a:t>Label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199"/>
          </a:xfrm>
        </p:spPr>
        <p:txBody>
          <a:bodyPr/>
          <a:lstStyle/>
          <a:p>
            <a:pPr lvl="0"/>
            <a:r>
              <a:rPr lang="en-US" dirty="0"/>
              <a:t>We can use the Label control to display text in a set location on the page. </a:t>
            </a:r>
          </a:p>
          <a:p>
            <a:pPr lvl="0"/>
            <a:r>
              <a:rPr lang="en-US" dirty="0"/>
              <a:t>Label controls can also be used </a:t>
            </a:r>
            <a:r>
              <a:rPr lang="en-US" i="1" dirty="0">
                <a:solidFill>
                  <a:srgbClr val="00B050"/>
                </a:solidFill>
              </a:rPr>
              <a:t>to add descriptive text to a Form </a:t>
            </a:r>
            <a:r>
              <a:rPr lang="en-US" dirty="0"/>
              <a:t>to provide the user with helpful information. 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60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6119" y="1690688"/>
            <a:ext cx="4027674" cy="4136164"/>
          </a:xfrm>
        </p:spPr>
      </p:pic>
    </p:spTree>
    <p:extLst>
      <p:ext uri="{BB962C8B-B14F-4D97-AF65-F5344CB8AC3E}">
        <p14:creationId xmlns:p14="http://schemas.microsoft.com/office/powerpoint/2010/main" xmlns="" val="27821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C# Text-Box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199"/>
          </a:xfrm>
        </p:spPr>
        <p:txBody>
          <a:bodyPr>
            <a:normAutofit/>
          </a:bodyPr>
          <a:lstStyle/>
          <a:p>
            <a:pPr lvl="0" algn="just"/>
            <a:r>
              <a:rPr lang="en-US" sz="2600" dirty="0"/>
              <a:t>A text box object is used </a:t>
            </a:r>
            <a:r>
              <a:rPr lang="en-US" sz="2600" i="1" dirty="0">
                <a:solidFill>
                  <a:srgbClr val="0070C0"/>
                </a:solidFill>
              </a:rPr>
              <a:t>to display text on a form </a:t>
            </a:r>
            <a:r>
              <a:rPr lang="en-US" sz="2600" dirty="0"/>
              <a:t>or </a:t>
            </a:r>
            <a:r>
              <a:rPr lang="en-US" sz="2600" i="1" dirty="0">
                <a:solidFill>
                  <a:srgbClr val="0070C0"/>
                </a:solidFill>
              </a:rPr>
              <a:t>to get user input </a:t>
            </a:r>
            <a:r>
              <a:rPr lang="en-US" sz="2600" dirty="0"/>
              <a:t>while a C# program is running. </a:t>
            </a:r>
            <a:endParaRPr lang="en-US" sz="2600" dirty="0" smtClean="0"/>
          </a:p>
          <a:p>
            <a:pPr algn="just"/>
            <a:r>
              <a:rPr lang="en-US" sz="2600" dirty="0" smtClean="0"/>
              <a:t>User </a:t>
            </a:r>
            <a:r>
              <a:rPr lang="en-US" sz="2600" dirty="0"/>
              <a:t>can type data or paste it into the control from the clipboard.</a:t>
            </a:r>
          </a:p>
          <a:p>
            <a:pPr algn="just"/>
            <a:r>
              <a:rPr lang="en-US" sz="2600" dirty="0" smtClean="0">
                <a:cs typeface="Times New Roman" panose="02020603050405020304" pitchFamily="18" charset="0"/>
              </a:rPr>
              <a:t>This </a:t>
            </a:r>
            <a:r>
              <a:rPr lang="en-US" sz="2600" dirty="0">
                <a:cs typeface="Times New Roman" panose="02020603050405020304" pitchFamily="18" charset="0"/>
              </a:rPr>
              <a:t>control has additional functionality that is not found in the standard Windows </a:t>
            </a:r>
            <a:r>
              <a:rPr lang="en-US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text box control</a:t>
            </a:r>
            <a:r>
              <a:rPr lang="en-US" sz="2600" dirty="0">
                <a:cs typeface="Times New Roman" panose="02020603050405020304" pitchFamily="18" charset="0"/>
              </a:rPr>
              <a:t>, including .</a:t>
            </a:r>
          </a:p>
          <a:p>
            <a:pPr lvl="1" algn="just"/>
            <a:r>
              <a:rPr lang="en-US" dirty="0"/>
              <a:t>Multiline editing and </a:t>
            </a:r>
          </a:p>
          <a:p>
            <a:pPr lvl="1" algn="just"/>
            <a:r>
              <a:rPr lang="en-US" dirty="0"/>
              <a:t>Password character masking</a:t>
            </a:r>
            <a:r>
              <a:rPr lang="en-US" dirty="0" smtClean="0"/>
              <a:t>.</a:t>
            </a:r>
          </a:p>
          <a:p>
            <a:pPr algn="just"/>
            <a:r>
              <a:rPr lang="en-US" sz="2600" dirty="0"/>
              <a:t>Message Box only </a:t>
            </a:r>
            <a:r>
              <a:rPr lang="en-US" sz="2600" i="1" dirty="0">
                <a:solidFill>
                  <a:srgbClr val="0070C0"/>
                </a:solidFill>
              </a:rPr>
              <a:t>displays text</a:t>
            </a:r>
          </a:p>
        </p:txBody>
      </p:sp>
    </p:spTree>
    <p:extLst>
      <p:ext uri="{BB962C8B-B14F-4D97-AF65-F5344CB8AC3E}">
        <p14:creationId xmlns:p14="http://schemas.microsoft.com/office/powerpoint/2010/main" xmlns="" val="27334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Example-1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textBox1.Text;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age = textBox2.Text;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(age);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3153" y="1825625"/>
            <a:ext cx="4027674" cy="413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21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59" y="217209"/>
            <a:ext cx="10515600" cy="7106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Example-2 </a:t>
            </a:r>
            <a:r>
              <a:rPr lang="en-US" sz="3600" i="1" dirty="0" smtClean="0">
                <a:solidFill>
                  <a:srgbClr val="0070C0"/>
                </a:solidFill>
              </a:rPr>
              <a:t>Simple Calculator</a:t>
            </a:r>
            <a:endParaRPr lang="en-US" sz="3600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59" y="1059142"/>
            <a:ext cx="11533094" cy="55971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button1_Click(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a,b,c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(textBox2.Text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a + 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button2_Click(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(textBox2.Text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a-b;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7075" y="1203475"/>
            <a:ext cx="3964571" cy="4059612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906518">
            <a:off x="5054550" y="2796538"/>
            <a:ext cx="2714241" cy="15605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0310056">
            <a:off x="5093804" y="4296795"/>
            <a:ext cx="2714241" cy="156054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4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Windows </a:t>
            </a:r>
            <a:r>
              <a:rPr lang="en-US" dirty="0" smtClean="0"/>
              <a:t>Form Application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</a:t>
            </a:r>
            <a:r>
              <a:rPr lang="en-US" dirty="0"/>
              <a:t># Windows </a:t>
            </a:r>
            <a:r>
              <a:rPr lang="en-US" dirty="0" smtClean="0"/>
              <a:t>Forms </a:t>
            </a:r>
            <a:r>
              <a:rPr lang="en-US" dirty="0"/>
              <a:t>Controls </a:t>
            </a:r>
          </a:p>
        </p:txBody>
      </p:sp>
    </p:spTree>
    <p:extLst>
      <p:ext uri="{BB962C8B-B14F-4D97-AF65-F5344CB8AC3E}">
        <p14:creationId xmlns:p14="http://schemas.microsoft.com/office/powerpoint/2010/main" xmlns="" val="178302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9" y="96184"/>
            <a:ext cx="10515600" cy="872004"/>
          </a:xfrm>
        </p:spPr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Example-2 </a:t>
            </a:r>
            <a:r>
              <a:rPr lang="en-US" sz="3600" i="1" dirty="0">
                <a:solidFill>
                  <a:srgbClr val="0070C0"/>
                </a:solidFill>
              </a:rPr>
              <a:t>Simple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142999"/>
            <a:ext cx="11604812" cy="54998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button5_Click(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(textBox2.Text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a + 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textBox3.Text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button6_Click_1(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(textBox2.Text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a * 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textBox3.Text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8958" y="1458969"/>
            <a:ext cx="3964571" cy="4059612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906518" flipV="1">
            <a:off x="5856398" y="2871799"/>
            <a:ext cx="4588068" cy="122487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0310056">
            <a:off x="5809499" y="4878363"/>
            <a:ext cx="4681865" cy="131596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178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94143" cy="48799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Text Box </a:t>
            </a:r>
            <a:r>
              <a:rPr lang="en-US" dirty="0">
                <a:cs typeface="Times New Roman" panose="02020603050405020304" pitchFamily="18" charset="0"/>
              </a:rPr>
              <a:t>controls can also be used to accept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passwords</a:t>
            </a:r>
            <a:r>
              <a:rPr lang="en-US" dirty="0">
                <a:cs typeface="Times New Roman" panose="02020603050405020304" pitchFamily="18" charset="0"/>
              </a:rPr>
              <a:t> and other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sensitive information</a:t>
            </a:r>
            <a:r>
              <a:rPr lang="en-US" dirty="0"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You can use the </a:t>
            </a:r>
            <a:r>
              <a:rPr lang="en-US" dirty="0" smtClean="0">
                <a:cs typeface="Times New Roman" panose="02020603050405020304" pitchFamily="18" charset="0"/>
              </a:rPr>
              <a:t>Password-Char </a:t>
            </a:r>
            <a:r>
              <a:rPr lang="en-US" dirty="0">
                <a:cs typeface="Times New Roman" panose="02020603050405020304" pitchFamily="18" charset="0"/>
              </a:rPr>
              <a:t>property to mask characters entered in a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single line</a:t>
            </a:r>
            <a:r>
              <a:rPr lang="en-US" dirty="0">
                <a:cs typeface="Times New Roman" panose="02020603050405020304" pitchFamily="18" charset="0"/>
              </a:rPr>
              <a:t> version of the control.</a:t>
            </a:r>
          </a:p>
          <a:p>
            <a:pPr marL="0" indent="0" algn="just">
              <a:buNone/>
            </a:pPr>
            <a:r>
              <a:rPr lang="en-US" b="1" dirty="0" smtClean="0"/>
              <a:t>    </a:t>
            </a:r>
            <a:r>
              <a:rPr lang="en-US" b="1" dirty="0"/>
              <a:t>textBox1.PasswordChar = '*';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The above code set the </a:t>
            </a:r>
            <a:r>
              <a:rPr lang="en-US" dirty="0" smtClean="0">
                <a:cs typeface="Times New Roman" panose="02020603050405020304" pitchFamily="18" charset="0"/>
              </a:rPr>
              <a:t>Password-Char </a:t>
            </a:r>
            <a:r>
              <a:rPr lang="en-US" dirty="0">
                <a:cs typeface="Times New Roman" panose="02020603050405020304" pitchFamily="18" charset="0"/>
              </a:rPr>
              <a:t>to * , so when the user enter password then it display only * instead of t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yped characters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7686" cy="49090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You can add new line in a textbox using many ways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b="1" dirty="0" smtClean="0"/>
              <a:t>textBox1.Text </a:t>
            </a:r>
            <a:r>
              <a:rPr lang="en-US" b="1" dirty="0"/>
              <a:t>+= "your text" + "\r\n";</a:t>
            </a:r>
            <a:r>
              <a:rPr lang="en-US" dirty="0"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b="1" dirty="0" smtClean="0">
                <a:cs typeface="Times New Roman" panose="02020603050405020304" pitchFamily="18" charset="0"/>
              </a:rPr>
              <a:t>	or</a:t>
            </a:r>
            <a:endParaRPr lang="en-US" b="1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/>
              <a:t>	textBox1.Text </a:t>
            </a:r>
            <a:r>
              <a:rPr lang="en-US" b="1" dirty="0"/>
              <a:t>+= "your text" + </a:t>
            </a:r>
            <a:r>
              <a:rPr lang="en-US" b="1" dirty="0" err="1"/>
              <a:t>Environment.NewLine</a:t>
            </a:r>
            <a:r>
              <a:rPr lang="en-US" b="1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Make multiline True first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textBox3.Text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pt-BR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is"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pt-BR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c.ToString();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664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3113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Form Properties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81635" y="1636900"/>
            <a:ext cx="10410265" cy="5059735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b="1" dirty="0">
                <a:solidFill>
                  <a:srgbClr val="FF0000"/>
                </a:solidFill>
              </a:rPr>
              <a:t>Properties</a:t>
            </a:r>
            <a:r>
              <a:rPr lang="en-US" sz="2600" b="1" dirty="0" smtClean="0">
                <a:solidFill>
                  <a:srgbClr val="FF0000"/>
                </a:solidFill>
              </a:rPr>
              <a:t>: </a:t>
            </a:r>
            <a:r>
              <a:rPr lang="en-US" sz="2600" b="1" dirty="0" smtClean="0"/>
              <a:t>which </a:t>
            </a:r>
            <a:r>
              <a:rPr lang="en-US" sz="2600" b="1" dirty="0"/>
              <a:t>describe the </a:t>
            </a:r>
            <a:r>
              <a:rPr lang="en-US" sz="2600" b="1" dirty="0" smtClean="0"/>
              <a:t>object</a:t>
            </a:r>
            <a:endParaRPr lang="en-US" sz="2600" kern="0" dirty="0" smtClean="0"/>
          </a:p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 smtClean="0"/>
              <a:t>Each </a:t>
            </a:r>
            <a:r>
              <a:rPr lang="en-US" sz="2600" kern="0" dirty="0"/>
              <a:t>control has </a:t>
            </a:r>
            <a:r>
              <a:rPr lang="en-US" sz="2600" i="1" kern="0" dirty="0">
                <a:solidFill>
                  <a:srgbClr val="0000FF"/>
                </a:solidFill>
              </a:rPr>
              <a:t>properties</a:t>
            </a:r>
            <a:r>
              <a:rPr lang="en-US" sz="2600" kern="0" dirty="0"/>
              <a:t> (and some </a:t>
            </a:r>
            <a:r>
              <a:rPr lang="en-US" sz="2600" i="1" kern="0" dirty="0">
                <a:solidFill>
                  <a:srgbClr val="0000FF"/>
                </a:solidFill>
              </a:rPr>
              <a:t>methods</a:t>
            </a:r>
            <a:r>
              <a:rPr lang="en-US" sz="2600" kern="0" dirty="0"/>
              <a:t>)</a:t>
            </a:r>
          </a:p>
          <a:p>
            <a:pPr marL="906463" lvl="1" indent="-293688">
              <a:buClr>
                <a:srgbClr val="FF3366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Example properties: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Enable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Font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Text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Visible</a:t>
            </a:r>
          </a:p>
          <a:p>
            <a:pPr marL="906463" lvl="1" indent="-293688">
              <a:buClr>
                <a:srgbClr val="FF3366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Example methods: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Hide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Select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xmlns="" val="37837025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69140"/>
            <a:ext cx="7848600" cy="46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92731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097927"/>
            <a:ext cx="7109013" cy="38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77599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35" y="1690688"/>
            <a:ext cx="8104013" cy="47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92698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52" y="1804146"/>
            <a:ext cx="8601948" cy="46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2235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90688"/>
            <a:ext cx="8402171" cy="488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89334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38300"/>
            <a:ext cx="8754035" cy="49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94460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0148047" cy="45630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00FF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Windows Forms </a:t>
            </a:r>
            <a:r>
              <a:rPr lang="en-US" i="1" dirty="0">
                <a:solidFill>
                  <a:srgbClr val="0000FF"/>
                </a:solidFill>
              </a:rPr>
              <a:t>=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Graphical User Interface</a:t>
            </a:r>
            <a:r>
              <a:rPr lang="en-US" dirty="0"/>
              <a:t>(</a:t>
            </a:r>
            <a:r>
              <a:rPr lang="en-US" i="1" dirty="0">
                <a:solidFill>
                  <a:srgbClr val="0000FF"/>
                </a:solidFill>
              </a:rPr>
              <a:t>GUI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dirty="0"/>
              <a:t>Allows the user to interact visually with a program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6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Windows Forms Basics</a:t>
            </a:r>
          </a:p>
        </p:txBody>
      </p:sp>
    </p:spTree>
    <p:extLst>
      <p:ext uri="{BB962C8B-B14F-4D97-AF65-F5344CB8AC3E}">
        <p14:creationId xmlns:p14="http://schemas.microsoft.com/office/powerpoint/2010/main" xmlns="" val="6860362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grpSp>
        <p:nvGrpSpPr>
          <p:cNvPr id="7" name="Group 6"/>
          <p:cNvGrpSpPr/>
          <p:nvPr/>
        </p:nvGrpSpPr>
        <p:grpSpPr>
          <a:xfrm>
            <a:off x="2214730" y="1696571"/>
            <a:ext cx="8166399" cy="4607858"/>
            <a:chOff x="198120" y="1295400"/>
            <a:chExt cx="8945880" cy="55626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" y="1295400"/>
              <a:ext cx="8763000" cy="36814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887" y="5038725"/>
              <a:ext cx="8901113" cy="1819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518842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Set property using a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.BackColor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.Brown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“Lab Exercise"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.Size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(350, 125);</a:t>
            </a:r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.Location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(500, 200);</a:t>
            </a:r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.MaximizeBox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97336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15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Text-Box </a:t>
            </a:r>
            <a:r>
              <a:rPr lang="en-US" sz="3600" dirty="0">
                <a:solidFill>
                  <a:srgbClr val="0070C0"/>
                </a:solidFill>
              </a:rPr>
              <a:t>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452282"/>
            <a:ext cx="11035553" cy="52309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textBox1.Width = 250;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textBox1.Height = 50;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textBox1.PasswordChar = '*';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textBox1.BackColor = </a:t>
            </a:r>
            <a:r>
              <a:rPr lang="en-US" sz="2400" dirty="0" err="1" smtClean="0"/>
              <a:t>Color.Blue</a:t>
            </a:r>
            <a:r>
              <a:rPr lang="en-US" sz="2400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textBox1.ForeColor = </a:t>
            </a:r>
            <a:r>
              <a:rPr lang="en-US" sz="2400" dirty="0" err="1" smtClean="0"/>
              <a:t>Color.White</a:t>
            </a:r>
            <a:r>
              <a:rPr lang="en-US" sz="2400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textBox1.BorderStyle = BorderStyle.Fixed3D;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textBox1.MaxLength = 40; 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Maximum </a:t>
            </a:r>
            <a:r>
              <a:rPr lang="en-US" i="1" dirty="0">
                <a:solidFill>
                  <a:srgbClr val="00B050"/>
                </a:solidFill>
              </a:rPr>
              <a:t>number of characters or words the user can input </a:t>
            </a:r>
            <a:endParaRPr lang="en-US" i="1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textBox1.ReadOnly = true</a:t>
            </a:r>
            <a:r>
              <a:rPr lang="en-US" sz="2400" dirty="0" smtClean="0"/>
              <a:t>;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Prevent a </a:t>
            </a:r>
            <a:r>
              <a:rPr lang="en-US" i="1" dirty="0">
                <a:solidFill>
                  <a:srgbClr val="00B050"/>
                </a:solidFill>
              </a:rPr>
              <a:t>user from changing the text that appears in a text </a:t>
            </a:r>
            <a:r>
              <a:rPr lang="en-US" i="1" dirty="0" smtClean="0">
                <a:solidFill>
                  <a:srgbClr val="00B050"/>
                </a:solidFill>
              </a:rPr>
              <a:t>box</a:t>
            </a:r>
            <a:endParaRPr lang="en-US" sz="2400" i="1" dirty="0">
              <a:solidFill>
                <a:srgbClr val="00B05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315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64659"/>
            <a:ext cx="9067800" cy="453614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/>
            <a:r>
              <a:rPr lang="en-US" sz="2600" b="1" dirty="0">
                <a:solidFill>
                  <a:srgbClr val="7030A0"/>
                </a:solidFill>
              </a:rPr>
              <a:t>Methods</a:t>
            </a:r>
            <a:r>
              <a:rPr lang="en-US" sz="2600" b="1" dirty="0" smtClean="0">
                <a:solidFill>
                  <a:srgbClr val="7030A0"/>
                </a:solidFill>
              </a:rPr>
              <a:t>: </a:t>
            </a:r>
            <a:r>
              <a:rPr lang="en-US" sz="2600" b="1" dirty="0" smtClean="0"/>
              <a:t>cause </a:t>
            </a:r>
            <a:r>
              <a:rPr lang="en-US" sz="2600" b="1" dirty="0"/>
              <a:t>an object to do something and</a:t>
            </a:r>
            <a:endParaRPr lang="en-US" sz="2600" dirty="0" smtClean="0"/>
          </a:p>
          <a:p>
            <a:pPr algn="just"/>
            <a:r>
              <a:rPr lang="en-US" u="sng" dirty="0"/>
              <a:t>Example</a:t>
            </a:r>
          </a:p>
          <a:p>
            <a:pPr marL="457200" lvl="1" indent="0" algn="just">
              <a:buNone/>
            </a:pPr>
            <a:r>
              <a:rPr lang="en-US" sz="2800" dirty="0">
                <a:solidFill>
                  <a:srgbClr val="0070C0"/>
                </a:solidFill>
              </a:rPr>
              <a:t> Close();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following are some of the commonly used methods of the Form class. </a:t>
            </a:r>
          </a:p>
          <a:p>
            <a:pPr algn="just"/>
            <a:r>
              <a:rPr lang="en-US" dirty="0"/>
              <a:t>You can refer to Microsoft documentation for a complete list of methods associated with forms </a:t>
            </a:r>
            <a:r>
              <a:rPr lang="en-US" dirty="0" smtClean="0"/>
              <a:t>control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 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1013164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07024" y="1643836"/>
            <a:ext cx="8184776" cy="4756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29" y="418913"/>
            <a:ext cx="10515600" cy="1224923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51126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46" y="5578738"/>
            <a:ext cx="8243048" cy="78172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299446" y="1620078"/>
            <a:ext cx="8368553" cy="39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46730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70C0"/>
                </a:solidFill>
              </a:rPr>
              <a:t>Cont.…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70846" y="1690688"/>
            <a:ext cx="8597153" cy="5091113"/>
            <a:chOff x="228600" y="1190625"/>
            <a:chExt cx="8915400" cy="55911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190625"/>
              <a:ext cx="8915400" cy="44767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5867400"/>
              <a:ext cx="8915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5358004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88191"/>
            <a:ext cx="9144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21456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78" y="1999970"/>
            <a:ext cx="7704269" cy="42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91653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82587"/>
            <a:ext cx="10820400" cy="432995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600" b="1" dirty="0">
                <a:solidFill>
                  <a:srgbClr val="7030A0"/>
                </a:solidFill>
              </a:rPr>
              <a:t>Events: </a:t>
            </a:r>
            <a:r>
              <a:rPr lang="en-US" sz="2600" dirty="0" smtClean="0"/>
              <a:t>are </a:t>
            </a:r>
            <a:r>
              <a:rPr lang="en-US" sz="2600" dirty="0"/>
              <a:t>what happens when an object does something.</a:t>
            </a:r>
            <a:endParaRPr lang="en-US" sz="2600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Following </a:t>
            </a:r>
            <a:r>
              <a:rPr lang="en-US" dirty="0"/>
              <a:t>table lists down various important events related to a form.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You </a:t>
            </a:r>
            <a:r>
              <a:rPr lang="en-US" dirty="0"/>
              <a:t>can refer to Microsoft documentation for a complete list of events associated with forms control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32818450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1196918" cy="469666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403225" indent="-309563" algn="just">
              <a:buClr>
                <a:srgbClr val="FF3366"/>
              </a:buClr>
              <a:buSzPct val="45000"/>
              <a:buFont typeface="Wingdings" panose="05000000000000000000" pitchFamily="2" charset="2"/>
              <a:buChar char="q"/>
              <a:tabLst>
                <a:tab pos="387350" algn="l"/>
                <a:tab pos="45720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dirty="0"/>
              <a:t>GUI's are built from </a:t>
            </a:r>
            <a:r>
              <a:rPr lang="en-US" i="1" dirty="0">
                <a:solidFill>
                  <a:srgbClr val="0000FF"/>
                </a:solidFill>
              </a:rPr>
              <a:t>GUI controls</a:t>
            </a:r>
          </a:p>
          <a:p>
            <a:pPr marL="982662" indent="-457200" algn="just">
              <a:buClr>
                <a:srgbClr val="FF3366"/>
              </a:buClr>
              <a:buSzPct val="75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/>
              <a:t>Also known as </a:t>
            </a:r>
            <a:r>
              <a:rPr lang="en-US" sz="2600" i="1" dirty="0">
                <a:solidFill>
                  <a:srgbClr val="00B050"/>
                </a:solidFill>
              </a:rPr>
              <a:t>components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/>
              <a:t>or </a:t>
            </a:r>
            <a:r>
              <a:rPr lang="en-US" sz="2600" i="1" dirty="0">
                <a:solidFill>
                  <a:srgbClr val="00B050"/>
                </a:solidFill>
              </a:rPr>
              <a:t>widgets</a:t>
            </a:r>
            <a:endParaRPr lang="en-US" sz="2600" dirty="0">
              <a:solidFill>
                <a:srgbClr val="00B050"/>
              </a:solidFill>
            </a:endParaRPr>
          </a:p>
          <a:p>
            <a:pPr marL="982662" indent="-457200" algn="just">
              <a:buClr>
                <a:srgbClr val="FF3366"/>
              </a:buClr>
              <a:buSzPct val="75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/>
              <a:t>They are objects that can:</a:t>
            </a:r>
          </a:p>
          <a:p>
            <a:pPr marL="1371600" lvl="1" indent="-327025" algn="just">
              <a:buClr>
                <a:srgbClr val="FF3366"/>
              </a:buClr>
              <a:buSzPct val="75000"/>
              <a:buFont typeface="Symbol" charset="2"/>
              <a:buChar char=""/>
              <a:tabLst>
                <a:tab pos="387350" algn="l"/>
                <a:tab pos="490538" algn="l"/>
                <a:tab pos="904875" algn="l"/>
                <a:tab pos="1735138" algn="l"/>
                <a:tab pos="2149475" algn="l"/>
                <a:tab pos="2563813" algn="l"/>
                <a:tab pos="2863850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sz="2600" dirty="0"/>
              <a:t>Display information on the screen, or </a:t>
            </a:r>
          </a:p>
          <a:p>
            <a:pPr marL="1317625" lvl="1" indent="-273050" algn="just">
              <a:buClr>
                <a:srgbClr val="FF3366"/>
              </a:buClr>
              <a:buSzPct val="75000"/>
              <a:buFont typeface="Symbol" charset="2"/>
              <a:buChar char="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/>
              <a:t>Enable users to interact with an application via the mouse, keyboard or other form of input</a:t>
            </a:r>
          </a:p>
          <a:p>
            <a:pPr marL="1044750" indent="-519848" algn="just">
              <a:buClr>
                <a:srgbClr val="FF3366"/>
              </a:buClr>
              <a:buSzPct val="75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>
                <a:solidFill>
                  <a:srgbClr val="FF0000"/>
                </a:solidFill>
              </a:rPr>
              <a:t>Examples</a:t>
            </a:r>
            <a:r>
              <a:rPr lang="en-US" sz="2600" dirty="0"/>
              <a:t> - commonly used </a:t>
            </a:r>
            <a:r>
              <a:rPr lang="en-US" sz="2600" i="1" dirty="0">
                <a:solidFill>
                  <a:srgbClr val="0000FF"/>
                </a:solidFill>
              </a:rPr>
              <a:t>types of GUI controls</a:t>
            </a:r>
          </a:p>
          <a:p>
            <a:pPr marL="1371600" lvl="1" indent="-282575" algn="just">
              <a:buClr>
                <a:srgbClr val="FF3366"/>
              </a:buClr>
              <a:buSzPct val="45000"/>
              <a:buFont typeface="Wingdings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/>
              <a:t>Label, </a:t>
            </a:r>
            <a:r>
              <a:rPr lang="en-US" sz="2600" dirty="0" smtClean="0"/>
              <a:t>Textbox, </a:t>
            </a:r>
            <a:r>
              <a:rPr lang="en-US" sz="2600" dirty="0"/>
              <a:t>Button, </a:t>
            </a:r>
            <a:r>
              <a:rPr lang="en-US" sz="2600" dirty="0" smtClean="0"/>
              <a:t>Checkbox Combo Box, List Box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Building GUI</a:t>
            </a:r>
          </a:p>
        </p:txBody>
      </p:sp>
    </p:spTree>
    <p:extLst>
      <p:ext uri="{BB962C8B-B14F-4D97-AF65-F5344CB8AC3E}">
        <p14:creationId xmlns:p14="http://schemas.microsoft.com/office/powerpoint/2010/main" xmlns="" val="21284045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66682" y="1819491"/>
            <a:ext cx="8225118" cy="4428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7785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41" y="1882840"/>
            <a:ext cx="7856678" cy="45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27487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98014"/>
            <a:ext cx="7924800" cy="43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28299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28" y="1830125"/>
            <a:ext cx="7937361" cy="44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60997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10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Text-Box Events </a:t>
            </a:r>
            <a:r>
              <a:rPr lang="en-US" sz="3600" b="1" dirty="0" smtClean="0">
                <a:solidFill>
                  <a:srgbClr val="00B050"/>
                </a:solidFill>
              </a:rPr>
              <a:t>=&gt;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i="1" dirty="0" smtClean="0">
                <a:solidFill>
                  <a:srgbClr val="C00000"/>
                </a:solidFill>
              </a:rPr>
              <a:t>Key-down </a:t>
            </a:r>
            <a:r>
              <a:rPr lang="en-US" sz="3600" b="1" i="1" dirty="0">
                <a:solidFill>
                  <a:srgbClr val="C00000"/>
                </a:solidFill>
              </a:rPr>
              <a:t>event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129682" cy="48441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Used to </a:t>
            </a:r>
            <a:r>
              <a:rPr lang="en-US" dirty="0"/>
              <a:t>capture which key is pressed by the </a:t>
            </a:r>
            <a:r>
              <a:rPr lang="en-US" dirty="0" smtClean="0"/>
              <a:t>user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textBox1_KeyDown(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KeyEventArgs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e.KeyCode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Pressed Letter 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e.KeyCode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Pressed Letter 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88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284442"/>
            <a:ext cx="11084859" cy="8316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=&gt;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i="1" dirty="0" smtClean="0">
                <a:solidFill>
                  <a:srgbClr val="C00000"/>
                </a:solidFill>
              </a:rPr>
              <a:t>Text </a:t>
            </a:r>
            <a:r>
              <a:rPr lang="en-US" sz="3600" b="1" i="1" dirty="0">
                <a:solidFill>
                  <a:srgbClr val="C00000"/>
                </a:solidFill>
              </a:rPr>
              <a:t>Changed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1371600"/>
            <a:ext cx="11672047" cy="5284693"/>
          </a:xfrm>
        </p:spPr>
        <p:txBody>
          <a:bodyPr/>
          <a:lstStyle/>
          <a:p>
            <a:r>
              <a:rPr lang="en-US" dirty="0" smtClean="0"/>
              <a:t>This event raises when a user enters an </a:t>
            </a:r>
            <a:r>
              <a:rPr lang="en-US" dirty="0"/>
              <a:t>input or </a:t>
            </a:r>
            <a:r>
              <a:rPr lang="en-US" dirty="0" smtClean="0"/>
              <a:t>set </a:t>
            </a:r>
            <a:r>
              <a:rPr lang="en-US" dirty="0"/>
              <a:t>the Text property to a new </a:t>
            </a:r>
            <a:r>
              <a:rPr lang="en-US" dirty="0" smtClean="0"/>
              <a:t>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textBox1_TextChanged(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label1.Text = textBox1.Text;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9444" y="3302325"/>
            <a:ext cx="4058544" cy="12475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9444" y="4972542"/>
            <a:ext cx="4058544" cy="1261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Down Arrow 5"/>
          <p:cNvSpPr/>
          <p:nvPr/>
        </p:nvSpPr>
        <p:spPr>
          <a:xfrm>
            <a:off x="8593904" y="4549893"/>
            <a:ext cx="349623" cy="422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368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C# </a:t>
            </a:r>
            <a:r>
              <a:rPr lang="en-US" dirty="0" smtClean="0">
                <a:solidFill>
                  <a:srgbClr val="002060"/>
                </a:solidFill>
              </a:rPr>
              <a:t>List-Box </a:t>
            </a:r>
            <a:r>
              <a:rPr lang="en-US" dirty="0">
                <a:solidFill>
                  <a:srgbClr val="002060"/>
                </a:solidFill>
              </a:rPr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1869459"/>
            <a:ext cx="11353800" cy="469270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ListBox</a:t>
            </a:r>
            <a:r>
              <a:rPr lang="en-US" dirty="0"/>
              <a:t> control enables you to </a:t>
            </a:r>
            <a:r>
              <a:rPr lang="en-US" i="1" dirty="0">
                <a:solidFill>
                  <a:srgbClr val="00B050"/>
                </a:solidFill>
              </a:rPr>
              <a:t>display a list of items to the user </a:t>
            </a:r>
            <a:r>
              <a:rPr lang="en-US" dirty="0"/>
              <a:t>that the user can select by clicking</a:t>
            </a:r>
            <a:r>
              <a:rPr lang="en-US" dirty="0" smtClean="0"/>
              <a:t>.</a:t>
            </a:r>
          </a:p>
          <a:p>
            <a:r>
              <a:rPr lang="en-US" dirty="0">
                <a:cs typeface="Times New Roman" panose="02020603050405020304" pitchFamily="18" charset="0"/>
              </a:rPr>
              <a:t>Used to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display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selection</a:t>
            </a:r>
            <a:r>
              <a:rPr lang="en-US" dirty="0">
                <a:cs typeface="Times New Roman" panose="02020603050405020304" pitchFamily="18" charset="0"/>
              </a:rPr>
              <a:t> functionality,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# listbox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990" y="3390900"/>
            <a:ext cx="33051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329954" y="3390900"/>
            <a:ext cx="7422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/>
              <a:t>button1_Click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listBox1.Text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5736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407024"/>
            <a:ext cx="10914529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You can use the </a:t>
            </a:r>
            <a:r>
              <a:rPr lang="en-US" sz="2400" i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Add</a:t>
            </a:r>
            <a:r>
              <a:rPr lang="en-US" sz="2400" dirty="0" smtClean="0">
                <a:cs typeface="Times New Roman" panose="02020603050405020304" pitchFamily="18" charset="0"/>
              </a:rPr>
              <a:t>  method to add items to a list box. </a:t>
            </a:r>
          </a:p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The Add method adds new items at the end of an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unsorted list box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19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0024" cy="4897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listBox1.Items.Add(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listBox1.Items.Add(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listBox1.Items.Add(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</a:rPr>
              <a:t>If you want to retrieve a single selected item to a variable, you can code like this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 string </a:t>
            </a:r>
            <a:r>
              <a:rPr lang="en-US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;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= listBox1.Text;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6861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8659" cy="47230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SelectionMode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how many items in the list can be selected at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ListBox control can provide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selections using the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SelectionMode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change the selection mode property to multiple select, then you will retrieve a collection of items from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ListBox1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SelectedItems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listBox1.SelectionMode </a:t>
            </a:r>
            <a:r>
              <a:rPr lang="en-US" sz="2400" dirty="0">
                <a:solidFill>
                  <a:srgbClr val="7030A0"/>
                </a:solidFill>
              </a:rPr>
              <a:t>= SelectionMode.MultiSimple;</a:t>
            </a:r>
          </a:p>
        </p:txBody>
      </p:sp>
    </p:spTree>
    <p:extLst>
      <p:ext uri="{BB962C8B-B14F-4D97-AF65-F5344CB8AC3E}">
        <p14:creationId xmlns:p14="http://schemas.microsoft.com/office/powerpoint/2010/main" xmlns="" val="423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301625">
              <a:buClr>
                <a:srgbClr val="FF3366"/>
              </a:buClr>
              <a:buSzPct val="45000"/>
              <a:buFont typeface="Wingdings" panose="05000000000000000000" pitchFamily="2" charset="2"/>
              <a:buChar char="q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2600" dirty="0" smtClean="0"/>
          </a:p>
          <a:p>
            <a:pPr marL="914400" lvl="1" indent="-301625">
              <a:buClr>
                <a:srgbClr val="FF3366"/>
              </a:buClr>
              <a:buSzPct val="45000"/>
              <a:buFont typeface="Wingdings" panose="05000000000000000000" pitchFamily="2" charset="2"/>
              <a:buChar char="q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GUI </a:t>
            </a:r>
            <a:r>
              <a:rPr lang="en-US" sz="2600" dirty="0"/>
              <a:t>elements are classified in to different groups</a:t>
            </a:r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Data</a:t>
            </a:r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Design</a:t>
            </a:r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Behavior</a:t>
            </a:r>
            <a:endParaRPr lang="en-US" sz="2600" dirty="0"/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Component</a:t>
            </a:r>
            <a:endParaRPr lang="en-US" sz="2600" dirty="0"/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Container </a:t>
            </a:r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Dialogs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07737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C# program displays the multiple selected items sequentially on button click event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selection mode property to multi-simple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	listBox1.SelectionMode = </a:t>
            </a:r>
            <a:r>
              <a:rPr lang="en-US" sz="2400" dirty="0" err="1">
                <a:solidFill>
                  <a:srgbClr val="7030A0"/>
                </a:solidFill>
              </a:rPr>
              <a:t>SelectionMode.MultiSimple</a:t>
            </a:r>
            <a:r>
              <a:rPr lang="en-US" sz="2400" dirty="0" smtClean="0">
                <a:solidFill>
                  <a:srgbClr val="7030A0"/>
                </a:solidFill>
              </a:rPr>
              <a:t>;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14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listBox1.SelectedItems)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601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How to bind a </a:t>
            </a:r>
            <a:r>
              <a:rPr lang="en-US" sz="4000" dirty="0" smtClean="0">
                <a:solidFill>
                  <a:srgbClr val="0070C0"/>
                </a:solidFill>
              </a:rPr>
              <a:t>List-Box </a:t>
            </a:r>
            <a:r>
              <a:rPr lang="en-US" sz="4000" dirty="0">
                <a:solidFill>
                  <a:srgbClr val="0070C0"/>
                </a:solidFill>
              </a:rPr>
              <a:t>to a List </a:t>
            </a:r>
            <a:r>
              <a:rPr lang="en-US" sz="4000" dirty="0" smtClean="0">
                <a:solidFill>
                  <a:srgbClr val="0070C0"/>
                </a:solidFill>
              </a:rPr>
              <a:t>?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65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Binding </a:t>
            </a:r>
            <a:r>
              <a:rPr lang="en-US" sz="2400" dirty="0"/>
              <a:t>is an operation performed by </a:t>
            </a:r>
            <a:r>
              <a:rPr lang="en-US" sz="2400" dirty="0">
                <a:solidFill>
                  <a:srgbClr val="0070C0"/>
                </a:solidFill>
              </a:rPr>
              <a:t>the compiler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0070C0"/>
                </a:solidFill>
              </a:rPr>
              <a:t> runtime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When an </a:t>
            </a:r>
            <a:r>
              <a:rPr lang="en-US" sz="2400" i="1" dirty="0" smtClean="0">
                <a:solidFill>
                  <a:srgbClr val="7030A0"/>
                </a:solidFill>
              </a:rPr>
              <a:t>object is assigned to an object variable </a:t>
            </a:r>
            <a:r>
              <a:rPr lang="en-US" sz="2400" dirty="0" smtClean="0"/>
              <a:t>of the specific type, then the C# compiler performs the binding with the help of </a:t>
            </a:r>
            <a:r>
              <a:rPr lang="en-US" sz="2400" dirty="0" err="1" smtClean="0"/>
              <a:t>.Net</a:t>
            </a:r>
            <a:r>
              <a:rPr lang="en-US" sz="2400" dirty="0" smtClean="0"/>
              <a:t> </a:t>
            </a:r>
            <a:r>
              <a:rPr lang="en-US" sz="2400" dirty="0"/>
              <a:t>Framework </a:t>
            </a:r>
            <a:endParaRPr lang="en-US" sz="2400" dirty="0" smtClean="0"/>
          </a:p>
          <a:p>
            <a:r>
              <a:rPr lang="en-US" sz="2400" dirty="0" smtClean="0"/>
              <a:t>Used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/>
              <a:t>to find the definition of a symbol that corresponds to the use of that symbol in a particular context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553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First </a:t>
            </a:r>
            <a:r>
              <a:rPr lang="en-US" dirty="0"/>
              <a:t>you should create a fresh List Object and add items to the 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"January"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"February"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"March"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"April"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26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06953" cy="4749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next step is to bind this List to the Listbox.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In </a:t>
            </a:r>
            <a:r>
              <a:rPr lang="en-US" sz="2400" dirty="0"/>
              <a:t>order to do that you </a:t>
            </a:r>
            <a:r>
              <a:rPr lang="en-US" sz="2400" dirty="0">
                <a:solidFill>
                  <a:srgbClr val="00B050"/>
                </a:solidFill>
              </a:rPr>
              <a:t>should set datasource </a:t>
            </a:r>
            <a:r>
              <a:rPr lang="en-US" sz="2400" dirty="0"/>
              <a:t>of the Listbox</a:t>
            </a:r>
            <a:r>
              <a:rPr lang="en-US" sz="2400" dirty="0" smtClean="0"/>
              <a:t>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listBox1.DataSource </a:t>
            </a:r>
            <a:r>
              <a:rPr lang="en-US" sz="1800" b="1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nList</a:t>
            </a:r>
            <a:r>
              <a:rPr lang="en-US" sz="1800" b="1" dirty="0" smtClean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125" t="2178" r="-1"/>
          <a:stretch/>
        </p:blipFill>
        <p:spPr>
          <a:xfrm>
            <a:off x="3267636" y="3482788"/>
            <a:ext cx="4625788" cy="26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70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14529" cy="47499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Full Source code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button1_Click(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"January"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"February"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"March"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"April"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listBox1.DataSource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6383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SelectedIndexChanged </a:t>
            </a:r>
            <a:r>
              <a:rPr lang="en-US" dirty="0" smtClean="0">
                <a:solidFill>
                  <a:srgbClr val="0070C0"/>
                </a:solidFill>
              </a:rPr>
              <a:t>event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is fired when the </a:t>
            </a:r>
            <a:r>
              <a:rPr lang="en-US" sz="24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selection is changed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List-Box.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this event in a situation that you want select an item from your list-box and according to this selection you can perform other programming needs.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add the event handler using the Properties Window and  selecting the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icon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double-clicking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SelectedIndexChanged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you can see in following image.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double click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List-Box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will automatically come in you code editor like the following code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31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</a:p>
        </p:txBody>
      </p:sp>
      <p:pic>
        <p:nvPicPr>
          <p:cNvPr id="4" name="Content Placeholder 3" descr="Selection change ListBox"/>
          <p:cNvPicPr>
            <a:picLocks noGrp="1"/>
          </p:cNvPicPr>
          <p:nvPr>
            <p:ph idx="1"/>
          </p:nvPr>
        </p:nvPicPr>
        <p:blipFill rotWithShape="1">
          <a:blip r:embed="rId2"/>
          <a:srcRect l="1747" t="3238"/>
          <a:stretch/>
        </p:blipFill>
        <p:spPr bwMode="auto">
          <a:xfrm>
            <a:off x="2931458" y="2003612"/>
            <a:ext cx="6562166" cy="356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246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following example you can understand how to fire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SelectedIndexChanged event.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9753" y="3017545"/>
            <a:ext cx="6508375" cy="26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69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2" y="109631"/>
            <a:ext cx="10515600" cy="724087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82" y="927848"/>
            <a:ext cx="11519647" cy="5795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Quarter"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"Second Quarter"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listBox1.DataSource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"January"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"February"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"March"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"April"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34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5776" y="1568824"/>
            <a:ext cx="10667999" cy="508747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9250" indent="-295275">
              <a:buClr>
                <a:srgbClr val="FF3366"/>
              </a:buClr>
              <a:buSzPct val="45000"/>
              <a:buFont typeface="Wingdings" panose="05000000000000000000" pitchFamily="2" charset="2"/>
              <a:buChar char="q"/>
              <a:tabLst>
                <a:tab pos="349250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Windows Forms  </a:t>
            </a:r>
            <a:r>
              <a:rPr lang="en-US" dirty="0" smtClean="0"/>
              <a:t>(or “</a:t>
            </a:r>
            <a:r>
              <a:rPr lang="en-US" dirty="0" smtClean="0">
                <a:solidFill>
                  <a:srgbClr val="0000FF"/>
                </a:solidFill>
              </a:rPr>
              <a:t>Forms</a:t>
            </a:r>
            <a:r>
              <a:rPr lang="en-US" dirty="0" smtClean="0"/>
              <a:t>”) –</a:t>
            </a:r>
          </a:p>
          <a:p>
            <a:pPr marL="806450" lvl="1" indent="-295275">
              <a:lnSpc>
                <a:spcPct val="100000"/>
              </a:lnSpc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282575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Used to create GUI's for C# programs</a:t>
            </a:r>
          </a:p>
          <a:p>
            <a:pPr marL="806450" lvl="1" indent="-295275">
              <a:lnSpc>
                <a:spcPct val="100000"/>
              </a:lnSpc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282575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Create graphical elements that appear on the desktop (dialog, window, etc.)</a:t>
            </a:r>
          </a:p>
          <a:p>
            <a:pPr marL="806450" lvl="1" indent="-295275">
              <a:lnSpc>
                <a:spcPct val="100000"/>
              </a:lnSpc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282575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A Windows forms application is one that runs on the desktop computer. The Form is </a:t>
            </a:r>
            <a:r>
              <a:rPr lang="en-US" sz="2600" dirty="0">
                <a:solidFill>
                  <a:srgbClr val="0070C0"/>
                </a:solidFill>
              </a:rPr>
              <a:t>blank</a:t>
            </a:r>
            <a:r>
              <a:rPr lang="en-US" sz="2600" dirty="0"/>
              <a:t> space at first. </a:t>
            </a:r>
          </a:p>
          <a:p>
            <a:pPr marL="806450" lvl="1" indent="-295275">
              <a:lnSpc>
                <a:spcPct val="100000"/>
              </a:lnSpc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282575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You then </a:t>
            </a:r>
            <a:r>
              <a:rPr lang="en-US" sz="2600" dirty="0">
                <a:solidFill>
                  <a:srgbClr val="0070C0"/>
                </a:solidFill>
              </a:rPr>
              <a:t>add controls to your form</a:t>
            </a:r>
            <a:r>
              <a:rPr lang="en-US" sz="2600" dirty="0"/>
              <a:t>, things like buttons, text boxes, menus, check boxes, radio buttons, list box, other.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76" y="389965"/>
            <a:ext cx="10515600" cy="1287276"/>
          </a:xfrm>
        </p:spPr>
        <p:txBody>
          <a:bodyPr>
            <a:normAutofit/>
          </a:bodyPr>
          <a:lstStyle/>
          <a:p>
            <a:r>
              <a:rPr lang="en-US" sz="4000" i="1" dirty="0">
                <a:solidFill>
                  <a:srgbClr val="00B050"/>
                </a:solidFill>
              </a:rPr>
              <a:t>GUI in MS Visual Studio</a:t>
            </a:r>
            <a:r>
              <a:rPr lang="en-US" sz="4000" dirty="0">
                <a:solidFill>
                  <a:srgbClr val="0070C0"/>
                </a:solidFill>
              </a:rPr>
              <a:t> for C</a:t>
            </a:r>
            <a:r>
              <a:rPr lang="en-US" sz="4000" dirty="0" smtClean="0">
                <a:solidFill>
                  <a:srgbClr val="0070C0"/>
                </a:solidFill>
              </a:rPr>
              <a:t>#: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443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4" y="351678"/>
            <a:ext cx="10515600" cy="77787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24" y="1516341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listBox1_SelectedIndexChanged(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(listBox1.SelectedIndex == 0)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listBox2.DataSource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listBox2.DataSource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(listBox1.SelectedIndex == 1)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listBox2.DataSource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listBox2.DataSource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065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71" y="363070"/>
            <a:ext cx="10304928" cy="86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C# Combo-Box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871" y="1479176"/>
            <a:ext cx="10542493" cy="537882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cs typeface="Times New Roman" panose="02020603050405020304" pitchFamily="18" charset="0"/>
              </a:rPr>
              <a:t>Combo Box </a:t>
            </a:r>
            <a:r>
              <a:rPr lang="en-US" sz="2400" dirty="0">
                <a:cs typeface="Times New Roman" panose="02020603050405020304" pitchFamily="18" charset="0"/>
              </a:rPr>
              <a:t>displays a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Text-box </a:t>
            </a:r>
            <a:r>
              <a:rPr lang="en-US" sz="2400" dirty="0">
                <a:cs typeface="Times New Roman" panose="02020603050405020304" pitchFamily="18" charset="0"/>
              </a:rPr>
              <a:t>combined with a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List-box</a:t>
            </a:r>
            <a:r>
              <a:rPr lang="en-US" sz="2400" dirty="0" smtClean="0">
                <a:cs typeface="Times New Roman" panose="02020603050405020304" pitchFamily="18" charset="0"/>
              </a:rPr>
              <a:t>, </a:t>
            </a:r>
            <a:r>
              <a:rPr lang="en-US" sz="2400" dirty="0">
                <a:cs typeface="Times New Roman" panose="02020603050405020304" pitchFamily="18" charset="0"/>
              </a:rPr>
              <a:t>which </a:t>
            </a:r>
            <a:r>
              <a:rPr lang="en-US" sz="2400" dirty="0" smtClean="0">
                <a:cs typeface="Times New Roman" panose="02020603050405020304" pitchFamily="18" charset="0"/>
              </a:rPr>
              <a:t>enables </a:t>
            </a:r>
            <a:r>
              <a:rPr lang="en-US" sz="2400" dirty="0">
                <a:cs typeface="Times New Roman" panose="02020603050405020304" pitchFamily="18" charset="0"/>
              </a:rPr>
              <a:t>the user to select items from the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list or enter a new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value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 descr="C# combobox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0534" y="3037303"/>
            <a:ext cx="4365810" cy="374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43851" y="2437139"/>
            <a:ext cx="7416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(comboBox1.Text);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37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966"/>
            <a:ext cx="11156576" cy="521745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cs typeface="Times New Roman" panose="02020603050405020304" pitchFamily="18" charset="0"/>
              </a:rPr>
              <a:t>You can add individual objects with the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Add</a:t>
            </a:r>
            <a:r>
              <a:rPr lang="en-US" sz="2600" dirty="0">
                <a:cs typeface="Times New Roman" panose="02020603050405020304" pitchFamily="18" charset="0"/>
              </a:rPr>
              <a:t> method.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cs typeface="Times New Roman" panose="02020603050405020304" pitchFamily="18" charset="0"/>
              </a:rPr>
              <a:t>You can delete items with the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Remove</a:t>
            </a:r>
            <a:r>
              <a:rPr lang="en-US" sz="2600" dirty="0">
                <a:cs typeface="Times New Roman" panose="02020603050405020304" pitchFamily="18" charset="0"/>
              </a:rPr>
              <a:t> method or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clear</a:t>
            </a:r>
            <a:r>
              <a:rPr lang="en-US" sz="2600" dirty="0">
                <a:cs typeface="Times New Roman" panose="02020603050405020304" pitchFamily="18" charset="0"/>
              </a:rPr>
              <a:t> the entire list with the Clear method</a:t>
            </a:r>
            <a:r>
              <a:rPr lang="en-US" sz="2600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private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Form1_Load(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sender,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</a:rPr>
              <a:t>EventArgs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    {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"Sunday"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"Monday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"Tuesday"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</a:rPr>
              <a:t>Wednesday"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"Thursday"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</a:rPr>
              <a:t>Friday"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comboBox1.Items.Remove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</a:rPr>
              <a:t>"Thursday"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2200" dirty="0" smtClean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69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01082" cy="4696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You can remove items from a </a:t>
            </a:r>
            <a:r>
              <a:rPr lang="en-US" sz="2400" dirty="0" smtClean="0">
                <a:cs typeface="Times New Roman" panose="02020603050405020304" pitchFamily="18" charset="0"/>
              </a:rPr>
              <a:t>combo-box </a:t>
            </a:r>
            <a:r>
              <a:rPr lang="en-US" sz="2400" dirty="0">
                <a:cs typeface="Times New Roman" panose="02020603050405020304" pitchFamily="18" charset="0"/>
              </a:rPr>
              <a:t>in two ways.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You can remove item at the specified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index </a:t>
            </a:r>
            <a:r>
              <a:rPr lang="en-US" sz="2400" dirty="0">
                <a:cs typeface="Times New Roman" panose="02020603050405020304" pitchFamily="18" charset="0"/>
              </a:rPr>
              <a:t>or giving a specified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item</a:t>
            </a:r>
            <a:r>
              <a:rPr lang="en-US" sz="2400" dirty="0">
                <a:cs typeface="Times New Roman" panose="02020603050405020304" pitchFamily="18" charset="0"/>
              </a:rPr>
              <a:t> by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name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cs typeface="Times New Roman" panose="02020603050405020304" pitchFamily="18" charset="0"/>
              </a:rPr>
              <a:t>comboBox1.Items.RemoveAt(1</a:t>
            </a:r>
            <a:r>
              <a:rPr lang="en-US" sz="2400" b="1" dirty="0"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The above code will remove the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 second </a:t>
            </a:r>
            <a:r>
              <a:rPr lang="en-US" dirty="0">
                <a:cs typeface="Times New Roman" panose="02020603050405020304" pitchFamily="18" charset="0"/>
              </a:rPr>
              <a:t>item from the </a:t>
            </a:r>
            <a:r>
              <a:rPr lang="en-US" dirty="0" err="1">
                <a:cs typeface="Times New Roman" panose="02020603050405020304" pitchFamily="18" charset="0"/>
              </a:rPr>
              <a:t>combobox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cs typeface="Times New Roman" panose="02020603050405020304" pitchFamily="18" charset="0"/>
              </a:rPr>
              <a:t>comboBox1.Items.Remove("Friday");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The above code will remove the item "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Friday</a:t>
            </a:r>
            <a:r>
              <a:rPr lang="en-US" dirty="0">
                <a:cs typeface="Times New Roman" panose="02020603050405020304" pitchFamily="18" charset="0"/>
              </a:rPr>
              <a:t>" from the </a:t>
            </a:r>
            <a:r>
              <a:rPr lang="en-US" dirty="0" err="1" smtClean="0">
                <a:cs typeface="Times New Roman" panose="02020603050405020304" pitchFamily="18" charset="0"/>
              </a:rPr>
              <a:t>combobox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00000"/>
                </a:solidFill>
                <a:highlight>
                  <a:srgbClr val="FFFFFF"/>
                </a:highlight>
              </a:rPr>
              <a:t>comboBox1.Items.Clear(); - </a:t>
            </a:r>
            <a:r>
              <a:rPr lang="en-US" sz="2400" dirty="0" smtClean="0">
                <a:cs typeface="Times New Roman" panose="02020603050405020304" pitchFamily="18" charset="0"/>
              </a:rPr>
              <a:t>clears </a:t>
            </a:r>
            <a:r>
              <a:rPr lang="en-US" sz="2400" dirty="0">
                <a:cs typeface="Times New Roman" panose="02020603050405020304" pitchFamily="18" charset="0"/>
              </a:rPr>
              <a:t>the entire list </a:t>
            </a:r>
            <a:endParaRPr lang="en-US" sz="2400" dirty="0">
              <a:solidFill>
                <a:srgbClr val="C00000"/>
              </a:solidFill>
              <a:highlight>
                <a:srgbClr val="FFFFFF"/>
              </a:highlight>
            </a:endParaRPr>
          </a:p>
          <a:p>
            <a:pPr marL="457200" lvl="1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9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62447" cy="48844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cs typeface="Times New Roman" panose="02020603050405020304" pitchFamily="18" charset="0"/>
              </a:rPr>
              <a:t>How to set the selected item in a </a:t>
            </a:r>
            <a:r>
              <a:rPr lang="en-US" sz="2600" dirty="0" err="1">
                <a:cs typeface="Times New Roman" panose="02020603050405020304" pitchFamily="18" charset="0"/>
              </a:rPr>
              <a:t>comboBox</a:t>
            </a:r>
            <a:endParaRPr lang="en-US" sz="26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2 ways</a:t>
            </a:r>
          </a:p>
          <a:p>
            <a:pPr marL="349250" indent="-349250">
              <a:buFont typeface="Wingdings" panose="05000000000000000000" pitchFamily="2" charset="2"/>
              <a:buChar char="Ø"/>
            </a:pPr>
            <a:r>
              <a:rPr lang="en-US" sz="2600" dirty="0">
                <a:cs typeface="Times New Roman" panose="02020603050405020304" pitchFamily="18" charset="0"/>
              </a:rPr>
              <a:t>comboBox1.SelectedItem = "</a:t>
            </a:r>
            <a:r>
              <a:rPr lang="en-US" sz="2600" dirty="0" smtClean="0">
                <a:cs typeface="Times New Roman" panose="02020603050405020304" pitchFamily="18" charset="0"/>
              </a:rPr>
              <a:t>Friday"; </a:t>
            </a:r>
            <a:r>
              <a:rPr lang="en-US" sz="26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or </a:t>
            </a:r>
            <a:endParaRPr lang="en-US" sz="26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349250" indent="-349250">
              <a:buFont typeface="Wingdings" panose="05000000000000000000" pitchFamily="2" charset="2"/>
              <a:buChar char="Ø"/>
            </a:pPr>
            <a:r>
              <a:rPr lang="en-US" sz="2600" dirty="0" smtClean="0">
                <a:cs typeface="Times New Roman" panose="02020603050405020304" pitchFamily="18" charset="0"/>
              </a:rPr>
              <a:t>comboBox1.SelectedIndex </a:t>
            </a:r>
            <a:r>
              <a:rPr lang="en-US" sz="2600" dirty="0">
                <a:cs typeface="Times New Roman" panose="02020603050405020304" pitchFamily="18" charset="0"/>
              </a:rPr>
              <a:t>= </a:t>
            </a:r>
            <a:r>
              <a:rPr lang="en-US" sz="2600" dirty="0" smtClean="0">
                <a:cs typeface="Times New Roman" panose="02020603050405020304" pitchFamily="18" charset="0"/>
              </a:rPr>
              <a:t>comboBox1.FindStringExact(</a:t>
            </a:r>
            <a:r>
              <a:rPr lang="en-US" sz="2600" dirty="0">
                <a:cs typeface="Times New Roman" panose="02020603050405020304" pitchFamily="18" charset="0"/>
              </a:rPr>
              <a:t>"</a:t>
            </a:r>
            <a:r>
              <a:rPr lang="en-US" sz="2600" dirty="0" smtClean="0">
                <a:cs typeface="Times New Roman" panose="02020603050405020304" pitchFamily="18" charset="0"/>
              </a:rPr>
              <a:t>Friday ");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604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8" y="0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Example </a:t>
            </a:r>
            <a:r>
              <a:rPr lang="en-US" sz="4000" dirty="0" smtClean="0"/>
              <a:t>– </a:t>
            </a:r>
            <a:r>
              <a:rPr lang="en-US" sz="3600" dirty="0" err="1" smtClean="0"/>
              <a:t>Combon</a:t>
            </a:r>
            <a:r>
              <a:rPr lang="en-US" sz="3600" dirty="0" smtClean="0"/>
              <a:t>-Box </a:t>
            </a:r>
            <a:r>
              <a:rPr lang="en-US" sz="3600" dirty="0"/>
              <a:t>SelectedIndexChanged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18" y="603063"/>
            <a:ext cx="11586882" cy="6147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"Year"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comboBox1_SelectedIndexChanged(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/>
              <a:t>	 </a:t>
            </a:r>
            <a:r>
              <a:rPr lang="en-US" sz="1200" dirty="0"/>
              <a:t>comboBox2.Items.Clear();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(comboBox1.SelectedItem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"Sunday"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"Monday"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"Tuesday"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(comboBox1.SelectedItem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"Year"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180729" y="3637631"/>
            <a:ext cx="4521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do something when you change the selection, you can write the program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SelectedIndexChanged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event.</a:t>
            </a:r>
          </a:p>
          <a:p>
            <a:endParaRPr lang="en-US" dirty="0"/>
          </a:p>
        </p:txBody>
      </p:sp>
      <p:pic>
        <p:nvPicPr>
          <p:cNvPr id="5" name="Content Placeholder 3" descr="C# combobox SelectedIndexChanged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80729" y="1342148"/>
            <a:ext cx="4521143" cy="173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214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918"/>
            <a:ext cx="10968318" cy="48860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Read Only Combo Box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You can make a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readonly</a:t>
            </a:r>
            <a:r>
              <a:rPr lang="en-US" sz="2400" dirty="0">
                <a:cs typeface="Times New Roman" panose="02020603050405020304" pitchFamily="18" charset="0"/>
              </a:rPr>
              <a:t>, that means a user cannot write in a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 but he can select the given items, in two ways. </a:t>
            </a:r>
          </a:p>
          <a:p>
            <a:pPr lvl="0"/>
            <a:r>
              <a:rPr lang="en-US" sz="2400" dirty="0">
                <a:cs typeface="Times New Roman" panose="02020603050405020304" pitchFamily="18" charset="0"/>
              </a:rPr>
              <a:t>By default, </a:t>
            </a:r>
            <a:r>
              <a:rPr lang="en-US" sz="2400" dirty="0" err="1">
                <a:cs typeface="Times New Roman" panose="02020603050405020304" pitchFamily="18" charset="0"/>
              </a:rPr>
              <a:t>DropDownStyle</a:t>
            </a:r>
            <a:r>
              <a:rPr lang="en-US" sz="2400" dirty="0">
                <a:cs typeface="Times New Roman" panose="02020603050405020304" pitchFamily="18" charset="0"/>
              </a:rPr>
              <a:t> property of a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 is </a:t>
            </a:r>
            <a:r>
              <a:rPr lang="en-US" sz="24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DropDown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. </a:t>
            </a:r>
            <a:r>
              <a:rPr lang="en-US" sz="2400" dirty="0">
                <a:cs typeface="Times New Roman" panose="02020603050405020304" pitchFamily="18" charset="0"/>
              </a:rPr>
              <a:t>In this case user can 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enter values </a:t>
            </a:r>
            <a:r>
              <a:rPr lang="en-US" sz="2400" dirty="0">
                <a:cs typeface="Times New Roman" panose="02020603050405020304" pitchFamily="18" charset="0"/>
              </a:rPr>
              <a:t>to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. </a:t>
            </a:r>
          </a:p>
          <a:p>
            <a:pPr lvl="0"/>
            <a:r>
              <a:rPr lang="en-US" sz="2400" dirty="0">
                <a:cs typeface="Times New Roman" panose="02020603050405020304" pitchFamily="18" charset="0"/>
              </a:rPr>
              <a:t>When you change the </a:t>
            </a:r>
            <a:r>
              <a:rPr lang="en-US" sz="2400" dirty="0" err="1">
                <a:cs typeface="Times New Roman" panose="02020603050405020304" pitchFamily="18" charset="0"/>
              </a:rPr>
              <a:t>DropDownStyle</a:t>
            </a:r>
            <a:r>
              <a:rPr lang="en-US" sz="2400" dirty="0">
                <a:cs typeface="Times New Roman" panose="02020603050405020304" pitchFamily="18" charset="0"/>
              </a:rPr>
              <a:t> property to </a:t>
            </a:r>
            <a:r>
              <a:rPr lang="en-US" sz="24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DropDownList</a:t>
            </a:r>
            <a:r>
              <a:rPr lang="en-US" sz="2400" dirty="0">
                <a:cs typeface="Times New Roman" panose="02020603050405020304" pitchFamily="18" charset="0"/>
              </a:rPr>
              <a:t>, the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 will become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read only </a:t>
            </a:r>
            <a:r>
              <a:rPr lang="en-US" sz="2400" dirty="0"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user cannot 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enter </a:t>
            </a:r>
            <a:r>
              <a:rPr lang="en-US" sz="2400" dirty="0">
                <a:cs typeface="Times New Roman" panose="02020603050405020304" pitchFamily="18" charset="0"/>
              </a:rPr>
              <a:t>values to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. </a:t>
            </a:r>
          </a:p>
          <a:p>
            <a:pPr lvl="0"/>
            <a:r>
              <a:rPr lang="en-US" sz="2400" dirty="0">
                <a:cs typeface="Times New Roman" panose="02020603050405020304" pitchFamily="18" charset="0"/>
              </a:rPr>
              <a:t>Second method, if you want the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 completely 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read only</a:t>
            </a:r>
            <a:r>
              <a:rPr lang="en-US" sz="2400" dirty="0">
                <a:cs typeface="Times New Roman" panose="02020603050405020304" pitchFamily="18" charset="0"/>
              </a:rPr>
              <a:t>, you can set </a:t>
            </a:r>
          </a:p>
          <a:p>
            <a:pPr lvl="0" algn="ctr"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  comboBox1.Enabled = false.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825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C# RadioButton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radio button or option button enables the user to select a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option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group of choices when paired with other RadioButton controls.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8272" y="3701304"/>
            <a:ext cx="3000375" cy="211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04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49973"/>
            <a:ext cx="10515600" cy="9392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089213"/>
            <a:ext cx="10515600" cy="5674657"/>
          </a:xfrm>
        </p:spPr>
        <p:txBody>
          <a:bodyPr>
            <a:norm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RadioButton control can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text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or both.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to get or set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state of a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radioButton1.Checked = true;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1515" y="3164961"/>
            <a:ext cx="2139036" cy="20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32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button1_Click_1(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(radioButton1.Checked==</a:t>
            </a:r>
            <a:r>
              <a:rPr lang="en-US" sz="22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2200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are male"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(radioButton2.Checked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are female"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7443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08528" y="1519518"/>
            <a:ext cx="10878671" cy="50829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600" dirty="0">
                <a:cs typeface="Times New Roman" panose="02020603050405020304" pitchFamily="18" charset="0"/>
              </a:rPr>
              <a:t>After selecting Windows Forms Application , you can see a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default Form </a:t>
            </a:r>
            <a:r>
              <a:rPr lang="en-US" sz="2600" dirty="0">
                <a:cs typeface="Times New Roman" panose="02020603050405020304" pitchFamily="18" charset="0"/>
              </a:rPr>
              <a:t>(Form1) in your new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C# project</a:t>
            </a:r>
            <a:r>
              <a:rPr lang="en-US" sz="2600" dirty="0"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cs typeface="Times New Roman" panose="02020603050405020304" pitchFamily="18" charset="0"/>
              </a:rPr>
              <a:t>The Windows Form you see in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Designer view </a:t>
            </a:r>
            <a:r>
              <a:rPr lang="en-US" sz="2600" dirty="0">
                <a:cs typeface="Times New Roman" panose="02020603050405020304" pitchFamily="18" charset="0"/>
              </a:rPr>
              <a:t>is a visual representation of the window that will open when your application is opened.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cs typeface="Times New Roman" panose="02020603050405020304" pitchFamily="18" charset="0"/>
              </a:rPr>
              <a:t>You can switch between this view and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Code view </a:t>
            </a:r>
            <a:r>
              <a:rPr lang="en-US" sz="2600" dirty="0">
                <a:cs typeface="Times New Roman" panose="02020603050405020304" pitchFamily="18" charset="0"/>
              </a:rPr>
              <a:t>at any time by right-clicking the design surface or code window and then clicking View Code or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View Designer</a:t>
            </a:r>
            <a:r>
              <a:rPr lang="en-US" sz="2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349705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2060"/>
                </a:solidFill>
              </a:rPr>
              <a:t>C# </a:t>
            </a:r>
            <a:r>
              <a:rPr lang="en-US" dirty="0" smtClean="0">
                <a:solidFill>
                  <a:srgbClr val="002060"/>
                </a:solidFill>
              </a:rPr>
              <a:t>Check-Box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CheckBoxes allow the user to make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selections from a number of options.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1250" y="3272631"/>
            <a:ext cx="2592762" cy="237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635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8" y="123079"/>
            <a:ext cx="10515600" cy="76442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Cont…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18" y="1048871"/>
            <a:ext cx="11734800" cy="58091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button1_Click_1(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(checkBox1.Checked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checkBox1.Text);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(checkBox2.Checked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checkBox2.Text);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(checkBox3.Checked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checkBox3.Text);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(checkBox1.Checked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checkBox2.Checked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checkBox3.Checked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"Check Box Not Selected"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91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the CheckBox control Three State property to direct the control to return the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Unchecked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Indeterminate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set the check boxs ThreeState property to True to indicate that you want it to support three states.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checkBox1.ThreeState = true;</a:t>
            </a:r>
          </a:p>
        </p:txBody>
      </p:sp>
    </p:spTree>
    <p:extLst>
      <p:ext uri="{BB962C8B-B14F-4D97-AF65-F5344CB8AC3E}">
        <p14:creationId xmlns:p14="http://schemas.microsoft.com/office/powerpoint/2010/main" xmlns="" val="16419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836"/>
            <a:ext cx="10968318" cy="10085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</a:t>
            </a:r>
            <a:r>
              <a:rPr lang="en-US" dirty="0">
                <a:solidFill>
                  <a:srgbClr val="002060"/>
                </a:solidFill>
              </a:rPr>
              <a:t># Checked ListBox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CheckedListBox control gives you all the capability of a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box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allows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mark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items in the list box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56" y="2880510"/>
            <a:ext cx="5363174" cy="316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65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82344" cy="478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checkedListBox1.Items.Add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"Sunday"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.Checked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checkedListBox1.Items.Add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"Monday"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.Unchecked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checkedListBox1.Items.Add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"Tuesday"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.Indeterminate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checkedListBox1.Items.Add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"Wednesday"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.Checked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checkedListBox1.Items.Add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"Thursday"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.Unchecked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checkedListBox1.Items.Add(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"Friday"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.Indeterminate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checkedListBox1.Items.Add(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"Saturday"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.Indeterminate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can place a check mark by one or more items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83" y="376518"/>
            <a:ext cx="10058400" cy="10515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900" dirty="0">
                <a:solidFill>
                  <a:srgbClr val="002060"/>
                </a:solidFill>
              </a:rPr>
              <a:t>C# </a:t>
            </a:r>
            <a:r>
              <a:rPr lang="en-US" sz="4900" dirty="0" smtClean="0">
                <a:solidFill>
                  <a:srgbClr val="002060"/>
                </a:solidFill>
              </a:rPr>
              <a:t>Picture-Box </a:t>
            </a:r>
            <a:r>
              <a:rPr lang="en-US" sz="4900" dirty="0">
                <a:solidFill>
                  <a:srgbClr val="002060"/>
                </a:solidFill>
              </a:rPr>
              <a:t>Control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614082" y="1616336"/>
            <a:ext cx="10963835" cy="489204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Windows Forms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Picture-Box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is used to display images in bitmap, GIF , icon , or JPEG formats.</a:t>
            </a:r>
          </a:p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set 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property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Image you want to display,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at design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or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run 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programmatically change the image displayed in a picture box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particularly useful when you use a single form to display different pieces of information.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56159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03" y="322729"/>
            <a:ext cx="10058400" cy="1051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761103" y="2140772"/>
            <a:ext cx="6177579" cy="339627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/>
              <a:t>The </a:t>
            </a:r>
            <a:r>
              <a:rPr lang="en-US" sz="2400" dirty="0" smtClean="0">
                <a:solidFill>
                  <a:srgbClr val="0070C0"/>
                </a:solidFill>
              </a:rPr>
              <a:t>Picture-Box </a:t>
            </a:r>
            <a:r>
              <a:rPr lang="en-US" sz="2400" dirty="0"/>
              <a:t>control is used for displaying images on the form. </a:t>
            </a:r>
          </a:p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 smtClean="0"/>
              <a:t>The </a:t>
            </a:r>
            <a:r>
              <a:rPr lang="en-US" sz="2400" dirty="0"/>
              <a:t>Image property of the control allows you to set an image both at </a:t>
            </a:r>
            <a:r>
              <a:rPr lang="en-US" sz="2400" i="1" dirty="0">
                <a:solidFill>
                  <a:srgbClr val="00B050"/>
                </a:solidFill>
              </a:rPr>
              <a:t>design time </a:t>
            </a:r>
            <a:r>
              <a:rPr lang="en-US" sz="2400" dirty="0"/>
              <a:t>or </a:t>
            </a:r>
            <a:r>
              <a:rPr lang="en-US" sz="2400" i="1" dirty="0">
                <a:solidFill>
                  <a:srgbClr val="00B050"/>
                </a:solidFill>
              </a:rPr>
              <a:t>at run </a:t>
            </a:r>
            <a:r>
              <a:rPr lang="en-US" sz="2400" i="1" dirty="0" smtClean="0">
                <a:solidFill>
                  <a:srgbClr val="00B050"/>
                </a:solidFill>
              </a:rPr>
              <a:t>time</a:t>
            </a:r>
            <a:r>
              <a:rPr lang="en-US" sz="2400" dirty="0" smtClean="0"/>
              <a:t>.</a:t>
            </a:r>
            <a:endParaRPr lang="en-US" sz="2400" dirty="0"/>
          </a:p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 smtClean="0"/>
              <a:t>Let's </a:t>
            </a:r>
            <a:r>
              <a:rPr lang="en-US" sz="2400" dirty="0"/>
              <a:t>create a picture box by dragging a </a:t>
            </a:r>
            <a:r>
              <a:rPr lang="en-US" sz="2400" dirty="0" smtClean="0">
                <a:solidFill>
                  <a:srgbClr val="0070C0"/>
                </a:solidFill>
              </a:rPr>
              <a:t>Picture-Box </a:t>
            </a:r>
            <a:r>
              <a:rPr lang="en-US" sz="2400" dirty="0"/>
              <a:t>control from the Toolbox and dropping it on the form.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221" y="2140772"/>
            <a:ext cx="4669721" cy="33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743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18" y="282388"/>
            <a:ext cx="10058400" cy="1051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74812" y="1710466"/>
            <a:ext cx="11815482" cy="459620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pictureBox1.Image =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.FromFile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"C:\\Users\\Fan\\Desktop\\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abb.jpg"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pictureBox1.SizeMode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PictureBoxSizeMode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.StretchImage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437942" indent="-342900" algn="just"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 smtClean="0"/>
              <a:t>The</a:t>
            </a:r>
            <a:r>
              <a:rPr lang="en-US" sz="2400" dirty="0" smtClean="0">
                <a:solidFill>
                  <a:srgbClr val="00B050"/>
                </a:solidFill>
              </a:rPr>
              <a:t> Size-Mode </a:t>
            </a:r>
            <a:r>
              <a:rPr lang="en-US" sz="2400" dirty="0" smtClean="0"/>
              <a:t>property controls </a:t>
            </a:r>
            <a:r>
              <a:rPr lang="en-US" sz="2400" dirty="0"/>
              <a:t>the </a:t>
            </a:r>
            <a:r>
              <a:rPr lang="en-US" sz="2400" dirty="0" smtClean="0"/>
              <a:t>clipping </a:t>
            </a:r>
            <a:r>
              <a:rPr lang="en-US" sz="2400" dirty="0"/>
              <a:t>and positioning of the image in the display </a:t>
            </a:r>
            <a:r>
              <a:rPr lang="en-US" sz="2400" dirty="0" smtClean="0"/>
              <a:t>area.</a:t>
            </a:r>
          </a:p>
          <a:p>
            <a:pPr marL="437942" indent="-342900" algn="just"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/>
              <a:t>I</a:t>
            </a:r>
            <a:r>
              <a:rPr lang="en-US" sz="2400" dirty="0" smtClean="0"/>
              <a:t>t can be set using a code or using the property window</a:t>
            </a:r>
          </a:p>
        </p:txBody>
      </p:sp>
    </p:spTree>
    <p:extLst>
      <p:ext uri="{BB962C8B-B14F-4D97-AF65-F5344CB8AC3E}">
        <p14:creationId xmlns:p14="http://schemas.microsoft.com/office/powerpoint/2010/main" xmlns="" val="414781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633" y="215153"/>
            <a:ext cx="10058400" cy="1051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626633" y="1398494"/>
            <a:ext cx="11112649" cy="493507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437942" indent="-342900" algn="just"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/>
              <a:t>There are five different </a:t>
            </a:r>
            <a:r>
              <a:rPr lang="en-US" sz="2400" dirty="0" err="1"/>
              <a:t>PictureBoxSizeMode</a:t>
            </a:r>
            <a:r>
              <a:rPr lang="en-US" sz="2400" dirty="0"/>
              <a:t> is available to </a:t>
            </a:r>
            <a:r>
              <a:rPr lang="en-US" sz="2400" dirty="0" err="1"/>
              <a:t>PictureBox</a:t>
            </a:r>
            <a:r>
              <a:rPr lang="en-US" sz="2400" dirty="0"/>
              <a:t> control</a:t>
            </a:r>
            <a:r>
              <a:rPr lang="en-US" sz="2400" dirty="0" smtClean="0"/>
              <a:t>.</a:t>
            </a:r>
          </a:p>
          <a:p>
            <a:pPr marL="437942" indent="-342900" algn="just"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endParaRPr lang="en-US" sz="2400" dirty="0"/>
          </a:p>
          <a:p>
            <a:pPr marL="895142" lvl="1" indent="-342900" algn="just"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000" dirty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Auto-size</a:t>
            </a:r>
            <a:r>
              <a:rPr lang="en-US" dirty="0" smtClean="0"/>
              <a:t>  - sizes the picture box to the image. </a:t>
            </a:r>
          </a:p>
          <a:p>
            <a:pPr marL="895142" lvl="1" indent="-342900" algn="just"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Center-image</a:t>
            </a:r>
            <a:r>
              <a:rPr lang="en-US" dirty="0" smtClean="0"/>
              <a:t>  - centers the image in the picture box. </a:t>
            </a:r>
          </a:p>
          <a:p>
            <a:pPr marL="895142" lvl="1" indent="-342900" algn="just"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Normal</a:t>
            </a:r>
            <a:r>
              <a:rPr lang="en-US" dirty="0" smtClean="0"/>
              <a:t> - places the upper-left corner of the image at upper left in the picture box</a:t>
            </a:r>
          </a:p>
          <a:p>
            <a:pPr marL="895142" lvl="1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i="1" dirty="0" smtClean="0">
                <a:solidFill>
                  <a:srgbClr val="C00000"/>
                </a:solidFill>
              </a:rPr>
              <a:t>Stretch-image</a:t>
            </a:r>
            <a:r>
              <a:rPr lang="en-US" dirty="0" smtClean="0"/>
              <a:t> - allows you to stretch the image in code </a:t>
            </a:r>
          </a:p>
          <a:p>
            <a:pPr marL="895142" lvl="1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i="1" dirty="0" smtClean="0">
                <a:solidFill>
                  <a:srgbClr val="C00000"/>
                </a:solidFill>
              </a:rPr>
              <a:t>Zoom</a:t>
            </a:r>
            <a:r>
              <a:rPr lang="en-US" i="1" dirty="0" smtClean="0"/>
              <a:t>- </a:t>
            </a:r>
            <a:r>
              <a:rPr lang="en-US" dirty="0" smtClean="0"/>
              <a:t>zooms the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1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03" y="430306"/>
            <a:ext cx="10058400" cy="1051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C# </a:t>
            </a:r>
            <a:r>
              <a:rPr lang="en-US" dirty="0" smtClean="0">
                <a:solidFill>
                  <a:srgbClr val="002060"/>
                </a:solidFill>
              </a:rPr>
              <a:t>Progress-Bar </a:t>
            </a:r>
            <a:r>
              <a:rPr lang="en-US" dirty="0">
                <a:solidFill>
                  <a:srgbClr val="002060"/>
                </a:solidFill>
              </a:rPr>
              <a:t>Control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761103" y="1737360"/>
            <a:ext cx="6554097" cy="459620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/>
              <a:t>A progress bar is a control that an application </a:t>
            </a:r>
            <a:r>
              <a:rPr lang="en-US" sz="2400" i="1" dirty="0">
                <a:solidFill>
                  <a:srgbClr val="00B050"/>
                </a:solidFill>
              </a:rPr>
              <a:t>can use to indicate the progress of a lengthy operation </a:t>
            </a:r>
            <a:endParaRPr lang="en-US" sz="2400" i="1" dirty="0" smtClean="0">
              <a:solidFill>
                <a:srgbClr val="00B050"/>
              </a:solidFill>
            </a:endParaRPr>
          </a:p>
          <a:p>
            <a:pPr marL="895142" lvl="1" indent="-342900" algn="just">
              <a:buClr>
                <a:schemeClr val="tx1"/>
              </a:buClr>
              <a:buSzPct val="100000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200" dirty="0" smtClean="0"/>
              <a:t>Such as calculating a complex result,</a:t>
            </a:r>
          </a:p>
          <a:p>
            <a:pPr marL="895142" lvl="1" indent="-342900" algn="just">
              <a:buClr>
                <a:schemeClr val="tx1"/>
              </a:buClr>
              <a:buSzPct val="100000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200" dirty="0" smtClean="0"/>
              <a:t>Coping file, </a:t>
            </a:r>
          </a:p>
          <a:p>
            <a:pPr marL="895142" lvl="1" indent="-342900" algn="just">
              <a:buClr>
                <a:schemeClr val="tx1"/>
              </a:buClr>
              <a:buSzPct val="100000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200" dirty="0" smtClean="0"/>
              <a:t>Downloading a </a:t>
            </a:r>
            <a:r>
              <a:rPr lang="en-US" sz="2200" dirty="0"/>
              <a:t>large file from the Web </a:t>
            </a:r>
            <a:r>
              <a:rPr lang="en-US" sz="2200" dirty="0" smtClean="0"/>
              <a:t>etc.</a:t>
            </a:r>
          </a:p>
          <a:p>
            <a:pPr marL="895142" lvl="1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endParaRPr lang="en-US" sz="2000" dirty="0" smtClean="0"/>
          </a:p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 smtClean="0"/>
              <a:t>It </a:t>
            </a:r>
            <a:r>
              <a:rPr lang="en-US" sz="2400" dirty="0"/>
              <a:t>is used to provide </a:t>
            </a:r>
            <a:r>
              <a:rPr lang="en-US" sz="2400" dirty="0">
                <a:solidFill>
                  <a:srgbClr val="0070C0"/>
                </a:solidFill>
              </a:rPr>
              <a:t>visual feedback </a:t>
            </a:r>
            <a:r>
              <a:rPr lang="en-US" sz="2400" dirty="0"/>
              <a:t>to your users about the status of some </a:t>
            </a:r>
            <a:r>
              <a:rPr lang="en-US" sz="2400" dirty="0" smtClean="0"/>
              <a:t>task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907" y="1737360"/>
            <a:ext cx="4249269" cy="3114675"/>
          </a:xfrm>
          <a:prstGeom prst="rect">
            <a:avLst/>
          </a:prstGeom>
        </p:spPr>
      </p:pic>
      <p:pic>
        <p:nvPicPr>
          <p:cNvPr id="7" name="Picture 6" descr="C# progressba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6907" y="4852035"/>
            <a:ext cx="4249269" cy="177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63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68188" y="1946183"/>
            <a:ext cx="11053483" cy="465632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The controls and components of C# are found in the C# </a:t>
            </a:r>
            <a:r>
              <a:rPr lang="en-US" sz="2600" dirty="0">
                <a:solidFill>
                  <a:srgbClr val="0000FF"/>
                </a:solidFill>
              </a:rPr>
              <a:t>Toolbox</a:t>
            </a:r>
            <a:r>
              <a:rPr lang="en-US" sz="2600" dirty="0"/>
              <a:t> in Visual Studio</a:t>
            </a:r>
          </a:p>
          <a:p>
            <a:pPr marL="906463" lvl="1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Organized by functionality</a:t>
            </a:r>
          </a:p>
          <a:p>
            <a:pPr marL="906463" lvl="1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2600" dirty="0"/>
          </a:p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To </a:t>
            </a:r>
            <a:r>
              <a:rPr lang="en-US" sz="2600" dirty="0">
                <a:solidFill>
                  <a:srgbClr val="0000FF"/>
                </a:solidFill>
              </a:rPr>
              <a:t>open</a:t>
            </a:r>
            <a:r>
              <a:rPr lang="en-US" sz="2600" dirty="0"/>
              <a:t> Toolbox (takes time!):</a:t>
            </a:r>
          </a:p>
          <a:p>
            <a:pPr marL="906463" lvl="1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Menu/Item:   </a:t>
            </a:r>
            <a:r>
              <a:rPr lang="en-US" sz="2600" dirty="0">
                <a:solidFill>
                  <a:srgbClr val="0000FF"/>
                </a:solidFill>
              </a:rPr>
              <a:t>View&gt;&gt;Toolbox:</a:t>
            </a:r>
          </a:p>
          <a:p>
            <a:pPr marL="906463" lvl="1" indent="-293688">
              <a:buClr>
                <a:srgbClr val="FF3366"/>
              </a:buClr>
              <a:buSzPct val="45000"/>
              <a:buNone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2600" dirty="0"/>
          </a:p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To </a:t>
            </a:r>
            <a:r>
              <a:rPr lang="en-US" sz="2600" dirty="0">
                <a:solidFill>
                  <a:srgbClr val="0000FF"/>
                </a:solidFill>
              </a:rPr>
              <a:t>add a component </a:t>
            </a:r>
            <a:r>
              <a:rPr lang="en-US" sz="2600" dirty="0"/>
              <a:t>to a Form:</a:t>
            </a:r>
          </a:p>
          <a:p>
            <a:pPr marL="906463" lvl="1" indent="-293688">
              <a:buClr>
                <a:srgbClr val="FF3366"/>
              </a:buClr>
              <a:buSzPct val="45000"/>
              <a:buFontTx/>
              <a:buChar char="-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>
                <a:solidFill>
                  <a:srgbClr val="0000FF"/>
                </a:solidFill>
              </a:rPr>
              <a:t>Select</a:t>
            </a:r>
            <a:r>
              <a:rPr lang="en-US" sz="2600" dirty="0"/>
              <a:t> that component </a:t>
            </a:r>
            <a:r>
              <a:rPr lang="en-US" sz="2600" dirty="0">
                <a:solidFill>
                  <a:srgbClr val="0000FF"/>
                </a:solidFill>
              </a:rPr>
              <a:t>in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00FF"/>
                </a:solidFill>
              </a:rPr>
              <a:t>Toolbox </a:t>
            </a:r>
          </a:p>
          <a:p>
            <a:pPr marL="906463" lvl="1" indent="-293688">
              <a:buClr>
                <a:srgbClr val="FF3366"/>
              </a:buClr>
              <a:buSzPct val="45000"/>
              <a:buFontTx/>
              <a:buChar char="-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>
                <a:solidFill>
                  <a:srgbClr val="0000FF"/>
                </a:solidFill>
              </a:rPr>
              <a:t>Drag</a:t>
            </a:r>
            <a:r>
              <a:rPr lang="en-US" sz="2600" dirty="0"/>
              <a:t> it onto the Form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Using Toolbox in Visual Studio to Create GUIs</a:t>
            </a:r>
          </a:p>
        </p:txBody>
      </p:sp>
    </p:spTree>
    <p:extLst>
      <p:ext uri="{BB962C8B-B14F-4D97-AF65-F5344CB8AC3E}">
        <p14:creationId xmlns:p14="http://schemas.microsoft.com/office/powerpoint/2010/main" xmlns="" val="39345862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29" y="363072"/>
            <a:ext cx="10387853" cy="1051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551329" y="1414632"/>
            <a:ext cx="11187953" cy="491893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9250" indent="-255588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7350" algn="l"/>
                <a:tab pos="403225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sz="2400" dirty="0" smtClean="0"/>
              <a:t>Progress-Bar </a:t>
            </a:r>
            <a:r>
              <a:rPr lang="en-US" sz="2400" dirty="0"/>
              <a:t>controls are used whenever an operation takes </a:t>
            </a:r>
            <a:r>
              <a:rPr lang="en-US" sz="2400" dirty="0" smtClean="0"/>
              <a:t>a long period </a:t>
            </a:r>
            <a:r>
              <a:rPr lang="en-US" sz="2400" dirty="0"/>
              <a:t>of time. </a:t>
            </a:r>
          </a:p>
          <a:p>
            <a:pPr marL="349250" indent="-255588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7350" algn="l"/>
                <a:tab pos="403225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sz="2400" dirty="0"/>
              <a:t>The </a:t>
            </a:r>
            <a:r>
              <a:rPr lang="en-US" sz="2400" i="1" dirty="0">
                <a:solidFill>
                  <a:srgbClr val="00B050"/>
                </a:solidFill>
              </a:rPr>
              <a:t>Maximum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B050"/>
                </a:solidFill>
              </a:rPr>
              <a:t>Minimum</a:t>
            </a:r>
            <a:r>
              <a:rPr lang="en-US" sz="2400" dirty="0"/>
              <a:t> properties define the range of values to represent the progress of a </a:t>
            </a:r>
            <a:r>
              <a:rPr lang="en-US" sz="2400" dirty="0" smtClean="0"/>
              <a:t>task</a:t>
            </a:r>
          </a:p>
          <a:p>
            <a:pPr marL="893762" lvl="1" indent="-342900" algn="just">
              <a:buClr>
                <a:schemeClr val="tx1"/>
              </a:buClr>
              <a:buSzPct val="100000"/>
              <a:tabLst>
                <a:tab pos="387350" algn="l"/>
                <a:tab pos="403225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dirty="0">
                <a:solidFill>
                  <a:srgbClr val="FF0000"/>
                </a:solidFill>
              </a:rPr>
              <a:t>Minimum : </a:t>
            </a:r>
            <a:r>
              <a:rPr lang="en-US" dirty="0"/>
              <a:t>Sets the lower value for the range of valid values for progress.</a:t>
            </a:r>
          </a:p>
          <a:p>
            <a:pPr marL="893762" lvl="1" indent="-342900" algn="just">
              <a:buClr>
                <a:schemeClr val="tx1"/>
              </a:buClr>
              <a:buSzPct val="100000"/>
              <a:tabLst>
                <a:tab pos="387350" algn="l"/>
                <a:tab pos="403225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dirty="0">
                <a:solidFill>
                  <a:srgbClr val="FF0000"/>
                </a:solidFill>
              </a:rPr>
              <a:t>Maximum </a:t>
            </a:r>
            <a:r>
              <a:rPr lang="en-US" dirty="0"/>
              <a:t>: Sets the upper value for the range of valid values for progress.</a:t>
            </a:r>
          </a:p>
          <a:p>
            <a:pPr marL="893762" lvl="1" indent="-342900" algn="just">
              <a:buClr>
                <a:schemeClr val="tx1"/>
              </a:buClr>
              <a:buSzPct val="100000"/>
              <a:tabLst>
                <a:tab pos="387350" algn="l"/>
                <a:tab pos="403225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dirty="0">
                <a:solidFill>
                  <a:srgbClr val="FF0000"/>
                </a:solidFill>
              </a:rPr>
              <a:t>Value 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This property obtains or sets the current level of progress. </a:t>
            </a:r>
          </a:p>
          <a:p>
            <a:pPr marL="846006" lvl="1" indent="-293764" algn="just">
              <a:buClr>
                <a:srgbClr val="FF3366"/>
              </a:buClr>
              <a:buSzPct val="45000"/>
              <a:buFont typeface="Wingdings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71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09" y="255494"/>
            <a:ext cx="10058400" cy="1051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860612" y="2043953"/>
            <a:ext cx="9412941" cy="385930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/>
              <a:t>By default, </a:t>
            </a:r>
            <a:r>
              <a:rPr lang="en-US" sz="2600" i="1" dirty="0">
                <a:solidFill>
                  <a:srgbClr val="C00000"/>
                </a:solidFill>
              </a:rPr>
              <a:t>Minimum</a:t>
            </a:r>
            <a:r>
              <a:rPr lang="en-US" sz="2600" dirty="0"/>
              <a:t> and </a:t>
            </a:r>
            <a:r>
              <a:rPr lang="en-US" sz="2600" i="1" dirty="0">
                <a:solidFill>
                  <a:srgbClr val="002060"/>
                </a:solidFill>
              </a:rPr>
              <a:t>Maximum</a:t>
            </a:r>
            <a:r>
              <a:rPr lang="en-US" sz="2600" dirty="0"/>
              <a:t> are set to </a:t>
            </a:r>
            <a:r>
              <a:rPr lang="en-US" sz="2600" i="1" dirty="0">
                <a:solidFill>
                  <a:srgbClr val="C00000"/>
                </a:solidFill>
              </a:rPr>
              <a:t>0</a:t>
            </a:r>
            <a:r>
              <a:rPr lang="en-US" sz="2600" dirty="0"/>
              <a:t> and </a:t>
            </a:r>
            <a:r>
              <a:rPr lang="en-US" sz="2600" i="1" dirty="0">
                <a:solidFill>
                  <a:srgbClr val="002060"/>
                </a:solidFill>
              </a:rPr>
              <a:t>100</a:t>
            </a:r>
            <a:r>
              <a:rPr lang="en-US" sz="2600" dirty="0"/>
              <a:t>. </a:t>
            </a:r>
          </a:p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/>
              <a:t>As the task proceeds, the Progress-Bar fills in from the left to the right. </a:t>
            </a:r>
          </a:p>
        </p:txBody>
      </p:sp>
    </p:spTree>
    <p:extLst>
      <p:ext uri="{BB962C8B-B14F-4D97-AF65-F5344CB8AC3E}">
        <p14:creationId xmlns:p14="http://schemas.microsoft.com/office/powerpoint/2010/main" xmlns="" val="34641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88" y="336176"/>
            <a:ext cx="10058400" cy="1051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739588" y="1740049"/>
            <a:ext cx="9695329" cy="492969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progressBar1.Minimum = 0;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progressBar1.Maximum 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&lt;= </a:t>
            </a:r>
            <a:r>
              <a:rPr lang="nn-NO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progressBar1.Value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8833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04" y="268941"/>
            <a:ext cx="10058400" cy="105156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C# </a:t>
            </a:r>
            <a:r>
              <a:rPr lang="en-US" dirty="0" smtClean="0">
                <a:solidFill>
                  <a:srgbClr val="002060"/>
                </a:solidFill>
              </a:rPr>
              <a:t>Scroll-Bars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761104" y="1586754"/>
            <a:ext cx="10978178" cy="474681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/>
              <a:t>This is used for navigating through large amount of information. </a:t>
            </a:r>
          </a:p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 smtClean="0"/>
              <a:t>The </a:t>
            </a:r>
            <a:r>
              <a:rPr lang="en-US" sz="2600" dirty="0" err="1"/>
              <a:t>ScrollBar</a:t>
            </a:r>
            <a:r>
              <a:rPr lang="en-US" sz="2600" dirty="0"/>
              <a:t> controls display </a:t>
            </a:r>
            <a:r>
              <a:rPr lang="en-US" sz="2600" dirty="0">
                <a:solidFill>
                  <a:srgbClr val="7030A0"/>
                </a:solidFill>
              </a:rPr>
              <a:t>vertical </a:t>
            </a:r>
            <a:r>
              <a:rPr lang="en-US" sz="2600" dirty="0"/>
              <a:t>and</a:t>
            </a:r>
            <a:r>
              <a:rPr lang="en-US" sz="2600" dirty="0">
                <a:solidFill>
                  <a:srgbClr val="7030A0"/>
                </a:solidFill>
              </a:rPr>
              <a:t> horizontal scroll bars </a:t>
            </a:r>
            <a:r>
              <a:rPr lang="en-US" sz="2600" dirty="0"/>
              <a:t>on the form</a:t>
            </a:r>
            <a:r>
              <a:rPr lang="en-US" sz="2600" dirty="0" smtClean="0"/>
              <a:t>.</a:t>
            </a:r>
          </a:p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 smtClean="0"/>
              <a:t>There </a:t>
            </a:r>
            <a:r>
              <a:rPr lang="en-US" sz="2600" dirty="0"/>
              <a:t>are two types of scroll bar controls: </a:t>
            </a:r>
            <a:endParaRPr lang="en-US" sz="2600" dirty="0" smtClean="0"/>
          </a:p>
          <a:p>
            <a:pPr marL="895142" lvl="1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dirty="0" err="1" smtClean="0">
                <a:solidFill>
                  <a:srgbClr val="00B050"/>
                </a:solidFill>
              </a:rPr>
              <a:t>HScrollBar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for horizontal scroll bars and </a:t>
            </a:r>
            <a:endParaRPr lang="en-US" dirty="0" smtClean="0"/>
          </a:p>
          <a:p>
            <a:pPr marL="895142" lvl="1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dirty="0" err="1" smtClean="0">
                <a:solidFill>
                  <a:srgbClr val="00B050"/>
                </a:solidFill>
              </a:rPr>
              <a:t>VScrollBar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for vertical scroll bars. These are used independently from each other.</a:t>
            </a:r>
          </a:p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 smtClean="0"/>
              <a:t>Let's </a:t>
            </a:r>
            <a:r>
              <a:rPr lang="en-US" sz="2600" dirty="0"/>
              <a:t>click on </a:t>
            </a:r>
            <a:r>
              <a:rPr lang="en-US" sz="2600" dirty="0" err="1"/>
              <a:t>HScrollBar</a:t>
            </a:r>
            <a:r>
              <a:rPr lang="en-US" sz="2600" dirty="0"/>
              <a:t> control and </a:t>
            </a:r>
            <a:r>
              <a:rPr lang="en-US" sz="2600" dirty="0" err="1"/>
              <a:t>VScrollBar</a:t>
            </a:r>
            <a:r>
              <a:rPr lang="en-US" sz="2600" dirty="0"/>
              <a:t> control from the Toolbox and place them on the form.</a:t>
            </a:r>
          </a:p>
        </p:txBody>
      </p:sp>
    </p:spTree>
    <p:extLst>
      <p:ext uri="{BB962C8B-B14F-4D97-AF65-F5344CB8AC3E}">
        <p14:creationId xmlns:p14="http://schemas.microsoft.com/office/powerpoint/2010/main" xmlns="" val="209045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551" y="295835"/>
            <a:ext cx="10058400" cy="1051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3698" y="1385756"/>
            <a:ext cx="8549137" cy="51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40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46259" y="2931458"/>
            <a:ext cx="4307541" cy="21159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Set Scroll bar properties</a:t>
            </a:r>
          </a:p>
          <a:p>
            <a:pPr lvl="1"/>
            <a:r>
              <a:rPr lang="en-US" sz="2000" dirty="0" smtClean="0"/>
              <a:t>Maximum = 255</a:t>
            </a:r>
          </a:p>
          <a:p>
            <a:pPr lvl="1"/>
            <a:r>
              <a:rPr lang="en-US" sz="2000" dirty="0" smtClean="0"/>
              <a:t>Minimum = </a:t>
            </a:r>
            <a:r>
              <a:rPr lang="en-US" sz="2000" dirty="0"/>
              <a:t>0</a:t>
            </a:r>
            <a:endParaRPr lang="en-US" sz="2000" dirty="0" smtClean="0"/>
          </a:p>
          <a:p>
            <a:pPr lvl="1"/>
            <a:r>
              <a:rPr lang="en-US" sz="2000" dirty="0" smtClean="0"/>
              <a:t>Large Change = 0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7787" y="1945900"/>
            <a:ext cx="5321954" cy="43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770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8941"/>
            <a:ext cx="10515600" cy="6185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99"/>
            <a:ext cx="12192000" cy="5284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hScrollBar1_Scroll(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ScrollEventArgs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hello.ForeColor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.FromArgb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(hScrollBar1.Value, hScrollBar2.Value, hScrollBar3.Value);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label1.Text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 Color: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hScrollBar1.Value.ToString();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hScrollBar2_Scroll(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ScrollEventArgs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hello.ForeColor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.FromArgb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(hScrollBar1.Value, hScrollBar2.Value, hScrollBar3.Value);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label2.Text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"Green Color: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hScrollBar2.Value.ToString();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hScrollBar3_Scroll(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ScrollEventArgs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hello.ForeColor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.FromArgb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(hScrollBar1.Value, hScrollBar2.Value, hScrollBar3.Value);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label3.Text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 Color: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hScrollBar3.Value.ToString();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6709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15" y="247874"/>
            <a:ext cx="10058400" cy="105156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C# </a:t>
            </a:r>
            <a:r>
              <a:rPr lang="en-US" sz="4000" dirty="0" smtClean="0">
                <a:solidFill>
                  <a:srgbClr val="002060"/>
                </a:solidFill>
              </a:rPr>
              <a:t>Date-Time-Picker Control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707315" y="1559634"/>
            <a:ext cx="10797989" cy="204417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 err="1"/>
              <a:t>DateTimePicker</a:t>
            </a:r>
            <a:r>
              <a:rPr lang="en-US" sz="2400" dirty="0"/>
              <a:t> control allows you to </a:t>
            </a:r>
            <a:r>
              <a:rPr lang="en-US" sz="2400" i="1" dirty="0">
                <a:solidFill>
                  <a:srgbClr val="00B050"/>
                </a:solidFill>
              </a:rPr>
              <a:t>display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B050"/>
                </a:solidFill>
              </a:rPr>
              <a:t>collect date and time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from the user with a specified format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 err="1"/>
              <a:t>DateTimePicker</a:t>
            </a:r>
            <a:r>
              <a:rPr lang="en-US" sz="2400" dirty="0"/>
              <a:t> control has </a:t>
            </a:r>
            <a:r>
              <a:rPr lang="en-US" sz="2400" dirty="0">
                <a:solidFill>
                  <a:srgbClr val="FF0000"/>
                </a:solidFill>
              </a:rPr>
              <a:t>two</a:t>
            </a:r>
            <a:r>
              <a:rPr lang="en-US" sz="2400" dirty="0"/>
              <a:t> parts are:- 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label</a:t>
            </a:r>
            <a:r>
              <a:rPr lang="en-US" dirty="0"/>
              <a:t> that displays the selected date and 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popup calendar </a:t>
            </a:r>
            <a:r>
              <a:rPr lang="en-US" dirty="0"/>
              <a:t>that allows users to select a new date. </a:t>
            </a:r>
          </a:p>
          <a:p>
            <a:pPr algn="just">
              <a:buFont typeface="Wingdings" pitchFamily="2" charset="2"/>
              <a:buChar char="v"/>
            </a:pPr>
            <a:endParaRPr lang="en-US" sz="2800" dirty="0"/>
          </a:p>
        </p:txBody>
      </p:sp>
      <p:pic>
        <p:nvPicPr>
          <p:cNvPr id="5" name="Picture 4" descr="C# datetimepicker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7409" y="3778624"/>
            <a:ext cx="5257800" cy="307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5205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63" y="282388"/>
            <a:ext cx="10058400" cy="1051560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rgbClr val="0070C0"/>
                </a:solidFill>
              </a:rPr>
              <a:t>Cont…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720764" y="1549101"/>
            <a:ext cx="10225142" cy="459620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552242" indent="-4572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/>
              <a:t>The most important property of the </a:t>
            </a:r>
            <a:r>
              <a:rPr lang="en-US" sz="2400" dirty="0" err="1"/>
              <a:t>DateTimePicker</a:t>
            </a:r>
            <a:r>
              <a:rPr lang="en-US" sz="2400" dirty="0"/>
              <a:t> is the </a:t>
            </a:r>
            <a:r>
              <a:rPr lang="en-US" sz="2400" dirty="0">
                <a:solidFill>
                  <a:srgbClr val="00B050"/>
                </a:solidFill>
              </a:rPr>
              <a:t>Value</a:t>
            </a:r>
            <a:r>
              <a:rPr lang="en-US" sz="2400" dirty="0"/>
              <a:t> property, which holds the selected date and </a:t>
            </a:r>
            <a:r>
              <a:rPr lang="en-US" sz="2400" dirty="0" smtClean="0"/>
              <a:t>time.</a:t>
            </a:r>
          </a:p>
          <a:p>
            <a:pPr marL="552242" indent="-4572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endParaRPr lang="en-US" sz="2400" dirty="0" smtClean="0"/>
          </a:p>
          <a:p>
            <a:pPr marL="552242" lvl="1" indent="0" algn="just">
              <a:buClr>
                <a:schemeClr val="tx1"/>
              </a:buClr>
              <a:buSzPct val="100000"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</a:rPr>
              <a:t>dateTimePicker1.Value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>
                <a:solidFill>
                  <a:srgbClr val="7030A0"/>
                </a:solidFill>
              </a:rPr>
              <a:t>DateTime.Today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552242" lvl="1" indent="0" algn="just">
              <a:buClr>
                <a:schemeClr val="tx1"/>
              </a:buClr>
              <a:buSzPct val="100000"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endParaRPr lang="en-US" b="1" dirty="0" smtClean="0">
              <a:solidFill>
                <a:srgbClr val="7030A0"/>
              </a:solidFill>
            </a:endParaRPr>
          </a:p>
          <a:p>
            <a:pPr marL="552242" indent="-4572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 smtClean="0"/>
              <a:t>The </a:t>
            </a:r>
            <a:r>
              <a:rPr lang="en-US" sz="2400" dirty="0"/>
              <a:t>Value property contains the </a:t>
            </a:r>
            <a:r>
              <a:rPr lang="en-US" sz="2400" dirty="0">
                <a:solidFill>
                  <a:srgbClr val="00B050"/>
                </a:solidFill>
              </a:rPr>
              <a:t>current date and time </a:t>
            </a:r>
            <a:r>
              <a:rPr lang="en-US" sz="2400" dirty="0"/>
              <a:t>the control is set to</a:t>
            </a:r>
            <a:r>
              <a:rPr lang="en-US" sz="2400" dirty="0" smtClean="0"/>
              <a:t>.</a:t>
            </a:r>
          </a:p>
          <a:p>
            <a:pPr marL="552242" indent="-4572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590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92" y="349624"/>
            <a:ext cx="10058400" cy="1051560"/>
          </a:xfrm>
        </p:spPr>
        <p:txBody>
          <a:bodyPr>
            <a:noAutofit/>
          </a:bodyPr>
          <a:lstStyle/>
          <a:p>
            <a:r>
              <a:rPr lang="en-US" sz="4900" dirty="0">
                <a:solidFill>
                  <a:srgbClr val="0070C0"/>
                </a:solidFill>
              </a:rPr>
              <a:t>Cont…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814892" y="1683571"/>
            <a:ext cx="10547873" cy="436760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 smtClean="0"/>
              <a:t>The control can display one of several styles, depending on its property values.</a:t>
            </a:r>
          </a:p>
          <a:p>
            <a:pPr marL="95042" indent="0" algn="just">
              <a:buClr>
                <a:schemeClr val="tx1"/>
              </a:buClr>
              <a:buSzPct val="100000"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 smtClean="0"/>
              <a:t> </a:t>
            </a:r>
          </a:p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 smtClean="0"/>
              <a:t>The values can be displayed in four formats, which are set by the Format property: </a:t>
            </a:r>
            <a:r>
              <a:rPr lang="en-US" sz="2400" dirty="0" smtClean="0">
                <a:solidFill>
                  <a:srgbClr val="00B050"/>
                </a:solidFill>
              </a:rPr>
              <a:t>Long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Short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Time</a:t>
            </a:r>
            <a:r>
              <a:rPr lang="en-US" sz="2400" dirty="0" smtClean="0"/>
              <a:t>, or </a:t>
            </a:r>
            <a:r>
              <a:rPr lang="en-US" sz="2400" dirty="0" smtClean="0">
                <a:solidFill>
                  <a:srgbClr val="002060"/>
                </a:solidFill>
              </a:rPr>
              <a:t>Custom</a:t>
            </a:r>
            <a:r>
              <a:rPr lang="en-US" sz="2400" dirty="0" smtClean="0"/>
              <a:t>.</a:t>
            </a:r>
          </a:p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endParaRPr lang="en-US" sz="2400" dirty="0" smtClean="0"/>
          </a:p>
          <a:p>
            <a:pPr marL="437942" indent="-3429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 smtClean="0">
                <a:solidFill>
                  <a:srgbClr val="7030A0"/>
                </a:solidFill>
              </a:rPr>
              <a:t>dateTimePicker1.Format=</a:t>
            </a:r>
            <a:r>
              <a:rPr lang="en-US" sz="2400" dirty="0" err="1" smtClean="0">
                <a:solidFill>
                  <a:srgbClr val="7030A0"/>
                </a:solidFill>
              </a:rPr>
              <a:t>DateTimePickerFormat.Short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870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rgbClr val="0070C0"/>
                </a:solidFill>
              </a:rPr>
              <a:t>Using the Toolbox - Basics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3962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88076" y="1600202"/>
            <a:ext cx="4919195" cy="3962398"/>
          </a:xfrm>
          <a:prstGeom prst="rect">
            <a:avLst/>
          </a:prstGeom>
        </p:spPr>
        <p:txBody>
          <a:bodyPr tIns="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19125" indent="-619125">
              <a:buFont typeface="Times New Roman" pitchFamily="16" charset="0"/>
              <a:buChar char="•"/>
              <a:tabLst>
                <a:tab pos="619125" algn="l"/>
                <a:tab pos="722313" algn="l"/>
                <a:tab pos="1136650" algn="l"/>
                <a:tab pos="1550988" algn="l"/>
                <a:tab pos="1966913" algn="l"/>
                <a:tab pos="2381250" algn="l"/>
                <a:tab pos="2795588" algn="l"/>
                <a:tab pos="3209925" algn="l"/>
                <a:tab pos="3625850" algn="l"/>
                <a:tab pos="4040188" algn="l"/>
                <a:tab pos="4454525" algn="l"/>
                <a:tab pos="4868863" algn="l"/>
                <a:tab pos="5284788" algn="l"/>
                <a:tab pos="5699125" algn="l"/>
                <a:tab pos="6113463" algn="l"/>
                <a:tab pos="6527800" algn="l"/>
                <a:tab pos="6943725" algn="l"/>
                <a:tab pos="7358063" algn="l"/>
                <a:tab pos="7772400" algn="l"/>
                <a:tab pos="8186738" algn="l"/>
                <a:tab pos="8602663" algn="l"/>
              </a:tabLst>
              <a:defRPr/>
            </a:pPr>
            <a:endParaRPr lang="en-US" sz="26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403225" algn="l"/>
                <a:tab pos="722313" algn="l"/>
                <a:tab pos="1136650" algn="l"/>
                <a:tab pos="1550988" algn="l"/>
                <a:tab pos="1966913" algn="l"/>
                <a:tab pos="2381250" algn="l"/>
                <a:tab pos="2795588" algn="l"/>
                <a:tab pos="3209925" algn="l"/>
                <a:tab pos="3625850" algn="l"/>
                <a:tab pos="4040188" algn="l"/>
                <a:tab pos="4454525" algn="l"/>
                <a:tab pos="4868863" algn="l"/>
                <a:tab pos="5284788" algn="l"/>
                <a:tab pos="5699125" algn="l"/>
                <a:tab pos="6113463" algn="l"/>
                <a:tab pos="6527800" algn="l"/>
                <a:tab pos="6943725" algn="l"/>
                <a:tab pos="7358063" algn="l"/>
                <a:tab pos="7772400" algn="l"/>
                <a:tab pos="8186738" algn="l"/>
                <a:tab pos="8602663" algn="l"/>
              </a:tabLst>
              <a:defRPr/>
            </a:pPr>
            <a:endParaRPr lang="en-US" sz="26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403225" algn="l"/>
                <a:tab pos="722313" algn="l"/>
                <a:tab pos="1136650" algn="l"/>
                <a:tab pos="1550988" algn="l"/>
                <a:tab pos="1966913" algn="l"/>
                <a:tab pos="2381250" algn="l"/>
                <a:tab pos="2795588" algn="l"/>
                <a:tab pos="3209925" algn="l"/>
                <a:tab pos="3625850" algn="l"/>
                <a:tab pos="4040188" algn="l"/>
                <a:tab pos="4454525" algn="l"/>
                <a:tab pos="4868863" algn="l"/>
                <a:tab pos="5284788" algn="l"/>
                <a:tab pos="5699125" algn="l"/>
                <a:tab pos="6113463" algn="l"/>
                <a:tab pos="6527800" algn="l"/>
                <a:tab pos="6943725" algn="l"/>
                <a:tab pos="7358063" algn="l"/>
                <a:tab pos="7772400" algn="l"/>
                <a:tab pos="8186738" algn="l"/>
                <a:tab pos="8602663" algn="l"/>
              </a:tabLst>
              <a:defRPr/>
            </a:pPr>
            <a:r>
              <a:rPr lang="en-US" sz="2600" kern="0" dirty="0" smtClean="0"/>
              <a:t>(</a:t>
            </a:r>
            <a:r>
              <a:rPr lang="en-US" sz="2600" kern="0" dirty="0"/>
              <a:t>After you open it with: </a:t>
            </a:r>
            <a:r>
              <a:rPr lang="en-US" sz="2600" kern="0" dirty="0" smtClean="0"/>
              <a:t>View</a:t>
            </a:r>
            <a:r>
              <a:rPr lang="en-US" sz="2600" kern="0" dirty="0"/>
              <a:t>&gt;&gt;Toolbox), the toolbox is located on the left-hand side of the VS screen </a:t>
            </a:r>
            <a:endParaRPr lang="en-US" sz="2600" kern="0" dirty="0" smtClean="0"/>
          </a:p>
          <a:p>
            <a:pPr>
              <a:tabLst>
                <a:tab pos="403225" algn="l"/>
                <a:tab pos="722313" algn="l"/>
                <a:tab pos="1136650" algn="l"/>
                <a:tab pos="1550988" algn="l"/>
                <a:tab pos="1966913" algn="l"/>
                <a:tab pos="2381250" algn="l"/>
                <a:tab pos="2795588" algn="l"/>
                <a:tab pos="3209925" algn="l"/>
                <a:tab pos="3625850" algn="l"/>
                <a:tab pos="4040188" algn="l"/>
                <a:tab pos="4454525" algn="l"/>
                <a:tab pos="4868863" algn="l"/>
                <a:tab pos="5284788" algn="l"/>
                <a:tab pos="5699125" algn="l"/>
                <a:tab pos="6113463" algn="l"/>
                <a:tab pos="6527800" algn="l"/>
                <a:tab pos="6943725" algn="l"/>
                <a:tab pos="7358063" algn="l"/>
                <a:tab pos="7772400" algn="l"/>
                <a:tab pos="8186738" algn="l"/>
                <a:tab pos="8602663" algn="l"/>
              </a:tabLst>
              <a:defRPr/>
            </a:pPr>
            <a:endParaRPr lang="en-US" sz="2600" kern="0" dirty="0" smtClean="0"/>
          </a:p>
          <a:p>
            <a:pPr>
              <a:tabLst>
                <a:tab pos="403225" algn="l"/>
                <a:tab pos="722313" algn="l"/>
                <a:tab pos="1136650" algn="l"/>
                <a:tab pos="1550988" algn="l"/>
                <a:tab pos="1966913" algn="l"/>
                <a:tab pos="2381250" algn="l"/>
                <a:tab pos="2795588" algn="l"/>
                <a:tab pos="3209925" algn="l"/>
                <a:tab pos="3625850" algn="l"/>
                <a:tab pos="4040188" algn="l"/>
                <a:tab pos="4454525" algn="l"/>
                <a:tab pos="4868863" algn="l"/>
                <a:tab pos="5284788" algn="l"/>
                <a:tab pos="5699125" algn="l"/>
                <a:tab pos="6113463" algn="l"/>
                <a:tab pos="6527800" algn="l"/>
                <a:tab pos="6943725" algn="l"/>
                <a:tab pos="7358063" algn="l"/>
                <a:tab pos="7772400" algn="l"/>
                <a:tab pos="8186738" algn="l"/>
                <a:tab pos="8602663" algn="l"/>
              </a:tabLst>
              <a:defRPr/>
            </a:pPr>
            <a:r>
              <a:rPr lang="en-US" sz="2600" kern="0" dirty="0" smtClean="0"/>
              <a:t>Click </a:t>
            </a:r>
            <a:r>
              <a:rPr lang="en-US" sz="2600" kern="0" dirty="0"/>
              <a:t>on the control you want to add and drag it to the form</a:t>
            </a:r>
          </a:p>
        </p:txBody>
      </p:sp>
    </p:spTree>
    <p:extLst>
      <p:ext uri="{BB962C8B-B14F-4D97-AF65-F5344CB8AC3E}">
        <p14:creationId xmlns:p14="http://schemas.microsoft.com/office/powerpoint/2010/main" xmlns="" val="12872598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28775"/>
            <a:ext cx="11766176" cy="73183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95082"/>
            <a:ext cx="11766176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dateTimePicker1.Format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DateTimePickerFormat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.Time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dateTimePicker1.Value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.Today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Date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dateTimePicker1.Value;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"Selected date is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5300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692" y="161366"/>
            <a:ext cx="10058400" cy="86061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Convert String to </a:t>
            </a:r>
            <a:r>
              <a:rPr lang="en-US" sz="4000" dirty="0" smtClean="0">
                <a:solidFill>
                  <a:srgbClr val="0070C0"/>
                </a:solidFill>
              </a:rPr>
              <a:t>DateTime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357692" y="1169894"/>
            <a:ext cx="11193332" cy="523090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You can use the methods like </a:t>
            </a:r>
            <a:endParaRPr lang="en-US" sz="2400" dirty="0" smtClean="0"/>
          </a:p>
          <a:p>
            <a:pPr lvl="1" algn="just"/>
            <a:r>
              <a:rPr lang="en-US" i="1" dirty="0" err="1" smtClean="0">
                <a:solidFill>
                  <a:srgbClr val="7030A0"/>
                </a:solidFill>
              </a:rPr>
              <a:t>Convert.ToDateTime</a:t>
            </a:r>
            <a:r>
              <a:rPr lang="en-US" i="1" dirty="0" smtClean="0">
                <a:solidFill>
                  <a:srgbClr val="7030A0"/>
                </a:solidFill>
              </a:rPr>
              <a:t>(String</a:t>
            </a:r>
            <a:r>
              <a:rPr lang="en-US" i="1" dirty="0">
                <a:solidFill>
                  <a:srgbClr val="7030A0"/>
                </a:solidFill>
              </a:rPr>
              <a:t>)</a:t>
            </a:r>
            <a:r>
              <a:rPr lang="en-US" dirty="0">
                <a:solidFill>
                  <a:srgbClr val="7030A0"/>
                </a:solidFill>
              </a:rPr>
              <a:t>, </a:t>
            </a:r>
            <a:endParaRPr lang="en-US" dirty="0" smtClean="0">
              <a:solidFill>
                <a:srgbClr val="7030A0"/>
              </a:solidFill>
            </a:endParaRPr>
          </a:p>
          <a:p>
            <a:pPr lvl="1" algn="just"/>
            <a:r>
              <a:rPr lang="en-US" i="1" dirty="0" err="1" smtClean="0">
                <a:solidFill>
                  <a:srgbClr val="7030A0"/>
                </a:solidFill>
              </a:rPr>
              <a:t>DateTime.Parse</a:t>
            </a:r>
            <a:r>
              <a:rPr lang="en-US" i="1" dirty="0">
                <a:solidFill>
                  <a:srgbClr val="7030A0"/>
                </a:solidFill>
              </a:rPr>
              <a:t>()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endParaRPr lang="en-US" dirty="0" smtClean="0"/>
          </a:p>
          <a:p>
            <a:pPr lvl="1" algn="just"/>
            <a:r>
              <a:rPr lang="en-US" i="1" dirty="0" err="1" smtClean="0">
                <a:solidFill>
                  <a:srgbClr val="7030A0"/>
                </a:solidFill>
              </a:rPr>
              <a:t>DateTime.ParseExact</a:t>
            </a:r>
            <a:r>
              <a:rPr lang="en-US" i="1" dirty="0">
                <a:solidFill>
                  <a:srgbClr val="7030A0"/>
                </a:solidFill>
              </a:rPr>
              <a:t>()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methods for converting a string-based date to a </a:t>
            </a:r>
            <a:r>
              <a:rPr lang="en-US" dirty="0" err="1"/>
              <a:t>System.DateTime</a:t>
            </a:r>
            <a:r>
              <a:rPr lang="en-US" dirty="0"/>
              <a:t> object. </a:t>
            </a:r>
            <a:endParaRPr lang="en-US" dirty="0" smtClean="0"/>
          </a:p>
          <a:p>
            <a:pPr algn="just"/>
            <a:r>
              <a:rPr lang="en-US" i="1" u="sng" dirty="0" smtClean="0">
                <a:solidFill>
                  <a:srgbClr val="00B050"/>
                </a:solidFill>
              </a:rPr>
              <a:t>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"05/05/2005"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.ToDateTime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oDate.Day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oDate.Month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oDate.Year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9214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777" y="176867"/>
            <a:ext cx="10789023" cy="952687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Date </a:t>
            </a:r>
            <a:r>
              <a:rPr lang="en-US" dirty="0">
                <a:solidFill>
                  <a:srgbClr val="0070C0"/>
                </a:solidFill>
              </a:rPr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77" y="1317812"/>
            <a:ext cx="11335870" cy="524435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The </a:t>
            </a:r>
            <a:r>
              <a:rPr lang="en-US" sz="2600" dirty="0" err="1">
                <a:solidFill>
                  <a:srgbClr val="00B050"/>
                </a:solidFill>
              </a:rPr>
              <a:t>DateTime.Substract</a:t>
            </a:r>
            <a:r>
              <a:rPr lang="en-US" sz="2600" dirty="0"/>
              <a:t> method may be used in order to find the date-time difference between two instances of the </a:t>
            </a:r>
            <a:r>
              <a:rPr lang="en-US" sz="2600" dirty="0" err="1">
                <a:solidFill>
                  <a:srgbClr val="FF0000"/>
                </a:solidFill>
              </a:rPr>
              <a:t>DateTime</a:t>
            </a:r>
            <a:r>
              <a:rPr lang="en-US" sz="2600" dirty="0"/>
              <a:t> method. 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/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creating object of 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date1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(2011,1,1);       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date2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(2010,12,1);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Subtract() method; 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= date1.Subtract(date2);      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between date1 and date two is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value);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15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55" y="376519"/>
            <a:ext cx="10058400" cy="98432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C# </a:t>
            </a:r>
            <a:r>
              <a:rPr lang="en-US" dirty="0" smtClean="0">
                <a:solidFill>
                  <a:srgbClr val="002060"/>
                </a:solidFill>
              </a:rPr>
              <a:t>Tree-view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519055" y="1633647"/>
            <a:ext cx="7320580" cy="459620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403225" indent="-309563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/>
              <a:t>The </a:t>
            </a:r>
            <a:r>
              <a:rPr lang="en-US" sz="2400" dirty="0" err="1"/>
              <a:t>TreeView</a:t>
            </a:r>
            <a:r>
              <a:rPr lang="en-US" sz="2400" dirty="0"/>
              <a:t> control contains a hierarchy of </a:t>
            </a:r>
            <a:r>
              <a:rPr lang="en-US" sz="2400" dirty="0" err="1">
                <a:solidFill>
                  <a:srgbClr val="0070C0"/>
                </a:solidFill>
              </a:rPr>
              <a:t>TreeViewItem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controls. </a:t>
            </a:r>
          </a:p>
          <a:p>
            <a:pPr marL="403225" indent="-309563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/>
              <a:t>D</a:t>
            </a:r>
            <a:r>
              <a:rPr lang="en-US" sz="2400" dirty="0" smtClean="0"/>
              <a:t>isplay </a:t>
            </a:r>
            <a:r>
              <a:rPr lang="en-US" sz="2400" dirty="0"/>
              <a:t>information in a hierarchical structure by using collapsible nodes. </a:t>
            </a:r>
          </a:p>
          <a:p>
            <a:pPr marL="403225" indent="-309563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/>
              <a:t>The top level in a tree view are </a:t>
            </a:r>
            <a:r>
              <a:rPr lang="en-US" sz="2400" dirty="0">
                <a:solidFill>
                  <a:srgbClr val="C00000"/>
                </a:solidFill>
              </a:rPr>
              <a:t>root nodes </a:t>
            </a:r>
            <a:r>
              <a:rPr lang="en-US" sz="2400" dirty="0"/>
              <a:t>that can be expanded or collapsed if the nodes have child nodes.</a:t>
            </a:r>
          </a:p>
        </p:txBody>
      </p:sp>
      <p:pic>
        <p:nvPicPr>
          <p:cNvPr id="5" name="Content Placeholder 3" descr="C# treeview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099332" y="1633647"/>
            <a:ext cx="39719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3053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68" y="309283"/>
            <a:ext cx="10058400" cy="93053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693868" y="1428078"/>
            <a:ext cx="10736132" cy="497272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403225" indent="-309563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49250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sz="2400" dirty="0"/>
              <a:t>The user can expand the </a:t>
            </a:r>
            <a:r>
              <a:rPr lang="en-US" sz="2400" dirty="0">
                <a:solidFill>
                  <a:srgbClr val="00B050"/>
                </a:solidFill>
              </a:rPr>
              <a:t>TreeNode </a:t>
            </a:r>
            <a:r>
              <a:rPr lang="en-US" sz="2400" dirty="0"/>
              <a:t>by clicking the plus sign (+) button, if one is displayed next to the TreeNode, </a:t>
            </a:r>
            <a:r>
              <a:rPr lang="en-US" sz="2400" dirty="0" smtClean="0"/>
              <a:t>or</a:t>
            </a:r>
          </a:p>
          <a:p>
            <a:pPr marL="403225" indent="-309563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49250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can </a:t>
            </a:r>
            <a:r>
              <a:rPr lang="en-US" sz="2400" dirty="0">
                <a:solidFill>
                  <a:srgbClr val="0070C0"/>
                </a:solidFill>
              </a:rPr>
              <a:t>expand the TreeNode </a:t>
            </a:r>
            <a:r>
              <a:rPr lang="en-US" sz="2400" dirty="0"/>
              <a:t>by calling the </a:t>
            </a:r>
            <a:r>
              <a:rPr lang="en-US" sz="2400" i="1" dirty="0" err="1">
                <a:solidFill>
                  <a:srgbClr val="0070C0"/>
                </a:solidFill>
              </a:rPr>
              <a:t>TreeNode.Expand</a:t>
            </a:r>
            <a:r>
              <a:rPr lang="en-US" sz="2400" i="1" dirty="0">
                <a:solidFill>
                  <a:srgbClr val="0070C0"/>
                </a:solidFill>
              </a:rPr>
              <a:t> method</a:t>
            </a:r>
            <a:r>
              <a:rPr lang="en-US" sz="2400" dirty="0"/>
              <a:t>. </a:t>
            </a:r>
          </a:p>
          <a:p>
            <a:pPr marL="403225" indent="-309563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49250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sz="2400" dirty="0"/>
              <a:t>You can also navigate through tree views with various properties: </a:t>
            </a:r>
            <a:endParaRPr lang="en-US" sz="2400" dirty="0" smtClean="0"/>
          </a:p>
          <a:p>
            <a:pPr marL="893762" lvl="1" indent="-342900" algn="just">
              <a:buClr>
                <a:schemeClr val="tx1"/>
              </a:buClr>
              <a:buSzPct val="100000"/>
              <a:tabLst>
                <a:tab pos="349250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dirty="0" err="1" smtClean="0"/>
              <a:t>FirstNode</a:t>
            </a:r>
            <a:r>
              <a:rPr lang="en-US" dirty="0" smtClean="0"/>
              <a:t>, </a:t>
            </a:r>
            <a:r>
              <a:rPr lang="en-US" dirty="0" err="1" smtClean="0"/>
              <a:t>LastNode</a:t>
            </a:r>
            <a:r>
              <a:rPr lang="en-US" dirty="0" smtClean="0"/>
              <a:t>,</a:t>
            </a:r>
          </a:p>
          <a:p>
            <a:pPr marL="893762" lvl="1" indent="-342900" algn="just">
              <a:buClr>
                <a:schemeClr val="tx1"/>
              </a:buClr>
              <a:buSzPct val="100000"/>
              <a:tabLst>
                <a:tab pos="349250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dirty="0" err="1" smtClean="0"/>
              <a:t>NextNode</a:t>
            </a:r>
            <a:r>
              <a:rPr lang="en-US" dirty="0"/>
              <a:t>, </a:t>
            </a:r>
            <a:r>
              <a:rPr lang="en-US" dirty="0" err="1" smtClean="0"/>
              <a:t>PrevNode</a:t>
            </a:r>
            <a:r>
              <a:rPr lang="en-US" dirty="0" smtClean="0"/>
              <a:t>,</a:t>
            </a:r>
          </a:p>
          <a:p>
            <a:pPr marL="893762" lvl="1" indent="-342900" algn="just">
              <a:buClr>
                <a:schemeClr val="tx1"/>
              </a:buClr>
              <a:buSzPct val="100000"/>
              <a:tabLst>
                <a:tab pos="349250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dirty="0" err="1" smtClean="0"/>
              <a:t>NextVisibleNode</a:t>
            </a:r>
            <a:r>
              <a:rPr lang="en-US" dirty="0"/>
              <a:t>, </a:t>
            </a:r>
            <a:r>
              <a:rPr lang="en-US" dirty="0" err="1" smtClean="0"/>
              <a:t>PrevVisibleNode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3933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504" y="443753"/>
            <a:ext cx="10058400" cy="71538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532504" y="1481867"/>
            <a:ext cx="10736131" cy="454241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 err="1" smtClean="0">
                <a:solidFill>
                  <a:srgbClr val="00B050"/>
                </a:solidFill>
              </a:rPr>
              <a:t>FullPath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/>
              <a:t>method of </a:t>
            </a:r>
            <a:r>
              <a:rPr lang="en-US" sz="2400" dirty="0" smtClean="0"/>
              <a:t>tree view </a:t>
            </a:r>
            <a:r>
              <a:rPr lang="en-US" sz="2400" dirty="0"/>
              <a:t>control provides the path from root node to the selected node.</a:t>
            </a:r>
          </a:p>
          <a:p>
            <a:pPr marL="457200" lvl="1" indent="0" algn="ctr">
              <a:buNone/>
            </a:pPr>
            <a:r>
              <a:rPr lang="en-US" b="1" dirty="0">
                <a:solidFill>
                  <a:srgbClr val="7030A0"/>
                </a:solidFill>
              </a:rPr>
              <a:t>treeView1.SelectedNode.FullPath.ToString ();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 smtClean="0">
              <a:solidFill>
                <a:srgbClr val="7030A0"/>
              </a:solidFill>
            </a:endParaRPr>
          </a:p>
          <a:p>
            <a:pPr marL="457200" lvl="1" indent="0" algn="ctr">
              <a:buNone/>
            </a:pPr>
            <a:endParaRPr lang="en-US" dirty="0">
              <a:solidFill>
                <a:srgbClr val="7030A0"/>
              </a:solidFill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Tree nodes can optionally display check boxes. </a:t>
            </a:r>
            <a:endParaRPr lang="en-US" sz="2400" dirty="0" smtClean="0"/>
          </a:p>
          <a:p>
            <a:pPr lvl="0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To display the check boxes, set the </a:t>
            </a:r>
            <a:r>
              <a:rPr lang="en-US" sz="2400" dirty="0" err="1"/>
              <a:t>CheckBoxes</a:t>
            </a:r>
            <a:r>
              <a:rPr lang="en-US" sz="2400" dirty="0"/>
              <a:t> property of the </a:t>
            </a:r>
            <a:r>
              <a:rPr lang="en-US" sz="2400" dirty="0" err="1"/>
              <a:t>TreeView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F0000"/>
                </a:solidFill>
              </a:rPr>
              <a:t>true</a:t>
            </a:r>
            <a:r>
              <a:rPr lang="en-US" sz="2400" dirty="0" smtClean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lvl="1" indent="0" algn="ctr">
              <a:buNone/>
            </a:pPr>
            <a:r>
              <a:rPr lang="en-US" sz="2000" b="1" dirty="0"/>
              <a:t>  </a:t>
            </a:r>
            <a:r>
              <a:rPr lang="en-US" b="1" dirty="0">
                <a:solidFill>
                  <a:srgbClr val="7030A0"/>
                </a:solidFill>
              </a:rPr>
              <a:t>treeView1.CheckBoxes = true;</a:t>
            </a:r>
          </a:p>
        </p:txBody>
      </p:sp>
    </p:spTree>
    <p:extLst>
      <p:ext uri="{BB962C8B-B14F-4D97-AF65-F5344CB8AC3E}">
        <p14:creationId xmlns:p14="http://schemas.microsoft.com/office/powerpoint/2010/main" xmlns="" val="77513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45" y="0"/>
            <a:ext cx="10058400" cy="79606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Cont…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572845" y="796064"/>
            <a:ext cx="10682343" cy="591401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TreeNode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tNode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tNode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treeView1.Nodes.Add(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"Websites"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treeView1.Nodes[0].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Nodes.Add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"Net-informations.com"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treeView1.Nodes[0].Nodes[0].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Nodes.Add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"CLR"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treeView1.Nodes[0].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Nodes.Add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"Vb.net-informations.com"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treeView1.Nodes[0].Nodes[1].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Nodes.Add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 Tutorial"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treeView1.Nodes[0].Nodes[1].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Nodes.Add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"Excel Tutorial"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treeView1.Nodes[0].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Nodes.Add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"Csharp.net-informations.com"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treeView1.Nodes[0].Nodes[2].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Nodes.Add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"ADO.NET"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treeView1.Nodes[0].Nodes[2].Nodes[0].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Nodes.Add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"Dataset"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           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(treeView1.SelectedNode.FullPath.ToString());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r>
              <a:rPr lang="en-US" sz="1600" dirty="0" smtClean="0"/>
              <a:t>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21010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1" y="336176"/>
            <a:ext cx="10058400" cy="87674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C# </a:t>
            </a:r>
            <a:r>
              <a:rPr lang="en-US" sz="4000" dirty="0" err="1">
                <a:solidFill>
                  <a:srgbClr val="002060"/>
                </a:solidFill>
              </a:rPr>
              <a:t>ListView</a:t>
            </a:r>
            <a:r>
              <a:rPr lang="en-US" sz="4000" dirty="0">
                <a:solidFill>
                  <a:srgbClr val="002060"/>
                </a:solidFill>
              </a:rPr>
              <a:t> Control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451821" y="1737360"/>
            <a:ext cx="10480638" cy="459620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552242" indent="-45720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800" dirty="0"/>
              <a:t>The </a:t>
            </a:r>
            <a:r>
              <a:rPr lang="en-US" sz="2800" dirty="0" err="1"/>
              <a:t>ListView</a:t>
            </a:r>
            <a:r>
              <a:rPr lang="en-US" sz="2800" dirty="0"/>
              <a:t> control is an </a:t>
            </a:r>
            <a:r>
              <a:rPr lang="en-US" sz="2800" dirty="0" err="1"/>
              <a:t>ItemsControl</a:t>
            </a:r>
            <a:r>
              <a:rPr lang="en-US" sz="2800" dirty="0"/>
              <a:t> that is derived from </a:t>
            </a:r>
            <a:r>
              <a:rPr lang="en-US" sz="2800" dirty="0" err="1">
                <a:solidFill>
                  <a:srgbClr val="FF0000"/>
                </a:solidFill>
              </a:rPr>
              <a:t>ListBox</a:t>
            </a:r>
            <a:r>
              <a:rPr lang="en-US" sz="2800" dirty="0"/>
              <a:t>.</a:t>
            </a:r>
          </a:p>
        </p:txBody>
      </p:sp>
      <p:pic>
        <p:nvPicPr>
          <p:cNvPr id="7" name="Picture 6" descr="C# listview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376" y="2599765"/>
            <a:ext cx="472888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840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55" y="551329"/>
            <a:ext cx="10058400" cy="82295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Add Columns in </a:t>
            </a:r>
            <a:r>
              <a:rPr lang="en-US" sz="4000" dirty="0" smtClean="0">
                <a:solidFill>
                  <a:srgbClr val="0070C0"/>
                </a:solidFill>
              </a:rPr>
              <a:t>List-View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19055" y="1616336"/>
            <a:ext cx="10561321" cy="459620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9250" indent="-255588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/>
              <a:t>You can add columns in </a:t>
            </a:r>
            <a:r>
              <a:rPr lang="en-US" sz="2400" dirty="0" smtClean="0"/>
              <a:t>List-view </a:t>
            </a:r>
            <a:r>
              <a:rPr lang="en-US" sz="2400" dirty="0"/>
              <a:t>by using </a:t>
            </a:r>
            <a:r>
              <a:rPr lang="en-US" sz="2400" dirty="0" err="1">
                <a:solidFill>
                  <a:srgbClr val="00B050"/>
                </a:solidFill>
              </a:rPr>
              <a:t>Columns.Add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method. This method takes two arguments, </a:t>
            </a:r>
          </a:p>
          <a:p>
            <a:pPr marL="349250" indent="-255588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/>
              <a:t>First one is the </a:t>
            </a:r>
            <a:r>
              <a:rPr lang="en-US" sz="2400" dirty="0">
                <a:solidFill>
                  <a:srgbClr val="7030A0"/>
                </a:solidFill>
              </a:rPr>
              <a:t>c</a:t>
            </a:r>
            <a:r>
              <a:rPr lang="en-US" sz="2400" dirty="0" smtClean="0">
                <a:solidFill>
                  <a:srgbClr val="7030A0"/>
                </a:solidFill>
              </a:rPr>
              <a:t>olumn </a:t>
            </a:r>
            <a:r>
              <a:rPr lang="en-US" sz="2400" dirty="0">
                <a:solidFill>
                  <a:srgbClr val="7030A0"/>
                </a:solidFill>
              </a:rPr>
              <a:t>heading </a:t>
            </a:r>
            <a:r>
              <a:rPr lang="en-US" sz="2400" dirty="0"/>
              <a:t>and </a:t>
            </a:r>
          </a:p>
          <a:p>
            <a:pPr marL="349250" indent="-255588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400" dirty="0"/>
              <a:t>Second one the </a:t>
            </a:r>
            <a:r>
              <a:rPr lang="en-US" sz="2400" dirty="0">
                <a:solidFill>
                  <a:srgbClr val="7030A0"/>
                </a:solidFill>
              </a:rPr>
              <a:t>column width</a:t>
            </a:r>
            <a:r>
              <a:rPr lang="en-US" sz="2400" dirty="0"/>
              <a:t>.</a:t>
            </a:r>
          </a:p>
          <a:p>
            <a:pPr marL="550862" lvl="1" indent="0" algn="ctr">
              <a:buClr>
                <a:schemeClr val="tx1"/>
              </a:buClr>
              <a:buSzPct val="100000"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dirty="0">
                <a:solidFill>
                  <a:srgbClr val="FF0000"/>
                </a:solidFill>
              </a:rPr>
              <a:t>listView1.Columns.Add("</a:t>
            </a:r>
            <a:r>
              <a:rPr lang="en-US" dirty="0" err="1">
                <a:solidFill>
                  <a:srgbClr val="FF0000"/>
                </a:solidFill>
              </a:rPr>
              <a:t>ProductName</a:t>
            </a:r>
            <a:r>
              <a:rPr lang="en-US" dirty="0">
                <a:solidFill>
                  <a:srgbClr val="FF0000"/>
                </a:solidFill>
              </a:rPr>
              <a:t>", 100);</a:t>
            </a:r>
          </a:p>
        </p:txBody>
      </p:sp>
    </p:spTree>
    <p:extLst>
      <p:ext uri="{BB962C8B-B14F-4D97-AF65-F5344CB8AC3E}">
        <p14:creationId xmlns:p14="http://schemas.microsoft.com/office/powerpoint/2010/main" xmlns="" val="12412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09" y="632012"/>
            <a:ext cx="10152529" cy="79606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Add Item in </a:t>
            </a:r>
            <a:r>
              <a:rPr lang="en-US" sz="4000" dirty="0" err="1" smtClean="0">
                <a:solidFill>
                  <a:srgbClr val="0070C0"/>
                </a:solidFill>
              </a:rPr>
              <a:t>Listview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05609" y="1710466"/>
            <a:ext cx="10749579" cy="474412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You can add items in </a:t>
            </a:r>
            <a:r>
              <a:rPr lang="en-US" sz="2400" dirty="0" err="1"/>
              <a:t>listbox</a:t>
            </a:r>
            <a:r>
              <a:rPr lang="en-US" sz="2400" dirty="0"/>
              <a:t> using </a:t>
            </a:r>
            <a:r>
              <a:rPr lang="en-US" sz="2400" dirty="0" err="1">
                <a:solidFill>
                  <a:srgbClr val="C00000"/>
                </a:solidFill>
              </a:rPr>
              <a:t>ListViewItem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which represents an item in a </a:t>
            </a:r>
            <a:r>
              <a:rPr lang="en-US" sz="2400" dirty="0" err="1"/>
              <a:t>ListView</a:t>
            </a:r>
            <a:r>
              <a:rPr lang="en-US" sz="2400" dirty="0"/>
              <a:t> </a:t>
            </a:r>
            <a:r>
              <a:rPr lang="en-US" sz="2400" dirty="0" smtClean="0"/>
              <a:t>control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arr =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ListViewItem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</a:t>
            </a:r>
            <a:endParaRPr lang="en-US" sz="2200" dirty="0" smtClean="0">
              <a:highlight>
                <a:srgbClr val="FFFFFF"/>
              </a:highlight>
            </a:endParaRP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//add items to </a:t>
            </a:r>
            <a:r>
              <a:rPr lang="en-US" sz="2200" dirty="0" err="1" smtClean="0">
                <a:solidFill>
                  <a:srgbClr val="00B050"/>
                </a:solidFill>
              </a:rPr>
              <a:t>ListView</a:t>
            </a:r>
            <a:r>
              <a:rPr lang="en-US" sz="2200" dirty="0" smtClean="0">
                <a:solidFill>
                  <a:srgbClr val="00B050"/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arr[0] = </a:t>
            </a:r>
            <a:r>
              <a:rPr lang="en-US" sz="2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"product_1"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arr[1] =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"200"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arr[2] =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ListViewItem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(arr);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listView1.Items.Add(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369125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15533</TotalTime>
  <Words>4411</Words>
  <Application>Microsoft Office PowerPoint</Application>
  <PresentationFormat>Custom</PresentationFormat>
  <Paragraphs>731</Paragraphs>
  <Slides>103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5" baseType="lpstr">
      <vt:lpstr>Office Theme</vt:lpstr>
      <vt:lpstr>Clip</vt:lpstr>
      <vt:lpstr>Slide 1</vt:lpstr>
      <vt:lpstr>Contents</vt:lpstr>
      <vt:lpstr>Windows Forms Basics</vt:lpstr>
      <vt:lpstr>Building GUI</vt:lpstr>
      <vt:lpstr>Cont.…</vt:lpstr>
      <vt:lpstr>GUI in MS Visual Studio for C#:</vt:lpstr>
      <vt:lpstr>Cont.…</vt:lpstr>
      <vt:lpstr>Using Toolbox in Visual Studio to Create GUIs</vt:lpstr>
      <vt:lpstr>Using the Toolbox - Basics</vt:lpstr>
      <vt:lpstr>C# Button Control</vt:lpstr>
      <vt:lpstr>Cont …</vt:lpstr>
      <vt:lpstr>Other Button Options</vt:lpstr>
      <vt:lpstr>Adding Icons to a Message Box</vt:lpstr>
      <vt:lpstr>Code which create Button itself </vt:lpstr>
      <vt:lpstr>C# Label Control</vt:lpstr>
      <vt:lpstr>Cont.…</vt:lpstr>
      <vt:lpstr>C# Text-Box Control</vt:lpstr>
      <vt:lpstr>Example-1</vt:lpstr>
      <vt:lpstr>Example-2 Simple Calculator</vt:lpstr>
      <vt:lpstr>Example-2 Simple Calculator</vt:lpstr>
      <vt:lpstr>Cont..</vt:lpstr>
      <vt:lpstr>Cont..</vt:lpstr>
      <vt:lpstr>Form Properties</vt:lpstr>
      <vt:lpstr>Cont.…</vt:lpstr>
      <vt:lpstr>Cont.…</vt:lpstr>
      <vt:lpstr>Cont.…</vt:lpstr>
      <vt:lpstr>Cont.…</vt:lpstr>
      <vt:lpstr>Cont.…</vt:lpstr>
      <vt:lpstr>Cont.…</vt:lpstr>
      <vt:lpstr>Cont.…</vt:lpstr>
      <vt:lpstr>Set property using a code</vt:lpstr>
      <vt:lpstr>Text-Box Properties</vt:lpstr>
      <vt:lpstr>Form Methods</vt:lpstr>
      <vt:lpstr>Cont.…</vt:lpstr>
      <vt:lpstr>Cont.…</vt:lpstr>
      <vt:lpstr>Cont.…</vt:lpstr>
      <vt:lpstr>Cont.…</vt:lpstr>
      <vt:lpstr>Cont.…</vt:lpstr>
      <vt:lpstr>Form Events</vt:lpstr>
      <vt:lpstr>Cont.…</vt:lpstr>
      <vt:lpstr>Cont.…</vt:lpstr>
      <vt:lpstr>Cont.…</vt:lpstr>
      <vt:lpstr>Cont.…</vt:lpstr>
      <vt:lpstr>Text-Box Events =&gt; Key-down event</vt:lpstr>
      <vt:lpstr>=&gt; Text Changed Event</vt:lpstr>
      <vt:lpstr>C# List-Box Control</vt:lpstr>
      <vt:lpstr>Cont…</vt:lpstr>
      <vt:lpstr>Cont…</vt:lpstr>
      <vt:lpstr>Cont…</vt:lpstr>
      <vt:lpstr>Example</vt:lpstr>
      <vt:lpstr>Cont…</vt:lpstr>
      <vt:lpstr>How to bind a List-Box to a List ?</vt:lpstr>
      <vt:lpstr>Cont…</vt:lpstr>
      <vt:lpstr>Cont…</vt:lpstr>
      <vt:lpstr>Cont…</vt:lpstr>
      <vt:lpstr>SelectedIndexChanged event</vt:lpstr>
      <vt:lpstr>Cont…</vt:lpstr>
      <vt:lpstr>Cont…</vt:lpstr>
      <vt:lpstr>Cont…</vt:lpstr>
      <vt:lpstr>Cont…</vt:lpstr>
      <vt:lpstr>C# Combo-Box Control</vt:lpstr>
      <vt:lpstr>Cont.…</vt:lpstr>
      <vt:lpstr>Cont.…</vt:lpstr>
      <vt:lpstr>Cont.…</vt:lpstr>
      <vt:lpstr>Example – Combon-Box SelectedIndexChanged event</vt:lpstr>
      <vt:lpstr>Cont.…</vt:lpstr>
      <vt:lpstr>C# RadioButton Control</vt:lpstr>
      <vt:lpstr>Cont…</vt:lpstr>
      <vt:lpstr>Cont…</vt:lpstr>
      <vt:lpstr>C# Check-Box Control</vt:lpstr>
      <vt:lpstr>Cont…</vt:lpstr>
      <vt:lpstr>Cont…</vt:lpstr>
      <vt:lpstr>C# Checked ListBox Control</vt:lpstr>
      <vt:lpstr>Cont…</vt:lpstr>
      <vt:lpstr> C# Picture-Box Control </vt:lpstr>
      <vt:lpstr>Cont…</vt:lpstr>
      <vt:lpstr>Cont… </vt:lpstr>
      <vt:lpstr>Cont… </vt:lpstr>
      <vt:lpstr>C# Progress-Bar Control</vt:lpstr>
      <vt:lpstr>Cont… </vt:lpstr>
      <vt:lpstr>Cont… </vt:lpstr>
      <vt:lpstr>Cont… </vt:lpstr>
      <vt:lpstr>C# Scroll-Bars Control</vt:lpstr>
      <vt:lpstr>Cont… </vt:lpstr>
      <vt:lpstr>Example</vt:lpstr>
      <vt:lpstr>Example</vt:lpstr>
      <vt:lpstr>C# Date-Time-Picker Control</vt:lpstr>
      <vt:lpstr>Cont… </vt:lpstr>
      <vt:lpstr>Cont… </vt:lpstr>
      <vt:lpstr>Example</vt:lpstr>
      <vt:lpstr>Convert String to DateTime</vt:lpstr>
      <vt:lpstr>Date difference</vt:lpstr>
      <vt:lpstr>C# Tree-view Control</vt:lpstr>
      <vt:lpstr>Cont… </vt:lpstr>
      <vt:lpstr>Cont… </vt:lpstr>
      <vt:lpstr>Cont… </vt:lpstr>
      <vt:lpstr>C# ListView Control</vt:lpstr>
      <vt:lpstr>Add Columns in List-View</vt:lpstr>
      <vt:lpstr>Add Item in Listview</vt:lpstr>
      <vt:lpstr>Get selected item from List-View</vt:lpstr>
      <vt:lpstr>Example</vt:lpstr>
      <vt:lpstr>Linking two forms</vt:lpstr>
      <vt:lpstr>Slide 103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</dc:creator>
  <cp:lastModifiedBy>Windows User</cp:lastModifiedBy>
  <cp:revision>626</cp:revision>
  <dcterms:created xsi:type="dcterms:W3CDTF">2019-03-17T17:55:35Z</dcterms:created>
  <dcterms:modified xsi:type="dcterms:W3CDTF">2020-04-01T06:14:46Z</dcterms:modified>
</cp:coreProperties>
</file>