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6" r:id="rId3"/>
    <p:sldId id="257" r:id="rId4"/>
    <p:sldId id="277" r:id="rId5"/>
    <p:sldId id="278" r:id="rId6"/>
    <p:sldId id="279" r:id="rId7"/>
    <p:sldId id="258" r:id="rId8"/>
    <p:sldId id="259" r:id="rId9"/>
    <p:sldId id="260" r:id="rId10"/>
    <p:sldId id="280" r:id="rId11"/>
    <p:sldId id="261" r:id="rId12"/>
    <p:sldId id="262" r:id="rId13"/>
    <p:sldId id="263" r:id="rId14"/>
    <p:sldId id="264" r:id="rId15"/>
    <p:sldId id="265" r:id="rId16"/>
    <p:sldId id="267" r:id="rId17"/>
    <p:sldId id="281" r:id="rId18"/>
    <p:sldId id="282" r:id="rId19"/>
    <p:sldId id="283" r:id="rId20"/>
    <p:sldId id="284" r:id="rId21"/>
    <p:sldId id="28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7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858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3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5836-34AF-4D76-B012-72949A2355E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4378817"/>
            <a:ext cx="8672848" cy="194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sz="4400" kern="0" dirty="0">
                <a:solidFill>
                  <a:srgbClr val="C00000"/>
                </a:solidFill>
                <a:latin typeface="Britannic Bold" pitchFamily="34" charset="0"/>
              </a:rPr>
              <a:t>Chapter - 1</a:t>
            </a:r>
            <a:r>
              <a:rPr lang="en-US" kern="0" dirty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kern="0" dirty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kern="0" dirty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kern="0" dirty="0">
                <a:solidFill>
                  <a:schemeClr val="tx1"/>
                </a:solidFill>
                <a:latin typeface="Bell MT" panose="02020503060305020303" pitchFamily="18" charset="0"/>
              </a:rPr>
              <a:t>Software Development Approaches (SDA</a:t>
            </a:r>
            <a:r>
              <a:rPr lang="en-US" kern="0" dirty="0" smtClean="0">
                <a:solidFill>
                  <a:schemeClr val="tx1"/>
                </a:solidFill>
                <a:latin typeface="Bell MT" panose="02020503060305020303" pitchFamily="18" charset="0"/>
              </a:rPr>
              <a:t>) 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/>
              <a:t/>
            </a:r>
            <a:br>
              <a:rPr lang="en-US" kern="0" dirty="0"/>
            </a:br>
            <a:r>
              <a:rPr lang="en-US" i="1" kern="0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part 2</a:t>
            </a:r>
            <a:endParaRPr lang="en-US" i="1" kern="0" dirty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r>
              <a:rPr lang="en-US" kern="0" dirty="0">
                <a:solidFill>
                  <a:srgbClr val="C00000"/>
                </a:solidFill>
              </a:rPr>
              <a:t>                               </a:t>
            </a:r>
            <a:r>
              <a:rPr lang="en-US" kern="0" dirty="0" smtClean="0">
                <a:solidFill>
                  <a:srgbClr val="C00000"/>
                </a:solidFill>
              </a:rPr>
              <a:t>                               </a:t>
            </a:r>
            <a:r>
              <a:rPr lang="en-US" sz="2400" kern="0" dirty="0">
                <a:solidFill>
                  <a:srgbClr val="C00000"/>
                </a:solidFill>
              </a:rPr>
              <a:t>March, 2019</a:t>
            </a:r>
            <a:r>
              <a:rPr lang="en-US" sz="2400" kern="0" dirty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sz="2400" kern="0" dirty="0">
                <a:solidFill>
                  <a:srgbClr val="C00000"/>
                </a:solidFill>
                <a:latin typeface="Britannic Bold" pitchFamily="34" charset="0"/>
              </a:rPr>
            </a:b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42056358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Cont.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971727" cy="4351338"/>
          </a:xfrm>
        </p:spPr>
        <p:txBody>
          <a:bodyPr/>
          <a:lstStyle/>
          <a:p>
            <a:r>
              <a:rPr lang="en-US" sz="2600" dirty="0" smtClean="0"/>
              <a:t>Should be used where the </a:t>
            </a:r>
            <a:r>
              <a:rPr lang="en-US" sz="2600" i="1" dirty="0" smtClean="0">
                <a:solidFill>
                  <a:srgbClr val="002060"/>
                </a:solidFill>
              </a:rPr>
              <a:t>requirements change during the course of the project</a:t>
            </a:r>
            <a:r>
              <a:rPr lang="en-US" sz="2600" dirty="0" smtClean="0"/>
              <a:t> and </a:t>
            </a:r>
          </a:p>
          <a:p>
            <a:endParaRPr lang="en-US" sz="2600" dirty="0" smtClean="0"/>
          </a:p>
          <a:p>
            <a:r>
              <a:rPr lang="en-US" sz="2600" dirty="0" smtClean="0"/>
              <a:t>Working prototypes are to be presented to customer in small iterations of 2- 3 months.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790162"/>
            <a:ext cx="10752785" cy="48392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en-US" sz="2400" dirty="0"/>
              <a:t>.NET Framework (pronounced as "dot net") is a software framework developed by Microsoft that runs primarily on Microsoft </a:t>
            </a:r>
            <a:r>
              <a:rPr lang="en-US" sz="2400" dirty="0" smtClean="0"/>
              <a:t>Windows</a:t>
            </a:r>
          </a:p>
          <a:p>
            <a:pPr lvl="0" algn="just">
              <a:lnSpc>
                <a:spcPct val="100000"/>
              </a:lnSpc>
            </a:pPr>
            <a:endParaRPr lang="en-US" sz="2600" dirty="0" smtClean="0"/>
          </a:p>
          <a:p>
            <a:pPr lvl="0" algn="just">
              <a:lnSpc>
                <a:spcPct val="100000"/>
              </a:lnSpc>
            </a:pPr>
            <a:r>
              <a:rPr lang="en-US" sz="2600" dirty="0" smtClean="0"/>
              <a:t>It </a:t>
            </a:r>
            <a:r>
              <a:rPr lang="en-US" sz="2600" dirty="0"/>
              <a:t>includes a </a:t>
            </a:r>
            <a:r>
              <a:rPr lang="en-US" sz="2600" i="1" dirty="0" smtClean="0">
                <a:solidFill>
                  <a:srgbClr val="00B050"/>
                </a:solidFill>
              </a:rPr>
              <a:t>large class library </a:t>
            </a:r>
            <a:r>
              <a:rPr lang="en-US" sz="2400" dirty="0"/>
              <a:t>named Framework Class Library (FCL) </a:t>
            </a:r>
            <a:r>
              <a:rPr lang="en-US" sz="2600" dirty="0" smtClean="0"/>
              <a:t>and </a:t>
            </a:r>
            <a:r>
              <a:rPr lang="en-US" sz="2600" i="1" dirty="0">
                <a:solidFill>
                  <a:srgbClr val="00B050"/>
                </a:solidFill>
              </a:rPr>
              <a:t>supports several programming languages </a:t>
            </a:r>
            <a:endParaRPr lang="en-US" sz="2600" i="1" dirty="0" smtClean="0">
              <a:solidFill>
                <a:srgbClr val="00B050"/>
              </a:solidFill>
            </a:endParaRPr>
          </a:p>
          <a:p>
            <a:pPr lvl="0" algn="just">
              <a:lnSpc>
                <a:spcPct val="100000"/>
              </a:lnSpc>
            </a:pPr>
            <a:endParaRPr lang="en-US" sz="2600" i="1" dirty="0" smtClean="0">
              <a:solidFill>
                <a:srgbClr val="00B050"/>
              </a:solidFill>
            </a:endParaRPr>
          </a:p>
          <a:p>
            <a:pPr lvl="0" algn="just">
              <a:lnSpc>
                <a:spcPct val="100000"/>
              </a:lnSpc>
            </a:pPr>
            <a:r>
              <a:rPr lang="en-US" sz="2600" dirty="0" smtClean="0"/>
              <a:t>Allow </a:t>
            </a:r>
            <a:r>
              <a:rPr lang="en-US" sz="2600" dirty="0"/>
              <a:t>language </a:t>
            </a:r>
            <a:r>
              <a:rPr lang="en-US" sz="2600" dirty="0" smtClean="0">
                <a:solidFill>
                  <a:srgbClr val="0070C0"/>
                </a:solidFill>
              </a:rPr>
              <a:t>interoperability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Characteristic of a product or system, whose interfaces are completely understood, to work with other products or systems.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solidFill>
                  <a:srgbClr val="0070C0"/>
                </a:solidFill>
              </a:rPr>
              <a:t>Introduction </a:t>
            </a:r>
            <a:r>
              <a:rPr lang="en-US" sz="3600" i="1" dirty="0" smtClean="0">
                <a:solidFill>
                  <a:srgbClr val="0070C0"/>
                </a:solidFill>
              </a:rPr>
              <a:t>&amp; overview </a:t>
            </a:r>
            <a:r>
              <a:rPr lang="en-US" sz="3600" i="1" dirty="0">
                <a:solidFill>
                  <a:srgbClr val="0070C0"/>
                </a:solidFill>
              </a:rPr>
              <a:t>of .NET Framework and C# </a:t>
            </a:r>
          </a:p>
        </p:txBody>
      </p:sp>
    </p:spTree>
    <p:extLst>
      <p:ext uri="{BB962C8B-B14F-4D97-AF65-F5344CB8AC3E}">
        <p14:creationId xmlns:p14="http://schemas.microsoft.com/office/powerpoint/2010/main" val="466237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07024"/>
            <a:ext cx="10971727" cy="448468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Programs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written for the .NET Framework execute in a software environment, known as the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Common Language Runtime (CLR): 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00000"/>
              </a:lnSpc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rovides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important services such as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memory management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handling</a:t>
            </a:r>
          </a:p>
          <a:p>
            <a:pPr lvl="0" algn="just">
              <a:lnSpc>
                <a:spcPct val="100000"/>
              </a:lnSpc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class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and the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CLR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together establish the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.NET Framework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which enable developers to easily build and deploy applications</a:t>
            </a:r>
          </a:p>
          <a:p>
            <a:pPr algn="just">
              <a:lnSpc>
                <a:spcPct val="100000"/>
              </a:lnSpc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>
                <a:solidFill>
                  <a:srgbClr val="0070C0"/>
                </a:solidFill>
              </a:rPr>
              <a:t>Cont.…</a:t>
            </a:r>
            <a:endParaRPr lang="en-US" sz="3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2574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790548"/>
            <a:ext cx="10804300" cy="45201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.NET framework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a revolutionary platform that helps you to write 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different applications like: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Windows applications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Web applications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Mobile applications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>
                <a:solidFill>
                  <a:srgbClr val="0070C0"/>
                </a:solidFill>
              </a:rPr>
              <a:t>Cont.…</a:t>
            </a:r>
            <a:endParaRPr lang="en-US" sz="3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759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07024"/>
            <a:ext cx="10971727" cy="45748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/>
              <a:t>The .Net framework applications are </a:t>
            </a:r>
            <a:r>
              <a:rPr lang="en-US" sz="2600" i="1" dirty="0">
                <a:solidFill>
                  <a:srgbClr val="002060"/>
                </a:solidFill>
              </a:rPr>
              <a:t>multi-platform applications</a:t>
            </a:r>
            <a:r>
              <a:rPr lang="en-US" sz="2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The framework has been designed to be used from any of the following </a:t>
            </a:r>
            <a:r>
              <a:rPr lang="en-US" sz="2600" dirty="0" smtClean="0"/>
              <a:t>languages: </a:t>
            </a:r>
            <a:r>
              <a:rPr lang="en-US" sz="2600" b="1" dirty="0" smtClean="0"/>
              <a:t>C</a:t>
            </a:r>
            <a:r>
              <a:rPr lang="en-US" sz="2600" b="1" dirty="0"/>
              <a:t>#,</a:t>
            </a:r>
            <a:r>
              <a:rPr lang="en-US" sz="2600" dirty="0"/>
              <a:t> </a:t>
            </a:r>
            <a:r>
              <a:rPr lang="en-US" sz="2600" b="1" dirty="0"/>
              <a:t>C++,</a:t>
            </a:r>
            <a:r>
              <a:rPr lang="en-US" sz="2600" dirty="0"/>
              <a:t> </a:t>
            </a:r>
            <a:r>
              <a:rPr lang="en-US" sz="2600" b="1" dirty="0"/>
              <a:t>Visual</a:t>
            </a:r>
            <a:r>
              <a:rPr lang="en-US" sz="2600" dirty="0"/>
              <a:t> </a:t>
            </a:r>
            <a:r>
              <a:rPr lang="en-US" sz="2600" b="1" dirty="0"/>
              <a:t>Basic</a:t>
            </a:r>
            <a:r>
              <a:rPr lang="en-US" sz="2600" dirty="0"/>
              <a:t>, </a:t>
            </a:r>
            <a:r>
              <a:rPr lang="en-US" sz="2600" b="1" dirty="0"/>
              <a:t>Jscript</a:t>
            </a:r>
            <a:r>
              <a:rPr lang="en-US" sz="2600" dirty="0"/>
              <a:t>, </a:t>
            </a:r>
            <a:r>
              <a:rPr lang="en-US" sz="2600" b="1" dirty="0"/>
              <a:t>COBOL</a:t>
            </a:r>
            <a:r>
              <a:rPr lang="en-US" sz="2600" dirty="0"/>
              <a:t>, etc.</a:t>
            </a:r>
          </a:p>
          <a:p>
            <a:pPr lvl="0" algn="just">
              <a:lnSpc>
                <a:spcPct val="150000"/>
              </a:lnSpc>
            </a:pPr>
            <a:r>
              <a:rPr lang="en-US" sz="2600" dirty="0"/>
              <a:t> All these languages can access the framework as well as communicate with each other.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solidFill>
                  <a:srgbClr val="0070C0"/>
                </a:solidFill>
              </a:rPr>
              <a:t>Cont…</a:t>
            </a:r>
          </a:p>
        </p:txBody>
      </p:sp>
    </p:spTree>
    <p:extLst>
      <p:ext uri="{BB962C8B-B14F-4D97-AF65-F5344CB8AC3E}">
        <p14:creationId xmlns:p14="http://schemas.microsoft.com/office/powerpoint/2010/main" val="32068793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6011" y="1690688"/>
            <a:ext cx="4951925" cy="436877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Common Language Runtime (CLR)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.Net Framework Class Library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Common Language Specification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Common Type System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Metadata and Assemblies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Forms</a:t>
            </a:r>
          </a:p>
          <a:p>
            <a:pPr lvl="0"/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>
                <a:solidFill>
                  <a:srgbClr val="0070C0"/>
                </a:solidFill>
              </a:rPr>
              <a:t>Components of </a:t>
            </a:r>
            <a:r>
              <a:rPr lang="en-US" sz="3600" i="1" dirty="0">
                <a:solidFill>
                  <a:srgbClr val="0070C0"/>
                </a:solidFill>
              </a:rPr>
              <a:t>the .Net framework: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5747" y="1690688"/>
            <a:ext cx="5498206" cy="428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ASP.Net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ASP.Net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AJAX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ADO.Net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Windows Workflow Foundation (WF)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Windows Presentation Foundation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Windows Communication Foundation (WCF)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LINQ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509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0804300" cy="446541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is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developed by Microsoft together with the .NET platform.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en-A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is extremely powerful programming language and used in millions of applications around the world.</a:t>
            </a:r>
          </a:p>
          <a:p>
            <a:pPr algn="just">
              <a:lnSpc>
                <a:spcPct val="100000"/>
              </a:lnSpc>
            </a:pPr>
            <a:endParaRPr lang="en-US" altLang="en-A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highly diverse software developed with C# and on the .NET platform: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 applications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applications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many others.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Overview of C# </a:t>
            </a:r>
          </a:p>
        </p:txBody>
      </p:sp>
    </p:spTree>
    <p:extLst>
      <p:ext uri="{BB962C8B-B14F-4D97-AF65-F5344CB8AC3E}">
        <p14:creationId xmlns:p14="http://schemas.microsoft.com/office/powerpoint/2010/main" val="6510164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9412" y="4099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200" i="1" dirty="0" smtClean="0">
                <a:solidFill>
                  <a:srgbClr val="0070C0"/>
                </a:solidFill>
              </a:rPr>
              <a:t>Reasons make </a:t>
            </a:r>
            <a:r>
              <a:rPr lang="en-US" sz="3200" i="1" dirty="0">
                <a:solidFill>
                  <a:srgbClr val="0070C0"/>
                </a:solidFill>
              </a:rPr>
              <a:t>C# a widely used professional language</a:t>
            </a:r>
            <a:r>
              <a:rPr lang="en-US" sz="3200" i="1" dirty="0" smtClean="0">
                <a:solidFill>
                  <a:srgbClr val="0070C0"/>
                </a:solidFill>
              </a:rPr>
              <a:t>:</a:t>
            </a:r>
            <a:endParaRPr lang="en-US" sz="3200" i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 is a modern, general-purpose programming language</a:t>
            </a:r>
          </a:p>
          <a:p>
            <a:pPr lvl="0"/>
            <a:r>
              <a:rPr lang="en-US" dirty="0"/>
              <a:t>It is object oriented.</a:t>
            </a:r>
          </a:p>
          <a:p>
            <a:pPr lvl="0"/>
            <a:r>
              <a:rPr lang="en-US" dirty="0"/>
              <a:t>It is component oriented.</a:t>
            </a:r>
          </a:p>
          <a:p>
            <a:pPr lvl="0"/>
            <a:r>
              <a:rPr lang="en-US" dirty="0"/>
              <a:t>It is easy to learn.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produces efficient </a:t>
            </a:r>
            <a:r>
              <a:rPr lang="en-US" dirty="0" smtClean="0"/>
              <a:t>programs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can be compiled on a variety of computer platforms.</a:t>
            </a:r>
          </a:p>
          <a:p>
            <a:r>
              <a:rPr lang="en-US" dirty="0"/>
              <a:t>It is a part of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14040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Microsoft .NET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en-US" sz="2600" dirty="0"/>
              <a:t>A set of </a:t>
            </a:r>
            <a:r>
              <a:rPr lang="en-US" sz="2600" b="1" dirty="0"/>
              <a:t>development tools</a:t>
            </a:r>
            <a:r>
              <a:rPr lang="en-US" sz="2600" dirty="0"/>
              <a:t>, such as the </a:t>
            </a:r>
            <a:r>
              <a:rPr lang="en-US" sz="2600" b="1" dirty="0" err="1"/>
              <a:t>csc</a:t>
            </a:r>
            <a:r>
              <a:rPr lang="en-US" sz="2600" b="1" dirty="0"/>
              <a:t> </a:t>
            </a:r>
            <a:r>
              <a:rPr lang="en-US" sz="2600" dirty="0"/>
              <a:t>compiler, which turns C# programs into </a:t>
            </a:r>
            <a:r>
              <a:rPr lang="en-US" sz="2600" i="1" dirty="0">
                <a:solidFill>
                  <a:srgbClr val="002060"/>
                </a:solidFill>
              </a:rPr>
              <a:t>intermediate code (called MSIL) </a:t>
            </a:r>
            <a:r>
              <a:rPr lang="en-US" sz="2600" dirty="0"/>
              <a:t>that the CLR can </a:t>
            </a:r>
            <a:r>
              <a:rPr lang="en-US" sz="2600" dirty="0" smtClean="0"/>
              <a:t>understand</a:t>
            </a:r>
          </a:p>
          <a:p>
            <a:pPr lvl="0" algn="just">
              <a:lnSpc>
                <a:spcPct val="100000"/>
              </a:lnSpc>
            </a:pPr>
            <a:endParaRPr lang="en-US" sz="2600" dirty="0"/>
          </a:p>
          <a:p>
            <a:pPr algn="just">
              <a:lnSpc>
                <a:spcPct val="100000"/>
              </a:lnSpc>
            </a:pPr>
            <a:r>
              <a:rPr lang="en-US" sz="2600" dirty="0"/>
              <a:t>A set of </a:t>
            </a:r>
            <a:r>
              <a:rPr lang="en-US" sz="2600" b="1" dirty="0"/>
              <a:t>standard libraries</a:t>
            </a:r>
            <a:r>
              <a:rPr lang="en-US" sz="2600" dirty="0"/>
              <a:t>, like </a:t>
            </a:r>
            <a:r>
              <a:rPr lang="en-US" sz="2600" b="1" dirty="0"/>
              <a:t>ADO.NET</a:t>
            </a:r>
            <a:r>
              <a:rPr lang="en-US" sz="2600" dirty="0"/>
              <a:t>, which allow access to databases (such as MS SQL Server or MySQL) </a:t>
            </a:r>
          </a:p>
        </p:txBody>
      </p:sp>
    </p:spTree>
    <p:extLst>
      <p:ext uri="{BB962C8B-B14F-4D97-AF65-F5344CB8AC3E}">
        <p14:creationId xmlns:p14="http://schemas.microsoft.com/office/powerpoint/2010/main" val="2566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Integrated Development Environment (IDE) for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/>
              <a:t>Microsoft provides the following </a:t>
            </a:r>
            <a:r>
              <a:rPr lang="en-US" sz="2600" i="1" dirty="0">
                <a:solidFill>
                  <a:srgbClr val="00B050"/>
                </a:solidFill>
              </a:rPr>
              <a:t>development tools for C# </a:t>
            </a:r>
            <a:r>
              <a:rPr lang="en-US" sz="2600" dirty="0"/>
              <a:t>programming: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Visual Studio 2010 (VS)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Visual C# 2010 Express (VCE)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Visual Web </a:t>
            </a:r>
            <a:r>
              <a:rPr lang="en-US" sz="2600" dirty="0" smtClean="0"/>
              <a:t>Developer</a:t>
            </a:r>
          </a:p>
          <a:p>
            <a:pPr algn="just">
              <a:lnSpc>
                <a:spcPct val="100000"/>
              </a:lnSpc>
            </a:pPr>
            <a:r>
              <a:rPr lang="en-US" sz="2600" b="1" dirty="0"/>
              <a:t>Mono</a:t>
            </a:r>
            <a:r>
              <a:rPr lang="en-US" sz="2600" dirty="0"/>
              <a:t> is an open-source version of the .NET Framework which includes a C# compiler and runs on several operating systems, including various flavors of </a:t>
            </a:r>
            <a:r>
              <a:rPr lang="en-US" sz="2600" dirty="0">
                <a:solidFill>
                  <a:srgbClr val="00B050"/>
                </a:solidFill>
              </a:rPr>
              <a:t>Linux</a:t>
            </a:r>
            <a:r>
              <a:rPr lang="en-US" sz="2600" dirty="0"/>
              <a:t> and Mac </a:t>
            </a:r>
            <a:r>
              <a:rPr lang="en-US" sz="2600" dirty="0">
                <a:solidFill>
                  <a:srgbClr val="00B050"/>
                </a:solidFill>
              </a:rPr>
              <a:t>OS</a:t>
            </a:r>
            <a:r>
              <a:rPr lang="en-US" sz="2600" dirty="0"/>
              <a:t>.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87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8053"/>
            <a:ext cx="10515600" cy="3338803"/>
          </a:xfrm>
        </p:spPr>
        <p:txBody>
          <a:bodyPr/>
          <a:lstStyle/>
          <a:p>
            <a:r>
              <a:rPr lang="en-US" i="1" dirty="0"/>
              <a:t>RAD</a:t>
            </a:r>
          </a:p>
          <a:p>
            <a:r>
              <a:rPr lang="en-US" i="1" dirty="0"/>
              <a:t>RAD Vs Traditional SDLC</a:t>
            </a:r>
          </a:p>
          <a:p>
            <a:r>
              <a:rPr lang="en-US" i="1" dirty="0"/>
              <a:t>.NET Framework and C#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5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C# - Program </a:t>
            </a:r>
            <a:r>
              <a:rPr lang="en-US" sz="3600" b="1" dirty="0" smtClean="0">
                <a:solidFill>
                  <a:srgbClr val="7030A0"/>
                </a:solidFill>
              </a:rPr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C# program consists of the following parts: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Namespace declaration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 class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Class methods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Class attributes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 Main method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Statements and Expressions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9341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600" b="1" dirty="0"/>
              <a:t>It is worth to note the following points: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C# is case </a:t>
            </a:r>
            <a:r>
              <a:rPr lang="en-US" sz="2600" b="1" dirty="0"/>
              <a:t>sensitive</a:t>
            </a:r>
            <a:r>
              <a:rPr lang="en-US" sz="26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All statements and expression must end with a </a:t>
            </a:r>
            <a:r>
              <a:rPr lang="en-US" sz="2600" b="1" dirty="0"/>
              <a:t>semicolon</a:t>
            </a:r>
            <a:r>
              <a:rPr lang="en-US" sz="2600" dirty="0"/>
              <a:t> (;).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program execution starts at the </a:t>
            </a:r>
            <a:r>
              <a:rPr lang="en-US" sz="2600" b="1" dirty="0"/>
              <a:t>Main</a:t>
            </a:r>
            <a:r>
              <a:rPr lang="en-US" sz="2600" dirty="0"/>
              <a:t> method.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Unlike Java, program file name could be different from the class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5000" y="1687132"/>
            <a:ext cx="8382000" cy="21250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dirty="0" smtClean="0"/>
              <a:t>The end!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1971526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6533" y="1944710"/>
            <a:ext cx="10997484" cy="468791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 smtClean="0"/>
              <a:t>RAD is a model based on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prototyping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incremental/iterative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600" dirty="0" smtClean="0"/>
              <a:t>Components </a:t>
            </a:r>
            <a:r>
              <a:rPr lang="en-US" sz="2600" dirty="0"/>
              <a:t>or functions are </a:t>
            </a:r>
            <a:r>
              <a:rPr lang="en-US" sz="2600" i="1" dirty="0">
                <a:solidFill>
                  <a:srgbClr val="00B050"/>
                </a:solidFill>
              </a:rPr>
              <a:t>developed in parallel</a:t>
            </a:r>
            <a:r>
              <a:rPr lang="en-US" sz="2600" dirty="0"/>
              <a:t> as if they </a:t>
            </a:r>
            <a:r>
              <a:rPr lang="en-US" sz="2600" dirty="0" smtClean="0"/>
              <a:t>are </a:t>
            </a:r>
            <a:r>
              <a:rPr lang="en-US" sz="2600" i="1" dirty="0" smtClean="0">
                <a:solidFill>
                  <a:srgbClr val="00B050"/>
                </a:solidFill>
              </a:rPr>
              <a:t>mini </a:t>
            </a:r>
            <a:r>
              <a:rPr lang="en-US" sz="2600" i="1" dirty="0">
                <a:solidFill>
                  <a:srgbClr val="00B050"/>
                </a:solidFill>
              </a:rPr>
              <a:t>projects</a:t>
            </a:r>
            <a:r>
              <a:rPr lang="en-US" sz="2600" dirty="0"/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The </a:t>
            </a:r>
            <a:r>
              <a:rPr lang="en-US" sz="2600" i="1" dirty="0"/>
              <a:t>developments</a:t>
            </a:r>
            <a:r>
              <a:rPr lang="en-US" sz="2600" i="1" dirty="0">
                <a:solidFill>
                  <a:srgbClr val="7030A0"/>
                </a:solidFill>
              </a:rPr>
              <a:t> </a:t>
            </a:r>
            <a:r>
              <a:rPr lang="en-US" sz="2600" i="1" dirty="0"/>
              <a:t>are</a:t>
            </a:r>
            <a:r>
              <a:rPr lang="en-US" sz="2600" i="1" dirty="0">
                <a:solidFill>
                  <a:srgbClr val="7030A0"/>
                </a:solidFill>
              </a:rPr>
              <a:t> time </a:t>
            </a:r>
            <a:r>
              <a:rPr lang="en-US" sz="2600" i="1" dirty="0" smtClean="0">
                <a:solidFill>
                  <a:srgbClr val="7030A0"/>
                </a:solidFill>
              </a:rPr>
              <a:t>boxed</a:t>
            </a:r>
            <a:endParaRPr lang="en-US" sz="2600" dirty="0" smtClean="0"/>
          </a:p>
          <a:p>
            <a:pPr algn="just">
              <a:lnSpc>
                <a:spcPct val="100000"/>
              </a:lnSpc>
            </a:pPr>
            <a:r>
              <a:rPr lang="en-US" sz="2600" dirty="0" smtClean="0"/>
              <a:t>Modules are </a:t>
            </a:r>
            <a:r>
              <a:rPr lang="en-US" sz="2600" dirty="0"/>
              <a:t>developed in parallel as prototypes and </a:t>
            </a:r>
            <a:r>
              <a:rPr lang="en-US" sz="2600" dirty="0" smtClean="0"/>
              <a:t>testing </a:t>
            </a:r>
            <a:r>
              <a:rPr lang="en-US" sz="2600" dirty="0"/>
              <a:t>is </a:t>
            </a:r>
            <a:r>
              <a:rPr lang="en-US" sz="2600" dirty="0" smtClean="0"/>
              <a:t>done for </a:t>
            </a:r>
            <a:r>
              <a:rPr lang="en-US" sz="2600" dirty="0" smtClean="0"/>
              <a:t>each prototype with </a:t>
            </a:r>
            <a:r>
              <a:rPr lang="en-US" sz="2600" dirty="0" smtClean="0"/>
              <a:t>the customer 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The </a:t>
            </a:r>
            <a:r>
              <a:rPr lang="en-US" sz="2600" i="1" dirty="0">
                <a:solidFill>
                  <a:srgbClr val="7030A0"/>
                </a:solidFill>
              </a:rPr>
              <a:t>overall testing time is reduced </a:t>
            </a:r>
            <a:r>
              <a:rPr lang="en-US" sz="2600" dirty="0"/>
              <a:t>in RAD model as the prototypes are independently tested during every iteration</a:t>
            </a:r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3" y="4810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i="1" dirty="0">
                <a:solidFill>
                  <a:srgbClr val="0070C0"/>
                </a:solidFill>
              </a:rPr>
              <a:t>RAD (Rapid Application Development)</a:t>
            </a:r>
          </a:p>
        </p:txBody>
      </p:sp>
    </p:spTree>
    <p:extLst>
      <p:ext uri="{BB962C8B-B14F-4D97-AF65-F5344CB8AC3E}">
        <p14:creationId xmlns:p14="http://schemas.microsoft.com/office/powerpoint/2010/main" val="1791540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rgbClr val="0070C0"/>
                </a:solidFill>
              </a:rPr>
              <a:t>Cont. </a:t>
            </a:r>
            <a:endParaRPr lang="en-US" sz="4000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9907" cy="435133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This can </a:t>
            </a:r>
            <a:r>
              <a:rPr lang="en-US" sz="2600" i="1" dirty="0" smtClean="0">
                <a:solidFill>
                  <a:srgbClr val="00B050"/>
                </a:solidFill>
              </a:rPr>
              <a:t>quickly give the customer something to see </a:t>
            </a:r>
            <a:r>
              <a:rPr lang="en-US" sz="2600" dirty="0" smtClean="0"/>
              <a:t>/</a:t>
            </a:r>
            <a:r>
              <a:rPr lang="en-US" sz="2600" i="1" dirty="0">
                <a:solidFill>
                  <a:srgbClr val="00B050"/>
                </a:solidFill>
              </a:rPr>
              <a:t>use</a:t>
            </a:r>
            <a:r>
              <a:rPr lang="en-US" sz="2600" dirty="0" smtClean="0"/>
              <a:t> </a:t>
            </a:r>
            <a:r>
              <a:rPr lang="en-US" sz="2600" dirty="0" smtClean="0"/>
              <a:t>and </a:t>
            </a:r>
            <a:r>
              <a:rPr lang="en-US" sz="2600" i="1" dirty="0" smtClean="0">
                <a:solidFill>
                  <a:schemeClr val="accent2">
                    <a:lumMod val="75000"/>
                  </a:schemeClr>
                </a:solidFill>
              </a:rPr>
              <a:t>to provide feedback</a:t>
            </a:r>
            <a:r>
              <a:rPr lang="en-US" sz="2600" dirty="0" smtClean="0"/>
              <a:t> regarding the delivery and their requirements.</a:t>
            </a:r>
          </a:p>
          <a:p>
            <a:endParaRPr lang="en-US" sz="2600" dirty="0"/>
          </a:p>
          <a:p>
            <a:r>
              <a:rPr lang="en-US" sz="2600" dirty="0" smtClean="0"/>
              <a:t>Continuous integration takes place to make product complete with faster product delivery</a:t>
            </a:r>
          </a:p>
          <a:p>
            <a:endParaRPr lang="en-US" sz="2600" dirty="0" smtClean="0"/>
          </a:p>
          <a:p>
            <a:r>
              <a:rPr lang="en-US" sz="2600" dirty="0" smtClean="0"/>
              <a:t>Since </a:t>
            </a:r>
            <a:r>
              <a:rPr lang="en-US" sz="2600" dirty="0"/>
              <a:t>there is no </a:t>
            </a:r>
            <a:r>
              <a:rPr lang="en-US" sz="2600" i="1" dirty="0">
                <a:solidFill>
                  <a:srgbClr val="0070C0"/>
                </a:solidFill>
              </a:rPr>
              <a:t>detailed preplanning</a:t>
            </a:r>
            <a:r>
              <a:rPr lang="en-US" sz="2600" dirty="0"/>
              <a:t>, it makes it easier to incorporate the changes within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6713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rgbClr val="0070C0"/>
                </a:solidFill>
              </a:rPr>
              <a:t>RAD Model Vs Traditional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58848" cy="4781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/>
              <a:t>Traditional </a:t>
            </a:r>
            <a:r>
              <a:rPr lang="en-US" sz="2600" i="1" dirty="0" smtClean="0">
                <a:solidFill>
                  <a:srgbClr val="00B050"/>
                </a:solidFill>
              </a:rPr>
              <a:t>SDLC follows a rigid process models </a:t>
            </a:r>
            <a:r>
              <a:rPr lang="en-US" sz="2600" dirty="0" smtClean="0"/>
              <a:t>with </a:t>
            </a:r>
            <a:r>
              <a:rPr lang="en-US" sz="2600" i="1" dirty="0" smtClean="0">
                <a:solidFill>
                  <a:srgbClr val="002060"/>
                </a:solidFill>
              </a:rPr>
              <a:t>high emphasis on </a:t>
            </a:r>
            <a:r>
              <a:rPr lang="en-US" sz="2600" i="1" dirty="0" smtClean="0">
                <a:solidFill>
                  <a:srgbClr val="C00000"/>
                </a:solidFill>
              </a:rPr>
              <a:t>requirement analysis and gathering </a:t>
            </a:r>
            <a:r>
              <a:rPr lang="en-US" sz="2600" dirty="0" smtClean="0"/>
              <a:t>before the coding starts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Put a pressure on the customer to give all the requirements at once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The customer </a:t>
            </a:r>
            <a:r>
              <a:rPr lang="en-US" sz="2600" i="1" dirty="0" smtClean="0">
                <a:solidFill>
                  <a:srgbClr val="002060"/>
                </a:solidFill>
              </a:rPr>
              <a:t>doesn’t get the feel of the product </a:t>
            </a:r>
            <a:r>
              <a:rPr lang="en-US" sz="2600" dirty="0" smtClean="0"/>
              <a:t>as there is no working build available for a long time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It may not be feasible to incorporate major changes to the product latterly</a:t>
            </a:r>
          </a:p>
        </p:txBody>
      </p:sp>
    </p:spTree>
    <p:extLst>
      <p:ext uri="{BB962C8B-B14F-4D97-AF65-F5344CB8AC3E}">
        <p14:creationId xmlns:p14="http://schemas.microsoft.com/office/powerpoint/2010/main" val="150918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/>
              <a:t>RAD model focuses on </a:t>
            </a:r>
            <a:r>
              <a:rPr lang="en-US" sz="2600" i="1" dirty="0" smtClean="0">
                <a:solidFill>
                  <a:srgbClr val="002060"/>
                </a:solidFill>
              </a:rPr>
              <a:t>iterative</a:t>
            </a:r>
            <a:r>
              <a:rPr lang="en-US" sz="2600" dirty="0" smtClean="0"/>
              <a:t> and </a:t>
            </a:r>
            <a:r>
              <a:rPr lang="en-US" sz="2600" i="1" dirty="0" smtClean="0">
                <a:solidFill>
                  <a:srgbClr val="002060"/>
                </a:solidFill>
              </a:rPr>
              <a:t>incremental </a:t>
            </a:r>
            <a:r>
              <a:rPr lang="en-US" sz="2600" dirty="0" smtClean="0"/>
              <a:t>delivery of working models to the customer.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This results in </a:t>
            </a: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rapid delivery to the customer </a:t>
            </a:r>
            <a:r>
              <a:rPr lang="en-US" sz="2600" dirty="0" smtClean="0"/>
              <a:t>and 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</a:rPr>
              <a:t>customer involvement </a:t>
            </a:r>
            <a:r>
              <a:rPr lang="en-US" sz="2600" dirty="0" smtClean="0"/>
              <a:t>during the complete development cycle of product </a:t>
            </a:r>
          </a:p>
          <a:p>
            <a:pPr lvl="1">
              <a:lnSpc>
                <a:spcPct val="150000"/>
              </a:lnSpc>
            </a:pPr>
            <a:r>
              <a:rPr lang="en-US" sz="2600" i="1" dirty="0" smtClean="0">
                <a:solidFill>
                  <a:srgbClr val="7030A0"/>
                </a:solidFill>
              </a:rPr>
              <a:t>Reduces the risk of non conformance </a:t>
            </a:r>
            <a:r>
              <a:rPr lang="en-US" sz="2600" dirty="0" smtClean="0"/>
              <a:t>with the actual user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793718"/>
            <a:ext cx="10515599" cy="39631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Reduced </a:t>
            </a:r>
            <a:r>
              <a:rPr lang="en-US" sz="2600" dirty="0"/>
              <a:t>development time.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Increases reusability of components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Quick initial reviews occur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Encourages customer feedback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Integration from very beginning solves a lot </a:t>
            </a:r>
            <a:r>
              <a:rPr lang="en-US" sz="2600" dirty="0" smtClean="0"/>
              <a:t>of </a:t>
            </a:r>
            <a:r>
              <a:rPr lang="en-US" sz="2600" i="1" dirty="0" smtClean="0">
                <a:solidFill>
                  <a:srgbClr val="7030A0"/>
                </a:solidFill>
              </a:rPr>
              <a:t>integration issues  </a:t>
            </a:r>
            <a:endParaRPr lang="en-US" sz="2600" i="1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rgbClr val="0070C0"/>
                </a:solidFill>
              </a:rPr>
              <a:t>Advantages of the RAD model:</a:t>
            </a:r>
          </a:p>
        </p:txBody>
      </p:sp>
    </p:spTree>
    <p:extLst>
      <p:ext uri="{BB962C8B-B14F-4D97-AF65-F5344CB8AC3E}">
        <p14:creationId xmlns:p14="http://schemas.microsoft.com/office/powerpoint/2010/main" val="34231995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790548"/>
            <a:ext cx="11087636" cy="441706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/>
              <a:t>Depends on strong </a:t>
            </a:r>
            <a:r>
              <a:rPr lang="en-US" sz="2600" i="1" dirty="0">
                <a:solidFill>
                  <a:srgbClr val="7030A0"/>
                </a:solidFill>
              </a:rPr>
              <a:t>team</a:t>
            </a:r>
            <a:r>
              <a:rPr lang="en-US" sz="2600" dirty="0"/>
              <a:t> and </a:t>
            </a:r>
            <a:r>
              <a:rPr lang="en-US" sz="2600" i="1" dirty="0">
                <a:solidFill>
                  <a:srgbClr val="7030A0"/>
                </a:solidFill>
              </a:rPr>
              <a:t>individual performances </a:t>
            </a:r>
            <a:r>
              <a:rPr lang="en-US" sz="2600" dirty="0"/>
              <a:t>for identifying business requirements.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Only system that can be </a:t>
            </a:r>
            <a:r>
              <a:rPr lang="en-US" sz="2600" dirty="0">
                <a:solidFill>
                  <a:srgbClr val="C00000"/>
                </a:solidFill>
              </a:rPr>
              <a:t>modularized</a:t>
            </a:r>
            <a:r>
              <a:rPr lang="en-US" sz="2600" dirty="0"/>
              <a:t> can be built using RAD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Requires </a:t>
            </a:r>
            <a:r>
              <a:rPr lang="en-US" sz="2600" i="1" dirty="0">
                <a:solidFill>
                  <a:srgbClr val="7030A0"/>
                </a:solidFill>
              </a:rPr>
              <a:t>highly skilled developers/designers</a:t>
            </a:r>
            <a:r>
              <a:rPr lang="en-US" sz="26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High dependency on modeling skills</a:t>
            </a:r>
          </a:p>
          <a:p>
            <a:pPr algn="just">
              <a:lnSpc>
                <a:spcPct val="100000"/>
              </a:lnSpc>
            </a:pPr>
            <a:r>
              <a:rPr lang="en-US" sz="2600" i="1" dirty="0">
                <a:solidFill>
                  <a:srgbClr val="002060"/>
                </a:solidFill>
              </a:rPr>
              <a:t>Inapplicable to cheaper projects </a:t>
            </a:r>
            <a:r>
              <a:rPr lang="en-US" sz="2600" dirty="0"/>
              <a:t>as cost of modeling and automated code generation is very high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>
                <a:solidFill>
                  <a:srgbClr val="0070C0"/>
                </a:solidFill>
              </a:rPr>
              <a:t>Disadvantages of RAD model:</a:t>
            </a:r>
          </a:p>
        </p:txBody>
      </p:sp>
    </p:spTree>
    <p:extLst>
      <p:ext uri="{BB962C8B-B14F-4D97-AF65-F5344CB8AC3E}">
        <p14:creationId xmlns:p14="http://schemas.microsoft.com/office/powerpoint/2010/main" val="316090149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009103"/>
            <a:ext cx="11036121" cy="44045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To the </a:t>
            </a:r>
            <a:r>
              <a:rPr lang="en-US" sz="2600" dirty="0"/>
              <a:t>projects in which clear </a:t>
            </a:r>
            <a:r>
              <a:rPr lang="en-US" sz="2600" i="1" dirty="0">
                <a:solidFill>
                  <a:srgbClr val="C00000"/>
                </a:solidFill>
              </a:rPr>
              <a:t>modularization is possible</a:t>
            </a:r>
            <a:r>
              <a:rPr lang="en-US" sz="2600" dirty="0"/>
              <a:t>. If the project cannot be broken into modules, </a:t>
            </a:r>
            <a:r>
              <a:rPr lang="en-US" sz="2600" dirty="0">
                <a:solidFill>
                  <a:srgbClr val="00B05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RAD may fail</a:t>
            </a:r>
            <a:r>
              <a:rPr lang="en-US" sz="2600" dirty="0"/>
              <a:t>. </a:t>
            </a: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It </a:t>
            </a:r>
            <a:r>
              <a:rPr lang="en-US" sz="2600" dirty="0"/>
              <a:t>should be used if there’s </a:t>
            </a:r>
            <a:r>
              <a:rPr lang="en-US" sz="2600" i="1" dirty="0">
                <a:solidFill>
                  <a:srgbClr val="002060"/>
                </a:solidFill>
              </a:rPr>
              <a:t>high availability of designers for modeling </a:t>
            </a:r>
            <a:r>
              <a:rPr lang="en-US" sz="2600" dirty="0"/>
              <a:t>and the budget is high enough to afford their </a:t>
            </a:r>
            <a:r>
              <a:rPr lang="en-US" sz="2600" dirty="0" smtClean="0"/>
              <a:t>cost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r>
              <a:rPr lang="en-US" sz="2600" dirty="0"/>
              <a:t>RAD </a:t>
            </a:r>
            <a:r>
              <a:rPr lang="en-US" sz="2600" dirty="0" smtClean="0"/>
              <a:t>should </a:t>
            </a:r>
            <a:r>
              <a:rPr lang="en-US" sz="2600" dirty="0"/>
              <a:t>be chosen only if </a:t>
            </a:r>
            <a:r>
              <a:rPr lang="en-US" sz="2600" i="1" dirty="0">
                <a:solidFill>
                  <a:srgbClr val="002060"/>
                </a:solidFill>
              </a:rPr>
              <a:t>domain experts are available </a:t>
            </a:r>
            <a:r>
              <a:rPr lang="en-US" sz="2600" dirty="0"/>
              <a:t>with relevant business </a:t>
            </a:r>
            <a:r>
              <a:rPr lang="en-US" sz="2600" dirty="0" smtClean="0"/>
              <a:t>knowledge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000" i="1" dirty="0" smtClean="0">
                <a:solidFill>
                  <a:srgbClr val="0070C0"/>
                </a:solidFill>
              </a:rPr>
              <a:t>When</a:t>
            </a:r>
            <a:r>
              <a:rPr lang="en-US" dirty="0" smtClean="0"/>
              <a:t> </a:t>
            </a:r>
            <a:r>
              <a:rPr lang="en-US" sz="4000" i="1" dirty="0" smtClean="0">
                <a:solidFill>
                  <a:srgbClr val="0070C0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sz="4000" i="1" dirty="0" smtClean="0">
                <a:solidFill>
                  <a:srgbClr val="0070C0"/>
                </a:solidFill>
              </a:rPr>
              <a:t>use RAD</a:t>
            </a:r>
            <a:endParaRPr lang="en-US" sz="4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3468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1014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Bell MT</vt:lpstr>
      <vt:lpstr>Bradley Hand ITC</vt:lpstr>
      <vt:lpstr>Britannic Bold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Contents</vt:lpstr>
      <vt:lpstr>RAD (Rapid Application Development)</vt:lpstr>
      <vt:lpstr>Cont. </vt:lpstr>
      <vt:lpstr>RAD Model Vs Traditional SDLC</vt:lpstr>
      <vt:lpstr>Cont. </vt:lpstr>
      <vt:lpstr>Advantages of the RAD model:</vt:lpstr>
      <vt:lpstr>Disadvantages of RAD model:</vt:lpstr>
      <vt:lpstr> When to use RAD</vt:lpstr>
      <vt:lpstr>Cont. </vt:lpstr>
      <vt:lpstr>Introduction &amp; overview of .NET Framework and C# </vt:lpstr>
      <vt:lpstr>Cont.…</vt:lpstr>
      <vt:lpstr>Cont.…</vt:lpstr>
      <vt:lpstr>Cont…</vt:lpstr>
      <vt:lpstr>Components of the .Net framework:</vt:lpstr>
      <vt:lpstr>Overview of C# </vt:lpstr>
      <vt:lpstr> Reasons make C# a widely used professional language:</vt:lpstr>
      <vt:lpstr>Microsoft .NET Framework</vt:lpstr>
      <vt:lpstr>Integrated Development Environment (IDE) for C#</vt:lpstr>
      <vt:lpstr>C# - Program Structure</vt:lpstr>
      <vt:lpstr>Cont…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</dc:creator>
  <cp:lastModifiedBy>Fan</cp:lastModifiedBy>
  <cp:revision>48</cp:revision>
  <dcterms:created xsi:type="dcterms:W3CDTF">2019-03-17T17:55:35Z</dcterms:created>
  <dcterms:modified xsi:type="dcterms:W3CDTF">2019-03-18T19:58:03Z</dcterms:modified>
</cp:coreProperties>
</file>