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61"/>
  </p:notesMasterIdLst>
  <p:sldIdLst>
    <p:sldId id="312" r:id="rId2"/>
    <p:sldId id="258" r:id="rId3"/>
    <p:sldId id="264" r:id="rId4"/>
    <p:sldId id="260" r:id="rId5"/>
    <p:sldId id="262" r:id="rId6"/>
    <p:sldId id="265" r:id="rId7"/>
    <p:sldId id="267" r:id="rId8"/>
    <p:sldId id="268" r:id="rId9"/>
    <p:sldId id="284" r:id="rId10"/>
    <p:sldId id="269" r:id="rId11"/>
    <p:sldId id="271" r:id="rId12"/>
    <p:sldId id="272" r:id="rId13"/>
    <p:sldId id="314" r:id="rId14"/>
    <p:sldId id="325" r:id="rId15"/>
    <p:sldId id="326" r:id="rId16"/>
    <p:sldId id="324" r:id="rId17"/>
    <p:sldId id="330" r:id="rId18"/>
    <p:sldId id="327" r:id="rId19"/>
    <p:sldId id="273" r:id="rId20"/>
    <p:sldId id="275" r:id="rId21"/>
    <p:sldId id="276" r:id="rId22"/>
    <p:sldId id="279" r:id="rId23"/>
    <p:sldId id="280" r:id="rId24"/>
    <p:sldId id="313" r:id="rId25"/>
    <p:sldId id="282" r:id="rId26"/>
    <p:sldId id="286" r:id="rId27"/>
    <p:sldId id="287" r:id="rId28"/>
    <p:sldId id="310" r:id="rId29"/>
    <p:sldId id="288" r:id="rId30"/>
    <p:sldId id="308" r:id="rId31"/>
    <p:sldId id="309" r:id="rId32"/>
    <p:sldId id="335" r:id="rId33"/>
    <p:sldId id="290" r:id="rId34"/>
    <p:sldId id="292" r:id="rId35"/>
    <p:sldId id="315" r:id="rId36"/>
    <p:sldId id="316" r:id="rId37"/>
    <p:sldId id="318" r:id="rId38"/>
    <p:sldId id="328" r:id="rId39"/>
    <p:sldId id="338" r:id="rId40"/>
    <p:sldId id="337" r:id="rId41"/>
    <p:sldId id="294" r:id="rId42"/>
    <p:sldId id="295" r:id="rId43"/>
    <p:sldId id="319" r:id="rId44"/>
    <p:sldId id="296" r:id="rId45"/>
    <p:sldId id="297" r:id="rId46"/>
    <p:sldId id="298" r:id="rId47"/>
    <p:sldId id="320" r:id="rId48"/>
    <p:sldId id="300" r:id="rId49"/>
    <p:sldId id="301" r:id="rId50"/>
    <p:sldId id="322" r:id="rId51"/>
    <p:sldId id="302" r:id="rId52"/>
    <p:sldId id="323" r:id="rId53"/>
    <p:sldId id="304" r:id="rId54"/>
    <p:sldId id="339" r:id="rId55"/>
    <p:sldId id="340" r:id="rId56"/>
    <p:sldId id="305" r:id="rId57"/>
    <p:sldId id="306" r:id="rId58"/>
    <p:sldId id="333" r:id="rId59"/>
    <p:sldId id="332" r:id="rId6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364" autoAdjust="0"/>
  </p:normalViewPr>
  <p:slideViewPr>
    <p:cSldViewPr>
      <p:cViewPr varScale="1">
        <p:scale>
          <a:sx n="69" d="100"/>
          <a:sy n="69" d="100"/>
        </p:scale>
        <p:origin x="-1416" y="-96"/>
      </p:cViewPr>
      <p:guideLst>
        <p:guide orient="horz" pos="2160"/>
        <p:guide pos="2880"/>
      </p:guideLst>
    </p:cSldViewPr>
  </p:slideViewPr>
  <p:outlineViewPr>
    <p:cViewPr>
      <p:scale>
        <a:sx n="33" d="100"/>
        <a:sy n="33" d="100"/>
      </p:scale>
      <p:origin x="0" y="-52854"/>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7E7BA9-1BC6-473E-9EC9-E2B5B87FA3F3}" type="doc">
      <dgm:prSet loTypeId="urn:microsoft.com/office/officeart/2005/8/layout/radial1" loCatId="relationship" qsTypeId="urn:microsoft.com/office/officeart/2005/8/quickstyle/3d2#4" qsCatId="3D" csTypeId="urn:microsoft.com/office/officeart/2005/8/colors/colorful4" csCatId="colorful" phldr="1"/>
      <dgm:spPr/>
      <dgm:t>
        <a:bodyPr/>
        <a:lstStyle/>
        <a:p>
          <a:endParaRPr lang="en-US"/>
        </a:p>
      </dgm:t>
    </dgm:pt>
    <dgm:pt modelId="{16F47F28-DF7C-4C55-8CD2-7FB7422EA23D}">
      <dgm:prSet phldrT="[Text]" custT="1"/>
      <dgm:spPr/>
      <dgm:t>
        <a:bodyPr/>
        <a:lstStyle/>
        <a:p>
          <a:r>
            <a:rPr lang="en-US" sz="2000" b="0" dirty="0" smtClean="0"/>
            <a:t>Advantages</a:t>
          </a:r>
          <a:endParaRPr lang="en-US" sz="2000" b="0" dirty="0"/>
        </a:p>
      </dgm:t>
    </dgm:pt>
    <dgm:pt modelId="{2F4253D5-E8F0-462A-94EC-2DAF2BD8807A}" type="parTrans" cxnId="{D3432855-145A-4587-8256-C9658408A194}">
      <dgm:prSet/>
      <dgm:spPr/>
      <dgm:t>
        <a:bodyPr/>
        <a:lstStyle/>
        <a:p>
          <a:endParaRPr lang="en-US"/>
        </a:p>
      </dgm:t>
    </dgm:pt>
    <dgm:pt modelId="{1403BA5F-EE7F-4AEE-BB6A-977857578353}" type="sibTrans" cxnId="{D3432855-145A-4587-8256-C9658408A194}">
      <dgm:prSet/>
      <dgm:spPr/>
      <dgm:t>
        <a:bodyPr/>
        <a:lstStyle/>
        <a:p>
          <a:endParaRPr lang="en-US"/>
        </a:p>
      </dgm:t>
    </dgm:pt>
    <dgm:pt modelId="{3C6091CE-6052-407A-A37B-D907A76431A0}">
      <dgm:prSet phldrT="[Text]"/>
      <dgm:spPr/>
      <dgm:t>
        <a:bodyPr/>
        <a:lstStyle/>
        <a:p>
          <a:r>
            <a:rPr lang="en-US" baseline="0" smtClean="0"/>
            <a:t>Simple</a:t>
          </a:r>
          <a:endParaRPr lang="en-US" baseline="0" dirty="0"/>
        </a:p>
      </dgm:t>
    </dgm:pt>
    <dgm:pt modelId="{0AD4A9BC-0ECE-42FC-9775-3F0102799666}" type="parTrans" cxnId="{B2FBEE7F-1602-4DAC-BAC8-6032A0B15CB4}">
      <dgm:prSet/>
      <dgm:spPr/>
      <dgm:t>
        <a:bodyPr/>
        <a:lstStyle/>
        <a:p>
          <a:endParaRPr lang="en-US"/>
        </a:p>
      </dgm:t>
    </dgm:pt>
    <dgm:pt modelId="{F92C5B7C-9C14-4F5B-AB79-D80758EBB10D}" type="sibTrans" cxnId="{B2FBEE7F-1602-4DAC-BAC8-6032A0B15CB4}">
      <dgm:prSet/>
      <dgm:spPr/>
      <dgm:t>
        <a:bodyPr/>
        <a:lstStyle/>
        <a:p>
          <a:endParaRPr lang="en-US"/>
        </a:p>
      </dgm:t>
    </dgm:pt>
    <dgm:pt modelId="{85C01BDC-431C-472F-9319-F937D36A2A2F}">
      <dgm:prSet phldrT="[Text]"/>
      <dgm:spPr/>
      <dgm:t>
        <a:bodyPr/>
        <a:lstStyle/>
        <a:p>
          <a:r>
            <a:rPr lang="en-US" smtClean="0"/>
            <a:t>Low weight</a:t>
          </a:r>
          <a:endParaRPr lang="en-US" dirty="0"/>
        </a:p>
      </dgm:t>
    </dgm:pt>
    <dgm:pt modelId="{D0991455-7D6E-4D69-B139-0C58DC55D07A}" type="parTrans" cxnId="{559B091D-F3FD-40F3-9C4B-2DA0CD204BBD}">
      <dgm:prSet/>
      <dgm:spPr/>
      <dgm:t>
        <a:bodyPr/>
        <a:lstStyle/>
        <a:p>
          <a:endParaRPr lang="en-US"/>
        </a:p>
      </dgm:t>
    </dgm:pt>
    <dgm:pt modelId="{4C7ACF18-1C3D-4798-ADC5-D348FB2560D6}" type="sibTrans" cxnId="{559B091D-F3FD-40F3-9C4B-2DA0CD204BBD}">
      <dgm:prSet/>
      <dgm:spPr/>
      <dgm:t>
        <a:bodyPr/>
        <a:lstStyle/>
        <a:p>
          <a:endParaRPr lang="en-US"/>
        </a:p>
      </dgm:t>
    </dgm:pt>
    <dgm:pt modelId="{CE7ABB7B-93CF-4935-8C15-EDD7A0A0E53A}">
      <dgm:prSet phldrT="[Text]" custT="1"/>
      <dgm:spPr/>
      <dgm:t>
        <a:bodyPr/>
        <a:lstStyle/>
        <a:p>
          <a:r>
            <a:rPr lang="en-US" sz="1600" b="1" smtClean="0"/>
            <a:t>Easily </a:t>
          </a:r>
          <a:r>
            <a:rPr lang="en-US" sz="1500" smtClean="0">
              <a:latin typeface="Arial Black" pitchFamily="34" charset="0"/>
            </a:rPr>
            <a:t>connectable</a:t>
          </a:r>
          <a:endParaRPr lang="en-US" sz="1500" dirty="0">
            <a:latin typeface="Arial Black" pitchFamily="34" charset="0"/>
          </a:endParaRPr>
        </a:p>
      </dgm:t>
    </dgm:pt>
    <dgm:pt modelId="{718B51D5-94CE-4A7F-BB84-7BCA85A90B44}" type="parTrans" cxnId="{36CABBDF-EB1F-4F30-9C8E-9B0543722463}">
      <dgm:prSet/>
      <dgm:spPr/>
      <dgm:t>
        <a:bodyPr/>
        <a:lstStyle/>
        <a:p>
          <a:endParaRPr lang="en-US"/>
        </a:p>
      </dgm:t>
    </dgm:pt>
    <dgm:pt modelId="{E0A1189E-7ECB-4DA8-97BA-70EA37326B51}" type="sibTrans" cxnId="{36CABBDF-EB1F-4F30-9C8E-9B0543722463}">
      <dgm:prSet/>
      <dgm:spPr/>
      <dgm:t>
        <a:bodyPr/>
        <a:lstStyle/>
        <a:p>
          <a:endParaRPr lang="en-US"/>
        </a:p>
      </dgm:t>
    </dgm:pt>
    <dgm:pt modelId="{D6B767EE-315B-40DE-B9B4-6EBB0A418823}">
      <dgm:prSet phldrT="[Text]" custT="1"/>
      <dgm:spPr/>
      <dgm:t>
        <a:bodyPr/>
        <a:lstStyle/>
        <a:p>
          <a:r>
            <a:rPr lang="en-US" sz="1800" smtClean="0"/>
            <a:t>Inexpensive</a:t>
          </a:r>
          <a:endParaRPr lang="en-US" sz="1800" dirty="0"/>
        </a:p>
      </dgm:t>
    </dgm:pt>
    <dgm:pt modelId="{DC68F9F9-8B05-40C7-BC7D-4394A12012AC}" type="parTrans" cxnId="{A6AAD2A3-3C7B-488A-8833-20DA37C4E922}">
      <dgm:prSet/>
      <dgm:spPr/>
      <dgm:t>
        <a:bodyPr/>
        <a:lstStyle/>
        <a:p>
          <a:endParaRPr lang="en-US"/>
        </a:p>
      </dgm:t>
    </dgm:pt>
    <dgm:pt modelId="{EAE9A1C6-EBF5-423D-A1D1-E1630EFE68A8}" type="sibTrans" cxnId="{A6AAD2A3-3C7B-488A-8833-20DA37C4E922}">
      <dgm:prSet/>
      <dgm:spPr/>
      <dgm:t>
        <a:bodyPr/>
        <a:lstStyle/>
        <a:p>
          <a:endParaRPr lang="en-US"/>
        </a:p>
      </dgm:t>
    </dgm:pt>
    <dgm:pt modelId="{196413DB-17AC-4F95-B0DB-A639BEED7743}">
      <dgm:prSet phldrT="[Text]"/>
      <dgm:spPr/>
      <dgm:t>
        <a:bodyPr/>
        <a:lstStyle/>
        <a:p>
          <a:r>
            <a:rPr lang="en-US" smtClean="0"/>
            <a:t>Physically flexible</a:t>
          </a:r>
          <a:endParaRPr lang="en-US" dirty="0"/>
        </a:p>
      </dgm:t>
    </dgm:pt>
    <dgm:pt modelId="{38A392E2-B29A-4FD3-A371-8A6044E5A38C}" type="parTrans" cxnId="{5B8139D3-EBB0-42FF-8A3D-BEFDA85548BD}">
      <dgm:prSet/>
      <dgm:spPr/>
      <dgm:t>
        <a:bodyPr/>
        <a:lstStyle/>
        <a:p>
          <a:endParaRPr lang="en-US"/>
        </a:p>
      </dgm:t>
    </dgm:pt>
    <dgm:pt modelId="{C3CB1315-4138-4E62-A532-D78BB1A5C6AE}" type="sibTrans" cxnId="{5B8139D3-EBB0-42FF-8A3D-BEFDA85548BD}">
      <dgm:prSet/>
      <dgm:spPr/>
      <dgm:t>
        <a:bodyPr/>
        <a:lstStyle/>
        <a:p>
          <a:endParaRPr lang="en-US"/>
        </a:p>
      </dgm:t>
    </dgm:pt>
    <dgm:pt modelId="{09502F80-3B89-40D8-8E67-8DF996B4C87A}">
      <dgm:prSet phldrT="[Text]"/>
      <dgm:spPr/>
      <dgm:t>
        <a:bodyPr/>
        <a:lstStyle/>
        <a:p>
          <a:r>
            <a:rPr lang="en-US" smtClean="0"/>
            <a:t>Easy install &amp; maintain</a:t>
          </a:r>
          <a:endParaRPr lang="en-US" dirty="0"/>
        </a:p>
      </dgm:t>
    </dgm:pt>
    <dgm:pt modelId="{4E3DFF6E-3D58-42CC-B12B-3556B6E3FBD8}" type="parTrans" cxnId="{39189B5E-D1EB-409E-9195-ACFCE5AC6750}">
      <dgm:prSet/>
      <dgm:spPr/>
      <dgm:t>
        <a:bodyPr/>
        <a:lstStyle/>
        <a:p>
          <a:endParaRPr lang="en-US"/>
        </a:p>
      </dgm:t>
    </dgm:pt>
    <dgm:pt modelId="{B0377D2F-288B-4CA6-BA00-12E52B755C04}" type="sibTrans" cxnId="{39189B5E-D1EB-409E-9195-ACFCE5AC6750}">
      <dgm:prSet/>
      <dgm:spPr/>
      <dgm:t>
        <a:bodyPr/>
        <a:lstStyle/>
        <a:p>
          <a:endParaRPr lang="en-US"/>
        </a:p>
      </dgm:t>
    </dgm:pt>
    <dgm:pt modelId="{95773CF6-F7BE-40E4-B09B-CAED930A908B}" type="pres">
      <dgm:prSet presAssocID="{397E7BA9-1BC6-473E-9EC9-E2B5B87FA3F3}" presName="cycle" presStyleCnt="0">
        <dgm:presLayoutVars>
          <dgm:chMax val="1"/>
          <dgm:dir/>
          <dgm:animLvl val="ctr"/>
          <dgm:resizeHandles val="exact"/>
        </dgm:presLayoutVars>
      </dgm:prSet>
      <dgm:spPr/>
      <dgm:t>
        <a:bodyPr/>
        <a:lstStyle/>
        <a:p>
          <a:endParaRPr lang="en-US"/>
        </a:p>
      </dgm:t>
    </dgm:pt>
    <dgm:pt modelId="{5D6A5321-288A-4474-800D-442C367E6040}" type="pres">
      <dgm:prSet presAssocID="{16F47F28-DF7C-4C55-8CD2-7FB7422EA23D}" presName="centerShape" presStyleLbl="node0" presStyleIdx="0" presStyleCnt="1"/>
      <dgm:spPr/>
      <dgm:t>
        <a:bodyPr/>
        <a:lstStyle/>
        <a:p>
          <a:endParaRPr lang="en-US"/>
        </a:p>
      </dgm:t>
    </dgm:pt>
    <dgm:pt modelId="{FC180F2A-E1DD-4803-8544-847EBFBCE691}" type="pres">
      <dgm:prSet presAssocID="{0AD4A9BC-0ECE-42FC-9775-3F0102799666}" presName="Name9" presStyleLbl="parChTrans1D2" presStyleIdx="0" presStyleCnt="6"/>
      <dgm:spPr/>
      <dgm:t>
        <a:bodyPr/>
        <a:lstStyle/>
        <a:p>
          <a:endParaRPr lang="en-US"/>
        </a:p>
      </dgm:t>
    </dgm:pt>
    <dgm:pt modelId="{1003F986-9A72-450D-AE5A-B37BFED7BF5C}" type="pres">
      <dgm:prSet presAssocID="{0AD4A9BC-0ECE-42FC-9775-3F0102799666}" presName="connTx" presStyleLbl="parChTrans1D2" presStyleIdx="0" presStyleCnt="6"/>
      <dgm:spPr/>
      <dgm:t>
        <a:bodyPr/>
        <a:lstStyle/>
        <a:p>
          <a:endParaRPr lang="en-US"/>
        </a:p>
      </dgm:t>
    </dgm:pt>
    <dgm:pt modelId="{5F315CAC-4057-41E3-B1B4-FCF3E4B79A44}" type="pres">
      <dgm:prSet presAssocID="{3C6091CE-6052-407A-A37B-D907A76431A0}" presName="node" presStyleLbl="node1" presStyleIdx="0" presStyleCnt="6">
        <dgm:presLayoutVars>
          <dgm:bulletEnabled val="1"/>
        </dgm:presLayoutVars>
      </dgm:prSet>
      <dgm:spPr/>
      <dgm:t>
        <a:bodyPr/>
        <a:lstStyle/>
        <a:p>
          <a:endParaRPr lang="en-US"/>
        </a:p>
      </dgm:t>
    </dgm:pt>
    <dgm:pt modelId="{32B29D2D-E1C0-413D-903E-DB52E03BEF18}" type="pres">
      <dgm:prSet presAssocID="{4E3DFF6E-3D58-42CC-B12B-3556B6E3FBD8}" presName="Name9" presStyleLbl="parChTrans1D2" presStyleIdx="1" presStyleCnt="6"/>
      <dgm:spPr/>
      <dgm:t>
        <a:bodyPr/>
        <a:lstStyle/>
        <a:p>
          <a:endParaRPr lang="en-US"/>
        </a:p>
      </dgm:t>
    </dgm:pt>
    <dgm:pt modelId="{3E11DBAD-ED26-4109-8ED3-0847825F86B5}" type="pres">
      <dgm:prSet presAssocID="{4E3DFF6E-3D58-42CC-B12B-3556B6E3FBD8}" presName="connTx" presStyleLbl="parChTrans1D2" presStyleIdx="1" presStyleCnt="6"/>
      <dgm:spPr/>
      <dgm:t>
        <a:bodyPr/>
        <a:lstStyle/>
        <a:p>
          <a:endParaRPr lang="en-US"/>
        </a:p>
      </dgm:t>
    </dgm:pt>
    <dgm:pt modelId="{1DF45DA3-23AC-4C65-BF42-4B95B9610429}" type="pres">
      <dgm:prSet presAssocID="{09502F80-3B89-40D8-8E67-8DF996B4C87A}" presName="node" presStyleLbl="node1" presStyleIdx="1" presStyleCnt="6" custRadScaleRad="101197" custRadScaleInc="12597">
        <dgm:presLayoutVars>
          <dgm:bulletEnabled val="1"/>
        </dgm:presLayoutVars>
      </dgm:prSet>
      <dgm:spPr/>
      <dgm:t>
        <a:bodyPr/>
        <a:lstStyle/>
        <a:p>
          <a:endParaRPr lang="en-US"/>
        </a:p>
      </dgm:t>
    </dgm:pt>
    <dgm:pt modelId="{BDC986AE-C6EC-4ED7-8CD2-DBBFA9F6350F}" type="pres">
      <dgm:prSet presAssocID="{38A392E2-B29A-4FD3-A371-8A6044E5A38C}" presName="Name9" presStyleLbl="parChTrans1D2" presStyleIdx="2" presStyleCnt="6"/>
      <dgm:spPr/>
      <dgm:t>
        <a:bodyPr/>
        <a:lstStyle/>
        <a:p>
          <a:endParaRPr lang="en-US"/>
        </a:p>
      </dgm:t>
    </dgm:pt>
    <dgm:pt modelId="{51484AC2-B257-4DE4-A09A-330662597A13}" type="pres">
      <dgm:prSet presAssocID="{38A392E2-B29A-4FD3-A371-8A6044E5A38C}" presName="connTx" presStyleLbl="parChTrans1D2" presStyleIdx="2" presStyleCnt="6"/>
      <dgm:spPr/>
      <dgm:t>
        <a:bodyPr/>
        <a:lstStyle/>
        <a:p>
          <a:endParaRPr lang="en-US"/>
        </a:p>
      </dgm:t>
    </dgm:pt>
    <dgm:pt modelId="{B7C5E614-8C82-4992-A080-E60D829F04C7}" type="pres">
      <dgm:prSet presAssocID="{196413DB-17AC-4F95-B0DB-A639BEED7743}" presName="node" presStyleLbl="node1" presStyleIdx="2" presStyleCnt="6">
        <dgm:presLayoutVars>
          <dgm:bulletEnabled val="1"/>
        </dgm:presLayoutVars>
      </dgm:prSet>
      <dgm:spPr/>
      <dgm:t>
        <a:bodyPr/>
        <a:lstStyle/>
        <a:p>
          <a:endParaRPr lang="en-US"/>
        </a:p>
      </dgm:t>
    </dgm:pt>
    <dgm:pt modelId="{E5FBDC10-4FAA-4DFA-B420-D9119BBADEFF}" type="pres">
      <dgm:prSet presAssocID="{D0991455-7D6E-4D69-B139-0C58DC55D07A}" presName="Name9" presStyleLbl="parChTrans1D2" presStyleIdx="3" presStyleCnt="6"/>
      <dgm:spPr/>
      <dgm:t>
        <a:bodyPr/>
        <a:lstStyle/>
        <a:p>
          <a:endParaRPr lang="en-US"/>
        </a:p>
      </dgm:t>
    </dgm:pt>
    <dgm:pt modelId="{F30E7CE3-664B-45FE-8BB5-5F01C0A5DBBE}" type="pres">
      <dgm:prSet presAssocID="{D0991455-7D6E-4D69-B139-0C58DC55D07A}" presName="connTx" presStyleLbl="parChTrans1D2" presStyleIdx="3" presStyleCnt="6"/>
      <dgm:spPr/>
      <dgm:t>
        <a:bodyPr/>
        <a:lstStyle/>
        <a:p>
          <a:endParaRPr lang="en-US"/>
        </a:p>
      </dgm:t>
    </dgm:pt>
    <dgm:pt modelId="{573C5CF1-94B4-4736-B58C-6D2A872AAEB9}" type="pres">
      <dgm:prSet presAssocID="{85C01BDC-431C-472F-9319-F937D36A2A2F}" presName="node" presStyleLbl="node1" presStyleIdx="3" presStyleCnt="6">
        <dgm:presLayoutVars>
          <dgm:bulletEnabled val="1"/>
        </dgm:presLayoutVars>
      </dgm:prSet>
      <dgm:spPr/>
      <dgm:t>
        <a:bodyPr/>
        <a:lstStyle/>
        <a:p>
          <a:endParaRPr lang="en-US"/>
        </a:p>
      </dgm:t>
    </dgm:pt>
    <dgm:pt modelId="{2A54FA8E-A5B4-4BE2-95DA-46AE22D32A3E}" type="pres">
      <dgm:prSet presAssocID="{718B51D5-94CE-4A7F-BB84-7BCA85A90B44}" presName="Name9" presStyleLbl="parChTrans1D2" presStyleIdx="4" presStyleCnt="6"/>
      <dgm:spPr/>
      <dgm:t>
        <a:bodyPr/>
        <a:lstStyle/>
        <a:p>
          <a:endParaRPr lang="en-US"/>
        </a:p>
      </dgm:t>
    </dgm:pt>
    <dgm:pt modelId="{B431803E-8922-439D-B471-DBA6AE889645}" type="pres">
      <dgm:prSet presAssocID="{718B51D5-94CE-4A7F-BB84-7BCA85A90B44}" presName="connTx" presStyleLbl="parChTrans1D2" presStyleIdx="4" presStyleCnt="6"/>
      <dgm:spPr/>
      <dgm:t>
        <a:bodyPr/>
        <a:lstStyle/>
        <a:p>
          <a:endParaRPr lang="en-US"/>
        </a:p>
      </dgm:t>
    </dgm:pt>
    <dgm:pt modelId="{C27FE87F-B9B2-42AD-8A5F-0AF893A04E07}" type="pres">
      <dgm:prSet presAssocID="{CE7ABB7B-93CF-4935-8C15-EDD7A0A0E53A}" presName="node" presStyleLbl="node1" presStyleIdx="4" presStyleCnt="6" custRadScaleRad="99536" custRadScaleInc="769">
        <dgm:presLayoutVars>
          <dgm:bulletEnabled val="1"/>
        </dgm:presLayoutVars>
      </dgm:prSet>
      <dgm:spPr/>
      <dgm:t>
        <a:bodyPr/>
        <a:lstStyle/>
        <a:p>
          <a:endParaRPr lang="en-US"/>
        </a:p>
      </dgm:t>
    </dgm:pt>
    <dgm:pt modelId="{A0959B24-FE2A-45B4-B841-B4EF7A219790}" type="pres">
      <dgm:prSet presAssocID="{DC68F9F9-8B05-40C7-BC7D-4394A12012AC}" presName="Name9" presStyleLbl="parChTrans1D2" presStyleIdx="5" presStyleCnt="6"/>
      <dgm:spPr/>
      <dgm:t>
        <a:bodyPr/>
        <a:lstStyle/>
        <a:p>
          <a:endParaRPr lang="en-US"/>
        </a:p>
      </dgm:t>
    </dgm:pt>
    <dgm:pt modelId="{35DA090A-34FC-4C03-9DB2-0AF09A3C4286}" type="pres">
      <dgm:prSet presAssocID="{DC68F9F9-8B05-40C7-BC7D-4394A12012AC}" presName="connTx" presStyleLbl="parChTrans1D2" presStyleIdx="5" presStyleCnt="6"/>
      <dgm:spPr/>
      <dgm:t>
        <a:bodyPr/>
        <a:lstStyle/>
        <a:p>
          <a:endParaRPr lang="en-US"/>
        </a:p>
      </dgm:t>
    </dgm:pt>
    <dgm:pt modelId="{0624D4B3-958A-442B-BCEC-2C815E98D903}" type="pres">
      <dgm:prSet presAssocID="{D6B767EE-315B-40DE-B9B4-6EBB0A418823}" presName="node" presStyleLbl="node1" presStyleIdx="5" presStyleCnt="6">
        <dgm:presLayoutVars>
          <dgm:bulletEnabled val="1"/>
        </dgm:presLayoutVars>
      </dgm:prSet>
      <dgm:spPr/>
      <dgm:t>
        <a:bodyPr/>
        <a:lstStyle/>
        <a:p>
          <a:endParaRPr lang="en-US"/>
        </a:p>
      </dgm:t>
    </dgm:pt>
  </dgm:ptLst>
  <dgm:cxnLst>
    <dgm:cxn modelId="{913BF8FA-BDF9-4AEA-9DB7-B2FF3A9AC1FF}" type="presOf" srcId="{85C01BDC-431C-472F-9319-F937D36A2A2F}" destId="{573C5CF1-94B4-4736-B58C-6D2A872AAEB9}" srcOrd="0" destOrd="0" presId="urn:microsoft.com/office/officeart/2005/8/layout/radial1"/>
    <dgm:cxn modelId="{559B091D-F3FD-40F3-9C4B-2DA0CD204BBD}" srcId="{16F47F28-DF7C-4C55-8CD2-7FB7422EA23D}" destId="{85C01BDC-431C-472F-9319-F937D36A2A2F}" srcOrd="3" destOrd="0" parTransId="{D0991455-7D6E-4D69-B139-0C58DC55D07A}" sibTransId="{4C7ACF18-1C3D-4798-ADC5-D348FB2560D6}"/>
    <dgm:cxn modelId="{DE456FAB-9538-4904-9E6D-1A0FC840EE99}" type="presOf" srcId="{0AD4A9BC-0ECE-42FC-9775-3F0102799666}" destId="{1003F986-9A72-450D-AE5A-B37BFED7BF5C}" srcOrd="1" destOrd="0" presId="urn:microsoft.com/office/officeart/2005/8/layout/radial1"/>
    <dgm:cxn modelId="{30242543-84EE-49EF-8B5C-151906193C4D}" type="presOf" srcId="{D0991455-7D6E-4D69-B139-0C58DC55D07A}" destId="{F30E7CE3-664B-45FE-8BB5-5F01C0A5DBBE}" srcOrd="1" destOrd="0" presId="urn:microsoft.com/office/officeart/2005/8/layout/radial1"/>
    <dgm:cxn modelId="{5B8139D3-EBB0-42FF-8A3D-BEFDA85548BD}" srcId="{16F47F28-DF7C-4C55-8CD2-7FB7422EA23D}" destId="{196413DB-17AC-4F95-B0DB-A639BEED7743}" srcOrd="2" destOrd="0" parTransId="{38A392E2-B29A-4FD3-A371-8A6044E5A38C}" sibTransId="{C3CB1315-4138-4E62-A532-D78BB1A5C6AE}"/>
    <dgm:cxn modelId="{04F23448-458D-49EE-9D1F-5A3DD0971B73}" type="presOf" srcId="{196413DB-17AC-4F95-B0DB-A639BEED7743}" destId="{B7C5E614-8C82-4992-A080-E60D829F04C7}" srcOrd="0" destOrd="0" presId="urn:microsoft.com/office/officeart/2005/8/layout/radial1"/>
    <dgm:cxn modelId="{96D0682A-FD15-4180-B09B-6ECD8BEB66BB}" type="presOf" srcId="{4E3DFF6E-3D58-42CC-B12B-3556B6E3FBD8}" destId="{32B29D2D-E1C0-413D-903E-DB52E03BEF18}" srcOrd="0" destOrd="0" presId="urn:microsoft.com/office/officeart/2005/8/layout/radial1"/>
    <dgm:cxn modelId="{6C473084-ECFD-44A6-8DA9-1C0F1DEDA548}" type="presOf" srcId="{DC68F9F9-8B05-40C7-BC7D-4394A12012AC}" destId="{A0959B24-FE2A-45B4-B841-B4EF7A219790}" srcOrd="0" destOrd="0" presId="urn:microsoft.com/office/officeart/2005/8/layout/radial1"/>
    <dgm:cxn modelId="{886DCBC5-7BD9-453F-8A51-8DC6907E8256}" type="presOf" srcId="{718B51D5-94CE-4A7F-BB84-7BCA85A90B44}" destId="{B431803E-8922-439D-B471-DBA6AE889645}" srcOrd="1" destOrd="0" presId="urn:microsoft.com/office/officeart/2005/8/layout/radial1"/>
    <dgm:cxn modelId="{FFEC0DCC-3CAF-43AE-B937-87B623CA2A89}" type="presOf" srcId="{0AD4A9BC-0ECE-42FC-9775-3F0102799666}" destId="{FC180F2A-E1DD-4803-8544-847EBFBCE691}" srcOrd="0" destOrd="0" presId="urn:microsoft.com/office/officeart/2005/8/layout/radial1"/>
    <dgm:cxn modelId="{B4BBBD4C-4ACE-4F6A-8790-F21EB6FC8B2A}" type="presOf" srcId="{09502F80-3B89-40D8-8E67-8DF996B4C87A}" destId="{1DF45DA3-23AC-4C65-BF42-4B95B9610429}" srcOrd="0" destOrd="0" presId="urn:microsoft.com/office/officeart/2005/8/layout/radial1"/>
    <dgm:cxn modelId="{C25BADB7-87C2-459B-ABD7-5D009DA89A31}" type="presOf" srcId="{16F47F28-DF7C-4C55-8CD2-7FB7422EA23D}" destId="{5D6A5321-288A-4474-800D-442C367E6040}" srcOrd="0" destOrd="0" presId="urn:microsoft.com/office/officeart/2005/8/layout/radial1"/>
    <dgm:cxn modelId="{B98EC523-538E-4EAB-9538-394B892D0A67}" type="presOf" srcId="{4E3DFF6E-3D58-42CC-B12B-3556B6E3FBD8}" destId="{3E11DBAD-ED26-4109-8ED3-0847825F86B5}" srcOrd="1" destOrd="0" presId="urn:microsoft.com/office/officeart/2005/8/layout/radial1"/>
    <dgm:cxn modelId="{46AA73B8-19F6-4C3D-8F5A-D73E9D806073}" type="presOf" srcId="{718B51D5-94CE-4A7F-BB84-7BCA85A90B44}" destId="{2A54FA8E-A5B4-4BE2-95DA-46AE22D32A3E}" srcOrd="0" destOrd="0" presId="urn:microsoft.com/office/officeart/2005/8/layout/radial1"/>
    <dgm:cxn modelId="{FDBFBA17-F7C2-4A6F-B663-E272D25C4793}" type="presOf" srcId="{397E7BA9-1BC6-473E-9EC9-E2B5B87FA3F3}" destId="{95773CF6-F7BE-40E4-B09B-CAED930A908B}" srcOrd="0" destOrd="0" presId="urn:microsoft.com/office/officeart/2005/8/layout/radial1"/>
    <dgm:cxn modelId="{D3432855-145A-4587-8256-C9658408A194}" srcId="{397E7BA9-1BC6-473E-9EC9-E2B5B87FA3F3}" destId="{16F47F28-DF7C-4C55-8CD2-7FB7422EA23D}" srcOrd="0" destOrd="0" parTransId="{2F4253D5-E8F0-462A-94EC-2DAF2BD8807A}" sibTransId="{1403BA5F-EE7F-4AEE-BB6A-977857578353}"/>
    <dgm:cxn modelId="{233B07DB-0961-43B9-BE1E-41E30BA404B7}" type="presOf" srcId="{D6B767EE-315B-40DE-B9B4-6EBB0A418823}" destId="{0624D4B3-958A-442B-BCEC-2C815E98D903}" srcOrd="0" destOrd="0" presId="urn:microsoft.com/office/officeart/2005/8/layout/radial1"/>
    <dgm:cxn modelId="{A6AAD2A3-3C7B-488A-8833-20DA37C4E922}" srcId="{16F47F28-DF7C-4C55-8CD2-7FB7422EA23D}" destId="{D6B767EE-315B-40DE-B9B4-6EBB0A418823}" srcOrd="5" destOrd="0" parTransId="{DC68F9F9-8B05-40C7-BC7D-4394A12012AC}" sibTransId="{EAE9A1C6-EBF5-423D-A1D1-E1630EFE68A8}"/>
    <dgm:cxn modelId="{44E87CCC-BCC1-4762-BB11-55336D888F61}" type="presOf" srcId="{3C6091CE-6052-407A-A37B-D907A76431A0}" destId="{5F315CAC-4057-41E3-B1B4-FCF3E4B79A44}" srcOrd="0" destOrd="0" presId="urn:microsoft.com/office/officeart/2005/8/layout/radial1"/>
    <dgm:cxn modelId="{BCC467AA-E768-4297-8D0D-D425434A74FE}" type="presOf" srcId="{DC68F9F9-8B05-40C7-BC7D-4394A12012AC}" destId="{35DA090A-34FC-4C03-9DB2-0AF09A3C4286}" srcOrd="1" destOrd="0" presId="urn:microsoft.com/office/officeart/2005/8/layout/radial1"/>
    <dgm:cxn modelId="{C1FF63D9-74F1-4458-A906-C20964793FD7}" type="presOf" srcId="{38A392E2-B29A-4FD3-A371-8A6044E5A38C}" destId="{BDC986AE-C6EC-4ED7-8CD2-DBBFA9F6350F}" srcOrd="0" destOrd="0" presId="urn:microsoft.com/office/officeart/2005/8/layout/radial1"/>
    <dgm:cxn modelId="{36CABBDF-EB1F-4F30-9C8E-9B0543722463}" srcId="{16F47F28-DF7C-4C55-8CD2-7FB7422EA23D}" destId="{CE7ABB7B-93CF-4935-8C15-EDD7A0A0E53A}" srcOrd="4" destOrd="0" parTransId="{718B51D5-94CE-4A7F-BB84-7BCA85A90B44}" sibTransId="{E0A1189E-7ECB-4DA8-97BA-70EA37326B51}"/>
    <dgm:cxn modelId="{B2FBEE7F-1602-4DAC-BAC8-6032A0B15CB4}" srcId="{16F47F28-DF7C-4C55-8CD2-7FB7422EA23D}" destId="{3C6091CE-6052-407A-A37B-D907A76431A0}" srcOrd="0" destOrd="0" parTransId="{0AD4A9BC-0ECE-42FC-9775-3F0102799666}" sibTransId="{F92C5B7C-9C14-4F5B-AB79-D80758EBB10D}"/>
    <dgm:cxn modelId="{39189B5E-D1EB-409E-9195-ACFCE5AC6750}" srcId="{16F47F28-DF7C-4C55-8CD2-7FB7422EA23D}" destId="{09502F80-3B89-40D8-8E67-8DF996B4C87A}" srcOrd="1" destOrd="0" parTransId="{4E3DFF6E-3D58-42CC-B12B-3556B6E3FBD8}" sibTransId="{B0377D2F-288B-4CA6-BA00-12E52B755C04}"/>
    <dgm:cxn modelId="{E3B81F7A-BD07-424C-9931-125DF4CED6C9}" type="presOf" srcId="{D0991455-7D6E-4D69-B139-0C58DC55D07A}" destId="{E5FBDC10-4FAA-4DFA-B420-D9119BBADEFF}" srcOrd="0" destOrd="0" presId="urn:microsoft.com/office/officeart/2005/8/layout/radial1"/>
    <dgm:cxn modelId="{68F783F4-5994-4161-8EC2-4B8795441DA4}" type="presOf" srcId="{38A392E2-B29A-4FD3-A371-8A6044E5A38C}" destId="{51484AC2-B257-4DE4-A09A-330662597A13}" srcOrd="1" destOrd="0" presId="urn:microsoft.com/office/officeart/2005/8/layout/radial1"/>
    <dgm:cxn modelId="{97A73615-02A3-45AE-9560-60B20ED48556}" type="presOf" srcId="{CE7ABB7B-93CF-4935-8C15-EDD7A0A0E53A}" destId="{C27FE87F-B9B2-42AD-8A5F-0AF893A04E07}" srcOrd="0" destOrd="0" presId="urn:microsoft.com/office/officeart/2005/8/layout/radial1"/>
    <dgm:cxn modelId="{68EB34D4-49BA-493B-BFA1-A82685263E3D}" type="presParOf" srcId="{95773CF6-F7BE-40E4-B09B-CAED930A908B}" destId="{5D6A5321-288A-4474-800D-442C367E6040}" srcOrd="0" destOrd="0" presId="urn:microsoft.com/office/officeart/2005/8/layout/radial1"/>
    <dgm:cxn modelId="{7A2871AD-EAD6-4F99-B1E0-7F3C7B71A4B2}" type="presParOf" srcId="{95773CF6-F7BE-40E4-B09B-CAED930A908B}" destId="{FC180F2A-E1DD-4803-8544-847EBFBCE691}" srcOrd="1" destOrd="0" presId="urn:microsoft.com/office/officeart/2005/8/layout/radial1"/>
    <dgm:cxn modelId="{B7A49FC4-144B-4056-95AA-8D0CFDAAEB95}" type="presParOf" srcId="{FC180F2A-E1DD-4803-8544-847EBFBCE691}" destId="{1003F986-9A72-450D-AE5A-B37BFED7BF5C}" srcOrd="0" destOrd="0" presId="urn:microsoft.com/office/officeart/2005/8/layout/radial1"/>
    <dgm:cxn modelId="{3C44DC17-7068-4213-A811-74D4EF96CE45}" type="presParOf" srcId="{95773CF6-F7BE-40E4-B09B-CAED930A908B}" destId="{5F315CAC-4057-41E3-B1B4-FCF3E4B79A44}" srcOrd="2" destOrd="0" presId="urn:microsoft.com/office/officeart/2005/8/layout/radial1"/>
    <dgm:cxn modelId="{E6BF3C1F-076C-4EBD-8468-924ED932D366}" type="presParOf" srcId="{95773CF6-F7BE-40E4-B09B-CAED930A908B}" destId="{32B29D2D-E1C0-413D-903E-DB52E03BEF18}" srcOrd="3" destOrd="0" presId="urn:microsoft.com/office/officeart/2005/8/layout/radial1"/>
    <dgm:cxn modelId="{681850AE-C977-4E6A-9234-9844377B2A30}" type="presParOf" srcId="{32B29D2D-E1C0-413D-903E-DB52E03BEF18}" destId="{3E11DBAD-ED26-4109-8ED3-0847825F86B5}" srcOrd="0" destOrd="0" presId="urn:microsoft.com/office/officeart/2005/8/layout/radial1"/>
    <dgm:cxn modelId="{3B021452-8E75-4031-8EAD-4C13A2012766}" type="presParOf" srcId="{95773CF6-F7BE-40E4-B09B-CAED930A908B}" destId="{1DF45DA3-23AC-4C65-BF42-4B95B9610429}" srcOrd="4" destOrd="0" presId="urn:microsoft.com/office/officeart/2005/8/layout/radial1"/>
    <dgm:cxn modelId="{CDE0E2B5-8EFD-4CC7-81D5-777BD1D6A0DE}" type="presParOf" srcId="{95773CF6-F7BE-40E4-B09B-CAED930A908B}" destId="{BDC986AE-C6EC-4ED7-8CD2-DBBFA9F6350F}" srcOrd="5" destOrd="0" presId="urn:microsoft.com/office/officeart/2005/8/layout/radial1"/>
    <dgm:cxn modelId="{EB6581AE-D39C-424C-B48A-1211F2D9D95B}" type="presParOf" srcId="{BDC986AE-C6EC-4ED7-8CD2-DBBFA9F6350F}" destId="{51484AC2-B257-4DE4-A09A-330662597A13}" srcOrd="0" destOrd="0" presId="urn:microsoft.com/office/officeart/2005/8/layout/radial1"/>
    <dgm:cxn modelId="{B1C1E4D7-D78A-4CA3-96C8-C51A28A107AE}" type="presParOf" srcId="{95773CF6-F7BE-40E4-B09B-CAED930A908B}" destId="{B7C5E614-8C82-4992-A080-E60D829F04C7}" srcOrd="6" destOrd="0" presId="urn:microsoft.com/office/officeart/2005/8/layout/radial1"/>
    <dgm:cxn modelId="{7FFE721F-31E1-426F-99CD-EFCC3888473B}" type="presParOf" srcId="{95773CF6-F7BE-40E4-B09B-CAED930A908B}" destId="{E5FBDC10-4FAA-4DFA-B420-D9119BBADEFF}" srcOrd="7" destOrd="0" presId="urn:microsoft.com/office/officeart/2005/8/layout/radial1"/>
    <dgm:cxn modelId="{D6934C95-9F2A-47B8-A400-FE8626DAD0DF}" type="presParOf" srcId="{E5FBDC10-4FAA-4DFA-B420-D9119BBADEFF}" destId="{F30E7CE3-664B-45FE-8BB5-5F01C0A5DBBE}" srcOrd="0" destOrd="0" presId="urn:microsoft.com/office/officeart/2005/8/layout/radial1"/>
    <dgm:cxn modelId="{BC9EE302-E245-468D-BA9A-7D9DD9FF8A00}" type="presParOf" srcId="{95773CF6-F7BE-40E4-B09B-CAED930A908B}" destId="{573C5CF1-94B4-4736-B58C-6D2A872AAEB9}" srcOrd="8" destOrd="0" presId="urn:microsoft.com/office/officeart/2005/8/layout/radial1"/>
    <dgm:cxn modelId="{59B4EAD7-CD1B-458F-85AC-CC6A860ED98E}" type="presParOf" srcId="{95773CF6-F7BE-40E4-B09B-CAED930A908B}" destId="{2A54FA8E-A5B4-4BE2-95DA-46AE22D32A3E}" srcOrd="9" destOrd="0" presId="urn:microsoft.com/office/officeart/2005/8/layout/radial1"/>
    <dgm:cxn modelId="{D262416E-DE2C-4A27-BE93-604C9D12C3CA}" type="presParOf" srcId="{2A54FA8E-A5B4-4BE2-95DA-46AE22D32A3E}" destId="{B431803E-8922-439D-B471-DBA6AE889645}" srcOrd="0" destOrd="0" presId="urn:microsoft.com/office/officeart/2005/8/layout/radial1"/>
    <dgm:cxn modelId="{557B4B96-4BF9-4B01-A427-6B860AF2FB1D}" type="presParOf" srcId="{95773CF6-F7BE-40E4-B09B-CAED930A908B}" destId="{C27FE87F-B9B2-42AD-8A5F-0AF893A04E07}" srcOrd="10" destOrd="0" presId="urn:microsoft.com/office/officeart/2005/8/layout/radial1"/>
    <dgm:cxn modelId="{BF7A8B0C-991C-407C-A948-D3992633C877}" type="presParOf" srcId="{95773CF6-F7BE-40E4-B09B-CAED930A908B}" destId="{A0959B24-FE2A-45B4-B841-B4EF7A219790}" srcOrd="11" destOrd="0" presId="urn:microsoft.com/office/officeart/2005/8/layout/radial1"/>
    <dgm:cxn modelId="{959F2CF8-2A28-4C9E-A67A-8B2E67FCFE23}" type="presParOf" srcId="{A0959B24-FE2A-45B4-B841-B4EF7A219790}" destId="{35DA090A-34FC-4C03-9DB2-0AF09A3C4286}" srcOrd="0" destOrd="0" presId="urn:microsoft.com/office/officeart/2005/8/layout/radial1"/>
    <dgm:cxn modelId="{B4570541-93F5-4FA3-A11F-703739B01BC7}" type="presParOf" srcId="{95773CF6-F7BE-40E4-B09B-CAED930A908B}" destId="{0624D4B3-958A-442B-BCEC-2C815E98D903}" srcOrd="12" destOrd="0" presId="urn:microsoft.com/office/officeart/2005/8/layout/radial1"/>
  </dgm:cxnLst>
  <dgm:bg>
    <a:noFill/>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A5321-288A-4474-800D-442C367E6040}">
      <dsp:nvSpPr>
        <dsp:cNvPr id="0" name=""/>
        <dsp:cNvSpPr/>
      </dsp:nvSpPr>
      <dsp:spPr>
        <a:xfrm>
          <a:off x="3620988" y="2477988"/>
          <a:ext cx="1902023" cy="1902023"/>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kern="1200" dirty="0" smtClean="0"/>
            <a:t>Advantages</a:t>
          </a:r>
          <a:endParaRPr lang="en-US" sz="2000" b="0" kern="1200" dirty="0"/>
        </a:p>
      </dsp:txBody>
      <dsp:txXfrm>
        <a:off x="3899533" y="2756533"/>
        <a:ext cx="1344933" cy="1344933"/>
      </dsp:txXfrm>
    </dsp:sp>
    <dsp:sp modelId="{FC180F2A-E1DD-4803-8544-847EBFBCE691}">
      <dsp:nvSpPr>
        <dsp:cNvPr id="0" name=""/>
        <dsp:cNvSpPr/>
      </dsp:nvSpPr>
      <dsp:spPr>
        <a:xfrm rot="16200000">
          <a:off x="4285773" y="2173041"/>
          <a:ext cx="572452" cy="37441"/>
        </a:xfrm>
        <a:custGeom>
          <a:avLst/>
          <a:gdLst/>
          <a:ahLst/>
          <a:cxnLst/>
          <a:rect l="0" t="0" r="0" b="0"/>
          <a:pathLst>
            <a:path>
              <a:moveTo>
                <a:pt x="0" y="18720"/>
              </a:moveTo>
              <a:lnTo>
                <a:pt x="572452"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57688" y="2177450"/>
        <a:ext cx="28622" cy="28622"/>
      </dsp:txXfrm>
    </dsp:sp>
    <dsp:sp modelId="{5F315CAC-4057-41E3-B1B4-FCF3E4B79A44}">
      <dsp:nvSpPr>
        <dsp:cNvPr id="0" name=""/>
        <dsp:cNvSpPr/>
      </dsp:nvSpPr>
      <dsp:spPr>
        <a:xfrm>
          <a:off x="3620988" y="3512"/>
          <a:ext cx="1902023" cy="190202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baseline="0" smtClean="0"/>
            <a:t>Simple</a:t>
          </a:r>
          <a:endParaRPr lang="en-US" sz="2600" kern="1200" baseline="0" dirty="0"/>
        </a:p>
      </dsp:txBody>
      <dsp:txXfrm>
        <a:off x="3899533" y="282057"/>
        <a:ext cx="1344933" cy="1344933"/>
      </dsp:txXfrm>
    </dsp:sp>
    <dsp:sp modelId="{32B29D2D-E1C0-413D-903E-DB52E03BEF18}">
      <dsp:nvSpPr>
        <dsp:cNvPr id="0" name=""/>
        <dsp:cNvSpPr/>
      </dsp:nvSpPr>
      <dsp:spPr>
        <a:xfrm rot="20026746">
          <a:off x="5394172" y="2857083"/>
          <a:ext cx="602071" cy="37441"/>
        </a:xfrm>
        <a:custGeom>
          <a:avLst/>
          <a:gdLst/>
          <a:ahLst/>
          <a:cxnLst/>
          <a:rect l="0" t="0" r="0" b="0"/>
          <a:pathLst>
            <a:path>
              <a:moveTo>
                <a:pt x="0" y="18720"/>
              </a:moveTo>
              <a:lnTo>
                <a:pt x="602071"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80156" y="2860752"/>
        <a:ext cx="30103" cy="30103"/>
      </dsp:txXfrm>
    </dsp:sp>
    <dsp:sp modelId="{1DF45DA3-23AC-4C65-BF42-4B95B9610429}">
      <dsp:nvSpPr>
        <dsp:cNvPr id="0" name=""/>
        <dsp:cNvSpPr/>
      </dsp:nvSpPr>
      <dsp:spPr>
        <a:xfrm>
          <a:off x="5867405" y="1371596"/>
          <a:ext cx="1902023" cy="1902023"/>
        </a:xfrm>
        <a:prstGeom prst="ellipse">
          <a:avLst/>
        </a:prstGeom>
        <a:gradFill rotWithShape="0">
          <a:gsLst>
            <a:gs pos="0">
              <a:schemeClr val="accent4">
                <a:hueOff val="2079139"/>
                <a:satOff val="-9594"/>
                <a:lumOff val="353"/>
                <a:alphaOff val="0"/>
                <a:satMod val="103000"/>
                <a:lumMod val="102000"/>
                <a:tint val="94000"/>
              </a:schemeClr>
            </a:gs>
            <a:gs pos="50000">
              <a:schemeClr val="accent4">
                <a:hueOff val="2079139"/>
                <a:satOff val="-9594"/>
                <a:lumOff val="353"/>
                <a:alphaOff val="0"/>
                <a:satMod val="110000"/>
                <a:lumMod val="100000"/>
                <a:shade val="100000"/>
              </a:schemeClr>
            </a:gs>
            <a:gs pos="100000">
              <a:schemeClr val="accent4">
                <a:hueOff val="2079139"/>
                <a:satOff val="-9594"/>
                <a:lumOff val="353"/>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Easy install &amp; maintain</a:t>
          </a:r>
          <a:endParaRPr lang="en-US" sz="2600" kern="1200" dirty="0"/>
        </a:p>
      </dsp:txBody>
      <dsp:txXfrm>
        <a:off x="6145950" y="1650141"/>
        <a:ext cx="1344933" cy="1344933"/>
      </dsp:txXfrm>
    </dsp:sp>
    <dsp:sp modelId="{BDC986AE-C6EC-4ED7-8CD2-DBBFA9F6350F}">
      <dsp:nvSpPr>
        <dsp:cNvPr id="0" name=""/>
        <dsp:cNvSpPr/>
      </dsp:nvSpPr>
      <dsp:spPr>
        <a:xfrm rot="1800000">
          <a:off x="5357253" y="4028898"/>
          <a:ext cx="572452" cy="37441"/>
        </a:xfrm>
        <a:custGeom>
          <a:avLst/>
          <a:gdLst/>
          <a:ahLst/>
          <a:cxnLst/>
          <a:rect l="0" t="0" r="0" b="0"/>
          <a:pathLst>
            <a:path>
              <a:moveTo>
                <a:pt x="0" y="18720"/>
              </a:moveTo>
              <a:lnTo>
                <a:pt x="572452"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29168" y="4033307"/>
        <a:ext cx="28622" cy="28622"/>
      </dsp:txXfrm>
    </dsp:sp>
    <dsp:sp modelId="{B7C5E614-8C82-4992-A080-E60D829F04C7}">
      <dsp:nvSpPr>
        <dsp:cNvPr id="0" name=""/>
        <dsp:cNvSpPr/>
      </dsp:nvSpPr>
      <dsp:spPr>
        <a:xfrm>
          <a:off x="5763947" y="3715226"/>
          <a:ext cx="1902023" cy="1902023"/>
        </a:xfrm>
        <a:prstGeom prst="ellipse">
          <a:avLst/>
        </a:prstGeom>
        <a:gradFill rotWithShape="0">
          <a:gsLst>
            <a:gs pos="0">
              <a:schemeClr val="accent4">
                <a:hueOff val="4158277"/>
                <a:satOff val="-19187"/>
                <a:lumOff val="706"/>
                <a:alphaOff val="0"/>
                <a:satMod val="103000"/>
                <a:lumMod val="102000"/>
                <a:tint val="94000"/>
              </a:schemeClr>
            </a:gs>
            <a:gs pos="50000">
              <a:schemeClr val="accent4">
                <a:hueOff val="4158277"/>
                <a:satOff val="-19187"/>
                <a:lumOff val="706"/>
                <a:alphaOff val="0"/>
                <a:satMod val="110000"/>
                <a:lumMod val="100000"/>
                <a:shade val="100000"/>
              </a:schemeClr>
            </a:gs>
            <a:gs pos="100000">
              <a:schemeClr val="accent4">
                <a:hueOff val="4158277"/>
                <a:satOff val="-19187"/>
                <a:lumOff val="706"/>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Physically flexible</a:t>
          </a:r>
          <a:endParaRPr lang="en-US" sz="2600" kern="1200" dirty="0"/>
        </a:p>
      </dsp:txBody>
      <dsp:txXfrm>
        <a:off x="6042492" y="3993771"/>
        <a:ext cx="1344933" cy="1344933"/>
      </dsp:txXfrm>
    </dsp:sp>
    <dsp:sp modelId="{E5FBDC10-4FAA-4DFA-B420-D9119BBADEFF}">
      <dsp:nvSpPr>
        <dsp:cNvPr id="0" name=""/>
        <dsp:cNvSpPr/>
      </dsp:nvSpPr>
      <dsp:spPr>
        <a:xfrm rot="5400000">
          <a:off x="4285773" y="4647517"/>
          <a:ext cx="572452" cy="37441"/>
        </a:xfrm>
        <a:custGeom>
          <a:avLst/>
          <a:gdLst/>
          <a:ahLst/>
          <a:cxnLst/>
          <a:rect l="0" t="0" r="0" b="0"/>
          <a:pathLst>
            <a:path>
              <a:moveTo>
                <a:pt x="0" y="18720"/>
              </a:moveTo>
              <a:lnTo>
                <a:pt x="572452"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57688" y="4651926"/>
        <a:ext cx="28622" cy="28622"/>
      </dsp:txXfrm>
    </dsp:sp>
    <dsp:sp modelId="{573C5CF1-94B4-4736-B58C-6D2A872AAEB9}">
      <dsp:nvSpPr>
        <dsp:cNvPr id="0" name=""/>
        <dsp:cNvSpPr/>
      </dsp:nvSpPr>
      <dsp:spPr>
        <a:xfrm>
          <a:off x="3620988" y="4952464"/>
          <a:ext cx="1902023" cy="1902023"/>
        </a:xfrm>
        <a:prstGeom prst="ellipse">
          <a:avLst/>
        </a:prstGeom>
        <a:gradFill rotWithShape="0">
          <a:gsLst>
            <a:gs pos="0">
              <a:schemeClr val="accent4">
                <a:hueOff val="6237415"/>
                <a:satOff val="-28781"/>
                <a:lumOff val="1059"/>
                <a:alphaOff val="0"/>
                <a:satMod val="103000"/>
                <a:lumMod val="102000"/>
                <a:tint val="94000"/>
              </a:schemeClr>
            </a:gs>
            <a:gs pos="50000">
              <a:schemeClr val="accent4">
                <a:hueOff val="6237415"/>
                <a:satOff val="-28781"/>
                <a:lumOff val="1059"/>
                <a:alphaOff val="0"/>
                <a:satMod val="110000"/>
                <a:lumMod val="100000"/>
                <a:shade val="100000"/>
              </a:schemeClr>
            </a:gs>
            <a:gs pos="100000">
              <a:schemeClr val="accent4">
                <a:hueOff val="6237415"/>
                <a:satOff val="-28781"/>
                <a:lumOff val="1059"/>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smtClean="0"/>
            <a:t>Low weight</a:t>
          </a:r>
          <a:endParaRPr lang="en-US" sz="2600" kern="1200" dirty="0"/>
        </a:p>
      </dsp:txBody>
      <dsp:txXfrm>
        <a:off x="3899533" y="5231009"/>
        <a:ext cx="1344933" cy="1344933"/>
      </dsp:txXfrm>
    </dsp:sp>
    <dsp:sp modelId="{2A54FA8E-A5B4-4BE2-95DA-46AE22D32A3E}">
      <dsp:nvSpPr>
        <dsp:cNvPr id="0" name=""/>
        <dsp:cNvSpPr/>
      </dsp:nvSpPr>
      <dsp:spPr>
        <a:xfrm rot="9013842">
          <a:off x="3222536" y="4021728"/>
          <a:ext cx="560970" cy="37441"/>
        </a:xfrm>
        <a:custGeom>
          <a:avLst/>
          <a:gdLst/>
          <a:ahLst/>
          <a:cxnLst/>
          <a:rect l="0" t="0" r="0" b="0"/>
          <a:pathLst>
            <a:path>
              <a:moveTo>
                <a:pt x="0" y="18720"/>
              </a:moveTo>
              <a:lnTo>
                <a:pt x="560970"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88997" y="4026425"/>
        <a:ext cx="28048" cy="28048"/>
      </dsp:txXfrm>
    </dsp:sp>
    <dsp:sp modelId="{C27FE87F-B9B2-42AD-8A5F-0AF893A04E07}">
      <dsp:nvSpPr>
        <dsp:cNvPr id="0" name=""/>
        <dsp:cNvSpPr/>
      </dsp:nvSpPr>
      <dsp:spPr>
        <a:xfrm>
          <a:off x="1483031" y="3700886"/>
          <a:ext cx="1902023" cy="1902023"/>
        </a:xfrm>
        <a:prstGeom prst="ellipse">
          <a:avLst/>
        </a:prstGeom>
        <a:gradFill rotWithShape="0">
          <a:gsLst>
            <a:gs pos="0">
              <a:schemeClr val="accent4">
                <a:hueOff val="8316554"/>
                <a:satOff val="-38374"/>
                <a:lumOff val="1412"/>
                <a:alphaOff val="0"/>
                <a:satMod val="103000"/>
                <a:lumMod val="102000"/>
                <a:tint val="94000"/>
              </a:schemeClr>
            </a:gs>
            <a:gs pos="50000">
              <a:schemeClr val="accent4">
                <a:hueOff val="8316554"/>
                <a:satOff val="-38374"/>
                <a:lumOff val="1412"/>
                <a:alphaOff val="0"/>
                <a:satMod val="110000"/>
                <a:lumMod val="100000"/>
                <a:shade val="100000"/>
              </a:schemeClr>
            </a:gs>
            <a:gs pos="100000">
              <a:schemeClr val="accent4">
                <a:hueOff val="8316554"/>
                <a:satOff val="-38374"/>
                <a:lumOff val="141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kern="1200" smtClean="0"/>
            <a:t>Easily </a:t>
          </a:r>
          <a:r>
            <a:rPr lang="en-US" sz="1500" kern="1200" smtClean="0">
              <a:latin typeface="Arial Black" pitchFamily="34" charset="0"/>
            </a:rPr>
            <a:t>connectable</a:t>
          </a:r>
          <a:endParaRPr lang="en-US" sz="1500" kern="1200" dirty="0">
            <a:latin typeface="Arial Black" pitchFamily="34" charset="0"/>
          </a:endParaRPr>
        </a:p>
      </dsp:txBody>
      <dsp:txXfrm>
        <a:off x="1761576" y="3979431"/>
        <a:ext cx="1344933" cy="1344933"/>
      </dsp:txXfrm>
    </dsp:sp>
    <dsp:sp modelId="{A0959B24-FE2A-45B4-B841-B4EF7A219790}">
      <dsp:nvSpPr>
        <dsp:cNvPr id="0" name=""/>
        <dsp:cNvSpPr/>
      </dsp:nvSpPr>
      <dsp:spPr>
        <a:xfrm rot="12600000">
          <a:off x="3214294" y="2791660"/>
          <a:ext cx="572452" cy="37441"/>
        </a:xfrm>
        <a:custGeom>
          <a:avLst/>
          <a:gdLst/>
          <a:ahLst/>
          <a:cxnLst/>
          <a:rect l="0" t="0" r="0" b="0"/>
          <a:pathLst>
            <a:path>
              <a:moveTo>
                <a:pt x="0" y="18720"/>
              </a:moveTo>
              <a:lnTo>
                <a:pt x="572452" y="18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3486209" y="2796069"/>
        <a:ext cx="28622" cy="28622"/>
      </dsp:txXfrm>
    </dsp:sp>
    <dsp:sp modelId="{0624D4B3-958A-442B-BCEC-2C815E98D903}">
      <dsp:nvSpPr>
        <dsp:cNvPr id="0" name=""/>
        <dsp:cNvSpPr/>
      </dsp:nvSpPr>
      <dsp:spPr>
        <a:xfrm>
          <a:off x="1478029" y="1240750"/>
          <a:ext cx="1902023" cy="1902023"/>
        </a:xfrm>
        <a:prstGeom prst="ellipse">
          <a:avLst/>
        </a:prstGeom>
        <a:gradFill rotWithShape="0">
          <a:gsLst>
            <a:gs pos="0">
              <a:schemeClr val="accent4">
                <a:hueOff val="10395692"/>
                <a:satOff val="-47968"/>
                <a:lumOff val="1765"/>
                <a:alphaOff val="0"/>
                <a:satMod val="103000"/>
                <a:lumMod val="102000"/>
                <a:tint val="94000"/>
              </a:schemeClr>
            </a:gs>
            <a:gs pos="50000">
              <a:schemeClr val="accent4">
                <a:hueOff val="10395692"/>
                <a:satOff val="-47968"/>
                <a:lumOff val="1765"/>
                <a:alphaOff val="0"/>
                <a:satMod val="110000"/>
                <a:lumMod val="100000"/>
                <a:shade val="100000"/>
              </a:schemeClr>
            </a:gs>
            <a:gs pos="100000">
              <a:schemeClr val="accent4">
                <a:hueOff val="10395692"/>
                <a:satOff val="-47968"/>
                <a:lumOff val="176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t>Inexpensive</a:t>
          </a:r>
          <a:endParaRPr lang="en-US" sz="1800" kern="1200" dirty="0"/>
        </a:p>
      </dsp:txBody>
      <dsp:txXfrm>
        <a:off x="1756574" y="1519295"/>
        <a:ext cx="1344933" cy="134493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FF67B7E0-A9E4-4C23-9500-54FC39F6CC70}" type="datetimeFigureOut">
              <a:rPr lang="en-US"/>
              <a:pPr>
                <a:defRPr/>
              </a:pPr>
              <a:t>5/2/2019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C616E79-AA16-4E89-A27D-B63A705B51E3}" type="slidenum">
              <a:rPr lang="en-US"/>
              <a:pPr>
                <a:defRPr/>
              </a:pPr>
              <a:t>‹#›</a:t>
            </a:fld>
            <a:endParaRPr lang="en-US"/>
          </a:p>
        </p:txBody>
      </p:sp>
    </p:spTree>
    <p:extLst>
      <p:ext uri="{BB962C8B-B14F-4D97-AF65-F5344CB8AC3E}">
        <p14:creationId xmlns="" xmlns:p14="http://schemas.microsoft.com/office/powerpoint/2010/main" val="36393746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STP</a:t>
            </a:r>
          </a:p>
        </p:txBody>
      </p:sp>
      <p:sp>
        <p:nvSpPr>
          <p:cNvPr id="532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1C0D98A-06F1-4952-B031-D45B60DB8104}" type="slidenum">
              <a:rPr lang="en-US" smtClean="0"/>
              <a:pPr/>
              <a:t>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CF888C22-1CD4-4826-A066-F32F373CFFEE}" type="slidenum">
              <a:rPr lang="en-US" altLang="en-US"/>
              <a:pPr/>
              <a:t>17</a:t>
            </a:fld>
            <a:endParaRPr lang="en-US" altLang="en-US"/>
          </a:p>
        </p:txBody>
      </p:sp>
      <p:sp>
        <p:nvSpPr>
          <p:cNvPr id="1142786" name="Rectangle 2"/>
          <p:cNvSpPr>
            <a:spLocks noGrp="1" noRot="1" noChangeAspect="1" noChangeArrowheads="1" noTextEdit="1"/>
          </p:cNvSpPr>
          <p:nvPr>
            <p:ph type="sldImg"/>
          </p:nvPr>
        </p:nvSpPr>
        <p:spPr>
          <a:ln/>
        </p:spPr>
      </p:sp>
      <p:sp>
        <p:nvSpPr>
          <p:cNvPr id="1142787" name="Rectangle 3"/>
          <p:cNvSpPr>
            <a:spLocks noGrp="1" noChangeArrowheads="1"/>
          </p:cNvSpPr>
          <p:nvPr>
            <p:ph type="body" idx="1"/>
          </p:nvPr>
        </p:nvSpPr>
        <p:spPr/>
        <p:txBody>
          <a:bodyPr/>
          <a:lstStyle/>
          <a:p>
            <a:endParaRPr lang="en-US" altLang="en-US"/>
          </a:p>
        </p:txBody>
      </p:sp>
    </p:spTree>
    <p:extLst>
      <p:ext uri="{BB962C8B-B14F-4D97-AF65-F5344CB8AC3E}">
        <p14:creationId xmlns="" xmlns:p14="http://schemas.microsoft.com/office/powerpoint/2010/main" val="44535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type="sldNum" sz="quarter" idx="5"/>
          </p:nvPr>
        </p:nvSpPr>
        <p:spPr>
          <a:ln/>
        </p:spPr>
        <p:txBody>
          <a:bodyPr/>
          <a:lstStyle/>
          <a:p>
            <a:fld id="{BA4F3BE0-01C8-4446-A476-D2BC0281D6F5}" type="slidenum">
              <a:rPr lang="en-US" altLang="en-US"/>
              <a:pPr/>
              <a:t>58</a:t>
            </a:fld>
            <a:endParaRPr lang="en-US" altLang="en-US"/>
          </a:p>
        </p:txBody>
      </p:sp>
      <p:sp>
        <p:nvSpPr>
          <p:cNvPr id="1218562" name="Rectangle 2"/>
          <p:cNvSpPr>
            <a:spLocks noGrp="1" noRot="1" noChangeAspect="1" noChangeArrowheads="1" noTextEdit="1"/>
          </p:cNvSpPr>
          <p:nvPr>
            <p:ph type="sldImg"/>
          </p:nvPr>
        </p:nvSpPr>
        <p:spPr>
          <a:ln/>
        </p:spPr>
      </p:sp>
      <p:sp>
        <p:nvSpPr>
          <p:cNvPr id="1218563" name="Rectangle 3"/>
          <p:cNvSpPr>
            <a:spLocks noGrp="1" noChangeArrowheads="1"/>
          </p:cNvSpPr>
          <p:nvPr>
            <p:ph type="body" idx="1"/>
          </p:nvPr>
        </p:nvSpPr>
        <p:spPr/>
        <p:txBody>
          <a:bodyPr>
            <a:normAutofit fontScale="92500"/>
          </a:bodyPr>
          <a:lstStyle/>
          <a:p>
            <a:r>
              <a:rPr lang="en-US" altLang="en-US"/>
              <a:t>Wireless technology offers many advantages compared to traditional wired networks. </a:t>
            </a:r>
          </a:p>
          <a:p>
            <a:r>
              <a:rPr lang="en-US" altLang="en-US"/>
              <a:t>One of the main advantages is the ability to provide anytime, anywhere connectivity. The widespread implementation of wireless in public locations, known as hotspots, allows people to easily connect to the Internet to download information and exchange emails and files. </a:t>
            </a:r>
          </a:p>
          <a:p>
            <a:r>
              <a:rPr lang="en-US" altLang="en-US"/>
              <a:t>Wireless technology is fairly easy and inexpensive to install. The cost of home and business wireless devices continues to decrease. Yet, despite the decrease in cost, the data rate and capabilities of these devices have increased, allowing faster, more reliable wireless connections. </a:t>
            </a:r>
          </a:p>
          <a:p>
            <a:r>
              <a:rPr lang="en-US" altLang="en-US"/>
              <a:t>Wireless technology enables networks to be easily expanded, without the limitations of cabled connections. New and visiting users can join the network quickly and easily.</a:t>
            </a:r>
          </a:p>
          <a:p>
            <a:r>
              <a:rPr lang="en-US" altLang="en-US"/>
              <a:t>Despite the flexibility and benefits of wireless, there are some limitations and risks. </a:t>
            </a:r>
          </a:p>
          <a:p>
            <a:r>
              <a:rPr lang="en-US" altLang="en-US"/>
              <a:t>First, Wireless LAN (WLAN) technologies make use of the unlicensed regions of the RF spectrum. Since these regions are unregulated, many different devices make use of them. As a result, these regions are congested and signals from different devices often interfere with each other. In addition, many devices such as microwave ovens and cordless phones use these frequencies and can interfere with WLAN communications. </a:t>
            </a:r>
          </a:p>
          <a:p>
            <a:r>
              <a:rPr lang="en-US" altLang="en-US"/>
              <a:t>Second, a major concern with wireless is security. Wireless provides ease of access. It does this by broadcasting data in a manner that allows anyone the ability to access it. However, this same feature also limits the amount of protection wireless can provide for the data. It allows anyone to intercept the communication stream, even unintended recipients. To address these security concerns, techniques have been developed to help secure wireless transmissions including encryption and authentication.</a:t>
            </a:r>
          </a:p>
        </p:txBody>
      </p:sp>
    </p:spTree>
    <p:extLst>
      <p:ext uri="{BB962C8B-B14F-4D97-AF65-F5344CB8AC3E}">
        <p14:creationId xmlns="" xmlns:p14="http://schemas.microsoft.com/office/powerpoint/2010/main" val="3185834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C5A65EB5-A030-4FE6-82E5-A9B97F276556}" type="datetime1">
              <a:rPr lang="en-US" smtClean="0"/>
              <a:pPr>
                <a:defRPr/>
              </a:pPr>
              <a:t>5/2/2019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356F334-EB03-4234-A1E8-DC43DAA6C7E9}" type="slidenum">
              <a:rPr lang="en-US" smtClean="0"/>
              <a:pPr>
                <a:defRPr/>
              </a:pPr>
              <a:t>‹#›</a:t>
            </a:fld>
            <a:endParaRPr lang="en-US"/>
          </a:p>
        </p:txBody>
      </p:sp>
    </p:spTree>
    <p:extLst>
      <p:ext uri="{BB962C8B-B14F-4D97-AF65-F5344CB8AC3E}">
        <p14:creationId xmlns="" xmlns:p14="http://schemas.microsoft.com/office/powerpoint/2010/main" val="119897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A1F2DC5-70BB-4745-9674-4AC7600253AA}" type="datetime1">
              <a:rPr lang="en-US" smtClean="0"/>
              <a:pPr>
                <a:defRPr/>
              </a:pPr>
              <a:t>5/2/2019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F23A3C-289E-4866-ACC1-AD832A78CD4A}" type="slidenum">
              <a:rPr lang="en-US" smtClean="0"/>
              <a:pPr>
                <a:defRPr/>
              </a:pPr>
              <a:t>‹#›</a:t>
            </a:fld>
            <a:endParaRPr lang="en-US"/>
          </a:p>
        </p:txBody>
      </p:sp>
    </p:spTree>
    <p:extLst>
      <p:ext uri="{BB962C8B-B14F-4D97-AF65-F5344CB8AC3E}">
        <p14:creationId xmlns="" xmlns:p14="http://schemas.microsoft.com/office/powerpoint/2010/main" val="340594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E2DE0EF-E795-4234-B95B-B9D363AF329F}" type="datetime1">
              <a:rPr lang="en-US" smtClean="0"/>
              <a:pPr>
                <a:defRPr/>
              </a:pPr>
              <a:t>5/2/2019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2015CC-1C74-49FF-AB94-85B3BCB3139C}" type="slidenum">
              <a:rPr lang="en-US" smtClean="0"/>
              <a:pPr>
                <a:defRPr/>
              </a:pPr>
              <a:t>‹#›</a:t>
            </a:fld>
            <a:endParaRPr lang="en-US"/>
          </a:p>
        </p:txBody>
      </p:sp>
    </p:spTree>
    <p:extLst>
      <p:ext uri="{BB962C8B-B14F-4D97-AF65-F5344CB8AC3E}">
        <p14:creationId xmlns="" xmlns:p14="http://schemas.microsoft.com/office/powerpoint/2010/main" val="40271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1754E32F-BBEB-40D9-B40F-7A8E0AA66787}" type="slidenum">
              <a:rPr lang="en-US"/>
              <a:pPr/>
              <a:t>‹#›</a:t>
            </a:fld>
            <a:endParaRPr lang="en-US"/>
          </a:p>
        </p:txBody>
      </p:sp>
    </p:spTree>
    <p:extLst>
      <p:ext uri="{BB962C8B-B14F-4D97-AF65-F5344CB8AC3E}">
        <p14:creationId xmlns="" xmlns:p14="http://schemas.microsoft.com/office/powerpoint/2010/main" val="241428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FC7CC069-3290-455A-A090-6534D94EAB41}" type="datetime1">
              <a:rPr lang="en-US" smtClean="0"/>
              <a:pPr>
                <a:defRPr/>
              </a:pPr>
              <a:t>5/2/2019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0571383-4EDA-4B0E-988D-4B981B2D3641}" type="slidenum">
              <a:rPr lang="en-US" smtClean="0"/>
              <a:pPr>
                <a:defRPr/>
              </a:pPr>
              <a:t>‹#›</a:t>
            </a:fld>
            <a:endParaRPr lang="en-US"/>
          </a:p>
        </p:txBody>
      </p:sp>
    </p:spTree>
    <p:extLst>
      <p:ext uri="{BB962C8B-B14F-4D97-AF65-F5344CB8AC3E}">
        <p14:creationId xmlns="" xmlns:p14="http://schemas.microsoft.com/office/powerpoint/2010/main" val="168754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9E8C541A-9E65-4BF1-BC51-7476620C662F}" type="datetime1">
              <a:rPr lang="en-US" smtClean="0"/>
              <a:pPr>
                <a:defRPr/>
              </a:pPr>
              <a:t>5/2/2019</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E406D4C-84AD-4485-9C81-C3516E66985E}" type="slidenum">
              <a:rPr lang="en-US" smtClean="0"/>
              <a:pPr>
                <a:defRPr/>
              </a:pPr>
              <a:t>‹#›</a:t>
            </a:fld>
            <a:endParaRPr lang="en-US"/>
          </a:p>
        </p:txBody>
      </p:sp>
    </p:spTree>
    <p:extLst>
      <p:ext uri="{BB962C8B-B14F-4D97-AF65-F5344CB8AC3E}">
        <p14:creationId xmlns="" xmlns:p14="http://schemas.microsoft.com/office/powerpoint/2010/main" val="3872978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3BA5EDF2-F167-4A69-9840-230A48EE57B7}" type="datetime1">
              <a:rPr lang="en-US" smtClean="0"/>
              <a:pPr>
                <a:defRPr/>
              </a:pPr>
              <a:t>5/2/2019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C10BE09-0E66-447C-A8E0-C8BDA17400D5}" type="slidenum">
              <a:rPr lang="en-US" smtClean="0"/>
              <a:pPr>
                <a:defRPr/>
              </a:pPr>
              <a:t>‹#›</a:t>
            </a:fld>
            <a:endParaRPr lang="en-US"/>
          </a:p>
        </p:txBody>
      </p:sp>
    </p:spTree>
    <p:extLst>
      <p:ext uri="{BB962C8B-B14F-4D97-AF65-F5344CB8AC3E}">
        <p14:creationId xmlns="" xmlns:p14="http://schemas.microsoft.com/office/powerpoint/2010/main" val="348708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E09B5C25-9EE6-4228-A356-41B997294C79}" type="datetime1">
              <a:rPr lang="en-US" smtClean="0"/>
              <a:pPr>
                <a:defRPr/>
              </a:pPr>
              <a:t>5/2/2019</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D21CFB6-360D-48CB-B302-056BDDD9A101}" type="slidenum">
              <a:rPr lang="en-US" smtClean="0"/>
              <a:pPr>
                <a:defRPr/>
              </a:pPr>
              <a:t>‹#›</a:t>
            </a:fld>
            <a:endParaRPr lang="en-US"/>
          </a:p>
        </p:txBody>
      </p:sp>
    </p:spTree>
    <p:extLst>
      <p:ext uri="{BB962C8B-B14F-4D97-AF65-F5344CB8AC3E}">
        <p14:creationId xmlns="" xmlns:p14="http://schemas.microsoft.com/office/powerpoint/2010/main" val="3315159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337AC6E8-CB92-4D0D-9087-76650FDA1E0F}" type="datetime1">
              <a:rPr lang="en-US" smtClean="0"/>
              <a:pPr>
                <a:defRPr/>
              </a:pPr>
              <a:t>5/2/2019</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A13714E-478C-4A64-9DA5-2719B8028A93}" type="slidenum">
              <a:rPr lang="en-US" smtClean="0"/>
              <a:pPr>
                <a:defRPr/>
              </a:pPr>
              <a:t>‹#›</a:t>
            </a:fld>
            <a:endParaRPr lang="en-US"/>
          </a:p>
        </p:txBody>
      </p:sp>
    </p:spTree>
    <p:extLst>
      <p:ext uri="{BB962C8B-B14F-4D97-AF65-F5344CB8AC3E}">
        <p14:creationId xmlns="" xmlns:p14="http://schemas.microsoft.com/office/powerpoint/2010/main" val="3853395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F6390EF-F4F6-4CAE-94D1-50812A54E3DF}" type="datetime1">
              <a:rPr lang="en-US" smtClean="0"/>
              <a:pPr>
                <a:defRPr/>
              </a:pPr>
              <a:t>5/2/2019</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D7803BF4-D5F8-45F6-9FDE-AF3016DD1761}" type="slidenum">
              <a:rPr lang="en-US" smtClean="0"/>
              <a:pPr>
                <a:defRPr/>
              </a:pPr>
              <a:t>‹#›</a:t>
            </a:fld>
            <a:endParaRPr lang="en-US"/>
          </a:p>
        </p:txBody>
      </p:sp>
    </p:spTree>
    <p:extLst>
      <p:ext uri="{BB962C8B-B14F-4D97-AF65-F5344CB8AC3E}">
        <p14:creationId xmlns="" xmlns:p14="http://schemas.microsoft.com/office/powerpoint/2010/main" val="352157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1B4F9111-95E0-4040-A451-5E29DE1B64E8}" type="datetime1">
              <a:rPr lang="en-US" smtClean="0"/>
              <a:pPr>
                <a:defRPr/>
              </a:pPr>
              <a:t>5/2/2019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EA5EBCC-ADC5-450C-A691-9C38EE08B45D}" type="slidenum">
              <a:rPr lang="en-US" smtClean="0"/>
              <a:pPr>
                <a:defRPr/>
              </a:pPr>
              <a:t>‹#›</a:t>
            </a:fld>
            <a:endParaRPr lang="en-US"/>
          </a:p>
        </p:txBody>
      </p:sp>
    </p:spTree>
    <p:extLst>
      <p:ext uri="{BB962C8B-B14F-4D97-AF65-F5344CB8AC3E}">
        <p14:creationId xmlns="" xmlns:p14="http://schemas.microsoft.com/office/powerpoint/2010/main" val="740507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30FAEF97-F854-4C49-A499-7C2D00308BFE}" type="datetime1">
              <a:rPr lang="en-US" smtClean="0"/>
              <a:pPr>
                <a:defRPr/>
              </a:pPr>
              <a:t>5/2/2019</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B1AF477-8539-47F3-8C6E-9F9D8786FD46}" type="slidenum">
              <a:rPr lang="en-US" smtClean="0"/>
              <a:pPr>
                <a:defRPr/>
              </a:pPr>
              <a:t>‹#›</a:t>
            </a:fld>
            <a:endParaRPr lang="en-US"/>
          </a:p>
        </p:txBody>
      </p:sp>
    </p:spTree>
    <p:extLst>
      <p:ext uri="{BB962C8B-B14F-4D97-AF65-F5344CB8AC3E}">
        <p14:creationId xmlns="" xmlns:p14="http://schemas.microsoft.com/office/powerpoint/2010/main" val="113987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0003A9AB-D5B0-4D6F-AD9C-DA65BD626676}" type="datetime1">
              <a:rPr lang="en-US" smtClean="0"/>
              <a:pPr>
                <a:defRPr/>
              </a:pPr>
              <a:t>5/2/2019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2A81582-7674-44B1-AD6A-F0BCC325BC49}" type="slidenum">
              <a:rPr lang="en-US" smtClean="0"/>
              <a:pPr>
                <a:defRPr/>
              </a:pPr>
              <a:t>‹#›</a:t>
            </a:fld>
            <a:endParaRPr lang="en-US"/>
          </a:p>
        </p:txBody>
      </p:sp>
    </p:spTree>
    <p:extLst>
      <p:ext uri="{BB962C8B-B14F-4D97-AF65-F5344CB8AC3E}">
        <p14:creationId xmlns="" xmlns:p14="http://schemas.microsoft.com/office/powerpoint/2010/main" val="2518423093"/>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0.gi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90600" y="1184564"/>
            <a:ext cx="5562600" cy="5476299"/>
          </a:xfrm>
          <a:prstGeom prst="rect">
            <a:avLst/>
          </a:prstGeom>
        </p:spPr>
      </p:pic>
      <p:sp>
        <p:nvSpPr>
          <p:cNvPr id="7170" name="Rectangle 2"/>
          <p:cNvSpPr>
            <a:spLocks noGrp="1" noChangeArrowheads="1"/>
          </p:cNvSpPr>
          <p:nvPr>
            <p:ph type="ctrTitle"/>
          </p:nvPr>
        </p:nvSpPr>
        <p:spPr>
          <a:xfrm>
            <a:off x="278110" y="533400"/>
            <a:ext cx="8484890" cy="685800"/>
          </a:xfrm>
        </p:spPr>
        <p:txBody>
          <a:bodyPr>
            <a:normAutofit fontScale="90000"/>
          </a:bodyPr>
          <a:lstStyle/>
          <a:p>
            <a:pPr eaLnBrk="1" hangingPunct="1"/>
            <a:r>
              <a:rPr sz="3600" b="1" smtClean="0">
                <a:solidFill>
                  <a:srgbClr val="FF0000"/>
                </a:solidFill>
                <a:latin typeface="Nyala"/>
                <a:cs typeface="Andalus" pitchFamily="18" charset="-78"/>
              </a:rPr>
              <a:t>Chapter </a:t>
            </a:r>
            <a:r>
              <a:rPr lang="en-US" sz="3600" b="1" dirty="0" smtClean="0">
                <a:solidFill>
                  <a:srgbClr val="FF0000"/>
                </a:solidFill>
                <a:latin typeface="Nyala"/>
                <a:cs typeface="Andalus" pitchFamily="18" charset="-78"/>
              </a:rPr>
              <a:t>  Three</a:t>
            </a:r>
            <a:r>
              <a:rPr sz="2800" b="1" dirty="0" smtClean="0">
                <a:latin typeface="Nyala"/>
                <a:cs typeface="Andalus" pitchFamily="18" charset="-78"/>
              </a:rPr>
              <a:t/>
            </a:r>
            <a:br>
              <a:rPr sz="2800" b="1" dirty="0" smtClean="0">
                <a:latin typeface="Nyala"/>
                <a:cs typeface="Andalus" pitchFamily="18" charset="-78"/>
              </a:rPr>
            </a:br>
            <a:r>
              <a:rPr sz="1600" b="1" dirty="0" smtClean="0">
                <a:latin typeface="Nyala"/>
                <a:cs typeface="Andalus" pitchFamily="18" charset="-78"/>
              </a:rPr>
              <a:t/>
            </a:r>
            <a:br>
              <a:rPr sz="1600" b="1" dirty="0" smtClean="0">
                <a:latin typeface="Nyala"/>
                <a:cs typeface="Andalus" pitchFamily="18" charset="-78"/>
              </a:rPr>
            </a:br>
            <a:r>
              <a:rPr sz="2800" b="1" dirty="0" smtClean="0">
                <a:latin typeface="Nyala"/>
                <a:cs typeface="Andalus" pitchFamily="18" charset="-78"/>
              </a:rPr>
              <a:t>Data Communication and Transmission Medias</a:t>
            </a:r>
          </a:p>
        </p:txBody>
      </p:sp>
      <p:sp>
        <p:nvSpPr>
          <p:cNvPr id="7171" name="Rectangle 2"/>
          <p:cNvSpPr txBox="1">
            <a:spLocks noChangeArrowheads="1"/>
          </p:cNvSpPr>
          <p:nvPr/>
        </p:nvSpPr>
        <p:spPr bwMode="auto">
          <a:xfrm>
            <a:off x="5181600" y="5581795"/>
            <a:ext cx="4173537" cy="10790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bIns="91440" anchor="ct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endParaRPr lang="en-US" b="1" dirty="0">
              <a:latin typeface="Andalus" pitchFamily="18" charset="-78"/>
              <a:cs typeface="Andalus" pitchFamily="18" charset="-78"/>
            </a:endParaRPr>
          </a:p>
          <a:p>
            <a:pPr algn="ctr" eaLnBrk="1" hangingPunct="1"/>
            <a:r>
              <a:rPr lang="en-US" b="1" dirty="0" smtClean="0">
                <a:latin typeface="Andalus" pitchFamily="18" charset="-78"/>
                <a:cs typeface="Andalus" pitchFamily="18" charset="-78"/>
              </a:rPr>
              <a:t>Haleluyaluya@yahoo.com</a:t>
            </a:r>
            <a:endParaRPr lang="en-US" b="1" dirty="0">
              <a:latin typeface="Andalus" pitchFamily="18" charset="-78"/>
              <a:cs typeface="Andalus" pitchFamily="18" charset="-78"/>
            </a:endParaRPr>
          </a:p>
        </p:txBody>
      </p:sp>
    </p:spTree>
    <p:extLst>
      <p:ext uri="{BB962C8B-B14F-4D97-AF65-F5344CB8AC3E}">
        <p14:creationId xmlns="" xmlns:p14="http://schemas.microsoft.com/office/powerpoint/2010/main" val="95960264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81000" y="228600"/>
            <a:ext cx="8305800" cy="533400"/>
          </a:xfrm>
        </p:spPr>
        <p:txBody>
          <a:bodyPr/>
          <a:lstStyle/>
          <a:p>
            <a:pPr eaLnBrk="1" hangingPunct="1"/>
            <a:r>
              <a:rPr lang="en-US" sz="2600" b="1" dirty="0">
                <a:solidFill>
                  <a:srgbClr val="00B050"/>
                </a:solidFill>
                <a:latin typeface="Nyala"/>
                <a:cs typeface="Andalus" pitchFamily="18" charset="-78"/>
              </a:rPr>
              <a:t>UTP Categories</a:t>
            </a:r>
          </a:p>
        </p:txBody>
      </p:sp>
      <p:sp>
        <p:nvSpPr>
          <p:cNvPr id="16387" name="Content Placeholder 2"/>
          <p:cNvSpPr>
            <a:spLocks noGrp="1"/>
          </p:cNvSpPr>
          <p:nvPr>
            <p:ph idx="1"/>
          </p:nvPr>
        </p:nvSpPr>
        <p:spPr>
          <a:xfrm>
            <a:off x="381000" y="685800"/>
            <a:ext cx="8305800" cy="5334000"/>
          </a:xfrm>
        </p:spPr>
        <p:txBody>
          <a:bodyPr/>
          <a:lstStyle/>
          <a:p>
            <a:pPr algn="just" eaLnBrk="1" hangingPunct="1">
              <a:lnSpc>
                <a:spcPct val="200000"/>
              </a:lnSpc>
              <a:defRPr/>
            </a:pPr>
            <a:r>
              <a:rPr lang="en-US" dirty="0" smtClean="0">
                <a:latin typeface="Nyala"/>
              </a:rPr>
              <a:t>The Electronic Industries Association (EIA) has developed standards to classify unshielded twisted-pair cable into </a:t>
            </a:r>
            <a:r>
              <a:rPr lang="en-US" dirty="0" smtClean="0">
                <a:solidFill>
                  <a:srgbClr val="FF0000"/>
                </a:solidFill>
                <a:effectLst>
                  <a:outerShdw blurRad="38100" dist="38100" dir="2700000" algn="tl">
                    <a:srgbClr val="000000">
                      <a:alpha val="43137"/>
                    </a:srgbClr>
                  </a:outerShdw>
                </a:effectLst>
                <a:latin typeface="Nyala"/>
              </a:rPr>
              <a:t>seven categories</a:t>
            </a:r>
            <a:r>
              <a:rPr lang="en-US" dirty="0" smtClean="0">
                <a:latin typeface="Nyala"/>
              </a:rPr>
              <a:t>.</a:t>
            </a:r>
          </a:p>
          <a:p>
            <a:pPr algn="just" eaLnBrk="1" hangingPunct="1">
              <a:lnSpc>
                <a:spcPct val="200000"/>
              </a:lnSpc>
              <a:defRPr/>
            </a:pPr>
            <a:r>
              <a:rPr lang="en-US" dirty="0" smtClean="0">
                <a:latin typeface="Nyala"/>
              </a:rPr>
              <a:t> Categories are determined by cable quality, with </a:t>
            </a:r>
            <a:r>
              <a:rPr lang="en-US" dirty="0" smtClean="0">
                <a:solidFill>
                  <a:srgbClr val="FF0000"/>
                </a:solidFill>
                <a:effectLst>
                  <a:outerShdw blurRad="38100" dist="38100" dir="2700000" algn="tl">
                    <a:srgbClr val="000000">
                      <a:alpha val="43137"/>
                    </a:srgbClr>
                  </a:outerShdw>
                </a:effectLst>
                <a:latin typeface="Nyala"/>
              </a:rPr>
              <a:t>1</a:t>
            </a:r>
            <a:r>
              <a:rPr lang="en-US" dirty="0" smtClean="0">
                <a:latin typeface="Nyala"/>
              </a:rPr>
              <a:t> as the lowest and </a:t>
            </a:r>
            <a:r>
              <a:rPr lang="en-US" dirty="0" smtClean="0">
                <a:solidFill>
                  <a:srgbClr val="FF0000"/>
                </a:solidFill>
                <a:effectLst>
                  <a:outerShdw blurRad="38100" dist="38100" dir="2700000" algn="tl">
                    <a:srgbClr val="000000">
                      <a:alpha val="43137"/>
                    </a:srgbClr>
                  </a:outerShdw>
                </a:effectLst>
                <a:latin typeface="Nyala"/>
              </a:rPr>
              <a:t>7</a:t>
            </a:r>
            <a:r>
              <a:rPr lang="en-US" dirty="0" smtClean="0">
                <a:latin typeface="Nyala"/>
              </a:rPr>
              <a:t> as the highest.</a:t>
            </a:r>
          </a:p>
          <a:p>
            <a:pPr algn="just" eaLnBrk="1" hangingPunct="1">
              <a:lnSpc>
                <a:spcPct val="200000"/>
              </a:lnSpc>
              <a:defRPr/>
            </a:pPr>
            <a:r>
              <a:rPr lang="en-US" dirty="0" smtClean="0">
                <a:latin typeface="Nyala"/>
              </a:rPr>
              <a:t>Each EIA category is suitable for specific uses.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11</a:t>
            </a:fld>
            <a:endParaRPr lang="en-US"/>
          </a:p>
        </p:txBody>
      </p:sp>
      <p:pic>
        <p:nvPicPr>
          <p:cNvPr id="17412" name="Picture 2"/>
          <p:cNvPicPr>
            <a:picLocks noChangeAspect="1" noChangeArrowheads="1"/>
          </p:cNvPicPr>
          <p:nvPr/>
        </p:nvPicPr>
        <p:blipFill>
          <a:blip r:embed="rId2"/>
          <a:srcRect/>
          <a:stretch>
            <a:fillRect/>
          </a:stretch>
        </p:blipFill>
        <p:spPr bwMode="auto">
          <a:xfrm>
            <a:off x="228600" y="403225"/>
            <a:ext cx="8686800" cy="6302375"/>
          </a:xfrm>
          <a:prstGeom prst="rect">
            <a:avLst/>
          </a:prstGeom>
          <a:blipFill>
            <a:blip r:embed="rId3"/>
            <a:tile tx="0" ty="0" sx="100000" sy="100000" flip="none" algn="tl"/>
          </a:blip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274638"/>
            <a:ext cx="8229600" cy="639762"/>
          </a:xfrm>
        </p:spPr>
        <p:txBody>
          <a:bodyPr/>
          <a:lstStyle/>
          <a:p>
            <a:pPr eaLnBrk="1" hangingPunct="1"/>
            <a:r>
              <a:rPr lang="en-US" sz="2800" b="1" dirty="0">
                <a:solidFill>
                  <a:srgbClr val="00B050"/>
                </a:solidFill>
                <a:latin typeface="Nyala"/>
                <a:cs typeface="Andalus" pitchFamily="18" charset="-78"/>
              </a:rPr>
              <a:t>Connectors</a:t>
            </a:r>
          </a:p>
        </p:txBody>
      </p:sp>
      <p:sp>
        <p:nvSpPr>
          <p:cNvPr id="18435" name="Content Placeholder 2"/>
          <p:cNvSpPr>
            <a:spLocks noGrp="1"/>
          </p:cNvSpPr>
          <p:nvPr>
            <p:ph idx="1"/>
          </p:nvPr>
        </p:nvSpPr>
        <p:spPr>
          <a:xfrm>
            <a:off x="413544" y="723900"/>
            <a:ext cx="8229600" cy="5257800"/>
          </a:xfrm>
        </p:spPr>
        <p:txBody>
          <a:bodyPr/>
          <a:lstStyle/>
          <a:p>
            <a:pPr algn="just" eaLnBrk="1" hangingPunct="1">
              <a:lnSpc>
                <a:spcPct val="150000"/>
              </a:lnSpc>
              <a:defRPr/>
            </a:pPr>
            <a:r>
              <a:rPr lang="en-US" dirty="0" smtClean="0">
                <a:latin typeface="Nyala"/>
              </a:rPr>
              <a:t>The most common UTP connector is </a:t>
            </a:r>
            <a:r>
              <a:rPr lang="en-US" dirty="0" smtClean="0">
                <a:solidFill>
                  <a:srgbClr val="FF0000"/>
                </a:solidFill>
                <a:effectLst>
                  <a:outerShdw blurRad="38100" dist="38100" dir="2700000" algn="tl">
                    <a:srgbClr val="000000">
                      <a:alpha val="43137"/>
                    </a:srgbClr>
                  </a:outerShdw>
                </a:effectLst>
                <a:latin typeface="Nyala"/>
              </a:rPr>
              <a:t>RJ45</a:t>
            </a:r>
            <a:r>
              <a:rPr lang="en-US" dirty="0" smtClean="0">
                <a:latin typeface="Nyala"/>
              </a:rPr>
              <a:t> (RJ stands for registered jack). The RJ45 is a keyed connector, meaning the connector can be inserted in only one way.</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12</a:t>
            </a:fld>
            <a:endParaRPr lang="en-US"/>
          </a:p>
        </p:txBody>
      </p:sp>
      <p:pic>
        <p:nvPicPr>
          <p:cNvPr id="6" name="Picture 1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57200" y="3352800"/>
            <a:ext cx="4927271" cy="19698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3"/>
          <a:stretch>
            <a:fillRect/>
          </a:stretch>
        </p:blipFill>
        <p:spPr>
          <a:xfrm>
            <a:off x="6457950" y="3048000"/>
            <a:ext cx="2371488" cy="3121026"/>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274638"/>
            <a:ext cx="8229600" cy="715962"/>
          </a:xfrm>
        </p:spPr>
        <p:txBody>
          <a:bodyPr/>
          <a:lstStyle/>
          <a:p>
            <a:r>
              <a:rPr lang="en-US" sz="2800" b="1" dirty="0" smtClean="0">
                <a:solidFill>
                  <a:srgbClr val="00B050"/>
                </a:solidFill>
                <a:latin typeface="Nyala"/>
                <a:cs typeface="Andalus" pitchFamily="18" charset="-78"/>
              </a:rPr>
              <a:t>Twisted-pair cable Applications</a:t>
            </a:r>
            <a:endParaRPr lang="en-US" sz="2800" b="1" dirty="0">
              <a:solidFill>
                <a:srgbClr val="00B050"/>
              </a:solidFill>
              <a:latin typeface="Nyala"/>
              <a:cs typeface="Andalus" pitchFamily="18" charset="-78"/>
            </a:endParaRPr>
          </a:p>
        </p:txBody>
      </p:sp>
      <p:sp>
        <p:nvSpPr>
          <p:cNvPr id="86019" name="Rectangle 3"/>
          <p:cNvSpPr>
            <a:spLocks noGrp="1" noChangeArrowheads="1"/>
          </p:cNvSpPr>
          <p:nvPr>
            <p:ph idx="1"/>
          </p:nvPr>
        </p:nvSpPr>
        <p:spPr>
          <a:xfrm>
            <a:off x="381000" y="838200"/>
            <a:ext cx="8229600" cy="5791200"/>
          </a:xfrm>
        </p:spPr>
        <p:txBody>
          <a:bodyPr/>
          <a:lstStyle/>
          <a:p>
            <a:pPr>
              <a:lnSpc>
                <a:spcPct val="150000"/>
              </a:lnSpc>
              <a:buFont typeface="Wingdings" pitchFamily="2" charset="2"/>
              <a:buChar char="Ø"/>
            </a:pPr>
            <a:r>
              <a:rPr lang="en-US" sz="2300" dirty="0" smtClean="0">
                <a:effectLst/>
                <a:latin typeface="Nyala"/>
              </a:rPr>
              <a:t>Within buildings</a:t>
            </a:r>
          </a:p>
          <a:p>
            <a:pPr>
              <a:lnSpc>
                <a:spcPct val="150000"/>
              </a:lnSpc>
              <a:buFont typeface="Wingdings" pitchFamily="2" charset="2"/>
              <a:buChar char="Ø"/>
            </a:pPr>
            <a:r>
              <a:rPr lang="en-US" sz="2300" dirty="0" smtClean="0">
                <a:effectLst/>
                <a:latin typeface="Nyala"/>
              </a:rPr>
              <a:t>Most common medium</a:t>
            </a:r>
          </a:p>
          <a:p>
            <a:pPr algn="just">
              <a:lnSpc>
                <a:spcPct val="150000"/>
              </a:lnSpc>
              <a:buFont typeface="Wingdings" pitchFamily="2" charset="2"/>
              <a:buChar char="Ø"/>
            </a:pPr>
            <a:r>
              <a:rPr lang="en-US" sz="2300" dirty="0" smtClean="0">
                <a:latin typeface="Nyala"/>
              </a:rPr>
              <a:t>Twisted-pair </a:t>
            </a:r>
            <a:r>
              <a:rPr lang="en-US" sz="2300" dirty="0">
                <a:latin typeface="Nyala"/>
              </a:rPr>
              <a:t>cables are used in </a:t>
            </a:r>
            <a:r>
              <a:rPr lang="en-US" sz="2300" b="1" dirty="0">
                <a:latin typeface="Nyala"/>
              </a:rPr>
              <a:t>telephones lines </a:t>
            </a:r>
            <a:r>
              <a:rPr lang="en-US" sz="2300" dirty="0">
                <a:latin typeface="Nyala"/>
              </a:rPr>
              <a:t>to provide voice and data channels.</a:t>
            </a:r>
          </a:p>
          <a:p>
            <a:pPr algn="just">
              <a:lnSpc>
                <a:spcPct val="150000"/>
              </a:lnSpc>
              <a:buFont typeface="Wingdings" pitchFamily="2" charset="2"/>
              <a:buChar char="Ø"/>
            </a:pPr>
            <a:r>
              <a:rPr lang="en-US" sz="2300" dirty="0">
                <a:latin typeface="Nyala"/>
              </a:rPr>
              <a:t>The </a:t>
            </a:r>
            <a:r>
              <a:rPr lang="en-US" sz="2300" b="1" dirty="0">
                <a:latin typeface="Nyala"/>
              </a:rPr>
              <a:t>DSL lines </a:t>
            </a:r>
            <a:r>
              <a:rPr lang="en-US" sz="2300" dirty="0">
                <a:latin typeface="Nyala"/>
              </a:rPr>
              <a:t>that are used by the telephone companies to provide high data rate connections also use the high-bandwidth capability of unshielded twisted-pair cables.</a:t>
            </a:r>
          </a:p>
          <a:p>
            <a:pPr algn="just">
              <a:lnSpc>
                <a:spcPct val="150000"/>
              </a:lnSpc>
              <a:buFont typeface="Wingdings" pitchFamily="2" charset="2"/>
              <a:buChar char="Ø"/>
            </a:pPr>
            <a:r>
              <a:rPr lang="en-US" sz="2300" b="1" dirty="0">
                <a:latin typeface="Nyala"/>
              </a:rPr>
              <a:t>Local area networks</a:t>
            </a:r>
            <a:r>
              <a:rPr lang="en-US" sz="2300" dirty="0">
                <a:latin typeface="Nyala"/>
              </a:rPr>
              <a:t>, such as 10Base-T and 100Base-T, also used UTP cables.</a:t>
            </a:r>
          </a:p>
        </p:txBody>
      </p:sp>
    </p:spTree>
    <p:extLst>
      <p:ext uri="{BB962C8B-B14F-4D97-AF65-F5344CB8AC3E}">
        <p14:creationId xmlns="" xmlns:p14="http://schemas.microsoft.com/office/powerpoint/2010/main" val="317646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0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60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3" end="3"/>
                                            </p:txEl>
                                          </p:spTgt>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86019">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0"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43442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 y="1371600"/>
            <a:ext cx="9144000" cy="3657600"/>
          </a:xfrm>
        </p:spPr>
        <p:txBody>
          <a:bodyPr>
            <a:normAutofit/>
          </a:bodyPr>
          <a:lstStyle/>
          <a:p>
            <a:r>
              <a:rPr lang="en-US" sz="2800" b="1" dirty="0" smtClean="0">
                <a:latin typeface="Nyala"/>
              </a:rPr>
              <a:t>Incapable</a:t>
            </a:r>
            <a:r>
              <a:rPr lang="en-US" sz="2800" dirty="0" smtClean="0">
                <a:latin typeface="Nyala"/>
              </a:rPr>
              <a:t> of carrying signal over long distances due to high attenuation.</a:t>
            </a:r>
          </a:p>
          <a:p>
            <a:r>
              <a:rPr lang="en-US" sz="2800" dirty="0" smtClean="0">
                <a:latin typeface="Nyala"/>
              </a:rPr>
              <a:t>Low </a:t>
            </a:r>
            <a:r>
              <a:rPr lang="en-US" sz="2800" b="1" dirty="0" smtClean="0">
                <a:latin typeface="Nyala"/>
              </a:rPr>
              <a:t>bandwidth</a:t>
            </a:r>
            <a:r>
              <a:rPr lang="en-US" sz="2800" dirty="0" smtClean="0">
                <a:latin typeface="Nyala"/>
              </a:rPr>
              <a:t> capabilities-unsuitable for broadband applications.</a:t>
            </a:r>
          </a:p>
          <a:p>
            <a:r>
              <a:rPr lang="en-US" sz="2800" dirty="0" smtClean="0">
                <a:latin typeface="Nyala"/>
              </a:rPr>
              <a:t>max. data rates = 1 Mbps- without conditioning</a:t>
            </a:r>
          </a:p>
          <a:p>
            <a:pPr>
              <a:buNone/>
            </a:pPr>
            <a:r>
              <a:rPr lang="en-US" sz="2800" dirty="0" smtClean="0">
                <a:latin typeface="Nyala"/>
              </a:rPr>
              <a:t>                                    10 Mbps with conditioning</a:t>
            </a:r>
            <a:endParaRPr lang="en-US" sz="2800" dirty="0">
              <a:latin typeface="Nyala"/>
            </a:endParaRPr>
          </a:p>
        </p:txBody>
      </p:sp>
      <p:sp>
        <p:nvSpPr>
          <p:cNvPr id="4" name="Rectangle 3"/>
          <p:cNvSpPr/>
          <p:nvPr/>
        </p:nvSpPr>
        <p:spPr>
          <a:xfrm>
            <a:off x="381000" y="319114"/>
            <a:ext cx="4876800" cy="92333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dirty="0" smtClean="0">
                <a:solidFill>
                  <a:srgbClr val="00B0F0"/>
                </a:solidFill>
              </a:rPr>
              <a:t>Disadvantages</a:t>
            </a:r>
            <a:endParaRPr lang="en-US" sz="5400" b="1" cap="none" spc="0" dirty="0">
              <a:ln w="50800"/>
              <a:solidFill>
                <a:srgbClr val="00B0F0"/>
              </a:solidFill>
              <a:effectLst/>
            </a:endParaRPr>
          </a:p>
        </p:txBody>
      </p:sp>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971800" y="4038600"/>
            <a:ext cx="4028309" cy="2592437"/>
          </a:xfrm>
          <a:prstGeom prst="rect">
            <a:avLst/>
          </a:prstGeom>
        </p:spPr>
      </p:pic>
    </p:spTree>
    <p:extLst>
      <p:ext uri="{BB962C8B-B14F-4D97-AF65-F5344CB8AC3E}">
        <p14:creationId xmlns="" xmlns:p14="http://schemas.microsoft.com/office/powerpoint/2010/main" val="139055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diamond(in)">
                                      <p:cBhvr>
                                        <p:cTn id="12" dur="1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diamond(in)">
                                      <p:cBhvr>
                                        <p:cTn id="17" dur="1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diamond(in)">
                                      <p:cBhvr>
                                        <p:cTn id="22" dur="10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diamond(in)">
                                      <p:cBhvr>
                                        <p:cTn id="27" dur="1000"/>
                                        <p:tgtEl>
                                          <p:spTgt spid="5">
                                            <p:txEl>
                                              <p:pRg st="3" end="3"/>
                                            </p:txEl>
                                          </p:spTgt>
                                        </p:tgtEl>
                                      </p:cBhvr>
                                    </p:animEffect>
                                  </p:childTnLst>
                                </p:cTn>
                              </p:par>
                            </p:childTnLst>
                          </p:cTn>
                        </p:par>
                        <p:par>
                          <p:cTn id="28" fill="hold">
                            <p:stCondLst>
                              <p:cond delay="1000"/>
                            </p:stCondLst>
                            <p:childTnLst>
                              <p:par>
                                <p:cTn id="29" presetID="10" presetClass="entr" presetSubtype="0" fill="hold" nodeType="afterEffect">
                                  <p:stCondLst>
                                    <p:cond delay="20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886700" cy="625474"/>
          </a:xfrm>
        </p:spPr>
        <p:txBody>
          <a:bodyPr/>
          <a:lstStyle/>
          <a:p>
            <a:r>
              <a:rPr lang="en-US" b="1" dirty="0" smtClean="0"/>
              <a:t>UTP connections</a:t>
            </a:r>
            <a:endParaRPr lang="en-US" dirty="0">
              <a:latin typeface="Nyala"/>
            </a:endParaRPr>
          </a:p>
        </p:txBody>
      </p:sp>
      <p:sp>
        <p:nvSpPr>
          <p:cNvPr id="3" name="Content Placeholder 2"/>
          <p:cNvSpPr>
            <a:spLocks noGrp="1"/>
          </p:cNvSpPr>
          <p:nvPr>
            <p:ph idx="1"/>
          </p:nvPr>
        </p:nvSpPr>
        <p:spPr>
          <a:xfrm>
            <a:off x="235528" y="854074"/>
            <a:ext cx="4800600" cy="5486400"/>
          </a:xfrm>
        </p:spPr>
        <p:txBody>
          <a:bodyPr>
            <a:normAutofit fontScale="92500" lnSpcReduction="10000"/>
          </a:bodyPr>
          <a:lstStyle/>
          <a:p>
            <a:r>
              <a:rPr lang="en-US" b="1" dirty="0" smtClean="0">
                <a:latin typeface="Nyala"/>
              </a:rPr>
              <a:t>Pin </a:t>
            </a:r>
            <a:r>
              <a:rPr lang="en-US" b="1" dirty="0">
                <a:latin typeface="Nyala"/>
              </a:rPr>
              <a:t>of the source device </a:t>
            </a:r>
            <a:r>
              <a:rPr lang="en-US" b="1" dirty="0" smtClean="0">
                <a:latin typeface="Nyala"/>
              </a:rPr>
              <a:t>vs </a:t>
            </a:r>
            <a:r>
              <a:rPr lang="en-US" b="1" dirty="0">
                <a:latin typeface="Nyala"/>
              </a:rPr>
              <a:t>pin of the destination device</a:t>
            </a:r>
            <a:r>
              <a:rPr lang="en-US" dirty="0">
                <a:latin typeface="Nyala"/>
              </a:rPr>
              <a:t>. There are three types of </a:t>
            </a:r>
            <a:r>
              <a:rPr lang="en-US" dirty="0" smtClean="0">
                <a:latin typeface="Nyala"/>
              </a:rPr>
              <a:t>connections:</a:t>
            </a:r>
            <a:endParaRPr lang="en-US" dirty="0">
              <a:latin typeface="Nyala"/>
            </a:endParaRPr>
          </a:p>
          <a:p>
            <a:pPr lvl="1"/>
            <a:r>
              <a:rPr lang="en-US" dirty="0">
                <a:latin typeface="Nyala"/>
              </a:rPr>
              <a:t>Straight through cables</a:t>
            </a:r>
          </a:p>
          <a:p>
            <a:pPr lvl="1"/>
            <a:r>
              <a:rPr lang="en-US" dirty="0">
                <a:latin typeface="Nyala"/>
              </a:rPr>
              <a:t>Crossover Cables</a:t>
            </a:r>
          </a:p>
          <a:p>
            <a:pPr lvl="1"/>
            <a:r>
              <a:rPr lang="en-US" dirty="0">
                <a:latin typeface="Nyala"/>
              </a:rPr>
              <a:t>Rollover </a:t>
            </a:r>
            <a:r>
              <a:rPr lang="en-US" dirty="0" smtClean="0">
                <a:latin typeface="Nyala"/>
              </a:rPr>
              <a:t>cables</a:t>
            </a:r>
          </a:p>
          <a:p>
            <a:pPr lvl="0"/>
            <a:r>
              <a:rPr lang="en-US" sz="2400" b="1" dirty="0"/>
              <a:t>Straight through cables</a:t>
            </a:r>
            <a:endParaRPr lang="en-US" sz="2000" dirty="0"/>
          </a:p>
          <a:p>
            <a:pPr lvl="1"/>
            <a:r>
              <a:rPr lang="en-US" sz="2100" dirty="0"/>
              <a:t>They are used to connect dissimilar devices. </a:t>
            </a:r>
            <a:endParaRPr lang="en-US" sz="1700" dirty="0"/>
          </a:p>
          <a:p>
            <a:pPr lvl="1"/>
            <a:r>
              <a:rPr lang="en-US" sz="2100" dirty="0"/>
              <a:t>Switch/Hub to PC</a:t>
            </a:r>
            <a:endParaRPr lang="en-US" sz="1700" dirty="0"/>
          </a:p>
          <a:p>
            <a:pPr lvl="1"/>
            <a:r>
              <a:rPr lang="en-US" sz="2100" dirty="0"/>
              <a:t>Switch/Hub to Router</a:t>
            </a:r>
            <a:endParaRPr lang="en-US" sz="1700" dirty="0"/>
          </a:p>
          <a:p>
            <a:pPr lvl="0"/>
            <a:r>
              <a:rPr lang="en-US" sz="2400" b="1" dirty="0"/>
              <a:t>Cross over cable</a:t>
            </a:r>
            <a:endParaRPr lang="en-US" sz="2000" dirty="0"/>
          </a:p>
          <a:p>
            <a:pPr lvl="1"/>
            <a:r>
              <a:rPr lang="en-US" sz="2100" dirty="0"/>
              <a:t>The crossover cable can be used to connect similar devices </a:t>
            </a:r>
            <a:endParaRPr lang="en-US" sz="1700" dirty="0"/>
          </a:p>
          <a:p>
            <a:pPr lvl="1"/>
            <a:r>
              <a:rPr lang="en-US" sz="2100" dirty="0"/>
              <a:t>Hub to hub</a:t>
            </a:r>
            <a:endParaRPr lang="en-US" sz="1700" dirty="0"/>
          </a:p>
          <a:p>
            <a:pPr lvl="1"/>
            <a:r>
              <a:rPr lang="en-US" sz="2100" dirty="0"/>
              <a:t>Switch to switch</a:t>
            </a:r>
            <a:endParaRPr lang="en-US" sz="1700" dirty="0"/>
          </a:p>
          <a:p>
            <a:pPr lvl="1"/>
            <a:r>
              <a:rPr lang="en-US" sz="2100" dirty="0"/>
              <a:t>Hub to switch </a:t>
            </a:r>
            <a:endParaRPr lang="en-US" sz="1700" dirty="0"/>
          </a:p>
          <a:p>
            <a:pPr lvl="1"/>
            <a:r>
              <a:rPr lang="en-US" sz="2100" dirty="0"/>
              <a:t>PC to PC</a:t>
            </a:r>
            <a:endParaRPr lang="en-US" sz="1700" dirty="0"/>
          </a:p>
          <a:p>
            <a:pPr lvl="1"/>
            <a:r>
              <a:rPr lang="en-US" sz="2100" dirty="0"/>
              <a:t>PC to Router</a:t>
            </a:r>
            <a:endParaRPr lang="en-US" sz="1700" dirty="0"/>
          </a:p>
          <a:p>
            <a:pPr lvl="2"/>
            <a:endParaRPr lang="en-US"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16</a:t>
            </a:fld>
            <a:endParaRPr lang="en-US"/>
          </a:p>
        </p:txBody>
      </p:sp>
      <p:sp>
        <p:nvSpPr>
          <p:cNvPr id="6" name="Rectangle 5"/>
          <p:cNvSpPr/>
          <p:nvPr/>
        </p:nvSpPr>
        <p:spPr>
          <a:xfrm>
            <a:off x="4496611" y="3831015"/>
            <a:ext cx="4392597" cy="2800767"/>
          </a:xfrm>
          <a:prstGeom prst="rect">
            <a:avLst/>
          </a:prstGeom>
        </p:spPr>
        <p:txBody>
          <a:bodyPr wrap="square">
            <a:spAutoFit/>
          </a:bodyPr>
          <a:lstStyle/>
          <a:p>
            <a:pPr lvl="0"/>
            <a:r>
              <a:rPr lang="en-US" sz="1600" b="1" dirty="0"/>
              <a:t>Console (Rolled) Cable</a:t>
            </a:r>
            <a:endParaRPr lang="en-US" sz="1400" dirty="0"/>
          </a:p>
          <a:p>
            <a:pPr lvl="1"/>
            <a:r>
              <a:rPr lang="en-US" sz="1600" dirty="0"/>
              <a:t>Although rolled cable</a:t>
            </a:r>
            <a:r>
              <a:rPr lang="en-US" sz="1600" i="1" dirty="0"/>
              <a:t> </a:t>
            </a:r>
            <a:r>
              <a:rPr lang="en-US" sz="1600" dirty="0"/>
              <a:t>isn’t used to connect any Ethernet connections together, you can use a rolled Ethernet cable to connect a PC to a router console serial communication (com) port (used to connect a PC with console port of a router). If you have a Cisco router or switch, you would use this cable to connect your PC running HyperTerminal to the Cisco hardware. </a:t>
            </a:r>
            <a:endParaRPr lang="en-US" sz="1200" dirty="0"/>
          </a:p>
        </p:txBody>
      </p:sp>
      <p:pic>
        <p:nvPicPr>
          <p:cNvPr id="7" name="Picture 3" descr="wrm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19255" y="312737"/>
            <a:ext cx="3914775" cy="1355725"/>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2" descr="out2"/>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a:xfrm>
            <a:off x="4675200" y="2098763"/>
            <a:ext cx="4035417" cy="1517377"/>
          </a:xfrm>
          <a:prstGeom prst="rect">
            <a:avLst/>
          </a:prstGeom>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9" name="Picture 8"/>
          <p:cNvPicPr>
            <a:picLocks noChangeAspect="1"/>
          </p:cNvPicPr>
          <p:nvPr/>
        </p:nvPicPr>
        <p:blipFill>
          <a:blip r:embed="rId4"/>
          <a:stretch>
            <a:fillRect/>
          </a:stretch>
        </p:blipFill>
        <p:spPr>
          <a:xfrm>
            <a:off x="2971800" y="3043237"/>
            <a:ext cx="1524000" cy="572903"/>
          </a:xfrm>
          <a:prstGeom prst="rect">
            <a:avLst/>
          </a:prstGeom>
        </p:spPr>
      </p:pic>
      <p:pic>
        <p:nvPicPr>
          <p:cNvPr id="10" name="Picture 9"/>
          <p:cNvPicPr>
            <a:picLocks noChangeAspect="1"/>
          </p:cNvPicPr>
          <p:nvPr/>
        </p:nvPicPr>
        <p:blipFill>
          <a:blip r:embed="rId5"/>
          <a:stretch>
            <a:fillRect/>
          </a:stretch>
        </p:blipFill>
        <p:spPr>
          <a:xfrm>
            <a:off x="2347295" y="5519553"/>
            <a:ext cx="1748455" cy="571500"/>
          </a:xfrm>
          <a:prstGeom prst="rect">
            <a:avLst/>
          </a:prstGeom>
        </p:spPr>
      </p:pic>
    </p:spTree>
    <p:extLst>
      <p:ext uri="{BB962C8B-B14F-4D97-AF65-F5344CB8AC3E}">
        <p14:creationId xmlns="" xmlns:p14="http://schemas.microsoft.com/office/powerpoint/2010/main" val="35230301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1762" name="Rectangle 2"/>
          <p:cNvSpPr>
            <a:spLocks noGrp="1" noChangeArrowheads="1"/>
          </p:cNvSpPr>
          <p:nvPr>
            <p:ph type="title"/>
          </p:nvPr>
        </p:nvSpPr>
        <p:spPr>
          <a:xfrm>
            <a:off x="533400" y="152400"/>
            <a:ext cx="7886700" cy="777874"/>
          </a:xfrm>
        </p:spPr>
        <p:txBody>
          <a:bodyPr/>
          <a:lstStyle/>
          <a:p>
            <a:r>
              <a:rPr lang="en-US" altLang="en-US" sz="2800" dirty="0"/>
              <a:t>Construct and Terminate Twisted Pair Cables</a:t>
            </a:r>
          </a:p>
        </p:txBody>
      </p:sp>
      <p:sp>
        <p:nvSpPr>
          <p:cNvPr id="1141763" name="Rectangle 3"/>
          <p:cNvSpPr>
            <a:spLocks noGrp="1" noChangeArrowheads="1"/>
          </p:cNvSpPr>
          <p:nvPr>
            <p:ph type="body" idx="1"/>
          </p:nvPr>
        </p:nvSpPr>
        <p:spPr>
          <a:xfrm>
            <a:off x="388937" y="1066800"/>
            <a:ext cx="7940675" cy="515937"/>
          </a:xfrm>
        </p:spPr>
        <p:txBody>
          <a:bodyPr/>
          <a:lstStyle/>
          <a:p>
            <a:pPr>
              <a:lnSpc>
                <a:spcPct val="75000"/>
              </a:lnSpc>
            </a:pPr>
            <a:r>
              <a:rPr lang="en-US" altLang="en-US" sz="1800" dirty="0"/>
              <a:t>Identify and describe the cross-over and straight through cable pinouts and color codes</a:t>
            </a:r>
          </a:p>
        </p:txBody>
      </p:sp>
      <p:pic>
        <p:nvPicPr>
          <p:cNvPr id="1141764" name="Picture 4" descr="4"/>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09562" y="1582737"/>
            <a:ext cx="8334375" cy="2520950"/>
          </a:xfrm>
          <a:prstGeom prst="rect">
            <a:avLst/>
          </a:prstGeom>
          <a:noFill/>
          <a:extLst>
            <a:ext uri="{909E8E84-426E-40DD-AFC4-6F175D3DCCD1}">
              <a14:hiddenFill xmlns="" xmlns:a14="http://schemas.microsoft.com/office/drawing/2010/main">
                <a:solidFill>
                  <a:srgbClr val="FFFFFF"/>
                </a:solidFill>
              </a14:hiddenFill>
            </a:ext>
          </a:extLst>
        </p:spPr>
      </p:pic>
      <p:pic>
        <p:nvPicPr>
          <p:cNvPr id="1141765" name="Picture 5" descr="4"/>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309562" y="4131396"/>
            <a:ext cx="8318500" cy="24860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641251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504997511"/>
              </p:ext>
            </p:extLst>
          </p:nvPr>
        </p:nvGraphicFramePr>
        <p:xfrm>
          <a:off x="190500" y="378981"/>
          <a:ext cx="8763000" cy="6033398"/>
        </p:xfrm>
        <a:graphic>
          <a:graphicData uri="http://schemas.openxmlformats.org/drawingml/2006/table">
            <a:tbl>
              <a:tblPr firstRow="1" firstCol="1" bandRow="1">
                <a:tableStyleId>{5C22544A-7EE6-4342-B048-85BDC9FD1C3A}</a:tableStyleId>
              </a:tblPr>
              <a:tblGrid>
                <a:gridCol w="4919579">
                  <a:extLst>
                    <a:ext uri="{9D8B030D-6E8A-4147-A177-3AD203B41FA5}">
                      <a16:colId xmlns="" xmlns:a16="http://schemas.microsoft.com/office/drawing/2014/main" val="2487563705"/>
                    </a:ext>
                  </a:extLst>
                </a:gridCol>
                <a:gridCol w="3843421">
                  <a:extLst>
                    <a:ext uri="{9D8B030D-6E8A-4147-A177-3AD203B41FA5}">
                      <a16:colId xmlns="" xmlns:a16="http://schemas.microsoft.com/office/drawing/2014/main" val="1603514707"/>
                    </a:ext>
                  </a:extLst>
                </a:gridCol>
              </a:tblGrid>
              <a:tr h="378451">
                <a:tc>
                  <a:txBody>
                    <a:bodyPr/>
                    <a:lstStyle/>
                    <a:p>
                      <a:pPr algn="ctr">
                        <a:lnSpc>
                          <a:spcPct val="115000"/>
                        </a:lnSpc>
                        <a:spcAft>
                          <a:spcPts val="0"/>
                        </a:spcAft>
                      </a:pPr>
                      <a:r>
                        <a:rPr lang="en-US" sz="2400">
                          <a:effectLst/>
                        </a:rPr>
                        <a:t>Unshielded Twisted Pair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400">
                          <a:effectLst/>
                        </a:rPr>
                        <a:t>Shielded Twisted Pair</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76702600"/>
                  </a:ext>
                </a:extLst>
              </a:tr>
              <a:tr h="5612774">
                <a:tc>
                  <a:txBody>
                    <a:bodyPr/>
                    <a:lstStyle/>
                    <a:p>
                      <a:pPr>
                        <a:lnSpc>
                          <a:spcPct val="115000"/>
                        </a:lnSpc>
                        <a:spcAft>
                          <a:spcPts val="1000"/>
                        </a:spcAft>
                      </a:pPr>
                      <a:r>
                        <a:rPr lang="en-US" sz="2400" dirty="0">
                          <a:effectLst/>
                        </a:rPr>
                        <a:t>UTP Advantages:</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Least expensive</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Easy to install</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High speed capacity</a:t>
                      </a:r>
                      <a:endParaRPr lang="en-US" sz="2000" dirty="0">
                        <a:effectLst/>
                      </a:endParaRPr>
                    </a:p>
                    <a:p>
                      <a:pPr>
                        <a:lnSpc>
                          <a:spcPct val="115000"/>
                        </a:lnSpc>
                        <a:spcAft>
                          <a:spcPts val="1000"/>
                        </a:spcAft>
                      </a:pPr>
                      <a:r>
                        <a:rPr lang="en-US" sz="2400" dirty="0">
                          <a:effectLst/>
                        </a:rPr>
                        <a:t>UTP Disadvantages:</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Susceptible to external interference</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Lower capacity and performance in comparison to STP</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Short distance transmission due to </a:t>
                      </a:r>
                      <a:r>
                        <a:rPr lang="en-US" sz="2400" dirty="0" smtClean="0">
                          <a:effectLst/>
                        </a:rPr>
                        <a:t>attenuation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2400" dirty="0">
                          <a:effectLst/>
                        </a:rPr>
                        <a:t>STP Advantages:</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Better performance at a higher data rate in comparison to UTP</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Eliminates crosstalk</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Comparitively faster</a:t>
                      </a:r>
                      <a:endParaRPr lang="en-US" sz="2000" dirty="0">
                        <a:effectLst/>
                      </a:endParaRPr>
                    </a:p>
                    <a:p>
                      <a:pPr>
                        <a:lnSpc>
                          <a:spcPct val="115000"/>
                        </a:lnSpc>
                        <a:spcAft>
                          <a:spcPts val="1000"/>
                        </a:spcAft>
                      </a:pPr>
                      <a:r>
                        <a:rPr lang="en-US" sz="2400" dirty="0">
                          <a:effectLst/>
                        </a:rPr>
                        <a:t>STP Disadvantages:</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Comparitively difficult to install and manufacture</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a:effectLst/>
                        </a:rPr>
                        <a:t>More expensive</a:t>
                      </a:r>
                      <a:endParaRPr lang="en-US" sz="2000" dirty="0">
                        <a:effectLst/>
                      </a:endParaRPr>
                    </a:p>
                    <a:p>
                      <a:pPr marL="342900" lvl="0" indent="-342900">
                        <a:lnSpc>
                          <a:spcPct val="115000"/>
                        </a:lnSpc>
                        <a:spcAft>
                          <a:spcPts val="1000"/>
                        </a:spcAft>
                        <a:buSzPts val="1000"/>
                        <a:buFont typeface="Symbol" panose="05050102010706020507" pitchFamily="18" charset="2"/>
                        <a:buChar char=""/>
                        <a:tabLst>
                          <a:tab pos="457200" algn="l"/>
                        </a:tabLst>
                      </a:pPr>
                      <a:r>
                        <a:rPr lang="en-US" sz="2400" dirty="0" smtClean="0">
                          <a:effectLst/>
                        </a:rPr>
                        <a:t>Bulky</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053861309"/>
                  </a:ext>
                </a:extLst>
              </a:tr>
            </a:tbl>
          </a:graphicData>
        </a:graphic>
      </p:graphicFrame>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18</a:t>
            </a:fld>
            <a:endParaRPr lang="en-US"/>
          </a:p>
        </p:txBody>
      </p:sp>
    </p:spTree>
    <p:extLst>
      <p:ext uri="{BB962C8B-B14F-4D97-AF65-F5344CB8AC3E}">
        <p14:creationId xmlns="" xmlns:p14="http://schemas.microsoft.com/office/powerpoint/2010/main" val="3330555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6"/>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24000" y="4262716"/>
            <a:ext cx="5675168" cy="24587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0482" name="Title 1"/>
          <p:cNvSpPr>
            <a:spLocks noGrp="1"/>
          </p:cNvSpPr>
          <p:nvPr>
            <p:ph type="title"/>
          </p:nvPr>
        </p:nvSpPr>
        <p:spPr>
          <a:xfrm>
            <a:off x="457200" y="258762"/>
            <a:ext cx="8229600" cy="427038"/>
          </a:xfrm>
        </p:spPr>
        <p:txBody>
          <a:bodyPr>
            <a:noAutofit/>
          </a:bodyPr>
          <a:lstStyle/>
          <a:p>
            <a:pPr eaLnBrk="1" hangingPunct="1"/>
            <a:r>
              <a:rPr lang="en-US" sz="5400" b="1" dirty="0">
                <a:solidFill>
                  <a:srgbClr val="00B050"/>
                </a:solidFill>
                <a:latin typeface="Nyala"/>
                <a:cs typeface="Andalus" pitchFamily="18" charset="-78"/>
              </a:rPr>
              <a:t>Coaxial</a:t>
            </a:r>
            <a:r>
              <a:rPr lang="en-US" sz="5400" b="1" dirty="0" smtClean="0">
                <a:latin typeface="Nyala"/>
              </a:rPr>
              <a:t> </a:t>
            </a:r>
            <a:r>
              <a:rPr lang="en-US" sz="5400" b="1" dirty="0">
                <a:solidFill>
                  <a:srgbClr val="00B050"/>
                </a:solidFill>
                <a:latin typeface="Nyala"/>
                <a:cs typeface="Andalus" pitchFamily="18" charset="-78"/>
              </a:rPr>
              <a:t>Cable</a:t>
            </a:r>
          </a:p>
        </p:txBody>
      </p:sp>
      <p:sp>
        <p:nvSpPr>
          <p:cNvPr id="3" name="Content Placeholder 2"/>
          <p:cNvSpPr>
            <a:spLocks noGrp="1"/>
          </p:cNvSpPr>
          <p:nvPr>
            <p:ph idx="1"/>
          </p:nvPr>
        </p:nvSpPr>
        <p:spPr>
          <a:xfrm>
            <a:off x="266700" y="990600"/>
            <a:ext cx="8610600" cy="3581400"/>
          </a:xfrm>
        </p:spPr>
        <p:txBody>
          <a:bodyPr>
            <a:noAutofit/>
          </a:bodyPr>
          <a:lstStyle/>
          <a:p>
            <a:pPr marL="339725" indent="-339725" algn="just" eaLnBrk="1" hangingPunct="1">
              <a:buFont typeface="Webdings" pitchFamily="18" charset="2"/>
              <a:buChar char="ÿ"/>
              <a:defRPr/>
            </a:pPr>
            <a:r>
              <a:rPr lang="en-US" sz="2100" b="1" dirty="0" smtClean="0">
                <a:latin typeface="Nyala"/>
              </a:rPr>
              <a:t>Coaxial cable (or </a:t>
            </a:r>
            <a:r>
              <a:rPr lang="en-US" sz="2100" b="1" i="1" dirty="0" smtClean="0">
                <a:latin typeface="Nyala"/>
              </a:rPr>
              <a:t>coax)</a:t>
            </a:r>
            <a:r>
              <a:rPr lang="en-US" sz="2100" i="1" dirty="0" smtClean="0">
                <a:solidFill>
                  <a:srgbClr val="FF0000"/>
                </a:solidFill>
                <a:effectLst>
                  <a:outerShdw blurRad="38100" dist="38100" dir="2700000" algn="tl">
                    <a:srgbClr val="000000">
                      <a:alpha val="43137"/>
                    </a:srgbClr>
                  </a:outerShdw>
                </a:effectLst>
                <a:latin typeface="Nyala"/>
              </a:rPr>
              <a:t> </a:t>
            </a:r>
            <a:r>
              <a:rPr lang="en-US" sz="2100" i="1" dirty="0" smtClean="0">
                <a:latin typeface="Nyala"/>
              </a:rPr>
              <a:t>carries signals of </a:t>
            </a:r>
            <a:r>
              <a:rPr lang="en-US" sz="2100" b="1" i="1" dirty="0" smtClean="0">
                <a:latin typeface="Nyala"/>
              </a:rPr>
              <a:t>higher frequency ranges </a:t>
            </a:r>
            <a:r>
              <a:rPr lang="en-US" sz="2100" i="1" dirty="0" smtClean="0">
                <a:latin typeface="Nyala"/>
              </a:rPr>
              <a:t>than twisted pair </a:t>
            </a:r>
            <a:r>
              <a:rPr lang="en-US" sz="2100" dirty="0" smtClean="0">
                <a:latin typeface="Nyala"/>
              </a:rPr>
              <a:t>cable. </a:t>
            </a:r>
          </a:p>
          <a:p>
            <a:pPr marL="339725" indent="-339725" algn="just" eaLnBrk="1" hangingPunct="1">
              <a:buFont typeface="Webdings" pitchFamily="18" charset="2"/>
              <a:buChar char="ÿ"/>
              <a:defRPr/>
            </a:pPr>
            <a:r>
              <a:rPr lang="en-US" sz="2100" dirty="0" smtClean="0">
                <a:latin typeface="Nyala"/>
              </a:rPr>
              <a:t>Has a central core conductor of </a:t>
            </a:r>
            <a:r>
              <a:rPr lang="en-US" sz="2100" b="1" dirty="0">
                <a:latin typeface="Nyala"/>
              </a:rPr>
              <a:t>solid or stranded wire (usually copper) </a:t>
            </a:r>
            <a:r>
              <a:rPr lang="en-US" sz="2100" dirty="0" smtClean="0">
                <a:latin typeface="Nyala"/>
              </a:rPr>
              <a:t>enclosed in an insulating sheath, which is, in turn, encased in an </a:t>
            </a:r>
            <a:r>
              <a:rPr lang="en-US" sz="2100" b="1" dirty="0">
                <a:latin typeface="Nyala"/>
              </a:rPr>
              <a:t>outer conductor of metal foil, braid</a:t>
            </a:r>
            <a:r>
              <a:rPr lang="en-US" sz="2100" dirty="0" smtClean="0">
                <a:latin typeface="Nyala"/>
              </a:rPr>
              <a:t>, or a combination of the two. </a:t>
            </a:r>
          </a:p>
          <a:p>
            <a:pPr marL="339725" indent="-339725" algn="just" eaLnBrk="1" hangingPunct="1">
              <a:buFont typeface="Webdings" pitchFamily="18" charset="2"/>
              <a:buChar char="ÿ"/>
              <a:defRPr/>
            </a:pPr>
            <a:r>
              <a:rPr lang="en-US" sz="2100" b="1" dirty="0">
                <a:latin typeface="Nyala"/>
              </a:rPr>
              <a:t>The outer metallic wrapping </a:t>
            </a:r>
            <a:r>
              <a:rPr lang="en-US" sz="2100" dirty="0" smtClean="0">
                <a:latin typeface="Nyala"/>
              </a:rPr>
              <a:t>serves both as a </a:t>
            </a:r>
            <a:r>
              <a:rPr lang="en-US" sz="2100" b="1" dirty="0">
                <a:latin typeface="Nyala"/>
              </a:rPr>
              <a:t>shield against noise </a:t>
            </a:r>
            <a:r>
              <a:rPr lang="en-US" sz="2100" dirty="0" smtClean="0">
                <a:latin typeface="Nyala"/>
              </a:rPr>
              <a:t>and as the </a:t>
            </a:r>
            <a:r>
              <a:rPr lang="en-US" sz="2100" b="1" dirty="0">
                <a:latin typeface="Nyala"/>
              </a:rPr>
              <a:t>second conductor</a:t>
            </a:r>
            <a:r>
              <a:rPr lang="en-US" sz="2100" dirty="0" smtClean="0">
                <a:latin typeface="Nyala"/>
              </a:rPr>
              <a:t>, which completes the circuit.</a:t>
            </a:r>
          </a:p>
          <a:p>
            <a:pPr marL="339725" indent="-339725" algn="just" eaLnBrk="1" hangingPunct="1">
              <a:buFont typeface="Webdings" pitchFamily="18" charset="2"/>
              <a:buChar char="ÿ"/>
              <a:defRPr/>
            </a:pPr>
            <a:r>
              <a:rPr lang="en-US" sz="2100" dirty="0" smtClean="0">
                <a:latin typeface="Nyala"/>
              </a:rPr>
              <a:t>This outer conductor is also enclosed in </a:t>
            </a:r>
            <a:r>
              <a:rPr lang="en-US" sz="2100" dirty="0" smtClean="0">
                <a:solidFill>
                  <a:srgbClr val="FF0000"/>
                </a:solidFill>
                <a:effectLst>
                  <a:outerShdw blurRad="38100" dist="38100" dir="2700000" algn="tl">
                    <a:srgbClr val="000000">
                      <a:alpha val="43137"/>
                    </a:srgbClr>
                  </a:outerShdw>
                </a:effectLst>
                <a:latin typeface="Nyala"/>
              </a:rPr>
              <a:t>an insulating sheath</a:t>
            </a:r>
            <a:r>
              <a:rPr lang="en-US" sz="2100" dirty="0" smtClean="0">
                <a:latin typeface="Nyala"/>
              </a:rPr>
              <a:t>, and the whole cable is protected by a </a:t>
            </a:r>
            <a:r>
              <a:rPr lang="en-US" sz="2100" dirty="0" smtClean="0">
                <a:solidFill>
                  <a:srgbClr val="FF0000"/>
                </a:solidFill>
                <a:effectLst>
                  <a:outerShdw blurRad="38100" dist="38100" dir="2700000" algn="tl">
                    <a:srgbClr val="000000">
                      <a:alpha val="43137"/>
                    </a:srgbClr>
                  </a:outerShdw>
                </a:effectLst>
                <a:latin typeface="Nyala"/>
              </a:rPr>
              <a:t>plastic cover</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3074" name="Title 1"/>
          <p:cNvSpPr>
            <a:spLocks noGrp="1"/>
          </p:cNvSpPr>
          <p:nvPr>
            <p:ph type="title"/>
          </p:nvPr>
        </p:nvSpPr>
        <p:spPr>
          <a:xfrm>
            <a:off x="287592" y="156654"/>
            <a:ext cx="8458200" cy="639762"/>
          </a:xfrm>
        </p:spPr>
        <p:txBody>
          <a:bodyPr/>
          <a:lstStyle/>
          <a:p>
            <a:pPr eaLnBrk="1" hangingPunct="1"/>
            <a:r>
              <a:rPr lang="en-US" sz="2800" b="1" dirty="0">
                <a:solidFill>
                  <a:srgbClr val="00B050"/>
                </a:solidFill>
                <a:latin typeface="Nyala"/>
                <a:cs typeface="Andalus" pitchFamily="18" charset="-78"/>
              </a:rPr>
              <a:t>Transmission medium</a:t>
            </a:r>
          </a:p>
        </p:txBody>
      </p:sp>
      <p:sp>
        <p:nvSpPr>
          <p:cNvPr id="3" name="Content Placeholder 2"/>
          <p:cNvSpPr>
            <a:spLocks noGrp="1"/>
          </p:cNvSpPr>
          <p:nvPr>
            <p:ph idx="1"/>
          </p:nvPr>
        </p:nvSpPr>
        <p:spPr>
          <a:xfrm>
            <a:off x="228600" y="685800"/>
            <a:ext cx="8458200" cy="5943600"/>
          </a:xfrm>
        </p:spPr>
        <p:txBody>
          <a:bodyPr rtlCol="0">
            <a:normAutofit lnSpcReduction="10000"/>
          </a:bodyPr>
          <a:lstStyle/>
          <a:p>
            <a:pPr algn="just" eaLnBrk="1" fontAlgn="auto" hangingPunct="1">
              <a:lnSpc>
                <a:spcPct val="150000"/>
              </a:lnSpc>
              <a:spcAft>
                <a:spcPts val="0"/>
              </a:spcAft>
              <a:buFont typeface="Webdings" pitchFamily="18" charset="2"/>
              <a:buChar char="ÿ"/>
              <a:defRPr/>
            </a:pPr>
            <a:r>
              <a:rPr lang="en-US" dirty="0" smtClean="0">
                <a:latin typeface="Nyala"/>
              </a:rPr>
              <a:t>The </a:t>
            </a:r>
            <a:r>
              <a:rPr lang="en-US" dirty="0" smtClean="0">
                <a:solidFill>
                  <a:srgbClr val="FF0000"/>
                </a:solidFill>
                <a:effectLst>
                  <a:outerShdw blurRad="38100" dist="38100" dir="2700000" algn="tl">
                    <a:srgbClr val="000000">
                      <a:alpha val="43137"/>
                    </a:srgbClr>
                  </a:outerShdw>
                </a:effectLst>
                <a:latin typeface="Nyala"/>
              </a:rPr>
              <a:t>transmission medium </a:t>
            </a:r>
            <a:r>
              <a:rPr lang="en-US" dirty="0" smtClean="0">
                <a:latin typeface="Nyala"/>
              </a:rPr>
              <a:t>is the physical path between transmitter and receiver in a data transmission system. </a:t>
            </a:r>
          </a:p>
          <a:p>
            <a:pPr algn="just">
              <a:lnSpc>
                <a:spcPct val="150000"/>
              </a:lnSpc>
              <a:buFont typeface="Webdings" pitchFamily="18" charset="2"/>
              <a:buChar char="ÿ"/>
              <a:defRPr/>
            </a:pPr>
            <a:r>
              <a:rPr lang="en-US" dirty="0">
                <a:latin typeface="Nyala"/>
              </a:rPr>
              <a:t>Transmission media are actually located below the physical layer </a:t>
            </a:r>
            <a:endParaRPr lang="en-US" dirty="0" smtClean="0">
              <a:latin typeface="Nyala"/>
            </a:endParaRPr>
          </a:p>
          <a:p>
            <a:pPr algn="just" eaLnBrk="1" fontAlgn="auto" hangingPunct="1">
              <a:lnSpc>
                <a:spcPct val="150000"/>
              </a:lnSpc>
              <a:spcAft>
                <a:spcPts val="0"/>
              </a:spcAft>
              <a:buFont typeface="Webdings" pitchFamily="18" charset="2"/>
              <a:buChar char="ÿ"/>
              <a:defRPr/>
            </a:pPr>
            <a:r>
              <a:rPr lang="en-US" dirty="0" smtClean="0">
                <a:latin typeface="Nyala"/>
              </a:rPr>
              <a:t>Based on The </a:t>
            </a:r>
            <a:r>
              <a:rPr lang="en-US" b="1" dirty="0" smtClean="0">
                <a:latin typeface="Nyala"/>
              </a:rPr>
              <a:t>Path:</a:t>
            </a:r>
            <a:r>
              <a:rPr lang="en-US" dirty="0" smtClean="0">
                <a:latin typeface="Nyala"/>
              </a:rPr>
              <a:t> </a:t>
            </a:r>
          </a:p>
          <a:p>
            <a:pPr lvl="1" algn="just">
              <a:lnSpc>
                <a:spcPct val="150000"/>
              </a:lnSpc>
              <a:buFont typeface="Webdings" pitchFamily="18" charset="2"/>
              <a:buChar char="ÿ"/>
              <a:defRPr/>
            </a:pPr>
            <a:r>
              <a:rPr lang="en-US" b="1" dirty="0" smtClean="0">
                <a:latin typeface="Nyala"/>
              </a:rPr>
              <a:t>Guided</a:t>
            </a:r>
            <a:r>
              <a:rPr lang="en-US" dirty="0" smtClean="0">
                <a:latin typeface="Nyala"/>
              </a:rPr>
              <a:t>: the waves are </a:t>
            </a:r>
            <a:r>
              <a:rPr lang="en-US" dirty="0" smtClean="0">
                <a:solidFill>
                  <a:srgbClr val="FF0000"/>
                </a:solidFill>
                <a:effectLst>
                  <a:outerShdw blurRad="38100" dist="38100" dir="2700000" algn="tl">
                    <a:srgbClr val="000000">
                      <a:alpha val="43137"/>
                    </a:srgbClr>
                  </a:outerShdw>
                </a:effectLst>
                <a:latin typeface="Nyala"/>
              </a:rPr>
              <a:t>guided along a solid medium</a:t>
            </a:r>
            <a:r>
              <a:rPr lang="en-US" dirty="0" smtClean="0">
                <a:latin typeface="Nyala"/>
              </a:rPr>
              <a:t>, such as copper twisted pair, copper coaxial cable, and optical fiber. </a:t>
            </a:r>
          </a:p>
          <a:p>
            <a:pPr marL="857250" lvl="3" algn="just">
              <a:lnSpc>
                <a:spcPct val="150000"/>
              </a:lnSpc>
              <a:spcBef>
                <a:spcPts val="750"/>
              </a:spcBef>
              <a:buFont typeface="Webdings" pitchFamily="18" charset="2"/>
              <a:buChar char="ÿ"/>
              <a:defRPr/>
            </a:pPr>
            <a:r>
              <a:rPr lang="en-US" sz="1650" dirty="0">
                <a:latin typeface="Nyala"/>
              </a:rPr>
              <a:t>this form of transmission is usually referred to as </a:t>
            </a:r>
            <a:r>
              <a:rPr lang="en-US" sz="1650" dirty="0">
                <a:solidFill>
                  <a:srgbClr val="FF0000"/>
                </a:solidFill>
                <a:effectLst>
                  <a:outerShdw blurRad="38100" dist="38100" dir="2700000" algn="tl">
                    <a:srgbClr val="000000">
                      <a:alpha val="43137"/>
                    </a:srgbClr>
                  </a:outerShdw>
                </a:effectLst>
                <a:latin typeface="Nyala"/>
              </a:rPr>
              <a:t>wireless transmission</a:t>
            </a:r>
            <a:r>
              <a:rPr lang="en-US" sz="1650" i="1" dirty="0">
                <a:latin typeface="Nyala"/>
              </a:rPr>
              <a:t>.</a:t>
            </a:r>
            <a:endParaRPr lang="en-US" sz="1650" dirty="0">
              <a:latin typeface="Nyala"/>
            </a:endParaRPr>
          </a:p>
          <a:p>
            <a:pPr lvl="1" algn="just">
              <a:lnSpc>
                <a:spcPct val="150000"/>
              </a:lnSpc>
              <a:buFont typeface="Webdings" pitchFamily="18" charset="2"/>
              <a:buChar char="ÿ"/>
              <a:defRPr/>
            </a:pPr>
            <a:r>
              <a:rPr lang="en-US" b="1" dirty="0" smtClean="0">
                <a:latin typeface="Nyala"/>
              </a:rPr>
              <a:t>UnGuided</a:t>
            </a:r>
            <a:r>
              <a:rPr lang="en-US" dirty="0" smtClean="0">
                <a:latin typeface="Nyala"/>
              </a:rPr>
              <a:t>: The </a:t>
            </a:r>
            <a:r>
              <a:rPr lang="en-US" dirty="0" smtClean="0">
                <a:solidFill>
                  <a:srgbClr val="FF0000"/>
                </a:solidFill>
                <a:effectLst>
                  <a:outerShdw blurRad="38100" dist="38100" dir="2700000" algn="tl">
                    <a:srgbClr val="000000">
                      <a:alpha val="43137"/>
                    </a:srgbClr>
                  </a:outerShdw>
                </a:effectLst>
                <a:latin typeface="Nyala"/>
              </a:rPr>
              <a:t>atmosphere</a:t>
            </a:r>
            <a:r>
              <a:rPr lang="en-US" dirty="0" smtClean="0">
                <a:latin typeface="Nyala"/>
              </a:rPr>
              <a:t> and </a:t>
            </a:r>
            <a:r>
              <a:rPr lang="en-US" dirty="0" smtClean="0">
                <a:solidFill>
                  <a:srgbClr val="FF0000"/>
                </a:solidFill>
                <a:effectLst>
                  <a:outerShdw blurRad="38100" dist="38100" dir="2700000" algn="tl">
                    <a:srgbClr val="000000">
                      <a:alpha val="43137"/>
                    </a:srgbClr>
                  </a:outerShdw>
                </a:effectLst>
                <a:latin typeface="Nyala"/>
              </a:rPr>
              <a:t>outer space </a:t>
            </a:r>
            <a:r>
              <a:rPr lang="en-US" dirty="0" smtClean="0">
                <a:latin typeface="Nyala"/>
              </a:rPr>
              <a:t>are used to trnamit data; </a:t>
            </a:r>
          </a:p>
          <a:p>
            <a:pPr lvl="2" algn="just">
              <a:lnSpc>
                <a:spcPct val="150000"/>
              </a:lnSpc>
              <a:buFont typeface="Webdings" pitchFamily="18" charset="2"/>
              <a:buChar char="ÿ"/>
              <a:defRPr/>
            </a:pPr>
            <a:r>
              <a:rPr lang="en-US" dirty="0">
                <a:latin typeface="Nyala"/>
              </a:rPr>
              <a:t>T</a:t>
            </a:r>
            <a:r>
              <a:rPr lang="en-US" dirty="0" smtClean="0">
                <a:latin typeface="Nyala"/>
              </a:rPr>
              <a:t>his form of transmission is usually referred to as </a:t>
            </a:r>
            <a:r>
              <a:rPr lang="en-US" dirty="0" smtClean="0">
                <a:solidFill>
                  <a:srgbClr val="FF0000"/>
                </a:solidFill>
                <a:effectLst>
                  <a:outerShdw blurRad="38100" dist="38100" dir="2700000" algn="tl">
                    <a:srgbClr val="000000">
                      <a:alpha val="43137"/>
                    </a:srgbClr>
                  </a:outerShdw>
                </a:effectLst>
                <a:latin typeface="Nyala"/>
              </a:rPr>
              <a:t>wireless transmission</a:t>
            </a:r>
            <a:r>
              <a:rPr lang="en-US" i="1" dirty="0" smtClean="0">
                <a:latin typeface="Nyala"/>
              </a:rPr>
              <a:t>.</a:t>
            </a:r>
          </a:p>
          <a:p>
            <a:pPr algn="just">
              <a:lnSpc>
                <a:spcPct val="130000"/>
              </a:lnSpc>
              <a:defRPr/>
            </a:pPr>
            <a:r>
              <a:rPr lang="en-US" sz="2000" dirty="0">
                <a:latin typeface="Nyala"/>
              </a:rPr>
              <a:t>In considering the </a:t>
            </a:r>
            <a:r>
              <a:rPr lang="en-US" sz="2000" dirty="0">
                <a:solidFill>
                  <a:srgbClr val="FF0000"/>
                </a:solidFill>
                <a:effectLst>
                  <a:outerShdw blurRad="38100" dist="38100" dir="2700000" algn="tl">
                    <a:srgbClr val="000000">
                      <a:alpha val="43137"/>
                    </a:srgbClr>
                  </a:outerShdw>
                </a:effectLst>
                <a:latin typeface="Nyala"/>
              </a:rPr>
              <a:t>design of data </a:t>
            </a:r>
            <a:r>
              <a:rPr lang="en-US" sz="2000" dirty="0">
                <a:latin typeface="Nyala"/>
              </a:rPr>
              <a:t>transmission systems, a key concern, generally, is </a:t>
            </a:r>
            <a:r>
              <a:rPr lang="en-US" sz="2000" dirty="0">
                <a:solidFill>
                  <a:srgbClr val="FF0000"/>
                </a:solidFill>
                <a:effectLst>
                  <a:outerShdw blurRad="38100" dist="38100" dir="2700000" algn="tl">
                    <a:srgbClr val="000000">
                      <a:alpha val="43137"/>
                    </a:srgbClr>
                  </a:outerShdw>
                </a:effectLst>
                <a:latin typeface="Nyala"/>
              </a:rPr>
              <a:t>data rate </a:t>
            </a:r>
            <a:r>
              <a:rPr lang="en-US" sz="2000" dirty="0">
                <a:latin typeface="Nyala"/>
              </a:rPr>
              <a:t>and </a:t>
            </a:r>
            <a:r>
              <a:rPr lang="en-US" sz="2000" dirty="0">
                <a:solidFill>
                  <a:srgbClr val="FF0000"/>
                </a:solidFill>
                <a:effectLst>
                  <a:outerShdw blurRad="38100" dist="38100" dir="2700000" algn="tl">
                    <a:srgbClr val="000000">
                      <a:alpha val="43137"/>
                    </a:srgbClr>
                  </a:outerShdw>
                </a:effectLst>
                <a:latin typeface="Nyala"/>
              </a:rPr>
              <a:t>distance</a:t>
            </a:r>
            <a:r>
              <a:rPr lang="en-US" sz="2000" dirty="0">
                <a:latin typeface="Nyala"/>
              </a:rPr>
              <a:t>: the greater the data rate and distance, the better. </a:t>
            </a:r>
          </a:p>
          <a:p>
            <a:pPr algn="just">
              <a:lnSpc>
                <a:spcPct val="130000"/>
              </a:lnSpc>
              <a:defRPr/>
            </a:pPr>
            <a:r>
              <a:rPr lang="en-US" sz="2000" dirty="0">
                <a:latin typeface="Nyala"/>
              </a:rPr>
              <a:t>A number of </a:t>
            </a:r>
            <a:r>
              <a:rPr lang="en-US" sz="2000" dirty="0">
                <a:solidFill>
                  <a:srgbClr val="FF0000"/>
                </a:solidFill>
                <a:effectLst>
                  <a:outerShdw blurRad="38100" dist="38100" dir="2700000" algn="tl">
                    <a:srgbClr val="000000">
                      <a:alpha val="43137"/>
                    </a:srgbClr>
                  </a:outerShdw>
                </a:effectLst>
                <a:latin typeface="Nyala"/>
              </a:rPr>
              <a:t>design factors </a:t>
            </a:r>
            <a:r>
              <a:rPr lang="en-US" sz="2000" dirty="0">
                <a:latin typeface="Nyala"/>
              </a:rPr>
              <a:t>relating to the transmission medium and to the signal determine the data rate and distance:</a:t>
            </a:r>
          </a:p>
          <a:p>
            <a:pPr algn="just">
              <a:lnSpc>
                <a:spcPct val="150000"/>
              </a:lnSpc>
              <a:buFont typeface="Webdings" pitchFamily="18" charset="2"/>
              <a:buChar char="ÿ"/>
              <a:defRPr/>
            </a:pPr>
            <a:endParaRPr lang="en-US" dirty="0" smtClean="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50"/>
          <p:cNvSpPr>
            <a:spLocks noGrp="1" noChangeArrowheads="1"/>
          </p:cNvSpPr>
          <p:nvPr>
            <p:ph type="title"/>
          </p:nvPr>
        </p:nvSpPr>
        <p:spPr>
          <a:xfrm>
            <a:off x="245808" y="76200"/>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 name="Content Placeholder 2"/>
          <p:cNvSpPr>
            <a:spLocks noGrp="1"/>
          </p:cNvSpPr>
          <p:nvPr>
            <p:ph idx="1"/>
          </p:nvPr>
        </p:nvSpPr>
        <p:spPr>
          <a:xfrm>
            <a:off x="304800" y="533400"/>
            <a:ext cx="8610600" cy="6172200"/>
          </a:xfrm>
        </p:spPr>
        <p:txBody>
          <a:bodyPr>
            <a:normAutofit fontScale="85000" lnSpcReduction="20000"/>
          </a:bodyPr>
          <a:lstStyle/>
          <a:p>
            <a:pPr marL="339725" indent="-339725" algn="just" eaLnBrk="1" hangingPunct="1">
              <a:lnSpc>
                <a:spcPct val="150000"/>
              </a:lnSpc>
              <a:buFont typeface="Webdings" pitchFamily="18" charset="2"/>
              <a:buChar char="ÿ"/>
              <a:defRPr/>
            </a:pPr>
            <a:r>
              <a:rPr lang="en-US" sz="2500" dirty="0" smtClean="0">
                <a:latin typeface="Nyala"/>
              </a:rPr>
              <a:t>coaxial cable was the most widely used network cabling. </a:t>
            </a:r>
          </a:p>
          <a:p>
            <a:pPr marL="339725" indent="-339725" algn="just" eaLnBrk="1" hangingPunct="1">
              <a:lnSpc>
                <a:spcPct val="150000"/>
              </a:lnSpc>
              <a:buFont typeface="Webdings" pitchFamily="18" charset="2"/>
              <a:buChar char="ÿ"/>
              <a:defRPr/>
            </a:pPr>
            <a:r>
              <a:rPr lang="en-US" sz="2500" dirty="0" smtClean="0">
                <a:latin typeface="Nyala"/>
              </a:rPr>
              <a:t>Reasons for coaxial cable's wide usage: it was relatively </a:t>
            </a:r>
            <a:r>
              <a:rPr lang="en-US" sz="2500" b="1" dirty="0" smtClean="0">
                <a:latin typeface="Nyala"/>
              </a:rPr>
              <a:t>inexpensive</a:t>
            </a:r>
            <a:r>
              <a:rPr lang="en-US" sz="2500" dirty="0" smtClean="0">
                <a:latin typeface="Nyala"/>
              </a:rPr>
              <a:t>, and it was </a:t>
            </a:r>
            <a:r>
              <a:rPr lang="en-US" sz="2500" b="1" dirty="0">
                <a:latin typeface="Nyala"/>
              </a:rPr>
              <a:t>light</a:t>
            </a:r>
            <a:r>
              <a:rPr lang="en-US" sz="2500" dirty="0" smtClean="0">
                <a:latin typeface="Nyala"/>
              </a:rPr>
              <a:t>, </a:t>
            </a:r>
            <a:r>
              <a:rPr lang="en-US" sz="2500" b="1" dirty="0">
                <a:latin typeface="Nyala"/>
              </a:rPr>
              <a:t>flexible</a:t>
            </a:r>
            <a:r>
              <a:rPr lang="en-US" sz="2500" dirty="0" smtClean="0">
                <a:latin typeface="Nyala"/>
              </a:rPr>
              <a:t>, and </a:t>
            </a:r>
            <a:r>
              <a:rPr lang="en-US" sz="2500" b="1" dirty="0">
                <a:latin typeface="Nyala"/>
              </a:rPr>
              <a:t>easy to work with</a:t>
            </a:r>
            <a:r>
              <a:rPr lang="en-US" sz="2500" dirty="0" smtClean="0">
                <a:solidFill>
                  <a:srgbClr val="FF0000"/>
                </a:solidFill>
                <a:effectLst>
                  <a:outerShdw blurRad="38100" dist="38100" dir="2700000" algn="tl">
                    <a:srgbClr val="000000">
                      <a:alpha val="43137"/>
                    </a:srgbClr>
                  </a:outerShdw>
                </a:effectLst>
                <a:latin typeface="Nyala"/>
              </a:rPr>
              <a:t>.</a:t>
            </a:r>
          </a:p>
          <a:p>
            <a:pPr marL="339725" indent="-339725" algn="just" eaLnBrk="1" hangingPunct="1">
              <a:lnSpc>
                <a:spcPct val="150000"/>
              </a:lnSpc>
              <a:buFont typeface="Webdings" pitchFamily="18" charset="2"/>
              <a:buChar char="ÿ"/>
              <a:defRPr/>
            </a:pPr>
            <a:r>
              <a:rPr lang="en-US" sz="2500" dirty="0" smtClean="0">
                <a:latin typeface="Nyala"/>
              </a:rPr>
              <a:t>The term </a:t>
            </a:r>
            <a:r>
              <a:rPr lang="en-US" sz="2500" b="1" dirty="0">
                <a:latin typeface="Nyala"/>
              </a:rPr>
              <a:t>shielding</a:t>
            </a:r>
            <a:r>
              <a:rPr lang="en-US" sz="2500" dirty="0" smtClean="0">
                <a:latin typeface="Nyala"/>
              </a:rPr>
              <a:t> refers to the </a:t>
            </a:r>
            <a:r>
              <a:rPr lang="en-US" sz="2500" b="1" dirty="0">
                <a:latin typeface="Nyala"/>
              </a:rPr>
              <a:t>woven or stranded metal mesh </a:t>
            </a:r>
            <a:r>
              <a:rPr lang="en-US" sz="2500" dirty="0" smtClean="0">
                <a:latin typeface="Nyala"/>
              </a:rPr>
              <a:t>(or other material) that surrounds some types of cabling. </a:t>
            </a:r>
          </a:p>
          <a:p>
            <a:pPr marL="339725" indent="-339725" algn="just" eaLnBrk="1" hangingPunct="1">
              <a:lnSpc>
                <a:spcPct val="150000"/>
              </a:lnSpc>
              <a:buFont typeface="Webdings" pitchFamily="18" charset="2"/>
              <a:buChar char="ÿ"/>
              <a:defRPr/>
            </a:pPr>
            <a:r>
              <a:rPr lang="en-US" sz="2500" b="1" dirty="0" smtClean="0">
                <a:latin typeface="Nyala"/>
              </a:rPr>
              <a:t>Shielding </a:t>
            </a:r>
            <a:r>
              <a:rPr lang="en-US" sz="2500" b="1" dirty="0">
                <a:latin typeface="Nyala"/>
              </a:rPr>
              <a:t>protects transmitted</a:t>
            </a:r>
            <a:r>
              <a:rPr lang="en-US" sz="2500" dirty="0" smtClean="0">
                <a:solidFill>
                  <a:srgbClr val="FF0000"/>
                </a:solidFill>
                <a:effectLst>
                  <a:outerShdw blurRad="38100" dist="38100" dir="2700000" algn="tl">
                    <a:srgbClr val="000000">
                      <a:alpha val="43137"/>
                    </a:srgbClr>
                  </a:outerShdw>
                </a:effectLst>
                <a:latin typeface="Nyala"/>
              </a:rPr>
              <a:t> </a:t>
            </a:r>
            <a:r>
              <a:rPr lang="en-US" sz="2500" dirty="0" smtClean="0">
                <a:latin typeface="Nyala"/>
              </a:rPr>
              <a:t>data by </a:t>
            </a:r>
            <a:r>
              <a:rPr lang="en-US" sz="2500" b="1" dirty="0">
                <a:latin typeface="Nyala"/>
              </a:rPr>
              <a:t>absorbing</a:t>
            </a:r>
            <a:r>
              <a:rPr lang="en-US" sz="2500" dirty="0" smtClean="0">
                <a:solidFill>
                  <a:srgbClr val="FF0000"/>
                </a:solidFill>
                <a:effectLst>
                  <a:outerShdw blurRad="38100" dist="38100" dir="2700000" algn="tl">
                    <a:srgbClr val="000000">
                      <a:alpha val="43137"/>
                    </a:srgbClr>
                  </a:outerShdw>
                </a:effectLst>
                <a:latin typeface="Nyala"/>
              </a:rPr>
              <a:t> </a:t>
            </a:r>
            <a:r>
              <a:rPr lang="en-US" sz="2500" b="1" dirty="0">
                <a:latin typeface="Nyala"/>
              </a:rPr>
              <a:t>stray electronic signals</a:t>
            </a:r>
            <a:r>
              <a:rPr lang="en-US" sz="2500" dirty="0" smtClean="0">
                <a:latin typeface="Nyala"/>
              </a:rPr>
              <a:t>, called </a:t>
            </a:r>
            <a:r>
              <a:rPr lang="en-US" sz="2500" b="1" dirty="0">
                <a:latin typeface="Nyala"/>
              </a:rPr>
              <a:t>noise</a:t>
            </a:r>
            <a:r>
              <a:rPr lang="en-US" sz="2500" dirty="0" smtClean="0">
                <a:solidFill>
                  <a:srgbClr val="FF0000"/>
                </a:solidFill>
                <a:effectLst>
                  <a:outerShdw blurRad="38100" dist="38100" dir="2700000" algn="tl">
                    <a:srgbClr val="000000">
                      <a:alpha val="43137"/>
                    </a:srgbClr>
                  </a:outerShdw>
                </a:effectLst>
                <a:latin typeface="Nyala"/>
              </a:rPr>
              <a:t>,</a:t>
            </a:r>
            <a:r>
              <a:rPr lang="en-US" sz="2500" dirty="0" smtClean="0">
                <a:latin typeface="Nyala"/>
              </a:rPr>
              <a:t> so that they do not get onto the cable and distort the data. </a:t>
            </a:r>
          </a:p>
          <a:p>
            <a:pPr marL="339725" indent="-339725" algn="just" eaLnBrk="1" hangingPunct="1">
              <a:lnSpc>
                <a:spcPct val="150000"/>
              </a:lnSpc>
              <a:buFont typeface="Webdings" pitchFamily="18" charset="2"/>
              <a:buChar char="ÿ"/>
              <a:defRPr/>
            </a:pPr>
            <a:r>
              <a:rPr lang="en-US" sz="2500" dirty="0" smtClean="0">
                <a:latin typeface="Nyala"/>
              </a:rPr>
              <a:t>Cable that contains one layer of foil insulation and one layer of braided metal shielding is referred to as </a:t>
            </a:r>
            <a:r>
              <a:rPr lang="en-US" sz="2500" b="1" dirty="0" smtClean="0">
                <a:solidFill>
                  <a:srgbClr val="C00000"/>
                </a:solidFill>
                <a:latin typeface="Nyala"/>
              </a:rPr>
              <a:t>dual shielded</a:t>
            </a:r>
            <a:r>
              <a:rPr lang="en-US" sz="2500" dirty="0" smtClean="0">
                <a:latin typeface="Nyala"/>
              </a:rPr>
              <a:t>. </a:t>
            </a:r>
          </a:p>
          <a:p>
            <a:pPr marL="339725" indent="-339725" algn="just" eaLnBrk="1" hangingPunct="1">
              <a:lnSpc>
                <a:spcPct val="150000"/>
              </a:lnSpc>
              <a:buFont typeface="Webdings" pitchFamily="18" charset="2"/>
              <a:buChar char="ÿ"/>
              <a:defRPr/>
            </a:pPr>
            <a:r>
              <a:rPr lang="en-US" sz="2500" dirty="0" smtClean="0">
                <a:latin typeface="Nyala"/>
              </a:rPr>
              <a:t>For environments that are subject to </a:t>
            </a:r>
            <a:r>
              <a:rPr lang="en-US" sz="2500" b="1" dirty="0">
                <a:latin typeface="Nyala"/>
              </a:rPr>
              <a:t>higher interference</a:t>
            </a:r>
            <a:r>
              <a:rPr lang="en-US" sz="2500" dirty="0" smtClean="0">
                <a:latin typeface="Nyala"/>
              </a:rPr>
              <a:t>, </a:t>
            </a:r>
            <a:r>
              <a:rPr lang="en-US" sz="2500" b="1" dirty="0">
                <a:latin typeface="Nyala"/>
              </a:rPr>
              <a:t>quad shielding </a:t>
            </a:r>
            <a:r>
              <a:rPr lang="en-US" sz="2500" dirty="0" smtClean="0">
                <a:latin typeface="Nyala"/>
              </a:rPr>
              <a:t>is available. </a:t>
            </a:r>
          </a:p>
          <a:p>
            <a:pPr marL="339725" indent="-339725" algn="just" eaLnBrk="1" hangingPunct="1">
              <a:lnSpc>
                <a:spcPct val="150000"/>
              </a:lnSpc>
              <a:buFont typeface="Webdings" pitchFamily="18" charset="2"/>
              <a:buChar char="ÿ"/>
              <a:defRPr/>
            </a:pPr>
            <a:r>
              <a:rPr lang="en-US" sz="2500" b="1" dirty="0">
                <a:solidFill>
                  <a:srgbClr val="C00000"/>
                </a:solidFill>
                <a:latin typeface="Nyala"/>
              </a:rPr>
              <a:t>Quad shielding </a:t>
            </a:r>
            <a:r>
              <a:rPr lang="en-US" sz="2500" dirty="0" smtClean="0">
                <a:latin typeface="Nyala"/>
              </a:rPr>
              <a:t>consists of two layers of foil insulation and two layers of braided metal shielding.</a:t>
            </a:r>
          </a:p>
          <a:p>
            <a:pPr algn="just" eaLnBrk="1" hangingPunct="1">
              <a:lnSpc>
                <a:spcPct val="150000"/>
              </a:lnSpc>
              <a:defRPr/>
            </a:pPr>
            <a:endParaRPr lang="en-US" sz="25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28600" y="123570"/>
            <a:ext cx="8229600" cy="579438"/>
          </a:xfrm>
        </p:spPr>
        <p:txBody>
          <a:bodyPr>
            <a:normAutofit/>
          </a:bodyPr>
          <a:lstStyle/>
          <a:p>
            <a:pPr eaLnBrk="1" hangingPunct="1"/>
            <a:r>
              <a:rPr lang="en-US" sz="2900" b="1" dirty="0">
                <a:solidFill>
                  <a:srgbClr val="00B050"/>
                </a:solidFill>
                <a:latin typeface="Nyala"/>
                <a:cs typeface="Andalus" pitchFamily="18" charset="-78"/>
              </a:rPr>
              <a:t>Types</a:t>
            </a:r>
            <a:r>
              <a:rPr lang="en-US" b="1" dirty="0" smtClean="0">
                <a:latin typeface="Nyala"/>
              </a:rPr>
              <a:t> </a:t>
            </a:r>
            <a:r>
              <a:rPr lang="en-US" sz="2900" b="1" dirty="0">
                <a:solidFill>
                  <a:srgbClr val="00B050"/>
                </a:solidFill>
                <a:latin typeface="Nyala"/>
                <a:cs typeface="Andalus" pitchFamily="18" charset="-78"/>
              </a:rPr>
              <a:t>of Coaxial Cable</a:t>
            </a:r>
          </a:p>
        </p:txBody>
      </p:sp>
      <p:sp>
        <p:nvSpPr>
          <p:cNvPr id="3" name="Content Placeholder 2"/>
          <p:cNvSpPr>
            <a:spLocks noGrp="1"/>
          </p:cNvSpPr>
          <p:nvPr>
            <p:ph idx="1"/>
          </p:nvPr>
        </p:nvSpPr>
        <p:spPr>
          <a:xfrm>
            <a:off x="196644" y="609600"/>
            <a:ext cx="8794956" cy="6324600"/>
          </a:xfrm>
        </p:spPr>
        <p:txBody>
          <a:bodyPr>
            <a:noAutofit/>
          </a:bodyPr>
          <a:lstStyle/>
          <a:p>
            <a:pPr marL="776288" lvl="1" indent="-457200" algn="just" eaLnBrk="1" hangingPunct="1">
              <a:lnSpc>
                <a:spcPct val="110000"/>
              </a:lnSpc>
              <a:buFont typeface="+mj-lt"/>
              <a:buAutoNum type="arabicPeriod"/>
              <a:defRPr/>
            </a:pPr>
            <a:r>
              <a:rPr lang="en-US" sz="2000" b="1" dirty="0" smtClean="0">
                <a:latin typeface="Nyala"/>
              </a:rPr>
              <a:t>Thin (thinnet) cable </a:t>
            </a:r>
          </a:p>
          <a:p>
            <a:pPr marL="776288" lvl="1" indent="-457200" algn="just" eaLnBrk="1" hangingPunct="1">
              <a:lnSpc>
                <a:spcPct val="110000"/>
              </a:lnSpc>
              <a:buFont typeface="+mj-lt"/>
              <a:buAutoNum type="arabicPeriod"/>
              <a:defRPr/>
            </a:pPr>
            <a:r>
              <a:rPr lang="en-US" sz="2000" b="1" dirty="0" smtClean="0">
                <a:latin typeface="Nyala"/>
              </a:rPr>
              <a:t>Thick (thicknet) cable </a:t>
            </a:r>
          </a:p>
          <a:p>
            <a:pPr marL="514350" indent="-514350" algn="just" eaLnBrk="1" hangingPunct="1">
              <a:lnSpc>
                <a:spcPct val="110000"/>
              </a:lnSpc>
              <a:buFont typeface="+mj-lt"/>
              <a:buAutoNum type="arabicPeriod"/>
              <a:defRPr/>
            </a:pPr>
            <a:r>
              <a:rPr lang="en-US" sz="2000" b="1" dirty="0" smtClean="0">
                <a:solidFill>
                  <a:srgbClr val="7030A0"/>
                </a:solidFill>
                <a:latin typeface="Nyala"/>
              </a:rPr>
              <a:t>Thinnet(10Base2):-</a:t>
            </a:r>
            <a:r>
              <a:rPr lang="en-US" sz="2000" dirty="0" smtClean="0">
                <a:solidFill>
                  <a:srgbClr val="FF0000"/>
                </a:solidFill>
                <a:effectLst>
                  <a:outerShdw blurRad="38100" dist="38100" dir="2700000" algn="tl">
                    <a:srgbClr val="000000">
                      <a:alpha val="43137"/>
                    </a:srgbClr>
                  </a:outerShdw>
                </a:effectLst>
                <a:latin typeface="Nyala"/>
              </a:rPr>
              <a:t> </a:t>
            </a:r>
            <a:r>
              <a:rPr lang="en-US" sz="2000" dirty="0" smtClean="0">
                <a:latin typeface="Nyala"/>
              </a:rPr>
              <a:t>is a flexible coaxial cable about </a:t>
            </a:r>
            <a:r>
              <a:rPr lang="en-US" sz="2000" b="1" dirty="0" smtClean="0">
                <a:latin typeface="Nyala"/>
              </a:rPr>
              <a:t>0.64</a:t>
            </a:r>
            <a:r>
              <a:rPr lang="en-US" sz="2000" dirty="0" smtClean="0">
                <a:latin typeface="Nyala"/>
              </a:rPr>
              <a:t> centimeters (0.25 inches) thick.</a:t>
            </a:r>
          </a:p>
          <a:p>
            <a:pPr marL="622301" lvl="1" indent="-347663" algn="just" eaLnBrk="1" hangingPunct="1">
              <a:lnSpc>
                <a:spcPct val="110000"/>
              </a:lnSpc>
              <a:buClr>
                <a:schemeClr val="tx2"/>
              </a:buClr>
              <a:buFont typeface="Webdings" pitchFamily="18" charset="2"/>
              <a:buChar char="ÿ"/>
              <a:defRPr/>
            </a:pPr>
            <a:r>
              <a:rPr lang="en-US" sz="2000" dirty="0">
                <a:latin typeface="Nyala"/>
              </a:rPr>
              <a:t>Because this type of coaxial cable is flexible and easy to work with, it can be used in almost any type of network installation. </a:t>
            </a:r>
          </a:p>
          <a:p>
            <a:pPr marL="514350" indent="-514350" algn="just" eaLnBrk="1" hangingPunct="1">
              <a:lnSpc>
                <a:spcPct val="110000"/>
              </a:lnSpc>
              <a:buFont typeface="+mj-lt"/>
              <a:buAutoNum type="arabicPeriod"/>
              <a:defRPr/>
            </a:pPr>
            <a:r>
              <a:rPr lang="en-US" sz="2000" b="1" dirty="0" smtClean="0">
                <a:solidFill>
                  <a:srgbClr val="7030A0"/>
                </a:solidFill>
                <a:latin typeface="Nyala"/>
              </a:rPr>
              <a:t>Thicknet(10Base5):- </a:t>
            </a:r>
            <a:r>
              <a:rPr lang="en-US" sz="2000" dirty="0">
                <a:latin typeface="Nyala"/>
              </a:rPr>
              <a:t>is a relatively rigid coaxial cable about </a:t>
            </a:r>
            <a:r>
              <a:rPr lang="en-US" sz="2000" b="1" dirty="0">
                <a:latin typeface="Nyala"/>
              </a:rPr>
              <a:t>1.27</a:t>
            </a:r>
            <a:r>
              <a:rPr lang="en-US" sz="2000" dirty="0">
                <a:latin typeface="Nyala"/>
              </a:rPr>
              <a:t> centimeters (0.5 inches) in diameter. </a:t>
            </a:r>
            <a:endParaRPr lang="en-US" sz="2000" dirty="0" smtClean="0">
              <a:latin typeface="Nyala"/>
            </a:endParaRPr>
          </a:p>
          <a:p>
            <a:pPr marL="622301" lvl="1" indent="-347663" algn="just" eaLnBrk="1" hangingPunct="1">
              <a:lnSpc>
                <a:spcPct val="110000"/>
              </a:lnSpc>
              <a:buClr>
                <a:schemeClr val="tx2"/>
              </a:buClr>
              <a:buFont typeface="Webdings" pitchFamily="18" charset="2"/>
              <a:buChar char="ÿ"/>
              <a:defRPr/>
            </a:pPr>
            <a:r>
              <a:rPr lang="en-US" sz="2000" dirty="0">
                <a:latin typeface="Nyala"/>
              </a:rPr>
              <a:t>Thicknet cable is sometimes referred to as </a:t>
            </a:r>
            <a:r>
              <a:rPr lang="en-US" sz="2000" b="1" dirty="0">
                <a:latin typeface="Nyala"/>
              </a:rPr>
              <a:t>Standard Ethernet </a:t>
            </a:r>
            <a:r>
              <a:rPr lang="en-US" sz="2000" dirty="0">
                <a:latin typeface="Nyala"/>
              </a:rPr>
              <a:t>because it was the first type of cable used with the popular network architecture Ethernet. </a:t>
            </a:r>
          </a:p>
          <a:p>
            <a:pPr marL="622301" lvl="1" indent="-347663" algn="just" eaLnBrk="1" hangingPunct="1">
              <a:lnSpc>
                <a:spcPct val="110000"/>
              </a:lnSpc>
              <a:buClr>
                <a:schemeClr val="tx2"/>
              </a:buClr>
              <a:buFont typeface="Webdings" pitchFamily="18" charset="2"/>
              <a:buChar char="ÿ"/>
              <a:defRPr/>
            </a:pPr>
            <a:r>
              <a:rPr lang="en-US" sz="2000" dirty="0">
                <a:latin typeface="Nyala"/>
              </a:rPr>
              <a:t>Thicknet cable's copper core is thicker than a thinnet cable core.</a:t>
            </a:r>
          </a:p>
          <a:p>
            <a:pPr marL="622301" lvl="1" indent="-347663" algn="just" eaLnBrk="1" hangingPunct="1">
              <a:lnSpc>
                <a:spcPct val="110000"/>
              </a:lnSpc>
              <a:buClr>
                <a:schemeClr val="tx2"/>
              </a:buClr>
              <a:buFont typeface="Webdings" pitchFamily="18" charset="2"/>
              <a:buChar char="ÿ"/>
              <a:defRPr/>
            </a:pPr>
            <a:r>
              <a:rPr lang="en-US" sz="2000" dirty="0">
                <a:latin typeface="Nyala"/>
              </a:rPr>
              <a:t>The thicker the copper core, the farther the cable can carry signals. </a:t>
            </a:r>
          </a:p>
          <a:p>
            <a:pPr marL="622301" lvl="1" indent="-347663" algn="just" eaLnBrk="1" hangingPunct="1">
              <a:lnSpc>
                <a:spcPct val="110000"/>
              </a:lnSpc>
              <a:buClr>
                <a:schemeClr val="tx2"/>
              </a:buClr>
              <a:buFont typeface="Webdings" pitchFamily="18" charset="2"/>
              <a:buChar char="ÿ"/>
              <a:defRPr/>
            </a:pPr>
            <a:r>
              <a:rPr lang="en-US" sz="2000" dirty="0" smtClean="0">
                <a:latin typeface="Nyala"/>
              </a:rPr>
              <a:t>Thicknet </a:t>
            </a:r>
            <a:r>
              <a:rPr lang="en-US" sz="2000" dirty="0">
                <a:latin typeface="Nyala"/>
              </a:rPr>
              <a:t>cable can carry a signal for 500 meters (about 1640 feet). </a:t>
            </a:r>
          </a:p>
          <a:p>
            <a:pPr marL="622301" lvl="1" indent="-347663" algn="just" eaLnBrk="1" hangingPunct="1">
              <a:lnSpc>
                <a:spcPct val="110000"/>
              </a:lnSpc>
              <a:buClr>
                <a:schemeClr val="tx2"/>
              </a:buClr>
              <a:buFont typeface="Webdings" pitchFamily="18" charset="2"/>
              <a:buChar char="ÿ"/>
              <a:defRPr/>
            </a:pPr>
            <a:r>
              <a:rPr lang="en-US" sz="2000" dirty="0" smtClean="0">
                <a:latin typeface="Nyala"/>
              </a:rPr>
              <a:t>it </a:t>
            </a:r>
            <a:r>
              <a:rPr lang="en-US" sz="2000" dirty="0">
                <a:latin typeface="Nyala"/>
              </a:rPr>
              <a:t>is sometimes used as a backbone to connect several smaller thinnet-based </a:t>
            </a:r>
            <a:r>
              <a:rPr lang="en-US" sz="2000" dirty="0" smtClean="0">
                <a:latin typeface="Nyala"/>
              </a:rPr>
              <a:t>networks</a:t>
            </a:r>
            <a:endParaRPr lang="en-US" sz="2000" dirty="0">
              <a:latin typeface="Nyala"/>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258763"/>
            <a:ext cx="8229600" cy="579437"/>
          </a:xfrm>
        </p:spPr>
        <p:txBody>
          <a:bodyPr>
            <a:normAutofit/>
          </a:bodyPr>
          <a:lstStyle/>
          <a:p>
            <a:pPr eaLnBrk="1" hangingPunct="1"/>
            <a:r>
              <a:rPr lang="en-US" sz="2600" b="1" dirty="0">
                <a:solidFill>
                  <a:srgbClr val="00B050"/>
                </a:solidFill>
                <a:latin typeface="Nyala"/>
                <a:cs typeface="Andalus" pitchFamily="18" charset="-78"/>
              </a:rPr>
              <a:t>Connector</a:t>
            </a:r>
          </a:p>
        </p:txBody>
      </p:sp>
      <p:sp>
        <p:nvSpPr>
          <p:cNvPr id="8" name="Slide Number Placeholder 7"/>
          <p:cNvSpPr>
            <a:spLocks noGrp="1"/>
          </p:cNvSpPr>
          <p:nvPr>
            <p:ph type="sldNum" sz="quarter" idx="12"/>
          </p:nvPr>
        </p:nvSpPr>
        <p:spPr/>
        <p:txBody>
          <a:bodyPr/>
          <a:lstStyle/>
          <a:p>
            <a:pPr>
              <a:defRPr/>
            </a:pPr>
            <a:fld id="{90571383-4EDA-4B0E-988D-4B981B2D3641}" type="slidenum">
              <a:rPr lang="en-US" smtClean="0"/>
              <a:pPr>
                <a:defRPr/>
              </a:pPr>
              <a:t>22</a:t>
            </a:fld>
            <a:endParaRPr lang="en-US"/>
          </a:p>
        </p:txBody>
      </p:sp>
      <p:pic>
        <p:nvPicPr>
          <p:cNvPr id="25604" name="Picture 2"/>
          <p:cNvPicPr>
            <a:picLocks noChangeAspect="1" noChangeArrowheads="1"/>
          </p:cNvPicPr>
          <p:nvPr/>
        </p:nvPicPr>
        <p:blipFill>
          <a:blip r:embed="rId2"/>
          <a:srcRect/>
          <a:stretch>
            <a:fillRect/>
          </a:stretch>
        </p:blipFill>
        <p:spPr bwMode="auto">
          <a:xfrm>
            <a:off x="431800" y="762000"/>
            <a:ext cx="4445000" cy="2743200"/>
          </a:xfrm>
          <a:prstGeom prst="rect">
            <a:avLst/>
          </a:prstGeom>
          <a:noFill/>
          <a:ln w="9525">
            <a:noFill/>
            <a:miter lim="800000"/>
            <a:headEnd/>
            <a:tailEnd/>
          </a:ln>
        </p:spPr>
      </p:pic>
      <p:pic>
        <p:nvPicPr>
          <p:cNvPr id="25607" name="Picture 5"/>
          <p:cNvPicPr>
            <a:picLocks noChangeAspect="1" noChangeArrowheads="1"/>
          </p:cNvPicPr>
          <p:nvPr/>
        </p:nvPicPr>
        <p:blipFill>
          <a:blip r:embed="rId3"/>
          <a:srcRect/>
          <a:stretch>
            <a:fillRect/>
          </a:stretch>
        </p:blipFill>
        <p:spPr bwMode="auto">
          <a:xfrm>
            <a:off x="4962804" y="3581400"/>
            <a:ext cx="3540901" cy="3084876"/>
          </a:xfrm>
          <a:prstGeom prst="rect">
            <a:avLst/>
          </a:prstGeom>
          <a:noFill/>
          <a:ln w="9525">
            <a:noFill/>
            <a:miter lim="800000"/>
            <a:headEnd/>
            <a:tailEnd/>
          </a:ln>
        </p:spPr>
      </p:pic>
      <p:pic>
        <p:nvPicPr>
          <p:cNvPr id="25605" name="Picture 3"/>
          <p:cNvPicPr>
            <a:picLocks noChangeAspect="1" noChangeArrowheads="1"/>
          </p:cNvPicPr>
          <p:nvPr/>
        </p:nvPicPr>
        <p:blipFill>
          <a:blip r:embed="rId4"/>
          <a:srcRect/>
          <a:stretch>
            <a:fillRect/>
          </a:stretch>
        </p:blipFill>
        <p:spPr bwMode="auto">
          <a:xfrm>
            <a:off x="4953000" y="381000"/>
            <a:ext cx="3990975" cy="2971800"/>
          </a:xfrm>
          <a:prstGeom prst="rect">
            <a:avLst/>
          </a:prstGeom>
          <a:noFill/>
          <a:ln w="9525">
            <a:noFill/>
            <a:miter lim="800000"/>
            <a:headEnd/>
            <a:tailEnd/>
          </a:ln>
        </p:spPr>
      </p:pic>
      <p:pic>
        <p:nvPicPr>
          <p:cNvPr id="25606" name="Picture 4"/>
          <p:cNvPicPr>
            <a:picLocks noChangeAspect="1" noChangeArrowheads="1"/>
          </p:cNvPicPr>
          <p:nvPr/>
        </p:nvPicPr>
        <p:blipFill>
          <a:blip r:embed="rId5"/>
          <a:srcRect/>
          <a:stretch>
            <a:fillRect/>
          </a:stretch>
        </p:blipFill>
        <p:spPr bwMode="auto">
          <a:xfrm>
            <a:off x="710364" y="3633012"/>
            <a:ext cx="3557588" cy="2895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6553201" y="1295400"/>
            <a:ext cx="2590800" cy="4419600"/>
          </a:xfrm>
          <a:prstGeom prst="rect">
            <a:avLst/>
          </a:prstGeom>
          <a:noFill/>
          <a:ln w="9525">
            <a:noFill/>
            <a:miter lim="800000"/>
            <a:headEnd/>
            <a:tailEnd/>
          </a:ln>
          <a:effectLst/>
        </p:spPr>
      </p:pic>
      <p:sp>
        <p:nvSpPr>
          <p:cNvPr id="3" name="Content Placeholder 2"/>
          <p:cNvSpPr>
            <a:spLocks noGrp="1"/>
          </p:cNvSpPr>
          <p:nvPr>
            <p:ph idx="1"/>
          </p:nvPr>
        </p:nvSpPr>
        <p:spPr>
          <a:xfrm>
            <a:off x="457200" y="808037"/>
            <a:ext cx="6096001" cy="5745163"/>
          </a:xfrm>
        </p:spPr>
        <p:txBody>
          <a:bodyPr>
            <a:normAutofit/>
          </a:bodyPr>
          <a:lstStyle/>
          <a:p>
            <a:pPr algn="just" eaLnBrk="1" hangingPunct="1">
              <a:lnSpc>
                <a:spcPct val="150000"/>
              </a:lnSpc>
              <a:defRPr/>
            </a:pPr>
            <a:r>
              <a:rPr lang="en-US" sz="2400" dirty="0" smtClean="0">
                <a:latin typeface="Nyala"/>
              </a:rPr>
              <a:t>The BNC connector is used to connect the end of the cable to a device, such as a </a:t>
            </a:r>
            <a:r>
              <a:rPr lang="en-US" sz="2400" dirty="0" smtClean="0">
                <a:solidFill>
                  <a:srgbClr val="FF0000"/>
                </a:solidFill>
                <a:effectLst>
                  <a:outerShdw blurRad="38100" dist="38100" dir="2700000" algn="tl">
                    <a:srgbClr val="000000">
                      <a:alpha val="43137"/>
                    </a:srgbClr>
                  </a:outerShdw>
                </a:effectLst>
                <a:latin typeface="Nyala"/>
              </a:rPr>
              <a:t>TV set</a:t>
            </a:r>
            <a:r>
              <a:rPr lang="en-US" sz="2400" dirty="0" smtClean="0">
                <a:latin typeface="Nyala"/>
              </a:rPr>
              <a:t>. </a:t>
            </a:r>
          </a:p>
          <a:p>
            <a:pPr algn="just" eaLnBrk="1" hangingPunct="1">
              <a:lnSpc>
                <a:spcPct val="150000"/>
              </a:lnSpc>
              <a:defRPr/>
            </a:pPr>
            <a:r>
              <a:rPr lang="en-US" sz="2400" dirty="0" smtClean="0">
                <a:latin typeface="Nyala"/>
              </a:rPr>
              <a:t>The </a:t>
            </a:r>
            <a:r>
              <a:rPr lang="en-US" sz="2400" dirty="0" smtClean="0">
                <a:solidFill>
                  <a:srgbClr val="FF0000"/>
                </a:solidFill>
                <a:effectLst>
                  <a:outerShdw blurRad="38100" dist="38100" dir="2700000" algn="tl">
                    <a:srgbClr val="000000">
                      <a:alpha val="43137"/>
                    </a:srgbClr>
                  </a:outerShdw>
                </a:effectLst>
                <a:latin typeface="Nyala"/>
              </a:rPr>
              <a:t>BNC T connector </a:t>
            </a:r>
            <a:r>
              <a:rPr lang="en-US" sz="2400" dirty="0" smtClean="0">
                <a:latin typeface="Nyala"/>
              </a:rPr>
              <a:t>is used in </a:t>
            </a:r>
            <a:r>
              <a:rPr lang="en-US" sz="2400" dirty="0" smtClean="0">
                <a:solidFill>
                  <a:srgbClr val="FF0000"/>
                </a:solidFill>
                <a:effectLst>
                  <a:outerShdw blurRad="38100" dist="38100" dir="2700000" algn="tl">
                    <a:srgbClr val="000000">
                      <a:alpha val="43137"/>
                    </a:srgbClr>
                  </a:outerShdw>
                </a:effectLst>
                <a:latin typeface="Nyala"/>
              </a:rPr>
              <a:t>Ethernet networks</a:t>
            </a:r>
            <a:r>
              <a:rPr lang="en-US" sz="2400" dirty="0" smtClean="0">
                <a:latin typeface="Nyala"/>
              </a:rPr>
              <a:t> to branch out to a connection to a computer or other device. </a:t>
            </a:r>
          </a:p>
          <a:p>
            <a:pPr algn="just" eaLnBrk="1" hangingPunct="1">
              <a:lnSpc>
                <a:spcPct val="150000"/>
              </a:lnSpc>
              <a:defRPr/>
            </a:pPr>
            <a:r>
              <a:rPr lang="en-US" sz="2400" dirty="0" smtClean="0">
                <a:latin typeface="Nyala"/>
              </a:rPr>
              <a:t>The </a:t>
            </a:r>
            <a:r>
              <a:rPr lang="en-US" sz="2400" dirty="0" smtClean="0">
                <a:solidFill>
                  <a:srgbClr val="FF0000"/>
                </a:solidFill>
                <a:effectLst>
                  <a:outerShdw blurRad="38100" dist="38100" dir="2700000" algn="tl">
                    <a:srgbClr val="000000">
                      <a:alpha val="43137"/>
                    </a:srgbClr>
                  </a:outerShdw>
                </a:effectLst>
                <a:latin typeface="Nyala"/>
              </a:rPr>
              <a:t>BNC terminator </a:t>
            </a:r>
            <a:r>
              <a:rPr lang="en-US" sz="2400" dirty="0" smtClean="0">
                <a:latin typeface="Nyala"/>
              </a:rPr>
              <a:t>is used at the end of the cable to prevent the reflection of the signal</a:t>
            </a:r>
          </a:p>
          <a:p>
            <a:pPr algn="just" eaLnBrk="1" hangingPunct="1">
              <a:lnSpc>
                <a:spcPct val="150000"/>
              </a:lnSpc>
              <a:defRPr/>
            </a:pPr>
            <a:r>
              <a:rPr lang="en-US" sz="2400" dirty="0" smtClean="0">
                <a:solidFill>
                  <a:srgbClr val="FF0000"/>
                </a:solidFill>
                <a:effectLst>
                  <a:outerShdw blurRad="38100" dist="38100" dir="2700000" algn="tl">
                    <a:srgbClr val="000000">
                      <a:alpha val="43137"/>
                    </a:srgbClr>
                  </a:outerShdw>
                </a:effectLst>
                <a:latin typeface="Nyala"/>
              </a:rPr>
              <a:t>BNC barrel connector </a:t>
            </a:r>
            <a:r>
              <a:rPr lang="en-US" sz="2400" dirty="0" smtClean="0">
                <a:latin typeface="Nyala"/>
              </a:rPr>
              <a:t>is used to join two lengths of thinnet cable to make one longer length</a:t>
            </a:r>
            <a:r>
              <a:rPr lang="en-US" dirty="0" smtClean="0">
                <a:latin typeface="Nyala"/>
              </a:rPr>
              <a:t>.</a:t>
            </a:r>
            <a:endParaRPr lang="en-US"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23</a:t>
            </a:fld>
            <a:endParaRPr lang="en-US"/>
          </a:p>
        </p:txBody>
      </p:sp>
      <p:sp>
        <p:nvSpPr>
          <p:cNvPr id="7" name="Rectangle 2050"/>
          <p:cNvSpPr txBox="1">
            <a:spLocks noChangeArrowheads="1"/>
          </p:cNvSpPr>
          <p:nvPr/>
        </p:nvSpPr>
        <p:spPr bwMode="auto">
          <a:xfrm>
            <a:off x="245808" y="76200"/>
            <a:ext cx="8458200" cy="639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itchFamily="34" charset="0"/>
              </a:defRPr>
            </a:lvl2pPr>
            <a:lvl3pPr algn="l" rtl="0" eaLnBrk="0" fontAlgn="base" hangingPunct="0">
              <a:spcBef>
                <a:spcPct val="0"/>
              </a:spcBef>
              <a:spcAft>
                <a:spcPct val="0"/>
              </a:spcAft>
              <a:defRPr sz="4000">
                <a:solidFill>
                  <a:schemeClr val="tx2"/>
                </a:solidFill>
                <a:latin typeface="Franklin Gothic Book" pitchFamily="34" charset="0"/>
              </a:defRPr>
            </a:lvl3pPr>
            <a:lvl4pPr algn="l" rtl="0" eaLnBrk="0" fontAlgn="base" hangingPunct="0">
              <a:spcBef>
                <a:spcPct val="0"/>
              </a:spcBef>
              <a:spcAft>
                <a:spcPct val="0"/>
              </a:spcAft>
              <a:defRPr sz="4000">
                <a:solidFill>
                  <a:schemeClr val="tx2"/>
                </a:solidFill>
                <a:latin typeface="Franklin Gothic Book" pitchFamily="34" charset="0"/>
              </a:defRPr>
            </a:lvl4pPr>
            <a:lvl5pPr algn="l" rtl="0" eaLnBrk="0" fontAlgn="base" hangingPunct="0">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a:lstStyle>
          <a:p>
            <a:pPr eaLnBrk="1" hangingPunct="1"/>
            <a:r>
              <a:rPr lang="en-US" sz="2600" b="1" dirty="0" smtClean="0">
                <a:solidFill>
                  <a:srgbClr val="00B050"/>
                </a:solidFill>
                <a:latin typeface="Andalus" pitchFamily="18" charset="-78"/>
                <a:cs typeface="Andalus" pitchFamily="18" charset="-78"/>
              </a:rPr>
              <a:t>Contd.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648200" y="284019"/>
            <a:ext cx="4355243" cy="2828356"/>
          </a:xfrm>
          <a:prstGeom prst="rect">
            <a:avLst/>
          </a:prstGeom>
        </p:spPr>
      </p:pic>
      <p:sp>
        <p:nvSpPr>
          <p:cNvPr id="16386" name="Rectangle 2"/>
          <p:cNvSpPr>
            <a:spLocks noGrp="1" noChangeArrowheads="1"/>
          </p:cNvSpPr>
          <p:nvPr>
            <p:ph type="title"/>
          </p:nvPr>
        </p:nvSpPr>
        <p:spPr>
          <a:xfrm>
            <a:off x="381000" y="304800"/>
            <a:ext cx="8305800" cy="563562"/>
          </a:xfrm>
        </p:spPr>
        <p:txBody>
          <a:bodyPr/>
          <a:lstStyle/>
          <a:p>
            <a:pPr eaLnBrk="1" hangingPunct="1"/>
            <a:r>
              <a:rPr lang="en-US" sz="2600" b="1" dirty="0">
                <a:solidFill>
                  <a:srgbClr val="00B050"/>
                </a:solidFill>
                <a:latin typeface="Nyala"/>
                <a:cs typeface="Andalus" pitchFamily="18" charset="-78"/>
              </a:rPr>
              <a:t>Coaxial Cable Applications</a:t>
            </a:r>
          </a:p>
        </p:txBody>
      </p:sp>
      <p:sp>
        <p:nvSpPr>
          <p:cNvPr id="16387" name="Rectangle 3"/>
          <p:cNvSpPr>
            <a:spLocks noGrp="1" noChangeArrowheads="1"/>
          </p:cNvSpPr>
          <p:nvPr>
            <p:ph idx="1"/>
          </p:nvPr>
        </p:nvSpPr>
        <p:spPr>
          <a:xfrm>
            <a:off x="457200" y="762000"/>
            <a:ext cx="8305800" cy="5257800"/>
          </a:xfrm>
        </p:spPr>
        <p:txBody>
          <a:bodyPr/>
          <a:lstStyle/>
          <a:p>
            <a:pPr algn="just">
              <a:lnSpc>
                <a:spcPct val="150000"/>
              </a:lnSpc>
            </a:pPr>
            <a:r>
              <a:rPr lang="en-US" dirty="0">
                <a:latin typeface="Nyala"/>
              </a:rPr>
              <a:t>Most versatile medium</a:t>
            </a:r>
          </a:p>
          <a:p>
            <a:pPr algn="just">
              <a:lnSpc>
                <a:spcPct val="150000"/>
              </a:lnSpc>
            </a:pPr>
            <a:r>
              <a:rPr lang="en-US" dirty="0">
                <a:latin typeface="Nyala"/>
              </a:rPr>
              <a:t>Television distribution</a:t>
            </a:r>
          </a:p>
          <a:p>
            <a:pPr lvl="1" algn="just">
              <a:lnSpc>
                <a:spcPct val="150000"/>
              </a:lnSpc>
            </a:pPr>
            <a:r>
              <a:rPr lang="en-US" dirty="0">
                <a:latin typeface="Nyala"/>
              </a:rPr>
              <a:t>Ariel to TV</a:t>
            </a:r>
          </a:p>
          <a:p>
            <a:pPr lvl="1" algn="just">
              <a:lnSpc>
                <a:spcPct val="150000"/>
              </a:lnSpc>
            </a:pPr>
            <a:r>
              <a:rPr lang="en-US" dirty="0">
                <a:latin typeface="Nyala"/>
              </a:rPr>
              <a:t>Cable TV</a:t>
            </a:r>
          </a:p>
          <a:p>
            <a:pPr algn="just">
              <a:lnSpc>
                <a:spcPct val="150000"/>
              </a:lnSpc>
            </a:pPr>
            <a:r>
              <a:rPr lang="en-US" dirty="0">
                <a:latin typeface="Nyala"/>
              </a:rPr>
              <a:t>Long distance telephone transmission</a:t>
            </a:r>
          </a:p>
          <a:p>
            <a:pPr lvl="1" algn="just">
              <a:lnSpc>
                <a:spcPct val="150000"/>
              </a:lnSpc>
            </a:pPr>
            <a:r>
              <a:rPr lang="en-US" dirty="0">
                <a:latin typeface="Nyala"/>
              </a:rPr>
              <a:t>Can carry 10,000 voice calls simultaneously</a:t>
            </a:r>
          </a:p>
          <a:p>
            <a:pPr lvl="1" algn="just">
              <a:lnSpc>
                <a:spcPct val="150000"/>
              </a:lnSpc>
            </a:pPr>
            <a:r>
              <a:rPr lang="en-US" dirty="0">
                <a:latin typeface="Nyala"/>
              </a:rPr>
              <a:t>Being replaced by fiber optic</a:t>
            </a:r>
          </a:p>
          <a:p>
            <a:pPr algn="just">
              <a:lnSpc>
                <a:spcPct val="150000"/>
              </a:lnSpc>
            </a:pPr>
            <a:r>
              <a:rPr lang="en-US" dirty="0">
                <a:latin typeface="Nyala"/>
              </a:rPr>
              <a:t>Short distance computer systems links</a:t>
            </a:r>
          </a:p>
          <a:p>
            <a:pPr algn="just">
              <a:lnSpc>
                <a:spcPct val="150000"/>
              </a:lnSpc>
            </a:pPr>
            <a:r>
              <a:rPr lang="en-US" dirty="0">
                <a:latin typeface="Nyala"/>
              </a:rPr>
              <a:t>Local area networks</a:t>
            </a:r>
          </a:p>
          <a:p>
            <a:pPr algn="just">
              <a:lnSpc>
                <a:spcPct val="150000"/>
              </a:lnSpc>
            </a:pPr>
            <a:endParaRPr lang="en-US" dirty="0">
              <a:latin typeface="Nyala"/>
            </a:endParaRPr>
          </a:p>
        </p:txBody>
      </p:sp>
      <p:sp>
        <p:nvSpPr>
          <p:cNvPr id="4" name="Slide Number Placeholder 5"/>
          <p:cNvSpPr>
            <a:spLocks noGrp="1"/>
          </p:cNvSpPr>
          <p:nvPr>
            <p:ph type="sldNum" sz="quarter" idx="12"/>
          </p:nvPr>
        </p:nvSpPr>
        <p:spPr/>
        <p:txBody>
          <a:bodyPr/>
          <a:lstStyle/>
          <a:p>
            <a:fld id="{4D74E5F0-7554-4EAA-8FEB-703C330A7D50}" type="slidenum">
              <a:rPr lang="en-GB"/>
              <a:pPr/>
              <a:t>24</a:t>
            </a:fld>
            <a:endParaRPr lang="en-GB"/>
          </a:p>
        </p:txBody>
      </p:sp>
      <p:pic>
        <p:nvPicPr>
          <p:cNvPr id="6" name="Picture 5"/>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81400" y="5104846"/>
            <a:ext cx="4626610" cy="1166495"/>
          </a:xfrm>
          <a:prstGeom prst="rect">
            <a:avLst/>
          </a:prstGeom>
          <a:noFill/>
          <a:ln>
            <a:noFill/>
          </a:ln>
          <a:effectLst/>
          <a:extLst/>
        </p:spPr>
      </p:pic>
    </p:spTree>
    <p:extLst>
      <p:ext uri="{BB962C8B-B14F-4D97-AF65-F5344CB8AC3E}">
        <p14:creationId xmlns="" xmlns:p14="http://schemas.microsoft.com/office/powerpoint/2010/main" val="10492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198438"/>
            <a:ext cx="8382000" cy="639762"/>
          </a:xfrm>
        </p:spPr>
        <p:txBody>
          <a:bodyPr>
            <a:noAutofit/>
          </a:bodyPr>
          <a:lstStyle/>
          <a:p>
            <a:pPr eaLnBrk="1" hangingPunct="1"/>
            <a:r>
              <a:rPr lang="en-US" sz="4400" b="1" dirty="0">
                <a:solidFill>
                  <a:srgbClr val="00B050"/>
                </a:solidFill>
                <a:latin typeface="Nyala"/>
                <a:cs typeface="Andalus" pitchFamily="18" charset="-78"/>
              </a:rPr>
              <a:t>Fiber-Optic Cable</a:t>
            </a:r>
          </a:p>
        </p:txBody>
      </p:sp>
      <p:sp>
        <p:nvSpPr>
          <p:cNvPr id="3" name="Content Placeholder 2"/>
          <p:cNvSpPr>
            <a:spLocks noGrp="1"/>
          </p:cNvSpPr>
          <p:nvPr>
            <p:ph idx="1"/>
          </p:nvPr>
        </p:nvSpPr>
        <p:spPr>
          <a:xfrm>
            <a:off x="228600" y="1066800"/>
            <a:ext cx="8458200" cy="5501148"/>
          </a:xfrm>
        </p:spPr>
        <p:txBody>
          <a:bodyPr>
            <a:normAutofit/>
          </a:bodyPr>
          <a:lstStyle/>
          <a:p>
            <a:pPr marL="339725" indent="-339725" algn="just" eaLnBrk="1" hangingPunct="1">
              <a:lnSpc>
                <a:spcPct val="150000"/>
              </a:lnSpc>
              <a:buFont typeface="Webdings" pitchFamily="18" charset="2"/>
              <a:buChar char="ÿ"/>
              <a:defRPr/>
            </a:pPr>
            <a:r>
              <a:rPr lang="en-US" sz="2400" dirty="0" smtClean="0">
                <a:latin typeface="Nyala"/>
              </a:rPr>
              <a:t>A fiber-optic cable is made of </a:t>
            </a:r>
            <a:r>
              <a:rPr lang="en-US" sz="2400" b="1" dirty="0" smtClean="0">
                <a:latin typeface="Nyala"/>
              </a:rPr>
              <a:t>glass</a:t>
            </a:r>
            <a:r>
              <a:rPr lang="en-US" sz="2400" dirty="0" smtClean="0">
                <a:latin typeface="Nyala"/>
              </a:rPr>
              <a:t> or </a:t>
            </a:r>
            <a:r>
              <a:rPr lang="en-US" sz="2400" b="1" dirty="0">
                <a:latin typeface="Nyala"/>
              </a:rPr>
              <a:t>plastic</a:t>
            </a:r>
            <a:r>
              <a:rPr lang="en-US" sz="2400" dirty="0" smtClean="0">
                <a:latin typeface="Nyala"/>
              </a:rPr>
              <a:t> and transmits signals in the form </a:t>
            </a:r>
            <a:r>
              <a:rPr lang="en-US" sz="2400" b="1" dirty="0">
                <a:latin typeface="Nyala"/>
              </a:rPr>
              <a:t>of light</a:t>
            </a:r>
            <a:r>
              <a:rPr lang="en-US" sz="2400" dirty="0" smtClean="0">
                <a:latin typeface="Nyala"/>
              </a:rPr>
              <a:t>.</a:t>
            </a:r>
          </a:p>
          <a:p>
            <a:pPr marL="339725" indent="-339725" algn="just" eaLnBrk="1" hangingPunct="1">
              <a:lnSpc>
                <a:spcPct val="150000"/>
              </a:lnSpc>
              <a:buFont typeface="Webdings" pitchFamily="18" charset="2"/>
              <a:buChar char="ÿ"/>
              <a:defRPr/>
            </a:pPr>
            <a:r>
              <a:rPr lang="en-GB" sz="2400" dirty="0" smtClean="0">
                <a:latin typeface="Nyala"/>
              </a:rPr>
              <a:t>Fiber-optic cabling consists of a signal-carrying glass core of </a:t>
            </a:r>
            <a:r>
              <a:rPr lang="en-GB" sz="2400" b="1" dirty="0">
                <a:latin typeface="Nyala"/>
              </a:rPr>
              <a:t>5 to 100 microns </a:t>
            </a:r>
            <a:r>
              <a:rPr lang="en-GB" sz="2400" dirty="0" smtClean="0">
                <a:latin typeface="Nyala"/>
              </a:rPr>
              <a:t>in diameter (</a:t>
            </a:r>
            <a:r>
              <a:rPr lang="en-GB" sz="2400" u="sng" dirty="0" smtClean="0">
                <a:latin typeface="Nyala"/>
              </a:rPr>
              <a:t>a sheet of paper is about 25 microns thick and a human hair about 75 microns thick</a:t>
            </a:r>
            <a:r>
              <a:rPr lang="en-GB" sz="2400" dirty="0" smtClean="0">
                <a:latin typeface="Nyala"/>
              </a:rPr>
              <a:t>), surrounded by a layer of pure silica called </a:t>
            </a:r>
            <a:r>
              <a:rPr lang="en-GB" sz="2400" b="1" dirty="0">
                <a:latin typeface="Nyala"/>
              </a:rPr>
              <a:t>cladding</a:t>
            </a:r>
            <a:r>
              <a:rPr lang="en-GB" sz="2400" dirty="0" smtClean="0">
                <a:latin typeface="Nyala"/>
              </a:rPr>
              <a:t>, which prevents light from escaping. </a:t>
            </a:r>
          </a:p>
          <a:p>
            <a:pPr marL="339725" indent="-339725" algn="just" eaLnBrk="1" hangingPunct="1">
              <a:lnSpc>
                <a:spcPct val="150000"/>
              </a:lnSpc>
              <a:buFont typeface="Webdings" pitchFamily="18" charset="2"/>
              <a:buChar char="ÿ"/>
              <a:defRPr/>
            </a:pPr>
            <a:r>
              <a:rPr lang="en-GB" sz="2400" dirty="0" smtClean="0">
                <a:latin typeface="Nyala"/>
              </a:rPr>
              <a:t>Surrounding the cladding are </a:t>
            </a:r>
            <a:r>
              <a:rPr lang="en-GB" sz="2400" b="1" dirty="0" smtClean="0">
                <a:latin typeface="Nyala"/>
              </a:rPr>
              <a:t>protective layers </a:t>
            </a:r>
            <a:r>
              <a:rPr lang="en-GB" sz="2400" dirty="0" smtClean="0">
                <a:latin typeface="Nyala"/>
              </a:rPr>
              <a:t>of acrylic plastic coating, </a:t>
            </a:r>
            <a:r>
              <a:rPr lang="en-GB" sz="2400" b="1" dirty="0">
                <a:latin typeface="Nyala"/>
              </a:rPr>
              <a:t>Kevlar fibers</a:t>
            </a:r>
            <a:r>
              <a:rPr lang="en-GB" sz="2400" dirty="0" smtClean="0">
                <a:latin typeface="Nyala"/>
              </a:rPr>
              <a:t> for additional strength, and a PVC (polyvinyl chloride) jacket (usually colored a distinctive orange).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0"/>
          <p:cNvSpPr>
            <a:spLocks noGrp="1" noChangeArrowheads="1"/>
          </p:cNvSpPr>
          <p:nvPr>
            <p:ph type="title"/>
          </p:nvPr>
        </p:nvSpPr>
        <p:spPr>
          <a:xfrm>
            <a:off x="245808" y="76200"/>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0723" name="Content Placeholder 2"/>
          <p:cNvSpPr>
            <a:spLocks noGrp="1"/>
          </p:cNvSpPr>
          <p:nvPr>
            <p:ph idx="1"/>
          </p:nvPr>
        </p:nvSpPr>
        <p:spPr>
          <a:xfrm>
            <a:off x="304800" y="685800"/>
            <a:ext cx="8534400" cy="4267200"/>
          </a:xfrm>
        </p:spPr>
        <p:txBody>
          <a:bodyPr>
            <a:normAutofit/>
          </a:bodyPr>
          <a:lstStyle/>
          <a:p>
            <a:pPr marL="339725" indent="-339725" algn="just">
              <a:lnSpc>
                <a:spcPct val="150000"/>
              </a:lnSpc>
              <a:buFont typeface="Webdings" pitchFamily="18" charset="2"/>
              <a:buChar char="ÿ"/>
              <a:defRPr/>
            </a:pPr>
            <a:r>
              <a:rPr lang="en-GB" sz="2400" dirty="0">
                <a:latin typeface="Nyala"/>
              </a:rPr>
              <a:t>Network components use </a:t>
            </a:r>
            <a:r>
              <a:rPr lang="en-GB" sz="2400" b="1" dirty="0">
                <a:latin typeface="Nyala"/>
              </a:rPr>
              <a:t>LED or laser diodes</a:t>
            </a:r>
            <a:r>
              <a:rPr lang="en-GB" sz="2400" dirty="0">
                <a:latin typeface="Nyala"/>
              </a:rPr>
              <a:t> to convert electrical signals into light pulses for transmission on fiber-optic cables. </a:t>
            </a:r>
          </a:p>
          <a:p>
            <a:pPr marL="339725" indent="-339725" algn="just">
              <a:lnSpc>
                <a:spcPct val="150000"/>
              </a:lnSpc>
              <a:buFont typeface="Webdings" pitchFamily="18" charset="2"/>
              <a:buChar char="ÿ"/>
              <a:defRPr/>
            </a:pPr>
            <a:r>
              <a:rPr lang="en-GB" sz="2400" dirty="0">
                <a:latin typeface="Nyala"/>
              </a:rPr>
              <a:t>An </a:t>
            </a:r>
            <a:r>
              <a:rPr lang="en-GB" sz="2400" b="1" dirty="0">
                <a:latin typeface="Nyala"/>
              </a:rPr>
              <a:t>optical detector </a:t>
            </a:r>
            <a:r>
              <a:rPr lang="en-GB" sz="2400" dirty="0">
                <a:latin typeface="Nyala"/>
              </a:rPr>
              <a:t>is used to convert the light pulses back into electrical signals.</a:t>
            </a:r>
            <a:endParaRPr lang="en-US" sz="2400" dirty="0">
              <a:latin typeface="Nyala"/>
            </a:endParaRPr>
          </a:p>
          <a:p>
            <a:pPr marL="398463" indent="-398463" algn="just" eaLnBrk="1" hangingPunct="1">
              <a:lnSpc>
                <a:spcPct val="150000"/>
              </a:lnSpc>
              <a:buFont typeface="Webdings" pitchFamily="18" charset="2"/>
              <a:buChar char="ÿ"/>
              <a:defRPr/>
            </a:pPr>
            <a:r>
              <a:rPr lang="en-US" sz="2400" dirty="0" smtClean="0">
                <a:latin typeface="Nyala"/>
              </a:rPr>
              <a:t>Optical fibers use </a:t>
            </a:r>
            <a:r>
              <a:rPr lang="en-US" sz="2400" b="1" dirty="0" smtClean="0">
                <a:latin typeface="Nyala"/>
              </a:rPr>
              <a:t>reflection</a:t>
            </a:r>
            <a:r>
              <a:rPr lang="en-US" sz="2400" dirty="0" smtClean="0">
                <a:latin typeface="Nyala"/>
              </a:rPr>
              <a:t> to guide light through a channel. </a:t>
            </a:r>
          </a:p>
          <a:p>
            <a:pPr marL="398463" indent="-398463" algn="just" eaLnBrk="1" hangingPunct="1">
              <a:lnSpc>
                <a:spcPct val="150000"/>
              </a:lnSpc>
              <a:buFont typeface="Webdings" pitchFamily="18" charset="2"/>
              <a:buChar char="ÿ"/>
              <a:defRPr/>
            </a:pPr>
            <a:r>
              <a:rPr lang="en-US" sz="2400" dirty="0" smtClean="0">
                <a:solidFill>
                  <a:srgbClr val="FF0000"/>
                </a:solidFill>
                <a:effectLst>
                  <a:outerShdw blurRad="38100" dist="38100" dir="2700000" algn="tl">
                    <a:srgbClr val="000000">
                      <a:alpha val="43137"/>
                    </a:srgbClr>
                  </a:outerShdw>
                </a:effectLst>
                <a:latin typeface="Nyala"/>
              </a:rPr>
              <a:t>A glass or plastic core </a:t>
            </a:r>
            <a:r>
              <a:rPr lang="en-US" sz="2400" dirty="0" smtClean="0">
                <a:latin typeface="Nyala"/>
              </a:rPr>
              <a:t>is surrounded by a </a:t>
            </a:r>
            <a:r>
              <a:rPr lang="en-US" sz="2400" dirty="0" smtClean="0">
                <a:solidFill>
                  <a:srgbClr val="FF0000"/>
                </a:solidFill>
                <a:effectLst>
                  <a:outerShdw blurRad="38100" dist="38100" dir="2700000" algn="tl">
                    <a:srgbClr val="000000">
                      <a:alpha val="43137"/>
                    </a:srgbClr>
                  </a:outerShdw>
                </a:effectLst>
                <a:latin typeface="Nyala"/>
              </a:rPr>
              <a:t>cladding of less dense glass or plastic</a:t>
            </a:r>
            <a:r>
              <a:rPr lang="en-US" sz="2400" dirty="0" smtClean="0">
                <a:latin typeface="Nyala"/>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26</a:t>
            </a:fld>
            <a:endParaRPr lang="en-US"/>
          </a:p>
        </p:txBody>
      </p:sp>
      <p:pic>
        <p:nvPicPr>
          <p:cNvPr id="30724" name="Picture 10"/>
          <p:cNvPicPr>
            <a:picLocks noChangeAspect="1" noChangeArrowheads="1"/>
          </p:cNvPicPr>
          <p:nvPr/>
        </p:nvPicPr>
        <p:blipFill>
          <a:blip r:embed="rId2"/>
          <a:srcRect/>
          <a:stretch>
            <a:fillRect/>
          </a:stretch>
        </p:blipFill>
        <p:spPr bwMode="auto">
          <a:xfrm>
            <a:off x="990600" y="4953000"/>
            <a:ext cx="67437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28600"/>
            <a:ext cx="8229600" cy="579438"/>
          </a:xfrm>
        </p:spPr>
        <p:txBody>
          <a:bodyPr>
            <a:normAutofit/>
          </a:bodyPr>
          <a:lstStyle/>
          <a:p>
            <a:pPr eaLnBrk="1" hangingPunct="1"/>
            <a:r>
              <a:rPr lang="en-US" sz="2900" b="1" dirty="0">
                <a:solidFill>
                  <a:srgbClr val="00B050"/>
                </a:solidFill>
                <a:latin typeface="Nyala"/>
                <a:cs typeface="Andalus" pitchFamily="18" charset="-78"/>
              </a:rPr>
              <a:t>Propagation</a:t>
            </a:r>
            <a:r>
              <a:rPr lang="en-US" dirty="0" smtClean="0">
                <a:latin typeface="Nyala"/>
              </a:rPr>
              <a:t> </a:t>
            </a:r>
            <a:r>
              <a:rPr lang="en-US" sz="2900" b="1" dirty="0">
                <a:solidFill>
                  <a:srgbClr val="00B050"/>
                </a:solidFill>
                <a:latin typeface="Nyala"/>
                <a:cs typeface="Andalus" pitchFamily="18" charset="-78"/>
              </a:rPr>
              <a:t>Modes</a:t>
            </a:r>
          </a:p>
        </p:txBody>
      </p:sp>
      <p:sp>
        <p:nvSpPr>
          <p:cNvPr id="31747" name="Content Placeholder 2"/>
          <p:cNvSpPr>
            <a:spLocks noGrp="1"/>
          </p:cNvSpPr>
          <p:nvPr>
            <p:ph idx="1"/>
          </p:nvPr>
        </p:nvSpPr>
        <p:spPr>
          <a:xfrm>
            <a:off x="339216" y="749712"/>
            <a:ext cx="8499984" cy="2907888"/>
          </a:xfrm>
        </p:spPr>
        <p:txBody>
          <a:bodyPr>
            <a:normAutofit/>
          </a:bodyPr>
          <a:lstStyle/>
          <a:p>
            <a:pPr algn="just" eaLnBrk="1" hangingPunct="1">
              <a:lnSpc>
                <a:spcPct val="150000"/>
              </a:lnSpc>
              <a:defRPr/>
            </a:pPr>
            <a:r>
              <a:rPr lang="en-US" sz="2400" dirty="0" smtClean="0">
                <a:latin typeface="Nyala"/>
              </a:rPr>
              <a:t>Current technology supports two modes (</a:t>
            </a:r>
            <a:r>
              <a:rPr lang="en-US" sz="2400" b="1" dirty="0" smtClean="0">
                <a:latin typeface="Nyala"/>
              </a:rPr>
              <a:t>multimode</a:t>
            </a:r>
            <a:r>
              <a:rPr lang="en-US" sz="2400" dirty="0" smtClean="0">
                <a:latin typeface="Nyala"/>
              </a:rPr>
              <a:t> and </a:t>
            </a:r>
            <a:r>
              <a:rPr lang="en-US" sz="2400" b="1" dirty="0">
                <a:latin typeface="Nyala"/>
              </a:rPr>
              <a:t>single mode</a:t>
            </a:r>
            <a:r>
              <a:rPr lang="en-US" sz="2400" dirty="0" smtClean="0">
                <a:latin typeface="Nyala"/>
              </a:rPr>
              <a:t>) for propagating light along optical channels.</a:t>
            </a:r>
          </a:p>
          <a:p>
            <a:pPr algn="just" eaLnBrk="1" hangingPunct="1">
              <a:lnSpc>
                <a:spcPct val="150000"/>
              </a:lnSpc>
              <a:defRPr/>
            </a:pPr>
            <a:r>
              <a:rPr lang="en-US" sz="2400" dirty="0" smtClean="0">
                <a:latin typeface="Nyala"/>
              </a:rPr>
              <a:t> Multimode can be implemented in two forms: </a:t>
            </a:r>
            <a:r>
              <a:rPr lang="en-US" sz="2400" b="1" dirty="0">
                <a:latin typeface="Nyala"/>
              </a:rPr>
              <a:t>step-index</a:t>
            </a:r>
            <a:r>
              <a:rPr lang="en-US" sz="2400" dirty="0" smtClean="0">
                <a:latin typeface="Nyala"/>
              </a:rPr>
              <a:t> or </a:t>
            </a:r>
            <a:r>
              <a:rPr lang="en-US" sz="2400" b="1" dirty="0">
                <a:latin typeface="Nyala"/>
              </a:rPr>
              <a:t>graded-index</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27</a:t>
            </a:fld>
            <a:endParaRPr lang="en-US"/>
          </a:p>
        </p:txBody>
      </p:sp>
      <p:pic>
        <p:nvPicPr>
          <p:cNvPr id="31748" name="Picture 2"/>
          <p:cNvPicPr>
            <a:picLocks noChangeAspect="1" noChangeArrowheads="1"/>
          </p:cNvPicPr>
          <p:nvPr/>
        </p:nvPicPr>
        <p:blipFill>
          <a:blip r:embed="rId2"/>
          <a:srcRect/>
          <a:stretch>
            <a:fillRect/>
          </a:stretch>
        </p:blipFill>
        <p:spPr bwMode="auto">
          <a:xfrm>
            <a:off x="311507" y="3886200"/>
            <a:ext cx="3851384" cy="2490933"/>
          </a:xfrm>
          <a:prstGeom prst="rect">
            <a:avLst/>
          </a:prstGeom>
          <a:noFill/>
          <a:ln w="9525">
            <a:noFill/>
            <a:miter lim="800000"/>
            <a:headEnd/>
            <a:tailEnd/>
          </a:ln>
        </p:spPr>
      </p:pic>
      <p:pic>
        <p:nvPicPr>
          <p:cNvPr id="6" name="Picture 5"/>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724400" y="3245701"/>
            <a:ext cx="4305190" cy="32932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394"/>
            <a:ext cx="8305800" cy="563562"/>
          </a:xfrm>
        </p:spPr>
        <p:txBody>
          <a:bodyPr>
            <a:normAutofit/>
          </a:bodyPr>
          <a:lstStyle/>
          <a:p>
            <a:r>
              <a:rPr lang="en-GB" sz="2600" b="1" dirty="0">
                <a:solidFill>
                  <a:srgbClr val="00B050"/>
                </a:solidFill>
                <a:latin typeface="Nyala"/>
                <a:cs typeface="Andalus" pitchFamily="18" charset="-78"/>
              </a:rPr>
              <a:t>Single-mode fiber-optic </a:t>
            </a:r>
            <a:r>
              <a:rPr lang="en-GB" sz="2600" b="1" dirty="0" smtClean="0">
                <a:solidFill>
                  <a:srgbClr val="00B050"/>
                </a:solidFill>
                <a:latin typeface="Nyala"/>
                <a:cs typeface="Andalus" pitchFamily="18" charset="-78"/>
              </a:rPr>
              <a:t>cabling</a:t>
            </a:r>
            <a:endParaRPr lang="en-GB" dirty="0">
              <a:latin typeface="Nyala"/>
            </a:endParaRPr>
          </a:p>
        </p:txBody>
      </p:sp>
      <p:sp>
        <p:nvSpPr>
          <p:cNvPr id="3" name="Content Placeholder 2"/>
          <p:cNvSpPr>
            <a:spLocks noGrp="1"/>
          </p:cNvSpPr>
          <p:nvPr>
            <p:ph idx="1"/>
          </p:nvPr>
        </p:nvSpPr>
        <p:spPr>
          <a:xfrm>
            <a:off x="266700" y="953077"/>
            <a:ext cx="8534400" cy="5410201"/>
          </a:xfrm>
        </p:spPr>
        <p:txBody>
          <a:bodyPr>
            <a:normAutofit fontScale="92500" lnSpcReduction="20000"/>
          </a:bodyPr>
          <a:lstStyle/>
          <a:p>
            <a:pPr marL="333375" indent="-333375" algn="just">
              <a:lnSpc>
                <a:spcPct val="150000"/>
              </a:lnSpc>
              <a:buFont typeface="Webdings" pitchFamily="18" charset="2"/>
              <a:buChar char="ÿ"/>
            </a:pPr>
            <a:r>
              <a:rPr lang="en-GB" sz="2350" dirty="0" smtClean="0">
                <a:latin typeface="Nyala"/>
              </a:rPr>
              <a:t>Has a </a:t>
            </a:r>
            <a:r>
              <a:rPr lang="en-GB" sz="2350" b="1" dirty="0" smtClean="0">
                <a:latin typeface="Nyala"/>
              </a:rPr>
              <a:t>narrow core </a:t>
            </a:r>
            <a:r>
              <a:rPr lang="en-GB" sz="2350" dirty="0" smtClean="0">
                <a:latin typeface="Nyala"/>
              </a:rPr>
              <a:t>(5 or 10 microns in diameter) and allows only one signal to be sent or received at a time over very long distances [</a:t>
            </a:r>
            <a:r>
              <a:rPr lang="en-GB" sz="2350" b="1" dirty="0" smtClean="0">
                <a:latin typeface="Nyala"/>
              </a:rPr>
              <a:t>about 50 </a:t>
            </a:r>
            <a:r>
              <a:rPr lang="en-GB" sz="2350" b="1" dirty="0" err="1" smtClean="0">
                <a:latin typeface="Nyala"/>
              </a:rPr>
              <a:t>kms</a:t>
            </a:r>
            <a:r>
              <a:rPr lang="en-GB" sz="2350" dirty="0" smtClean="0">
                <a:latin typeface="Nyala"/>
              </a:rPr>
              <a:t>](up to 50 times farther than multimode fiber-optic cabling). </a:t>
            </a:r>
          </a:p>
          <a:p>
            <a:pPr marL="333375" indent="-333375" algn="just">
              <a:lnSpc>
                <a:spcPct val="150000"/>
              </a:lnSpc>
              <a:buFont typeface="Webdings" pitchFamily="18" charset="2"/>
              <a:buChar char="ÿ"/>
            </a:pPr>
            <a:r>
              <a:rPr lang="en-GB" sz="2350" dirty="0" smtClean="0">
                <a:latin typeface="Nyala"/>
              </a:rPr>
              <a:t>Single-mode fiber-optic cabling uses </a:t>
            </a:r>
            <a:r>
              <a:rPr lang="en-GB" sz="2350" b="1" dirty="0" smtClean="0">
                <a:latin typeface="Nyala"/>
              </a:rPr>
              <a:t>laser-emitting diodes</a:t>
            </a:r>
            <a:r>
              <a:rPr lang="en-GB" sz="2350" dirty="0" smtClean="0">
                <a:latin typeface="Nyala"/>
              </a:rPr>
              <a:t> to introduce signals into the fiber and can transmit only one signal (light beam) at a time. </a:t>
            </a:r>
          </a:p>
          <a:p>
            <a:pPr marL="333375" indent="-333375" algn="just">
              <a:lnSpc>
                <a:spcPct val="150000"/>
              </a:lnSpc>
              <a:buFont typeface="Webdings" pitchFamily="18" charset="2"/>
              <a:buChar char="ÿ"/>
            </a:pPr>
            <a:r>
              <a:rPr lang="en-GB" sz="2350" dirty="0" smtClean="0">
                <a:latin typeface="Nyala"/>
              </a:rPr>
              <a:t>Signal transmission is clear for approximately 30 miles (50 </a:t>
            </a:r>
            <a:r>
              <a:rPr lang="en-GB" sz="2350" dirty="0" err="1" smtClean="0">
                <a:latin typeface="Nyala"/>
              </a:rPr>
              <a:t>kilometers</a:t>
            </a:r>
            <a:r>
              <a:rPr lang="en-GB" sz="2350" dirty="0" smtClean="0">
                <a:latin typeface="Nyala"/>
              </a:rPr>
              <a:t>) before dispersion will distort signals, which means that single-mode fiber is ideal for long cable runs.</a:t>
            </a:r>
          </a:p>
          <a:p>
            <a:pPr marL="333375" indent="-333375" algn="just">
              <a:lnSpc>
                <a:spcPct val="150000"/>
              </a:lnSpc>
              <a:buFont typeface="Webdings" pitchFamily="18" charset="2"/>
              <a:buChar char="ÿ"/>
            </a:pPr>
            <a:r>
              <a:rPr lang="en-US" sz="2350" dirty="0" smtClean="0">
                <a:latin typeface="Nyala"/>
              </a:rPr>
              <a:t>Is suitable for l</a:t>
            </a:r>
            <a:r>
              <a:rPr lang="en-US" sz="2350" b="1" dirty="0" smtClean="0">
                <a:latin typeface="Nyala"/>
              </a:rPr>
              <a:t>ong-distance telephony</a:t>
            </a:r>
            <a:r>
              <a:rPr lang="en-US" sz="2350" dirty="0" smtClean="0">
                <a:latin typeface="Nyala"/>
              </a:rPr>
              <a:t> and </a:t>
            </a:r>
            <a:r>
              <a:rPr lang="en-US" sz="2350" b="1" dirty="0" smtClean="0">
                <a:latin typeface="Nyala"/>
              </a:rPr>
              <a:t>multichannel television broadcast systems</a:t>
            </a:r>
            <a:endParaRPr lang="en-GB" sz="2350" b="1" dirty="0" smtClean="0">
              <a:latin typeface="Nyala"/>
            </a:endParaRPr>
          </a:p>
          <a:p>
            <a:pPr marL="333375" indent="-333375" algn="just">
              <a:lnSpc>
                <a:spcPct val="150000"/>
              </a:lnSpc>
              <a:buFont typeface="Webdings" pitchFamily="18" charset="2"/>
              <a:buChar char="ÿ"/>
            </a:pPr>
            <a:endParaRPr lang="en-GB" sz="23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228600" y="228600"/>
            <a:ext cx="8229600" cy="609600"/>
          </a:xfrm>
        </p:spPr>
        <p:txBody>
          <a:bodyPr>
            <a:normAutofit/>
          </a:bodyPr>
          <a:lstStyle/>
          <a:p>
            <a:r>
              <a:rPr lang="en-GB" sz="2900" b="1" dirty="0">
                <a:solidFill>
                  <a:srgbClr val="00B050"/>
                </a:solidFill>
                <a:latin typeface="Nyala"/>
                <a:cs typeface="Andalus" pitchFamily="18" charset="-78"/>
              </a:rPr>
              <a:t>Multimode</a:t>
            </a:r>
            <a:r>
              <a:rPr lang="en-GB" b="1" dirty="0" smtClean="0">
                <a:latin typeface="Nyala"/>
              </a:rPr>
              <a:t> </a:t>
            </a:r>
            <a:r>
              <a:rPr lang="en-GB" sz="2900" b="1" dirty="0">
                <a:solidFill>
                  <a:srgbClr val="00B050"/>
                </a:solidFill>
                <a:latin typeface="Nyala"/>
                <a:cs typeface="Andalus" pitchFamily="18" charset="-78"/>
              </a:rPr>
              <a:t>fiber-optic cabling</a:t>
            </a:r>
            <a:r>
              <a:rPr lang="en-GB" sz="2900" b="1" dirty="0" smtClean="0">
                <a:solidFill>
                  <a:srgbClr val="00B050"/>
                </a:solidFill>
                <a:latin typeface="Nyala"/>
                <a:cs typeface="Andalus" pitchFamily="18" charset="-78"/>
              </a:rPr>
              <a:t>:</a:t>
            </a:r>
            <a:endParaRPr lang="en-GB" sz="2900" b="1" dirty="0">
              <a:solidFill>
                <a:srgbClr val="00B050"/>
              </a:solidFill>
              <a:latin typeface="Nyala"/>
              <a:cs typeface="Andalus" pitchFamily="18" charset="-78"/>
            </a:endParaRPr>
          </a:p>
        </p:txBody>
      </p:sp>
      <p:sp>
        <p:nvSpPr>
          <p:cNvPr id="3" name="Content Placeholder 2"/>
          <p:cNvSpPr>
            <a:spLocks noGrp="1"/>
          </p:cNvSpPr>
          <p:nvPr>
            <p:ph idx="1"/>
          </p:nvPr>
        </p:nvSpPr>
        <p:spPr>
          <a:xfrm>
            <a:off x="228600" y="762000"/>
            <a:ext cx="8610600" cy="5410200"/>
          </a:xfrm>
        </p:spPr>
        <p:txBody>
          <a:bodyPr>
            <a:normAutofit lnSpcReduction="10000"/>
          </a:bodyPr>
          <a:lstStyle/>
          <a:p>
            <a:pPr algn="just">
              <a:lnSpc>
                <a:spcPct val="150000"/>
              </a:lnSpc>
              <a:buClr>
                <a:srgbClr val="0070C0"/>
              </a:buClr>
              <a:buFont typeface="Webdings" pitchFamily="18" charset="2"/>
              <a:buChar char="ÿ"/>
            </a:pPr>
            <a:r>
              <a:rPr lang="en-GB" sz="2300" dirty="0" smtClean="0">
                <a:latin typeface="Nyala"/>
              </a:rPr>
              <a:t>Has a </a:t>
            </a:r>
            <a:r>
              <a:rPr lang="en-GB" sz="2300" b="1" dirty="0" smtClean="0">
                <a:latin typeface="Nyala"/>
              </a:rPr>
              <a:t>thicker core </a:t>
            </a:r>
            <a:r>
              <a:rPr lang="en-GB" sz="2300" dirty="0" smtClean="0">
                <a:latin typeface="Nyala"/>
              </a:rPr>
              <a:t>(50, 62.5, or 100 microns in diameter) and has sufficient bandwidth to allow multiple signals to be simultaneously transmitted or received; </a:t>
            </a:r>
          </a:p>
          <a:p>
            <a:pPr marL="342900" lvl="1" indent="-342900" algn="just">
              <a:lnSpc>
                <a:spcPct val="150000"/>
              </a:lnSpc>
              <a:buClr>
                <a:srgbClr val="0070C0"/>
              </a:buClr>
              <a:buFont typeface="Webdings" pitchFamily="18" charset="2"/>
              <a:buChar char="ÿ"/>
            </a:pPr>
            <a:r>
              <a:rPr lang="en-GB" sz="2300" dirty="0" smtClean="0">
                <a:latin typeface="Nyala"/>
              </a:rPr>
              <a:t>Each signal follows a different path or mode through the fiber. </a:t>
            </a:r>
          </a:p>
          <a:p>
            <a:pPr marL="342900" lvl="1" indent="-342900" algn="just">
              <a:lnSpc>
                <a:spcPct val="150000"/>
              </a:lnSpc>
              <a:buClr>
                <a:srgbClr val="0070C0"/>
              </a:buClr>
              <a:buFont typeface="Webdings" pitchFamily="18" charset="2"/>
              <a:buChar char="ÿ"/>
            </a:pPr>
            <a:r>
              <a:rPr lang="en-GB" sz="2300" dirty="0" smtClean="0">
                <a:latin typeface="Nyala"/>
              </a:rPr>
              <a:t>Signal transmission is clear for approximately 3000 feet (</a:t>
            </a:r>
            <a:r>
              <a:rPr lang="en-GB" sz="2300" b="1" dirty="0" smtClean="0">
                <a:latin typeface="Nyala"/>
              </a:rPr>
              <a:t>almost 1km</a:t>
            </a:r>
            <a:r>
              <a:rPr lang="en-GB" sz="2300" dirty="0" smtClean="0">
                <a:latin typeface="Nyala"/>
              </a:rPr>
              <a:t>), but longer cable runs can distort signals through modal dispersion. </a:t>
            </a:r>
          </a:p>
          <a:p>
            <a:pPr marL="342900" lvl="1" indent="-342900" algn="just">
              <a:lnSpc>
                <a:spcPct val="150000"/>
              </a:lnSpc>
              <a:buClr>
                <a:srgbClr val="0070C0"/>
              </a:buClr>
              <a:buFont typeface="Webdings" pitchFamily="18" charset="2"/>
              <a:buChar char="ÿ"/>
            </a:pPr>
            <a:r>
              <a:rPr lang="en-GB" sz="2300" dirty="0" smtClean="0">
                <a:latin typeface="Nyala"/>
              </a:rPr>
              <a:t>There are two types of multimode fiber: </a:t>
            </a:r>
          </a:p>
          <a:p>
            <a:pPr marL="857250" lvl="2" indent="-457200" algn="just">
              <a:lnSpc>
                <a:spcPct val="150000"/>
              </a:lnSpc>
              <a:buClr>
                <a:srgbClr val="0070C0"/>
              </a:buClr>
              <a:buFont typeface="+mj-lt"/>
              <a:buAutoNum type="arabicPeriod"/>
            </a:pPr>
            <a:r>
              <a:rPr lang="en-GB" sz="2300" b="1" dirty="0" smtClean="0">
                <a:latin typeface="Nyala"/>
              </a:rPr>
              <a:t>Step-index multimode fiber</a:t>
            </a:r>
          </a:p>
          <a:p>
            <a:pPr marL="857250" lvl="2" indent="-457200" algn="just">
              <a:lnSpc>
                <a:spcPct val="150000"/>
              </a:lnSpc>
              <a:buClr>
                <a:srgbClr val="0070C0"/>
              </a:buClr>
              <a:buFont typeface="+mj-lt"/>
              <a:buAutoNum type="arabicPeriod"/>
            </a:pPr>
            <a:r>
              <a:rPr lang="en-GB" sz="2300" b="1" dirty="0" smtClean="0">
                <a:latin typeface="Nyala"/>
              </a:rPr>
              <a:t>Graded-index multimode fiber</a:t>
            </a:r>
          </a:p>
          <a:p>
            <a:pPr marL="342900" lvl="1" indent="-342900" algn="just">
              <a:lnSpc>
                <a:spcPct val="160000"/>
              </a:lnSpc>
              <a:buClr>
                <a:srgbClr val="0070C0"/>
              </a:buClr>
              <a:buFont typeface="Webdings" pitchFamily="18" charset="2"/>
              <a:buChar char="ÿ"/>
            </a:pPr>
            <a:r>
              <a:rPr lang="en-US" sz="2300" dirty="0">
                <a:latin typeface="Nyala"/>
              </a:rPr>
              <a:t>is suited for use in </a:t>
            </a:r>
            <a:r>
              <a:rPr lang="en-US" sz="2300" b="1" dirty="0">
                <a:latin typeface="Nyala"/>
              </a:rPr>
              <a:t>LAN systems </a:t>
            </a:r>
            <a:r>
              <a:rPr lang="en-US" sz="2300" dirty="0">
                <a:latin typeface="Nyala"/>
              </a:rPr>
              <a:t>and</a:t>
            </a:r>
            <a:r>
              <a:rPr lang="en-US" sz="2300" b="1" dirty="0">
                <a:latin typeface="Nyala"/>
              </a:rPr>
              <a:t> video surveillance</a:t>
            </a:r>
            <a:r>
              <a:rPr lang="en-US" sz="2300" dirty="0">
                <a:latin typeface="Nyala"/>
              </a:rPr>
              <a:t>. </a:t>
            </a:r>
            <a:endParaRPr lang="en-GB" sz="2300" dirty="0">
              <a:latin typeface="Nyala"/>
            </a:endParaRPr>
          </a:p>
          <a:p>
            <a:pPr marL="342900" lvl="1" indent="-342900" algn="just">
              <a:lnSpc>
                <a:spcPct val="160000"/>
              </a:lnSpc>
              <a:buClr>
                <a:srgbClr val="0070C0"/>
              </a:buClr>
              <a:buFont typeface="Webdings" pitchFamily="18" charset="2"/>
              <a:buChar char="ÿ"/>
            </a:pPr>
            <a:endParaRPr lang="en-GB" sz="2300" dirty="0">
              <a:latin typeface="Nyala"/>
            </a:endParaRPr>
          </a:p>
          <a:p>
            <a:pPr algn="just"/>
            <a:endParaRPr lang="en-US"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3182421" y="2780722"/>
            <a:ext cx="5615215" cy="3940754"/>
          </a:xfrm>
          <a:prstGeom prst="rect">
            <a:avLst/>
          </a:prstGeom>
        </p:spPr>
      </p:pic>
      <p:sp>
        <p:nvSpPr>
          <p:cNvPr id="6" name="Rectangle 2050"/>
          <p:cNvSpPr>
            <a:spLocks noGrp="1" noChangeArrowheads="1"/>
          </p:cNvSpPr>
          <p:nvPr>
            <p:ph type="title"/>
          </p:nvPr>
        </p:nvSpPr>
        <p:spPr>
          <a:xfrm>
            <a:off x="304800" y="122237"/>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7" name="Content Placeholder 2"/>
          <p:cNvSpPr>
            <a:spLocks noGrp="1"/>
          </p:cNvSpPr>
          <p:nvPr>
            <p:ph idx="1"/>
          </p:nvPr>
        </p:nvSpPr>
        <p:spPr>
          <a:xfrm>
            <a:off x="304800" y="788472"/>
            <a:ext cx="8458200" cy="2895600"/>
          </a:xfrm>
        </p:spPr>
        <p:txBody>
          <a:bodyPr>
            <a:normAutofit/>
          </a:bodyPr>
          <a:lstStyle/>
          <a:p>
            <a:pPr algn="just">
              <a:lnSpc>
                <a:spcPct val="150000"/>
              </a:lnSpc>
              <a:buFont typeface="Webdings" pitchFamily="18" charset="2"/>
              <a:buChar char="ÿ"/>
              <a:defRPr/>
            </a:pPr>
            <a:r>
              <a:rPr lang="en-US" dirty="0" smtClean="0">
                <a:latin typeface="Nyala"/>
              </a:rPr>
              <a:t>Based </a:t>
            </a:r>
            <a:r>
              <a:rPr lang="en-US" dirty="0">
                <a:latin typeface="Nyala"/>
              </a:rPr>
              <a:t>on the type of </a:t>
            </a:r>
            <a:r>
              <a:rPr lang="en-US" b="1" dirty="0">
                <a:latin typeface="Nyala"/>
              </a:rPr>
              <a:t>energy</a:t>
            </a:r>
            <a:r>
              <a:rPr lang="en-US" dirty="0">
                <a:latin typeface="Nyala"/>
              </a:rPr>
              <a:t>: </a:t>
            </a:r>
          </a:p>
          <a:p>
            <a:pPr lvl="1" algn="just">
              <a:lnSpc>
                <a:spcPct val="150000"/>
              </a:lnSpc>
              <a:buFont typeface="Webdings" pitchFamily="18" charset="2"/>
              <a:buChar char="ÿ"/>
              <a:defRPr/>
            </a:pPr>
            <a:r>
              <a:rPr lang="en-US" b="1" i="1" dirty="0">
                <a:latin typeface="Nyala"/>
              </a:rPr>
              <a:t>Electrical Energy</a:t>
            </a:r>
            <a:r>
              <a:rPr lang="en-US" dirty="0">
                <a:latin typeface="Nyala"/>
              </a:rPr>
              <a:t> is used on wires (Twisted Pair and Coaxial Cables),  </a:t>
            </a:r>
          </a:p>
          <a:p>
            <a:pPr lvl="1" algn="just">
              <a:lnSpc>
                <a:spcPct val="150000"/>
              </a:lnSpc>
              <a:buFont typeface="Webdings" pitchFamily="18" charset="2"/>
              <a:buChar char="ÿ"/>
              <a:defRPr/>
            </a:pPr>
            <a:r>
              <a:rPr lang="en-US" b="1" i="1" dirty="0">
                <a:latin typeface="Nyala"/>
              </a:rPr>
              <a:t>Radio Frequency Transmission</a:t>
            </a:r>
            <a:r>
              <a:rPr lang="en-US" dirty="0">
                <a:latin typeface="Nyala"/>
              </a:rPr>
              <a:t> is used for wireless(Terrestrial Radio and Satellite), </a:t>
            </a:r>
          </a:p>
          <a:p>
            <a:pPr lvl="1" algn="just">
              <a:lnSpc>
                <a:spcPct val="150000"/>
              </a:lnSpc>
              <a:buFont typeface="Webdings" pitchFamily="18" charset="2"/>
              <a:buChar char="ÿ"/>
              <a:defRPr/>
            </a:pPr>
            <a:r>
              <a:rPr lang="en-US" b="1" i="1" dirty="0">
                <a:latin typeface="Nyala"/>
              </a:rPr>
              <a:t>Light</a:t>
            </a:r>
            <a:r>
              <a:rPr lang="en-US" dirty="0">
                <a:latin typeface="Nyala"/>
              </a:rPr>
              <a:t> is used for optical fibers, infrared and lasers.</a:t>
            </a:r>
          </a:p>
          <a:p>
            <a:pPr algn="just" eaLnBrk="1" hangingPunct="1">
              <a:lnSpc>
                <a:spcPct val="130000"/>
              </a:lnSpc>
              <a:defRPr/>
            </a:pPr>
            <a:endParaRPr lang="en-US" sz="2400" dirty="0" smtClean="0">
              <a:latin typeface="Nyala"/>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22238"/>
            <a:ext cx="8382000" cy="715962"/>
          </a:xfrm>
        </p:spPr>
        <p:txBody>
          <a:bodyPr/>
          <a:lstStyle/>
          <a:p>
            <a:pPr marL="514350" lvl="1" indent="-514350">
              <a:buFont typeface="+mj-lt"/>
              <a:buAutoNum type="alphaUcPeriod"/>
            </a:pPr>
            <a:r>
              <a:rPr lang="en-GB" sz="2600" b="1" kern="1200" dirty="0">
                <a:solidFill>
                  <a:srgbClr val="00B050"/>
                </a:solidFill>
                <a:latin typeface="Nyala"/>
                <a:ea typeface="+mj-ea"/>
                <a:cs typeface="Andalus" pitchFamily="18" charset="-78"/>
              </a:rPr>
              <a:t>Step-index</a:t>
            </a:r>
            <a:r>
              <a:rPr lang="en-GB" dirty="0" smtClean="0">
                <a:latin typeface="Nyala"/>
              </a:rPr>
              <a:t> </a:t>
            </a:r>
            <a:r>
              <a:rPr lang="en-GB" sz="2600" b="1" kern="1200" dirty="0">
                <a:solidFill>
                  <a:srgbClr val="00B050"/>
                </a:solidFill>
                <a:latin typeface="Nyala"/>
                <a:ea typeface="+mj-ea"/>
                <a:cs typeface="Andalus" pitchFamily="18" charset="-78"/>
              </a:rPr>
              <a:t>multimode fiber</a:t>
            </a:r>
          </a:p>
        </p:txBody>
      </p:sp>
      <p:sp>
        <p:nvSpPr>
          <p:cNvPr id="3" name="Content Placeholder 2"/>
          <p:cNvSpPr>
            <a:spLocks noGrp="1"/>
          </p:cNvSpPr>
          <p:nvPr>
            <p:ph idx="1"/>
          </p:nvPr>
        </p:nvSpPr>
        <p:spPr>
          <a:xfrm>
            <a:off x="381000" y="609600"/>
            <a:ext cx="8534400" cy="5638800"/>
          </a:xfrm>
        </p:spPr>
        <p:txBody>
          <a:bodyPr>
            <a:normAutofit lnSpcReduction="10000"/>
          </a:bodyPr>
          <a:lstStyle/>
          <a:p>
            <a:pPr marL="398463" indent="-398463" algn="just">
              <a:lnSpc>
                <a:spcPct val="150000"/>
              </a:lnSpc>
              <a:buFont typeface="Webdings" pitchFamily="18" charset="2"/>
              <a:buChar char="ÿ"/>
            </a:pPr>
            <a:r>
              <a:rPr lang="en-GB" sz="2400" dirty="0" smtClean="0">
                <a:latin typeface="Nyala"/>
              </a:rPr>
              <a:t>Less costly variety of multimode fiber, uses a </a:t>
            </a:r>
            <a:r>
              <a:rPr lang="en-GB" sz="2400" b="1" dirty="0" smtClean="0">
                <a:latin typeface="Nyala"/>
              </a:rPr>
              <a:t>wide core with a constant density </a:t>
            </a:r>
            <a:r>
              <a:rPr lang="en-GB" sz="2400" dirty="0" smtClean="0">
                <a:latin typeface="Nyala"/>
              </a:rPr>
              <a:t>from the </a:t>
            </a:r>
            <a:r>
              <a:rPr lang="en-US" sz="2400" dirty="0" smtClean="0">
                <a:latin typeface="Nyala"/>
              </a:rPr>
              <a:t>center </a:t>
            </a:r>
            <a:r>
              <a:rPr lang="en-GB" sz="2400" dirty="0" smtClean="0">
                <a:latin typeface="Nyala"/>
              </a:rPr>
              <a:t>to the edges, causing the light beams to reflect </a:t>
            </a:r>
            <a:r>
              <a:rPr lang="en-GB" sz="2400" b="1" dirty="0" smtClean="0">
                <a:solidFill>
                  <a:srgbClr val="FF0000"/>
                </a:solidFill>
                <a:latin typeface="Nyala"/>
              </a:rPr>
              <a:t>in mirror fashion</a:t>
            </a:r>
            <a:r>
              <a:rPr lang="en-GB" sz="2400" dirty="0" smtClean="0">
                <a:latin typeface="Nyala"/>
              </a:rPr>
              <a:t> off the inside surface of the core by the process of total internal reflection</a:t>
            </a:r>
          </a:p>
          <a:p>
            <a:pPr marL="398463" indent="-398463" algn="just">
              <a:lnSpc>
                <a:spcPct val="150000"/>
              </a:lnSpc>
              <a:buFont typeface="Webdings" pitchFamily="18" charset="2"/>
              <a:buChar char="ÿ"/>
            </a:pPr>
            <a:r>
              <a:rPr lang="en-US" sz="2400" dirty="0" smtClean="0">
                <a:latin typeface="Nyala"/>
              </a:rPr>
              <a:t>At the interface there is an abrupt change to a lower density that alters  the angle of the beam’s motion.</a:t>
            </a:r>
            <a:endParaRPr lang="en-GB" sz="2400" dirty="0" smtClean="0">
              <a:latin typeface="Nyala"/>
            </a:endParaRPr>
          </a:p>
          <a:p>
            <a:pPr marL="398463" indent="-398463" algn="just">
              <a:lnSpc>
                <a:spcPct val="150000"/>
              </a:lnSpc>
              <a:buFont typeface="Webdings" pitchFamily="18" charset="2"/>
              <a:buChar char="ÿ"/>
            </a:pPr>
            <a:r>
              <a:rPr lang="en-GB" sz="2400" dirty="0" smtClean="0">
                <a:latin typeface="Nyala"/>
              </a:rPr>
              <a:t>Because light can take many different paths down the cable and each path takes a different amount of time, signal distortion can result when step-index fiber is used for long cable runs. </a:t>
            </a:r>
          </a:p>
          <a:p>
            <a:pPr marL="398463" indent="-398463" algn="just">
              <a:lnSpc>
                <a:spcPct val="150000"/>
              </a:lnSpc>
              <a:buFont typeface="Webdings" pitchFamily="18" charset="2"/>
              <a:buChar char="ÿ"/>
            </a:pPr>
            <a:r>
              <a:rPr lang="en-GB" sz="2400" dirty="0" smtClean="0">
                <a:latin typeface="Nyala"/>
              </a:rPr>
              <a:t>Used only for short cable runs.</a:t>
            </a:r>
            <a:endParaRPr lang="en-GB" sz="24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82000" cy="792162"/>
          </a:xfrm>
        </p:spPr>
        <p:txBody>
          <a:bodyPr/>
          <a:lstStyle/>
          <a:p>
            <a:pPr marL="514350" lvl="1" indent="-514350">
              <a:buFont typeface="+mj-lt"/>
              <a:buAutoNum type="alphaUcPeriod" startAt="2"/>
            </a:pPr>
            <a:r>
              <a:rPr lang="en-GB" sz="2600" b="1" kern="1200" dirty="0">
                <a:solidFill>
                  <a:srgbClr val="00B050"/>
                </a:solidFill>
                <a:latin typeface="Nyala"/>
                <a:ea typeface="+mj-ea"/>
                <a:cs typeface="Andalus" pitchFamily="18" charset="-78"/>
              </a:rPr>
              <a:t>Graded-index</a:t>
            </a:r>
            <a:r>
              <a:rPr lang="en-GB" dirty="0" smtClean="0">
                <a:latin typeface="Nyala"/>
              </a:rPr>
              <a:t> </a:t>
            </a:r>
            <a:r>
              <a:rPr lang="en-GB" sz="2600" b="1" kern="1200" dirty="0">
                <a:solidFill>
                  <a:srgbClr val="00B050"/>
                </a:solidFill>
                <a:latin typeface="Nyala"/>
                <a:ea typeface="+mj-ea"/>
                <a:cs typeface="Andalus" pitchFamily="18" charset="-78"/>
              </a:rPr>
              <a:t>multimode fiber</a:t>
            </a:r>
          </a:p>
        </p:txBody>
      </p:sp>
      <p:sp>
        <p:nvSpPr>
          <p:cNvPr id="3" name="Content Placeholder 2"/>
          <p:cNvSpPr>
            <a:spLocks noGrp="1"/>
          </p:cNvSpPr>
          <p:nvPr>
            <p:ph idx="1"/>
          </p:nvPr>
        </p:nvSpPr>
        <p:spPr>
          <a:xfrm>
            <a:off x="304800" y="838200"/>
            <a:ext cx="8229600" cy="5791200"/>
          </a:xfrm>
        </p:spPr>
        <p:txBody>
          <a:bodyPr/>
          <a:lstStyle/>
          <a:p>
            <a:pPr marL="398463" indent="-398463" algn="just">
              <a:lnSpc>
                <a:spcPct val="150000"/>
              </a:lnSpc>
              <a:buFont typeface="Webdings" pitchFamily="18" charset="2"/>
              <a:buChar char="ÿ"/>
            </a:pPr>
            <a:r>
              <a:rPr lang="en-GB" dirty="0" smtClean="0">
                <a:latin typeface="Nyala"/>
              </a:rPr>
              <a:t>The </a:t>
            </a:r>
            <a:r>
              <a:rPr lang="en-GB" b="1" dirty="0" smtClean="0">
                <a:latin typeface="Nyala"/>
              </a:rPr>
              <a:t>more expensive </a:t>
            </a:r>
            <a:r>
              <a:rPr lang="en-GB" dirty="0" smtClean="0">
                <a:latin typeface="Nyala"/>
              </a:rPr>
              <a:t>type of multimode fiber.</a:t>
            </a:r>
          </a:p>
          <a:p>
            <a:pPr marL="398463" indent="-398463" algn="just">
              <a:lnSpc>
                <a:spcPct val="150000"/>
              </a:lnSpc>
              <a:buFont typeface="Webdings" pitchFamily="18" charset="2"/>
              <a:buChar char="ÿ"/>
            </a:pPr>
            <a:r>
              <a:rPr lang="en-GB" dirty="0" smtClean="0">
                <a:latin typeface="Nyala"/>
              </a:rPr>
              <a:t>A graded-index fiber is one with </a:t>
            </a:r>
            <a:r>
              <a:rPr lang="en-GB" b="1" dirty="0" smtClean="0">
                <a:latin typeface="Nyala"/>
              </a:rPr>
              <a:t>varying densities</a:t>
            </a:r>
            <a:r>
              <a:rPr lang="en-GB" dirty="0" smtClean="0">
                <a:latin typeface="Nyala"/>
              </a:rPr>
              <a:t>. </a:t>
            </a:r>
          </a:p>
          <a:p>
            <a:pPr marL="398463" indent="-398463" algn="just">
              <a:lnSpc>
                <a:spcPct val="150000"/>
              </a:lnSpc>
              <a:buFont typeface="Webdings" pitchFamily="18" charset="2"/>
              <a:buChar char="ÿ"/>
            </a:pPr>
            <a:r>
              <a:rPr lang="en-GB" dirty="0" smtClean="0">
                <a:latin typeface="Nyala"/>
              </a:rPr>
              <a:t>Density is highest at the center of the core and decreases gradually to its lowest at the edge. </a:t>
            </a:r>
          </a:p>
          <a:p>
            <a:pPr marL="398463" indent="-398463" algn="just">
              <a:lnSpc>
                <a:spcPct val="150000"/>
              </a:lnSpc>
              <a:buFont typeface="Webdings" pitchFamily="18" charset="2"/>
              <a:buChar char="ÿ"/>
            </a:pPr>
            <a:r>
              <a:rPr lang="en-GB" dirty="0" smtClean="0">
                <a:latin typeface="Nyala"/>
              </a:rPr>
              <a:t>Therefore, </a:t>
            </a:r>
            <a:r>
              <a:rPr lang="en-GB" dirty="0" smtClean="0">
                <a:solidFill>
                  <a:srgbClr val="FF0000"/>
                </a:solidFill>
                <a:latin typeface="Nyala"/>
              </a:rPr>
              <a:t>light beams follow curved paths </a:t>
            </a:r>
            <a:r>
              <a:rPr lang="en-GB" dirty="0" smtClean="0">
                <a:latin typeface="Nyala"/>
              </a:rPr>
              <a:t>and all rays reach the end of the fiber simultaneously</a:t>
            </a:r>
          </a:p>
          <a:p>
            <a:pPr marL="398463" indent="-398463" algn="just">
              <a:lnSpc>
                <a:spcPct val="150000"/>
              </a:lnSpc>
              <a:buFont typeface="Webdings" pitchFamily="18" charset="2"/>
              <a:buChar char="ÿ"/>
            </a:pPr>
            <a:r>
              <a:rPr lang="en-GB" dirty="0" smtClean="0">
                <a:latin typeface="Nyala"/>
              </a:rPr>
              <a:t>This reduces the signal distortion that occurs in step-index fiber when long cable runs are used.</a:t>
            </a:r>
            <a:endParaRPr lang="en-GB"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b="4744"/>
          <a:stretch/>
        </p:blipFill>
        <p:spPr>
          <a:xfrm>
            <a:off x="4003924" y="457200"/>
            <a:ext cx="5137576" cy="6172200"/>
          </a:xfrm>
          <a:prstGeom prst="rect">
            <a:avLst/>
          </a:prstGeom>
        </p:spPr>
      </p:pic>
      <p:sp>
        <p:nvSpPr>
          <p:cNvPr id="2" name="Rectangle 1"/>
          <p:cNvSpPr/>
          <p:nvPr/>
        </p:nvSpPr>
        <p:spPr>
          <a:xfrm>
            <a:off x="228600" y="152400"/>
            <a:ext cx="4114800" cy="6186309"/>
          </a:xfrm>
          <a:prstGeom prst="rect">
            <a:avLst/>
          </a:prstGeom>
        </p:spPr>
        <p:txBody>
          <a:bodyPr wrap="square">
            <a:spAutoFit/>
          </a:bodyPr>
          <a:lstStyle/>
          <a:p>
            <a:pPr hangingPunct="0"/>
            <a:r>
              <a:rPr lang="en-US" sz="2400" b="1" dirty="0">
                <a:latin typeface="Times New Roman"/>
                <a:cs typeface="Times New Roman"/>
              </a:rPr>
              <a:t>Types of Optical Fiber </a:t>
            </a:r>
            <a:endParaRPr lang="en-US" sz="2400" dirty="0">
              <a:latin typeface="Times New Roman"/>
              <a:cs typeface="Times New Roman"/>
            </a:endParaRPr>
          </a:p>
          <a:p>
            <a:pPr hangingPunct="0"/>
            <a:r>
              <a:rPr lang="en-US" sz="2000" dirty="0">
                <a:latin typeface="Times New Roman"/>
                <a:cs typeface="Times New Roman"/>
              </a:rPr>
              <a:t> </a:t>
            </a:r>
          </a:p>
          <a:p>
            <a:pPr hangingPunct="0"/>
            <a:r>
              <a:rPr lang="en-US" sz="2000" b="1" i="1" u="sng" dirty="0">
                <a:latin typeface="Times New Roman"/>
                <a:cs typeface="Times New Roman"/>
              </a:rPr>
              <a:t>Multimode stepped index</a:t>
            </a:r>
          </a:p>
          <a:p>
            <a:pPr marL="342900" lvl="0" indent="-342900" hangingPunct="0">
              <a:buFont typeface="Arial"/>
              <a:buChar char="•"/>
            </a:pPr>
            <a:r>
              <a:rPr lang="en-US" sz="1800" dirty="0">
                <a:latin typeface="Times New Roman"/>
                <a:cs typeface="Times New Roman"/>
              </a:rPr>
              <a:t>Cladding and core each have a different but uniform refractive index</a:t>
            </a:r>
          </a:p>
          <a:p>
            <a:pPr marL="342900" lvl="0" indent="-342900" hangingPunct="0">
              <a:buFont typeface="Arial"/>
              <a:buChar char="•"/>
            </a:pPr>
            <a:r>
              <a:rPr lang="en-US" sz="1800" dirty="0">
                <a:latin typeface="Times New Roman"/>
                <a:cs typeface="Times New Roman"/>
              </a:rPr>
              <a:t>Signal has a wider pulse width =&gt; modest bit rates</a:t>
            </a:r>
          </a:p>
          <a:p>
            <a:pPr hangingPunct="0"/>
            <a:r>
              <a:rPr lang="en-US" sz="2000" dirty="0">
                <a:latin typeface="Times New Roman"/>
                <a:cs typeface="Times New Roman"/>
              </a:rPr>
              <a:t> </a:t>
            </a:r>
          </a:p>
          <a:p>
            <a:pPr hangingPunct="0"/>
            <a:r>
              <a:rPr lang="en-US" sz="2000" b="1" i="1" u="sng" dirty="0">
                <a:latin typeface="Times New Roman"/>
                <a:cs typeface="Times New Roman"/>
              </a:rPr>
              <a:t>Multimode graded index</a:t>
            </a:r>
            <a:endParaRPr lang="en-US" sz="2000" b="1" u="sng" dirty="0">
              <a:latin typeface="Times New Roman"/>
              <a:cs typeface="Times New Roman"/>
            </a:endParaRPr>
          </a:p>
          <a:p>
            <a:pPr marL="342900" lvl="0" indent="-342900" hangingPunct="0">
              <a:buFont typeface="Arial"/>
              <a:buChar char="•"/>
            </a:pPr>
            <a:r>
              <a:rPr lang="en-US" sz="1800" dirty="0">
                <a:latin typeface="Times New Roman"/>
                <a:cs typeface="Times New Roman"/>
              </a:rPr>
              <a:t>Core material has a variable refractive index</a:t>
            </a:r>
          </a:p>
          <a:p>
            <a:pPr marL="342900" lvl="0" indent="-342900" hangingPunct="0">
              <a:buFont typeface="Arial"/>
              <a:buChar char="•"/>
            </a:pPr>
            <a:r>
              <a:rPr lang="en-US" sz="1800" dirty="0">
                <a:latin typeface="Times New Roman"/>
                <a:cs typeface="Times New Roman"/>
              </a:rPr>
              <a:t>Light is refracted by an increasing amount as it moves away from the core =&gt; narrows pulse width</a:t>
            </a:r>
          </a:p>
          <a:p>
            <a:pPr hangingPunct="0"/>
            <a:r>
              <a:rPr lang="en-US" sz="2000" dirty="0">
                <a:latin typeface="Times New Roman"/>
                <a:cs typeface="Times New Roman"/>
              </a:rPr>
              <a:t> </a:t>
            </a:r>
          </a:p>
          <a:p>
            <a:pPr hangingPunct="0"/>
            <a:r>
              <a:rPr lang="en-US" sz="2000" b="1" i="1" u="sng" dirty="0" err="1">
                <a:latin typeface="Times New Roman"/>
                <a:cs typeface="Times New Roman"/>
              </a:rPr>
              <a:t>Monomode</a:t>
            </a:r>
            <a:endParaRPr lang="en-US" sz="2000" b="1" u="sng" dirty="0">
              <a:latin typeface="Times New Roman"/>
              <a:cs typeface="Times New Roman"/>
            </a:endParaRPr>
          </a:p>
          <a:p>
            <a:pPr marL="342900" lvl="0" indent="-342900" hangingPunct="0">
              <a:buFont typeface="Arial"/>
              <a:buChar char="•"/>
            </a:pPr>
            <a:r>
              <a:rPr lang="en-US" sz="1800" dirty="0">
                <a:latin typeface="Times New Roman"/>
                <a:cs typeface="Times New Roman"/>
              </a:rPr>
              <a:t>Reduces core diameter to that of a single wavelength (3-10 micrometers)</a:t>
            </a:r>
          </a:p>
          <a:p>
            <a:pPr marL="342900" lvl="0" indent="-342900" hangingPunct="0">
              <a:buFont typeface="Arial"/>
              <a:buChar char="•"/>
            </a:pPr>
            <a:r>
              <a:rPr lang="en-US" sz="1800" dirty="0">
                <a:latin typeface="Times New Roman"/>
                <a:cs typeface="Times New Roman"/>
              </a:rPr>
              <a:t>Light propagates along a single path =&gt; width of output signal = width of input signal</a:t>
            </a:r>
          </a:p>
        </p:txBody>
      </p:sp>
      <p:cxnSp>
        <p:nvCxnSpPr>
          <p:cNvPr id="5" name="Straight Arrow Connector 4"/>
          <p:cNvCxnSpPr/>
          <p:nvPr/>
        </p:nvCxnSpPr>
        <p:spPr>
          <a:xfrm>
            <a:off x="3581400" y="990600"/>
            <a:ext cx="762000" cy="1676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810000" y="4953000"/>
            <a:ext cx="685800" cy="685800"/>
          </a:xfrm>
          <a:prstGeom prst="straightConnector1">
            <a:avLst/>
          </a:prstGeom>
          <a:ln>
            <a:solidFill>
              <a:schemeClr val="accent6"/>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3800" y="2971800"/>
            <a:ext cx="762000" cy="1447800"/>
          </a:xfrm>
          <a:prstGeom prst="straightConnector1">
            <a:avLst/>
          </a:prstGeom>
          <a:ln>
            <a:solidFill>
              <a:schemeClr val="accent5"/>
            </a:solidFill>
            <a:tailEnd type="arrow"/>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048000" y="990600"/>
            <a:ext cx="533400" cy="0"/>
          </a:xfrm>
          <a:prstGeom prst="line">
            <a:avLst/>
          </a:prstGeom>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971800" y="2971800"/>
            <a:ext cx="762000" cy="0"/>
          </a:xfrm>
          <a:prstGeom prst="line">
            <a:avLst/>
          </a:prstGeom>
          <a:ln>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676400" y="4953000"/>
            <a:ext cx="2133600"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 xmlns:p14="http://schemas.microsoft.com/office/powerpoint/2010/main" val="588617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76200"/>
            <a:ext cx="8229600" cy="579438"/>
          </a:xfrm>
        </p:spPr>
        <p:txBody>
          <a:bodyPr>
            <a:normAutofit/>
          </a:bodyPr>
          <a:lstStyle/>
          <a:p>
            <a:pPr eaLnBrk="1" hangingPunct="1"/>
            <a:r>
              <a:rPr lang="en-US" sz="2900" b="1" dirty="0">
                <a:solidFill>
                  <a:srgbClr val="00B050"/>
                </a:solidFill>
                <a:latin typeface="Nyala"/>
                <a:cs typeface="Andalus" pitchFamily="18" charset="-78"/>
              </a:rPr>
              <a:t>Cable</a:t>
            </a:r>
            <a:r>
              <a:rPr lang="en-US" i="1" dirty="0" smtClean="0">
                <a:latin typeface="Nyala"/>
              </a:rPr>
              <a:t> </a:t>
            </a:r>
            <a:r>
              <a:rPr lang="en-US" sz="2900" b="1" dirty="0">
                <a:solidFill>
                  <a:srgbClr val="00B050"/>
                </a:solidFill>
                <a:latin typeface="Nyala"/>
                <a:cs typeface="Andalus" pitchFamily="18" charset="-78"/>
              </a:rPr>
              <a:t>Composition</a:t>
            </a:r>
          </a:p>
        </p:txBody>
      </p:sp>
      <p:sp>
        <p:nvSpPr>
          <p:cNvPr id="3" name="Content Placeholder 2"/>
          <p:cNvSpPr>
            <a:spLocks noGrp="1"/>
          </p:cNvSpPr>
          <p:nvPr>
            <p:ph idx="1"/>
          </p:nvPr>
        </p:nvSpPr>
        <p:spPr>
          <a:xfrm>
            <a:off x="152400" y="550608"/>
            <a:ext cx="8763000" cy="3429000"/>
          </a:xfrm>
        </p:spPr>
        <p:txBody>
          <a:bodyPr>
            <a:normAutofit fontScale="92500"/>
          </a:bodyPr>
          <a:lstStyle/>
          <a:p>
            <a:pPr algn="just" eaLnBrk="1" hangingPunct="1">
              <a:lnSpc>
                <a:spcPct val="150000"/>
              </a:lnSpc>
              <a:buFont typeface="Webdings" pitchFamily="18" charset="2"/>
              <a:buChar char="ÿ"/>
              <a:defRPr/>
            </a:pPr>
            <a:r>
              <a:rPr lang="en-US" sz="2400" dirty="0" smtClean="0">
                <a:latin typeface="Nyala"/>
              </a:rPr>
              <a:t>The outer jacket is made of either </a:t>
            </a:r>
            <a:r>
              <a:rPr lang="en-US" sz="2400" b="1" dirty="0" smtClean="0">
                <a:latin typeface="Nyala"/>
              </a:rPr>
              <a:t>PVC (polymer of vinyl chloride) or Teflon</a:t>
            </a:r>
            <a:r>
              <a:rPr lang="en-US" sz="2400" dirty="0" smtClean="0">
                <a:latin typeface="Nyala"/>
              </a:rPr>
              <a:t>. </a:t>
            </a:r>
          </a:p>
          <a:p>
            <a:pPr algn="just" eaLnBrk="1" hangingPunct="1">
              <a:lnSpc>
                <a:spcPct val="150000"/>
              </a:lnSpc>
              <a:buFont typeface="Webdings" pitchFamily="18" charset="2"/>
              <a:buChar char="ÿ"/>
              <a:defRPr/>
            </a:pPr>
            <a:r>
              <a:rPr lang="en-US" sz="2400" dirty="0" smtClean="0">
                <a:latin typeface="Nyala"/>
              </a:rPr>
              <a:t>Inside the jacket are </a:t>
            </a:r>
            <a:r>
              <a:rPr lang="en-US" sz="2400" b="1" dirty="0">
                <a:latin typeface="Nyala"/>
              </a:rPr>
              <a:t>Kevlar</a:t>
            </a:r>
            <a:r>
              <a:rPr lang="en-US" sz="2400" dirty="0" smtClean="0">
                <a:solidFill>
                  <a:srgbClr val="FF0000"/>
                </a:solidFill>
                <a:effectLst>
                  <a:outerShdw blurRad="38100" dist="38100" dir="2700000" algn="tl">
                    <a:srgbClr val="000000">
                      <a:alpha val="43137"/>
                    </a:srgbClr>
                  </a:outerShdw>
                </a:effectLst>
                <a:latin typeface="Nyala"/>
              </a:rPr>
              <a:t> </a:t>
            </a:r>
            <a:r>
              <a:rPr lang="en-US" sz="2400" b="1" dirty="0">
                <a:latin typeface="Nyala"/>
              </a:rPr>
              <a:t>strands</a:t>
            </a:r>
            <a:r>
              <a:rPr lang="en-US" sz="2400" dirty="0" smtClean="0">
                <a:solidFill>
                  <a:srgbClr val="FF0000"/>
                </a:solidFill>
                <a:effectLst>
                  <a:outerShdw blurRad="38100" dist="38100" dir="2700000" algn="tl">
                    <a:srgbClr val="000000">
                      <a:alpha val="43137"/>
                    </a:srgbClr>
                  </a:outerShdw>
                </a:effectLst>
                <a:latin typeface="Nyala"/>
              </a:rPr>
              <a:t> </a:t>
            </a:r>
            <a:r>
              <a:rPr lang="en-US" sz="2400" dirty="0" smtClean="0">
                <a:latin typeface="Nyala"/>
              </a:rPr>
              <a:t>to strengthen the cable. </a:t>
            </a:r>
          </a:p>
          <a:p>
            <a:pPr algn="just" eaLnBrk="1" hangingPunct="1">
              <a:lnSpc>
                <a:spcPct val="150000"/>
              </a:lnSpc>
              <a:buFont typeface="Webdings" pitchFamily="18" charset="2"/>
              <a:buChar char="ÿ"/>
              <a:defRPr/>
            </a:pPr>
            <a:r>
              <a:rPr lang="en-US" sz="2400" b="1" dirty="0" smtClean="0">
                <a:latin typeface="Nyala"/>
              </a:rPr>
              <a:t>Kevlar</a:t>
            </a:r>
            <a:r>
              <a:rPr lang="en-US" sz="2400" dirty="0" smtClean="0">
                <a:latin typeface="Nyala"/>
              </a:rPr>
              <a:t> is a strong material used in the fabrication of bulletproof vests.</a:t>
            </a:r>
          </a:p>
          <a:p>
            <a:pPr algn="just" eaLnBrk="1" hangingPunct="1">
              <a:lnSpc>
                <a:spcPct val="150000"/>
              </a:lnSpc>
              <a:buFont typeface="Webdings" pitchFamily="18" charset="2"/>
              <a:buChar char="ÿ"/>
              <a:defRPr/>
            </a:pPr>
            <a:r>
              <a:rPr lang="en-US" sz="2400" dirty="0" smtClean="0">
                <a:latin typeface="Nyala"/>
              </a:rPr>
              <a:t>Below the Kevlar is another </a:t>
            </a:r>
            <a:r>
              <a:rPr lang="en-US" sz="2400" b="1" dirty="0" smtClean="0">
                <a:latin typeface="Nyala"/>
              </a:rPr>
              <a:t>plastic coating </a:t>
            </a:r>
            <a:r>
              <a:rPr lang="en-US" sz="2400" dirty="0" smtClean="0">
                <a:latin typeface="Nyala"/>
              </a:rPr>
              <a:t>to cushion the fiber. </a:t>
            </a:r>
          </a:p>
          <a:p>
            <a:pPr algn="just" eaLnBrk="1" hangingPunct="1">
              <a:lnSpc>
                <a:spcPct val="150000"/>
              </a:lnSpc>
              <a:buFont typeface="Webdings" pitchFamily="18" charset="2"/>
              <a:buChar char="ÿ"/>
              <a:defRPr/>
            </a:pPr>
            <a:r>
              <a:rPr lang="en-US" sz="2400" dirty="0" smtClean="0">
                <a:latin typeface="Nyala"/>
              </a:rPr>
              <a:t>The fiber is at the center of the cable, and it consists of </a:t>
            </a:r>
            <a:r>
              <a:rPr lang="en-US" sz="2400" b="1" dirty="0" smtClean="0">
                <a:latin typeface="Nyala"/>
              </a:rPr>
              <a:t>cladding </a:t>
            </a:r>
            <a:r>
              <a:rPr lang="en-US" sz="2400" dirty="0" smtClean="0">
                <a:latin typeface="Nyala"/>
              </a:rPr>
              <a:t>and</a:t>
            </a:r>
            <a:r>
              <a:rPr lang="en-US" sz="2400" b="1" dirty="0" smtClean="0">
                <a:latin typeface="Nyala"/>
              </a:rPr>
              <a:t> core</a:t>
            </a:r>
            <a:r>
              <a:rPr lang="en-US" sz="2400" dirty="0" smtClean="0">
                <a:latin typeface="Nyala"/>
              </a:rPr>
              <a:t>.</a:t>
            </a:r>
            <a:endParaRPr lang="en-US" sz="2400" dirty="0">
              <a:latin typeface="Nyala"/>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33</a:t>
            </a:fld>
            <a:endParaRPr lang="en-US"/>
          </a:p>
        </p:txBody>
      </p:sp>
      <p:pic>
        <p:nvPicPr>
          <p:cNvPr id="7"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47800" y="3581400"/>
            <a:ext cx="6324600" cy="314007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04800" y="274638"/>
            <a:ext cx="8382000" cy="563562"/>
          </a:xfrm>
        </p:spPr>
        <p:txBody>
          <a:bodyPr>
            <a:normAutofit/>
          </a:bodyPr>
          <a:lstStyle/>
          <a:p>
            <a:pPr eaLnBrk="1" hangingPunct="1"/>
            <a:r>
              <a:rPr lang="en-US" sz="2600" b="1" dirty="0">
                <a:solidFill>
                  <a:srgbClr val="00B050"/>
                </a:solidFill>
                <a:latin typeface="Nyala"/>
                <a:cs typeface="Andalus" pitchFamily="18" charset="-78"/>
              </a:rPr>
              <a:t>Fiber-Optic</a:t>
            </a:r>
            <a:r>
              <a:rPr lang="en-US" i="1" dirty="0" smtClean="0">
                <a:latin typeface="Nyala"/>
              </a:rPr>
              <a:t> </a:t>
            </a:r>
            <a:r>
              <a:rPr lang="en-US" sz="2600" b="1" dirty="0">
                <a:solidFill>
                  <a:srgbClr val="00B050"/>
                </a:solidFill>
                <a:latin typeface="Nyala"/>
                <a:cs typeface="Andalus" pitchFamily="18" charset="-78"/>
              </a:rPr>
              <a:t>Cable Connectors</a:t>
            </a:r>
          </a:p>
        </p:txBody>
      </p:sp>
      <p:sp>
        <p:nvSpPr>
          <p:cNvPr id="36867" name="Content Placeholder 2"/>
          <p:cNvSpPr>
            <a:spLocks noGrp="1"/>
          </p:cNvSpPr>
          <p:nvPr>
            <p:ph idx="1"/>
          </p:nvPr>
        </p:nvSpPr>
        <p:spPr>
          <a:xfrm>
            <a:off x="304800" y="762000"/>
            <a:ext cx="8610600" cy="2971800"/>
          </a:xfrm>
        </p:spPr>
        <p:txBody>
          <a:bodyPr>
            <a:normAutofit fontScale="92500" lnSpcReduction="20000"/>
          </a:bodyPr>
          <a:lstStyle/>
          <a:p>
            <a:pPr algn="just" eaLnBrk="1" hangingPunct="1">
              <a:lnSpc>
                <a:spcPct val="150000"/>
              </a:lnSpc>
              <a:buFont typeface="Webdings" pitchFamily="18" charset="2"/>
              <a:buChar char="ÿ"/>
              <a:defRPr/>
            </a:pPr>
            <a:r>
              <a:rPr lang="en-US" sz="2400" dirty="0" smtClean="0">
                <a:latin typeface="Nyala"/>
              </a:rPr>
              <a:t>There are three types of connectors for fiber-optic cables.</a:t>
            </a:r>
          </a:p>
          <a:p>
            <a:pPr marL="457200" indent="-457200" algn="just" eaLnBrk="1" hangingPunct="1">
              <a:lnSpc>
                <a:spcPct val="150000"/>
              </a:lnSpc>
              <a:buFont typeface="+mj-lt"/>
              <a:buAutoNum type="arabicPeriod"/>
              <a:defRPr/>
            </a:pPr>
            <a:r>
              <a:rPr lang="en-US" sz="2400" b="1" dirty="0" smtClean="0">
                <a:latin typeface="Nyala"/>
              </a:rPr>
              <a:t>Subscriber channel (SC) connector:-</a:t>
            </a:r>
            <a:r>
              <a:rPr lang="en-US" sz="2400" dirty="0" smtClean="0">
                <a:solidFill>
                  <a:srgbClr val="FF0000"/>
                </a:solidFill>
                <a:effectLst>
                  <a:outerShdw blurRad="38100" dist="38100" dir="2700000" algn="tl">
                    <a:srgbClr val="000000">
                      <a:alpha val="43137"/>
                    </a:srgbClr>
                  </a:outerShdw>
                </a:effectLst>
                <a:latin typeface="Nyala"/>
              </a:rPr>
              <a:t> </a:t>
            </a:r>
            <a:r>
              <a:rPr lang="en-US" sz="2400" dirty="0" smtClean="0">
                <a:latin typeface="Nyala"/>
              </a:rPr>
              <a:t>is used for cable TV. </a:t>
            </a:r>
            <a:r>
              <a:rPr lang="en-US" sz="2200" dirty="0" smtClean="0">
                <a:latin typeface="Nyala"/>
              </a:rPr>
              <a:t>It uses a push/pull locking system.</a:t>
            </a:r>
          </a:p>
          <a:p>
            <a:pPr marL="457200" indent="-457200" algn="just" eaLnBrk="1" hangingPunct="1">
              <a:lnSpc>
                <a:spcPct val="150000"/>
              </a:lnSpc>
              <a:buFont typeface="+mj-lt"/>
              <a:buAutoNum type="arabicPeriod"/>
              <a:defRPr/>
            </a:pPr>
            <a:r>
              <a:rPr lang="en-US" sz="2400" dirty="0" smtClean="0">
                <a:latin typeface="Nyala"/>
              </a:rPr>
              <a:t> </a:t>
            </a:r>
            <a:r>
              <a:rPr lang="en-US" sz="2400" b="1" dirty="0" smtClean="0">
                <a:latin typeface="Nyala"/>
              </a:rPr>
              <a:t>Straight-tip (ST) connector:-</a:t>
            </a:r>
            <a:r>
              <a:rPr lang="en-US" sz="2400" dirty="0" smtClean="0">
                <a:solidFill>
                  <a:srgbClr val="FF0000"/>
                </a:solidFill>
                <a:effectLst>
                  <a:outerShdw blurRad="38100" dist="38100" dir="2700000" algn="tl">
                    <a:srgbClr val="000000">
                      <a:alpha val="43137"/>
                    </a:srgbClr>
                  </a:outerShdw>
                </a:effectLst>
                <a:latin typeface="Nyala"/>
              </a:rPr>
              <a:t> </a:t>
            </a:r>
            <a:r>
              <a:rPr lang="en-US" sz="2400" dirty="0" smtClean="0">
                <a:latin typeface="Nyala"/>
              </a:rPr>
              <a:t>is used for connecting cable to networking devices. It uses a bayonet locking system and is more reliable than SC. </a:t>
            </a:r>
          </a:p>
          <a:p>
            <a:pPr marL="457200" indent="-457200" algn="just" eaLnBrk="1" hangingPunct="1">
              <a:lnSpc>
                <a:spcPct val="150000"/>
              </a:lnSpc>
              <a:buFont typeface="+mj-lt"/>
              <a:buAutoNum type="arabicPeriod"/>
              <a:defRPr/>
            </a:pPr>
            <a:r>
              <a:rPr lang="en-US" sz="2400" b="1" dirty="0" smtClean="0">
                <a:latin typeface="Nyala"/>
              </a:rPr>
              <a:t>MT-RJ is a connector:-</a:t>
            </a:r>
            <a:r>
              <a:rPr lang="en-US" sz="2400" dirty="0" smtClean="0">
                <a:solidFill>
                  <a:srgbClr val="FF0000"/>
                </a:solidFill>
                <a:effectLst>
                  <a:outerShdw blurRad="38100" dist="38100" dir="2700000" algn="tl">
                    <a:srgbClr val="000000">
                      <a:alpha val="43137"/>
                    </a:srgbClr>
                  </a:outerShdw>
                </a:effectLst>
                <a:latin typeface="Nyala"/>
              </a:rPr>
              <a:t> </a:t>
            </a:r>
            <a:r>
              <a:rPr lang="en-US" sz="2400" dirty="0" smtClean="0">
                <a:latin typeface="Nyala"/>
              </a:rPr>
              <a:t>that is the same size as RJ45.</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34</a:t>
            </a:fld>
            <a:endParaRPr lang="en-US"/>
          </a:p>
        </p:txBody>
      </p:sp>
      <p:pic>
        <p:nvPicPr>
          <p:cNvPr id="5" name="Picture 10"/>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295400" y="3657600"/>
            <a:ext cx="7315200" cy="3048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74638"/>
            <a:ext cx="8305800" cy="792162"/>
          </a:xfrm>
        </p:spPr>
        <p:txBody>
          <a:bodyPr/>
          <a:lstStyle/>
          <a:p>
            <a:r>
              <a:rPr lang="en-US" sz="2300" b="1" dirty="0">
                <a:solidFill>
                  <a:srgbClr val="00B050"/>
                </a:solidFill>
                <a:latin typeface="Nyala"/>
                <a:cs typeface="Andalus" pitchFamily="18" charset="-78"/>
              </a:rPr>
              <a:t>Optical</a:t>
            </a:r>
            <a:r>
              <a:rPr lang="en-US" dirty="0">
                <a:latin typeface="Nyala"/>
              </a:rPr>
              <a:t> </a:t>
            </a:r>
            <a:r>
              <a:rPr lang="en-US" sz="2300" b="1" dirty="0">
                <a:solidFill>
                  <a:srgbClr val="00B050"/>
                </a:solidFill>
                <a:latin typeface="Nyala"/>
                <a:cs typeface="Andalus" pitchFamily="18" charset="-78"/>
              </a:rPr>
              <a:t>Fiber - Applications</a:t>
            </a:r>
          </a:p>
        </p:txBody>
      </p:sp>
      <p:sp>
        <p:nvSpPr>
          <p:cNvPr id="21507" name="Rectangle 3"/>
          <p:cNvSpPr>
            <a:spLocks noGrp="1" noChangeArrowheads="1"/>
          </p:cNvSpPr>
          <p:nvPr>
            <p:ph idx="1"/>
          </p:nvPr>
        </p:nvSpPr>
        <p:spPr>
          <a:xfrm>
            <a:off x="457200" y="914400"/>
            <a:ext cx="8229600" cy="5105400"/>
          </a:xfrm>
        </p:spPr>
        <p:txBody>
          <a:bodyPr/>
          <a:lstStyle/>
          <a:p>
            <a:pPr algn="just">
              <a:lnSpc>
                <a:spcPct val="200000"/>
              </a:lnSpc>
            </a:pPr>
            <a:r>
              <a:rPr lang="en-US" dirty="0">
                <a:latin typeface="Nyala"/>
              </a:rPr>
              <a:t>Long-haul trunks</a:t>
            </a:r>
          </a:p>
          <a:p>
            <a:pPr algn="just">
              <a:lnSpc>
                <a:spcPct val="200000"/>
              </a:lnSpc>
            </a:pPr>
            <a:r>
              <a:rPr lang="en-US" dirty="0">
                <a:latin typeface="Nyala"/>
              </a:rPr>
              <a:t>Metropolitan trunks</a:t>
            </a:r>
          </a:p>
          <a:p>
            <a:pPr algn="just">
              <a:lnSpc>
                <a:spcPct val="200000"/>
              </a:lnSpc>
            </a:pPr>
            <a:r>
              <a:rPr lang="en-US" dirty="0">
                <a:latin typeface="Nyala"/>
              </a:rPr>
              <a:t>Rural exchange trunks</a:t>
            </a:r>
          </a:p>
          <a:p>
            <a:pPr algn="just">
              <a:lnSpc>
                <a:spcPct val="200000"/>
              </a:lnSpc>
            </a:pPr>
            <a:r>
              <a:rPr lang="en-US" dirty="0">
                <a:latin typeface="Nyala"/>
              </a:rPr>
              <a:t>Subscriber loops</a:t>
            </a:r>
          </a:p>
          <a:p>
            <a:pPr algn="just">
              <a:lnSpc>
                <a:spcPct val="200000"/>
              </a:lnSpc>
            </a:pPr>
            <a:r>
              <a:rPr lang="en-US" dirty="0">
                <a:latin typeface="Nyala"/>
              </a:rPr>
              <a:t>LANs</a:t>
            </a:r>
          </a:p>
          <a:p>
            <a:pPr algn="just">
              <a:lnSpc>
                <a:spcPct val="200000"/>
              </a:lnSpc>
            </a:pPr>
            <a:endParaRPr lang="en-US" dirty="0">
              <a:latin typeface="Nyala"/>
            </a:endParaRPr>
          </a:p>
        </p:txBody>
      </p:sp>
      <p:sp>
        <p:nvSpPr>
          <p:cNvPr id="4" name="Slide Number Placeholder 5"/>
          <p:cNvSpPr>
            <a:spLocks noGrp="1"/>
          </p:cNvSpPr>
          <p:nvPr>
            <p:ph type="sldNum" sz="quarter" idx="12"/>
          </p:nvPr>
        </p:nvSpPr>
        <p:spPr/>
        <p:txBody>
          <a:bodyPr/>
          <a:lstStyle/>
          <a:p>
            <a:fld id="{35C698D9-00AE-4C51-A3FC-27506CB91B29}" type="slidenum">
              <a:rPr lang="en-GB"/>
              <a:pPr/>
              <a:t>35</a:t>
            </a:fld>
            <a:endParaRPr lang="en-GB"/>
          </a:p>
        </p:txBody>
      </p:sp>
    </p:spTree>
    <p:extLst>
      <p:ext uri="{BB962C8B-B14F-4D97-AF65-F5344CB8AC3E}">
        <p14:creationId xmlns="" xmlns:p14="http://schemas.microsoft.com/office/powerpoint/2010/main" val="6149926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135192"/>
            <a:ext cx="8077200" cy="609600"/>
          </a:xfrm>
        </p:spPr>
        <p:txBody>
          <a:bodyPr/>
          <a:lstStyle/>
          <a:p>
            <a:r>
              <a:rPr lang="en-US" sz="2800" b="1" dirty="0">
                <a:solidFill>
                  <a:srgbClr val="00B050"/>
                </a:solidFill>
                <a:latin typeface="Nyala"/>
                <a:cs typeface="Andalus" pitchFamily="18" charset="-78"/>
              </a:rPr>
              <a:t>Advantages</a:t>
            </a:r>
            <a:r>
              <a:rPr lang="en-US" dirty="0">
                <a:latin typeface="Nyala"/>
              </a:rPr>
              <a:t> </a:t>
            </a:r>
            <a:r>
              <a:rPr lang="en-US" sz="2800" b="1" dirty="0">
                <a:solidFill>
                  <a:srgbClr val="00B050"/>
                </a:solidFill>
                <a:latin typeface="Nyala"/>
                <a:cs typeface="Andalus" pitchFamily="18" charset="-78"/>
              </a:rPr>
              <a:t>of Optical Fiber</a:t>
            </a:r>
          </a:p>
        </p:txBody>
      </p:sp>
      <p:sp>
        <p:nvSpPr>
          <p:cNvPr id="41987" name="Rectangle 3"/>
          <p:cNvSpPr>
            <a:spLocks noGrp="1" noChangeArrowheads="1"/>
          </p:cNvSpPr>
          <p:nvPr>
            <p:ph type="body" sz="half" idx="1"/>
          </p:nvPr>
        </p:nvSpPr>
        <p:spPr>
          <a:xfrm>
            <a:off x="228600" y="609600"/>
            <a:ext cx="8686800" cy="6019800"/>
          </a:xfrm>
        </p:spPr>
        <p:txBody>
          <a:bodyPr>
            <a:normAutofit lnSpcReduction="10000"/>
          </a:bodyPr>
          <a:lstStyle/>
          <a:p>
            <a:pPr marL="398463" indent="-398463" algn="just">
              <a:lnSpc>
                <a:spcPct val="150000"/>
              </a:lnSpc>
              <a:buFont typeface="Webdings" pitchFamily="18" charset="2"/>
              <a:buChar char="ÿ"/>
            </a:pPr>
            <a:r>
              <a:rPr lang="en-US" sz="2400" dirty="0">
                <a:latin typeface="Nyala"/>
              </a:rPr>
              <a:t>The major advantages offered by fiber-optic cable over twisted-pair and coaxial cable are </a:t>
            </a:r>
            <a:r>
              <a:rPr lang="en-US" sz="2400" b="1" dirty="0">
                <a:latin typeface="Nyala"/>
              </a:rPr>
              <a:t>noise resistance</a:t>
            </a:r>
            <a:r>
              <a:rPr lang="en-US" sz="2400" dirty="0">
                <a:latin typeface="Nyala"/>
              </a:rPr>
              <a:t>, </a:t>
            </a:r>
            <a:r>
              <a:rPr lang="en-US" sz="2400" b="1" dirty="0">
                <a:latin typeface="Nyala"/>
              </a:rPr>
              <a:t>less signal attenuation</a:t>
            </a:r>
            <a:r>
              <a:rPr lang="en-US" sz="2400" dirty="0">
                <a:latin typeface="Nyala"/>
              </a:rPr>
              <a:t>, and </a:t>
            </a:r>
            <a:r>
              <a:rPr lang="en-US" sz="2400" b="1" dirty="0">
                <a:latin typeface="Nyala"/>
              </a:rPr>
              <a:t>higher bandwidth</a:t>
            </a:r>
            <a:r>
              <a:rPr lang="en-US" sz="2400" dirty="0">
                <a:latin typeface="Nyala"/>
              </a:rPr>
              <a:t>.</a:t>
            </a:r>
          </a:p>
          <a:p>
            <a:pPr marL="514350" indent="-514350" algn="just">
              <a:lnSpc>
                <a:spcPct val="130000"/>
              </a:lnSpc>
              <a:buFont typeface="+mj-lt"/>
              <a:buAutoNum type="arabicPeriod"/>
            </a:pPr>
            <a:r>
              <a:rPr lang="en-US" sz="2400" b="1" dirty="0" smtClean="0">
                <a:latin typeface="Nyala"/>
              </a:rPr>
              <a:t>Noise </a:t>
            </a:r>
            <a:r>
              <a:rPr lang="en-US" sz="2400" b="1" dirty="0">
                <a:latin typeface="Nyala"/>
              </a:rPr>
              <a:t>Resistance</a:t>
            </a:r>
            <a:r>
              <a:rPr lang="en-US" sz="2400" dirty="0">
                <a:latin typeface="Nyala"/>
              </a:rPr>
              <a:t>: Because fiber-optic transmission uses light rather than electricity, noise is not a factor. External light, the only possible interference, is blocked  from the channel by the outer jacket</a:t>
            </a:r>
            <a:r>
              <a:rPr lang="en-US" sz="2400" dirty="0" smtClean="0">
                <a:latin typeface="Nyala"/>
              </a:rPr>
              <a:t>.</a:t>
            </a:r>
          </a:p>
          <a:p>
            <a:pPr marL="514350" indent="-514350" algn="just">
              <a:lnSpc>
                <a:spcPct val="130000"/>
              </a:lnSpc>
              <a:buFont typeface="+mj-lt"/>
              <a:buAutoNum type="arabicPeriod"/>
            </a:pPr>
            <a:r>
              <a:rPr lang="en-US" sz="2400" b="1" dirty="0" smtClean="0">
                <a:latin typeface="Nyala"/>
              </a:rPr>
              <a:t>Less signal attenuation:- </a:t>
            </a:r>
            <a:r>
              <a:rPr lang="en-US" sz="2400" dirty="0" smtClean="0">
                <a:latin typeface="Nyala"/>
              </a:rPr>
              <a:t>Fiber-optic transmission  distance is significantly greater than that of other guided media. A signal can run for miles without requiring regeneration.</a:t>
            </a:r>
          </a:p>
          <a:p>
            <a:pPr marL="514350" indent="-514350" algn="just">
              <a:lnSpc>
                <a:spcPct val="130000"/>
              </a:lnSpc>
              <a:buFont typeface="+mj-lt"/>
              <a:buAutoNum type="arabicPeriod" startAt="3"/>
            </a:pPr>
            <a:r>
              <a:rPr lang="en-US" sz="2400" b="1" dirty="0" smtClean="0">
                <a:latin typeface="Nyala"/>
              </a:rPr>
              <a:t>Higher bandwidth:- </a:t>
            </a:r>
            <a:r>
              <a:rPr lang="en-US" sz="2400" dirty="0" smtClean="0">
                <a:latin typeface="Nyala"/>
              </a:rPr>
              <a:t>Currently, data rates and bandwidth utilization over fiber-optic cable are limited not by the medium but by the signal generation and reception technology available.  </a:t>
            </a:r>
          </a:p>
          <a:p>
            <a:pPr marL="0" indent="0" algn="just">
              <a:lnSpc>
                <a:spcPct val="130000"/>
              </a:lnSpc>
              <a:buNone/>
            </a:pPr>
            <a:endParaRPr lang="en-US" sz="2400" dirty="0">
              <a:latin typeface="Nyala"/>
            </a:endParaRPr>
          </a:p>
          <a:p>
            <a:pPr algn="just">
              <a:lnSpc>
                <a:spcPct val="130000"/>
              </a:lnSpc>
            </a:pPr>
            <a:endParaRPr lang="en-US" sz="2400" dirty="0">
              <a:latin typeface="Nyala"/>
            </a:endParaRPr>
          </a:p>
        </p:txBody>
      </p:sp>
    </p:spTree>
    <p:extLst>
      <p:ext uri="{BB962C8B-B14F-4D97-AF65-F5344CB8AC3E}">
        <p14:creationId xmlns="" xmlns:p14="http://schemas.microsoft.com/office/powerpoint/2010/main" val="308391117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98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1987">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bg>
      <p:bgRef idx="1001">
        <a:schemeClr val="bg1"/>
      </p:bgRef>
    </p:bg>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274638"/>
            <a:ext cx="8153400" cy="639762"/>
          </a:xfrm>
        </p:spPr>
        <p:txBody>
          <a:bodyPr/>
          <a:lstStyle/>
          <a:p>
            <a:r>
              <a:rPr lang="en-US" sz="2800" b="1" dirty="0">
                <a:solidFill>
                  <a:srgbClr val="00B050"/>
                </a:solidFill>
                <a:latin typeface="Nyala"/>
                <a:cs typeface="Andalus" pitchFamily="18" charset="-78"/>
              </a:rPr>
              <a:t>Disadvantages</a:t>
            </a:r>
            <a:r>
              <a:rPr lang="en-US" sz="3200" dirty="0">
                <a:latin typeface="Nyala"/>
              </a:rPr>
              <a:t> </a:t>
            </a:r>
            <a:r>
              <a:rPr lang="en-US" sz="2800" b="1" dirty="0">
                <a:solidFill>
                  <a:srgbClr val="00B050"/>
                </a:solidFill>
                <a:latin typeface="Nyala"/>
                <a:cs typeface="Andalus" pitchFamily="18" charset="-78"/>
              </a:rPr>
              <a:t>of Optical Fiber</a:t>
            </a:r>
          </a:p>
        </p:txBody>
      </p:sp>
      <p:sp>
        <p:nvSpPr>
          <p:cNvPr id="45059" name="Rectangle 3"/>
          <p:cNvSpPr>
            <a:spLocks noGrp="1" noChangeArrowheads="1"/>
          </p:cNvSpPr>
          <p:nvPr>
            <p:ph idx="1"/>
          </p:nvPr>
        </p:nvSpPr>
        <p:spPr>
          <a:xfrm>
            <a:off x="457200" y="762000"/>
            <a:ext cx="8229600" cy="5638800"/>
          </a:xfrm>
        </p:spPr>
        <p:txBody>
          <a:bodyPr>
            <a:normAutofit/>
          </a:bodyPr>
          <a:lstStyle/>
          <a:p>
            <a:pPr algn="just">
              <a:lnSpc>
                <a:spcPct val="170000"/>
              </a:lnSpc>
            </a:pPr>
            <a:r>
              <a:rPr lang="en-US" sz="2400" dirty="0">
                <a:latin typeface="Nyala"/>
              </a:rPr>
              <a:t>The main disadvantages of fiber optics are </a:t>
            </a:r>
            <a:r>
              <a:rPr lang="en-US" sz="2400" b="1" dirty="0">
                <a:latin typeface="Nyala"/>
              </a:rPr>
              <a:t>cost, installation/maintenance, and fragility</a:t>
            </a:r>
            <a:r>
              <a:rPr lang="en-US" sz="2400" dirty="0">
                <a:latin typeface="Nyala"/>
              </a:rPr>
              <a:t>.</a:t>
            </a:r>
          </a:p>
          <a:p>
            <a:pPr marL="457200" indent="-457200" algn="just">
              <a:lnSpc>
                <a:spcPct val="170000"/>
              </a:lnSpc>
              <a:buFont typeface="+mj-lt"/>
              <a:buAutoNum type="arabicPeriod"/>
            </a:pPr>
            <a:r>
              <a:rPr lang="en-US" sz="2400" b="1" dirty="0" smtClean="0">
                <a:latin typeface="Nyala"/>
              </a:rPr>
              <a:t>Cost:-</a:t>
            </a:r>
            <a:r>
              <a:rPr lang="en-US" sz="2400" dirty="0" smtClean="0">
                <a:latin typeface="Nyala"/>
              </a:rPr>
              <a:t>  </a:t>
            </a:r>
            <a:r>
              <a:rPr lang="en-US" sz="2400" dirty="0">
                <a:latin typeface="Nyala"/>
              </a:rPr>
              <a:t>Fiber-optic cable is expensive. Also, a laser light source can cost thousands of dollars, compared to hundreds of dollars for electrical signal generators.</a:t>
            </a:r>
          </a:p>
          <a:p>
            <a:pPr marL="457200" indent="-457200" algn="just">
              <a:lnSpc>
                <a:spcPct val="170000"/>
              </a:lnSpc>
              <a:buFont typeface="+mj-lt"/>
              <a:buAutoNum type="arabicPeriod"/>
            </a:pPr>
            <a:r>
              <a:rPr lang="en-US" sz="2400" b="1" dirty="0">
                <a:latin typeface="Nyala"/>
              </a:rPr>
              <a:t>Installation/maintenance</a:t>
            </a:r>
          </a:p>
          <a:p>
            <a:pPr marL="457200" indent="-457200" algn="just">
              <a:lnSpc>
                <a:spcPct val="170000"/>
              </a:lnSpc>
              <a:buFont typeface="+mj-lt"/>
              <a:buAutoNum type="arabicPeriod"/>
            </a:pPr>
            <a:r>
              <a:rPr lang="en-US" sz="2400" b="1" dirty="0" smtClean="0">
                <a:latin typeface="Nyala"/>
              </a:rPr>
              <a:t>Fragility:-</a:t>
            </a:r>
            <a:r>
              <a:rPr lang="en-US" sz="2400" dirty="0" smtClean="0">
                <a:latin typeface="Nyala"/>
              </a:rPr>
              <a:t> Glass </a:t>
            </a:r>
            <a:r>
              <a:rPr lang="en-US" sz="2400" dirty="0">
                <a:latin typeface="Nyala"/>
              </a:rPr>
              <a:t>fiber is more easily broken than wire, making it less useful for applications  where hardware portability is required.</a:t>
            </a:r>
          </a:p>
          <a:p>
            <a:pPr algn="just">
              <a:lnSpc>
                <a:spcPct val="170000"/>
              </a:lnSpc>
            </a:pPr>
            <a:endParaRPr lang="en-US" sz="2400" dirty="0">
              <a:latin typeface="Nyala"/>
            </a:endParaRPr>
          </a:p>
        </p:txBody>
      </p:sp>
    </p:spTree>
    <p:extLst>
      <p:ext uri="{BB962C8B-B14F-4D97-AF65-F5344CB8AC3E}">
        <p14:creationId xmlns="" xmlns:p14="http://schemas.microsoft.com/office/powerpoint/2010/main" val="355480292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0" end="0"/>
                                            </p:txEl>
                                          </p:spTgt>
                                        </p:tgtEl>
                                        <p:attrNameLst>
                                          <p:attrName>ppt_c</p:attrName>
                                        </p:attrNameLst>
                                      </p:cBhvr>
                                      <p:to>
                                        <a:schemeClr val="bg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1" end="1"/>
                                            </p:txEl>
                                          </p:spTgt>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2" end="2"/>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5059">
                                            <p:txEl>
                                              <p:pRg st="3" end="3"/>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sz="3600" b="1" dirty="0" smtClean="0">
                <a:solidFill>
                  <a:srgbClr val="00B050"/>
                </a:solidFill>
                <a:latin typeface="Nyala"/>
                <a:cs typeface="Andalus" pitchFamily="18" charset="-78"/>
              </a:rPr>
              <a:t>Cautions about Optical </a:t>
            </a:r>
            <a:r>
              <a:rPr lang="en-US" sz="3600" b="1" dirty="0">
                <a:solidFill>
                  <a:srgbClr val="00B050"/>
                </a:solidFill>
                <a:latin typeface="Nyala"/>
                <a:cs typeface="Andalus" pitchFamily="18" charset="-78"/>
              </a:rPr>
              <a:t>Fiber</a:t>
            </a:r>
            <a:endParaRPr lang="en-US" dirty="0"/>
          </a:p>
        </p:txBody>
      </p:sp>
      <p:sp>
        <p:nvSpPr>
          <p:cNvPr id="3" name="Content Placeholder 2"/>
          <p:cNvSpPr>
            <a:spLocks noGrp="1"/>
          </p:cNvSpPr>
          <p:nvPr>
            <p:ph idx="1"/>
          </p:nvPr>
        </p:nvSpPr>
        <p:spPr>
          <a:xfrm>
            <a:off x="304800" y="1219201"/>
            <a:ext cx="8610600" cy="4957762"/>
          </a:xfrm>
        </p:spPr>
        <p:txBody>
          <a:bodyPr>
            <a:noAutofit/>
          </a:bodyPr>
          <a:lstStyle/>
          <a:p>
            <a:pPr>
              <a:buFont typeface="Wingdings" panose="05000000000000000000" pitchFamily="2" charset="2"/>
              <a:buChar char="ü"/>
            </a:pPr>
            <a:r>
              <a:rPr lang="en-US" altLang="en-US" sz="2800" b="1" dirty="0" smtClean="0">
                <a:latin typeface="Nyala"/>
                <a:cs typeface="Arial" panose="020B0604020202020204" pitchFamily="34" charset="0"/>
              </a:rPr>
              <a:t>Warning:</a:t>
            </a:r>
            <a:r>
              <a:rPr lang="en-US" altLang="en-US" sz="2800" dirty="0" smtClean="0">
                <a:latin typeface="Nyala"/>
                <a:cs typeface="Arial" panose="020B0604020202020204" pitchFamily="34" charset="0"/>
              </a:rPr>
              <a:t> The laser light used with single-mode has a longer wavelength than can be seen. The laser is so strong that it can seriously damage eyes. </a:t>
            </a:r>
          </a:p>
          <a:p>
            <a:pPr>
              <a:buFont typeface="Wingdings" panose="05000000000000000000" pitchFamily="2" charset="2"/>
              <a:buChar char="ü"/>
            </a:pPr>
            <a:endParaRPr lang="en-US" altLang="en-US" sz="2800" dirty="0" smtClean="0">
              <a:latin typeface="Nyala"/>
              <a:cs typeface="Arial" panose="020B0604020202020204" pitchFamily="34" charset="0"/>
            </a:endParaRPr>
          </a:p>
          <a:p>
            <a:pPr>
              <a:buFont typeface="Wingdings" panose="05000000000000000000" pitchFamily="2" charset="2"/>
              <a:buChar char="ü"/>
            </a:pPr>
            <a:r>
              <a:rPr lang="en-US" altLang="en-US" sz="2800" b="1" dirty="0" smtClean="0">
                <a:latin typeface="Nyala"/>
                <a:cs typeface="Arial" panose="020B0604020202020204" pitchFamily="34" charset="0"/>
              </a:rPr>
              <a:t>Never</a:t>
            </a:r>
            <a:r>
              <a:rPr lang="en-US" altLang="en-US" sz="2800" dirty="0" smtClean="0">
                <a:latin typeface="Nyala"/>
                <a:cs typeface="Arial" panose="020B0604020202020204" pitchFamily="34" charset="0"/>
              </a:rPr>
              <a:t> look at the near end of a fiber that is connected to a device at the far end.</a:t>
            </a:r>
          </a:p>
          <a:p>
            <a:pPr>
              <a:buFont typeface="Wingdings" panose="05000000000000000000" pitchFamily="2" charset="2"/>
              <a:buChar char="ü"/>
            </a:pPr>
            <a:endParaRPr lang="en-US" altLang="en-US" sz="2800" dirty="0" smtClean="0">
              <a:latin typeface="Nyala"/>
              <a:cs typeface="Arial" panose="020B0604020202020204" pitchFamily="34" charset="0"/>
            </a:endParaRPr>
          </a:p>
          <a:p>
            <a:pPr>
              <a:buFont typeface="Wingdings" panose="05000000000000000000" pitchFamily="2" charset="2"/>
              <a:buChar char="ü"/>
            </a:pPr>
            <a:r>
              <a:rPr lang="en-US" altLang="en-US" sz="2800" b="1" dirty="0" smtClean="0">
                <a:latin typeface="Nyala"/>
                <a:cs typeface="Arial" panose="020B0604020202020204" pitchFamily="34" charset="0"/>
              </a:rPr>
              <a:t>Never</a:t>
            </a:r>
            <a:r>
              <a:rPr lang="en-US" altLang="en-US" sz="2800" dirty="0" smtClean="0">
                <a:latin typeface="Nyala"/>
                <a:cs typeface="Arial" panose="020B0604020202020204" pitchFamily="34" charset="0"/>
              </a:rPr>
              <a:t> look into the transmit port on a NIC, switch, or router. Remember to keep protective covers over the ends of fiber and inserted into the fiber-optic ports of switches and routers</a:t>
            </a:r>
            <a:r>
              <a:rPr lang="en-US" altLang="en-US" sz="2800" b="1" dirty="0" smtClean="0">
                <a:solidFill>
                  <a:srgbClr val="C00000"/>
                </a:solidFill>
                <a:latin typeface="Nyala"/>
                <a:cs typeface="Arial" panose="020B0604020202020204" pitchFamily="34" charset="0"/>
              </a:rPr>
              <a:t>. Be very careful.</a:t>
            </a:r>
            <a:endParaRPr lang="en-US" altLang="en-US" sz="2800" b="1" dirty="0" smtClean="0">
              <a:solidFill>
                <a:srgbClr val="C00000"/>
              </a:solidFill>
              <a:latin typeface="Nyala"/>
            </a:endParaRPr>
          </a:p>
          <a:p>
            <a:pPr>
              <a:buFont typeface="Wingdings" panose="05000000000000000000" pitchFamily="2" charset="2"/>
              <a:buChar char="ü"/>
            </a:pPr>
            <a:endParaRPr lang="en-US" sz="28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38</a:t>
            </a:fld>
            <a:endParaRPr lang="en-US"/>
          </a:p>
        </p:txBody>
      </p:sp>
    </p:spTree>
    <p:extLst>
      <p:ext uri="{BB962C8B-B14F-4D97-AF65-F5344CB8AC3E}">
        <p14:creationId xmlns="" xmlns:p14="http://schemas.microsoft.com/office/powerpoint/2010/main" val="40114254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228600"/>
            <a:ext cx="7886700" cy="1006474"/>
          </a:xfrm>
        </p:spPr>
        <p:txBody>
          <a:bodyPr/>
          <a:lstStyle/>
          <a:p>
            <a:r>
              <a:rPr lang="en-US" altLang="en-US" dirty="0"/>
              <a:t>Optical Fiber - Transmission Characteristics</a:t>
            </a:r>
          </a:p>
        </p:txBody>
      </p:sp>
      <p:sp>
        <p:nvSpPr>
          <p:cNvPr id="22531" name="Rectangle 3"/>
          <p:cNvSpPr>
            <a:spLocks noGrp="1" noChangeArrowheads="1"/>
          </p:cNvSpPr>
          <p:nvPr>
            <p:ph type="body" idx="1"/>
          </p:nvPr>
        </p:nvSpPr>
        <p:spPr/>
        <p:txBody>
          <a:bodyPr/>
          <a:lstStyle/>
          <a:p>
            <a:r>
              <a:rPr lang="en-US" altLang="en-US" dirty="0"/>
              <a:t>Act as wave guide for 10</a:t>
            </a:r>
            <a:r>
              <a:rPr lang="en-US" altLang="en-US" baseline="30000" dirty="0"/>
              <a:t>14</a:t>
            </a:r>
            <a:r>
              <a:rPr lang="en-US" altLang="en-US" dirty="0"/>
              <a:t> to 10</a:t>
            </a:r>
            <a:r>
              <a:rPr lang="en-US" altLang="en-US" baseline="30000" dirty="0"/>
              <a:t>15</a:t>
            </a:r>
            <a:r>
              <a:rPr lang="en-US" altLang="en-US" dirty="0"/>
              <a:t> Hz </a:t>
            </a:r>
          </a:p>
          <a:p>
            <a:pPr lvl="1"/>
            <a:r>
              <a:rPr lang="en-US" altLang="en-US" dirty="0"/>
              <a:t>Portions of infrared and visible spectrum</a:t>
            </a:r>
          </a:p>
          <a:p>
            <a:r>
              <a:rPr lang="en-US" altLang="en-US" dirty="0"/>
              <a:t>Light Emitting Diode (LED)</a:t>
            </a:r>
          </a:p>
          <a:p>
            <a:pPr lvl="1"/>
            <a:r>
              <a:rPr lang="en-US" altLang="en-US" dirty="0"/>
              <a:t>Cheaper</a:t>
            </a:r>
          </a:p>
          <a:p>
            <a:pPr lvl="1"/>
            <a:r>
              <a:rPr lang="en-US" altLang="en-US" dirty="0"/>
              <a:t>Wider operating temp range</a:t>
            </a:r>
          </a:p>
          <a:p>
            <a:pPr lvl="1"/>
            <a:r>
              <a:rPr lang="en-US" altLang="en-US" dirty="0"/>
              <a:t>Last longer</a:t>
            </a:r>
          </a:p>
          <a:p>
            <a:r>
              <a:rPr lang="en-US" altLang="en-US" dirty="0"/>
              <a:t>Injection Laser Diode (ILD)</a:t>
            </a:r>
          </a:p>
          <a:p>
            <a:pPr lvl="1"/>
            <a:r>
              <a:rPr lang="en-US" altLang="en-US" dirty="0"/>
              <a:t>More efficient</a:t>
            </a:r>
          </a:p>
          <a:p>
            <a:pPr lvl="1"/>
            <a:r>
              <a:rPr lang="en-US" altLang="en-US" dirty="0"/>
              <a:t>Greater data rate</a:t>
            </a:r>
          </a:p>
          <a:p>
            <a:r>
              <a:rPr lang="en-US" altLang="en-US" dirty="0"/>
              <a:t>Wavelength Division Multiplexing</a:t>
            </a:r>
          </a:p>
        </p:txBody>
      </p:sp>
    </p:spTree>
    <p:extLst>
      <p:ext uri="{BB962C8B-B14F-4D97-AF65-F5344CB8AC3E}">
        <p14:creationId xmlns="" xmlns:p14="http://schemas.microsoft.com/office/powerpoint/2010/main" val="2917599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304800" y="122237"/>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 name="Content Placeholder 2"/>
          <p:cNvSpPr>
            <a:spLocks noGrp="1"/>
          </p:cNvSpPr>
          <p:nvPr>
            <p:ph idx="1"/>
          </p:nvPr>
        </p:nvSpPr>
        <p:spPr>
          <a:xfrm>
            <a:off x="228600" y="609600"/>
            <a:ext cx="8686800" cy="6019800"/>
          </a:xfrm>
        </p:spPr>
        <p:txBody>
          <a:bodyPr rtlCol="0">
            <a:noAutofit/>
          </a:bodyPr>
          <a:lstStyle/>
          <a:p>
            <a:pPr algn="just" eaLnBrk="1" fontAlgn="auto" hangingPunct="1">
              <a:lnSpc>
                <a:spcPct val="130000"/>
              </a:lnSpc>
              <a:spcAft>
                <a:spcPts val="0"/>
              </a:spcAft>
              <a:buFont typeface="Arial" pitchFamily="34" charset="0"/>
              <a:buChar char="•"/>
              <a:defRPr/>
            </a:pPr>
            <a:r>
              <a:rPr lang="en-US" sz="2000" b="1" dirty="0" smtClean="0">
                <a:latin typeface="Nyala"/>
              </a:rPr>
              <a:t>Some of the design factors</a:t>
            </a:r>
          </a:p>
          <a:p>
            <a:pPr lvl="1" algn="just">
              <a:lnSpc>
                <a:spcPct val="130000"/>
              </a:lnSpc>
              <a:defRPr/>
            </a:pPr>
            <a:r>
              <a:rPr lang="en-US" sz="2400" b="1" dirty="0" smtClean="0">
                <a:latin typeface="Nyala"/>
              </a:rPr>
              <a:t>Bandwidth:-</a:t>
            </a:r>
            <a:r>
              <a:rPr lang="en-US" sz="2000" dirty="0" smtClean="0">
                <a:latin typeface="Nyala"/>
              </a:rPr>
              <a:t> the greater the bandwidth of a signal, the higher the data rate that can be achieved.</a:t>
            </a:r>
          </a:p>
          <a:p>
            <a:pPr lvl="1" algn="just">
              <a:lnSpc>
                <a:spcPct val="130000"/>
              </a:lnSpc>
              <a:defRPr/>
            </a:pPr>
            <a:r>
              <a:rPr lang="en-US" sz="2400" b="1" dirty="0">
                <a:latin typeface="Nyala"/>
              </a:rPr>
              <a:t>Transmission impairments:- </a:t>
            </a:r>
            <a:r>
              <a:rPr lang="en-US" sz="2000" dirty="0" smtClean="0">
                <a:latin typeface="Nyala"/>
              </a:rPr>
              <a:t>Impairments, such as </a:t>
            </a:r>
            <a:r>
              <a:rPr lang="en-US" sz="2000" dirty="0" smtClean="0">
                <a:solidFill>
                  <a:srgbClr val="FF0000"/>
                </a:solidFill>
                <a:effectLst>
                  <a:outerShdw blurRad="38100" dist="38100" dir="2700000" algn="tl">
                    <a:srgbClr val="000000">
                      <a:alpha val="43137"/>
                    </a:srgbClr>
                  </a:outerShdw>
                </a:effectLst>
                <a:latin typeface="Nyala"/>
              </a:rPr>
              <a:t>attenuation,</a:t>
            </a:r>
            <a:r>
              <a:rPr lang="en-US" sz="2000" dirty="0" smtClean="0">
                <a:latin typeface="Nyala"/>
              </a:rPr>
              <a:t> limit the distance. For guided media, </a:t>
            </a:r>
            <a:r>
              <a:rPr lang="en-US" sz="2000" dirty="0" smtClean="0">
                <a:solidFill>
                  <a:srgbClr val="FF0000"/>
                </a:solidFill>
                <a:effectLst>
                  <a:outerShdw blurRad="38100" dist="38100" dir="2700000" algn="tl">
                    <a:srgbClr val="000000">
                      <a:alpha val="43137"/>
                    </a:srgbClr>
                  </a:outerShdw>
                </a:effectLst>
                <a:latin typeface="Nyala"/>
              </a:rPr>
              <a:t>twisted pair </a:t>
            </a:r>
            <a:r>
              <a:rPr lang="en-US" sz="2000" dirty="0" smtClean="0">
                <a:latin typeface="Nyala"/>
              </a:rPr>
              <a:t>generally suffer much impairment then </a:t>
            </a:r>
            <a:r>
              <a:rPr lang="en-US" sz="2000" dirty="0" smtClean="0">
                <a:solidFill>
                  <a:srgbClr val="FF0000"/>
                </a:solidFill>
                <a:effectLst>
                  <a:outerShdw blurRad="38100" dist="38100" dir="2700000" algn="tl">
                    <a:srgbClr val="000000">
                      <a:alpha val="43137"/>
                    </a:srgbClr>
                  </a:outerShdw>
                </a:effectLst>
                <a:latin typeface="Nyala"/>
              </a:rPr>
              <a:t>coaxial cable</a:t>
            </a:r>
            <a:r>
              <a:rPr lang="en-US" sz="2000" dirty="0" smtClean="0">
                <a:latin typeface="Nyala"/>
              </a:rPr>
              <a:t>, then </a:t>
            </a:r>
            <a:r>
              <a:rPr lang="en-US" sz="2000" dirty="0" smtClean="0">
                <a:solidFill>
                  <a:srgbClr val="FF0000"/>
                </a:solidFill>
                <a:effectLst>
                  <a:outerShdw blurRad="38100" dist="38100" dir="2700000" algn="tl">
                    <a:srgbClr val="000000">
                      <a:alpha val="43137"/>
                    </a:srgbClr>
                  </a:outerShdw>
                </a:effectLst>
                <a:latin typeface="Nyala"/>
              </a:rPr>
              <a:t>optical fiber.</a:t>
            </a:r>
          </a:p>
          <a:p>
            <a:pPr lvl="1" algn="just">
              <a:lnSpc>
                <a:spcPct val="130000"/>
              </a:lnSpc>
              <a:defRPr/>
            </a:pPr>
            <a:r>
              <a:rPr lang="en-US" sz="2400" b="1" dirty="0" smtClean="0">
                <a:latin typeface="Nyala"/>
              </a:rPr>
              <a:t>Interference:- </a:t>
            </a:r>
            <a:r>
              <a:rPr lang="en-US" sz="2000" dirty="0" smtClean="0">
                <a:solidFill>
                  <a:srgbClr val="FF0000"/>
                </a:solidFill>
                <a:effectLst>
                  <a:outerShdw blurRad="38100" dist="38100" dir="2700000" algn="tl">
                    <a:srgbClr val="000000">
                      <a:alpha val="43137"/>
                    </a:srgbClr>
                  </a:outerShdw>
                </a:effectLst>
                <a:latin typeface="Nyala"/>
              </a:rPr>
              <a:t>overlapping frequency bands. </a:t>
            </a:r>
            <a:r>
              <a:rPr lang="en-US" sz="2000" dirty="0">
                <a:latin typeface="Nyala"/>
              </a:rPr>
              <a:t>it is also a problem </a:t>
            </a:r>
            <a:r>
              <a:rPr lang="en-US" sz="2000" dirty="0" smtClean="0">
                <a:latin typeface="Nyala"/>
              </a:rPr>
              <a:t>for </a:t>
            </a:r>
            <a:r>
              <a:rPr lang="en-US" sz="2000" dirty="0" smtClean="0">
                <a:solidFill>
                  <a:srgbClr val="FF0000"/>
                </a:solidFill>
                <a:effectLst>
                  <a:outerShdw blurRad="38100" dist="38100" dir="2700000" algn="tl">
                    <a:srgbClr val="000000">
                      <a:alpha val="43137"/>
                    </a:srgbClr>
                  </a:outerShdw>
                </a:effectLst>
                <a:latin typeface="Nyala"/>
              </a:rPr>
              <a:t>unguided media</a:t>
            </a:r>
            <a:r>
              <a:rPr lang="en-US" sz="2000" dirty="0" smtClean="0">
                <a:latin typeface="Nyala"/>
              </a:rPr>
              <a:t>, and guided media. </a:t>
            </a:r>
          </a:p>
          <a:p>
            <a:pPr lvl="1" algn="just">
              <a:lnSpc>
                <a:spcPct val="130000"/>
              </a:lnSpc>
              <a:defRPr/>
            </a:pPr>
            <a:r>
              <a:rPr lang="en-US" sz="2400" b="1" dirty="0">
                <a:latin typeface="Nyala"/>
              </a:rPr>
              <a:t>A Number of </a:t>
            </a:r>
            <a:r>
              <a:rPr lang="en-US" sz="2400" b="1" dirty="0" smtClean="0">
                <a:latin typeface="Nyala"/>
              </a:rPr>
              <a:t>receivers:-</a:t>
            </a:r>
            <a:r>
              <a:rPr lang="en-US" sz="2000" b="1" dirty="0" smtClean="0">
                <a:latin typeface="Nyala"/>
              </a:rPr>
              <a:t> </a:t>
            </a:r>
            <a:r>
              <a:rPr lang="en-US" sz="2000" dirty="0" smtClean="0">
                <a:latin typeface="Nyala"/>
              </a:rPr>
              <a:t>A guided medium can be used to construct a </a:t>
            </a:r>
            <a:r>
              <a:rPr lang="en-US" sz="2000" dirty="0" smtClean="0">
                <a:solidFill>
                  <a:srgbClr val="FF0000"/>
                </a:solidFill>
                <a:effectLst>
                  <a:outerShdw blurRad="38100" dist="38100" dir="2700000" algn="tl">
                    <a:srgbClr val="000000">
                      <a:alpha val="43137"/>
                    </a:srgbClr>
                  </a:outerShdw>
                </a:effectLst>
                <a:latin typeface="Nyala"/>
              </a:rPr>
              <a:t>point-to-point</a:t>
            </a:r>
            <a:r>
              <a:rPr lang="en-US" sz="2000" dirty="0" smtClean="0">
                <a:latin typeface="Nyala"/>
              </a:rPr>
              <a:t> link or a </a:t>
            </a:r>
            <a:r>
              <a:rPr lang="en-US" sz="2000" dirty="0" smtClean="0">
                <a:solidFill>
                  <a:srgbClr val="FF0000"/>
                </a:solidFill>
                <a:effectLst>
                  <a:outerShdw blurRad="38100" dist="38100" dir="2700000" algn="tl">
                    <a:srgbClr val="000000">
                      <a:alpha val="43137"/>
                    </a:srgbClr>
                  </a:outerShdw>
                </a:effectLst>
                <a:latin typeface="Nyala"/>
              </a:rPr>
              <a:t>shared link </a:t>
            </a:r>
            <a:r>
              <a:rPr lang="en-US" sz="2000" dirty="0" smtClean="0">
                <a:latin typeface="Nyala"/>
              </a:rPr>
              <a:t>with multiple attachments. If multiple attachments, each attachment introduces some </a:t>
            </a:r>
            <a:r>
              <a:rPr lang="en-US" sz="2000" dirty="0" smtClean="0">
                <a:solidFill>
                  <a:srgbClr val="FF0000"/>
                </a:solidFill>
                <a:effectLst>
                  <a:outerShdw blurRad="38100" dist="38100" dir="2700000" algn="tl">
                    <a:srgbClr val="000000">
                      <a:alpha val="43137"/>
                    </a:srgbClr>
                  </a:outerShdw>
                </a:effectLst>
                <a:latin typeface="Nyala"/>
              </a:rPr>
              <a:t>attenuation</a:t>
            </a:r>
            <a:r>
              <a:rPr lang="en-US" sz="2000" dirty="0" smtClean="0">
                <a:latin typeface="Nyala"/>
              </a:rPr>
              <a:t> and </a:t>
            </a:r>
            <a:r>
              <a:rPr lang="en-US" sz="2000" dirty="0" smtClean="0">
                <a:solidFill>
                  <a:srgbClr val="FF0000"/>
                </a:solidFill>
                <a:effectLst>
                  <a:outerShdw blurRad="38100" dist="38100" dir="2700000" algn="tl">
                    <a:srgbClr val="000000">
                      <a:alpha val="43137"/>
                    </a:srgbClr>
                  </a:outerShdw>
                </a:effectLst>
                <a:latin typeface="Nyala"/>
              </a:rPr>
              <a:t>distortion</a:t>
            </a:r>
            <a:r>
              <a:rPr lang="en-US" sz="2000" dirty="0" smtClean="0">
                <a:latin typeface="Nyala"/>
              </a:rPr>
              <a:t> on the line, limiting distance and/or data rate.</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 xmlns:p14="http://schemas.microsoft.com/office/powerpoint/2010/main" val="1276168175"/>
              </p:ext>
            </p:extLst>
          </p:nvPr>
        </p:nvGraphicFramePr>
        <p:xfrm>
          <a:off x="152400" y="921842"/>
          <a:ext cx="8915400" cy="5808600"/>
        </p:xfrm>
        <a:graphic>
          <a:graphicData uri="http://schemas.openxmlformats.org/drawingml/2006/table">
            <a:tbl>
              <a:tblPr firstRow="1" bandRow="1">
                <a:tableStyleId>{5C22544A-7EE6-4342-B048-85BDC9FD1C3A}</a:tableStyleId>
              </a:tblPr>
              <a:tblGrid>
                <a:gridCol w="1183821">
                  <a:extLst>
                    <a:ext uri="{9D8B030D-6E8A-4147-A177-3AD203B41FA5}">
                      <a16:colId xmlns="" xmlns:a16="http://schemas.microsoft.com/office/drawing/2014/main" val="20000"/>
                    </a:ext>
                  </a:extLst>
                </a:gridCol>
                <a:gridCol w="1483179">
                  <a:extLst>
                    <a:ext uri="{9D8B030D-6E8A-4147-A177-3AD203B41FA5}">
                      <a16:colId xmlns="" xmlns:a16="http://schemas.microsoft.com/office/drawing/2014/main" val="20001"/>
                    </a:ext>
                  </a:extLst>
                </a:gridCol>
                <a:gridCol w="1057020">
                  <a:extLst>
                    <a:ext uri="{9D8B030D-6E8A-4147-A177-3AD203B41FA5}">
                      <a16:colId xmlns="" xmlns:a16="http://schemas.microsoft.com/office/drawing/2014/main" val="20002"/>
                    </a:ext>
                  </a:extLst>
                </a:gridCol>
                <a:gridCol w="1381380">
                  <a:extLst>
                    <a:ext uri="{9D8B030D-6E8A-4147-A177-3AD203B41FA5}">
                      <a16:colId xmlns="" xmlns:a16="http://schemas.microsoft.com/office/drawing/2014/main" val="20003"/>
                    </a:ext>
                  </a:extLst>
                </a:gridCol>
                <a:gridCol w="1192408">
                  <a:extLst>
                    <a:ext uri="{9D8B030D-6E8A-4147-A177-3AD203B41FA5}">
                      <a16:colId xmlns="" xmlns:a16="http://schemas.microsoft.com/office/drawing/2014/main" val="20004"/>
                    </a:ext>
                  </a:extLst>
                </a:gridCol>
                <a:gridCol w="1275506">
                  <a:extLst>
                    <a:ext uri="{9D8B030D-6E8A-4147-A177-3AD203B41FA5}">
                      <a16:colId xmlns="" xmlns:a16="http://schemas.microsoft.com/office/drawing/2014/main" val="20005"/>
                    </a:ext>
                  </a:extLst>
                </a:gridCol>
                <a:gridCol w="1342086">
                  <a:extLst>
                    <a:ext uri="{9D8B030D-6E8A-4147-A177-3AD203B41FA5}">
                      <a16:colId xmlns="" xmlns:a16="http://schemas.microsoft.com/office/drawing/2014/main" val="20006"/>
                    </a:ext>
                  </a:extLst>
                </a:gridCol>
              </a:tblGrid>
              <a:tr h="1150841">
                <a:tc>
                  <a:txBody>
                    <a:bodyPr/>
                    <a:lstStyle/>
                    <a:p>
                      <a:pPr algn="ctr"/>
                      <a:r>
                        <a:rPr lang="en-US" sz="2000" dirty="0" smtClean="0"/>
                        <a:t>Type</a:t>
                      </a:r>
                      <a:endParaRPr lang="en-US" sz="2000" dirty="0"/>
                    </a:p>
                  </a:txBody>
                  <a:tcPr anchor="ctr"/>
                </a:tc>
                <a:tc>
                  <a:txBody>
                    <a:bodyPr/>
                    <a:lstStyle/>
                    <a:p>
                      <a:pPr algn="ctr"/>
                      <a:r>
                        <a:rPr lang="en-US" sz="2000" dirty="0" smtClean="0"/>
                        <a:t>Type Sub type</a:t>
                      </a:r>
                      <a:endParaRPr lang="en-US" sz="2000" dirty="0"/>
                    </a:p>
                  </a:txBody>
                  <a:tcPr anchor="ctr"/>
                </a:tc>
                <a:tc>
                  <a:txBody>
                    <a:bodyPr/>
                    <a:lstStyle/>
                    <a:p>
                      <a:pPr algn="ctr"/>
                      <a:r>
                        <a:rPr lang="en-US" sz="2000" dirty="0" smtClean="0"/>
                        <a:t>Max.Segment Length</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Bandwidth supported</a:t>
                      </a:r>
                    </a:p>
                  </a:txBody>
                  <a:tcPr anchor="ctr"/>
                </a:tc>
                <a:tc>
                  <a:txBody>
                    <a:bodyPr/>
                    <a:lstStyle/>
                    <a:p>
                      <a:pPr algn="ctr"/>
                      <a:r>
                        <a:rPr lang="en-US" sz="2000" dirty="0" smtClean="0"/>
                        <a:t>installation</a:t>
                      </a:r>
                      <a:endParaRPr lang="en-US" sz="2000" dirty="0"/>
                    </a:p>
                  </a:txBody>
                  <a:tcPr anchor="ctr"/>
                </a:tc>
                <a:tc>
                  <a:txBody>
                    <a:bodyPr/>
                    <a:lstStyle/>
                    <a:p>
                      <a:pPr algn="ctr"/>
                      <a:r>
                        <a:rPr lang="en-US" sz="2000" dirty="0" smtClean="0"/>
                        <a:t>cost</a:t>
                      </a:r>
                      <a:endParaRPr lang="en-US" sz="2000" dirty="0"/>
                    </a:p>
                  </a:txBody>
                  <a:tcPr anchor="ctr"/>
                </a:tc>
                <a:tc>
                  <a:txBody>
                    <a:bodyPr/>
                    <a:lstStyle/>
                    <a:p>
                      <a:pPr algn="ctr"/>
                      <a:r>
                        <a:rPr lang="en-US" sz="2000" dirty="0" smtClean="0"/>
                        <a:t>Interference</a:t>
                      </a:r>
                      <a:endParaRPr lang="en-US" sz="2000" dirty="0"/>
                    </a:p>
                  </a:txBody>
                  <a:tcPr anchor="ctr"/>
                </a:tc>
                <a:extLst>
                  <a:ext uri="{0D108BD9-81ED-4DB2-BD59-A6C34878D82A}">
                    <a16:rowId xmlns="" xmlns:a16="http://schemas.microsoft.com/office/drawing/2014/main" val="10000"/>
                  </a:ext>
                </a:extLst>
              </a:tr>
              <a:tr h="1500486">
                <a:tc>
                  <a:txBody>
                    <a:bodyPr/>
                    <a:lstStyle/>
                    <a:p>
                      <a:pPr>
                        <a:lnSpc>
                          <a:spcPct val="150000"/>
                        </a:lnSpc>
                      </a:pPr>
                      <a:r>
                        <a:rPr lang="en-US" sz="2000" dirty="0" smtClean="0"/>
                        <a:t>Twisted pair cable</a:t>
                      </a:r>
                      <a:endParaRPr lang="en-US" sz="2000" dirty="0"/>
                    </a:p>
                  </a:txBody>
                  <a:tcPr/>
                </a:tc>
                <a:tc>
                  <a:txBody>
                    <a:bodyPr/>
                    <a:lstStyle/>
                    <a:p>
                      <a:pPr>
                        <a:lnSpc>
                          <a:spcPct val="150000"/>
                        </a:lnSpc>
                      </a:pPr>
                      <a:r>
                        <a:rPr lang="en-US" sz="2000" dirty="0" smtClean="0"/>
                        <a:t>UTP</a:t>
                      </a:r>
                    </a:p>
                    <a:p>
                      <a:pPr>
                        <a:lnSpc>
                          <a:spcPct val="150000"/>
                        </a:lnSpc>
                      </a:pPr>
                      <a:r>
                        <a:rPr lang="en-US" sz="2000" dirty="0" smtClean="0"/>
                        <a:t>STP</a:t>
                      </a:r>
                      <a:endParaRPr lang="en-US" sz="2000" dirty="0"/>
                    </a:p>
                  </a:txBody>
                  <a:tcPr/>
                </a:tc>
                <a:tc>
                  <a:txBody>
                    <a:bodyPr/>
                    <a:lstStyle/>
                    <a:p>
                      <a:pPr>
                        <a:lnSpc>
                          <a:spcPct val="150000"/>
                        </a:lnSpc>
                      </a:pPr>
                      <a:r>
                        <a:rPr lang="en-US" sz="2000" dirty="0" smtClean="0"/>
                        <a:t>100 mts</a:t>
                      </a:r>
                    </a:p>
                    <a:p>
                      <a:pPr>
                        <a:lnSpc>
                          <a:spcPct val="150000"/>
                        </a:lnSpc>
                      </a:pPr>
                      <a:r>
                        <a:rPr lang="en-US" sz="2000" dirty="0" smtClean="0"/>
                        <a:t>100 mts</a:t>
                      </a:r>
                      <a:endParaRPr lang="en-US" sz="2000" dirty="0"/>
                    </a:p>
                  </a:txBody>
                  <a:tcPr/>
                </a:tc>
                <a:tc>
                  <a:txBody>
                    <a:bodyPr/>
                    <a:lstStyle/>
                    <a:p>
                      <a:pPr>
                        <a:lnSpc>
                          <a:spcPct val="150000"/>
                        </a:lnSpc>
                      </a:pPr>
                      <a:r>
                        <a:rPr lang="en-US" sz="2000" dirty="0" smtClean="0"/>
                        <a:t>100 Mbps</a:t>
                      </a:r>
                    </a:p>
                    <a:p>
                      <a:pPr>
                        <a:lnSpc>
                          <a:spcPct val="150000"/>
                        </a:lnSpc>
                      </a:pPr>
                      <a:r>
                        <a:rPr lang="en-US" sz="2000" dirty="0" smtClean="0"/>
                        <a:t>500 Mbps</a:t>
                      </a:r>
                      <a:endParaRPr lang="en-US" sz="2000" dirty="0"/>
                    </a:p>
                  </a:txBody>
                  <a:tcPr/>
                </a:tc>
                <a:tc>
                  <a:txBody>
                    <a:bodyPr/>
                    <a:lstStyle/>
                    <a:p>
                      <a:pPr>
                        <a:lnSpc>
                          <a:spcPct val="150000"/>
                        </a:lnSpc>
                      </a:pPr>
                      <a:r>
                        <a:rPr lang="en-US" sz="2000" dirty="0" smtClean="0"/>
                        <a:t>Easy</a:t>
                      </a:r>
                    </a:p>
                    <a:p>
                      <a:pPr>
                        <a:lnSpc>
                          <a:spcPct val="150000"/>
                        </a:lnSpc>
                      </a:pPr>
                      <a:r>
                        <a:rPr lang="en-US" sz="2000" dirty="0" smtClean="0"/>
                        <a:t>moderate</a:t>
                      </a:r>
                      <a:endParaRPr lang="en-US" sz="2000" dirty="0"/>
                    </a:p>
                  </a:txBody>
                  <a:tcPr/>
                </a:tc>
                <a:tc>
                  <a:txBody>
                    <a:bodyPr/>
                    <a:lstStyle/>
                    <a:p>
                      <a:pPr>
                        <a:lnSpc>
                          <a:spcPct val="150000"/>
                        </a:lnSpc>
                      </a:pPr>
                      <a:r>
                        <a:rPr lang="en-US" sz="2000" dirty="0" smtClean="0"/>
                        <a:t>Cheapest</a:t>
                      </a:r>
                    </a:p>
                    <a:p>
                      <a:pPr>
                        <a:lnSpc>
                          <a:spcPct val="150000"/>
                        </a:lnSpc>
                      </a:pPr>
                      <a:r>
                        <a:rPr lang="en-US" sz="2000" dirty="0" smtClean="0"/>
                        <a:t>moderate</a:t>
                      </a:r>
                      <a:endParaRPr lang="en-US" sz="2000" dirty="0"/>
                    </a:p>
                  </a:txBody>
                  <a:tcPr/>
                </a:tc>
                <a:tc>
                  <a:txBody>
                    <a:bodyPr/>
                    <a:lstStyle/>
                    <a:p>
                      <a:pPr>
                        <a:lnSpc>
                          <a:spcPct val="150000"/>
                        </a:lnSpc>
                      </a:pPr>
                      <a:r>
                        <a:rPr lang="en-US" sz="2000" dirty="0" smtClean="0"/>
                        <a:t>High</a:t>
                      </a:r>
                    </a:p>
                    <a:p>
                      <a:pPr>
                        <a:lnSpc>
                          <a:spcPct val="150000"/>
                        </a:lnSpc>
                      </a:pPr>
                      <a:r>
                        <a:rPr lang="en-US" sz="2000" dirty="0" smtClean="0"/>
                        <a:t>moderate</a:t>
                      </a:r>
                      <a:endParaRPr lang="en-US" sz="2000" dirty="0"/>
                    </a:p>
                  </a:txBody>
                  <a:tcPr/>
                </a:tc>
                <a:extLst>
                  <a:ext uri="{0D108BD9-81ED-4DB2-BD59-A6C34878D82A}">
                    <a16:rowId xmlns="" xmlns:a16="http://schemas.microsoft.com/office/drawing/2014/main" val="10001"/>
                  </a:ext>
                </a:extLst>
              </a:tr>
              <a:tr h="1500486">
                <a:tc>
                  <a:txBody>
                    <a:bodyPr/>
                    <a:lstStyle/>
                    <a:p>
                      <a:pPr>
                        <a:lnSpc>
                          <a:spcPct val="150000"/>
                        </a:lnSpc>
                      </a:pPr>
                      <a:r>
                        <a:rPr lang="en-US" sz="2000" dirty="0" smtClean="0"/>
                        <a:t>Coaxial            </a:t>
                      </a:r>
                    </a:p>
                    <a:p>
                      <a:pPr>
                        <a:lnSpc>
                          <a:spcPct val="150000"/>
                        </a:lnSpc>
                      </a:pPr>
                      <a:r>
                        <a:rPr lang="en-US" sz="2000" dirty="0" smtClean="0"/>
                        <a:t>cable</a:t>
                      </a:r>
                      <a:endParaRPr lang="en-US" sz="2000" dirty="0"/>
                    </a:p>
                  </a:txBody>
                  <a:tcPr/>
                </a:tc>
                <a:tc>
                  <a:txBody>
                    <a:bodyPr/>
                    <a:lstStyle/>
                    <a:p>
                      <a:pPr>
                        <a:lnSpc>
                          <a:spcPct val="150000"/>
                        </a:lnSpc>
                      </a:pPr>
                      <a:r>
                        <a:rPr lang="en-US" sz="2000" dirty="0" smtClean="0"/>
                        <a:t>Thinnet</a:t>
                      </a:r>
                    </a:p>
                    <a:p>
                      <a:pPr>
                        <a:lnSpc>
                          <a:spcPct val="150000"/>
                        </a:lnSpc>
                      </a:pPr>
                      <a:r>
                        <a:rPr lang="en-US" sz="2000" dirty="0" smtClean="0"/>
                        <a:t>Thicknet</a:t>
                      </a:r>
                      <a:endParaRPr lang="en-US" sz="2000" dirty="0"/>
                    </a:p>
                  </a:txBody>
                  <a:tcPr/>
                </a:tc>
                <a:tc>
                  <a:txBody>
                    <a:bodyPr/>
                    <a:lstStyle/>
                    <a:p>
                      <a:pPr>
                        <a:lnSpc>
                          <a:spcPct val="150000"/>
                        </a:lnSpc>
                      </a:pPr>
                      <a:r>
                        <a:rPr lang="en-US" sz="2000" dirty="0" smtClean="0"/>
                        <a:t>185 mts</a:t>
                      </a:r>
                    </a:p>
                    <a:p>
                      <a:pPr>
                        <a:lnSpc>
                          <a:spcPct val="150000"/>
                        </a:lnSpc>
                      </a:pPr>
                      <a:r>
                        <a:rPr lang="en-US" sz="2000" dirty="0" smtClean="0"/>
                        <a:t>500 mts</a:t>
                      </a:r>
                      <a:endParaRPr lang="en-US" sz="2000" dirty="0"/>
                    </a:p>
                  </a:txBody>
                  <a:tcPr/>
                </a:tc>
                <a:tc>
                  <a:txBody>
                    <a:bodyPr/>
                    <a:lstStyle/>
                    <a:p>
                      <a:pPr>
                        <a:lnSpc>
                          <a:spcPct val="150000"/>
                        </a:lnSpc>
                      </a:pPr>
                      <a:r>
                        <a:rPr lang="en-US" sz="2000" dirty="0" smtClean="0"/>
                        <a:t>10 Mbps</a:t>
                      </a:r>
                    </a:p>
                    <a:p>
                      <a:pPr>
                        <a:lnSpc>
                          <a:spcPct val="150000"/>
                        </a:lnSpc>
                      </a:pPr>
                      <a:r>
                        <a:rPr lang="en-US" sz="2000" dirty="0" smtClean="0"/>
                        <a:t>10 Mbps</a:t>
                      </a:r>
                      <a:endParaRPr lang="en-US" sz="2000" dirty="0"/>
                    </a:p>
                  </a:txBody>
                  <a:tcPr/>
                </a:tc>
                <a:tc>
                  <a:txBody>
                    <a:bodyPr/>
                    <a:lstStyle/>
                    <a:p>
                      <a:pPr>
                        <a:lnSpc>
                          <a:spcPct val="150000"/>
                        </a:lnSpc>
                      </a:pPr>
                      <a:r>
                        <a:rPr lang="en-US" sz="2000" dirty="0" smtClean="0"/>
                        <a:t>Easy</a:t>
                      </a:r>
                    </a:p>
                    <a:p>
                      <a:pPr>
                        <a:lnSpc>
                          <a:spcPct val="150000"/>
                        </a:lnSpc>
                      </a:pPr>
                      <a:r>
                        <a:rPr lang="en-US" sz="2000" dirty="0" smtClean="0"/>
                        <a:t>hard</a:t>
                      </a:r>
                      <a:endParaRPr lang="en-US" sz="2000" dirty="0"/>
                    </a:p>
                  </a:txBody>
                  <a:tcPr/>
                </a:tc>
                <a:tc>
                  <a:txBody>
                    <a:bodyPr/>
                    <a:lstStyle/>
                    <a:p>
                      <a:pPr>
                        <a:lnSpc>
                          <a:spcPct val="150000"/>
                        </a:lnSpc>
                      </a:pPr>
                      <a:r>
                        <a:rPr lang="en-US" sz="2000" dirty="0" smtClean="0"/>
                        <a:t>Cheap </a:t>
                      </a:r>
                    </a:p>
                    <a:p>
                      <a:pPr>
                        <a:lnSpc>
                          <a:spcPct val="150000"/>
                        </a:lnSpc>
                      </a:pPr>
                      <a:r>
                        <a:rPr lang="en-US" sz="2000" dirty="0" smtClean="0"/>
                        <a:t>moderate</a:t>
                      </a:r>
                      <a:endParaRPr lang="en-US" sz="2000" dirty="0"/>
                    </a:p>
                  </a:txBody>
                  <a:tcPr/>
                </a:tc>
                <a:tc>
                  <a:txBody>
                    <a:bodyPr/>
                    <a:lstStyle/>
                    <a:p>
                      <a:pPr>
                        <a:lnSpc>
                          <a:spcPct val="150000"/>
                        </a:lnSpc>
                      </a:pPr>
                      <a:r>
                        <a:rPr lang="en-US" sz="2000" dirty="0" smtClean="0"/>
                        <a:t>Moderate</a:t>
                      </a:r>
                    </a:p>
                    <a:p>
                      <a:pPr>
                        <a:lnSpc>
                          <a:spcPct val="150000"/>
                        </a:lnSpc>
                      </a:pPr>
                      <a:r>
                        <a:rPr lang="en-US" sz="2000" dirty="0" smtClean="0"/>
                        <a:t>Low</a:t>
                      </a:r>
                    </a:p>
                    <a:p>
                      <a:pPr>
                        <a:lnSpc>
                          <a:spcPct val="150000"/>
                        </a:lnSpc>
                      </a:pPr>
                      <a:endParaRPr lang="en-US" sz="2000" dirty="0"/>
                    </a:p>
                  </a:txBody>
                  <a:tcPr/>
                </a:tc>
                <a:extLst>
                  <a:ext uri="{0D108BD9-81ED-4DB2-BD59-A6C34878D82A}">
                    <a16:rowId xmlns="" xmlns:a16="http://schemas.microsoft.com/office/drawing/2014/main" val="10002"/>
                  </a:ext>
                </a:extLst>
              </a:tr>
              <a:tr h="1656787">
                <a:tc>
                  <a:txBody>
                    <a:bodyPr/>
                    <a:lstStyle/>
                    <a:p>
                      <a:pPr>
                        <a:lnSpc>
                          <a:spcPct val="150000"/>
                        </a:lnSpc>
                      </a:pPr>
                      <a:r>
                        <a:rPr lang="en-US" sz="2000" dirty="0" smtClean="0"/>
                        <a:t>Fiber optic cable</a:t>
                      </a:r>
                      <a:endParaRPr lang="en-US" sz="2000" dirty="0"/>
                    </a:p>
                  </a:txBody>
                  <a:tcPr/>
                </a:tc>
                <a:tc>
                  <a:txBody>
                    <a:bodyPr/>
                    <a:lstStyle/>
                    <a:p>
                      <a:pPr>
                        <a:lnSpc>
                          <a:spcPct val="150000"/>
                        </a:lnSpc>
                      </a:pPr>
                      <a:r>
                        <a:rPr lang="en-US" sz="2000" dirty="0" smtClean="0"/>
                        <a:t>Multimode</a:t>
                      </a:r>
                    </a:p>
                    <a:p>
                      <a:pPr>
                        <a:lnSpc>
                          <a:spcPct val="150000"/>
                        </a:lnSpc>
                      </a:pPr>
                      <a:r>
                        <a:rPr lang="en-US" sz="2000" dirty="0" smtClean="0"/>
                        <a:t>Singlemode</a:t>
                      </a:r>
                      <a:endParaRPr lang="en-US" sz="2000" dirty="0"/>
                    </a:p>
                  </a:txBody>
                  <a:tcPr/>
                </a:tc>
                <a:tc>
                  <a:txBody>
                    <a:bodyPr/>
                    <a:lstStyle/>
                    <a:p>
                      <a:pPr>
                        <a:lnSpc>
                          <a:spcPct val="150000"/>
                        </a:lnSpc>
                      </a:pPr>
                      <a:r>
                        <a:rPr lang="en-US" sz="2000" dirty="0" smtClean="0"/>
                        <a:t>2 kms</a:t>
                      </a:r>
                    </a:p>
                    <a:p>
                      <a:pPr>
                        <a:lnSpc>
                          <a:spcPct val="150000"/>
                        </a:lnSpc>
                      </a:pPr>
                      <a:r>
                        <a:rPr lang="en-US" sz="2000" dirty="0" smtClean="0"/>
                        <a:t>100 kms</a:t>
                      </a:r>
                      <a:endParaRPr lang="en-US" sz="2000" dirty="0"/>
                    </a:p>
                  </a:txBody>
                  <a:tcPr/>
                </a:tc>
                <a:tc>
                  <a:txBody>
                    <a:bodyPr/>
                    <a:lstStyle/>
                    <a:p>
                      <a:r>
                        <a:rPr lang="en-US" sz="2000" dirty="0" smtClean="0"/>
                        <a:t>100 Mbps</a:t>
                      </a:r>
                    </a:p>
                    <a:p>
                      <a:endParaRPr lang="en-US" sz="2000" dirty="0" smtClean="0"/>
                    </a:p>
                    <a:p>
                      <a:r>
                        <a:rPr lang="en-US" sz="2000" dirty="0" smtClean="0"/>
                        <a:t>2 Gbps</a:t>
                      </a:r>
                      <a:endParaRPr lang="en-US" sz="2000" dirty="0"/>
                    </a:p>
                  </a:txBody>
                  <a:tcPr/>
                </a:tc>
                <a:tc>
                  <a:txBody>
                    <a:bodyPr/>
                    <a:lstStyle/>
                    <a:p>
                      <a:r>
                        <a:rPr lang="en-US" sz="2000" dirty="0" smtClean="0"/>
                        <a:t>Very hard</a:t>
                      </a:r>
                    </a:p>
                    <a:p>
                      <a:endParaRPr lang="en-US" sz="2000" dirty="0" smtClean="0"/>
                    </a:p>
                    <a:p>
                      <a:r>
                        <a:rPr lang="en-US" sz="2000" dirty="0" smtClean="0"/>
                        <a:t>Very hard</a:t>
                      </a:r>
                      <a:endParaRPr lang="en-US" sz="2000" dirty="0"/>
                    </a:p>
                  </a:txBody>
                  <a:tcPr/>
                </a:tc>
                <a:tc>
                  <a:txBody>
                    <a:bodyPr/>
                    <a:lstStyle/>
                    <a:p>
                      <a:r>
                        <a:rPr lang="en-US" sz="2000" dirty="0" smtClean="0"/>
                        <a:t>Expensive</a:t>
                      </a:r>
                    </a:p>
                    <a:p>
                      <a:endParaRPr lang="en-US" sz="2000" dirty="0" smtClean="0"/>
                    </a:p>
                    <a:p>
                      <a:r>
                        <a:rPr lang="en-US" sz="2000" dirty="0" smtClean="0"/>
                        <a:t>Expensive</a:t>
                      </a:r>
                    </a:p>
                    <a:p>
                      <a:endParaRPr lang="en-US" sz="2000" dirty="0"/>
                    </a:p>
                  </a:txBody>
                  <a:tcPr/>
                </a:tc>
                <a:tc>
                  <a:txBody>
                    <a:bodyPr/>
                    <a:lstStyle/>
                    <a:p>
                      <a:r>
                        <a:rPr lang="en-US" sz="2000" dirty="0" smtClean="0"/>
                        <a:t>None</a:t>
                      </a:r>
                    </a:p>
                    <a:p>
                      <a:endParaRPr lang="en-US" sz="2000" dirty="0" smtClean="0"/>
                    </a:p>
                    <a:p>
                      <a:r>
                        <a:rPr lang="en-US" sz="2000" dirty="0" smtClean="0"/>
                        <a:t>None</a:t>
                      </a:r>
                    </a:p>
                    <a:p>
                      <a:endParaRPr lang="en-US" sz="2000" dirty="0"/>
                    </a:p>
                  </a:txBody>
                  <a:tcPr/>
                </a:tc>
                <a:extLst>
                  <a:ext uri="{0D108BD9-81ED-4DB2-BD59-A6C34878D82A}">
                    <a16:rowId xmlns="" xmlns:a16="http://schemas.microsoft.com/office/drawing/2014/main" val="10003"/>
                  </a:ext>
                </a:extLst>
              </a:tr>
            </a:tbl>
          </a:graphicData>
        </a:graphic>
      </p:graphicFrame>
      <p:sp>
        <p:nvSpPr>
          <p:cNvPr id="13" name="Rectangle 12"/>
          <p:cNvSpPr/>
          <p:nvPr/>
        </p:nvSpPr>
        <p:spPr>
          <a:xfrm>
            <a:off x="609600" y="152400"/>
            <a:ext cx="7391400" cy="769441"/>
          </a:xfrm>
          <a:prstGeom prst="rect">
            <a:avLst/>
          </a:prstGeom>
        </p:spPr>
        <p:txBody>
          <a:bodyPr wrap="square">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lvl="0" algn="ctr"/>
            <a:r>
              <a:rPr lang="en-US" sz="4400" b="1" dirty="0" smtClean="0">
                <a:ln/>
                <a:solidFill>
                  <a:schemeClr val="tx2">
                    <a:lumMod val="75000"/>
                  </a:schemeClr>
                </a:solidFill>
              </a:rPr>
              <a:t>Comparison Table</a:t>
            </a:r>
            <a:endParaRPr lang="en-US" sz="4400" b="1" dirty="0">
              <a:ln/>
              <a:solidFill>
                <a:schemeClr val="tx2">
                  <a:lumMod val="75000"/>
                </a:schemeClr>
              </a:solidFill>
            </a:endParaRPr>
          </a:p>
        </p:txBody>
      </p:sp>
    </p:spTree>
    <p:extLst>
      <p:ext uri="{BB962C8B-B14F-4D97-AF65-F5344CB8AC3E}">
        <p14:creationId xmlns="" xmlns:p14="http://schemas.microsoft.com/office/powerpoint/2010/main" val="62258952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amond(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6095999" y="4394229"/>
            <a:ext cx="2590801" cy="2374386"/>
          </a:xfrm>
          <a:prstGeom prst="rect">
            <a:avLst/>
          </a:prstGeom>
        </p:spPr>
      </p:pic>
      <p:sp>
        <p:nvSpPr>
          <p:cNvPr id="38914" name="Title 1"/>
          <p:cNvSpPr>
            <a:spLocks noGrp="1"/>
          </p:cNvSpPr>
          <p:nvPr>
            <p:ph type="title"/>
          </p:nvPr>
        </p:nvSpPr>
        <p:spPr>
          <a:xfrm>
            <a:off x="457200" y="258762"/>
            <a:ext cx="8229600" cy="503238"/>
          </a:xfrm>
        </p:spPr>
        <p:txBody>
          <a:bodyPr>
            <a:noAutofit/>
          </a:bodyPr>
          <a:lstStyle/>
          <a:p>
            <a:r>
              <a:rPr lang="en-US" sz="4000" b="1" dirty="0" smtClean="0">
                <a:solidFill>
                  <a:srgbClr val="00B050"/>
                </a:solidFill>
                <a:latin typeface="Nyala"/>
                <a:cs typeface="Andalus" pitchFamily="18" charset="-78"/>
              </a:rPr>
              <a:t>Unguided (Wireless) Media</a:t>
            </a:r>
            <a:endParaRPr lang="en-US" sz="4000" b="1" dirty="0">
              <a:solidFill>
                <a:srgbClr val="00B050"/>
              </a:solidFill>
              <a:latin typeface="Nyala"/>
              <a:cs typeface="Andalus" pitchFamily="18" charset="-78"/>
            </a:endParaRPr>
          </a:p>
        </p:txBody>
      </p:sp>
      <p:sp>
        <p:nvSpPr>
          <p:cNvPr id="38915" name="Content Placeholder 2"/>
          <p:cNvSpPr>
            <a:spLocks noGrp="1"/>
          </p:cNvSpPr>
          <p:nvPr>
            <p:ph idx="1"/>
          </p:nvPr>
        </p:nvSpPr>
        <p:spPr>
          <a:xfrm>
            <a:off x="304800" y="1097424"/>
            <a:ext cx="8534400" cy="3581400"/>
          </a:xfrm>
        </p:spPr>
        <p:txBody>
          <a:bodyPr>
            <a:normAutofit fontScale="92500" lnSpcReduction="10000"/>
          </a:bodyPr>
          <a:lstStyle/>
          <a:p>
            <a:pPr algn="just" eaLnBrk="1" hangingPunct="1">
              <a:lnSpc>
                <a:spcPct val="150000"/>
              </a:lnSpc>
              <a:buFont typeface="Webdings" pitchFamily="18" charset="2"/>
              <a:buChar char="ÿ"/>
              <a:defRPr/>
            </a:pPr>
            <a:r>
              <a:rPr lang="en-US" sz="2200" dirty="0">
                <a:latin typeface="Nyala"/>
              </a:rPr>
              <a:t>Unguided media transport electromagnetic waves without using </a:t>
            </a:r>
            <a:r>
              <a:rPr lang="en-US" sz="2200" dirty="0" smtClean="0">
                <a:latin typeface="Nyala"/>
              </a:rPr>
              <a:t>any </a:t>
            </a:r>
            <a:r>
              <a:rPr lang="en-US" sz="2200" b="1" dirty="0">
                <a:latin typeface="Nyala"/>
              </a:rPr>
              <a:t>physical conductor</a:t>
            </a:r>
            <a:r>
              <a:rPr lang="en-US" sz="2200" dirty="0">
                <a:latin typeface="Nyala"/>
              </a:rPr>
              <a:t>.</a:t>
            </a:r>
          </a:p>
          <a:p>
            <a:pPr algn="just" eaLnBrk="1" hangingPunct="1">
              <a:lnSpc>
                <a:spcPct val="150000"/>
              </a:lnSpc>
              <a:buFont typeface="Webdings" pitchFamily="18" charset="2"/>
              <a:buChar char="ÿ"/>
              <a:defRPr/>
            </a:pPr>
            <a:r>
              <a:rPr lang="en-US" sz="2200" dirty="0">
                <a:latin typeface="Nyala"/>
              </a:rPr>
              <a:t>This type of communication is often referred to as </a:t>
            </a:r>
            <a:r>
              <a:rPr lang="en-US" sz="2200" b="1" dirty="0">
                <a:latin typeface="Nyala"/>
              </a:rPr>
              <a:t>wireless communication</a:t>
            </a:r>
            <a:r>
              <a:rPr lang="en-US" sz="2200" dirty="0">
                <a:latin typeface="Nyala"/>
              </a:rPr>
              <a:t>. </a:t>
            </a:r>
          </a:p>
          <a:p>
            <a:pPr algn="just" eaLnBrk="1" hangingPunct="1">
              <a:lnSpc>
                <a:spcPct val="150000"/>
              </a:lnSpc>
              <a:buFont typeface="Webdings" pitchFamily="18" charset="2"/>
              <a:buChar char="ÿ"/>
              <a:defRPr/>
            </a:pPr>
            <a:r>
              <a:rPr lang="en-US" sz="2200" dirty="0">
                <a:latin typeface="Nyala"/>
              </a:rPr>
              <a:t>Signals are normally broadcast through </a:t>
            </a:r>
            <a:r>
              <a:rPr lang="en-US" sz="2200" b="1" dirty="0">
                <a:latin typeface="Nyala"/>
              </a:rPr>
              <a:t>free space </a:t>
            </a:r>
            <a:r>
              <a:rPr lang="en-US" sz="2200" dirty="0">
                <a:latin typeface="Nyala"/>
              </a:rPr>
              <a:t>and thus are available to </a:t>
            </a:r>
            <a:r>
              <a:rPr lang="en-US" sz="2200" b="1" dirty="0">
                <a:latin typeface="Nyala"/>
              </a:rPr>
              <a:t>anyone </a:t>
            </a:r>
            <a:r>
              <a:rPr lang="en-US" sz="2200" dirty="0">
                <a:latin typeface="Nyala"/>
              </a:rPr>
              <a:t>who has a device capable of receiving them.</a:t>
            </a:r>
          </a:p>
          <a:p>
            <a:pPr algn="just" eaLnBrk="1" hangingPunct="1">
              <a:lnSpc>
                <a:spcPct val="150000"/>
              </a:lnSpc>
              <a:buFont typeface="Webdings" pitchFamily="18" charset="2"/>
              <a:buChar char="ÿ"/>
              <a:defRPr/>
            </a:pPr>
            <a:r>
              <a:rPr lang="en-US" sz="2200" dirty="0">
                <a:latin typeface="Nyala"/>
              </a:rPr>
              <a:t>Unguided signals can travel from the source to destination in several ways: </a:t>
            </a:r>
            <a:r>
              <a:rPr lang="en-US" sz="2200" b="1" dirty="0">
                <a:latin typeface="Nyala"/>
              </a:rPr>
              <a:t>ground propagation</a:t>
            </a:r>
            <a:r>
              <a:rPr lang="en-US" sz="2200" dirty="0">
                <a:latin typeface="Nyala"/>
              </a:rPr>
              <a:t>,</a:t>
            </a:r>
            <a:r>
              <a:rPr lang="en-US" sz="2200" b="1" dirty="0">
                <a:latin typeface="Nyala"/>
              </a:rPr>
              <a:t> sky propagation</a:t>
            </a:r>
            <a:r>
              <a:rPr lang="en-US" sz="2200" dirty="0">
                <a:latin typeface="Nyala"/>
              </a:rPr>
              <a:t>, and </a:t>
            </a:r>
            <a:r>
              <a:rPr lang="en-US" sz="2200" b="1" dirty="0">
                <a:latin typeface="Nyala"/>
              </a:rPr>
              <a:t>line-of-sight propagation</a:t>
            </a:r>
            <a:r>
              <a:rPr lang="en-US" sz="2200" dirty="0">
                <a:latin typeface="Nyala"/>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41</a:t>
            </a:fld>
            <a:endParaRPr lang="en-US"/>
          </a:p>
        </p:txBody>
      </p:sp>
      <p:pic>
        <p:nvPicPr>
          <p:cNvPr id="38916" name="Picture 3"/>
          <p:cNvPicPr>
            <a:picLocks noChangeAspect="1" noChangeArrowheads="1"/>
          </p:cNvPicPr>
          <p:nvPr/>
        </p:nvPicPr>
        <p:blipFill>
          <a:blip r:embed="rId3"/>
          <a:srcRect/>
          <a:stretch>
            <a:fillRect/>
          </a:stretch>
        </p:blipFill>
        <p:spPr bwMode="auto">
          <a:xfrm>
            <a:off x="443345" y="4664969"/>
            <a:ext cx="3962400" cy="179930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245808" y="76200"/>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 name="Content Placeholder 2"/>
          <p:cNvSpPr>
            <a:spLocks noGrp="1"/>
          </p:cNvSpPr>
          <p:nvPr>
            <p:ph idx="1"/>
          </p:nvPr>
        </p:nvSpPr>
        <p:spPr>
          <a:xfrm>
            <a:off x="228600" y="609600"/>
            <a:ext cx="8610600" cy="6096000"/>
          </a:xfrm>
        </p:spPr>
        <p:txBody>
          <a:bodyPr>
            <a:normAutofit/>
          </a:bodyPr>
          <a:lstStyle/>
          <a:p>
            <a:pPr marL="280988" indent="-280988" algn="just">
              <a:lnSpc>
                <a:spcPct val="150000"/>
              </a:lnSpc>
              <a:buFont typeface="+mj-lt"/>
              <a:buAutoNum type="arabicPeriod"/>
              <a:defRPr/>
            </a:pPr>
            <a:r>
              <a:rPr lang="en-US" dirty="0" smtClean="0">
                <a:solidFill>
                  <a:srgbClr val="FF0000"/>
                </a:solidFill>
                <a:effectLst>
                  <a:outerShdw blurRad="38100" dist="38100" dir="2700000" algn="tl">
                    <a:srgbClr val="000000">
                      <a:alpha val="43137"/>
                    </a:srgbClr>
                  </a:outerShdw>
                </a:effectLst>
                <a:latin typeface="Nyala"/>
              </a:rPr>
              <a:t>In ground propagation</a:t>
            </a:r>
            <a:r>
              <a:rPr lang="en-US" dirty="0" smtClean="0">
                <a:latin typeface="Nyala"/>
              </a:rPr>
              <a:t>, radio waves travel through the lowest portion of the atmosphere, hugging the earth. </a:t>
            </a:r>
          </a:p>
          <a:p>
            <a:pPr marL="617538" lvl="1" indent="-342900" algn="just">
              <a:lnSpc>
                <a:spcPct val="150000"/>
              </a:lnSpc>
              <a:buClr>
                <a:schemeClr val="tx1">
                  <a:lumMod val="95000"/>
                  <a:lumOff val="5000"/>
                </a:schemeClr>
              </a:buClr>
              <a:buFont typeface="Webdings" pitchFamily="18" charset="2"/>
              <a:buChar char="ÿ"/>
              <a:defRPr/>
            </a:pPr>
            <a:r>
              <a:rPr lang="en-US" dirty="0" smtClean="0">
                <a:latin typeface="Nyala"/>
              </a:rPr>
              <a:t>These low-frequency signals emanate in all directions from the transmitting antenna and follow the curvature of the planet. </a:t>
            </a:r>
          </a:p>
          <a:p>
            <a:pPr marL="617538" lvl="1" indent="-342900" algn="just">
              <a:lnSpc>
                <a:spcPct val="150000"/>
              </a:lnSpc>
              <a:buClr>
                <a:schemeClr val="tx1">
                  <a:lumMod val="95000"/>
                  <a:lumOff val="5000"/>
                </a:schemeClr>
              </a:buClr>
              <a:buFont typeface="Webdings" pitchFamily="18" charset="2"/>
              <a:buChar char="ÿ"/>
              <a:defRPr/>
            </a:pPr>
            <a:r>
              <a:rPr lang="en-US" dirty="0" smtClean="0">
                <a:solidFill>
                  <a:srgbClr val="FF0000"/>
                </a:solidFill>
                <a:effectLst>
                  <a:outerShdw blurRad="38100" dist="38100" dir="2700000" algn="tl">
                    <a:srgbClr val="000000">
                      <a:alpha val="43137"/>
                    </a:srgbClr>
                  </a:outerShdw>
                </a:effectLst>
                <a:latin typeface="Nyala"/>
              </a:rPr>
              <a:t>Distance depends </a:t>
            </a:r>
            <a:r>
              <a:rPr lang="en-US" dirty="0" smtClean="0">
                <a:latin typeface="Nyala"/>
              </a:rPr>
              <a:t>on the amount of power in the signal: The greater the power, the greater the distance. </a:t>
            </a:r>
          </a:p>
          <a:p>
            <a:pPr marL="280988" indent="-280988" algn="just">
              <a:lnSpc>
                <a:spcPct val="150000"/>
              </a:lnSpc>
              <a:buFont typeface="+mj-lt"/>
              <a:buAutoNum type="arabicPeriod"/>
              <a:defRPr/>
            </a:pPr>
            <a:r>
              <a:rPr lang="en-US" dirty="0" smtClean="0">
                <a:solidFill>
                  <a:srgbClr val="FF0000"/>
                </a:solidFill>
                <a:effectLst>
                  <a:outerShdw blurRad="38100" dist="38100" dir="2700000" algn="tl">
                    <a:srgbClr val="000000">
                      <a:alpha val="43137"/>
                    </a:srgbClr>
                  </a:outerShdw>
                </a:effectLst>
                <a:latin typeface="Nyala"/>
              </a:rPr>
              <a:t>In sky propagation</a:t>
            </a:r>
            <a:r>
              <a:rPr lang="en-US" dirty="0" smtClean="0">
                <a:latin typeface="Nyala"/>
              </a:rPr>
              <a:t>, higher-frequency radio waves radiate upward into the ionosphere (the layer of atmosphere where particles exist as ions) where they are </a:t>
            </a:r>
            <a:r>
              <a:rPr lang="en-US" dirty="0" smtClean="0">
                <a:solidFill>
                  <a:srgbClr val="FF0000"/>
                </a:solidFill>
                <a:effectLst>
                  <a:outerShdw blurRad="38100" dist="38100" dir="2700000" algn="tl">
                    <a:srgbClr val="000000">
                      <a:alpha val="43137"/>
                    </a:srgbClr>
                  </a:outerShdw>
                </a:effectLst>
                <a:latin typeface="Nyala"/>
              </a:rPr>
              <a:t>reflected back to earth</a:t>
            </a:r>
            <a:r>
              <a:rPr lang="en-US" dirty="0" smtClean="0">
                <a:latin typeface="Nyala"/>
              </a:rPr>
              <a:t>. </a:t>
            </a:r>
          </a:p>
          <a:p>
            <a:pPr marL="617538" lvl="1" indent="-342900" algn="just">
              <a:lnSpc>
                <a:spcPct val="150000"/>
              </a:lnSpc>
              <a:buClr>
                <a:schemeClr val="tx1">
                  <a:lumMod val="95000"/>
                  <a:lumOff val="5000"/>
                </a:schemeClr>
              </a:buClr>
              <a:buFont typeface="Webdings" pitchFamily="18" charset="2"/>
              <a:buChar char="ÿ"/>
              <a:defRPr/>
            </a:pPr>
            <a:r>
              <a:rPr lang="en-US" dirty="0">
                <a:latin typeface="Nyala"/>
              </a:rPr>
              <a:t>This type of transmission allows for greater distances with lower output power.</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0"/>
          <p:cNvSpPr>
            <a:spLocks noGrp="1" noChangeArrowheads="1"/>
          </p:cNvSpPr>
          <p:nvPr>
            <p:ph type="title"/>
          </p:nvPr>
        </p:nvSpPr>
        <p:spPr>
          <a:xfrm>
            <a:off x="245808" y="90948"/>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 name="Content Placeholder 2"/>
          <p:cNvSpPr>
            <a:spLocks noGrp="1"/>
          </p:cNvSpPr>
          <p:nvPr>
            <p:ph idx="1"/>
          </p:nvPr>
        </p:nvSpPr>
        <p:spPr>
          <a:xfrm>
            <a:off x="228600" y="533401"/>
            <a:ext cx="8686800" cy="4876800"/>
          </a:xfrm>
        </p:spPr>
        <p:txBody>
          <a:bodyPr>
            <a:normAutofit lnSpcReduction="10000"/>
          </a:bodyPr>
          <a:lstStyle/>
          <a:p>
            <a:pPr marL="398463" indent="-398463" algn="just">
              <a:lnSpc>
                <a:spcPct val="150000"/>
              </a:lnSpc>
              <a:buFont typeface="+mj-lt"/>
              <a:buAutoNum type="arabicPeriod" startAt="3"/>
              <a:defRPr/>
            </a:pPr>
            <a:r>
              <a:rPr lang="en-US" sz="2300" dirty="0" smtClean="0">
                <a:solidFill>
                  <a:srgbClr val="FF0000"/>
                </a:solidFill>
                <a:effectLst>
                  <a:outerShdw blurRad="38100" dist="38100" dir="2700000" algn="tl">
                    <a:srgbClr val="000000">
                      <a:alpha val="43137"/>
                    </a:srgbClr>
                  </a:outerShdw>
                </a:effectLst>
                <a:latin typeface="Nyala"/>
              </a:rPr>
              <a:t>In line-of-sight </a:t>
            </a:r>
            <a:r>
              <a:rPr lang="en-US" sz="2300" dirty="0" smtClean="0">
                <a:latin typeface="Nyala"/>
              </a:rPr>
              <a:t>propagation, very high-frequency signals are transmitted in straight lines directly from </a:t>
            </a:r>
            <a:r>
              <a:rPr lang="en-US" sz="2300" dirty="0" smtClean="0">
                <a:solidFill>
                  <a:srgbClr val="FF0000"/>
                </a:solidFill>
                <a:effectLst>
                  <a:outerShdw blurRad="38100" dist="38100" dir="2700000" algn="tl">
                    <a:srgbClr val="000000">
                      <a:alpha val="43137"/>
                    </a:srgbClr>
                  </a:outerShdw>
                </a:effectLst>
                <a:latin typeface="Nyala"/>
              </a:rPr>
              <a:t>antenna to antenna</a:t>
            </a:r>
            <a:r>
              <a:rPr lang="en-US" sz="2300" dirty="0" smtClean="0">
                <a:latin typeface="Nyala"/>
              </a:rPr>
              <a:t>. </a:t>
            </a:r>
          </a:p>
          <a:p>
            <a:pPr marL="617538" lvl="1" indent="-342900" algn="just">
              <a:lnSpc>
                <a:spcPct val="150000"/>
              </a:lnSpc>
              <a:buClr>
                <a:schemeClr val="tx1">
                  <a:lumMod val="95000"/>
                  <a:lumOff val="5000"/>
                </a:schemeClr>
              </a:buClr>
              <a:buFont typeface="Webdings" pitchFamily="18" charset="2"/>
              <a:buChar char="ÿ"/>
              <a:defRPr/>
            </a:pPr>
            <a:r>
              <a:rPr lang="en-US" sz="2300" dirty="0">
                <a:latin typeface="Nyala"/>
              </a:rPr>
              <a:t>Antennas must be directional, facing each other, and either tall enough or close enough together not to be affected by the curvature of the earth. </a:t>
            </a:r>
          </a:p>
          <a:p>
            <a:pPr marL="617538" lvl="1" indent="-342900" algn="just">
              <a:lnSpc>
                <a:spcPct val="150000"/>
              </a:lnSpc>
              <a:buClr>
                <a:schemeClr val="tx1">
                  <a:lumMod val="95000"/>
                  <a:lumOff val="5000"/>
                </a:schemeClr>
              </a:buClr>
              <a:buFont typeface="Webdings" pitchFamily="18" charset="2"/>
              <a:buChar char="ÿ"/>
              <a:defRPr/>
            </a:pPr>
            <a:r>
              <a:rPr lang="en-US" sz="2300" dirty="0">
                <a:latin typeface="Nyala"/>
              </a:rPr>
              <a:t>Line-of-sight propagation is tricky because radio transmissions cannot be completely focused.</a:t>
            </a:r>
          </a:p>
          <a:p>
            <a:pPr marL="339725" indent="-339725" algn="just">
              <a:lnSpc>
                <a:spcPct val="150000"/>
              </a:lnSpc>
              <a:buFont typeface="Webdings" pitchFamily="18" charset="2"/>
              <a:buChar char="V"/>
              <a:defRPr/>
            </a:pPr>
            <a:r>
              <a:rPr lang="en-US" sz="2300" dirty="0" smtClean="0">
                <a:latin typeface="Nyala"/>
              </a:rPr>
              <a:t>These </a:t>
            </a:r>
            <a:r>
              <a:rPr lang="en-US" sz="2300" dirty="0">
                <a:latin typeface="Nyala"/>
              </a:rPr>
              <a:t>bands are rated from </a:t>
            </a:r>
            <a:r>
              <a:rPr lang="en-US" sz="2300" i="1" dirty="0">
                <a:latin typeface="Nyala"/>
              </a:rPr>
              <a:t>very </a:t>
            </a:r>
            <a:r>
              <a:rPr lang="en-US" sz="2300" i="1" dirty="0">
                <a:solidFill>
                  <a:srgbClr val="FF0000"/>
                </a:solidFill>
                <a:effectLst>
                  <a:outerShdw blurRad="38100" dist="38100" dir="2700000" algn="tl">
                    <a:srgbClr val="000000">
                      <a:alpha val="43137"/>
                    </a:srgbClr>
                  </a:outerShdw>
                </a:effectLst>
                <a:latin typeface="Nyala"/>
              </a:rPr>
              <a:t>low frequency (VLF) to extremely high frequency (EHF).</a:t>
            </a:r>
            <a:endParaRPr lang="en-US" sz="2300" dirty="0">
              <a:solidFill>
                <a:srgbClr val="FF0000"/>
              </a:solidFill>
              <a:effectLst>
                <a:outerShdw blurRad="38100" dist="38100" dir="2700000" algn="tl">
                  <a:srgbClr val="000000">
                    <a:alpha val="43137"/>
                  </a:srgbClr>
                </a:outerShdw>
              </a:effectLst>
              <a:latin typeface="Nyala"/>
            </a:endParaRPr>
          </a:p>
          <a:p>
            <a:pPr algn="just">
              <a:lnSpc>
                <a:spcPct val="150000"/>
              </a:lnSpc>
              <a:defRPr/>
            </a:pPr>
            <a:endParaRPr lang="en-US" sz="23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43</a:t>
            </a:fld>
            <a:endParaRPr lang="en-US"/>
          </a:p>
        </p:txBody>
      </p:sp>
      <p:pic>
        <p:nvPicPr>
          <p:cNvPr id="5" name="Picture 4"/>
          <p:cNvPicPr/>
          <p:nvPr/>
        </p:nvPicPr>
        <p:blipFill rotWithShape="1">
          <a:blip r:embed="rId2"/>
          <a:srcRect t="7720" b="15232"/>
          <a:stretch/>
        </p:blipFill>
        <p:spPr>
          <a:xfrm>
            <a:off x="533400" y="5269406"/>
            <a:ext cx="7981950" cy="1166495"/>
          </a:xfrm>
          <a:prstGeom prst="rect">
            <a:avLst/>
          </a:prstGeom>
        </p:spPr>
      </p:pic>
    </p:spTree>
    <p:extLst>
      <p:ext uri="{BB962C8B-B14F-4D97-AF65-F5344CB8AC3E}">
        <p14:creationId xmlns="" xmlns:p14="http://schemas.microsoft.com/office/powerpoint/2010/main" val="11438599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0"/>
          <p:cNvSpPr>
            <a:spLocks noGrp="1" noChangeArrowheads="1"/>
          </p:cNvSpPr>
          <p:nvPr>
            <p:ph type="title"/>
          </p:nvPr>
        </p:nvSpPr>
        <p:spPr>
          <a:xfrm>
            <a:off x="245808" y="90948"/>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44</a:t>
            </a:fld>
            <a:endParaRPr lang="en-US"/>
          </a:p>
        </p:txBody>
      </p:sp>
      <p:pic>
        <p:nvPicPr>
          <p:cNvPr id="40964" name="Picture 2"/>
          <p:cNvPicPr>
            <a:picLocks noChangeAspect="1" noChangeArrowheads="1"/>
          </p:cNvPicPr>
          <p:nvPr/>
        </p:nvPicPr>
        <p:blipFill>
          <a:blip r:embed="rId2"/>
          <a:srcRect/>
          <a:stretch>
            <a:fillRect/>
          </a:stretch>
        </p:blipFill>
        <p:spPr bwMode="auto">
          <a:xfrm>
            <a:off x="245808" y="624348"/>
            <a:ext cx="8669592" cy="6019800"/>
          </a:xfrm>
          <a:prstGeom prst="rect">
            <a:avLst/>
          </a:prstGeom>
          <a:noFill/>
          <a:ln w="19050">
            <a:solidFill>
              <a:schemeClr val="tx1"/>
            </a:solid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050"/>
          <p:cNvSpPr>
            <a:spLocks noGrp="1" noChangeArrowheads="1"/>
          </p:cNvSpPr>
          <p:nvPr>
            <p:ph type="title"/>
          </p:nvPr>
        </p:nvSpPr>
        <p:spPr>
          <a:xfrm>
            <a:off x="245808" y="90948"/>
            <a:ext cx="8458200" cy="639763"/>
          </a:xfrm>
        </p:spPr>
        <p:txBody>
          <a:bodyPr/>
          <a:lstStyle/>
          <a:p>
            <a:pPr eaLnBrk="1" hangingPunct="1"/>
            <a:r>
              <a:rPr lang="en-US" sz="2600" b="1" dirty="0" smtClean="0">
                <a:solidFill>
                  <a:srgbClr val="00B050"/>
                </a:solidFill>
                <a:latin typeface="Nyala"/>
                <a:cs typeface="Andalus" pitchFamily="18" charset="-78"/>
              </a:rPr>
              <a:t>Wireless Transmission Types</a:t>
            </a:r>
          </a:p>
        </p:txBody>
      </p:sp>
      <p:sp>
        <p:nvSpPr>
          <p:cNvPr id="41987" name="Content Placeholder 2"/>
          <p:cNvSpPr>
            <a:spLocks noGrp="1"/>
          </p:cNvSpPr>
          <p:nvPr>
            <p:ph idx="1"/>
          </p:nvPr>
        </p:nvSpPr>
        <p:spPr>
          <a:xfrm>
            <a:off x="216312" y="641556"/>
            <a:ext cx="8610600" cy="1676400"/>
          </a:xfrm>
        </p:spPr>
        <p:txBody>
          <a:bodyPr>
            <a:noAutofit/>
          </a:bodyPr>
          <a:lstStyle/>
          <a:p>
            <a:pPr algn="just">
              <a:lnSpc>
                <a:spcPct val="150000"/>
              </a:lnSpc>
              <a:buFont typeface="Wingdings" pitchFamily="2" charset="2"/>
              <a:buChar char="Ø"/>
              <a:defRPr/>
            </a:pPr>
            <a:r>
              <a:rPr lang="en-US" sz="2800" dirty="0" smtClean="0">
                <a:latin typeface="Nyala"/>
              </a:rPr>
              <a:t>We can divide wireless transmission into three broad groups: </a:t>
            </a:r>
            <a:r>
              <a:rPr lang="en-US" sz="2800" dirty="0" smtClean="0">
                <a:solidFill>
                  <a:srgbClr val="FF0000"/>
                </a:solidFill>
                <a:effectLst>
                  <a:outerShdw blurRad="38100" dist="38100" dir="2700000" algn="tl">
                    <a:srgbClr val="000000">
                      <a:alpha val="43137"/>
                    </a:srgbClr>
                  </a:outerShdw>
                </a:effectLst>
                <a:latin typeface="Nyala"/>
              </a:rPr>
              <a:t>radio waves, microwaves, and infrared waves</a:t>
            </a:r>
            <a:r>
              <a:rPr lang="en-US" sz="2800" dirty="0" smtClean="0">
                <a:latin typeface="Nyala"/>
              </a:rPr>
              <a:t>.</a:t>
            </a: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45</a:t>
            </a:fld>
            <a:endParaRPr lang="en-US"/>
          </a:p>
        </p:txBody>
      </p:sp>
      <p:pic>
        <p:nvPicPr>
          <p:cNvPr id="41988" name="Picture 3"/>
          <p:cNvPicPr>
            <a:picLocks noChangeAspect="1" noChangeArrowheads="1"/>
          </p:cNvPicPr>
          <p:nvPr/>
        </p:nvPicPr>
        <p:blipFill>
          <a:blip r:embed="rId2"/>
          <a:srcRect/>
          <a:stretch>
            <a:fillRect/>
          </a:stretch>
        </p:blipFill>
        <p:spPr bwMode="auto">
          <a:xfrm>
            <a:off x="1219200" y="3131808"/>
            <a:ext cx="6878638"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83460" y="245808"/>
            <a:ext cx="8229600" cy="579438"/>
          </a:xfrm>
        </p:spPr>
        <p:txBody>
          <a:bodyPr>
            <a:normAutofit/>
          </a:bodyPr>
          <a:lstStyle/>
          <a:p>
            <a:r>
              <a:rPr lang="en-US" sz="2900" b="1" dirty="0">
                <a:solidFill>
                  <a:srgbClr val="00B050"/>
                </a:solidFill>
                <a:latin typeface="Nyala"/>
                <a:cs typeface="Andalus" pitchFamily="18" charset="-78"/>
              </a:rPr>
              <a:t>Radio</a:t>
            </a:r>
            <a:r>
              <a:rPr lang="en-US" sz="3200" dirty="0" smtClean="0">
                <a:latin typeface="Nyala"/>
              </a:rPr>
              <a:t> </a:t>
            </a:r>
            <a:r>
              <a:rPr lang="en-US" sz="2900" b="1" dirty="0">
                <a:solidFill>
                  <a:srgbClr val="00B050"/>
                </a:solidFill>
                <a:latin typeface="Nyala"/>
                <a:cs typeface="Andalus" pitchFamily="18" charset="-78"/>
              </a:rPr>
              <a:t>Waves</a:t>
            </a:r>
          </a:p>
        </p:txBody>
      </p:sp>
      <p:sp>
        <p:nvSpPr>
          <p:cNvPr id="3" name="Content Placeholder 2"/>
          <p:cNvSpPr>
            <a:spLocks noGrp="1"/>
          </p:cNvSpPr>
          <p:nvPr>
            <p:ph idx="1"/>
          </p:nvPr>
        </p:nvSpPr>
        <p:spPr>
          <a:xfrm>
            <a:off x="304800" y="685800"/>
            <a:ext cx="8610600" cy="5791200"/>
          </a:xfrm>
        </p:spPr>
        <p:txBody>
          <a:bodyPr>
            <a:noAutofit/>
          </a:bodyPr>
          <a:lstStyle/>
          <a:p>
            <a:pPr algn="just">
              <a:lnSpc>
                <a:spcPct val="170000"/>
              </a:lnSpc>
              <a:buFont typeface="Webdings" pitchFamily="18" charset="2"/>
              <a:buChar char="ÿ"/>
              <a:defRPr/>
            </a:pPr>
            <a:r>
              <a:rPr lang="en-US" sz="2200" dirty="0" smtClean="0">
                <a:latin typeface="Nyala"/>
              </a:rPr>
              <a:t>No </a:t>
            </a:r>
            <a:r>
              <a:rPr lang="en-US" sz="2200" dirty="0">
                <a:latin typeface="Nyala"/>
              </a:rPr>
              <a:t>clear-cut demarcation between radio waves and microwaves, </a:t>
            </a:r>
            <a:endParaRPr lang="en-US" sz="2200" dirty="0" smtClean="0">
              <a:latin typeface="Nyala"/>
            </a:endParaRPr>
          </a:p>
          <a:p>
            <a:pPr algn="just">
              <a:lnSpc>
                <a:spcPct val="170000"/>
              </a:lnSpc>
              <a:buFont typeface="Webdings" pitchFamily="18" charset="2"/>
              <a:buChar char="ÿ"/>
              <a:defRPr/>
            </a:pPr>
            <a:r>
              <a:rPr lang="en-US" sz="2200" dirty="0" smtClean="0">
                <a:latin typeface="Nyala"/>
              </a:rPr>
              <a:t>electromagnetic </a:t>
            </a:r>
            <a:r>
              <a:rPr lang="en-US" sz="2200" dirty="0">
                <a:latin typeface="Nyala"/>
              </a:rPr>
              <a:t>waves </a:t>
            </a:r>
            <a:r>
              <a:rPr lang="en-US" sz="2200" dirty="0" smtClean="0">
                <a:solidFill>
                  <a:srgbClr val="FF0000"/>
                </a:solidFill>
                <a:effectLst>
                  <a:outerShdw blurRad="38100" dist="38100" dir="2700000" algn="tl">
                    <a:srgbClr val="000000">
                      <a:alpha val="43137"/>
                    </a:srgbClr>
                  </a:outerShdw>
                </a:effectLst>
                <a:latin typeface="Nyala"/>
              </a:rPr>
              <a:t>3 </a:t>
            </a:r>
            <a:r>
              <a:rPr lang="en-US" sz="2200" dirty="0">
                <a:solidFill>
                  <a:srgbClr val="FF0000"/>
                </a:solidFill>
                <a:effectLst>
                  <a:outerShdw blurRad="38100" dist="38100" dir="2700000" algn="tl">
                    <a:srgbClr val="000000">
                      <a:alpha val="43137"/>
                    </a:srgbClr>
                  </a:outerShdw>
                </a:effectLst>
                <a:latin typeface="Nyala"/>
              </a:rPr>
              <a:t>kHz and 1 GHz</a:t>
            </a:r>
            <a:r>
              <a:rPr lang="en-US" sz="2200" dirty="0">
                <a:latin typeface="Nyala"/>
              </a:rPr>
              <a:t> are normally called </a:t>
            </a:r>
            <a:r>
              <a:rPr lang="en-US" sz="2200" dirty="0">
                <a:solidFill>
                  <a:srgbClr val="FF0000"/>
                </a:solidFill>
                <a:effectLst>
                  <a:outerShdw blurRad="38100" dist="38100" dir="2700000" algn="tl">
                    <a:srgbClr val="000000">
                      <a:alpha val="43137"/>
                    </a:srgbClr>
                  </a:outerShdw>
                </a:effectLst>
                <a:latin typeface="Nyala"/>
              </a:rPr>
              <a:t>radio waves</a:t>
            </a:r>
            <a:r>
              <a:rPr lang="en-US" sz="2200" dirty="0">
                <a:latin typeface="Nyala"/>
              </a:rPr>
              <a:t>; </a:t>
            </a:r>
            <a:r>
              <a:rPr lang="en-US" sz="2200" dirty="0" smtClean="0">
                <a:solidFill>
                  <a:srgbClr val="FF0000"/>
                </a:solidFill>
                <a:effectLst>
                  <a:outerShdw blurRad="38100" dist="38100" dir="2700000" algn="tl">
                    <a:srgbClr val="000000">
                      <a:alpha val="43137"/>
                    </a:srgbClr>
                  </a:outerShdw>
                </a:effectLst>
                <a:latin typeface="Nyala"/>
              </a:rPr>
              <a:t>1</a:t>
            </a:r>
            <a:r>
              <a:rPr lang="en-US" sz="2200" dirty="0" smtClean="0">
                <a:latin typeface="Nyala"/>
              </a:rPr>
              <a:t> </a:t>
            </a:r>
            <a:r>
              <a:rPr lang="en-US" sz="2200" dirty="0">
                <a:latin typeface="Nyala"/>
              </a:rPr>
              <a:t>and </a:t>
            </a:r>
            <a:r>
              <a:rPr lang="en-US" sz="2200" dirty="0">
                <a:solidFill>
                  <a:srgbClr val="FF0000"/>
                </a:solidFill>
                <a:effectLst>
                  <a:outerShdw blurRad="38100" dist="38100" dir="2700000" algn="tl">
                    <a:srgbClr val="000000">
                      <a:alpha val="43137"/>
                    </a:srgbClr>
                  </a:outerShdw>
                </a:effectLst>
                <a:latin typeface="Nyala"/>
              </a:rPr>
              <a:t>300 GHz </a:t>
            </a:r>
            <a:r>
              <a:rPr lang="en-US" sz="2200" dirty="0">
                <a:latin typeface="Nyala"/>
              </a:rPr>
              <a:t>are called </a:t>
            </a:r>
            <a:r>
              <a:rPr lang="en-US" sz="2200" dirty="0">
                <a:solidFill>
                  <a:srgbClr val="FF0000"/>
                </a:solidFill>
                <a:effectLst>
                  <a:outerShdw blurRad="38100" dist="38100" dir="2700000" algn="tl">
                    <a:srgbClr val="000000">
                      <a:alpha val="43137"/>
                    </a:srgbClr>
                  </a:outerShdw>
                </a:effectLst>
                <a:latin typeface="Nyala"/>
              </a:rPr>
              <a:t>microwaves</a:t>
            </a:r>
            <a:r>
              <a:rPr lang="en-US" sz="2200" dirty="0">
                <a:latin typeface="Nyala"/>
              </a:rPr>
              <a:t>.</a:t>
            </a:r>
          </a:p>
          <a:p>
            <a:pPr algn="just">
              <a:lnSpc>
                <a:spcPct val="170000"/>
              </a:lnSpc>
              <a:buFont typeface="Webdings" pitchFamily="18" charset="2"/>
              <a:buChar char="ÿ"/>
              <a:defRPr/>
            </a:pPr>
            <a:r>
              <a:rPr lang="en-US" sz="2200" dirty="0" smtClean="0">
                <a:latin typeface="Nyala"/>
              </a:rPr>
              <a:t>Bbehavior: Radio </a:t>
            </a:r>
            <a:r>
              <a:rPr lang="en-US" sz="2200" dirty="0">
                <a:latin typeface="Nyala"/>
              </a:rPr>
              <a:t>waves, for the most part, are </a:t>
            </a:r>
            <a:r>
              <a:rPr lang="en-US" sz="2200" dirty="0" smtClean="0">
                <a:solidFill>
                  <a:srgbClr val="FF0000"/>
                </a:solidFill>
                <a:effectLst>
                  <a:outerShdw blurRad="38100" dist="38100" dir="2700000" algn="tl">
                    <a:srgbClr val="000000">
                      <a:alpha val="43137"/>
                    </a:srgbClr>
                  </a:outerShdw>
                </a:effectLst>
                <a:latin typeface="Nyala"/>
              </a:rPr>
              <a:t>Omni-directional, </a:t>
            </a:r>
            <a:r>
              <a:rPr lang="en-US" sz="2200" dirty="0" smtClean="0">
                <a:latin typeface="Nyala"/>
              </a:rPr>
              <a:t>antenna propagated </a:t>
            </a:r>
            <a:r>
              <a:rPr lang="en-US" sz="2200" dirty="0">
                <a:latin typeface="Nyala"/>
              </a:rPr>
              <a:t>in all directions. </a:t>
            </a:r>
          </a:p>
          <a:p>
            <a:pPr algn="just">
              <a:lnSpc>
                <a:spcPct val="170000"/>
              </a:lnSpc>
              <a:buFont typeface="Webdings" pitchFamily="18" charset="2"/>
              <a:buChar char="ÿ"/>
              <a:defRPr/>
            </a:pPr>
            <a:r>
              <a:rPr lang="en-US" sz="2200" dirty="0">
                <a:latin typeface="Nyala"/>
              </a:rPr>
              <a:t>This means that the sending and receiving antennas do not have to be aligned. </a:t>
            </a:r>
            <a:r>
              <a:rPr lang="en-US" sz="2200" dirty="0">
                <a:solidFill>
                  <a:srgbClr val="FF0000"/>
                </a:solidFill>
                <a:effectLst>
                  <a:outerShdw blurRad="38100" dist="38100" dir="2700000" algn="tl">
                    <a:srgbClr val="000000">
                      <a:alpha val="43137"/>
                    </a:srgbClr>
                  </a:outerShdw>
                </a:effectLst>
                <a:latin typeface="Nyala"/>
              </a:rPr>
              <a:t>A sending antenna </a:t>
            </a:r>
            <a:r>
              <a:rPr lang="en-US" sz="2200" dirty="0">
                <a:latin typeface="Nyala"/>
              </a:rPr>
              <a:t>sends waves that can be received by any receiving antenna.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46</a:t>
            </a:fld>
            <a:endParaRPr lang="en-US"/>
          </a:p>
        </p:txBody>
      </p:sp>
      <p:pic>
        <p:nvPicPr>
          <p:cNvPr id="5" name="Content Placeholder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62600" y="4980278"/>
            <a:ext cx="2547880"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9720" y="186816"/>
            <a:ext cx="8229600" cy="579438"/>
          </a:xfrm>
        </p:spPr>
        <p:txBody>
          <a:bodyPr>
            <a:normAutofit/>
          </a:bodyPr>
          <a:lstStyle/>
          <a:p>
            <a:r>
              <a:rPr lang="en-US" sz="2900" b="1" dirty="0" smtClean="0">
                <a:solidFill>
                  <a:srgbClr val="00B050"/>
                </a:solidFill>
                <a:latin typeface="Nyala"/>
                <a:cs typeface="Andalus" pitchFamily="18" charset="-78"/>
              </a:rPr>
              <a:t>Contd.</a:t>
            </a:r>
            <a:endParaRPr lang="en-US" sz="2900" b="1" dirty="0">
              <a:solidFill>
                <a:srgbClr val="00B050"/>
              </a:solidFill>
              <a:latin typeface="Nyala"/>
              <a:cs typeface="Andalus" pitchFamily="18" charset="-78"/>
            </a:endParaRPr>
          </a:p>
        </p:txBody>
      </p:sp>
      <p:sp>
        <p:nvSpPr>
          <p:cNvPr id="3" name="Content Placeholder 2"/>
          <p:cNvSpPr>
            <a:spLocks noGrp="1"/>
          </p:cNvSpPr>
          <p:nvPr>
            <p:ph idx="1"/>
          </p:nvPr>
        </p:nvSpPr>
        <p:spPr>
          <a:xfrm>
            <a:off x="381000" y="685800"/>
            <a:ext cx="8534400" cy="5943600"/>
          </a:xfrm>
        </p:spPr>
        <p:txBody>
          <a:bodyPr>
            <a:noAutofit/>
          </a:bodyPr>
          <a:lstStyle/>
          <a:p>
            <a:pPr marL="398463" indent="-398463" algn="just">
              <a:lnSpc>
                <a:spcPct val="140000"/>
              </a:lnSpc>
              <a:buFont typeface="Webdings" pitchFamily="18" charset="2"/>
              <a:buChar char="ÿ"/>
              <a:defRPr/>
            </a:pPr>
            <a:r>
              <a:rPr lang="en-US" sz="2300" dirty="0" smtClean="0">
                <a:latin typeface="Nyala"/>
              </a:rPr>
              <a:t>Radio waves, that propagate in the sky mode, can travel </a:t>
            </a:r>
            <a:r>
              <a:rPr lang="en-US" sz="2300" b="1" dirty="0" smtClean="0">
                <a:latin typeface="Nyala"/>
              </a:rPr>
              <a:t>long distances</a:t>
            </a:r>
            <a:r>
              <a:rPr lang="en-US" sz="2300" dirty="0" smtClean="0">
                <a:latin typeface="Nyala"/>
              </a:rPr>
              <a:t>. This makes radio waves a </a:t>
            </a:r>
            <a:r>
              <a:rPr lang="en-US" sz="2300" dirty="0" smtClean="0">
                <a:solidFill>
                  <a:srgbClr val="FF0000"/>
                </a:solidFill>
                <a:effectLst>
                  <a:outerShdw blurRad="38100" dist="38100" dir="2700000" algn="tl">
                    <a:srgbClr val="000000">
                      <a:alpha val="43137"/>
                    </a:srgbClr>
                  </a:outerShdw>
                </a:effectLst>
                <a:latin typeface="Nyala"/>
              </a:rPr>
              <a:t>good candidate for long-distance broadcasting </a:t>
            </a:r>
            <a:r>
              <a:rPr lang="en-US" sz="2300" dirty="0" smtClean="0">
                <a:latin typeface="Nyala"/>
              </a:rPr>
              <a:t>such as AM radio.</a:t>
            </a:r>
          </a:p>
          <a:p>
            <a:pPr marL="398463" indent="-398463" algn="just">
              <a:lnSpc>
                <a:spcPct val="140000"/>
              </a:lnSpc>
              <a:buFont typeface="Webdings" pitchFamily="18" charset="2"/>
              <a:buChar char="ÿ"/>
              <a:defRPr/>
            </a:pPr>
            <a:r>
              <a:rPr lang="en-US" sz="2300" dirty="0">
                <a:latin typeface="Nyala"/>
              </a:rPr>
              <a:t>Radio waves, particularly those of </a:t>
            </a:r>
            <a:r>
              <a:rPr lang="en-US" sz="2300" b="1" dirty="0">
                <a:latin typeface="Nyala"/>
              </a:rPr>
              <a:t>low and medium frequencies</a:t>
            </a:r>
            <a:r>
              <a:rPr lang="en-US" sz="2300" dirty="0">
                <a:latin typeface="Nyala"/>
              </a:rPr>
              <a:t>, can </a:t>
            </a:r>
            <a:r>
              <a:rPr lang="en-US" sz="2300" dirty="0">
                <a:solidFill>
                  <a:srgbClr val="FF0000"/>
                </a:solidFill>
                <a:effectLst>
                  <a:outerShdw blurRad="38100" dist="38100" dir="2700000" algn="tl">
                    <a:srgbClr val="000000">
                      <a:alpha val="43137"/>
                    </a:srgbClr>
                  </a:outerShdw>
                </a:effectLst>
                <a:latin typeface="Nyala"/>
              </a:rPr>
              <a:t>penetrate walls</a:t>
            </a:r>
            <a:r>
              <a:rPr lang="en-US" sz="2300" dirty="0">
                <a:latin typeface="Nyala"/>
              </a:rPr>
              <a:t>. </a:t>
            </a:r>
            <a:endParaRPr lang="en-US" sz="2300" dirty="0" smtClean="0">
              <a:latin typeface="Nyala"/>
            </a:endParaRPr>
          </a:p>
          <a:p>
            <a:pPr marL="398463" indent="-398463" algn="just">
              <a:lnSpc>
                <a:spcPct val="140000"/>
              </a:lnSpc>
              <a:buFont typeface="Webdings" pitchFamily="18" charset="2"/>
              <a:buChar char="ÿ"/>
              <a:defRPr/>
            </a:pPr>
            <a:r>
              <a:rPr lang="en-US" sz="2300" dirty="0" smtClean="0">
                <a:latin typeface="Nyala"/>
              </a:rPr>
              <a:t>This </a:t>
            </a:r>
            <a:r>
              <a:rPr lang="en-US" sz="2300" dirty="0">
                <a:latin typeface="Nyala"/>
              </a:rPr>
              <a:t>characteristic can be both an advantage and a disadvantage. </a:t>
            </a:r>
            <a:endParaRPr lang="en-US" sz="2300" dirty="0" smtClean="0">
              <a:latin typeface="Nyala"/>
            </a:endParaRPr>
          </a:p>
          <a:p>
            <a:pPr marL="398463" indent="-398463" algn="just">
              <a:lnSpc>
                <a:spcPct val="140000"/>
              </a:lnSpc>
              <a:buFont typeface="Webdings" pitchFamily="18" charset="2"/>
              <a:buChar char="ÿ"/>
              <a:defRPr/>
            </a:pPr>
            <a:r>
              <a:rPr lang="en-US" sz="2300" dirty="0" smtClean="0">
                <a:latin typeface="Nyala"/>
              </a:rPr>
              <a:t>It </a:t>
            </a:r>
            <a:r>
              <a:rPr lang="en-US" sz="2300" dirty="0">
                <a:latin typeface="Nyala"/>
              </a:rPr>
              <a:t>is an </a:t>
            </a:r>
            <a:r>
              <a:rPr lang="en-US" sz="2300" b="1" dirty="0">
                <a:latin typeface="Nyala"/>
              </a:rPr>
              <a:t>advantage</a:t>
            </a:r>
            <a:r>
              <a:rPr lang="en-US" sz="2300" dirty="0">
                <a:latin typeface="Nyala"/>
              </a:rPr>
              <a:t> because, for example, an AM radio can receive signals </a:t>
            </a:r>
            <a:r>
              <a:rPr lang="en-US" sz="2300" dirty="0">
                <a:solidFill>
                  <a:srgbClr val="FF0000"/>
                </a:solidFill>
                <a:effectLst>
                  <a:outerShdw blurRad="38100" dist="38100" dir="2700000" algn="tl">
                    <a:srgbClr val="000000">
                      <a:alpha val="43137"/>
                    </a:srgbClr>
                  </a:outerShdw>
                </a:effectLst>
                <a:latin typeface="Nyala"/>
              </a:rPr>
              <a:t>inside a building</a:t>
            </a:r>
            <a:r>
              <a:rPr lang="en-US" sz="2300" dirty="0">
                <a:latin typeface="Nyala"/>
              </a:rPr>
              <a:t>. </a:t>
            </a:r>
            <a:endParaRPr lang="en-US" sz="2300" dirty="0" smtClean="0">
              <a:latin typeface="Nyala"/>
            </a:endParaRPr>
          </a:p>
          <a:p>
            <a:pPr marL="398463" indent="-398463" algn="just">
              <a:lnSpc>
                <a:spcPct val="140000"/>
              </a:lnSpc>
              <a:buFont typeface="Webdings" pitchFamily="18" charset="2"/>
              <a:buChar char="ÿ"/>
              <a:defRPr/>
            </a:pPr>
            <a:r>
              <a:rPr lang="en-US" sz="2300" dirty="0" smtClean="0">
                <a:latin typeface="Nyala"/>
              </a:rPr>
              <a:t>It </a:t>
            </a:r>
            <a:r>
              <a:rPr lang="en-US" sz="2300" dirty="0">
                <a:latin typeface="Nyala"/>
              </a:rPr>
              <a:t>is a </a:t>
            </a:r>
            <a:r>
              <a:rPr lang="en-US" sz="2300" b="1" dirty="0">
                <a:latin typeface="Nyala"/>
              </a:rPr>
              <a:t>disadvantage</a:t>
            </a:r>
            <a:r>
              <a:rPr lang="en-US" sz="2300" dirty="0">
                <a:latin typeface="Nyala"/>
              </a:rPr>
              <a:t> because we cannot </a:t>
            </a:r>
            <a:r>
              <a:rPr lang="en-US" sz="2300" dirty="0">
                <a:solidFill>
                  <a:srgbClr val="FF0000"/>
                </a:solidFill>
                <a:effectLst>
                  <a:outerShdw blurRad="38100" dist="38100" dir="2700000" algn="tl">
                    <a:srgbClr val="000000">
                      <a:alpha val="43137"/>
                    </a:srgbClr>
                  </a:outerShdw>
                </a:effectLst>
                <a:latin typeface="Nyala"/>
              </a:rPr>
              <a:t>isolate a communication </a:t>
            </a:r>
            <a:r>
              <a:rPr lang="en-US" sz="2300" dirty="0">
                <a:latin typeface="Nyala"/>
              </a:rPr>
              <a:t>to just inside or outside a building.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47</a:t>
            </a:fld>
            <a:endParaRPr lang="en-US"/>
          </a:p>
        </p:txBody>
      </p:sp>
    </p:spTree>
    <p:extLst>
      <p:ext uri="{BB962C8B-B14F-4D97-AF65-F5344CB8AC3E}">
        <p14:creationId xmlns="" xmlns:p14="http://schemas.microsoft.com/office/powerpoint/2010/main" val="22336285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09720" y="186816"/>
            <a:ext cx="8229600" cy="579438"/>
          </a:xfrm>
        </p:spPr>
        <p:txBody>
          <a:bodyPr>
            <a:normAutofit/>
          </a:bodyPr>
          <a:lstStyle/>
          <a:p>
            <a:r>
              <a:rPr lang="en-US" sz="2900" b="1" dirty="0" smtClean="0">
                <a:solidFill>
                  <a:srgbClr val="00B050"/>
                </a:solidFill>
                <a:latin typeface="Nyala"/>
                <a:cs typeface="Andalus" pitchFamily="18" charset="-78"/>
              </a:rPr>
              <a:t>Contd.</a:t>
            </a:r>
            <a:endParaRPr lang="en-US" sz="2900" b="1" dirty="0">
              <a:solidFill>
                <a:srgbClr val="00B050"/>
              </a:solidFill>
              <a:latin typeface="Nyala"/>
              <a:cs typeface="Andalus" pitchFamily="18" charset="-78"/>
            </a:endParaRPr>
          </a:p>
        </p:txBody>
      </p:sp>
      <p:sp>
        <p:nvSpPr>
          <p:cNvPr id="3" name="Content Placeholder 2"/>
          <p:cNvSpPr>
            <a:spLocks noGrp="1"/>
          </p:cNvSpPr>
          <p:nvPr>
            <p:ph idx="1"/>
          </p:nvPr>
        </p:nvSpPr>
        <p:spPr>
          <a:xfrm>
            <a:off x="172068" y="762000"/>
            <a:ext cx="6533532" cy="5791200"/>
          </a:xfrm>
        </p:spPr>
        <p:txBody>
          <a:bodyPr>
            <a:noAutofit/>
          </a:bodyPr>
          <a:lstStyle/>
          <a:p>
            <a:pPr marL="0" indent="0" algn="just">
              <a:lnSpc>
                <a:spcPct val="200000"/>
              </a:lnSpc>
              <a:buNone/>
              <a:defRPr/>
            </a:pPr>
            <a:r>
              <a:rPr lang="en-US" sz="2800" b="1" i="1" dirty="0" smtClean="0">
                <a:latin typeface="Nyala"/>
              </a:rPr>
              <a:t>Applications</a:t>
            </a:r>
          </a:p>
          <a:p>
            <a:pPr lvl="1" indent="-311150" algn="just">
              <a:lnSpc>
                <a:spcPct val="200000"/>
              </a:lnSpc>
              <a:buClr>
                <a:schemeClr val="tx1">
                  <a:lumMod val="95000"/>
                  <a:lumOff val="5000"/>
                </a:schemeClr>
              </a:buClr>
              <a:buSzPct val="100000"/>
              <a:buFont typeface="Webdings" pitchFamily="18" charset="2"/>
              <a:buChar char="ÿ"/>
              <a:defRPr/>
            </a:pPr>
            <a:r>
              <a:rPr lang="en-US" sz="2400" dirty="0" smtClean="0">
                <a:latin typeface="Nyala"/>
              </a:rPr>
              <a:t>The unidirectional characteristics of radio waves make them useful for </a:t>
            </a:r>
            <a:r>
              <a:rPr lang="en-US" sz="2400" dirty="0" smtClean="0">
                <a:solidFill>
                  <a:srgbClr val="FF0000"/>
                </a:solidFill>
                <a:effectLst>
                  <a:outerShdw blurRad="38100" dist="38100" dir="2700000" algn="tl">
                    <a:srgbClr val="000000">
                      <a:alpha val="43137"/>
                    </a:srgbClr>
                  </a:outerShdw>
                </a:effectLst>
                <a:latin typeface="Nyala"/>
              </a:rPr>
              <a:t>multicasting</a:t>
            </a:r>
            <a:r>
              <a:rPr lang="en-US" sz="2400" dirty="0" smtClean="0">
                <a:latin typeface="Nyala"/>
              </a:rPr>
              <a:t>, in which there is one sender but many receivers. </a:t>
            </a:r>
          </a:p>
          <a:p>
            <a:pPr lvl="1" indent="-311150" algn="just">
              <a:lnSpc>
                <a:spcPct val="200000"/>
              </a:lnSpc>
              <a:buClr>
                <a:schemeClr val="tx1">
                  <a:lumMod val="95000"/>
                  <a:lumOff val="5000"/>
                </a:schemeClr>
              </a:buClr>
              <a:buSzPct val="100000"/>
              <a:buFont typeface="Webdings" pitchFamily="18" charset="2"/>
              <a:buChar char="ÿ"/>
              <a:defRPr/>
            </a:pPr>
            <a:r>
              <a:rPr lang="en-US" sz="2400" dirty="0" smtClean="0">
                <a:solidFill>
                  <a:srgbClr val="FF0000"/>
                </a:solidFill>
                <a:effectLst>
                  <a:outerShdw blurRad="38100" dist="38100" dir="2700000" algn="tl">
                    <a:srgbClr val="000000">
                      <a:alpha val="43137"/>
                    </a:srgbClr>
                  </a:outerShdw>
                </a:effectLst>
                <a:latin typeface="Nyala"/>
              </a:rPr>
              <a:t>AM and FM radio, television, maritime radio, cordless phones,  etc  </a:t>
            </a:r>
            <a:r>
              <a:rPr lang="en-US" sz="2400" dirty="0" smtClean="0">
                <a:latin typeface="Nyala"/>
              </a:rPr>
              <a:t>are examples of multicasting.</a:t>
            </a:r>
            <a:endParaRPr lang="en-US" sz="2400" dirty="0">
              <a:latin typeface="Nyala"/>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48</a:t>
            </a:fld>
            <a:endParaRPr lang="en-US"/>
          </a:p>
        </p:txBody>
      </p:sp>
      <p:pic>
        <p:nvPicPr>
          <p:cNvPr id="45060" name="Picture 2"/>
          <p:cNvPicPr>
            <a:picLocks noChangeAspect="1" noChangeArrowheads="1"/>
          </p:cNvPicPr>
          <p:nvPr/>
        </p:nvPicPr>
        <p:blipFill>
          <a:blip r:embed="rId2"/>
          <a:srcRect/>
          <a:stretch>
            <a:fillRect/>
          </a:stretch>
        </p:blipFill>
        <p:spPr bwMode="auto">
          <a:xfrm>
            <a:off x="6705600" y="1366800"/>
            <a:ext cx="228162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1736" y="299880"/>
            <a:ext cx="8229600" cy="487362"/>
          </a:xfrm>
        </p:spPr>
        <p:txBody>
          <a:bodyPr>
            <a:noAutofit/>
          </a:bodyPr>
          <a:lstStyle/>
          <a:p>
            <a:pPr>
              <a:defRPr/>
            </a:pPr>
            <a:r>
              <a:rPr lang="en-US" sz="4000" b="1" dirty="0">
                <a:solidFill>
                  <a:srgbClr val="00B050"/>
                </a:solidFill>
                <a:latin typeface="Nyala"/>
                <a:cs typeface="Andalus" pitchFamily="18" charset="-78"/>
              </a:rPr>
              <a:t>Microwaves</a:t>
            </a:r>
          </a:p>
        </p:txBody>
      </p:sp>
      <p:sp>
        <p:nvSpPr>
          <p:cNvPr id="3" name="Content Placeholder 2"/>
          <p:cNvSpPr>
            <a:spLocks noGrp="1"/>
          </p:cNvSpPr>
          <p:nvPr>
            <p:ph idx="1"/>
          </p:nvPr>
        </p:nvSpPr>
        <p:spPr>
          <a:xfrm>
            <a:off x="228600" y="990600"/>
            <a:ext cx="8686800" cy="5715000"/>
          </a:xfrm>
        </p:spPr>
        <p:txBody>
          <a:bodyPr>
            <a:noAutofit/>
          </a:bodyPr>
          <a:lstStyle/>
          <a:p>
            <a:pPr algn="just">
              <a:lnSpc>
                <a:spcPct val="150000"/>
              </a:lnSpc>
              <a:buFont typeface="Webdings" pitchFamily="18" charset="2"/>
              <a:buChar char="V"/>
              <a:defRPr/>
            </a:pPr>
            <a:r>
              <a:rPr lang="en-US" sz="2300" dirty="0" smtClean="0">
                <a:latin typeface="Nyala"/>
              </a:rPr>
              <a:t>Electromagnetic waves having frequencies between </a:t>
            </a:r>
            <a:r>
              <a:rPr lang="en-US" sz="2300" dirty="0" smtClean="0">
                <a:solidFill>
                  <a:srgbClr val="FF0000"/>
                </a:solidFill>
                <a:effectLst>
                  <a:outerShdw blurRad="38100" dist="38100" dir="2700000" algn="tl">
                    <a:srgbClr val="000000">
                      <a:alpha val="43137"/>
                    </a:srgbClr>
                  </a:outerShdw>
                </a:effectLst>
                <a:latin typeface="Nyala"/>
              </a:rPr>
              <a:t>1 and 300 GHz </a:t>
            </a:r>
            <a:r>
              <a:rPr lang="en-US" sz="2300" dirty="0" smtClean="0">
                <a:latin typeface="Nyala"/>
              </a:rPr>
              <a:t>are called </a:t>
            </a:r>
            <a:r>
              <a:rPr lang="en-US" sz="2300" dirty="0" smtClean="0">
                <a:solidFill>
                  <a:srgbClr val="FF0000"/>
                </a:solidFill>
                <a:effectLst>
                  <a:outerShdw blurRad="38100" dist="38100" dir="2700000" algn="tl">
                    <a:srgbClr val="000000">
                      <a:alpha val="43137"/>
                    </a:srgbClr>
                  </a:outerShdw>
                </a:effectLst>
                <a:latin typeface="Nyala"/>
              </a:rPr>
              <a:t>microwaves.</a:t>
            </a:r>
          </a:p>
          <a:p>
            <a:pPr algn="just">
              <a:lnSpc>
                <a:spcPct val="150000"/>
              </a:lnSpc>
              <a:buFont typeface="Webdings" pitchFamily="18" charset="2"/>
              <a:buChar char="V"/>
              <a:defRPr/>
            </a:pPr>
            <a:r>
              <a:rPr lang="en-US" sz="2300" dirty="0" smtClean="0">
                <a:latin typeface="Nyala"/>
              </a:rPr>
              <a:t>Microwaves are </a:t>
            </a:r>
            <a:r>
              <a:rPr lang="en-US" sz="2300" dirty="0" smtClean="0">
                <a:solidFill>
                  <a:srgbClr val="FF0000"/>
                </a:solidFill>
                <a:effectLst>
                  <a:outerShdw blurRad="38100" dist="38100" dir="2700000" algn="tl">
                    <a:srgbClr val="000000">
                      <a:alpha val="43137"/>
                    </a:srgbClr>
                  </a:outerShdw>
                </a:effectLst>
                <a:latin typeface="Nyala"/>
              </a:rPr>
              <a:t>unidirectional</a:t>
            </a:r>
            <a:r>
              <a:rPr lang="en-US" sz="2300" dirty="0" smtClean="0">
                <a:latin typeface="Nyala"/>
              </a:rPr>
              <a:t>. When an antenna transmits microwave waves, they can be </a:t>
            </a:r>
            <a:r>
              <a:rPr lang="en-US" sz="2300" dirty="0" smtClean="0">
                <a:solidFill>
                  <a:srgbClr val="FF0000"/>
                </a:solidFill>
                <a:effectLst>
                  <a:outerShdw blurRad="38100" dist="38100" dir="2700000" algn="tl">
                    <a:srgbClr val="000000">
                      <a:alpha val="43137"/>
                    </a:srgbClr>
                  </a:outerShdw>
                </a:effectLst>
                <a:latin typeface="Nyala"/>
              </a:rPr>
              <a:t>narrowly focused</a:t>
            </a:r>
            <a:r>
              <a:rPr lang="en-US" sz="2300" dirty="0" smtClean="0">
                <a:latin typeface="Nyala"/>
              </a:rPr>
              <a:t>. The unidirectional property has an obvious advantage. A pair of antennas can be aligned </a:t>
            </a:r>
            <a:r>
              <a:rPr lang="en-US" sz="2300" dirty="0" smtClean="0">
                <a:solidFill>
                  <a:srgbClr val="FF0000"/>
                </a:solidFill>
                <a:effectLst>
                  <a:outerShdw blurRad="38100" dist="38100" dir="2700000" algn="tl">
                    <a:srgbClr val="000000">
                      <a:alpha val="43137"/>
                    </a:srgbClr>
                  </a:outerShdw>
                </a:effectLst>
                <a:latin typeface="Nyala"/>
              </a:rPr>
              <a:t>without interfering </a:t>
            </a:r>
            <a:r>
              <a:rPr lang="en-US" sz="2300" dirty="0" smtClean="0">
                <a:latin typeface="Nyala"/>
              </a:rPr>
              <a:t>with another pair of aligned antennas.</a:t>
            </a:r>
          </a:p>
          <a:p>
            <a:pPr algn="just">
              <a:lnSpc>
                <a:spcPct val="150000"/>
              </a:lnSpc>
              <a:buFont typeface="Webdings" pitchFamily="18" charset="2"/>
              <a:buChar char="V"/>
              <a:defRPr/>
            </a:pPr>
            <a:r>
              <a:rPr lang="en-US" sz="2300" dirty="0" smtClean="0">
                <a:latin typeface="Nyala"/>
              </a:rPr>
              <a:t>some characteristics of microwave propagation:</a:t>
            </a:r>
          </a:p>
          <a:p>
            <a:pPr lvl="1" indent="-266700" algn="just">
              <a:lnSpc>
                <a:spcPct val="150000"/>
              </a:lnSpc>
              <a:buFont typeface="Webdings" pitchFamily="18" charset="2"/>
              <a:buChar char="ÿ"/>
              <a:defRPr/>
            </a:pPr>
            <a:r>
              <a:rPr lang="en-US" sz="2300" dirty="0" smtClean="0">
                <a:latin typeface="Nyala"/>
              </a:rPr>
              <a:t>Microwave propagation is </a:t>
            </a:r>
            <a:r>
              <a:rPr lang="en-US" sz="2300" dirty="0" smtClean="0">
                <a:solidFill>
                  <a:srgbClr val="FF0000"/>
                </a:solidFill>
                <a:effectLst>
                  <a:outerShdw blurRad="38100" dist="38100" dir="2700000" algn="tl">
                    <a:srgbClr val="000000">
                      <a:alpha val="43137"/>
                    </a:srgbClr>
                  </a:outerShdw>
                </a:effectLst>
                <a:latin typeface="Nyala"/>
              </a:rPr>
              <a:t>line-of-sight</a:t>
            </a:r>
            <a:r>
              <a:rPr lang="en-US" sz="2300" dirty="0" smtClean="0">
                <a:latin typeface="Nyala"/>
              </a:rPr>
              <a:t>. So need to be </a:t>
            </a:r>
            <a:r>
              <a:rPr lang="en-US" sz="2300" dirty="0" smtClean="0">
                <a:solidFill>
                  <a:srgbClr val="FF0000"/>
                </a:solidFill>
                <a:effectLst>
                  <a:outerShdw blurRad="38100" dist="38100" dir="2700000" algn="tl">
                    <a:srgbClr val="000000">
                      <a:alpha val="43137"/>
                    </a:srgbClr>
                  </a:outerShdw>
                </a:effectLst>
                <a:latin typeface="Nyala"/>
              </a:rPr>
              <a:t>very tall</a:t>
            </a:r>
            <a:r>
              <a:rPr lang="en-US" sz="2300" dirty="0" smtClean="0">
                <a:latin typeface="Nyala"/>
              </a:rPr>
              <a:t>.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319548" y="127158"/>
            <a:ext cx="8382000" cy="639762"/>
          </a:xfrm>
        </p:spPr>
        <p:txBody>
          <a:bodyPr>
            <a:normAutofit/>
          </a:bodyPr>
          <a:lstStyle/>
          <a:p>
            <a:pPr eaLnBrk="1" hangingPunct="1"/>
            <a:r>
              <a:rPr lang="en-US" sz="2600" b="1" dirty="0">
                <a:solidFill>
                  <a:srgbClr val="00B050"/>
                </a:solidFill>
                <a:latin typeface="Nyala"/>
                <a:cs typeface="Andalus" pitchFamily="18" charset="-78"/>
              </a:rPr>
              <a:t>GUIDED</a:t>
            </a:r>
            <a:r>
              <a:rPr lang="en-US" sz="3200" dirty="0" smtClean="0">
                <a:latin typeface="Nyala"/>
              </a:rPr>
              <a:t> </a:t>
            </a:r>
            <a:r>
              <a:rPr lang="en-US" sz="2600" b="1" dirty="0">
                <a:solidFill>
                  <a:srgbClr val="00B050"/>
                </a:solidFill>
                <a:latin typeface="Nyala"/>
                <a:cs typeface="Andalus" pitchFamily="18" charset="-78"/>
              </a:rPr>
              <a:t>TRANSMSSION MEDIA</a:t>
            </a:r>
          </a:p>
        </p:txBody>
      </p:sp>
      <p:sp>
        <p:nvSpPr>
          <p:cNvPr id="8195" name="Content Placeholder 2"/>
          <p:cNvSpPr>
            <a:spLocks noGrp="1"/>
          </p:cNvSpPr>
          <p:nvPr>
            <p:ph idx="1"/>
          </p:nvPr>
        </p:nvSpPr>
        <p:spPr>
          <a:xfrm>
            <a:off x="228600" y="624348"/>
            <a:ext cx="8686800" cy="6019800"/>
          </a:xfrm>
        </p:spPr>
        <p:txBody>
          <a:bodyPr>
            <a:noAutofit/>
          </a:bodyPr>
          <a:lstStyle/>
          <a:p>
            <a:pPr marL="398463" indent="-398463" algn="just" eaLnBrk="1" hangingPunct="1">
              <a:lnSpc>
                <a:spcPct val="130000"/>
              </a:lnSpc>
              <a:buFont typeface="Webdings" pitchFamily="18" charset="2"/>
              <a:buChar char="ÿ"/>
              <a:defRPr/>
            </a:pPr>
            <a:r>
              <a:rPr lang="en-US" sz="2800" dirty="0" smtClean="0">
                <a:latin typeface="Nyala"/>
              </a:rPr>
              <a:t>Provide </a:t>
            </a:r>
            <a:r>
              <a:rPr lang="en-US" sz="2800" dirty="0">
                <a:latin typeface="Nyala"/>
              </a:rPr>
              <a:t>a conduit from one device to </a:t>
            </a:r>
            <a:r>
              <a:rPr lang="en-US" sz="2800" dirty="0" smtClean="0">
                <a:latin typeface="Nyala"/>
              </a:rPr>
              <a:t>another:</a:t>
            </a:r>
          </a:p>
          <a:p>
            <a:pPr marL="741363" lvl="1" indent="-398463" algn="just">
              <a:lnSpc>
                <a:spcPct val="130000"/>
              </a:lnSpc>
              <a:buFont typeface="Webdings" pitchFamily="18" charset="2"/>
              <a:buChar char="ÿ"/>
              <a:defRPr/>
            </a:pPr>
            <a:r>
              <a:rPr lang="en-US" sz="2500" dirty="0" smtClean="0">
                <a:solidFill>
                  <a:srgbClr val="FF0000"/>
                </a:solidFill>
                <a:effectLst>
                  <a:outerShdw blurRad="38100" dist="38100" dir="2700000" algn="tl">
                    <a:srgbClr val="000000">
                      <a:alpha val="43137"/>
                    </a:srgbClr>
                  </a:outerShdw>
                </a:effectLst>
                <a:latin typeface="Nyala"/>
              </a:rPr>
              <a:t>twisted-pair </a:t>
            </a:r>
            <a:r>
              <a:rPr lang="en-US" sz="2500" dirty="0">
                <a:solidFill>
                  <a:srgbClr val="FF0000"/>
                </a:solidFill>
                <a:effectLst>
                  <a:outerShdw blurRad="38100" dist="38100" dir="2700000" algn="tl">
                    <a:srgbClr val="000000">
                      <a:alpha val="43137"/>
                    </a:srgbClr>
                  </a:outerShdw>
                </a:effectLst>
                <a:latin typeface="Nyala"/>
              </a:rPr>
              <a:t>cable</a:t>
            </a:r>
            <a:r>
              <a:rPr lang="en-US" sz="2500" dirty="0">
                <a:latin typeface="Nyala"/>
              </a:rPr>
              <a:t>, </a:t>
            </a:r>
            <a:r>
              <a:rPr lang="en-US" sz="2500" dirty="0">
                <a:solidFill>
                  <a:srgbClr val="FF0000"/>
                </a:solidFill>
                <a:effectLst>
                  <a:outerShdw blurRad="38100" dist="38100" dir="2700000" algn="tl">
                    <a:srgbClr val="000000">
                      <a:alpha val="43137"/>
                    </a:srgbClr>
                  </a:outerShdw>
                </a:effectLst>
                <a:latin typeface="Nyala"/>
              </a:rPr>
              <a:t>coaxial cable</a:t>
            </a:r>
            <a:r>
              <a:rPr lang="en-US" sz="2500" dirty="0">
                <a:latin typeface="Nyala"/>
              </a:rPr>
              <a:t>, and </a:t>
            </a:r>
            <a:r>
              <a:rPr lang="en-US" sz="2500" dirty="0">
                <a:solidFill>
                  <a:srgbClr val="FF0000"/>
                </a:solidFill>
                <a:effectLst>
                  <a:outerShdw blurRad="38100" dist="38100" dir="2700000" algn="tl">
                    <a:srgbClr val="000000">
                      <a:alpha val="43137"/>
                    </a:srgbClr>
                  </a:outerShdw>
                </a:effectLst>
                <a:latin typeface="Nyala"/>
              </a:rPr>
              <a:t>fiber-optic cable</a:t>
            </a:r>
            <a:r>
              <a:rPr lang="en-US" sz="2500" dirty="0">
                <a:latin typeface="Nyala"/>
              </a:rPr>
              <a:t>. </a:t>
            </a:r>
          </a:p>
          <a:p>
            <a:pPr marL="398463" indent="-398463" algn="just" eaLnBrk="1" hangingPunct="1">
              <a:lnSpc>
                <a:spcPct val="130000"/>
              </a:lnSpc>
              <a:buFont typeface="Webdings" pitchFamily="18" charset="2"/>
              <a:buChar char="ÿ"/>
              <a:defRPr/>
            </a:pPr>
            <a:r>
              <a:rPr lang="en-US" sz="2800" dirty="0">
                <a:latin typeface="Nyala"/>
              </a:rPr>
              <a:t>A signal traveling along any of these media is </a:t>
            </a:r>
            <a:r>
              <a:rPr lang="en-US" sz="2800" dirty="0">
                <a:solidFill>
                  <a:srgbClr val="FF0000"/>
                </a:solidFill>
                <a:effectLst>
                  <a:outerShdw blurRad="38100" dist="38100" dir="2700000" algn="tl">
                    <a:srgbClr val="000000">
                      <a:alpha val="43137"/>
                    </a:srgbClr>
                  </a:outerShdw>
                </a:effectLst>
                <a:latin typeface="Nyala"/>
              </a:rPr>
              <a:t>directed and contained</a:t>
            </a:r>
            <a:r>
              <a:rPr lang="en-US" sz="2800" dirty="0">
                <a:latin typeface="Nyala"/>
              </a:rPr>
              <a:t> by the physical limits of the medium.</a:t>
            </a:r>
          </a:p>
          <a:p>
            <a:pPr marL="398463" indent="-398463" algn="just" eaLnBrk="1" hangingPunct="1">
              <a:lnSpc>
                <a:spcPct val="130000"/>
              </a:lnSpc>
              <a:buFont typeface="Webdings" pitchFamily="18" charset="2"/>
              <a:buChar char="ÿ"/>
              <a:defRPr/>
            </a:pPr>
            <a:r>
              <a:rPr lang="en-US" sz="2800" dirty="0">
                <a:latin typeface="Nyala"/>
              </a:rPr>
              <a:t> Twisted-pair and coaxial cable use </a:t>
            </a:r>
            <a:r>
              <a:rPr lang="en-US" sz="2800" dirty="0">
                <a:solidFill>
                  <a:srgbClr val="FF0000"/>
                </a:solidFill>
                <a:effectLst>
                  <a:outerShdw blurRad="38100" dist="38100" dir="2700000" algn="tl">
                    <a:srgbClr val="000000">
                      <a:alpha val="43137"/>
                    </a:srgbClr>
                  </a:outerShdw>
                </a:effectLst>
                <a:latin typeface="Nyala"/>
              </a:rPr>
              <a:t>metallic (copper) conductors</a:t>
            </a:r>
            <a:r>
              <a:rPr lang="en-US" sz="2800" dirty="0">
                <a:latin typeface="Nyala"/>
              </a:rPr>
              <a:t> that accept and transport signals in the form of </a:t>
            </a:r>
            <a:r>
              <a:rPr lang="en-US" sz="2800" dirty="0">
                <a:solidFill>
                  <a:srgbClr val="FF0000"/>
                </a:solidFill>
                <a:effectLst>
                  <a:outerShdw blurRad="38100" dist="38100" dir="2700000" algn="tl">
                    <a:srgbClr val="000000">
                      <a:alpha val="43137"/>
                    </a:srgbClr>
                  </a:outerShdw>
                </a:effectLst>
                <a:latin typeface="Nyala"/>
              </a:rPr>
              <a:t>electric current</a:t>
            </a:r>
            <a:r>
              <a:rPr lang="en-US" sz="2800" dirty="0">
                <a:latin typeface="Nyala"/>
              </a:rPr>
              <a:t>.</a:t>
            </a:r>
          </a:p>
          <a:p>
            <a:pPr marL="398463" indent="-398463" algn="just" eaLnBrk="1" hangingPunct="1">
              <a:lnSpc>
                <a:spcPct val="130000"/>
              </a:lnSpc>
              <a:buFont typeface="Webdings" pitchFamily="18" charset="2"/>
              <a:buChar char="ÿ"/>
              <a:defRPr/>
            </a:pPr>
            <a:r>
              <a:rPr lang="en-US" sz="2800" dirty="0">
                <a:latin typeface="Nyala"/>
              </a:rPr>
              <a:t> Optical fiber is a cable that accepts and transports signals in the form of </a:t>
            </a:r>
            <a:r>
              <a:rPr lang="en-US" sz="2800" dirty="0">
                <a:solidFill>
                  <a:srgbClr val="FF0000"/>
                </a:solidFill>
                <a:effectLst>
                  <a:outerShdw blurRad="38100" dist="38100" dir="2700000" algn="tl">
                    <a:srgbClr val="000000">
                      <a:alpha val="43137"/>
                    </a:srgbClr>
                  </a:outerShdw>
                </a:effectLst>
                <a:latin typeface="Nyala"/>
              </a:rPr>
              <a:t>light</a:t>
            </a:r>
            <a:r>
              <a:rPr lang="en-US" sz="2800" dirty="0">
                <a:latin typeface="Nyala"/>
              </a:rPr>
              <a:t>.</a:t>
            </a:r>
          </a:p>
          <a:p>
            <a:pPr marL="0" indent="0" eaLnBrk="1" hangingPunct="1">
              <a:lnSpc>
                <a:spcPct val="130000"/>
              </a:lnSpc>
              <a:buNone/>
              <a:defRPr/>
            </a:pPr>
            <a:endParaRPr lang="en-US" sz="2800" dirty="0" smtClean="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14628" y="339216"/>
            <a:ext cx="8229600" cy="533400"/>
          </a:xfrm>
        </p:spPr>
        <p:txBody>
          <a:bodyPr>
            <a:normAutofit/>
          </a:bodyPr>
          <a:lstStyle/>
          <a:p>
            <a:pPr>
              <a:defRPr/>
            </a:pPr>
            <a:r>
              <a:rPr lang="en-US" sz="2900" b="1" dirty="0" smtClean="0">
                <a:solidFill>
                  <a:srgbClr val="00B050"/>
                </a:solidFill>
                <a:latin typeface="Nyala"/>
                <a:cs typeface="Andalus" pitchFamily="18" charset="-78"/>
              </a:rPr>
              <a:t>Contd.</a:t>
            </a:r>
            <a:endParaRPr lang="en-US" sz="2900" b="1" dirty="0">
              <a:solidFill>
                <a:srgbClr val="00B050"/>
              </a:solidFill>
              <a:latin typeface="Nyala"/>
              <a:cs typeface="Andalus" pitchFamily="18" charset="-78"/>
            </a:endParaRPr>
          </a:p>
        </p:txBody>
      </p:sp>
      <p:sp>
        <p:nvSpPr>
          <p:cNvPr id="3" name="Content Placeholder 2"/>
          <p:cNvSpPr>
            <a:spLocks noGrp="1"/>
          </p:cNvSpPr>
          <p:nvPr>
            <p:ph idx="1"/>
          </p:nvPr>
        </p:nvSpPr>
        <p:spPr>
          <a:xfrm>
            <a:off x="304800" y="673512"/>
            <a:ext cx="8534400" cy="5943600"/>
          </a:xfrm>
        </p:spPr>
        <p:txBody>
          <a:bodyPr>
            <a:noAutofit/>
          </a:bodyPr>
          <a:lstStyle/>
          <a:p>
            <a:pPr marL="460375" lvl="1" indent="-342900" algn="just">
              <a:lnSpc>
                <a:spcPct val="200000"/>
              </a:lnSpc>
              <a:buFont typeface="Webdings" pitchFamily="18" charset="2"/>
              <a:buChar char="ÿ"/>
              <a:defRPr/>
            </a:pPr>
            <a:r>
              <a:rPr lang="en-US" sz="2200" dirty="0">
                <a:latin typeface="Nyala"/>
              </a:rPr>
              <a:t>The </a:t>
            </a:r>
            <a:r>
              <a:rPr lang="en-US" sz="2200" dirty="0">
                <a:solidFill>
                  <a:srgbClr val="FF0000"/>
                </a:solidFill>
                <a:effectLst>
                  <a:outerShdw blurRad="38100" dist="38100" dir="2700000" algn="tl">
                    <a:srgbClr val="000000">
                      <a:alpha val="43137"/>
                    </a:srgbClr>
                  </a:outerShdw>
                </a:effectLst>
                <a:latin typeface="Nyala"/>
              </a:rPr>
              <a:t>curvature </a:t>
            </a:r>
            <a:r>
              <a:rPr lang="en-US" sz="2200" dirty="0">
                <a:latin typeface="Nyala"/>
              </a:rPr>
              <a:t>of the earth as well as </a:t>
            </a:r>
            <a:r>
              <a:rPr lang="en-US" sz="2200" dirty="0">
                <a:solidFill>
                  <a:srgbClr val="FF0000"/>
                </a:solidFill>
                <a:effectLst>
                  <a:outerShdw blurRad="38100" dist="38100" dir="2700000" algn="tl">
                    <a:srgbClr val="000000">
                      <a:alpha val="43137"/>
                    </a:srgbClr>
                  </a:outerShdw>
                </a:effectLst>
                <a:latin typeface="Nyala"/>
              </a:rPr>
              <a:t>other blocking </a:t>
            </a:r>
            <a:r>
              <a:rPr lang="en-US" sz="2200" dirty="0">
                <a:latin typeface="Nyala"/>
              </a:rPr>
              <a:t>obstacles do not allow </a:t>
            </a:r>
            <a:r>
              <a:rPr lang="en-US" sz="2200" dirty="0" smtClean="0">
                <a:latin typeface="Nyala"/>
              </a:rPr>
              <a:t>to </a:t>
            </a:r>
            <a:r>
              <a:rPr lang="en-US" sz="2200" dirty="0">
                <a:latin typeface="Nyala"/>
              </a:rPr>
              <a:t>communicate by using microwaves</a:t>
            </a:r>
            <a:r>
              <a:rPr lang="en-US" sz="2200" dirty="0">
                <a:solidFill>
                  <a:srgbClr val="FF0000"/>
                </a:solidFill>
                <a:effectLst>
                  <a:outerShdw blurRad="38100" dist="38100" dir="2700000" algn="tl">
                    <a:srgbClr val="000000">
                      <a:alpha val="43137"/>
                    </a:srgbClr>
                  </a:outerShdw>
                </a:effectLst>
                <a:latin typeface="Nyala"/>
              </a:rPr>
              <a:t>. </a:t>
            </a:r>
          </a:p>
          <a:p>
            <a:pPr marL="460375" lvl="1" indent="-342900" algn="just">
              <a:lnSpc>
                <a:spcPct val="200000"/>
              </a:lnSpc>
              <a:buFont typeface="Webdings" pitchFamily="18" charset="2"/>
              <a:buChar char="ÿ"/>
              <a:defRPr/>
            </a:pPr>
            <a:r>
              <a:rPr lang="en-US" sz="2200" dirty="0">
                <a:solidFill>
                  <a:srgbClr val="FF0000"/>
                </a:solidFill>
                <a:effectLst>
                  <a:outerShdw blurRad="38100" dist="38100" dir="2700000" algn="tl">
                    <a:srgbClr val="000000">
                      <a:alpha val="43137"/>
                    </a:srgbClr>
                  </a:outerShdw>
                </a:effectLst>
                <a:latin typeface="Nyala"/>
              </a:rPr>
              <a:t>Repeaters </a:t>
            </a:r>
            <a:r>
              <a:rPr lang="en-US" sz="2200" dirty="0">
                <a:latin typeface="Nyala"/>
              </a:rPr>
              <a:t>are often needed for long distance communication.</a:t>
            </a:r>
          </a:p>
          <a:p>
            <a:pPr marL="460375" lvl="1" indent="-342900" algn="just">
              <a:lnSpc>
                <a:spcPct val="200000"/>
              </a:lnSpc>
              <a:buFont typeface="Webdings" pitchFamily="18" charset="2"/>
              <a:buChar char="ÿ"/>
              <a:defRPr/>
            </a:pPr>
            <a:r>
              <a:rPr lang="en-US" sz="2200" dirty="0" smtClean="0">
                <a:latin typeface="Nyala"/>
              </a:rPr>
              <a:t>Very high-frequency microwaves </a:t>
            </a:r>
            <a:r>
              <a:rPr lang="en-US" sz="2200" dirty="0" smtClean="0">
                <a:solidFill>
                  <a:srgbClr val="FF0000"/>
                </a:solidFill>
                <a:effectLst>
                  <a:outerShdw blurRad="38100" dist="38100" dir="2700000" algn="tl">
                    <a:srgbClr val="000000">
                      <a:alpha val="43137"/>
                    </a:srgbClr>
                  </a:outerShdw>
                </a:effectLst>
                <a:latin typeface="Nyala"/>
              </a:rPr>
              <a:t>cannot penetrate walls</a:t>
            </a:r>
            <a:r>
              <a:rPr lang="en-US" sz="2200" dirty="0" smtClean="0">
                <a:latin typeface="Nyala"/>
              </a:rPr>
              <a:t>. </a:t>
            </a:r>
          </a:p>
          <a:p>
            <a:pPr marL="731837" lvl="2" indent="-339725" algn="just">
              <a:lnSpc>
                <a:spcPct val="200000"/>
              </a:lnSpc>
              <a:buFont typeface="Webdings" pitchFamily="18" charset="2"/>
              <a:buChar char="V"/>
              <a:defRPr/>
            </a:pPr>
            <a:r>
              <a:rPr lang="en-US" sz="2200" dirty="0" smtClean="0">
                <a:latin typeface="Nyala"/>
              </a:rPr>
              <a:t>Is a disadvantage, if </a:t>
            </a:r>
            <a:r>
              <a:rPr lang="en-US" sz="2200" dirty="0" smtClean="0">
                <a:solidFill>
                  <a:srgbClr val="FF0000"/>
                </a:solidFill>
                <a:effectLst>
                  <a:outerShdw blurRad="38100" dist="38100" dir="2700000" algn="tl">
                    <a:srgbClr val="000000">
                      <a:alpha val="43137"/>
                    </a:srgbClr>
                  </a:outerShdw>
                </a:effectLst>
                <a:latin typeface="Nyala"/>
              </a:rPr>
              <a:t>receivers are inside buildings</a:t>
            </a:r>
            <a:r>
              <a:rPr lang="en-US" sz="2200" dirty="0" smtClean="0">
                <a:latin typeface="Nyala"/>
              </a:rPr>
              <a:t>.</a:t>
            </a:r>
          </a:p>
          <a:p>
            <a:pPr marL="460375" lvl="1" indent="-342900" algn="just">
              <a:lnSpc>
                <a:spcPct val="200000"/>
              </a:lnSpc>
              <a:buFont typeface="Webdings" pitchFamily="18" charset="2"/>
              <a:buChar char="ÿ"/>
              <a:defRPr/>
            </a:pPr>
            <a:r>
              <a:rPr lang="en-US" sz="2200" dirty="0" smtClean="0">
                <a:latin typeface="Nyala"/>
              </a:rPr>
              <a:t>The microwave band is </a:t>
            </a:r>
            <a:r>
              <a:rPr lang="en-US" sz="2200" b="1" dirty="0" smtClean="0">
                <a:latin typeface="Nyala"/>
              </a:rPr>
              <a:t>relatively wide</a:t>
            </a:r>
            <a:r>
              <a:rPr lang="en-US" sz="2200" dirty="0" smtClean="0">
                <a:latin typeface="Nyala"/>
              </a:rPr>
              <a:t>, almost 299 GHz. </a:t>
            </a:r>
          </a:p>
          <a:p>
            <a:pPr marL="731837" lvl="2" indent="-339725" algn="just">
              <a:lnSpc>
                <a:spcPct val="200000"/>
              </a:lnSpc>
              <a:buFont typeface="Webdings" pitchFamily="18" charset="2"/>
              <a:buChar char="V"/>
              <a:defRPr/>
            </a:pPr>
            <a:r>
              <a:rPr lang="en-US" sz="2200" dirty="0" smtClean="0">
                <a:solidFill>
                  <a:srgbClr val="FF0000"/>
                </a:solidFill>
                <a:effectLst>
                  <a:outerShdw blurRad="38100" dist="38100" dir="2700000" algn="tl">
                    <a:srgbClr val="000000">
                      <a:alpha val="43137"/>
                    </a:srgbClr>
                  </a:outerShdw>
                </a:effectLst>
                <a:latin typeface="Nyala"/>
              </a:rPr>
              <a:t>wider subbands </a:t>
            </a:r>
            <a:r>
              <a:rPr lang="en-US" sz="2200" dirty="0" smtClean="0">
                <a:latin typeface="Nyala"/>
              </a:rPr>
              <a:t>can be assigned, and a </a:t>
            </a:r>
            <a:r>
              <a:rPr lang="en-US" sz="2200" dirty="0" smtClean="0">
                <a:solidFill>
                  <a:srgbClr val="FF0000"/>
                </a:solidFill>
                <a:effectLst>
                  <a:outerShdw blurRad="38100" dist="38100" dir="2700000" algn="tl">
                    <a:srgbClr val="000000">
                      <a:alpha val="43137"/>
                    </a:srgbClr>
                  </a:outerShdw>
                </a:effectLst>
                <a:latin typeface="Nyala"/>
              </a:rPr>
              <a:t>high data rate </a:t>
            </a:r>
            <a:r>
              <a:rPr lang="en-US" sz="2200" dirty="0" smtClean="0">
                <a:latin typeface="Nyala"/>
              </a:rPr>
              <a:t>is possible </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50</a:t>
            </a:fld>
            <a:endParaRPr lang="en-US"/>
          </a:p>
        </p:txBody>
      </p:sp>
    </p:spTree>
    <p:extLst>
      <p:ext uri="{BB962C8B-B14F-4D97-AF65-F5344CB8AC3E}">
        <p14:creationId xmlns="" xmlns:p14="http://schemas.microsoft.com/office/powerpoint/2010/main" val="38023369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01564" y="167148"/>
            <a:ext cx="8229600" cy="533400"/>
          </a:xfrm>
        </p:spPr>
        <p:txBody>
          <a:bodyPr>
            <a:normAutofit/>
          </a:bodyPr>
          <a:lstStyle/>
          <a:p>
            <a:pPr>
              <a:defRPr/>
            </a:pPr>
            <a:r>
              <a:rPr lang="en-US" sz="2900" b="1" dirty="0">
                <a:solidFill>
                  <a:srgbClr val="00B050"/>
                </a:solidFill>
                <a:latin typeface="Nyala"/>
                <a:cs typeface="Andalus" pitchFamily="18" charset="-78"/>
              </a:rPr>
              <a:t>Unidirectional</a:t>
            </a:r>
            <a:r>
              <a:rPr lang="en-US" sz="2400" i="1" dirty="0" smtClean="0">
                <a:solidFill>
                  <a:srgbClr val="FF0000"/>
                </a:solidFill>
                <a:effectLst>
                  <a:outerShdw blurRad="38100" dist="38100" dir="2700000" algn="tl">
                    <a:srgbClr val="000000">
                      <a:alpha val="43137"/>
                    </a:srgbClr>
                  </a:outerShdw>
                </a:effectLst>
                <a:latin typeface="Nyala"/>
              </a:rPr>
              <a:t> </a:t>
            </a:r>
            <a:r>
              <a:rPr lang="en-US" sz="2900" b="1" dirty="0">
                <a:solidFill>
                  <a:srgbClr val="00B050"/>
                </a:solidFill>
                <a:latin typeface="Nyala"/>
                <a:cs typeface="Andalus" pitchFamily="18" charset="-78"/>
              </a:rPr>
              <a:t>Antenna</a:t>
            </a:r>
          </a:p>
        </p:txBody>
      </p:sp>
      <p:sp>
        <p:nvSpPr>
          <p:cNvPr id="3" name="Content Placeholder 2"/>
          <p:cNvSpPr>
            <a:spLocks noGrp="1"/>
          </p:cNvSpPr>
          <p:nvPr>
            <p:ph idx="1"/>
          </p:nvPr>
        </p:nvSpPr>
        <p:spPr>
          <a:xfrm>
            <a:off x="228600" y="459660"/>
            <a:ext cx="8686800" cy="6019800"/>
          </a:xfrm>
        </p:spPr>
        <p:txBody>
          <a:bodyPr>
            <a:noAutofit/>
          </a:bodyPr>
          <a:lstStyle/>
          <a:p>
            <a:pPr algn="just">
              <a:lnSpc>
                <a:spcPct val="150000"/>
              </a:lnSpc>
              <a:buFont typeface="Webdings" pitchFamily="18" charset="2"/>
              <a:buChar char="ÿ"/>
              <a:defRPr/>
            </a:pPr>
            <a:r>
              <a:rPr lang="en-US" sz="2200" dirty="0" smtClean="0">
                <a:latin typeface="Nyala"/>
              </a:rPr>
              <a:t>Microwaves need unidirectional antennas that send out signals in one direction. </a:t>
            </a:r>
          </a:p>
          <a:p>
            <a:pPr algn="just">
              <a:lnSpc>
                <a:spcPct val="150000"/>
              </a:lnSpc>
              <a:buFont typeface="Webdings" pitchFamily="18" charset="2"/>
              <a:buChar char="ÿ"/>
              <a:defRPr/>
            </a:pPr>
            <a:r>
              <a:rPr lang="en-US" sz="2200" dirty="0" smtClean="0">
                <a:latin typeface="Nyala"/>
              </a:rPr>
              <a:t>Two types of antennas: the </a:t>
            </a:r>
            <a:r>
              <a:rPr lang="en-US" sz="2200" b="1" dirty="0" smtClean="0">
                <a:latin typeface="Nyala"/>
              </a:rPr>
              <a:t>parabolic dish</a:t>
            </a:r>
            <a:r>
              <a:rPr lang="en-US" sz="2200" dirty="0" smtClean="0">
                <a:solidFill>
                  <a:srgbClr val="FF0000"/>
                </a:solidFill>
                <a:latin typeface="Nyala"/>
              </a:rPr>
              <a:t> </a:t>
            </a:r>
            <a:r>
              <a:rPr lang="en-US" sz="2200" dirty="0" smtClean="0">
                <a:latin typeface="Nyala"/>
              </a:rPr>
              <a:t>and the </a:t>
            </a:r>
            <a:r>
              <a:rPr lang="en-US" sz="2200" b="1" dirty="0">
                <a:latin typeface="Nyala"/>
              </a:rPr>
              <a:t>horn</a:t>
            </a:r>
            <a:r>
              <a:rPr lang="en-US" sz="2200" dirty="0" smtClean="0">
                <a:latin typeface="Nyala"/>
              </a:rPr>
              <a:t>.</a:t>
            </a:r>
          </a:p>
          <a:p>
            <a:pPr marL="457200" indent="-457200" algn="just">
              <a:lnSpc>
                <a:spcPct val="150000"/>
              </a:lnSpc>
              <a:buFont typeface="+mj-lt"/>
              <a:buAutoNum type="arabicPeriod"/>
              <a:defRPr/>
            </a:pPr>
            <a:r>
              <a:rPr lang="en-US" sz="2200" b="1" dirty="0" smtClean="0">
                <a:effectLst>
                  <a:outerShdw blurRad="38100" dist="38100" dir="2700000" algn="tl">
                    <a:srgbClr val="000000">
                      <a:alpha val="43137"/>
                    </a:srgbClr>
                  </a:outerShdw>
                </a:effectLst>
                <a:latin typeface="Nyala"/>
              </a:rPr>
              <a:t>A parabolic dish antenna</a:t>
            </a:r>
            <a:r>
              <a:rPr lang="en-US" sz="2200" dirty="0" smtClean="0">
                <a:solidFill>
                  <a:srgbClr val="FF0000"/>
                </a:solidFill>
                <a:effectLst>
                  <a:outerShdw blurRad="38100" dist="38100" dir="2700000" algn="tl">
                    <a:srgbClr val="000000">
                      <a:alpha val="43137"/>
                    </a:srgbClr>
                  </a:outerShdw>
                </a:effectLst>
                <a:latin typeface="Nyala"/>
              </a:rPr>
              <a:t> </a:t>
            </a:r>
            <a:r>
              <a:rPr lang="en-US" sz="2200" dirty="0" smtClean="0">
                <a:latin typeface="Nyala"/>
              </a:rPr>
              <a:t>: </a:t>
            </a:r>
          </a:p>
          <a:p>
            <a:pPr marL="579438" lvl="1" indent="-342900" algn="just">
              <a:lnSpc>
                <a:spcPct val="150000"/>
              </a:lnSpc>
              <a:buFont typeface="Wingdings" pitchFamily="2" charset="2"/>
              <a:buChar char="Ø"/>
              <a:defRPr/>
            </a:pPr>
            <a:r>
              <a:rPr lang="en-US" sz="2000" dirty="0" smtClean="0">
                <a:latin typeface="Nyala"/>
              </a:rPr>
              <a:t>Every line parallel to the line of sight reflects off the curve at angles such that all the lines intersect in a common point called </a:t>
            </a:r>
            <a:r>
              <a:rPr lang="en-US" sz="2000" b="1" dirty="0" smtClean="0">
                <a:solidFill>
                  <a:srgbClr val="FF0000"/>
                </a:solidFill>
                <a:effectLst>
                  <a:outerShdw blurRad="38100" dist="38100" dir="2700000" algn="tl">
                    <a:srgbClr val="000000">
                      <a:alpha val="43137"/>
                    </a:srgbClr>
                  </a:outerShdw>
                </a:effectLst>
                <a:latin typeface="Nyala"/>
              </a:rPr>
              <a:t>the focus</a:t>
            </a:r>
            <a:r>
              <a:rPr lang="en-US" sz="2000" dirty="0" smtClean="0">
                <a:latin typeface="Nyala"/>
              </a:rPr>
              <a:t>. </a:t>
            </a:r>
          </a:p>
          <a:p>
            <a:pPr marL="579438" lvl="1" indent="-342900" algn="just">
              <a:lnSpc>
                <a:spcPct val="150000"/>
              </a:lnSpc>
              <a:buFont typeface="Wingdings" pitchFamily="2" charset="2"/>
              <a:buChar char="Ø"/>
              <a:defRPr/>
            </a:pPr>
            <a:r>
              <a:rPr lang="en-US" sz="2000" dirty="0" smtClean="0">
                <a:latin typeface="Nyala"/>
              </a:rPr>
              <a:t>The parabolic dish works as a funnel, catching a wide range of waves and directing them to a common point. </a:t>
            </a:r>
          </a:p>
          <a:p>
            <a:pPr marL="579438" lvl="1" indent="-342900" algn="just">
              <a:lnSpc>
                <a:spcPct val="150000"/>
              </a:lnSpc>
              <a:buFont typeface="Wingdings" pitchFamily="2" charset="2"/>
              <a:buChar char="Ø"/>
              <a:defRPr/>
            </a:pPr>
            <a:r>
              <a:rPr lang="en-US" sz="2000" dirty="0" smtClean="0">
                <a:latin typeface="Nyala"/>
              </a:rPr>
              <a:t>More of the signal is recovered than would be possible with a single-point receiver.</a:t>
            </a:r>
          </a:p>
          <a:p>
            <a:pPr marL="579438" lvl="1" indent="-342900" algn="just">
              <a:lnSpc>
                <a:spcPct val="150000"/>
              </a:lnSpc>
              <a:buFont typeface="Wingdings" pitchFamily="2" charset="2"/>
              <a:buChar char="Ø"/>
              <a:defRPr/>
            </a:pPr>
            <a:r>
              <a:rPr lang="en-US" sz="2000" dirty="0" smtClean="0">
                <a:latin typeface="Nyala"/>
              </a:rPr>
              <a:t>The </a:t>
            </a:r>
            <a:r>
              <a:rPr lang="en-US" sz="2000" dirty="0">
                <a:solidFill>
                  <a:srgbClr val="FF0000"/>
                </a:solidFill>
                <a:effectLst>
                  <a:outerShdw blurRad="38100" dist="38100" dir="2700000" algn="tl">
                    <a:srgbClr val="000000">
                      <a:alpha val="43137"/>
                    </a:srgbClr>
                  </a:outerShdw>
                </a:effectLst>
                <a:latin typeface="Nyala"/>
              </a:rPr>
              <a:t>microwaves hit the dish </a:t>
            </a:r>
            <a:r>
              <a:rPr lang="en-US" sz="2000" dirty="0">
                <a:latin typeface="Nyala"/>
              </a:rPr>
              <a:t>and are deflected outward in a reversal of the receipt path.</a:t>
            </a:r>
          </a:p>
          <a:p>
            <a:pPr marL="731838" lvl="1" indent="-457200" algn="just">
              <a:lnSpc>
                <a:spcPct val="150000"/>
              </a:lnSpc>
              <a:buFont typeface="+mj-lt"/>
              <a:buAutoNum type="arabicPeriod"/>
              <a:defRPr/>
            </a:pPr>
            <a:endParaRPr lang="en-US" sz="2000" dirty="0" smtClean="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105696"/>
            <a:ext cx="8229600" cy="533400"/>
          </a:xfrm>
        </p:spPr>
        <p:txBody>
          <a:bodyPr>
            <a:normAutofit/>
          </a:bodyPr>
          <a:lstStyle/>
          <a:p>
            <a:pPr>
              <a:defRPr/>
            </a:pPr>
            <a:r>
              <a:rPr lang="en-US" sz="2900" b="1" dirty="0" smtClean="0">
                <a:solidFill>
                  <a:srgbClr val="00B050"/>
                </a:solidFill>
                <a:latin typeface="Nyala"/>
                <a:cs typeface="Andalus" pitchFamily="18" charset="-78"/>
              </a:rPr>
              <a:t>Contd.</a:t>
            </a:r>
            <a:endParaRPr lang="en-US" sz="2900" b="1" dirty="0">
              <a:solidFill>
                <a:srgbClr val="00B050"/>
              </a:solidFill>
              <a:latin typeface="Nyala"/>
              <a:cs typeface="Andalus" pitchFamily="18" charset="-78"/>
            </a:endParaRPr>
          </a:p>
        </p:txBody>
      </p:sp>
      <p:sp>
        <p:nvSpPr>
          <p:cNvPr id="3" name="Content Placeholder 2"/>
          <p:cNvSpPr>
            <a:spLocks noGrp="1"/>
          </p:cNvSpPr>
          <p:nvPr>
            <p:ph idx="1"/>
          </p:nvPr>
        </p:nvSpPr>
        <p:spPr>
          <a:xfrm>
            <a:off x="228600" y="398208"/>
            <a:ext cx="8686800" cy="2477724"/>
          </a:xfrm>
        </p:spPr>
        <p:txBody>
          <a:bodyPr>
            <a:noAutofit/>
          </a:bodyPr>
          <a:lstStyle/>
          <a:p>
            <a:pPr marL="457200" indent="-457200" algn="just">
              <a:lnSpc>
                <a:spcPct val="150000"/>
              </a:lnSpc>
              <a:buFont typeface="+mj-lt"/>
              <a:buAutoNum type="arabicPeriod" startAt="2"/>
              <a:defRPr/>
            </a:pPr>
            <a:r>
              <a:rPr lang="en-US" sz="2200" b="1" dirty="0" smtClean="0">
                <a:solidFill>
                  <a:srgbClr val="FF0000"/>
                </a:solidFill>
                <a:effectLst>
                  <a:outerShdw blurRad="38100" dist="38100" dir="2700000" algn="tl">
                    <a:srgbClr val="000000">
                      <a:alpha val="43137"/>
                    </a:srgbClr>
                  </a:outerShdw>
                </a:effectLst>
                <a:latin typeface="Nyala"/>
              </a:rPr>
              <a:t>A horn antenna</a:t>
            </a:r>
            <a:r>
              <a:rPr lang="en-US" sz="2200" dirty="0" smtClean="0">
                <a:solidFill>
                  <a:srgbClr val="FF0000"/>
                </a:solidFill>
                <a:effectLst>
                  <a:outerShdw blurRad="38100" dist="38100" dir="2700000" algn="tl">
                    <a:srgbClr val="000000">
                      <a:alpha val="43137"/>
                    </a:srgbClr>
                  </a:outerShdw>
                </a:effectLst>
                <a:latin typeface="Nyala"/>
              </a:rPr>
              <a:t> </a:t>
            </a:r>
            <a:r>
              <a:rPr lang="en-US" sz="2200" dirty="0" smtClean="0">
                <a:latin typeface="Nyala"/>
              </a:rPr>
              <a:t>looks like a gigantic scoop. </a:t>
            </a:r>
          </a:p>
          <a:p>
            <a:pPr marL="568325" lvl="1" indent="-287338" algn="just">
              <a:lnSpc>
                <a:spcPct val="150000"/>
              </a:lnSpc>
              <a:buFont typeface="Wingdings" pitchFamily="2" charset="2"/>
              <a:buChar char="v"/>
              <a:defRPr/>
            </a:pPr>
            <a:r>
              <a:rPr lang="en-US" sz="2000" dirty="0" smtClean="0">
                <a:latin typeface="Nyala"/>
              </a:rPr>
              <a:t>Outgoing transmissions are broadcast up a stem (resembling a handle) and deflected outward in a series of narrow parallel beams by the curved head. </a:t>
            </a:r>
          </a:p>
          <a:p>
            <a:pPr marL="568325" lvl="1" indent="-287338" algn="just">
              <a:lnSpc>
                <a:spcPct val="150000"/>
              </a:lnSpc>
              <a:buFont typeface="Wingdings" pitchFamily="2" charset="2"/>
              <a:buChar char="v"/>
              <a:defRPr/>
            </a:pPr>
            <a:r>
              <a:rPr lang="en-US" sz="2000" dirty="0" smtClean="0">
                <a:latin typeface="Nyala"/>
              </a:rPr>
              <a:t>Received transmissions are collected by the scooped shape of the horn, in a manner similar to the parabolic dish, and are deflected down into the stem.</a:t>
            </a:r>
            <a:endParaRPr lang="en-US" sz="20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52</a:t>
            </a:fld>
            <a:endParaRPr lang="en-US"/>
          </a:p>
        </p:txBody>
      </p:sp>
      <p:pic>
        <p:nvPicPr>
          <p:cNvPr id="5" name="Picture 2"/>
          <p:cNvPicPr>
            <a:picLocks noChangeAspect="1" noChangeArrowheads="1"/>
          </p:cNvPicPr>
          <p:nvPr/>
        </p:nvPicPr>
        <p:blipFill>
          <a:blip r:embed="rId2"/>
          <a:srcRect/>
          <a:stretch>
            <a:fillRect/>
          </a:stretch>
        </p:blipFill>
        <p:spPr bwMode="auto">
          <a:xfrm>
            <a:off x="2556164" y="3451792"/>
            <a:ext cx="5959186" cy="2904559"/>
          </a:xfrm>
          <a:prstGeom prst="rect">
            <a:avLst/>
          </a:prstGeom>
          <a:noFill/>
          <a:ln w="9525">
            <a:noFill/>
            <a:miter lim="800000"/>
            <a:headEnd/>
            <a:tailEnd/>
          </a:ln>
        </p:spPr>
      </p:pic>
    </p:spTree>
    <p:extLst>
      <p:ext uri="{BB962C8B-B14F-4D97-AF65-F5344CB8AC3E}">
        <p14:creationId xmlns="" xmlns:p14="http://schemas.microsoft.com/office/powerpoint/2010/main" val="33526384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228600" y="106363"/>
            <a:ext cx="8382000" cy="884237"/>
          </a:xfrm>
        </p:spPr>
        <p:txBody>
          <a:bodyPr/>
          <a:lstStyle/>
          <a:p>
            <a:r>
              <a:rPr lang="en-US" sz="2600" b="1" dirty="0">
                <a:solidFill>
                  <a:srgbClr val="00B050"/>
                </a:solidFill>
                <a:latin typeface="Nyala"/>
                <a:cs typeface="Andalus" pitchFamily="18" charset="-78"/>
              </a:rPr>
              <a:t>Applications</a:t>
            </a:r>
          </a:p>
        </p:txBody>
      </p:sp>
      <p:sp>
        <p:nvSpPr>
          <p:cNvPr id="49155" name="Content Placeholder 2"/>
          <p:cNvSpPr>
            <a:spLocks noGrp="1"/>
          </p:cNvSpPr>
          <p:nvPr>
            <p:ph idx="1"/>
          </p:nvPr>
        </p:nvSpPr>
        <p:spPr>
          <a:xfrm>
            <a:off x="381000" y="914400"/>
            <a:ext cx="8534400" cy="5181600"/>
          </a:xfrm>
        </p:spPr>
        <p:txBody>
          <a:bodyPr/>
          <a:lstStyle/>
          <a:p>
            <a:pPr marL="339725" indent="-339725" algn="just">
              <a:lnSpc>
                <a:spcPct val="200000"/>
              </a:lnSpc>
              <a:buFont typeface="Wingdings" pitchFamily="2" charset="2"/>
              <a:buChar char="Ø"/>
              <a:defRPr/>
            </a:pPr>
            <a:r>
              <a:rPr lang="en-US" dirty="0" smtClean="0">
                <a:latin typeface="Nyala"/>
              </a:rPr>
              <a:t>Microwaves, due to their unidirectional properties, are very useful when </a:t>
            </a:r>
            <a:r>
              <a:rPr lang="en-US" b="1" dirty="0" smtClean="0">
                <a:latin typeface="Nyala"/>
              </a:rPr>
              <a:t>unicast</a:t>
            </a:r>
            <a:r>
              <a:rPr lang="en-US" b="1" dirty="0" smtClean="0">
                <a:effectLst>
                  <a:outerShdw blurRad="38100" dist="38100" dir="2700000" algn="tl">
                    <a:srgbClr val="000000">
                      <a:alpha val="43137"/>
                    </a:srgbClr>
                  </a:outerShdw>
                </a:effectLst>
                <a:latin typeface="Nyala"/>
              </a:rPr>
              <a:t> </a:t>
            </a:r>
            <a:r>
              <a:rPr lang="en-US" b="1" dirty="0" smtClean="0">
                <a:latin typeface="Nyala"/>
              </a:rPr>
              <a:t>(one-to-one) communication</a:t>
            </a:r>
            <a:r>
              <a:rPr lang="en-US" dirty="0" smtClean="0">
                <a:latin typeface="Nyala"/>
              </a:rPr>
              <a:t> is needed between the sender and the receiver. </a:t>
            </a:r>
          </a:p>
          <a:p>
            <a:pPr marL="339725" indent="-339725" algn="just">
              <a:lnSpc>
                <a:spcPct val="200000"/>
              </a:lnSpc>
              <a:buFont typeface="Wingdings" pitchFamily="2" charset="2"/>
              <a:buChar char="Ø"/>
              <a:defRPr/>
            </a:pPr>
            <a:r>
              <a:rPr lang="en-US" dirty="0" smtClean="0">
                <a:latin typeface="Nyala"/>
              </a:rPr>
              <a:t>They are used in </a:t>
            </a:r>
            <a:r>
              <a:rPr lang="en-US" b="1" dirty="0">
                <a:latin typeface="Nyala"/>
              </a:rPr>
              <a:t>cellular phones</a:t>
            </a:r>
            <a:r>
              <a:rPr lang="en-US" dirty="0">
                <a:latin typeface="Nyala"/>
              </a:rPr>
              <a:t>,</a:t>
            </a:r>
            <a:r>
              <a:rPr lang="en-US" b="1" dirty="0">
                <a:latin typeface="Nyala"/>
              </a:rPr>
              <a:t> satellite networks</a:t>
            </a:r>
            <a:r>
              <a:rPr lang="en-US" b="1" dirty="0">
                <a:effectLst>
                  <a:outerShdw blurRad="38100" dist="38100" dir="2700000" algn="tl">
                    <a:srgbClr val="000000">
                      <a:alpha val="43137"/>
                    </a:srgbClr>
                  </a:outerShdw>
                </a:effectLst>
                <a:latin typeface="Nyala"/>
              </a:rPr>
              <a:t> </a:t>
            </a:r>
            <a:r>
              <a:rPr lang="en-US" dirty="0">
                <a:latin typeface="Nyala"/>
              </a:rPr>
              <a:t>, and </a:t>
            </a:r>
            <a:r>
              <a:rPr lang="en-US" b="1" dirty="0">
                <a:latin typeface="Nyala"/>
              </a:rPr>
              <a:t>wireless </a:t>
            </a:r>
            <a:r>
              <a:rPr lang="en-US" b="1" dirty="0" smtClean="0">
                <a:latin typeface="Nyala"/>
              </a:rPr>
              <a:t>LANs.</a:t>
            </a:r>
            <a:endParaRPr lang="en-US" b="1"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53</a:t>
            </a:fld>
            <a:endParaRPr lang="en-US"/>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114800" y="3682785"/>
            <a:ext cx="3176588" cy="28769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1"/>
            <a:ext cx="7886700" cy="990600"/>
          </a:xfrm>
        </p:spPr>
        <p:txBody>
          <a:bodyPr/>
          <a:lstStyle/>
          <a:p>
            <a:r>
              <a:rPr lang="en-US" dirty="0" smtClean="0"/>
              <a:t>Satellite </a:t>
            </a:r>
            <a:endParaRPr lang="en-US" dirty="0"/>
          </a:p>
        </p:txBody>
      </p:sp>
      <p:sp>
        <p:nvSpPr>
          <p:cNvPr id="3" name="Content Placeholder 2"/>
          <p:cNvSpPr>
            <a:spLocks noGrp="1"/>
          </p:cNvSpPr>
          <p:nvPr>
            <p:ph idx="1"/>
          </p:nvPr>
        </p:nvSpPr>
        <p:spPr>
          <a:xfrm>
            <a:off x="380999" y="1371600"/>
            <a:ext cx="5119255" cy="4800600"/>
          </a:xfrm>
        </p:spPr>
        <p:txBody>
          <a:bodyPr>
            <a:normAutofit/>
          </a:bodyPr>
          <a:lstStyle/>
          <a:p>
            <a:pPr algn="just"/>
            <a:r>
              <a:rPr lang="en-US" sz="3200" dirty="0">
                <a:latin typeface="Nyala"/>
              </a:rPr>
              <a:t>A </a:t>
            </a:r>
            <a:r>
              <a:rPr lang="en-US" sz="3200" b="1" dirty="0">
                <a:solidFill>
                  <a:srgbClr val="005F86"/>
                </a:solidFill>
                <a:latin typeface="Nyala"/>
              </a:rPr>
              <a:t>communications satellite</a:t>
            </a:r>
            <a:r>
              <a:rPr lang="en-US" sz="3200" dirty="0">
                <a:solidFill>
                  <a:srgbClr val="005F86"/>
                </a:solidFill>
                <a:latin typeface="Nyala"/>
              </a:rPr>
              <a:t> </a:t>
            </a:r>
            <a:r>
              <a:rPr lang="en-US" sz="3200" dirty="0">
                <a:latin typeface="Nyala"/>
              </a:rPr>
              <a:t>is a space station that receives microwave signals from an earth-based station, amplifies it, and broadcasts the signal over a wide area</a:t>
            </a:r>
          </a:p>
          <a:p>
            <a:pPr algn="just"/>
            <a:endParaRPr lang="en-US" sz="32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54</a:t>
            </a:fld>
            <a:endParaRPr lang="en-US"/>
          </a:p>
        </p:txBody>
      </p:sp>
      <p:pic>
        <p:nvPicPr>
          <p:cNvPr id="5" name="Content Placeholder 8"/>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500255" y="609600"/>
            <a:ext cx="3524122" cy="4525963"/>
          </a:xfrm>
          <a:prstGeom prst="rect">
            <a:avLst/>
          </a:prstGeom>
        </p:spPr>
      </p:pic>
    </p:spTree>
    <p:extLst>
      <p:ext uri="{BB962C8B-B14F-4D97-AF65-F5344CB8AC3E}">
        <p14:creationId xmlns="" xmlns:p14="http://schemas.microsoft.com/office/powerpoint/2010/main" val="407048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0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304800"/>
            <a:ext cx="7886700" cy="777874"/>
          </a:xfrm>
        </p:spPr>
        <p:txBody>
          <a:bodyPr/>
          <a:lstStyle/>
          <a:p>
            <a:r>
              <a:rPr lang="en-GB" altLang="en-US" dirty="0"/>
              <a:t>Satellite Point to Point Link</a:t>
            </a:r>
          </a:p>
        </p:txBody>
      </p:sp>
      <p:pic>
        <p:nvPicPr>
          <p:cNvPr id="52228" name="Picture 4"/>
          <p:cNvPicPr>
            <a:picLocks noChangeAspect="1" noChangeArrowheads="1"/>
          </p:cNvPicPr>
          <p:nvPr/>
        </p:nvPicPr>
        <p:blipFill>
          <a:blip r:embed="rId2">
            <a:extLst>
              <a:ext uri="{28A0092B-C50C-407E-A947-70E740481C1C}">
                <a14:useLocalDpi xmlns="" xmlns:a14="http://schemas.microsoft.com/office/drawing/2010/main" val="0"/>
              </a:ext>
            </a:extLst>
          </a:blip>
          <a:srcRect b="59067"/>
          <a:stretch>
            <a:fillRect/>
          </a:stretch>
        </p:blipFill>
        <p:spPr bwMode="auto">
          <a:xfrm>
            <a:off x="304800" y="1039666"/>
            <a:ext cx="5153891" cy="281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2">
            <a:extLst>
              <a:ext uri="{28A0092B-C50C-407E-A947-70E740481C1C}">
                <a14:useLocalDpi xmlns="" xmlns:a14="http://schemas.microsoft.com/office/drawing/2010/main" val="0"/>
              </a:ext>
            </a:extLst>
          </a:blip>
          <a:srcRect t="44795" b="8496"/>
          <a:stretch>
            <a:fillRect/>
          </a:stretch>
        </p:blipFill>
        <p:spPr bwMode="auto">
          <a:xfrm>
            <a:off x="3048000" y="3971347"/>
            <a:ext cx="5539727" cy="25987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5105400" y="2589356"/>
            <a:ext cx="4175773" cy="1211480"/>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pPr>
            <a:r>
              <a:rPr lang="en-GB" altLang="en-US" dirty="0" smtClean="0"/>
              <a:t>Satellite Broadcast Link</a:t>
            </a:r>
            <a:endParaRPr lang="en-GB" altLang="en-US" dirty="0"/>
          </a:p>
        </p:txBody>
      </p:sp>
    </p:spTree>
    <p:extLst>
      <p:ext uri="{BB962C8B-B14F-4D97-AF65-F5344CB8AC3E}">
        <p14:creationId xmlns="" xmlns:p14="http://schemas.microsoft.com/office/powerpoint/2010/main" val="3450768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228600"/>
            <a:ext cx="8458200" cy="533400"/>
          </a:xfrm>
        </p:spPr>
        <p:txBody>
          <a:bodyPr>
            <a:noAutofit/>
          </a:bodyPr>
          <a:lstStyle/>
          <a:p>
            <a:pPr>
              <a:defRPr/>
            </a:pPr>
            <a:r>
              <a:rPr lang="en-US" sz="4000" b="1" dirty="0">
                <a:solidFill>
                  <a:srgbClr val="00B050"/>
                </a:solidFill>
                <a:latin typeface="Nyala"/>
                <a:cs typeface="Andalus" pitchFamily="18" charset="-78"/>
              </a:rPr>
              <a:t>Infrared</a:t>
            </a:r>
          </a:p>
        </p:txBody>
      </p:sp>
      <p:sp>
        <p:nvSpPr>
          <p:cNvPr id="3" name="Content Placeholder 2"/>
          <p:cNvSpPr>
            <a:spLocks noGrp="1"/>
          </p:cNvSpPr>
          <p:nvPr>
            <p:ph idx="1"/>
          </p:nvPr>
        </p:nvSpPr>
        <p:spPr>
          <a:xfrm>
            <a:off x="210456" y="1066800"/>
            <a:ext cx="8763000" cy="5710200"/>
          </a:xfrm>
        </p:spPr>
        <p:txBody>
          <a:bodyPr>
            <a:noAutofit/>
          </a:bodyPr>
          <a:lstStyle/>
          <a:p>
            <a:pPr marL="403225" indent="-403225" algn="just">
              <a:lnSpc>
                <a:spcPct val="130000"/>
              </a:lnSpc>
              <a:buFont typeface="Webdings" pitchFamily="18" charset="2"/>
              <a:buChar char="ÿ"/>
              <a:defRPr/>
            </a:pPr>
            <a:r>
              <a:rPr lang="en-US" sz="2300" dirty="0" smtClean="0">
                <a:latin typeface="Nyala"/>
              </a:rPr>
              <a:t>Frequencies from </a:t>
            </a:r>
            <a:r>
              <a:rPr lang="en-US" sz="2300" dirty="0" smtClean="0">
                <a:solidFill>
                  <a:srgbClr val="FF0000"/>
                </a:solidFill>
                <a:effectLst>
                  <a:outerShdw blurRad="38100" dist="38100" dir="2700000" algn="tl">
                    <a:srgbClr val="000000">
                      <a:alpha val="43137"/>
                    </a:srgbClr>
                  </a:outerShdw>
                </a:effectLst>
                <a:latin typeface="Nyala"/>
              </a:rPr>
              <a:t>300 GHz to 400 </a:t>
            </a:r>
            <a:r>
              <a:rPr lang="en-US" sz="2300" dirty="0" smtClean="0">
                <a:latin typeface="Nyala"/>
              </a:rPr>
              <a:t>THz (wavelengths from 1 mm to 770 nm), can be used for </a:t>
            </a:r>
            <a:r>
              <a:rPr lang="en-US" sz="2300" dirty="0" smtClean="0">
                <a:solidFill>
                  <a:srgbClr val="FF0000"/>
                </a:solidFill>
                <a:effectLst>
                  <a:outerShdw blurRad="38100" dist="38100" dir="2700000" algn="tl">
                    <a:srgbClr val="000000">
                      <a:alpha val="43137"/>
                    </a:srgbClr>
                  </a:outerShdw>
                </a:effectLst>
                <a:latin typeface="Nyala"/>
              </a:rPr>
              <a:t>short-range communication</a:t>
            </a:r>
            <a:r>
              <a:rPr lang="en-US" sz="2300" dirty="0" smtClean="0">
                <a:latin typeface="Nyala"/>
              </a:rPr>
              <a:t>. </a:t>
            </a:r>
          </a:p>
          <a:p>
            <a:pPr marL="403225" indent="-403225" algn="just">
              <a:lnSpc>
                <a:spcPct val="130000"/>
              </a:lnSpc>
              <a:buFont typeface="Webdings" pitchFamily="18" charset="2"/>
              <a:buChar char="ÿ"/>
              <a:defRPr/>
            </a:pPr>
            <a:r>
              <a:rPr lang="en-US" sz="2300" dirty="0" smtClean="0">
                <a:solidFill>
                  <a:srgbClr val="FF0000"/>
                </a:solidFill>
                <a:effectLst>
                  <a:outerShdw blurRad="38100" dist="38100" dir="2700000" algn="tl">
                    <a:srgbClr val="000000">
                      <a:alpha val="43137"/>
                    </a:srgbClr>
                  </a:outerShdw>
                </a:effectLst>
                <a:latin typeface="Nyala"/>
              </a:rPr>
              <a:t>cannot penetrate walls</a:t>
            </a:r>
            <a:r>
              <a:rPr lang="en-US" sz="2300" dirty="0" smtClean="0">
                <a:latin typeface="Nyala"/>
              </a:rPr>
              <a:t>. </a:t>
            </a:r>
          </a:p>
          <a:p>
            <a:pPr marL="403225" indent="-403225" algn="just">
              <a:lnSpc>
                <a:spcPct val="130000"/>
              </a:lnSpc>
              <a:buFont typeface="Webdings" pitchFamily="18" charset="2"/>
              <a:buChar char="ÿ"/>
              <a:defRPr/>
            </a:pPr>
            <a:r>
              <a:rPr lang="en-US" sz="2300" dirty="0" smtClean="0">
                <a:latin typeface="Nyala"/>
              </a:rPr>
              <a:t>This advantageous characteristic prevents </a:t>
            </a:r>
            <a:r>
              <a:rPr lang="en-US" sz="2300" dirty="0" smtClean="0">
                <a:solidFill>
                  <a:srgbClr val="FF0000"/>
                </a:solidFill>
                <a:effectLst>
                  <a:outerShdw blurRad="38100" dist="38100" dir="2700000" algn="tl">
                    <a:srgbClr val="000000">
                      <a:alpha val="43137"/>
                    </a:srgbClr>
                  </a:outerShdw>
                </a:effectLst>
                <a:latin typeface="Nyala"/>
              </a:rPr>
              <a:t>interference between one system and another</a:t>
            </a:r>
            <a:r>
              <a:rPr lang="en-US" sz="2300" dirty="0" smtClean="0">
                <a:latin typeface="Nyala"/>
              </a:rPr>
              <a:t>; a short-range communication system in one room cannot be affected by another system in the next room. </a:t>
            </a:r>
          </a:p>
          <a:p>
            <a:pPr marL="403225" indent="-403225" algn="just">
              <a:lnSpc>
                <a:spcPct val="130000"/>
              </a:lnSpc>
              <a:buFont typeface="Webdings" pitchFamily="18" charset="2"/>
              <a:buChar char="ÿ"/>
              <a:defRPr/>
            </a:pPr>
            <a:r>
              <a:rPr lang="en-US" sz="2300" dirty="0" smtClean="0">
                <a:latin typeface="Nyala"/>
              </a:rPr>
              <a:t>However</a:t>
            </a:r>
            <a:r>
              <a:rPr lang="en-US" sz="2300" dirty="0">
                <a:latin typeface="Nyala"/>
              </a:rPr>
              <a:t>, </a:t>
            </a:r>
            <a:r>
              <a:rPr lang="en-US" sz="2300" dirty="0" smtClean="0">
                <a:solidFill>
                  <a:srgbClr val="FF0000"/>
                </a:solidFill>
                <a:effectLst>
                  <a:outerShdw blurRad="38100" dist="38100" dir="2700000" algn="tl">
                    <a:srgbClr val="000000">
                      <a:alpha val="43137"/>
                    </a:srgbClr>
                  </a:outerShdw>
                </a:effectLst>
                <a:latin typeface="Nyala"/>
              </a:rPr>
              <a:t>useless </a:t>
            </a:r>
            <a:r>
              <a:rPr lang="en-US" sz="2300" dirty="0">
                <a:solidFill>
                  <a:srgbClr val="FF0000"/>
                </a:solidFill>
                <a:effectLst>
                  <a:outerShdw blurRad="38100" dist="38100" dir="2700000" algn="tl">
                    <a:srgbClr val="000000">
                      <a:alpha val="43137"/>
                    </a:srgbClr>
                  </a:outerShdw>
                </a:effectLst>
                <a:latin typeface="Nyala"/>
              </a:rPr>
              <a:t>for long-range communication</a:t>
            </a:r>
            <a:r>
              <a:rPr lang="en-US" sz="2300" dirty="0">
                <a:latin typeface="Nyala"/>
              </a:rPr>
              <a:t>. </a:t>
            </a:r>
          </a:p>
          <a:p>
            <a:pPr marL="403225" indent="-403225" algn="just">
              <a:lnSpc>
                <a:spcPct val="130000"/>
              </a:lnSpc>
              <a:buFont typeface="Webdings" pitchFamily="18" charset="2"/>
              <a:buChar char="ÿ"/>
              <a:defRPr/>
            </a:pPr>
            <a:r>
              <a:rPr lang="en-US" sz="2300" dirty="0" smtClean="0">
                <a:latin typeface="Nyala"/>
              </a:rPr>
              <a:t>We </a:t>
            </a:r>
            <a:r>
              <a:rPr lang="en-US" sz="2300" dirty="0">
                <a:latin typeface="Nyala"/>
              </a:rPr>
              <a:t>cannot use infrared waves outside a building because the </a:t>
            </a:r>
            <a:r>
              <a:rPr lang="en-US" sz="2300" dirty="0">
                <a:solidFill>
                  <a:srgbClr val="FF0000"/>
                </a:solidFill>
                <a:effectLst>
                  <a:outerShdw blurRad="38100" dist="38100" dir="2700000" algn="tl">
                    <a:srgbClr val="000000">
                      <a:alpha val="43137"/>
                    </a:srgbClr>
                  </a:outerShdw>
                </a:effectLst>
                <a:latin typeface="Nyala"/>
              </a:rPr>
              <a:t>sun's rays contain infrared waves that can interfere </a:t>
            </a:r>
            <a:r>
              <a:rPr lang="en-US" sz="2300" dirty="0">
                <a:latin typeface="Nyala"/>
              </a:rPr>
              <a:t>with the communication.</a:t>
            </a:r>
          </a:p>
          <a:p>
            <a:pPr marL="403225" indent="-403225" algn="just">
              <a:lnSpc>
                <a:spcPct val="130000"/>
              </a:lnSpc>
              <a:buFont typeface="Webdings" pitchFamily="18" charset="2"/>
              <a:buChar char="ÿ"/>
              <a:defRPr/>
            </a:pPr>
            <a:endParaRPr lang="en-US" sz="2300" dirty="0" smtClean="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52400" y="258762"/>
            <a:ext cx="8229600" cy="350838"/>
          </a:xfrm>
        </p:spPr>
        <p:txBody>
          <a:bodyPr>
            <a:normAutofit fontScale="90000"/>
          </a:bodyPr>
          <a:lstStyle/>
          <a:p>
            <a:r>
              <a:rPr lang="en-US" sz="2600" b="1" dirty="0">
                <a:solidFill>
                  <a:srgbClr val="00B050"/>
                </a:solidFill>
                <a:latin typeface="Nyala"/>
                <a:cs typeface="Andalus" pitchFamily="18" charset="-78"/>
              </a:rPr>
              <a:t>Applications</a:t>
            </a:r>
          </a:p>
        </p:txBody>
      </p:sp>
      <p:sp>
        <p:nvSpPr>
          <p:cNvPr id="3" name="Content Placeholder 2"/>
          <p:cNvSpPr>
            <a:spLocks noGrp="1"/>
          </p:cNvSpPr>
          <p:nvPr>
            <p:ph idx="1"/>
          </p:nvPr>
        </p:nvSpPr>
        <p:spPr>
          <a:xfrm>
            <a:off x="286656" y="584196"/>
            <a:ext cx="8686800" cy="6172200"/>
          </a:xfrm>
        </p:spPr>
        <p:txBody>
          <a:bodyPr>
            <a:noAutofit/>
          </a:bodyPr>
          <a:lstStyle/>
          <a:p>
            <a:pPr marL="347663" indent="-347663" algn="just">
              <a:lnSpc>
                <a:spcPct val="120000"/>
              </a:lnSpc>
              <a:buSzPct val="100000"/>
              <a:buFont typeface="Webdings" pitchFamily="18" charset="2"/>
              <a:buChar char="ÿ"/>
              <a:defRPr/>
            </a:pPr>
            <a:r>
              <a:rPr lang="en-US" sz="2200" dirty="0" smtClean="0">
                <a:latin typeface="Nyala"/>
              </a:rPr>
              <a:t>The infrared band, almost 400 THz, has an excellent potential for </a:t>
            </a:r>
            <a:r>
              <a:rPr lang="en-US" sz="2200" dirty="0" smtClean="0">
                <a:solidFill>
                  <a:srgbClr val="FF0000"/>
                </a:solidFill>
                <a:effectLst>
                  <a:outerShdw blurRad="38100" dist="38100" dir="2700000" algn="tl">
                    <a:srgbClr val="000000">
                      <a:alpha val="43137"/>
                    </a:srgbClr>
                  </a:outerShdw>
                </a:effectLst>
                <a:latin typeface="Nyala"/>
              </a:rPr>
              <a:t>data transmission</a:t>
            </a:r>
            <a:r>
              <a:rPr lang="en-US" sz="2200" dirty="0" smtClean="0">
                <a:latin typeface="Nyala"/>
              </a:rPr>
              <a:t>.</a:t>
            </a:r>
          </a:p>
          <a:p>
            <a:pPr marL="622300" lvl="2" indent="-347663" algn="just">
              <a:lnSpc>
                <a:spcPct val="120000"/>
              </a:lnSpc>
              <a:buSzPct val="100000"/>
              <a:buFont typeface="Wingdings" pitchFamily="2" charset="2"/>
              <a:buChar char="Ø"/>
              <a:defRPr/>
            </a:pPr>
            <a:r>
              <a:rPr lang="en-US" dirty="0" smtClean="0">
                <a:latin typeface="Nyala"/>
              </a:rPr>
              <a:t>Such a wide bandwidth can be used to transmit digital data with a very </a:t>
            </a:r>
            <a:r>
              <a:rPr lang="en-US" dirty="0" smtClean="0">
                <a:solidFill>
                  <a:srgbClr val="FF0000"/>
                </a:solidFill>
                <a:effectLst>
                  <a:outerShdw blurRad="38100" dist="38100" dir="2700000" algn="tl">
                    <a:srgbClr val="000000">
                      <a:alpha val="43137"/>
                    </a:srgbClr>
                  </a:outerShdw>
                </a:effectLst>
                <a:latin typeface="Nyala"/>
              </a:rPr>
              <a:t>high data rate.</a:t>
            </a:r>
          </a:p>
          <a:p>
            <a:pPr marL="347663" indent="-347663" algn="just">
              <a:lnSpc>
                <a:spcPct val="120000"/>
              </a:lnSpc>
              <a:buSzPct val="100000"/>
              <a:buFont typeface="Webdings" pitchFamily="18" charset="2"/>
              <a:buChar char="ÿ"/>
              <a:defRPr/>
            </a:pPr>
            <a:r>
              <a:rPr lang="en-US" sz="2200" dirty="0" smtClean="0">
                <a:latin typeface="Nyala"/>
              </a:rPr>
              <a:t>The </a:t>
            </a:r>
            <a:r>
              <a:rPr lang="en-US" sz="2200" b="1" i="1" dirty="0" smtClean="0">
                <a:latin typeface="Nyala"/>
              </a:rPr>
              <a:t>Infrared Data Association (IrDA)</a:t>
            </a:r>
            <a:r>
              <a:rPr lang="en-US" sz="2200" i="1" dirty="0" smtClean="0">
                <a:latin typeface="Nyala"/>
              </a:rPr>
              <a:t>, an association for sponsoring the use of infrared </a:t>
            </a:r>
            <a:r>
              <a:rPr lang="en-US" sz="2200" dirty="0" smtClean="0">
                <a:latin typeface="Nyala"/>
              </a:rPr>
              <a:t>waves, has established standards for using these signals for communication between devices such as </a:t>
            </a:r>
            <a:r>
              <a:rPr lang="en-US" sz="2200" dirty="0" smtClean="0">
                <a:solidFill>
                  <a:srgbClr val="FF0000"/>
                </a:solidFill>
                <a:effectLst>
                  <a:outerShdw blurRad="38100" dist="38100" dir="2700000" algn="tl">
                    <a:srgbClr val="000000">
                      <a:alpha val="43137"/>
                    </a:srgbClr>
                  </a:outerShdw>
                </a:effectLst>
                <a:latin typeface="Nyala"/>
              </a:rPr>
              <a:t>keyboards, mice, PCs, and printers</a:t>
            </a:r>
            <a:r>
              <a:rPr lang="en-US" sz="2200" dirty="0" smtClean="0">
                <a:latin typeface="Nyala"/>
              </a:rPr>
              <a:t>.</a:t>
            </a:r>
          </a:p>
          <a:p>
            <a:pPr marL="347663" indent="-347663" algn="just">
              <a:lnSpc>
                <a:spcPct val="120000"/>
              </a:lnSpc>
              <a:buSzPct val="100000"/>
              <a:buFont typeface="Webdings" pitchFamily="18" charset="2"/>
              <a:buChar char="ÿ"/>
              <a:defRPr/>
            </a:pPr>
            <a:r>
              <a:rPr lang="en-US" sz="2200" dirty="0" smtClean="0">
                <a:latin typeface="Nyala"/>
              </a:rPr>
              <a:t>The standard originally defined a data rate of </a:t>
            </a:r>
            <a:r>
              <a:rPr lang="en-US" sz="2200" dirty="0" smtClean="0">
                <a:solidFill>
                  <a:srgbClr val="FF0000"/>
                </a:solidFill>
                <a:effectLst>
                  <a:outerShdw blurRad="38100" dist="38100" dir="2700000" algn="tl">
                    <a:srgbClr val="000000">
                      <a:alpha val="43137"/>
                    </a:srgbClr>
                  </a:outerShdw>
                </a:effectLst>
                <a:latin typeface="Nyala"/>
              </a:rPr>
              <a:t>75 kbps </a:t>
            </a:r>
            <a:r>
              <a:rPr lang="en-US" sz="2200" dirty="0" smtClean="0">
                <a:latin typeface="Nyala"/>
              </a:rPr>
              <a:t>for a distance up to </a:t>
            </a:r>
            <a:r>
              <a:rPr lang="en-US" sz="2200" dirty="0" smtClean="0">
                <a:solidFill>
                  <a:srgbClr val="FF0000"/>
                </a:solidFill>
                <a:effectLst>
                  <a:outerShdw blurRad="38100" dist="38100" dir="2700000" algn="tl">
                    <a:srgbClr val="000000">
                      <a:alpha val="43137"/>
                    </a:srgbClr>
                  </a:outerShdw>
                </a:effectLst>
                <a:latin typeface="Nyala"/>
              </a:rPr>
              <a:t>8 m. </a:t>
            </a:r>
            <a:r>
              <a:rPr lang="en-US" sz="2200" dirty="0" smtClean="0">
                <a:latin typeface="Nyala"/>
              </a:rPr>
              <a:t>The recent standard defines a data rate of </a:t>
            </a:r>
            <a:r>
              <a:rPr lang="en-US" sz="2200" dirty="0" smtClean="0">
                <a:solidFill>
                  <a:srgbClr val="FF0000"/>
                </a:solidFill>
                <a:effectLst>
                  <a:outerShdw blurRad="38100" dist="38100" dir="2700000" algn="tl">
                    <a:srgbClr val="000000">
                      <a:alpha val="43137"/>
                    </a:srgbClr>
                  </a:outerShdw>
                </a:effectLst>
                <a:latin typeface="Nyala"/>
              </a:rPr>
              <a:t>4 Mbps</a:t>
            </a:r>
            <a:r>
              <a:rPr lang="en-US" sz="2200" dirty="0" smtClean="0">
                <a:latin typeface="Nyala"/>
              </a:rPr>
              <a:t>.</a:t>
            </a:r>
          </a:p>
          <a:p>
            <a:pPr marL="347663" indent="-347663" algn="just">
              <a:lnSpc>
                <a:spcPct val="120000"/>
              </a:lnSpc>
              <a:buSzPct val="100000"/>
              <a:buFont typeface="Webdings" pitchFamily="18" charset="2"/>
              <a:buChar char="ÿ"/>
              <a:defRPr/>
            </a:pPr>
            <a:r>
              <a:rPr lang="en-US" sz="2200" dirty="0" smtClean="0">
                <a:latin typeface="Nyala"/>
              </a:rPr>
              <a:t>Infrared signals defined by IrDA transmit through </a:t>
            </a:r>
            <a:r>
              <a:rPr lang="en-US" sz="2200" dirty="0" smtClean="0">
                <a:solidFill>
                  <a:srgbClr val="FF0000"/>
                </a:solidFill>
                <a:effectLst>
                  <a:outerShdw blurRad="38100" dist="38100" dir="2700000" algn="tl">
                    <a:srgbClr val="000000">
                      <a:alpha val="43137"/>
                    </a:srgbClr>
                  </a:outerShdw>
                </a:effectLst>
                <a:latin typeface="Nyala"/>
              </a:rPr>
              <a:t>line of sight</a:t>
            </a:r>
            <a:r>
              <a:rPr lang="en-US" sz="2200" dirty="0" smtClean="0">
                <a:latin typeface="Nyala"/>
              </a:rPr>
              <a:t>; the IrDA port on the </a:t>
            </a:r>
            <a:r>
              <a:rPr lang="en-US" sz="2200" dirty="0" smtClean="0">
                <a:solidFill>
                  <a:srgbClr val="FF0000"/>
                </a:solidFill>
                <a:effectLst>
                  <a:outerShdw blurRad="38100" dist="38100" dir="2700000" algn="tl">
                    <a:srgbClr val="000000">
                      <a:alpha val="43137"/>
                    </a:srgbClr>
                  </a:outerShdw>
                </a:effectLst>
                <a:latin typeface="Nyala"/>
              </a:rPr>
              <a:t>keyboard needs to point to the PC</a:t>
            </a:r>
            <a:r>
              <a:rPr lang="en-US" sz="2200" dirty="0" smtClean="0">
                <a:latin typeface="Nyala"/>
              </a:rPr>
              <a:t> for transmission to occur.</a:t>
            </a: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7538" name="Picture 2" descr="7"/>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505200" y="4684442"/>
            <a:ext cx="3163955" cy="2057399"/>
          </a:xfrm>
          <a:prstGeom prst="rect">
            <a:avLst/>
          </a:prstGeom>
          <a:noFill/>
          <a:extLst>
            <a:ext uri="{909E8E84-426E-40DD-AFC4-6F175D3DCCD1}">
              <a14:hiddenFill xmlns="" xmlns:a14="http://schemas.microsoft.com/office/drawing/2010/main">
                <a:solidFill>
                  <a:srgbClr val="FFFFFF"/>
                </a:solidFill>
              </a14:hiddenFill>
            </a:ext>
          </a:extLst>
        </p:spPr>
      </p:pic>
      <p:sp>
        <p:nvSpPr>
          <p:cNvPr id="1217539" name="Rectangle 3"/>
          <p:cNvSpPr>
            <a:spLocks noGrp="1" noChangeArrowheads="1"/>
          </p:cNvSpPr>
          <p:nvPr>
            <p:ph type="title"/>
          </p:nvPr>
        </p:nvSpPr>
        <p:spPr>
          <a:xfrm>
            <a:off x="457200" y="338139"/>
            <a:ext cx="7886700" cy="625474"/>
          </a:xfrm>
        </p:spPr>
        <p:txBody>
          <a:bodyPr/>
          <a:lstStyle/>
          <a:p>
            <a:r>
              <a:rPr lang="en-US" altLang="en-US" dirty="0"/>
              <a:t>Wireless Technologies</a:t>
            </a:r>
          </a:p>
        </p:txBody>
      </p:sp>
      <p:sp>
        <p:nvSpPr>
          <p:cNvPr id="1217540" name="Rectangle 4"/>
          <p:cNvSpPr>
            <a:spLocks noGrp="1" noChangeArrowheads="1"/>
          </p:cNvSpPr>
          <p:nvPr>
            <p:ph type="body" sz="half" idx="1"/>
          </p:nvPr>
        </p:nvSpPr>
        <p:spPr>
          <a:xfrm>
            <a:off x="304800" y="1173821"/>
            <a:ext cx="4440237" cy="4329113"/>
          </a:xfrm>
        </p:spPr>
        <p:txBody>
          <a:bodyPr>
            <a:noAutofit/>
          </a:bodyPr>
          <a:lstStyle/>
          <a:p>
            <a:r>
              <a:rPr lang="en-US" altLang="en-US" sz="3200" b="1" dirty="0">
                <a:latin typeface="Nyala"/>
              </a:rPr>
              <a:t>Pros</a:t>
            </a:r>
          </a:p>
          <a:p>
            <a:pPr lvl="1"/>
            <a:r>
              <a:rPr lang="en-US" altLang="en-US" sz="2800" dirty="0">
                <a:latin typeface="Nyala"/>
              </a:rPr>
              <a:t>Anytime, anywhere connectivity with hotspots</a:t>
            </a:r>
          </a:p>
          <a:p>
            <a:pPr lvl="1"/>
            <a:r>
              <a:rPr lang="en-US" altLang="en-US" sz="2800" dirty="0">
                <a:latin typeface="Nyala"/>
              </a:rPr>
              <a:t>Easy and cheap installation</a:t>
            </a:r>
          </a:p>
          <a:p>
            <a:pPr lvl="1"/>
            <a:r>
              <a:rPr lang="en-US" altLang="en-US" sz="2800" dirty="0">
                <a:latin typeface="Nyala"/>
              </a:rPr>
              <a:t>Device prices dropping</a:t>
            </a:r>
          </a:p>
          <a:p>
            <a:pPr lvl="1"/>
            <a:r>
              <a:rPr lang="en-US" altLang="en-US" sz="2800" dirty="0">
                <a:latin typeface="Nyala"/>
              </a:rPr>
              <a:t>Data rate capabilities increasing</a:t>
            </a:r>
          </a:p>
          <a:p>
            <a:pPr lvl="1"/>
            <a:r>
              <a:rPr lang="en-US" altLang="en-US" sz="2800" dirty="0">
                <a:latin typeface="Nyala"/>
              </a:rPr>
              <a:t>Easy expansion</a:t>
            </a:r>
          </a:p>
        </p:txBody>
      </p:sp>
      <p:sp>
        <p:nvSpPr>
          <p:cNvPr id="1217541" name="Rectangle 5"/>
          <p:cNvSpPr>
            <a:spLocks noGrp="1" noChangeArrowheads="1"/>
          </p:cNvSpPr>
          <p:nvPr>
            <p:ph type="body" sz="half" idx="2"/>
          </p:nvPr>
        </p:nvSpPr>
        <p:spPr>
          <a:xfrm>
            <a:off x="4572000" y="1166894"/>
            <a:ext cx="4572000" cy="5054600"/>
          </a:xfrm>
        </p:spPr>
        <p:txBody>
          <a:bodyPr>
            <a:noAutofit/>
          </a:bodyPr>
          <a:lstStyle/>
          <a:p>
            <a:r>
              <a:rPr lang="en-US" altLang="en-US" sz="2800" b="1" dirty="0">
                <a:latin typeface="Nyala"/>
              </a:rPr>
              <a:t>Cons</a:t>
            </a:r>
          </a:p>
          <a:p>
            <a:pPr lvl="1"/>
            <a:r>
              <a:rPr lang="en-US" altLang="en-US" sz="2400" dirty="0">
                <a:latin typeface="Nyala"/>
              </a:rPr>
              <a:t>Unlicensed RF which is crowded with other devices</a:t>
            </a:r>
          </a:p>
          <a:p>
            <a:pPr lvl="2"/>
            <a:r>
              <a:rPr lang="en-US" altLang="en-US" sz="2400" dirty="0">
                <a:latin typeface="Nyala"/>
              </a:rPr>
              <a:t>Bluetooth</a:t>
            </a:r>
          </a:p>
          <a:p>
            <a:pPr lvl="2"/>
            <a:r>
              <a:rPr lang="en-US" altLang="en-US" sz="2400" dirty="0">
                <a:latin typeface="Nyala"/>
              </a:rPr>
              <a:t>Microwaves</a:t>
            </a:r>
          </a:p>
          <a:p>
            <a:pPr lvl="2"/>
            <a:r>
              <a:rPr lang="en-US" altLang="en-US" sz="2400" dirty="0">
                <a:latin typeface="Nyala"/>
              </a:rPr>
              <a:t>Cordless phones</a:t>
            </a:r>
          </a:p>
          <a:p>
            <a:pPr lvl="1"/>
            <a:r>
              <a:rPr lang="en-US" altLang="en-US" sz="2400" dirty="0">
                <a:latin typeface="Nyala"/>
              </a:rPr>
              <a:t>Security is </a:t>
            </a:r>
            <a:r>
              <a:rPr lang="en-US" altLang="en-US" sz="2400" dirty="0" smtClean="0">
                <a:latin typeface="Nyala"/>
              </a:rPr>
              <a:t>difficult</a:t>
            </a:r>
            <a:endParaRPr lang="en-US" altLang="en-US" sz="2400" dirty="0">
              <a:latin typeface="Nyala"/>
            </a:endParaRPr>
          </a:p>
          <a:p>
            <a:pPr lvl="2"/>
            <a:r>
              <a:rPr lang="en-US" altLang="en-US" sz="2400" dirty="0">
                <a:latin typeface="Nyala"/>
              </a:rPr>
              <a:t>Encryption helps, but can be defeated</a:t>
            </a:r>
          </a:p>
          <a:p>
            <a:pPr lvl="1"/>
            <a:r>
              <a:rPr lang="en-US" altLang="en-US" sz="2400" dirty="0">
                <a:latin typeface="Nyala"/>
              </a:rPr>
              <a:t>Fluctuations in temperature and humidity can really affect transmission range.</a:t>
            </a:r>
          </a:p>
        </p:txBody>
      </p:sp>
    </p:spTree>
    <p:extLst>
      <p:ext uri="{BB962C8B-B14F-4D97-AF65-F5344CB8AC3E}">
        <p14:creationId xmlns="" xmlns:p14="http://schemas.microsoft.com/office/powerpoint/2010/main" val="367112327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533400"/>
            <a:ext cx="7886700" cy="6019800"/>
          </a:xfrm>
          <a:solidFill>
            <a:srgbClr val="002060"/>
          </a:solidFill>
        </p:spPr>
        <p:txBody>
          <a:bodyPr anchor="ctr">
            <a:noAutofit/>
          </a:bodyPr>
          <a:lstStyle/>
          <a:p>
            <a:pPr marL="0" indent="0" algn="ctr">
              <a:buNone/>
            </a:pPr>
            <a:r>
              <a:rPr lang="en-US" sz="34400" dirty="0" smtClean="0">
                <a:solidFill>
                  <a:schemeClr val="bg1"/>
                </a:solidFill>
              </a:rPr>
              <a:t>?</a:t>
            </a:r>
            <a:endParaRPr lang="en-US" sz="34400" dirty="0">
              <a:solidFill>
                <a:schemeClr val="bg1"/>
              </a:solidFill>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59</a:t>
            </a:fld>
            <a:endParaRPr lang="en-US"/>
          </a:p>
        </p:txBody>
      </p:sp>
    </p:spTree>
    <p:extLst>
      <p:ext uri="{BB962C8B-B14F-4D97-AF65-F5344CB8AC3E}">
        <p14:creationId xmlns="" xmlns:p14="http://schemas.microsoft.com/office/powerpoint/2010/main" val="792662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288925" y="274638"/>
            <a:ext cx="8397875" cy="639762"/>
          </a:xfrm>
        </p:spPr>
        <p:txBody>
          <a:bodyPr/>
          <a:lstStyle/>
          <a:p>
            <a:pPr eaLnBrk="1" hangingPunct="1"/>
            <a:r>
              <a:rPr lang="en-US" sz="2600" b="1" dirty="0">
                <a:solidFill>
                  <a:srgbClr val="00B050"/>
                </a:solidFill>
                <a:latin typeface="Nyala"/>
                <a:cs typeface="Andalus" pitchFamily="18" charset="-78"/>
              </a:rPr>
              <a:t>Twisted-Pair</a:t>
            </a:r>
            <a:r>
              <a:rPr lang="en-US" dirty="0" smtClean="0">
                <a:latin typeface="Nyala"/>
              </a:rPr>
              <a:t> </a:t>
            </a:r>
            <a:r>
              <a:rPr lang="en-US" sz="2600" b="1" dirty="0" smtClean="0">
                <a:solidFill>
                  <a:srgbClr val="00B050"/>
                </a:solidFill>
                <a:latin typeface="Nyala"/>
                <a:cs typeface="Andalus" pitchFamily="18" charset="-78"/>
              </a:rPr>
              <a:t>Cable (TP)</a:t>
            </a:r>
            <a:endParaRPr lang="en-US" sz="2600" b="1" dirty="0">
              <a:solidFill>
                <a:srgbClr val="00B050"/>
              </a:solidFill>
              <a:latin typeface="Nyala"/>
              <a:cs typeface="Andalus" pitchFamily="18" charset="-78"/>
            </a:endParaRPr>
          </a:p>
        </p:txBody>
      </p:sp>
      <p:sp>
        <p:nvSpPr>
          <p:cNvPr id="10243" name="Content Placeholder 2"/>
          <p:cNvSpPr>
            <a:spLocks noGrp="1"/>
          </p:cNvSpPr>
          <p:nvPr>
            <p:ph idx="1"/>
          </p:nvPr>
        </p:nvSpPr>
        <p:spPr>
          <a:xfrm>
            <a:off x="381000" y="838200"/>
            <a:ext cx="8534400" cy="5638800"/>
          </a:xfrm>
        </p:spPr>
        <p:txBody>
          <a:bodyPr>
            <a:noAutofit/>
          </a:bodyPr>
          <a:lstStyle/>
          <a:p>
            <a:pPr marL="398463" indent="-398463" algn="just" eaLnBrk="1" hangingPunct="1">
              <a:buFont typeface="Webdings" pitchFamily="18" charset="2"/>
              <a:buChar char="ÿ"/>
              <a:defRPr/>
            </a:pPr>
            <a:r>
              <a:rPr lang="en-US" sz="2400" dirty="0" smtClean="0">
                <a:latin typeface="Nyala"/>
              </a:rPr>
              <a:t>A TP consists of two conductors (normally copper), each with its own </a:t>
            </a:r>
            <a:r>
              <a:rPr lang="en-US" sz="2800" dirty="0" smtClean="0">
                <a:solidFill>
                  <a:srgbClr val="FF0000"/>
                </a:solidFill>
                <a:effectLst>
                  <a:outerShdw blurRad="38100" dist="38100" dir="2700000" algn="tl">
                    <a:srgbClr val="000000">
                      <a:alpha val="43137"/>
                    </a:srgbClr>
                  </a:outerShdw>
                </a:effectLst>
                <a:latin typeface="Nyala"/>
              </a:rPr>
              <a:t>plastic insulation</a:t>
            </a:r>
            <a:r>
              <a:rPr lang="en-US" sz="2400" dirty="0" smtClean="0">
                <a:latin typeface="Nyala"/>
              </a:rPr>
              <a:t>, </a:t>
            </a:r>
            <a:r>
              <a:rPr lang="en-US" sz="2800" dirty="0" smtClean="0">
                <a:solidFill>
                  <a:srgbClr val="FF0000"/>
                </a:solidFill>
                <a:effectLst>
                  <a:outerShdw blurRad="38100" dist="38100" dir="2700000" algn="tl">
                    <a:srgbClr val="000000">
                      <a:alpha val="43137"/>
                    </a:srgbClr>
                  </a:outerShdw>
                </a:effectLst>
                <a:latin typeface="Nyala"/>
              </a:rPr>
              <a:t>twisted together</a:t>
            </a:r>
          </a:p>
          <a:p>
            <a:pPr marL="398463" indent="-398463" algn="just" eaLnBrk="1" hangingPunct="1">
              <a:buFont typeface="Webdings" pitchFamily="18" charset="2"/>
              <a:buChar char="ÿ"/>
              <a:defRPr/>
            </a:pPr>
            <a:endParaRPr lang="en-US" sz="2400" dirty="0" smtClean="0">
              <a:latin typeface="Nyala"/>
            </a:endParaRPr>
          </a:p>
          <a:p>
            <a:pPr marL="398463" indent="-398463" algn="just" eaLnBrk="1" hangingPunct="1">
              <a:defRPr/>
            </a:pPr>
            <a:endParaRPr lang="en-US" sz="2400" dirty="0">
              <a:latin typeface="Nyala"/>
            </a:endParaRPr>
          </a:p>
          <a:p>
            <a:pPr marL="398463" indent="-398463" algn="just" eaLnBrk="1" hangingPunct="1">
              <a:defRPr/>
            </a:pPr>
            <a:endParaRPr lang="en-US" sz="2400" dirty="0" smtClean="0">
              <a:latin typeface="Nyala"/>
            </a:endParaRPr>
          </a:p>
          <a:p>
            <a:pPr marL="398463" indent="-398463" algn="just" eaLnBrk="1" hangingPunct="1">
              <a:defRPr/>
            </a:pPr>
            <a:endParaRPr lang="en-US" sz="2400" dirty="0">
              <a:latin typeface="Nyala"/>
            </a:endParaRPr>
          </a:p>
          <a:p>
            <a:pPr marL="398463" indent="-398463" eaLnBrk="1" hangingPunct="1">
              <a:defRPr/>
            </a:pPr>
            <a:endParaRPr lang="en-US" sz="900" dirty="0" smtClean="0">
              <a:solidFill>
                <a:srgbClr val="FF0000"/>
              </a:solidFill>
              <a:effectLst>
                <a:outerShdw blurRad="38100" dist="38100" dir="2700000" algn="tl">
                  <a:srgbClr val="000000">
                    <a:alpha val="43137"/>
                  </a:srgbClr>
                </a:outerShdw>
              </a:effectLst>
              <a:latin typeface="Nyala"/>
            </a:endParaRPr>
          </a:p>
          <a:p>
            <a:pPr marL="398463" indent="-398463" algn="just" eaLnBrk="1" hangingPunct="1">
              <a:buFont typeface="Webdings" pitchFamily="18" charset="2"/>
              <a:buChar char="ÿ"/>
              <a:defRPr/>
            </a:pPr>
            <a:r>
              <a:rPr lang="en-US" sz="2800" dirty="0" smtClean="0">
                <a:solidFill>
                  <a:srgbClr val="FF0000"/>
                </a:solidFill>
                <a:effectLst>
                  <a:outerShdw blurRad="38100" dist="38100" dir="2700000" algn="tl">
                    <a:srgbClr val="000000">
                      <a:alpha val="43137"/>
                    </a:srgbClr>
                  </a:outerShdw>
                </a:effectLst>
                <a:latin typeface="Nyala"/>
              </a:rPr>
              <a:t>One </a:t>
            </a:r>
            <a:r>
              <a:rPr lang="en-US" sz="2800" dirty="0">
                <a:solidFill>
                  <a:srgbClr val="FF0000"/>
                </a:solidFill>
                <a:effectLst>
                  <a:outerShdw blurRad="38100" dist="38100" dir="2700000" algn="tl">
                    <a:srgbClr val="000000">
                      <a:alpha val="43137"/>
                    </a:srgbClr>
                  </a:outerShdw>
                </a:effectLst>
                <a:latin typeface="Nyala"/>
              </a:rPr>
              <a:t>of the wires </a:t>
            </a:r>
            <a:r>
              <a:rPr lang="en-US" sz="2400" dirty="0">
                <a:latin typeface="Nyala"/>
              </a:rPr>
              <a:t>is used to carry signals to the </a:t>
            </a:r>
            <a:r>
              <a:rPr lang="en-US" sz="2800" dirty="0">
                <a:solidFill>
                  <a:srgbClr val="FF0000"/>
                </a:solidFill>
                <a:effectLst>
                  <a:outerShdw blurRad="38100" dist="38100" dir="2700000" algn="tl">
                    <a:srgbClr val="000000">
                      <a:alpha val="43137"/>
                    </a:srgbClr>
                  </a:outerShdw>
                </a:effectLst>
                <a:latin typeface="Nyala"/>
              </a:rPr>
              <a:t>receiver</a:t>
            </a:r>
            <a:r>
              <a:rPr lang="en-US" sz="2400" dirty="0">
                <a:latin typeface="Nyala"/>
              </a:rPr>
              <a:t>, and the </a:t>
            </a:r>
            <a:r>
              <a:rPr lang="en-US" sz="2800" dirty="0">
                <a:solidFill>
                  <a:srgbClr val="FF0000"/>
                </a:solidFill>
                <a:effectLst>
                  <a:outerShdw blurRad="38100" dist="38100" dir="2700000" algn="tl">
                    <a:srgbClr val="000000">
                      <a:alpha val="43137"/>
                    </a:srgbClr>
                  </a:outerShdw>
                </a:effectLst>
                <a:latin typeface="Nyala"/>
              </a:rPr>
              <a:t>other</a:t>
            </a:r>
            <a:r>
              <a:rPr lang="en-US" sz="2400" dirty="0">
                <a:latin typeface="Nyala"/>
              </a:rPr>
              <a:t> is used only as a </a:t>
            </a:r>
            <a:r>
              <a:rPr lang="en-US" sz="2800" dirty="0">
                <a:solidFill>
                  <a:srgbClr val="FF0000"/>
                </a:solidFill>
                <a:effectLst>
                  <a:outerShdw blurRad="38100" dist="38100" dir="2700000" algn="tl">
                    <a:srgbClr val="000000">
                      <a:alpha val="43137"/>
                    </a:srgbClr>
                  </a:outerShdw>
                </a:effectLst>
                <a:latin typeface="Nyala"/>
              </a:rPr>
              <a:t>ground reference</a:t>
            </a:r>
            <a:r>
              <a:rPr lang="en-US" sz="2400" dirty="0">
                <a:latin typeface="Nyala"/>
              </a:rPr>
              <a:t>. </a:t>
            </a:r>
          </a:p>
          <a:p>
            <a:pPr marL="398463" indent="-398463" algn="just" eaLnBrk="1" hangingPunct="1">
              <a:buFont typeface="Webdings" pitchFamily="18" charset="2"/>
              <a:buChar char="ÿ"/>
              <a:defRPr/>
            </a:pPr>
            <a:r>
              <a:rPr lang="en-US" sz="2400" dirty="0">
                <a:latin typeface="Nyala"/>
              </a:rPr>
              <a:t>The receiver uses the difference between the two. </a:t>
            </a:r>
            <a:endParaRPr lang="en-US" sz="2400" dirty="0" smtClean="0">
              <a:latin typeface="Nyala"/>
            </a:endParaRPr>
          </a:p>
          <a:p>
            <a:pPr marL="398463" indent="-398463" algn="just" eaLnBrk="1" hangingPunct="1">
              <a:buFont typeface="Webdings" pitchFamily="18" charset="2"/>
              <a:buChar char="ÿ"/>
              <a:defRPr/>
            </a:pPr>
            <a:r>
              <a:rPr lang="en-US" sz="2400" dirty="0" smtClean="0">
                <a:solidFill>
                  <a:srgbClr val="FF0000"/>
                </a:solidFill>
                <a:effectLst>
                  <a:outerShdw blurRad="38100" dist="38100" dir="2700000" algn="tl">
                    <a:srgbClr val="000000">
                      <a:alpha val="43137"/>
                    </a:srgbClr>
                  </a:outerShdw>
                </a:effectLst>
                <a:latin typeface="Nyala"/>
              </a:rPr>
              <a:t>interference</a:t>
            </a:r>
            <a:r>
              <a:rPr lang="en-US" sz="2400" dirty="0" smtClean="0">
                <a:latin typeface="Nyala"/>
              </a:rPr>
              <a:t> </a:t>
            </a:r>
            <a:r>
              <a:rPr lang="en-US" sz="2400" dirty="0">
                <a:latin typeface="Nyala"/>
              </a:rPr>
              <a:t>(noise) and </a:t>
            </a:r>
            <a:r>
              <a:rPr lang="en-US" sz="2800" dirty="0">
                <a:solidFill>
                  <a:srgbClr val="FF0000"/>
                </a:solidFill>
                <a:effectLst>
                  <a:outerShdw blurRad="38100" dist="38100" dir="2700000" algn="tl">
                    <a:srgbClr val="000000">
                      <a:alpha val="43137"/>
                    </a:srgbClr>
                  </a:outerShdw>
                </a:effectLst>
                <a:latin typeface="Nyala"/>
              </a:rPr>
              <a:t>crosstalk</a:t>
            </a:r>
            <a:r>
              <a:rPr lang="en-US" sz="2400" dirty="0">
                <a:latin typeface="Nyala"/>
              </a:rPr>
              <a:t> may affect both wires and create </a:t>
            </a:r>
            <a:r>
              <a:rPr lang="en-US" sz="2400" dirty="0">
                <a:solidFill>
                  <a:srgbClr val="FF0000"/>
                </a:solidFill>
                <a:effectLst>
                  <a:outerShdw blurRad="38100" dist="38100" dir="2700000" algn="tl">
                    <a:srgbClr val="000000">
                      <a:alpha val="43137"/>
                    </a:srgbClr>
                  </a:outerShdw>
                </a:effectLst>
                <a:latin typeface="Nyala"/>
              </a:rPr>
              <a:t>unwanted signals</a:t>
            </a:r>
            <a:r>
              <a:rPr lang="en-US" sz="2400" dirty="0" smtClean="0">
                <a:latin typeface="Nyala"/>
              </a:rPr>
              <a:t>.</a:t>
            </a:r>
            <a:endParaRPr lang="en-US" sz="2400" dirty="0">
              <a:latin typeface="Nyala"/>
            </a:endParaRPr>
          </a:p>
        </p:txBody>
      </p:sp>
      <p:sp>
        <p:nvSpPr>
          <p:cNvPr id="5" name="Slide Number Placeholder 4"/>
          <p:cNvSpPr>
            <a:spLocks noGrp="1"/>
          </p:cNvSpPr>
          <p:nvPr>
            <p:ph type="sldNum" sz="quarter" idx="12"/>
          </p:nvPr>
        </p:nvSpPr>
        <p:spPr/>
        <p:txBody>
          <a:bodyPr/>
          <a:lstStyle/>
          <a:p>
            <a:pPr>
              <a:defRPr/>
            </a:pPr>
            <a:fld id="{90571383-4EDA-4B0E-988D-4B981B2D3641}" type="slidenum">
              <a:rPr lang="en-US" smtClean="0"/>
              <a:pPr>
                <a:defRPr/>
              </a:pPr>
              <a:t>6</a:t>
            </a:fld>
            <a:endParaRPr lang="en-US"/>
          </a:p>
        </p:txBody>
      </p:sp>
      <p:pic>
        <p:nvPicPr>
          <p:cNvPr id="6" name="Picture 5"/>
          <p:cNvPicPr/>
          <p:nvPr/>
        </p:nvPicPr>
        <p:blipFill>
          <a:blip r:embed="rId2"/>
          <a:stretch>
            <a:fillRect/>
          </a:stretch>
        </p:blipFill>
        <p:spPr>
          <a:xfrm>
            <a:off x="3048000" y="2133600"/>
            <a:ext cx="5105400" cy="12192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050"/>
          <p:cNvSpPr>
            <a:spLocks noGrp="1" noChangeArrowheads="1"/>
          </p:cNvSpPr>
          <p:nvPr>
            <p:ph type="title"/>
          </p:nvPr>
        </p:nvSpPr>
        <p:spPr>
          <a:xfrm>
            <a:off x="152400" y="0"/>
            <a:ext cx="8458200" cy="639763"/>
          </a:xfrm>
        </p:spPr>
        <p:txBody>
          <a:bodyPr/>
          <a:lstStyle/>
          <a:p>
            <a:pPr eaLnBrk="1" hangingPunct="1"/>
            <a:r>
              <a:rPr lang="en-US" sz="2600" b="1" dirty="0" smtClean="0">
                <a:solidFill>
                  <a:srgbClr val="00B050"/>
                </a:solidFill>
                <a:latin typeface="Nyala"/>
                <a:cs typeface="Andalus" pitchFamily="18" charset="-78"/>
              </a:rPr>
              <a:t>Contd.</a:t>
            </a:r>
          </a:p>
        </p:txBody>
      </p:sp>
      <p:sp>
        <p:nvSpPr>
          <p:cNvPr id="3" name="Content Placeholder 2"/>
          <p:cNvSpPr>
            <a:spLocks noGrp="1"/>
          </p:cNvSpPr>
          <p:nvPr>
            <p:ph idx="1"/>
          </p:nvPr>
        </p:nvSpPr>
        <p:spPr>
          <a:xfrm>
            <a:off x="152400" y="457200"/>
            <a:ext cx="8763000" cy="5943600"/>
          </a:xfrm>
        </p:spPr>
        <p:txBody>
          <a:bodyPr>
            <a:noAutofit/>
          </a:bodyPr>
          <a:lstStyle/>
          <a:p>
            <a:pPr marL="398463" indent="-398463" algn="just" eaLnBrk="1" hangingPunct="1">
              <a:lnSpc>
                <a:spcPct val="130000"/>
              </a:lnSpc>
              <a:buFont typeface="Webdings" pitchFamily="18" charset="2"/>
              <a:buChar char="ÿ"/>
              <a:defRPr/>
            </a:pPr>
            <a:r>
              <a:rPr lang="en-US" sz="2300" dirty="0" smtClean="0">
                <a:latin typeface="Nyala"/>
              </a:rPr>
              <a:t>If the two wires are parallel, the effect of these unwanted signals is not the same in both wires because they are at </a:t>
            </a:r>
            <a:r>
              <a:rPr lang="en-US" sz="2300" b="1" dirty="0">
                <a:latin typeface="Nyala"/>
              </a:rPr>
              <a:t>different locations </a:t>
            </a:r>
            <a:r>
              <a:rPr lang="en-US" sz="2300" b="1" dirty="0" smtClean="0">
                <a:latin typeface="Nyala"/>
              </a:rPr>
              <a:t>influenced by: </a:t>
            </a:r>
          </a:p>
          <a:p>
            <a:pPr lvl="2" algn="just">
              <a:defRPr/>
            </a:pPr>
            <a:r>
              <a:rPr lang="en-US" sz="1800" dirty="0">
                <a:latin typeface="Nyala"/>
              </a:rPr>
              <a:t>Crosstalk, </a:t>
            </a:r>
          </a:p>
          <a:p>
            <a:pPr lvl="2" algn="just">
              <a:defRPr/>
            </a:pPr>
            <a:r>
              <a:rPr lang="en-US" sz="1800" dirty="0">
                <a:latin typeface="Nyala"/>
              </a:rPr>
              <a:t>electromagnetic interference (EMI), </a:t>
            </a:r>
          </a:p>
          <a:p>
            <a:pPr lvl="2" algn="just">
              <a:defRPr/>
            </a:pPr>
            <a:r>
              <a:rPr lang="en-US" sz="1800" dirty="0">
                <a:latin typeface="Nyala"/>
              </a:rPr>
              <a:t>radio frequency interference (RFI).</a:t>
            </a:r>
          </a:p>
          <a:p>
            <a:pPr marL="398463" indent="-398463" algn="just" eaLnBrk="1" hangingPunct="1">
              <a:lnSpc>
                <a:spcPct val="130000"/>
              </a:lnSpc>
              <a:buFont typeface="Webdings" pitchFamily="18" charset="2"/>
              <a:buChar char="ÿ"/>
              <a:defRPr/>
            </a:pPr>
            <a:r>
              <a:rPr lang="en-US" sz="2300" b="1" dirty="0" smtClean="0">
                <a:latin typeface="Nyala"/>
              </a:rPr>
              <a:t>By </a:t>
            </a:r>
            <a:r>
              <a:rPr lang="en-US" sz="2300" b="1" dirty="0">
                <a:latin typeface="Nyala"/>
              </a:rPr>
              <a:t>twisting the pairs, a balance is maintained. </a:t>
            </a:r>
            <a:r>
              <a:rPr lang="en-US" sz="2300" dirty="0" smtClean="0">
                <a:latin typeface="Nyala"/>
              </a:rPr>
              <a:t>b/cs both wires are equally affected</a:t>
            </a:r>
          </a:p>
          <a:p>
            <a:pPr marL="741363" lvl="1" indent="-398463" algn="just">
              <a:lnSpc>
                <a:spcPct val="130000"/>
              </a:lnSpc>
              <a:buFont typeface="Webdings" pitchFamily="18" charset="2"/>
              <a:buChar char="ÿ"/>
              <a:defRPr/>
            </a:pPr>
            <a:r>
              <a:rPr lang="en-US" sz="2000" dirty="0" smtClean="0">
                <a:latin typeface="Nyala"/>
              </a:rPr>
              <a:t>i.e when the receiver, which calculates the difference between the two, receives no </a:t>
            </a:r>
            <a:r>
              <a:rPr lang="en-US" sz="2000" b="1" dirty="0">
                <a:latin typeface="Nyala"/>
              </a:rPr>
              <a:t>unwanted signals</a:t>
            </a:r>
            <a:r>
              <a:rPr lang="en-US" sz="2000" dirty="0" smtClean="0">
                <a:latin typeface="Nyala"/>
              </a:rPr>
              <a:t>. The unwanted signals are </a:t>
            </a:r>
            <a:r>
              <a:rPr lang="en-US" sz="2000" b="1" dirty="0">
                <a:latin typeface="Nyala"/>
              </a:rPr>
              <a:t>mostly canceled out.</a:t>
            </a:r>
          </a:p>
          <a:p>
            <a:pPr marL="398463" indent="-398463" algn="just" eaLnBrk="1" hangingPunct="1">
              <a:lnSpc>
                <a:spcPct val="130000"/>
              </a:lnSpc>
              <a:buFont typeface="Webdings" pitchFamily="18" charset="2"/>
              <a:buChar char="ÿ"/>
              <a:defRPr/>
            </a:pPr>
            <a:r>
              <a:rPr lang="en-US" sz="2300" dirty="0" smtClean="0">
                <a:latin typeface="Nyala"/>
              </a:rPr>
              <a:t>The </a:t>
            </a:r>
            <a:r>
              <a:rPr lang="en-US" sz="2300" b="1" dirty="0">
                <a:latin typeface="Nyala"/>
              </a:rPr>
              <a:t>number of twists per unit of length</a:t>
            </a:r>
            <a:r>
              <a:rPr lang="en-US" sz="2300" dirty="0" smtClean="0">
                <a:solidFill>
                  <a:srgbClr val="FF0000"/>
                </a:solidFill>
                <a:effectLst>
                  <a:outerShdw blurRad="38100" dist="38100" dir="2700000" algn="tl">
                    <a:srgbClr val="000000">
                      <a:alpha val="43137"/>
                    </a:srgbClr>
                  </a:outerShdw>
                </a:effectLst>
                <a:latin typeface="Nyala"/>
              </a:rPr>
              <a:t> </a:t>
            </a:r>
            <a:r>
              <a:rPr lang="en-US" sz="2300" dirty="0" smtClean="0">
                <a:latin typeface="Nyala"/>
              </a:rPr>
              <a:t>(e.g., inch) has some effect on the </a:t>
            </a:r>
            <a:r>
              <a:rPr lang="en-US" sz="2300" b="1" dirty="0">
                <a:latin typeface="Nyala"/>
              </a:rPr>
              <a:t>quality of the cable</a:t>
            </a:r>
            <a:r>
              <a:rPr lang="en-US" sz="2300" dirty="0" smtClean="0">
                <a:latin typeface="Nyala"/>
              </a:rPr>
              <a:t>.</a:t>
            </a:r>
            <a:endParaRPr lang="en-US" sz="23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7</a:t>
            </a:fld>
            <a:endParaRPr lang="en-US"/>
          </a:p>
        </p:txBody>
      </p:sp>
      <p:pic>
        <p:nvPicPr>
          <p:cNvPr id="5" name="Picture 4"/>
          <p:cNvPicPr>
            <a:picLocks noChangeAspect="1"/>
          </p:cNvPicPr>
          <p:nvPr/>
        </p:nvPicPr>
        <p:blipFill>
          <a:blip r:embed="rId2"/>
          <a:stretch>
            <a:fillRect/>
          </a:stretch>
        </p:blipFill>
        <p:spPr>
          <a:xfrm>
            <a:off x="5562600" y="1371600"/>
            <a:ext cx="2777836" cy="153980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198438"/>
            <a:ext cx="8610600" cy="563562"/>
          </a:xfrm>
        </p:spPr>
        <p:txBody>
          <a:bodyPr/>
          <a:lstStyle/>
          <a:p>
            <a:pPr eaLnBrk="1" hangingPunct="1"/>
            <a:r>
              <a:rPr lang="en-US" sz="2600" b="1" dirty="0">
                <a:solidFill>
                  <a:srgbClr val="00B050"/>
                </a:solidFill>
                <a:latin typeface="Nyala"/>
                <a:cs typeface="Andalus" pitchFamily="18" charset="-78"/>
              </a:rPr>
              <a:t>Unshielded</a:t>
            </a:r>
            <a:r>
              <a:rPr lang="en-US" sz="3200" i="1" dirty="0" smtClean="0">
                <a:latin typeface="Nyala"/>
              </a:rPr>
              <a:t> </a:t>
            </a:r>
            <a:r>
              <a:rPr lang="en-US" sz="2600" b="1" dirty="0">
                <a:solidFill>
                  <a:srgbClr val="00B050"/>
                </a:solidFill>
                <a:latin typeface="Nyala"/>
                <a:cs typeface="Andalus" pitchFamily="18" charset="-78"/>
              </a:rPr>
              <a:t>Versus Shielded Twisted-Pair Cable</a:t>
            </a:r>
          </a:p>
        </p:txBody>
      </p:sp>
      <p:sp>
        <p:nvSpPr>
          <p:cNvPr id="3" name="Content Placeholder 2"/>
          <p:cNvSpPr>
            <a:spLocks noGrp="1"/>
          </p:cNvSpPr>
          <p:nvPr>
            <p:ph idx="1"/>
          </p:nvPr>
        </p:nvSpPr>
        <p:spPr>
          <a:xfrm>
            <a:off x="304800" y="685800"/>
            <a:ext cx="8610600" cy="5791200"/>
          </a:xfrm>
        </p:spPr>
        <p:txBody>
          <a:bodyPr>
            <a:noAutofit/>
          </a:bodyPr>
          <a:lstStyle/>
          <a:p>
            <a:pPr marL="392113" indent="-392113" algn="just" eaLnBrk="1" hangingPunct="1">
              <a:lnSpc>
                <a:spcPct val="160000"/>
              </a:lnSpc>
              <a:buFont typeface="Webdings" pitchFamily="18" charset="2"/>
              <a:buChar char="ÿ"/>
              <a:defRPr/>
            </a:pPr>
            <a:r>
              <a:rPr lang="en-US" sz="2000" dirty="0" smtClean="0">
                <a:latin typeface="Nyala"/>
              </a:rPr>
              <a:t>The most common twisted-pair cable used in communications is referred to as </a:t>
            </a:r>
            <a:r>
              <a:rPr lang="en-US" sz="2000" dirty="0" smtClean="0">
                <a:solidFill>
                  <a:srgbClr val="FF0000"/>
                </a:solidFill>
                <a:effectLst>
                  <a:outerShdw blurRad="38100" dist="38100" dir="2700000" algn="tl">
                    <a:srgbClr val="000000">
                      <a:alpha val="43137"/>
                    </a:srgbClr>
                  </a:outerShdw>
                </a:effectLst>
                <a:latin typeface="Nyala"/>
              </a:rPr>
              <a:t>unshielded twisted-pair (UTP)</a:t>
            </a:r>
            <a:r>
              <a:rPr lang="en-US" sz="2000" dirty="0" smtClean="0">
                <a:latin typeface="Nyala"/>
              </a:rPr>
              <a:t>. </a:t>
            </a:r>
          </a:p>
          <a:p>
            <a:pPr marL="392113" indent="-392113" algn="just" eaLnBrk="1" hangingPunct="1">
              <a:lnSpc>
                <a:spcPct val="160000"/>
              </a:lnSpc>
              <a:buFont typeface="Webdings" pitchFamily="18" charset="2"/>
              <a:buChar char="ÿ"/>
              <a:defRPr/>
            </a:pPr>
            <a:r>
              <a:rPr lang="en-US" sz="2000" dirty="0" smtClean="0">
                <a:latin typeface="Nyala"/>
              </a:rPr>
              <a:t>IBM has also produced a version of twisted-pair cable for its use called </a:t>
            </a:r>
            <a:r>
              <a:rPr lang="en-US" sz="2000" dirty="0" smtClean="0">
                <a:solidFill>
                  <a:srgbClr val="FF0000"/>
                </a:solidFill>
                <a:effectLst>
                  <a:outerShdw blurRad="38100" dist="38100" dir="2700000" algn="tl">
                    <a:srgbClr val="000000">
                      <a:alpha val="43137"/>
                    </a:srgbClr>
                  </a:outerShdw>
                </a:effectLst>
                <a:latin typeface="Nyala"/>
              </a:rPr>
              <a:t>shielded twisted-pair (STP)</a:t>
            </a:r>
            <a:r>
              <a:rPr lang="en-US" sz="2000" dirty="0" smtClean="0">
                <a:latin typeface="Nyala"/>
              </a:rPr>
              <a:t>. </a:t>
            </a:r>
          </a:p>
          <a:p>
            <a:pPr marL="392113" indent="-392113" algn="just" eaLnBrk="1" hangingPunct="1">
              <a:lnSpc>
                <a:spcPct val="160000"/>
              </a:lnSpc>
              <a:buFont typeface="Webdings" pitchFamily="18" charset="2"/>
              <a:buChar char="ÿ"/>
              <a:defRPr/>
            </a:pPr>
            <a:r>
              <a:rPr lang="en-US" sz="2000" dirty="0" smtClean="0">
                <a:latin typeface="Nyala"/>
              </a:rPr>
              <a:t>STP cable has a metal </a:t>
            </a:r>
            <a:r>
              <a:rPr lang="en-US" sz="2000" dirty="0" smtClean="0">
                <a:solidFill>
                  <a:srgbClr val="FF0000"/>
                </a:solidFill>
                <a:effectLst>
                  <a:outerShdw blurRad="38100" dist="38100" dir="2700000" algn="tl">
                    <a:srgbClr val="000000">
                      <a:alpha val="43137"/>
                    </a:srgbClr>
                  </a:outerShdw>
                </a:effectLst>
                <a:latin typeface="Nyala"/>
              </a:rPr>
              <a:t>foil</a:t>
            </a:r>
            <a:r>
              <a:rPr lang="en-US" sz="2000" dirty="0" smtClean="0">
                <a:latin typeface="Nyala"/>
              </a:rPr>
              <a:t> or </a:t>
            </a:r>
            <a:r>
              <a:rPr lang="en-US" sz="2000" dirty="0" smtClean="0">
                <a:solidFill>
                  <a:srgbClr val="FF0000"/>
                </a:solidFill>
                <a:effectLst>
                  <a:outerShdw blurRad="38100" dist="38100" dir="2700000" algn="tl">
                    <a:srgbClr val="000000">
                      <a:alpha val="43137"/>
                    </a:srgbClr>
                  </a:outerShdw>
                </a:effectLst>
                <a:latin typeface="Nyala"/>
              </a:rPr>
              <a:t>braided mesh</a:t>
            </a:r>
            <a:r>
              <a:rPr lang="en-US" sz="2000" dirty="0" smtClean="0">
                <a:latin typeface="Nyala"/>
              </a:rPr>
              <a:t> covering that encases each pair of insulated conductors. </a:t>
            </a:r>
          </a:p>
          <a:p>
            <a:pPr marL="392113" indent="-392113" algn="just" eaLnBrk="1" hangingPunct="1">
              <a:lnSpc>
                <a:spcPct val="160000"/>
              </a:lnSpc>
              <a:buFont typeface="Webdings" pitchFamily="18" charset="2"/>
              <a:buChar char="ÿ"/>
              <a:defRPr/>
            </a:pPr>
            <a:r>
              <a:rPr lang="en-US" sz="2000" dirty="0" smtClean="0">
                <a:latin typeface="Nyala"/>
              </a:rPr>
              <a:t>Metal casing improves the quality of cable by preventing the penetration of noise or crosstalk, But </a:t>
            </a:r>
            <a:r>
              <a:rPr lang="en-US" sz="2000" dirty="0" smtClean="0">
                <a:solidFill>
                  <a:srgbClr val="FF0000"/>
                </a:solidFill>
                <a:effectLst>
                  <a:outerShdw blurRad="38100" dist="38100" dir="2700000" algn="tl">
                    <a:srgbClr val="000000">
                      <a:alpha val="43137"/>
                    </a:srgbClr>
                  </a:outerShdw>
                </a:effectLst>
                <a:latin typeface="Nyala"/>
              </a:rPr>
              <a:t>bulkier and more expensive</a:t>
            </a:r>
            <a:r>
              <a:rPr lang="en-US" sz="2000" dirty="0" smtClean="0">
                <a:latin typeface="Nyala"/>
              </a:rPr>
              <a:t>.</a:t>
            </a:r>
          </a:p>
          <a:p>
            <a:pPr marL="392113" indent="-392113" algn="just" eaLnBrk="1" hangingPunct="1">
              <a:lnSpc>
                <a:spcPct val="160000"/>
              </a:lnSpc>
              <a:buFont typeface="Webdings" pitchFamily="18" charset="2"/>
              <a:buChar char="ÿ"/>
              <a:defRPr/>
            </a:pPr>
            <a:r>
              <a:rPr lang="en-US" sz="2000" dirty="0" smtClean="0">
                <a:latin typeface="Nyala"/>
              </a:rPr>
              <a:t>STP is seldom used outside of IBM.</a:t>
            </a:r>
            <a:endParaRPr lang="en-US" sz="2000" dirty="0">
              <a:latin typeface="Nyala"/>
            </a:endParaRPr>
          </a:p>
        </p:txBody>
      </p:sp>
      <p:sp>
        <p:nvSpPr>
          <p:cNvPr id="4" name="Slide Number Placeholder 3"/>
          <p:cNvSpPr>
            <a:spLocks noGrp="1"/>
          </p:cNvSpPr>
          <p:nvPr>
            <p:ph type="sldNum" sz="quarter" idx="12"/>
          </p:nvPr>
        </p:nvSpPr>
        <p:spPr/>
        <p:txBody>
          <a:bodyPr/>
          <a:lstStyle/>
          <a:p>
            <a:pPr>
              <a:defRPr/>
            </a:pPr>
            <a:fld id="{90571383-4EDA-4B0E-988D-4B981B2D3641}"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533400" y="914400"/>
            <a:ext cx="8458200" cy="1143000"/>
          </a:xfrm>
        </p:spPr>
        <p:txBody>
          <a:bodyPr/>
          <a:lstStyle/>
          <a:p>
            <a:pPr eaLnBrk="1" hangingPunct="1"/>
            <a:r>
              <a:rPr lang="en-US" dirty="0" smtClean="0">
                <a:latin typeface="Nyala"/>
              </a:rPr>
              <a:t>                    </a:t>
            </a:r>
          </a:p>
        </p:txBody>
      </p:sp>
      <p:sp>
        <p:nvSpPr>
          <p:cNvPr id="11" name="Slide Number Placeholder 10"/>
          <p:cNvSpPr>
            <a:spLocks noGrp="1"/>
          </p:cNvSpPr>
          <p:nvPr>
            <p:ph type="sldNum" sz="quarter" idx="12"/>
          </p:nvPr>
        </p:nvSpPr>
        <p:spPr/>
        <p:txBody>
          <a:bodyPr/>
          <a:lstStyle/>
          <a:p>
            <a:pPr>
              <a:defRPr/>
            </a:pPr>
            <a:fld id="{90571383-4EDA-4B0E-988D-4B981B2D3641}" type="slidenum">
              <a:rPr lang="en-US" smtClean="0"/>
              <a:pPr>
                <a:defRPr/>
              </a:pPr>
              <a:t>9</a:t>
            </a:fld>
            <a:endParaRPr lang="en-US"/>
          </a:p>
        </p:txBody>
      </p:sp>
      <p:grpSp>
        <p:nvGrpSpPr>
          <p:cNvPr id="3" name="Group 2"/>
          <p:cNvGrpSpPr/>
          <p:nvPr/>
        </p:nvGrpSpPr>
        <p:grpSpPr>
          <a:xfrm>
            <a:off x="326916" y="149940"/>
            <a:ext cx="7674084" cy="3200400"/>
            <a:chOff x="326916" y="149940"/>
            <a:chExt cx="7674084" cy="3200400"/>
          </a:xfrm>
        </p:grpSpPr>
        <p:pic>
          <p:nvPicPr>
            <p:cNvPr id="15364" name="Picture 10"/>
            <p:cNvPicPr>
              <a:picLocks noChangeAspect="1" noChangeArrowheads="1"/>
            </p:cNvPicPr>
            <p:nvPr/>
          </p:nvPicPr>
          <p:blipFill>
            <a:blip r:embed="rId3"/>
            <a:srcRect l="6400" t="15854" r="1866" b="3659"/>
            <a:stretch>
              <a:fillRect/>
            </a:stretch>
          </p:blipFill>
          <p:spPr bwMode="auto">
            <a:xfrm>
              <a:off x="326916" y="149940"/>
              <a:ext cx="6858000" cy="3200400"/>
            </a:xfrm>
            <a:prstGeom prst="rect">
              <a:avLst/>
            </a:prstGeom>
            <a:noFill/>
            <a:ln w="9525">
              <a:noFill/>
              <a:miter lim="800000"/>
              <a:headEnd/>
              <a:tailEnd/>
            </a:ln>
          </p:spPr>
        </p:pic>
        <p:sp>
          <p:nvSpPr>
            <p:cNvPr id="15366" name="Rectangle 5"/>
            <p:cNvSpPr>
              <a:spLocks noChangeArrowheads="1"/>
            </p:cNvSpPr>
            <p:nvPr/>
          </p:nvSpPr>
          <p:spPr bwMode="auto">
            <a:xfrm>
              <a:off x="6934200" y="228600"/>
              <a:ext cx="1066800" cy="461963"/>
            </a:xfrm>
            <a:prstGeom prst="rect">
              <a:avLst/>
            </a:prstGeom>
            <a:noFill/>
            <a:ln w="9525">
              <a:noFill/>
              <a:miter lim="800000"/>
              <a:headEnd/>
              <a:tailEnd/>
            </a:ln>
          </p:spPr>
          <p:txBody>
            <a:bodyPr>
              <a:spAutoFit/>
            </a:bodyPr>
            <a:lstStyle/>
            <a:p>
              <a:r>
                <a:rPr lang="en-US" sz="2400" b="1"/>
                <a:t>STP</a:t>
              </a:r>
              <a:endParaRPr lang="en-US" b="1"/>
            </a:p>
          </p:txBody>
        </p:sp>
        <p:sp>
          <p:nvSpPr>
            <p:cNvPr id="9" name="Down Arrow 8"/>
            <p:cNvSpPr/>
            <p:nvPr/>
          </p:nvSpPr>
          <p:spPr>
            <a:xfrm rot="4563790">
              <a:off x="6025356" y="-127793"/>
              <a:ext cx="306387" cy="119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 name="Group 1"/>
          <p:cNvGrpSpPr/>
          <p:nvPr/>
        </p:nvGrpSpPr>
        <p:grpSpPr>
          <a:xfrm>
            <a:off x="2356286" y="3481388"/>
            <a:ext cx="6456362" cy="3071812"/>
            <a:chOff x="2382838" y="3276600"/>
            <a:chExt cx="6684962" cy="3581400"/>
          </a:xfrm>
        </p:grpSpPr>
        <p:pic>
          <p:nvPicPr>
            <p:cNvPr id="15365" name="Picture 9"/>
            <p:cNvPicPr>
              <a:picLocks noChangeAspect="1" noChangeArrowheads="1"/>
            </p:cNvPicPr>
            <p:nvPr/>
          </p:nvPicPr>
          <p:blipFill>
            <a:blip r:embed="rId4"/>
            <a:srcRect l="4279" t="14635" r="1604" b="4878"/>
            <a:stretch>
              <a:fillRect/>
            </a:stretch>
          </p:blipFill>
          <p:spPr bwMode="auto">
            <a:xfrm>
              <a:off x="2382838" y="3276600"/>
              <a:ext cx="6684962" cy="3581400"/>
            </a:xfrm>
            <a:prstGeom prst="rect">
              <a:avLst/>
            </a:prstGeom>
            <a:noFill/>
            <a:ln w="9525">
              <a:noFill/>
              <a:miter lim="800000"/>
              <a:headEnd/>
              <a:tailEnd/>
            </a:ln>
          </p:spPr>
        </p:pic>
        <p:sp>
          <p:nvSpPr>
            <p:cNvPr id="15367" name="Rectangle 6"/>
            <p:cNvSpPr>
              <a:spLocks noChangeArrowheads="1"/>
            </p:cNvSpPr>
            <p:nvPr/>
          </p:nvSpPr>
          <p:spPr bwMode="auto">
            <a:xfrm>
              <a:off x="7772400" y="3500438"/>
              <a:ext cx="1066800" cy="461962"/>
            </a:xfrm>
            <a:prstGeom prst="rect">
              <a:avLst/>
            </a:prstGeom>
            <a:noFill/>
            <a:ln w="9525">
              <a:noFill/>
              <a:miter lim="800000"/>
              <a:headEnd/>
              <a:tailEnd/>
            </a:ln>
          </p:spPr>
          <p:txBody>
            <a:bodyPr>
              <a:spAutoFit/>
            </a:bodyPr>
            <a:lstStyle/>
            <a:p>
              <a:r>
                <a:rPr lang="en-US" sz="2400" b="1"/>
                <a:t>UTP</a:t>
              </a:r>
              <a:endParaRPr lang="en-US" b="1"/>
            </a:p>
          </p:txBody>
        </p:sp>
        <p:sp>
          <p:nvSpPr>
            <p:cNvPr id="10" name="Down Arrow 9"/>
            <p:cNvSpPr/>
            <p:nvPr/>
          </p:nvSpPr>
          <p:spPr>
            <a:xfrm rot="4563790">
              <a:off x="8070056" y="3529807"/>
              <a:ext cx="306387" cy="1193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3748</TotalTime>
  <Words>4306</Words>
  <Application>Microsoft Office PowerPoint</Application>
  <PresentationFormat>On-screen Show (4:3)</PresentationFormat>
  <Paragraphs>455</Paragraphs>
  <Slides>59</Slides>
  <Notes>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Chapter   Three  Data Communication and Transmission Medias</vt:lpstr>
      <vt:lpstr>Transmission medium</vt:lpstr>
      <vt:lpstr>Contd.</vt:lpstr>
      <vt:lpstr>Contd.</vt:lpstr>
      <vt:lpstr>GUIDED TRANSMSSION MEDIA</vt:lpstr>
      <vt:lpstr>Twisted-Pair Cable (TP)</vt:lpstr>
      <vt:lpstr>Contd.</vt:lpstr>
      <vt:lpstr>Unshielded Versus Shielded Twisted-Pair Cable</vt:lpstr>
      <vt:lpstr>                    </vt:lpstr>
      <vt:lpstr>UTP Categories</vt:lpstr>
      <vt:lpstr>Slide 11</vt:lpstr>
      <vt:lpstr>Connectors</vt:lpstr>
      <vt:lpstr>Twisted-pair cable Applications</vt:lpstr>
      <vt:lpstr>Slide 14</vt:lpstr>
      <vt:lpstr>Slide 15</vt:lpstr>
      <vt:lpstr>UTP connections</vt:lpstr>
      <vt:lpstr>Construct and Terminate Twisted Pair Cables</vt:lpstr>
      <vt:lpstr>Slide 18</vt:lpstr>
      <vt:lpstr>Coaxial Cable</vt:lpstr>
      <vt:lpstr>Contd.</vt:lpstr>
      <vt:lpstr>Types of Coaxial Cable</vt:lpstr>
      <vt:lpstr>Connector</vt:lpstr>
      <vt:lpstr>Slide 23</vt:lpstr>
      <vt:lpstr>Coaxial Cable Applications</vt:lpstr>
      <vt:lpstr>Fiber-Optic Cable</vt:lpstr>
      <vt:lpstr>Contd.</vt:lpstr>
      <vt:lpstr>Propagation Modes</vt:lpstr>
      <vt:lpstr>Single-mode fiber-optic cabling</vt:lpstr>
      <vt:lpstr>Multimode fiber-optic cabling:</vt:lpstr>
      <vt:lpstr>Step-index multimode fiber</vt:lpstr>
      <vt:lpstr>Graded-index multimode fiber</vt:lpstr>
      <vt:lpstr>Slide 32</vt:lpstr>
      <vt:lpstr>Cable Composition</vt:lpstr>
      <vt:lpstr>Fiber-Optic Cable Connectors</vt:lpstr>
      <vt:lpstr>Optical Fiber - Applications</vt:lpstr>
      <vt:lpstr>Advantages of Optical Fiber</vt:lpstr>
      <vt:lpstr>Disadvantages of Optical Fiber</vt:lpstr>
      <vt:lpstr>Cautions about Optical Fiber</vt:lpstr>
      <vt:lpstr>Optical Fiber - Transmission Characteristics</vt:lpstr>
      <vt:lpstr>Slide 40</vt:lpstr>
      <vt:lpstr>Unguided (Wireless) Media</vt:lpstr>
      <vt:lpstr>Contd.</vt:lpstr>
      <vt:lpstr>Contd.</vt:lpstr>
      <vt:lpstr>Contd.</vt:lpstr>
      <vt:lpstr>Wireless Transmission Types</vt:lpstr>
      <vt:lpstr>Radio Waves</vt:lpstr>
      <vt:lpstr>Contd.</vt:lpstr>
      <vt:lpstr>Contd.</vt:lpstr>
      <vt:lpstr>Microwaves</vt:lpstr>
      <vt:lpstr>Contd.</vt:lpstr>
      <vt:lpstr>Unidirectional Antenna</vt:lpstr>
      <vt:lpstr>Contd.</vt:lpstr>
      <vt:lpstr>Applications</vt:lpstr>
      <vt:lpstr>Satellite </vt:lpstr>
      <vt:lpstr>Satellite Point to Point Link</vt:lpstr>
      <vt:lpstr>Infrared</vt:lpstr>
      <vt:lpstr>Applications</vt:lpstr>
      <vt:lpstr>Wireless Technologies</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Matiyas;Addis</dc:creator>
  <cp:lastModifiedBy>Windows User</cp:lastModifiedBy>
  <cp:revision>452</cp:revision>
  <dcterms:created xsi:type="dcterms:W3CDTF">2010-03-16T06:14:09Z</dcterms:created>
  <dcterms:modified xsi:type="dcterms:W3CDTF">2019-05-02T17:42:12Z</dcterms:modified>
</cp:coreProperties>
</file>