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60" r:id="rId8"/>
    <p:sldId id="261" r:id="rId9"/>
    <p:sldId id="262" r:id="rId10"/>
    <p:sldId id="271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A5151B-97CF-45DA-A334-916663F9BC60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629400" cy="1600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understanding the basics of object-oriented concepts</a:t>
            </a:r>
          </a:p>
          <a:p>
            <a:endParaRPr lang="en-US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- ONE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84582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477000"/>
          </a:xfrm>
        </p:spPr>
        <p:txBody>
          <a:bodyPr>
            <a:normAutofit/>
          </a:bodyPr>
          <a:lstStyle/>
          <a:p>
            <a:r>
              <a:rPr lang="en-US" b="1" dirty="0" smtClean="0"/>
              <a:t> Information Hiding</a:t>
            </a:r>
            <a:endParaRPr lang="en-US" dirty="0" smtClean="0"/>
          </a:p>
          <a:p>
            <a:pPr lvl="1"/>
            <a:r>
              <a:rPr lang="en-US" dirty="0" smtClean="0"/>
              <a:t>It is just </a:t>
            </a:r>
            <a:r>
              <a:rPr lang="en-US" b="1" dirty="0" smtClean="0"/>
              <a:t>restricting access to properties of a class by another class</a:t>
            </a:r>
            <a:r>
              <a:rPr lang="en-US" dirty="0" smtClean="0"/>
              <a:t>.  Attributes of a class should be accessed by another class if and only if they have given permission.</a:t>
            </a:r>
          </a:p>
          <a:p>
            <a:pPr lvl="1"/>
            <a:r>
              <a:rPr lang="en-US" dirty="0" smtClean="0"/>
              <a:t>prevent other programmers from writing </a:t>
            </a:r>
            <a:r>
              <a:rPr lang="en-US" b="1" dirty="0" smtClean="0"/>
              <a:t>highly coupled code (</a:t>
            </a:r>
            <a:r>
              <a:rPr lang="en-US" dirty="0" smtClean="0"/>
              <a:t>a change in one part of the code forces you to make a change in another)</a:t>
            </a:r>
            <a:endParaRPr lang="en-US" b="1" dirty="0" smtClean="0"/>
          </a:p>
          <a:p>
            <a:r>
              <a:rPr lang="en-US" b="1" dirty="0" smtClean="0"/>
              <a:t>Inheritance</a:t>
            </a:r>
            <a:endParaRPr lang="en-US" dirty="0" smtClean="0"/>
          </a:p>
          <a:p>
            <a:pPr lvl="1"/>
            <a:r>
              <a:rPr lang="en-US" dirty="0" smtClean="0"/>
              <a:t>Inheritance is a technique for creating a new class (subclass) from an existing class (super class) by adding more functionality to it. </a:t>
            </a:r>
          </a:p>
          <a:p>
            <a:pPr lvl="2"/>
            <a:r>
              <a:rPr lang="en-US" sz="2200" dirty="0" smtClean="0"/>
              <a:t>A subclass is derived from a super class. Example: An Employee is a Person. </a:t>
            </a:r>
          </a:p>
          <a:p>
            <a:pPr lvl="2"/>
            <a:r>
              <a:rPr lang="en-US" sz="2200" dirty="0" smtClean="0"/>
              <a:t>The subclass inherits the attributes and behavior of the </a:t>
            </a:r>
            <a:r>
              <a:rPr lang="en-US" sz="2200" dirty="0" err="1" smtClean="0"/>
              <a:t>superclass</a:t>
            </a:r>
            <a:r>
              <a:rPr lang="en-US" sz="2200" dirty="0" smtClean="0"/>
              <a:t>. </a:t>
            </a:r>
          </a:p>
          <a:p>
            <a:pPr lvl="2"/>
            <a:r>
              <a:rPr lang="en-US" sz="2200" dirty="0" smtClean="0"/>
              <a:t>The subclass can override the behavior of the </a:t>
            </a:r>
            <a:r>
              <a:rPr lang="en-US" sz="2200" dirty="0" err="1" smtClean="0"/>
              <a:t>superclass</a:t>
            </a:r>
            <a:r>
              <a:rPr lang="en-US" sz="2200" dirty="0" smtClean="0"/>
              <a:t>. </a:t>
            </a:r>
          </a:p>
          <a:p>
            <a:pPr lvl="2"/>
            <a:r>
              <a:rPr lang="en-US" sz="2200" dirty="0" smtClean="0"/>
              <a:t>Inheritance supports code re-use. </a:t>
            </a:r>
          </a:p>
          <a:p>
            <a:pPr lvl="1"/>
            <a:r>
              <a:rPr lang="en-US" sz="2000" b="1" dirty="0" smtClean="0"/>
              <a:t>Inheritance Tips and Techniques</a:t>
            </a:r>
          </a:p>
          <a:p>
            <a:pPr lvl="2"/>
            <a:r>
              <a:rPr lang="en-US" dirty="0" smtClean="0"/>
              <a:t>The following tips and techniques should help you to apply inheritance effectively.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477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Look for similarities: </a:t>
            </a:r>
            <a:r>
              <a:rPr lang="en-US" dirty="0" smtClean="0"/>
              <a:t>go for inheritance whenever you have similarities between or among two or more classes, either similar attributes or similar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Look for existing classes: </a:t>
            </a:r>
            <a:r>
              <a:rPr lang="en-US" dirty="0" smtClean="0"/>
              <a:t>When you identify a new class, you might already have an existing class to which it is similar. E.g. The</a:t>
            </a:r>
            <a:r>
              <a:rPr lang="en-US" i="1" dirty="0" smtClean="0"/>
              <a:t> </a:t>
            </a:r>
            <a:r>
              <a:rPr lang="en-US" b="1" i="1" dirty="0" smtClean="0"/>
              <a:t>Person</a:t>
            </a:r>
            <a:r>
              <a:rPr lang="en-US" b="1" dirty="0" smtClean="0"/>
              <a:t> class </a:t>
            </a:r>
            <a:r>
              <a:rPr lang="en-US" dirty="0" smtClean="0"/>
              <a:t>already has many of the features an</a:t>
            </a:r>
            <a:r>
              <a:rPr lang="en-US" i="1" dirty="0" smtClean="0"/>
              <a:t> </a:t>
            </a:r>
            <a:r>
              <a:rPr lang="en-US" b="1" i="1" dirty="0" smtClean="0"/>
              <a:t>Administrator</a:t>
            </a:r>
            <a:r>
              <a:rPr lang="en-US" dirty="0" smtClean="0"/>
              <a:t> class needs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Follow the sentence rule.</a:t>
            </a:r>
            <a:r>
              <a:rPr lang="en-US" dirty="0" smtClean="0"/>
              <a:t> One of the following sentences should make sense: "</a:t>
            </a:r>
            <a:r>
              <a:rPr lang="en-US" b="1" dirty="0" smtClean="0"/>
              <a:t>A subclass</a:t>
            </a:r>
            <a:r>
              <a:rPr lang="en-US" b="1" i="1" dirty="0" smtClean="0"/>
              <a:t> is a kind of</a:t>
            </a:r>
            <a:r>
              <a:rPr lang="en-US" b="1" dirty="0" smtClean="0"/>
              <a:t> </a:t>
            </a:r>
            <a:r>
              <a:rPr lang="en-US" b="1" dirty="0" err="1" smtClean="0"/>
              <a:t>superclass</a:t>
            </a:r>
            <a:r>
              <a:rPr lang="en-US" dirty="0" smtClean="0"/>
              <a:t>" or "</a:t>
            </a:r>
            <a:r>
              <a:rPr lang="en-US" b="1" dirty="0" smtClean="0"/>
              <a:t>A subclass</a:t>
            </a:r>
            <a:r>
              <a:rPr lang="en-US" b="1" i="1" dirty="0" smtClean="0"/>
              <a:t> is like a</a:t>
            </a:r>
            <a:r>
              <a:rPr lang="en-US" b="1" dirty="0" smtClean="0"/>
              <a:t> </a:t>
            </a:r>
            <a:r>
              <a:rPr lang="en-US" b="1" dirty="0" err="1" smtClean="0"/>
              <a:t>superclass</a:t>
            </a:r>
            <a:r>
              <a:rPr lang="en-US" dirty="0" smtClean="0"/>
              <a:t>." For example, it makes sense to say </a:t>
            </a:r>
            <a:r>
              <a:rPr lang="en-US" i="1" dirty="0" smtClean="0"/>
              <a:t>a student is a kind of person</a:t>
            </a:r>
            <a:r>
              <a:rPr lang="en-US" dirty="0" smtClean="0"/>
              <a:t> and a dragon is like a bird.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Inherit everything.</a:t>
            </a:r>
            <a:r>
              <a:rPr lang="en-US" dirty="0" smtClean="0"/>
              <a:t> The subclass should inherit everything from the super- class, a concept called </a:t>
            </a:r>
            <a:r>
              <a:rPr lang="en-US" b="1" i="1" dirty="0" smtClean="0"/>
              <a:t>pure inheritance</a:t>
            </a:r>
            <a:r>
              <a:rPr lang="en-US" dirty="0" smtClean="0"/>
              <a:t>. If it does not, the </a:t>
            </a:r>
            <a:r>
              <a:rPr lang="en-US" b="1" i="1" dirty="0" smtClean="0"/>
              <a:t>code</a:t>
            </a:r>
            <a:r>
              <a:rPr lang="en-US" dirty="0" smtClean="0"/>
              <a:t> becomes </a:t>
            </a:r>
            <a:r>
              <a:rPr lang="en-US" b="1" i="1" dirty="0" smtClean="0"/>
              <a:t>harder to understand and maintain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477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 Single and Multiple Inheritance</a:t>
            </a:r>
            <a:endParaRPr lang="en-US" dirty="0" smtClean="0"/>
          </a:p>
          <a:p>
            <a:pPr lvl="1"/>
            <a:r>
              <a:rPr lang="en-US" b="1" i="1" dirty="0" smtClean="0"/>
              <a:t>single inheritance</a:t>
            </a:r>
            <a:r>
              <a:rPr lang="en-US" dirty="0" smtClean="0"/>
              <a:t>: when a class inherits from only one other class</a:t>
            </a:r>
          </a:p>
          <a:p>
            <a:pPr lvl="1"/>
            <a:r>
              <a:rPr lang="en-US" b="1" i="1" dirty="0" smtClean="0"/>
              <a:t>multiple inheritance </a:t>
            </a:r>
            <a:r>
              <a:rPr lang="en-US" dirty="0" smtClean="0"/>
              <a:t>: When a class inherits from two or more other classes. Supported by  C++ etc</a:t>
            </a:r>
          </a:p>
          <a:p>
            <a:pPr>
              <a:buNone/>
            </a:pPr>
            <a:r>
              <a:rPr lang="en-US" b="1" dirty="0" smtClean="0"/>
              <a:t>Relationships</a:t>
            </a:r>
            <a:endParaRPr lang="en-US" dirty="0" smtClean="0"/>
          </a:p>
          <a:p>
            <a:r>
              <a:rPr lang="en-US" dirty="0" smtClean="0"/>
              <a:t>Is an </a:t>
            </a:r>
            <a:r>
              <a:rPr lang="en-US" b="1" dirty="0" smtClean="0"/>
              <a:t>association</a:t>
            </a:r>
            <a:r>
              <a:rPr lang="en-US" dirty="0" smtClean="0"/>
              <a:t> between two or more objects</a:t>
            </a:r>
          </a:p>
          <a:p>
            <a:r>
              <a:rPr lang="en-US" dirty="0" smtClean="0"/>
              <a:t>Help us to define </a:t>
            </a:r>
            <a:r>
              <a:rPr lang="en-US" b="1" i="1" dirty="0" smtClean="0"/>
              <a:t>how objects interact </a:t>
            </a:r>
            <a:r>
              <a:rPr lang="en-US" dirty="0" smtClean="0"/>
              <a:t>with each other</a:t>
            </a:r>
          </a:p>
          <a:p>
            <a:r>
              <a:rPr lang="en-US" dirty="0" smtClean="0"/>
              <a:t>For example, students</a:t>
            </a:r>
            <a:r>
              <a:rPr lang="en-US" i="1" dirty="0" smtClean="0"/>
              <a:t> </a:t>
            </a:r>
            <a:r>
              <a:rPr lang="en-US" b="1" i="1" dirty="0" smtClean="0"/>
              <a:t>take</a:t>
            </a:r>
            <a:r>
              <a:rPr lang="en-US" dirty="0" smtClean="0"/>
              <a:t> courses, professors</a:t>
            </a:r>
            <a:r>
              <a:rPr lang="en-US" i="1" dirty="0" smtClean="0"/>
              <a:t> </a:t>
            </a:r>
            <a:r>
              <a:rPr lang="en-US" b="1" i="1" dirty="0" smtClean="0"/>
              <a:t>teach</a:t>
            </a:r>
            <a:r>
              <a:rPr lang="en-US" i="1" dirty="0" smtClean="0"/>
              <a:t> </a:t>
            </a:r>
            <a:r>
              <a:rPr lang="en-US" dirty="0" smtClean="0"/>
              <a:t>courses, criminals</a:t>
            </a:r>
            <a:r>
              <a:rPr lang="en-US" i="1" dirty="0" smtClean="0"/>
              <a:t> </a:t>
            </a:r>
            <a:r>
              <a:rPr lang="en-US" b="1" i="1" dirty="0" smtClean="0"/>
              <a:t>rob</a:t>
            </a:r>
            <a:r>
              <a:rPr lang="en-US" dirty="0" smtClean="0"/>
              <a:t> banks, and driver</a:t>
            </a:r>
            <a:r>
              <a:rPr lang="en-US" i="1" dirty="0" smtClean="0"/>
              <a:t> </a:t>
            </a:r>
            <a:r>
              <a:rPr lang="en-US" b="1" i="1" dirty="0" smtClean="0"/>
              <a:t>drive</a:t>
            </a:r>
            <a:r>
              <a:rPr lang="en-US" i="1" dirty="0" smtClean="0"/>
              <a:t> </a:t>
            </a:r>
            <a:r>
              <a:rPr lang="en-US" dirty="0" smtClean="0"/>
              <a:t>cars</a:t>
            </a:r>
            <a:r>
              <a:rPr lang="en-US" i="1" dirty="0" smtClean="0"/>
              <a:t>. </a:t>
            </a:r>
            <a:r>
              <a:rPr lang="en-US" dirty="0" smtClean="0"/>
              <a:t>Association</a:t>
            </a:r>
            <a:r>
              <a:rPr lang="en-US" i="1" dirty="0" smtClean="0"/>
              <a:t> is defined by </a:t>
            </a:r>
            <a:r>
              <a:rPr lang="en-US" b="1" i="1" dirty="0" smtClean="0"/>
              <a:t>verbs</a:t>
            </a:r>
            <a:r>
              <a:rPr lang="en-US" i="1" dirty="0" smtClean="0"/>
              <a:t> such as take, teach, rob, drive etc.</a:t>
            </a:r>
          </a:p>
          <a:p>
            <a:r>
              <a:rPr lang="en-US" dirty="0" smtClean="0"/>
              <a:t>Relationships are identified but must be also b</a:t>
            </a:r>
            <a:r>
              <a:rPr lang="en-US" i="1" dirty="0" smtClean="0"/>
              <a:t>e </a:t>
            </a:r>
            <a:r>
              <a:rPr lang="en-US" b="1" i="1" dirty="0" smtClean="0"/>
              <a:t>described</a:t>
            </a:r>
            <a:r>
              <a:rPr lang="en-US" i="1" dirty="0" smtClean="0"/>
              <a:t>:</a:t>
            </a:r>
          </a:p>
          <a:p>
            <a:pPr lvl="1"/>
            <a:r>
              <a:rPr lang="en-US" i="1" dirty="0" smtClean="0"/>
              <a:t>How many seminars can students take? </a:t>
            </a:r>
            <a:r>
              <a:rPr lang="en-US" dirty="0" smtClean="0"/>
              <a:t>None, one, or several?</a:t>
            </a:r>
          </a:p>
          <a:p>
            <a:r>
              <a:rPr lang="en-US" dirty="0" smtClean="0"/>
              <a:t>relationships are </a:t>
            </a:r>
            <a:r>
              <a:rPr lang="en-US" b="1" dirty="0" smtClean="0"/>
              <a:t>two-way streets</a:t>
            </a:r>
            <a:r>
              <a:rPr lang="en-US" dirty="0" smtClean="0"/>
              <a:t>: not only do </a:t>
            </a:r>
            <a:r>
              <a:rPr lang="en-US" b="1" i="1" dirty="0" smtClean="0"/>
              <a:t>students take seminars</a:t>
            </a:r>
            <a:r>
              <a:rPr lang="en-US" dirty="0" smtClean="0"/>
              <a:t>, but also </a:t>
            </a:r>
            <a:r>
              <a:rPr lang="en-US" b="1" dirty="0" smtClean="0"/>
              <a:t>seminars are taken by students</a:t>
            </a:r>
            <a:r>
              <a:rPr lang="en-US" dirty="0" smtClean="0"/>
              <a:t>. This leads to questions like </a:t>
            </a:r>
            <a:r>
              <a:rPr lang="en-US" b="1" i="1" dirty="0" smtClean="0"/>
              <a:t>how many students can be enrolled in any given seminar?</a:t>
            </a:r>
            <a:endParaRPr lang="en-US" b="1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477000"/>
          </a:xfrm>
        </p:spPr>
        <p:txBody>
          <a:bodyPr>
            <a:normAutofit/>
          </a:bodyPr>
          <a:lstStyle/>
          <a:p>
            <a:r>
              <a:rPr lang="en-US" b="1" dirty="0" smtClean="0"/>
              <a:t> Collaboration</a:t>
            </a:r>
          </a:p>
          <a:p>
            <a:pPr lvl="1"/>
            <a:r>
              <a:rPr lang="en-US" b="1" i="1" dirty="0" smtClean="0"/>
              <a:t>Objects collaborate </a:t>
            </a:r>
            <a:r>
              <a:rPr lang="en-US" dirty="0" smtClean="0"/>
              <a:t>with one another by </a:t>
            </a:r>
            <a:r>
              <a:rPr lang="en-US" b="1" i="1" dirty="0" smtClean="0"/>
              <a:t>sending each other message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A message </a:t>
            </a:r>
            <a:r>
              <a:rPr lang="en-US" dirty="0" smtClean="0"/>
              <a:t>is either a </a:t>
            </a:r>
            <a:r>
              <a:rPr lang="en-US" b="1" i="1" dirty="0" smtClean="0"/>
              <a:t>request to do something or a request for information. </a:t>
            </a:r>
          </a:p>
          <a:p>
            <a:pPr lvl="1"/>
            <a:r>
              <a:rPr lang="en-US" dirty="0" smtClean="0"/>
              <a:t>Messages are modeled using </a:t>
            </a:r>
            <a:r>
              <a:rPr lang="en-US" b="1" i="1" dirty="0" smtClean="0"/>
              <a:t>UML sequence diagrams </a:t>
            </a:r>
            <a:r>
              <a:rPr lang="en-US" dirty="0" smtClean="0"/>
              <a:t>and </a:t>
            </a:r>
            <a:r>
              <a:rPr lang="en-US" b="1" i="1" dirty="0" smtClean="0"/>
              <a:t>communication diagrams </a:t>
            </a:r>
            <a:r>
              <a:rPr lang="en-US" dirty="0" smtClean="0"/>
              <a:t>(Collaboration Diagram)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C:\Users\Preferred Customer\Desktop\2.1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70104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4770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boxes across </a:t>
            </a:r>
            <a:r>
              <a:rPr lang="en-US" dirty="0" smtClean="0"/>
              <a:t>the top of the diagram </a:t>
            </a:r>
            <a:r>
              <a:rPr lang="en-US" b="1" i="1" dirty="0" smtClean="0"/>
              <a:t>represent classifiers</a:t>
            </a:r>
            <a:r>
              <a:rPr lang="en-US" dirty="0" smtClean="0"/>
              <a:t>, in this case </a:t>
            </a:r>
            <a:r>
              <a:rPr lang="en-US" b="1" i="1" dirty="0" smtClean="0"/>
              <a:t>objects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dashed lines </a:t>
            </a:r>
            <a:r>
              <a:rPr lang="en-US" dirty="0" smtClean="0"/>
              <a:t>hanging from them are called </a:t>
            </a:r>
            <a:r>
              <a:rPr lang="en-US" b="1" i="1" dirty="0" smtClean="0"/>
              <a:t>lifelines</a:t>
            </a:r>
            <a:r>
              <a:rPr lang="en-US" dirty="0" smtClean="0"/>
              <a:t>, which represent the </a:t>
            </a:r>
            <a:r>
              <a:rPr lang="en-US" b="1" i="1" dirty="0" smtClean="0"/>
              <a:t>life span of the object </a:t>
            </a:r>
            <a:r>
              <a:rPr lang="en-US" dirty="0" smtClean="0"/>
              <a:t>during the scenario being modeled.</a:t>
            </a:r>
          </a:p>
          <a:p>
            <a:pPr lvl="1"/>
            <a:r>
              <a:rPr lang="en-US" dirty="0" smtClean="0"/>
              <a:t> Objects have </a:t>
            </a:r>
            <a:r>
              <a:rPr lang="en-US" b="1" i="1" dirty="0" smtClean="0"/>
              <a:t>labels in the format name: class</a:t>
            </a:r>
            <a:r>
              <a:rPr lang="en-US" dirty="0" smtClean="0"/>
              <a:t> where</a:t>
            </a:r>
            <a:r>
              <a:rPr lang="en-US" i="1" dirty="0" smtClean="0"/>
              <a:t> </a:t>
            </a:r>
            <a:r>
              <a:rPr lang="en-US" b="1" dirty="0" smtClean="0"/>
              <a:t>name is optional </a:t>
            </a:r>
            <a:r>
              <a:rPr lang="en-US" dirty="0" smtClean="0"/>
              <a:t>(objects that </a:t>
            </a:r>
            <a:r>
              <a:rPr lang="en-US" b="1" i="1" dirty="0" smtClean="0"/>
              <a:t>have not been given a name </a:t>
            </a:r>
            <a:r>
              <a:rPr lang="en-US" dirty="0" smtClean="0"/>
              <a:t>on the diagram are called </a:t>
            </a:r>
            <a:r>
              <a:rPr lang="en-US" b="1" i="1" dirty="0" smtClean="0"/>
              <a:t>anonymous objects</a:t>
            </a:r>
            <a:r>
              <a:rPr lang="en-US" dirty="0" smtClean="0"/>
              <a:t>). </a:t>
            </a:r>
          </a:p>
          <a:p>
            <a:pPr lvl="1"/>
            <a:r>
              <a:rPr lang="en-US" b="1" i="1" dirty="0" smtClean="0"/>
              <a:t>The instance of Student</a:t>
            </a:r>
            <a:r>
              <a:rPr lang="en-US" dirty="0" smtClean="0"/>
              <a:t> was given </a:t>
            </a:r>
            <a:r>
              <a:rPr lang="en-US" b="1" i="1" dirty="0" smtClean="0"/>
              <a:t>a name </a:t>
            </a:r>
            <a:r>
              <a:rPr lang="en-US" dirty="0" smtClean="0"/>
              <a:t>because it is used as a </a:t>
            </a:r>
            <a:r>
              <a:rPr lang="en-US" b="1" i="1" dirty="0" smtClean="0"/>
              <a:t>parameter in a message</a:t>
            </a:r>
          </a:p>
          <a:p>
            <a:pPr lvl="1"/>
            <a:r>
              <a:rPr lang="en-US" b="1" i="1" dirty="0" smtClean="0"/>
              <a:t>Messages</a:t>
            </a:r>
            <a:r>
              <a:rPr lang="en-US" dirty="0" smtClean="0"/>
              <a:t> are indicated </a:t>
            </a:r>
            <a:r>
              <a:rPr lang="en-US" b="1" i="1" dirty="0" smtClean="0"/>
              <a:t>as labeled arrows</a:t>
            </a:r>
            <a:r>
              <a:rPr lang="en-US" dirty="0" smtClean="0"/>
              <a:t>, the label being the </a:t>
            </a:r>
            <a:r>
              <a:rPr lang="en-US" b="1" i="1" dirty="0" smtClean="0"/>
              <a:t>signature of the method. </a:t>
            </a:r>
          </a:p>
          <a:p>
            <a:pPr lvl="1"/>
            <a:r>
              <a:rPr lang="en-US" b="1" i="1" dirty="0" smtClean="0"/>
              <a:t>Return values </a:t>
            </a:r>
            <a:r>
              <a:rPr lang="en-US" dirty="0" smtClean="0"/>
              <a:t>are </a:t>
            </a:r>
            <a:r>
              <a:rPr lang="en-US" b="1" i="1" dirty="0" smtClean="0"/>
              <a:t>optionally indicated using a dashed arrow with a label</a:t>
            </a:r>
            <a:r>
              <a:rPr lang="en-US" dirty="0" smtClean="0"/>
              <a:t> indicating the </a:t>
            </a:r>
            <a:r>
              <a:rPr lang="en-US" b="1" i="1" dirty="0" smtClean="0"/>
              <a:t>return value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Interfaces</a:t>
            </a:r>
            <a:endParaRPr lang="en-US" dirty="0" smtClean="0"/>
          </a:p>
          <a:p>
            <a:r>
              <a:rPr lang="en-US" dirty="0" smtClean="0"/>
              <a:t>An interface is the </a:t>
            </a:r>
            <a:r>
              <a:rPr lang="en-US" b="1" i="1" dirty="0" smtClean="0"/>
              <a:t>definition of a collection of one or more methods</a:t>
            </a:r>
            <a:r>
              <a:rPr lang="en-US" dirty="0" smtClean="0"/>
              <a:t>, and zero or more attributes. </a:t>
            </a:r>
          </a:p>
          <a:p>
            <a:r>
              <a:rPr lang="en-US" dirty="0" smtClean="0"/>
              <a:t>Interfaces </a:t>
            </a:r>
            <a:r>
              <a:rPr lang="en-US" b="1" i="1" dirty="0" smtClean="0"/>
              <a:t>are implemented by classe</a:t>
            </a:r>
            <a:r>
              <a:rPr lang="en-US" dirty="0" smtClean="0"/>
              <a:t>s and components. </a:t>
            </a:r>
          </a:p>
          <a:p>
            <a:r>
              <a:rPr lang="en-US" dirty="0" smtClean="0"/>
              <a:t>To implement an interface, a </a:t>
            </a:r>
            <a:r>
              <a:rPr lang="en-US" b="1" i="1" dirty="0" smtClean="0"/>
              <a:t>class or component must include </a:t>
            </a:r>
            <a:r>
              <a:rPr lang="en-US" dirty="0" smtClean="0"/>
              <a:t>the methods defined by the interface. </a:t>
            </a:r>
          </a:p>
          <a:p>
            <a:pPr>
              <a:buNone/>
            </a:pPr>
            <a:r>
              <a:rPr lang="en-US" b="1" dirty="0" smtClean="0"/>
              <a:t>Patterns</a:t>
            </a:r>
          </a:p>
          <a:p>
            <a:r>
              <a:rPr lang="en-US" dirty="0" smtClean="0"/>
              <a:t>A pattern is a </a:t>
            </a:r>
            <a:r>
              <a:rPr lang="en-US" b="1" i="1" dirty="0" smtClean="0"/>
              <a:t>solution to a common problem</a:t>
            </a:r>
            <a:r>
              <a:rPr lang="en-US" dirty="0" smtClean="0"/>
              <a:t> taking relevant forces into account, effectively supporting the </a:t>
            </a:r>
            <a:r>
              <a:rPr lang="en-US" b="1" i="1" dirty="0" smtClean="0"/>
              <a:t>reuse of proven techniques and approaches </a:t>
            </a:r>
            <a:r>
              <a:rPr lang="en-US" dirty="0" smtClean="0"/>
              <a:t>of other developers. </a:t>
            </a:r>
          </a:p>
          <a:p>
            <a:r>
              <a:rPr lang="en-US" b="1" i="1" dirty="0" smtClean="0"/>
              <a:t>Analysis patterns </a:t>
            </a:r>
            <a:r>
              <a:rPr lang="en-US" dirty="0" smtClean="0"/>
              <a:t>describe a </a:t>
            </a:r>
            <a:r>
              <a:rPr lang="en-US" b="1" i="1" dirty="0" smtClean="0"/>
              <a:t>solution to common problems found in the analysis/business domain of an application</a:t>
            </a:r>
          </a:p>
          <a:p>
            <a:r>
              <a:rPr lang="en-US" b="1" i="1" dirty="0" smtClean="0"/>
              <a:t>Design patterns </a:t>
            </a:r>
            <a:r>
              <a:rPr lang="en-US" dirty="0" smtClean="0"/>
              <a:t>describe a </a:t>
            </a:r>
            <a:r>
              <a:rPr lang="en-US" b="1" i="1" dirty="0" smtClean="0"/>
              <a:t>solution to common problems found in the design of systems </a:t>
            </a:r>
          </a:p>
          <a:p>
            <a:r>
              <a:rPr lang="en-US" b="1" i="1" dirty="0" smtClean="0"/>
              <a:t>Process patterns </a:t>
            </a:r>
            <a:r>
              <a:rPr lang="en-US" dirty="0" smtClean="0"/>
              <a:t>address </a:t>
            </a:r>
            <a:r>
              <a:rPr lang="en-US" b="1" i="1" dirty="0" smtClean="0"/>
              <a:t>software process- related issues</a:t>
            </a:r>
            <a:r>
              <a:rPr lang="en-US" dirty="0" smtClean="0"/>
              <a:t>.</a:t>
            </a:r>
            <a:endParaRPr lang="en-US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OOAD?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458200" cy="5410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b="1" dirty="0" smtClean="0"/>
              <a:t>Object-oriented analysis and design: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dirty="0"/>
              <a:t>T</a:t>
            </a:r>
            <a:r>
              <a:rPr lang="en-US" sz="3200" dirty="0" smtClean="0"/>
              <a:t>echnical approach for </a:t>
            </a:r>
            <a:r>
              <a:rPr lang="en-US" sz="3200" b="1" dirty="0" smtClean="0"/>
              <a:t>analyzing, designing an application/ system </a:t>
            </a:r>
            <a:r>
              <a:rPr lang="en-US" sz="3200" dirty="0" smtClean="0"/>
              <a:t>by applying the </a:t>
            </a:r>
            <a:r>
              <a:rPr lang="en-US" sz="3200" b="1" dirty="0" smtClean="0"/>
              <a:t>object oriented paradigm </a:t>
            </a:r>
            <a:r>
              <a:rPr lang="en-US" sz="3200" dirty="0" smtClean="0"/>
              <a:t>and </a:t>
            </a:r>
            <a:r>
              <a:rPr lang="en-US" sz="3200" b="1" dirty="0" smtClean="0"/>
              <a:t>visual modeling </a:t>
            </a:r>
            <a:r>
              <a:rPr lang="en-US" sz="3200" dirty="0" smtClean="0"/>
              <a:t>throughout the </a:t>
            </a:r>
            <a:r>
              <a:rPr lang="en-US" sz="3200" b="1" dirty="0" smtClean="0"/>
              <a:t>development life cycle </a:t>
            </a:r>
            <a:r>
              <a:rPr lang="en-US" sz="3200" dirty="0" smtClean="0"/>
              <a:t>to promote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better stakeholder communication </a:t>
            </a:r>
            <a:r>
              <a:rPr lang="en-US" sz="3200" dirty="0" smtClean="0"/>
              <a:t>and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product quality</a:t>
            </a:r>
            <a:r>
              <a:rPr lang="en-US" sz="3200" dirty="0" smtClean="0"/>
              <a:t>.</a:t>
            </a:r>
          </a:p>
          <a:p>
            <a:pPr algn="just"/>
            <a:endParaRPr lang="en-US" sz="3200" dirty="0" smtClean="0"/>
          </a:p>
          <a:p>
            <a:pPr lvl="1" algn="just"/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Cont</a:t>
            </a:r>
            <a:r>
              <a:rPr lang="en-US" b="1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458200" cy="5562600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Is </a:t>
            </a:r>
            <a:r>
              <a:rPr lang="en-US" sz="2800" dirty="0"/>
              <a:t>the use of </a:t>
            </a:r>
            <a:r>
              <a:rPr lang="en-US" sz="2800" b="1" dirty="0"/>
              <a:t>modeling</a:t>
            </a:r>
            <a:r>
              <a:rPr lang="en-US" sz="2800" dirty="0"/>
              <a:t>(</a:t>
            </a:r>
            <a:r>
              <a:rPr lang="en-US" sz="2800" dirty="0" err="1"/>
              <a:t>class,object</a:t>
            </a:r>
            <a:r>
              <a:rPr lang="en-US" sz="2800" dirty="0"/>
              <a:t>, </a:t>
            </a:r>
            <a:r>
              <a:rPr lang="en-US" sz="2800" dirty="0" smtClean="0"/>
              <a:t>Actors, use </a:t>
            </a:r>
            <a:r>
              <a:rPr lang="en-US" sz="2800" dirty="0"/>
              <a:t>case diagrams, class diagram, sequence diagram ,</a:t>
            </a:r>
            <a:r>
              <a:rPr lang="en-US" sz="2800" dirty="0" err="1"/>
              <a:t>etc</a:t>
            </a:r>
            <a:r>
              <a:rPr lang="en-US" sz="2800" dirty="0"/>
              <a:t>) to </a:t>
            </a:r>
            <a:r>
              <a:rPr lang="en-US" sz="2800" b="1" dirty="0"/>
              <a:t>define</a:t>
            </a:r>
            <a:r>
              <a:rPr lang="en-US" sz="2800" dirty="0"/>
              <a:t> and </a:t>
            </a:r>
            <a:r>
              <a:rPr lang="en-US" sz="2800" b="1" dirty="0"/>
              <a:t>analyze</a:t>
            </a:r>
            <a:r>
              <a:rPr lang="en-US" sz="2800" dirty="0"/>
              <a:t> the </a:t>
            </a:r>
            <a:r>
              <a:rPr lang="en-US" sz="2800" b="1" dirty="0"/>
              <a:t>requirements</a:t>
            </a:r>
            <a:r>
              <a:rPr lang="en-US" sz="2800" dirty="0"/>
              <a:t> necessary for success of a system.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/>
              <a:t>OOAD in modern </a:t>
            </a:r>
            <a:r>
              <a:rPr lang="en-US" sz="2800" dirty="0" smtClean="0"/>
              <a:t>software engineering is </a:t>
            </a:r>
            <a:r>
              <a:rPr lang="en-US" sz="2800" dirty="0"/>
              <a:t>best conducted in an </a:t>
            </a:r>
            <a:r>
              <a:rPr lang="en-US" sz="2800" b="1" dirty="0"/>
              <a:t>iterative and incremental way.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Software Engineering </a:t>
            </a:r>
            <a:r>
              <a:rPr lang="en-US" sz="2800" dirty="0"/>
              <a:t>is</a:t>
            </a:r>
            <a:r>
              <a:rPr lang="en-US" sz="2800" b="1" i="1" dirty="0"/>
              <a:t> </a:t>
            </a:r>
            <a:r>
              <a:rPr lang="en-US" sz="2800" dirty="0"/>
              <a:t>the field of study that applies the </a:t>
            </a:r>
            <a:r>
              <a:rPr lang="en-US" sz="2800" b="1" dirty="0"/>
              <a:t>principles of engineering </a:t>
            </a:r>
            <a:r>
              <a:rPr lang="en-US" sz="2800" dirty="0"/>
              <a:t>for software developmen</a:t>
            </a:r>
            <a:r>
              <a:rPr lang="en-US" sz="2800" i="1" dirty="0"/>
              <a:t>t. </a:t>
            </a:r>
            <a:r>
              <a:rPr lang="en-US" sz="2800" b="1" dirty="0">
                <a:solidFill>
                  <a:srgbClr val="FF0000"/>
                </a:solidFill>
              </a:rPr>
              <a:t>Software Engineer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</a:t>
            </a:r>
            <a:r>
              <a:rPr lang="en-US" sz="2800" b="1" i="1" dirty="0"/>
              <a:t> </a:t>
            </a:r>
            <a:r>
              <a:rPr lang="en-US" sz="2800" dirty="0"/>
              <a:t>a person who </a:t>
            </a:r>
            <a:r>
              <a:rPr lang="en-US" sz="2800" b="1" i="1" dirty="0"/>
              <a:t>develop Software.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4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OO Concepts from a Structured Point of View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534400" cy="57150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/>
              <a:t> Objects and Classes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The OO paradigm is based on </a:t>
            </a:r>
            <a:r>
              <a:rPr lang="en-US" sz="2800" b="1" dirty="0" smtClean="0"/>
              <a:t>building systems </a:t>
            </a:r>
            <a:r>
              <a:rPr lang="en-US" sz="2800" dirty="0" smtClean="0"/>
              <a:t>from items called </a:t>
            </a:r>
            <a:r>
              <a:rPr lang="en-US" sz="2800" b="1" dirty="0" smtClean="0"/>
              <a:t>objects</a:t>
            </a:r>
          </a:p>
          <a:p>
            <a:pPr lvl="1" algn="just"/>
            <a:r>
              <a:rPr lang="en-US" sz="2800" dirty="0" smtClean="0"/>
              <a:t>An </a:t>
            </a:r>
            <a:r>
              <a:rPr lang="en-US" sz="2800" b="1" dirty="0" smtClean="0"/>
              <a:t>object</a:t>
            </a:r>
            <a:r>
              <a:rPr lang="en-US" sz="2800" dirty="0" smtClean="0"/>
              <a:t> is any person, place, thing, event, concept, screen, or report.  It is an instance of a class. </a:t>
            </a:r>
          </a:p>
          <a:p>
            <a:pPr lvl="1" algn="just"/>
            <a:r>
              <a:rPr lang="en-US" sz="2800" dirty="0" smtClean="0"/>
              <a:t>A </a:t>
            </a:r>
            <a:r>
              <a:rPr lang="en-US" sz="2800" b="1" dirty="0" smtClean="0"/>
              <a:t>class</a:t>
            </a:r>
            <a:r>
              <a:rPr lang="en-US" sz="2800" dirty="0" smtClean="0"/>
              <a:t> generalizes/represents a </a:t>
            </a:r>
            <a:r>
              <a:rPr lang="en-US" sz="2800" b="1" dirty="0" smtClean="0"/>
              <a:t>collection of similar objects </a:t>
            </a:r>
            <a:r>
              <a:rPr lang="en-US" sz="2800" dirty="0" smtClean="0"/>
              <a:t>and is effectively a </a:t>
            </a:r>
            <a:r>
              <a:rPr lang="en-US" sz="2800" b="1" dirty="0" smtClean="0"/>
              <a:t>template from which objects are created</a:t>
            </a:r>
            <a:r>
              <a:rPr lang="en-US" sz="2800" dirty="0" smtClean="0"/>
              <a:t>. </a:t>
            </a:r>
          </a:p>
          <a:p>
            <a:pPr lvl="1" algn="just"/>
            <a:r>
              <a:rPr lang="en-US" sz="2800" b="1" dirty="0" smtClean="0"/>
              <a:t>E.g. In a banking </a:t>
            </a:r>
            <a:r>
              <a:rPr lang="en-US" sz="2800" b="1" smtClean="0"/>
              <a:t>system </a:t>
            </a:r>
            <a:r>
              <a:rPr lang="en-US" sz="2800" smtClean="0"/>
              <a:t>Daniel is </a:t>
            </a:r>
            <a:r>
              <a:rPr lang="en-US" sz="2800" dirty="0" smtClean="0"/>
              <a:t>a customer object and customer is a class.</a:t>
            </a:r>
          </a:p>
          <a:p>
            <a:pPr lvl="1" algn="just"/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39762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Cont</a:t>
            </a:r>
            <a:r>
              <a:rPr lang="en-US" sz="3200" b="1" dirty="0" smtClean="0"/>
              <a:t>…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534400" cy="57150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Modeling a class: </a:t>
            </a:r>
            <a:r>
              <a:rPr lang="en-US" sz="2800" dirty="0"/>
              <a:t>either a </a:t>
            </a:r>
            <a:r>
              <a:rPr lang="en-US" sz="2800" b="1" dirty="0"/>
              <a:t>rectangle</a:t>
            </a:r>
            <a:r>
              <a:rPr lang="en-US" sz="2800" dirty="0"/>
              <a:t> that </a:t>
            </a:r>
            <a:r>
              <a:rPr lang="en-US" sz="2800" b="1" dirty="0"/>
              <a:t>lists its attributes and methods </a:t>
            </a:r>
            <a:r>
              <a:rPr lang="en-US" sz="2800" dirty="0"/>
              <a:t>or as just a </a:t>
            </a:r>
            <a:r>
              <a:rPr lang="en-US" sz="2800" b="1" dirty="0"/>
              <a:t>rectangle </a:t>
            </a:r>
          </a:p>
          <a:p>
            <a:pPr lvl="1" algn="just"/>
            <a:r>
              <a:rPr lang="en-US" sz="2800" dirty="0"/>
              <a:t>The first method enables reader to </a:t>
            </a:r>
            <a:r>
              <a:rPr lang="en-US" sz="2800" b="1" dirty="0"/>
              <a:t>gain better understanding of the class</a:t>
            </a:r>
            <a:r>
              <a:rPr lang="en-US" sz="2800" dirty="0"/>
              <a:t> or can </a:t>
            </a:r>
            <a:r>
              <a:rPr lang="en-US" sz="2800" b="1" dirty="0"/>
              <a:t>confuse your diagrams and unclear readability. </a:t>
            </a:r>
          </a:p>
        </p:txBody>
      </p:sp>
    </p:spTree>
    <p:extLst>
      <p:ext uri="{BB962C8B-B14F-4D97-AF65-F5344CB8AC3E}">
        <p14:creationId xmlns:p14="http://schemas.microsoft.com/office/powerpoint/2010/main" val="352694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657600"/>
            <a:ext cx="8001000" cy="2362200"/>
          </a:xfrm>
        </p:spPr>
        <p:txBody>
          <a:bodyPr/>
          <a:lstStyle/>
          <a:p>
            <a:pPr lvl="0"/>
            <a:r>
              <a:rPr lang="en-US" b="1" dirty="0" smtClean="0"/>
              <a:t>Class names: </a:t>
            </a:r>
            <a:r>
              <a:rPr lang="en-US" dirty="0" smtClean="0"/>
              <a:t>should be </a:t>
            </a:r>
            <a:r>
              <a:rPr lang="en-US" b="1" dirty="0" smtClean="0"/>
              <a:t>one or two words</a:t>
            </a:r>
            <a:r>
              <a:rPr lang="en-US" dirty="0" smtClean="0"/>
              <a:t>, usually a </a:t>
            </a:r>
            <a:r>
              <a:rPr lang="en-US" b="1" dirty="0" smtClean="0"/>
              <a:t>noun</a:t>
            </a:r>
            <a:r>
              <a:rPr lang="en-US" dirty="0" smtClean="0"/>
              <a:t>, and should </a:t>
            </a:r>
            <a:r>
              <a:rPr lang="en-US" b="1" dirty="0" smtClean="0"/>
              <a:t>accurately describe </a:t>
            </a:r>
            <a:r>
              <a:rPr lang="en-US" dirty="0" smtClean="0"/>
              <a:t>the class like</a:t>
            </a:r>
            <a:r>
              <a:rPr lang="en-US" i="1" dirty="0" smtClean="0"/>
              <a:t> Student, person</a:t>
            </a:r>
            <a:r>
              <a:rPr lang="en-US" dirty="0" smtClean="0"/>
              <a:t>, customer, Book,</a:t>
            </a:r>
            <a:r>
              <a:rPr lang="en-US" i="1" dirty="0" smtClean="0"/>
              <a:t> Course</a:t>
            </a:r>
            <a:r>
              <a:rPr lang="en-US" dirty="0" smtClean="0"/>
              <a:t>, etc.</a:t>
            </a:r>
          </a:p>
          <a:p>
            <a:pPr lvl="0"/>
            <a:r>
              <a:rPr lang="en-US" dirty="0" smtClean="0"/>
              <a:t>Class can also represent </a:t>
            </a:r>
            <a:r>
              <a:rPr lang="en-US" b="1" dirty="0" smtClean="0"/>
              <a:t>concepts</a:t>
            </a:r>
            <a:r>
              <a:rPr lang="en-US" dirty="0" smtClean="0"/>
              <a:t> that </a:t>
            </a:r>
            <a:r>
              <a:rPr lang="en-US" b="1" dirty="0" smtClean="0"/>
              <a:t>are not nouns</a:t>
            </a:r>
            <a:r>
              <a:rPr lang="en-US" dirty="0" smtClean="0"/>
              <a:t>, like the </a:t>
            </a:r>
            <a:r>
              <a:rPr lang="en-US" b="1" dirty="0" smtClean="0"/>
              <a:t>process of checking out a book from a library</a:t>
            </a:r>
            <a:r>
              <a:rPr lang="en-US" dirty="0" smtClean="0"/>
              <a:t>. </a:t>
            </a:r>
          </a:p>
          <a:p>
            <a:endParaRPr lang="en-US" b="1" i="1" dirty="0"/>
          </a:p>
        </p:txBody>
      </p:sp>
      <p:pic>
        <p:nvPicPr>
          <p:cNvPr id="4" name="Picture 3" descr="C:\Users\Preferred Customer\Desktop\2.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"/>
            <a:ext cx="56388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534400" cy="6172200"/>
          </a:xfrm>
        </p:spPr>
        <p:txBody>
          <a:bodyPr>
            <a:normAutofit/>
          </a:bodyPr>
          <a:lstStyle/>
          <a:p>
            <a:r>
              <a:rPr lang="en-US" b="1" dirty="0" smtClean="0"/>
              <a:t> Attributes and Operations/Methods</a:t>
            </a:r>
            <a:endParaRPr lang="en-US" dirty="0" smtClean="0"/>
          </a:p>
          <a:p>
            <a:pPr lvl="1"/>
            <a:r>
              <a:rPr lang="en-US" b="1" dirty="0" smtClean="0"/>
              <a:t>objects</a:t>
            </a:r>
            <a:r>
              <a:rPr lang="en-US" dirty="0" smtClean="0"/>
              <a:t> have both </a:t>
            </a:r>
            <a:r>
              <a:rPr lang="en-US" b="1" dirty="0" smtClean="0"/>
              <a:t>data</a:t>
            </a:r>
            <a:r>
              <a:rPr lang="en-US" dirty="0" smtClean="0"/>
              <a:t> and </a:t>
            </a:r>
            <a:r>
              <a:rPr lang="en-US" b="1" dirty="0" smtClean="0"/>
              <a:t>functionality</a:t>
            </a:r>
            <a:r>
              <a:rPr lang="en-US" dirty="0" smtClean="0"/>
              <a:t>. </a:t>
            </a:r>
            <a:r>
              <a:rPr lang="en-US" b="1" dirty="0" smtClean="0"/>
              <a:t>Attributes </a:t>
            </a:r>
            <a:r>
              <a:rPr lang="en-US" dirty="0" smtClean="0"/>
              <a:t>define the </a:t>
            </a:r>
            <a:r>
              <a:rPr lang="en-US" b="1" dirty="0" smtClean="0"/>
              <a:t>data</a:t>
            </a:r>
            <a:r>
              <a:rPr lang="en-US" b="1" i="1" dirty="0" smtClean="0"/>
              <a:t>, </a:t>
            </a:r>
            <a:r>
              <a:rPr lang="en-US" dirty="0" smtClean="0"/>
              <a:t>while</a:t>
            </a:r>
            <a:r>
              <a:rPr lang="en-US" b="1" i="1" dirty="0" smtClean="0"/>
              <a:t> </a:t>
            </a:r>
            <a:r>
              <a:rPr lang="en-US" b="1" dirty="0" smtClean="0"/>
              <a:t>methods</a:t>
            </a:r>
            <a:r>
              <a:rPr lang="en-US" b="1" i="1" dirty="0" smtClean="0"/>
              <a:t> </a:t>
            </a:r>
            <a:r>
              <a:rPr lang="en-US" dirty="0" smtClean="0"/>
              <a:t>define the </a:t>
            </a:r>
            <a:r>
              <a:rPr lang="en-US" b="1" dirty="0" smtClean="0"/>
              <a:t>functionality</a:t>
            </a:r>
            <a:r>
              <a:rPr lang="en-US" b="1" i="1" dirty="0" smtClean="0"/>
              <a:t>.</a:t>
            </a:r>
          </a:p>
          <a:p>
            <a:pPr lvl="1"/>
            <a:r>
              <a:rPr lang="en-US" b="1" dirty="0" smtClean="0"/>
              <a:t>Definition of an attribute</a:t>
            </a:r>
            <a:r>
              <a:rPr lang="en-US" dirty="0" smtClean="0"/>
              <a:t>: </a:t>
            </a:r>
            <a:r>
              <a:rPr lang="en-US" b="1" dirty="0" smtClean="0"/>
              <a:t>Name and type</a:t>
            </a:r>
          </a:p>
          <a:p>
            <a:pPr lvl="1"/>
            <a:r>
              <a:rPr lang="en-US" b="1" dirty="0" smtClean="0"/>
              <a:t>Definition of method</a:t>
            </a:r>
            <a:r>
              <a:rPr lang="en-US" dirty="0" smtClean="0"/>
              <a:t> : define the </a:t>
            </a:r>
            <a:r>
              <a:rPr lang="en-US" b="1" dirty="0" smtClean="0"/>
              <a:t>logic</a:t>
            </a:r>
            <a:r>
              <a:rPr lang="en-US" dirty="0" smtClean="0"/>
              <a:t> , just as you would code </a:t>
            </a:r>
            <a:r>
              <a:rPr lang="en-US" b="1" dirty="0" smtClean="0"/>
              <a:t>for a function or a procedure</a:t>
            </a:r>
            <a:r>
              <a:rPr lang="en-US" dirty="0" smtClean="0"/>
              <a:t>. Method s either return a value or do something of a value.</a:t>
            </a:r>
          </a:p>
          <a:p>
            <a:pPr lvl="1"/>
            <a:endParaRPr lang="en-US" b="1" dirty="0" smtClean="0"/>
          </a:p>
          <a:p>
            <a:pPr lvl="1"/>
            <a:endParaRPr lang="en-US" dirty="0"/>
          </a:p>
        </p:txBody>
      </p:sp>
      <p:pic>
        <p:nvPicPr>
          <p:cNvPr id="4" name="Picture 3" descr="C:\Users\Preferred Customer\Desktop\2.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79248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8458200" cy="6324600"/>
          </a:xfrm>
        </p:spPr>
        <p:txBody>
          <a:bodyPr/>
          <a:lstStyle/>
          <a:p>
            <a:r>
              <a:rPr lang="en-US" b="1" dirty="0" smtClean="0"/>
              <a:t>Attributes can be:</a:t>
            </a:r>
          </a:p>
          <a:p>
            <a:pPr lvl="1"/>
            <a:r>
              <a:rPr lang="en-US" b="1" dirty="0" smtClean="0"/>
              <a:t>Instance attribute</a:t>
            </a:r>
            <a:r>
              <a:rPr lang="en-US" dirty="0" smtClean="0"/>
              <a:t>: are applicable to a </a:t>
            </a:r>
            <a:r>
              <a:rPr lang="en-US" b="1" dirty="0" smtClean="0"/>
              <a:t>single object. </a:t>
            </a:r>
            <a:r>
              <a:rPr lang="en-US" dirty="0" smtClean="0"/>
              <a:t>For example,</a:t>
            </a:r>
            <a:r>
              <a:rPr lang="en-US" i="1" dirty="0" smtClean="0"/>
              <a:t> name</a:t>
            </a:r>
            <a:r>
              <a:rPr lang="en-US" dirty="0" smtClean="0"/>
              <a:t> is an instance attribute of the class</a:t>
            </a:r>
            <a:r>
              <a:rPr lang="en-US" i="1" dirty="0" smtClean="0"/>
              <a:t> Student</a:t>
            </a:r>
            <a:r>
              <a:rPr lang="en-US" dirty="0" smtClean="0"/>
              <a:t>. Each individual student has a name</a:t>
            </a:r>
            <a:endParaRPr lang="en-US" b="1" dirty="0" smtClean="0"/>
          </a:p>
          <a:p>
            <a:pPr lvl="1"/>
            <a:r>
              <a:rPr lang="en-US" b="1" dirty="0" smtClean="0"/>
              <a:t>Static attribute</a:t>
            </a:r>
            <a:r>
              <a:rPr lang="en-US" dirty="0" smtClean="0"/>
              <a:t>: are applicable to </a:t>
            </a:r>
            <a:r>
              <a:rPr lang="en-US" b="1" dirty="0" smtClean="0"/>
              <a:t>all instances of a single class.</a:t>
            </a:r>
          </a:p>
          <a:p>
            <a:pPr lvl="1"/>
            <a:r>
              <a:rPr lang="en-US" b="1" dirty="0" smtClean="0"/>
              <a:t>Static attributes </a:t>
            </a:r>
            <a:r>
              <a:rPr lang="en-US" dirty="0" smtClean="0"/>
              <a:t>are </a:t>
            </a:r>
            <a:r>
              <a:rPr lang="en-US" b="1" dirty="0" smtClean="0"/>
              <a:t>underlined</a:t>
            </a:r>
            <a:r>
              <a:rPr lang="en-US" dirty="0" smtClean="0"/>
              <a:t>, instance attributes are not.</a:t>
            </a:r>
            <a:endParaRPr lang="en-US" b="1" dirty="0"/>
          </a:p>
        </p:txBody>
      </p:sp>
      <p:pic>
        <p:nvPicPr>
          <p:cNvPr id="4" name="Picture 3" descr="C:\Users\Preferred Customer\Desktop\2.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0"/>
            <a:ext cx="64770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477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 Abstraction</a:t>
            </a:r>
            <a:endParaRPr lang="en-US" dirty="0" smtClean="0"/>
          </a:p>
          <a:p>
            <a:pPr lvl="1"/>
            <a:r>
              <a:rPr lang="en-US" dirty="0" smtClean="0"/>
              <a:t>is a method of </a:t>
            </a:r>
            <a:r>
              <a:rPr lang="en-US" b="1" i="1" dirty="0" smtClean="0"/>
              <a:t>collecting relevant information </a:t>
            </a:r>
            <a:r>
              <a:rPr lang="en-US" dirty="0" smtClean="0"/>
              <a:t>(possible </a:t>
            </a:r>
            <a:r>
              <a:rPr lang="en-US" b="1" dirty="0" smtClean="0"/>
              <a:t>attributes, methods, responsibilities</a:t>
            </a:r>
            <a:r>
              <a:rPr lang="en-US" dirty="0" smtClean="0"/>
              <a:t>) from the </a:t>
            </a:r>
            <a:r>
              <a:rPr lang="en-US" b="1" i="1" dirty="0" smtClean="0"/>
              <a:t>given problem domain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Is an </a:t>
            </a:r>
            <a:r>
              <a:rPr lang="en-US" b="1" dirty="0" smtClean="0"/>
              <a:t>analysis issue</a:t>
            </a:r>
            <a:r>
              <a:rPr lang="en-US" dirty="0" smtClean="0"/>
              <a:t> that deals with </a:t>
            </a:r>
            <a:r>
              <a:rPr lang="en-US" b="1" dirty="0" smtClean="0"/>
              <a:t>what a class knows or does.</a:t>
            </a:r>
          </a:p>
          <a:p>
            <a:pPr lvl="1"/>
            <a:r>
              <a:rPr lang="en-US" dirty="0" smtClean="0"/>
              <a:t>Abstraction of a </a:t>
            </a:r>
            <a:r>
              <a:rPr lang="en-US" b="1" dirty="0" smtClean="0"/>
              <a:t>person</a:t>
            </a:r>
            <a:r>
              <a:rPr lang="en-US" dirty="0" smtClean="0"/>
              <a:t> from </a:t>
            </a:r>
            <a:r>
              <a:rPr lang="en-US" b="1" dirty="0" smtClean="0"/>
              <a:t>point of view of a university</a:t>
            </a:r>
          </a:p>
          <a:p>
            <a:pPr lvl="2"/>
            <a:r>
              <a:rPr lang="en-US" dirty="0" smtClean="0"/>
              <a:t>it needs to know the </a:t>
            </a:r>
            <a:r>
              <a:rPr lang="en-US" b="1" dirty="0" smtClean="0"/>
              <a:t>person's name</a:t>
            </a:r>
            <a:r>
              <a:rPr lang="en-US" dirty="0" smtClean="0"/>
              <a:t>, </a:t>
            </a:r>
            <a:r>
              <a:rPr lang="en-US" b="1" dirty="0" smtClean="0"/>
              <a:t>address, telephone number, social security number, and educational background</a:t>
            </a:r>
          </a:p>
          <a:p>
            <a:pPr lvl="1"/>
            <a:r>
              <a:rPr lang="en-US" dirty="0" smtClean="0"/>
              <a:t>Abstraction of a </a:t>
            </a:r>
            <a:r>
              <a:rPr lang="en-US" b="1" dirty="0" smtClean="0"/>
              <a:t>person</a:t>
            </a:r>
            <a:r>
              <a:rPr lang="en-US" dirty="0" smtClean="0"/>
              <a:t> from </a:t>
            </a:r>
            <a:r>
              <a:rPr lang="en-US" b="1" dirty="0" smtClean="0"/>
              <a:t>point of view of a police</a:t>
            </a:r>
          </a:p>
          <a:p>
            <a:pPr lvl="2"/>
            <a:r>
              <a:rPr lang="en-US" dirty="0" smtClean="0"/>
              <a:t>they need to know a </a:t>
            </a:r>
            <a:r>
              <a:rPr lang="en-US" b="1" dirty="0" smtClean="0"/>
              <a:t>person's name, address, phone number, weight, height, hair color, eye color</a:t>
            </a:r>
            <a:r>
              <a:rPr lang="en-US" dirty="0" smtClean="0"/>
              <a:t>, and so on</a:t>
            </a:r>
            <a:endParaRPr lang="en-US" b="1" dirty="0" smtClean="0"/>
          </a:p>
          <a:p>
            <a:r>
              <a:rPr lang="en-US" b="1" dirty="0" smtClean="0"/>
              <a:t>Encapsulation</a:t>
            </a:r>
            <a:endParaRPr lang="en-US" dirty="0" smtClean="0"/>
          </a:p>
          <a:p>
            <a:pPr lvl="1"/>
            <a:r>
              <a:rPr lang="en-US" dirty="0" smtClean="0"/>
              <a:t>is a </a:t>
            </a:r>
            <a:r>
              <a:rPr lang="en-US" b="1" dirty="0" smtClean="0"/>
              <a:t>design issue </a:t>
            </a:r>
            <a:r>
              <a:rPr lang="en-US" dirty="0" smtClean="0"/>
              <a:t>that deals with </a:t>
            </a:r>
            <a:r>
              <a:rPr lang="en-US" b="1" dirty="0" smtClean="0"/>
              <a:t>how functionality is grouped within a system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In the object-oriented world, </a:t>
            </a:r>
            <a:r>
              <a:rPr lang="en-US" b="1" dirty="0" smtClean="0"/>
              <a:t>systems are modularized into classes</a:t>
            </a:r>
            <a:r>
              <a:rPr lang="en-US" dirty="0" smtClean="0"/>
              <a:t>, which, in turn, are </a:t>
            </a:r>
            <a:r>
              <a:rPr lang="en-US" b="1" dirty="0" smtClean="0"/>
              <a:t>modularized into methods and attributes</a:t>
            </a:r>
            <a:r>
              <a:rPr lang="en-US" dirty="0" smtClean="0"/>
              <a:t>. </a:t>
            </a:r>
            <a:r>
              <a:rPr lang="en-US" sz="2200" dirty="0" smtClean="0"/>
              <a:t>We say that </a:t>
            </a:r>
            <a:r>
              <a:rPr lang="en-US" sz="2200" b="1" dirty="0" smtClean="0"/>
              <a:t>we encapsulate behavior into a class </a:t>
            </a:r>
            <a:r>
              <a:rPr lang="en-US" sz="2200" dirty="0" smtClean="0"/>
              <a:t>or we </a:t>
            </a:r>
            <a:r>
              <a:rPr lang="en-US" sz="2200" b="1" dirty="0" smtClean="0"/>
              <a:t>encapsulate functionality into a method</a:t>
            </a:r>
            <a:r>
              <a:rPr lang="en-US" sz="2200" dirty="0" smtClean="0"/>
              <a:t>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754</TotalTime>
  <Words>1324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Franklin Gothic Book</vt:lpstr>
      <vt:lpstr>Perpetua</vt:lpstr>
      <vt:lpstr>Wingdings</vt:lpstr>
      <vt:lpstr>Wingdings 2</vt:lpstr>
      <vt:lpstr>Equity</vt:lpstr>
      <vt:lpstr>CHAPTER - ONE</vt:lpstr>
      <vt:lpstr>What is OOAD?</vt:lpstr>
      <vt:lpstr>Cont…</vt:lpstr>
      <vt:lpstr>OO Concepts from a Structured Point of View</vt:lpstr>
      <vt:lpstr>Cont…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Molla</dc:creator>
  <cp:lastModifiedBy>God is Love</cp:lastModifiedBy>
  <cp:revision>125</cp:revision>
  <dcterms:created xsi:type="dcterms:W3CDTF">2015-10-21T01:30:00Z</dcterms:created>
  <dcterms:modified xsi:type="dcterms:W3CDTF">2019-07-19T18:09:12Z</dcterms:modified>
</cp:coreProperties>
</file>