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90" r:id="rId5"/>
    <p:sldId id="291" r:id="rId6"/>
    <p:sldId id="292" r:id="rId7"/>
    <p:sldId id="293" r:id="rId8"/>
    <p:sldId id="294" r:id="rId9"/>
    <p:sldId id="295" r:id="rId10"/>
    <p:sldId id="296" r:id="rId11"/>
    <p:sldId id="289" r:id="rId12"/>
    <p:sldId id="258" r:id="rId13"/>
    <p:sldId id="259" r:id="rId14"/>
    <p:sldId id="260" r:id="rId15"/>
    <p:sldId id="261" r:id="rId16"/>
    <p:sldId id="262" r:id="rId17"/>
    <p:sldId id="263" r:id="rId18"/>
    <p:sldId id="264" r:id="rId19"/>
    <p:sldId id="287" r:id="rId20"/>
    <p:sldId id="265" r:id="rId21"/>
    <p:sldId id="286" r:id="rId22"/>
    <p:sldId id="266" r:id="rId23"/>
    <p:sldId id="267" r:id="rId24"/>
    <p:sldId id="304" r:id="rId25"/>
    <p:sldId id="268" r:id="rId26"/>
    <p:sldId id="297" r:id="rId27"/>
    <p:sldId id="284" r:id="rId28"/>
    <p:sldId id="285" r:id="rId29"/>
    <p:sldId id="270" r:id="rId30"/>
    <p:sldId id="271" r:id="rId31"/>
    <p:sldId id="272" r:id="rId32"/>
    <p:sldId id="273" r:id="rId33"/>
    <p:sldId id="298" r:id="rId34"/>
    <p:sldId id="303" r:id="rId35"/>
    <p:sldId id="302" r:id="rId36"/>
    <p:sldId id="276" r:id="rId37"/>
    <p:sldId id="277" r:id="rId38"/>
    <p:sldId id="299" r:id="rId39"/>
    <p:sldId id="278" r:id="rId40"/>
    <p:sldId id="279" r:id="rId41"/>
    <p:sldId id="280" r:id="rId42"/>
    <p:sldId id="281" r:id="rId43"/>
    <p:sldId id="300" r:id="rId44"/>
    <p:sldId id="282" r:id="rId45"/>
    <p:sldId id="283"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19" autoAdjust="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62F8A22-1556-4DD7-B997-76B16A533189}" type="datetimeFigureOut">
              <a:rPr lang="en-US" smtClean="0"/>
              <a:pPr/>
              <a:t>12/27/2020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FB95B46-8F90-4B74-9123-B31E1B3EDEB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2F8A22-1556-4DD7-B997-76B16A533189}"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2F8A22-1556-4DD7-B997-76B16A533189}"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62F8A22-1556-4DD7-B997-76B16A533189}"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95B46-8F90-4B74-9123-B31E1B3EDEB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2F8A22-1556-4DD7-B997-76B16A533189}" type="datetimeFigureOut">
              <a:rPr lang="en-US" smtClean="0"/>
              <a:pPr/>
              <a:t>12/27/2020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FB95B46-8F90-4B74-9123-B31E1B3EDEB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62F8A22-1556-4DD7-B997-76B16A533189}"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95B46-8F90-4B74-9123-B31E1B3EDEB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62F8A22-1556-4DD7-B997-76B16A533189}" type="datetimeFigureOut">
              <a:rPr lang="en-US" smtClean="0"/>
              <a:pPr/>
              <a:t>12/27/2020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B95B46-8F90-4B74-9123-B31E1B3EDEB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2F8A22-1556-4DD7-B997-76B16A533189}" type="datetimeFigureOut">
              <a:rPr lang="en-US" smtClean="0"/>
              <a:pPr/>
              <a:t>12/27/2020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2F8A22-1556-4DD7-B997-76B16A533189}" type="datetimeFigureOut">
              <a:rPr lang="en-US" smtClean="0"/>
              <a:pPr/>
              <a:t>12/27/2020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2F8A22-1556-4DD7-B997-76B16A533189}"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95B46-8F90-4B74-9123-B31E1B3EDEB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2F8A22-1556-4DD7-B997-76B16A533189}" type="datetimeFigureOut">
              <a:rPr lang="en-US" smtClean="0"/>
              <a:pPr/>
              <a:t>12/27/2020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FB95B46-8F90-4B74-9123-B31E1B3EDEB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62F8A22-1556-4DD7-B997-76B16A533189}" type="datetimeFigureOut">
              <a:rPr lang="en-US" smtClean="0"/>
              <a:pPr/>
              <a:t>12/27/2020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FB95B46-8F90-4B74-9123-B31E1B3EDE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ist_of_system_quality_attribut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Software_testabil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733800"/>
            <a:ext cx="6400800" cy="1600200"/>
          </a:xfrm>
        </p:spPr>
        <p:txBody>
          <a:bodyPr>
            <a:normAutofit/>
          </a:bodyPr>
          <a:lstStyle/>
          <a:p>
            <a:r>
              <a:rPr lang="en-US" sz="3200" b="1"/>
              <a:t>Gathering user requirements and Reusable technologies</a:t>
            </a:r>
            <a:r>
              <a:rPr lang="en-US" sz="3200"/>
              <a:t> </a:t>
            </a:r>
            <a:endParaRPr lang="en-US" sz="3200" b="1" dirty="0">
              <a:solidFill>
                <a:srgbClr val="FF0000"/>
              </a:solidFill>
            </a:endParaRPr>
          </a:p>
        </p:txBody>
      </p:sp>
      <p:sp>
        <p:nvSpPr>
          <p:cNvPr id="2" name="Title 1"/>
          <p:cNvSpPr>
            <a:spLocks noGrp="1"/>
          </p:cNvSpPr>
          <p:nvPr>
            <p:ph type="ctrTitle"/>
          </p:nvPr>
        </p:nvSpPr>
        <p:spPr/>
        <p:txBody>
          <a:bodyPr/>
          <a:lstStyle/>
          <a:p>
            <a:r>
              <a:rPr smtClean="0"/>
              <a:t>Chapter Three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117475" y="234950"/>
            <a:ext cx="8907463" cy="608013"/>
          </a:xfrm>
        </p:spPr>
        <p:txBody>
          <a:bodyPr>
            <a:normAutofit fontScale="90000"/>
          </a:bodyPr>
          <a:lstStyle/>
          <a:p>
            <a:pPr eaLnBrk="1" hangingPunct="1"/>
            <a:r>
              <a:rPr lang="en-US" dirty="0" smtClean="0">
                <a:solidFill>
                  <a:srgbClr val="FF0000"/>
                </a:solidFill>
              </a:rPr>
              <a:t>Example: Library Management system </a:t>
            </a:r>
          </a:p>
        </p:txBody>
      </p:sp>
      <p:sp>
        <p:nvSpPr>
          <p:cNvPr id="8" name="Rectangle 5"/>
          <p:cNvSpPr txBox="1">
            <a:spLocks noChangeArrowheads="1"/>
          </p:cNvSpPr>
          <p:nvPr/>
        </p:nvSpPr>
        <p:spPr>
          <a:xfrm>
            <a:off x="117475" y="927100"/>
            <a:ext cx="8907463" cy="58547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defRPr/>
            </a:pPr>
            <a:r>
              <a:rPr lang="en-US" sz="2800" b="1" dirty="0" smtClean="0">
                <a:latin typeface="Bradley Hand ITC" panose="03070402050302030203" pitchFamily="66" charset="0"/>
              </a:rPr>
              <a:t>What are non-functional requirements </a:t>
            </a:r>
          </a:p>
          <a:p>
            <a:pPr marL="700087" indent="-514350" algn="just">
              <a:buFontTx/>
              <a:buAutoNum type="arabicPeriod"/>
              <a:defRPr/>
            </a:pPr>
            <a:r>
              <a:rPr lang="en-US" sz="2800" b="1" dirty="0" smtClean="0">
                <a:solidFill>
                  <a:srgbClr val="FF0000"/>
                </a:solidFill>
                <a:latin typeface="Bradley Hand ITC" panose="03070402050302030203" pitchFamily="66" charset="0"/>
              </a:rPr>
              <a:t>Security: </a:t>
            </a:r>
            <a:r>
              <a:rPr lang="en-US" sz="2800" b="1" dirty="0" smtClean="0">
                <a:latin typeface="Bradley Hand ITC" panose="03070402050302030203" pitchFamily="66" charset="0"/>
              </a:rPr>
              <a:t>Security levels  (users, librarian administrative )</a:t>
            </a:r>
          </a:p>
          <a:p>
            <a:pPr marL="700087" indent="-514350" algn="just">
              <a:buFontTx/>
              <a:buAutoNum type="arabicPeriod"/>
              <a:defRPr/>
            </a:pPr>
            <a:r>
              <a:rPr lang="en-US" sz="2800" b="1" dirty="0" smtClean="0">
                <a:solidFill>
                  <a:srgbClr val="FF0000"/>
                </a:solidFill>
                <a:latin typeface="Bradley Hand ITC" panose="03070402050302030203" pitchFamily="66" charset="0"/>
              </a:rPr>
              <a:t>Usability</a:t>
            </a:r>
            <a:r>
              <a:rPr lang="en-US" sz="2800" b="1" dirty="0" smtClean="0">
                <a:latin typeface="Bradley Hand ITC" panose="03070402050302030203" pitchFamily="66" charset="0"/>
              </a:rPr>
              <a:t>: all members and users should effectively and easily use the system (user friendly)  </a:t>
            </a:r>
          </a:p>
          <a:p>
            <a:pPr marL="700087" indent="-514350" algn="just">
              <a:buFontTx/>
              <a:buAutoNum type="arabicPeriod"/>
              <a:defRPr/>
            </a:pPr>
            <a:r>
              <a:rPr lang="en-US" sz="2800" b="1" dirty="0" smtClean="0">
                <a:solidFill>
                  <a:srgbClr val="FF0000"/>
                </a:solidFill>
                <a:latin typeface="Bradley Hand ITC" panose="03070402050302030203" pitchFamily="66" charset="0"/>
              </a:rPr>
              <a:t>Availability: </a:t>
            </a:r>
            <a:r>
              <a:rPr lang="en-US" sz="2800" b="1" dirty="0" smtClean="0">
                <a:latin typeface="Bradley Hand ITC" panose="03070402050302030203" pitchFamily="66" charset="0"/>
              </a:rPr>
              <a:t>the system gives service 8/24</a:t>
            </a:r>
          </a:p>
          <a:p>
            <a:pPr marL="700087" indent="-514350" algn="just">
              <a:buFontTx/>
              <a:buAutoNum type="arabicPeriod"/>
              <a:defRPr/>
            </a:pPr>
            <a:r>
              <a:rPr lang="en-US" sz="2800" b="1" dirty="0" smtClean="0">
                <a:solidFill>
                  <a:srgbClr val="FF0000"/>
                </a:solidFill>
                <a:latin typeface="Bradley Hand ITC" panose="03070402050302030203" pitchFamily="66" charset="0"/>
              </a:rPr>
              <a:t>Scalability: </a:t>
            </a:r>
            <a:r>
              <a:rPr lang="en-US" sz="2800" b="1" dirty="0" smtClean="0">
                <a:latin typeface="Bradley Hand ITC" panose="03070402050302030203" pitchFamily="66" charset="0"/>
              </a:rPr>
              <a:t>the system should be enough to accommodate to the changes  </a:t>
            </a:r>
          </a:p>
          <a:p>
            <a:pPr marL="700087" indent="-514350" algn="just">
              <a:buFontTx/>
              <a:buAutoNum type="arabicPeriod"/>
              <a:defRPr/>
            </a:pPr>
            <a:r>
              <a:rPr lang="en-US" sz="2800" b="1" dirty="0" smtClean="0">
                <a:solidFill>
                  <a:srgbClr val="FF0000"/>
                </a:solidFill>
                <a:latin typeface="Bradley Hand ITC" panose="03070402050302030203" pitchFamily="66" charset="0"/>
              </a:rPr>
              <a:t>Reliability: </a:t>
            </a:r>
            <a:r>
              <a:rPr lang="en-US" sz="2800" b="1" dirty="0" smtClean="0">
                <a:solidFill>
                  <a:schemeClr val="accent1"/>
                </a:solidFill>
                <a:latin typeface="Bradley Hand ITC" panose="03070402050302030203" pitchFamily="66" charset="0"/>
              </a:rPr>
              <a:t>the system should be enough to handle the those  problems</a:t>
            </a:r>
          </a:p>
          <a:p>
            <a:pPr marL="700087" indent="-514350" algn="just">
              <a:buFontTx/>
              <a:buAutoNum type="arabicPeriod"/>
              <a:defRPr/>
            </a:pPr>
            <a:r>
              <a:rPr lang="en-US" sz="2800" b="1" dirty="0" smtClean="0">
                <a:solidFill>
                  <a:srgbClr val="FF0000"/>
                </a:solidFill>
                <a:latin typeface="Bradley Hand ITC" panose="03070402050302030203" pitchFamily="66" charset="0"/>
              </a:rPr>
              <a:t>Efficiency: </a:t>
            </a:r>
            <a:r>
              <a:rPr lang="en-US" sz="2800" b="1" dirty="0" smtClean="0">
                <a:solidFill>
                  <a:schemeClr val="accent1"/>
                </a:solidFill>
                <a:latin typeface="Bradley Hand ITC" panose="03070402050302030203" pitchFamily="66" charset="0"/>
              </a:rPr>
              <a:t>response time </a:t>
            </a:r>
          </a:p>
        </p:txBody>
      </p:sp>
    </p:spTree>
    <p:extLst>
      <p:ext uri="{BB962C8B-B14F-4D97-AF65-F5344CB8AC3E}">
        <p14:creationId xmlns:p14="http://schemas.microsoft.com/office/powerpoint/2010/main" val="3906845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458200" cy="6324600"/>
          </a:xfrm>
        </p:spPr>
        <p:txBody>
          <a:bodyPr/>
          <a:lstStyle/>
          <a:p>
            <a:pPr>
              <a:buNone/>
            </a:pPr>
            <a:r>
              <a:rPr lang="en-US" b="1" dirty="0" smtClean="0">
                <a:solidFill>
                  <a:srgbClr val="0070C0"/>
                </a:solidFill>
              </a:rPr>
              <a:t>Techniques </a:t>
            </a:r>
            <a:r>
              <a:rPr lang="en-US" b="1" smtClean="0">
                <a:solidFill>
                  <a:srgbClr val="0070C0"/>
                </a:solidFill>
              </a:rPr>
              <a:t>(Methodology) </a:t>
            </a:r>
            <a:r>
              <a:rPr lang="en-US" b="1" dirty="0" smtClean="0">
                <a:solidFill>
                  <a:srgbClr val="0070C0"/>
                </a:solidFill>
              </a:rPr>
              <a:t>of Data Gathering </a:t>
            </a:r>
          </a:p>
          <a:p>
            <a:pPr lvl="0"/>
            <a:r>
              <a:rPr lang="en-US" b="1" i="1" dirty="0" smtClean="0"/>
              <a:t>Interviewing </a:t>
            </a:r>
          </a:p>
          <a:p>
            <a:r>
              <a:rPr lang="en-US" b="1" i="1" dirty="0" smtClean="0"/>
              <a:t>Observation: </a:t>
            </a:r>
            <a:r>
              <a:rPr lang="en-US" b="1" i="1" dirty="0"/>
              <a:t>(Ethnography</a:t>
            </a:r>
            <a:r>
              <a:rPr lang="en-US" b="1" i="1" dirty="0" smtClean="0"/>
              <a:t>)</a:t>
            </a:r>
            <a:r>
              <a:rPr lang="en-US" i="1" dirty="0"/>
              <a:t> open and Close </a:t>
            </a:r>
          </a:p>
          <a:p>
            <a:pPr lvl="0"/>
            <a:r>
              <a:rPr lang="en-US" b="1" i="1" dirty="0" smtClean="0"/>
              <a:t>Questioner </a:t>
            </a:r>
          </a:p>
          <a:p>
            <a:pPr lvl="0"/>
            <a:r>
              <a:rPr lang="en-US" b="1" i="1" dirty="0" smtClean="0"/>
              <a:t>Manual(case study)</a:t>
            </a:r>
          </a:p>
          <a:p>
            <a:pPr lvl="0"/>
            <a:r>
              <a:rPr lang="en-US" b="1" i="1" dirty="0" smtClean="0"/>
              <a:t>Workshop </a:t>
            </a:r>
          </a:p>
          <a:p>
            <a:pPr lvl="0"/>
            <a:r>
              <a:rPr lang="en-US" b="1" i="1" dirty="0" smtClean="0"/>
              <a:t>Group discussion (Brain storming)</a:t>
            </a:r>
            <a:r>
              <a:rPr lang="en-US" dirty="0" smtClean="0"/>
              <a:t>: technique where groups of people discuss a topic and say anything that comes into their minds about it.</a:t>
            </a:r>
          </a:p>
          <a:p>
            <a:pPr>
              <a:buNone/>
            </a:pPr>
            <a:endParaRPr lang="en-US" dirty="0"/>
          </a:p>
        </p:txBody>
      </p:sp>
    </p:spTree>
    <p:extLst>
      <p:ext uri="{BB962C8B-B14F-4D97-AF65-F5344CB8AC3E}">
        <p14:creationId xmlns:p14="http://schemas.microsoft.com/office/powerpoint/2010/main" val="2571495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458200" cy="6477000"/>
          </a:xfrm>
        </p:spPr>
        <p:txBody>
          <a:bodyPr/>
          <a:lstStyle/>
          <a:p>
            <a:pPr>
              <a:buNone/>
            </a:pPr>
            <a:r>
              <a:rPr lang="en-US" b="1" dirty="0" smtClean="0">
                <a:solidFill>
                  <a:srgbClr val="0070C0"/>
                </a:solidFill>
              </a:rPr>
              <a:t>Essential Use Case Modeling/Diagram</a:t>
            </a:r>
            <a:endParaRPr lang="en-US" dirty="0" smtClean="0">
              <a:solidFill>
                <a:srgbClr val="0070C0"/>
              </a:solidFill>
            </a:endParaRPr>
          </a:p>
          <a:p>
            <a:pPr lvl="0"/>
            <a:r>
              <a:rPr lang="en-US" b="1" dirty="0" smtClean="0"/>
              <a:t>Use case: </a:t>
            </a:r>
            <a:r>
              <a:rPr lang="en-US" dirty="0" smtClean="0"/>
              <a:t>describes a </a:t>
            </a:r>
            <a:r>
              <a:rPr lang="en-US" b="1" i="1" dirty="0" smtClean="0"/>
              <a:t>sequence of actions</a:t>
            </a:r>
            <a:r>
              <a:rPr lang="en-US" dirty="0" smtClean="0"/>
              <a:t> that provide something of measurable value to an actor and is drawn as a </a:t>
            </a:r>
            <a:r>
              <a:rPr lang="en-US" b="1" dirty="0" smtClean="0"/>
              <a:t>horizontal ellipse</a:t>
            </a:r>
            <a:r>
              <a:rPr lang="en-US" dirty="0" smtClean="0"/>
              <a:t>.</a:t>
            </a:r>
          </a:p>
          <a:p>
            <a:pPr lvl="0"/>
            <a:r>
              <a:rPr lang="en-US" b="1" dirty="0" smtClean="0"/>
              <a:t>Actor: </a:t>
            </a:r>
            <a:r>
              <a:rPr lang="en-US" dirty="0" smtClean="0"/>
              <a:t>is a </a:t>
            </a:r>
            <a:r>
              <a:rPr lang="en-US" b="1" i="1" dirty="0" smtClean="0"/>
              <a:t>person, organization, or external system</a:t>
            </a:r>
            <a:r>
              <a:rPr lang="en-US" dirty="0" smtClean="0"/>
              <a:t> that plays a role in one or more interactions with your system. Actors are drawn as </a:t>
            </a:r>
            <a:r>
              <a:rPr lang="en-US" b="1" dirty="0" smtClean="0"/>
              <a:t>stick figures</a:t>
            </a:r>
            <a:r>
              <a:rPr lang="en-US" dirty="0" smtClean="0"/>
              <a:t>.</a:t>
            </a:r>
          </a:p>
          <a:p>
            <a:pPr lvl="0"/>
            <a:endParaRPr lang="en-US" dirty="0" smtClean="0"/>
          </a:p>
          <a:p>
            <a:pPr lvl="0"/>
            <a:endParaRPr lang="en-US" dirty="0" smtClean="0"/>
          </a:p>
          <a:p>
            <a:pPr lvl="0"/>
            <a:endParaRPr lang="en-US" dirty="0" smtClean="0"/>
          </a:p>
          <a:p>
            <a:pPr lvl="0"/>
            <a:r>
              <a:rPr lang="en-US" dirty="0" smtClean="0"/>
              <a:t>An </a:t>
            </a:r>
            <a:r>
              <a:rPr lang="en-US" b="1" dirty="0" smtClean="0"/>
              <a:t>association</a:t>
            </a:r>
            <a:r>
              <a:rPr lang="en-US" dirty="0" smtClean="0"/>
              <a:t> exists whenever an actor is involved with an interaction described by a use case. It is indicated in use case diagrams by </a:t>
            </a:r>
            <a:r>
              <a:rPr lang="en-US" b="1" dirty="0" smtClean="0"/>
              <a:t>solid lines</a:t>
            </a:r>
            <a:endParaRPr lang="en-US" dirty="0" smtClean="0"/>
          </a:p>
          <a:p>
            <a:pPr lvl="0">
              <a:buNone/>
            </a:pPr>
            <a:endParaRPr lang="en-US" dirty="0" smtClean="0"/>
          </a:p>
          <a:p>
            <a:pPr>
              <a:buNone/>
            </a:pPr>
            <a:endParaRPr lang="en-US" dirty="0"/>
          </a:p>
        </p:txBody>
      </p:sp>
      <p:pic>
        <p:nvPicPr>
          <p:cNvPr id="4" name="docimage1" descr="Use case"/>
          <p:cNvPicPr/>
          <p:nvPr/>
        </p:nvPicPr>
        <p:blipFill>
          <a:blip r:embed="rId2" cstate="print"/>
          <a:srcRect/>
          <a:stretch>
            <a:fillRect/>
          </a:stretch>
        </p:blipFill>
        <p:spPr bwMode="auto">
          <a:xfrm>
            <a:off x="1447800" y="3429000"/>
            <a:ext cx="43434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458200" cy="6324600"/>
          </a:xfrm>
        </p:spPr>
        <p:txBody>
          <a:bodyPr/>
          <a:lstStyle/>
          <a:p>
            <a:r>
              <a:rPr lang="en-US" b="1" dirty="0" smtClean="0"/>
              <a:t>System boundary boxes (optional).</a:t>
            </a:r>
            <a:r>
              <a:rPr lang="en-US" dirty="0" smtClean="0"/>
              <a:t> indicates the scope of your system. It can be shown by drawing a rectangle around the use cases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buNone/>
            </a:pPr>
            <a:r>
              <a:rPr lang="en-US" dirty="0" smtClean="0"/>
              <a:t>A simple use case diagram for a university</a:t>
            </a:r>
          </a:p>
          <a:p>
            <a:r>
              <a:rPr lang="en-US" b="1" i="1" dirty="0" smtClean="0"/>
              <a:t>Use case diagrams give you a very good overview of the requirements</a:t>
            </a:r>
            <a:r>
              <a:rPr lang="en-US" dirty="0" smtClean="0"/>
              <a:t>.</a:t>
            </a:r>
          </a:p>
          <a:p>
            <a:endParaRPr lang="en-US" dirty="0"/>
          </a:p>
        </p:txBody>
      </p:sp>
      <p:pic>
        <p:nvPicPr>
          <p:cNvPr id="4" name="Picture 3" descr="C:\Users\Preferred Customer\Desktop\5.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1219200"/>
            <a:ext cx="4800600" cy="289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534400" cy="6096000"/>
          </a:xfrm>
        </p:spPr>
        <p:txBody>
          <a:bodyPr/>
          <a:lstStyle/>
          <a:p>
            <a:r>
              <a:rPr lang="en-US" dirty="0" smtClean="0"/>
              <a:t>more complex use case diagram for the same university</a:t>
            </a:r>
            <a:endParaRPr lang="en-US" dirty="0"/>
          </a:p>
        </p:txBody>
      </p:sp>
      <p:pic>
        <p:nvPicPr>
          <p:cNvPr id="4" name="Picture 3" descr="C:\Users\Preferred Customer\Desktop\5.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990600"/>
            <a:ext cx="7619999" cy="533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458200" cy="6477000"/>
          </a:xfrm>
        </p:spPr>
        <p:txBody>
          <a:bodyPr/>
          <a:lstStyle/>
          <a:p>
            <a:r>
              <a:rPr lang="en-US" dirty="0" smtClean="0"/>
              <a:t>You often draw a use case diagram while you are identifying use cases, actors, and the associations among them.</a:t>
            </a:r>
          </a:p>
          <a:p>
            <a:r>
              <a:rPr lang="en-US" dirty="0" smtClean="0"/>
              <a:t>There are several interesting things to note about the use cases</a:t>
            </a:r>
          </a:p>
          <a:p>
            <a:pPr lvl="1"/>
            <a:r>
              <a:rPr lang="en-US" b="1" dirty="0" smtClean="0"/>
              <a:t>These are just preliminary use cases: </a:t>
            </a:r>
            <a:r>
              <a:rPr lang="en-US" dirty="0" smtClean="0"/>
              <a:t>overtime you will change existing use cases, break them apart, combine them, introduce new use cases, and remove ones that do not make sense</a:t>
            </a:r>
          </a:p>
          <a:p>
            <a:pPr lvl="1"/>
            <a:r>
              <a:rPr lang="en-US" b="1" dirty="0" smtClean="0"/>
              <a:t>No time ordering is indicated between use cases. </a:t>
            </a:r>
            <a:r>
              <a:rPr lang="en-US" dirty="0" smtClean="0"/>
              <a:t>For example,  you need to enroll in a seminar before you attend it, and you need to attend it before you pass it.</a:t>
            </a:r>
          </a:p>
          <a:p>
            <a:pPr lvl="1"/>
            <a:r>
              <a:rPr lang="en-US" b="1" dirty="0" smtClean="0"/>
              <a:t>Customer actors are usually involved in many use cases: </a:t>
            </a:r>
            <a:r>
              <a:rPr lang="en-US" dirty="0" smtClean="0"/>
              <a:t>This is a normal phenomenon—after all; the main goal of most organizations is to provide services to their customers.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458200" cy="6477000"/>
          </a:xfrm>
        </p:spPr>
        <p:txBody>
          <a:bodyPr/>
          <a:lstStyle/>
          <a:p>
            <a:pPr lvl="1"/>
            <a:r>
              <a:rPr lang="en-US" b="1" dirty="0" smtClean="0"/>
              <a:t>No arrowheads are on the associations:</a:t>
            </a:r>
            <a:r>
              <a:rPr lang="en-US" dirty="0" smtClean="0"/>
              <a:t> showing arrowheads on use case associations can be confusing for many people</a:t>
            </a:r>
          </a:p>
          <a:p>
            <a:pPr lvl="1"/>
            <a:r>
              <a:rPr lang="en-US" b="1" dirty="0" smtClean="0"/>
              <a:t>Use cases should be functionally cohesive.</a:t>
            </a:r>
            <a:r>
              <a:rPr lang="en-US" dirty="0" smtClean="0"/>
              <a:t> A use case should encapsulate one service that provides value to an actor.</a:t>
            </a:r>
          </a:p>
          <a:p>
            <a:pPr lvl="1"/>
            <a:r>
              <a:rPr lang="en-US" b="1" dirty="0" smtClean="0"/>
              <a:t>Use cases should describe something of business value.</a:t>
            </a:r>
            <a:r>
              <a:rPr lang="en-US" dirty="0" smtClean="0"/>
              <a:t> Use cases describe something of value to one or more actors.</a:t>
            </a:r>
          </a:p>
          <a:p>
            <a:pPr lvl="1"/>
            <a:r>
              <a:rPr lang="en-US" b="1" dirty="0" smtClean="0"/>
              <a:t>Every actor is involved with at least one use case, and every use case is involved with at least one actor: </a:t>
            </a:r>
            <a:r>
              <a:rPr lang="en-US" dirty="0" smtClean="0"/>
              <a:t>If a use case does not provide service to an actor, then why have it? If an actor not involved in a use case exists, why model it?</a:t>
            </a:r>
          </a:p>
          <a:p>
            <a:pPr lvl="1"/>
            <a:r>
              <a:rPr lang="en-US" b="1" dirty="0" smtClean="0"/>
              <a:t>Repetitive actions need not be expressed within a single use case: </a:t>
            </a:r>
            <a:r>
              <a:rPr lang="en-US" dirty="0" smtClean="0"/>
              <a:t>For example, a student will typically enroll in many seminars each semester. It is not necessary to express this fact within the use case, unless it makes sense to do so.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534400" cy="6477000"/>
          </a:xfrm>
        </p:spPr>
        <p:txBody>
          <a:bodyPr>
            <a:normAutofit lnSpcReduction="10000"/>
          </a:bodyPr>
          <a:lstStyle/>
          <a:p>
            <a:pPr lvl="1">
              <a:buNone/>
            </a:pPr>
            <a:r>
              <a:rPr lang="en-US" b="1" dirty="0" smtClean="0">
                <a:solidFill>
                  <a:srgbClr val="0070C0"/>
                </a:solidFill>
              </a:rPr>
              <a:t>Identifying Actors</a:t>
            </a:r>
          </a:p>
          <a:p>
            <a:r>
              <a:rPr lang="en-US" dirty="0" smtClean="0"/>
              <a:t>An actor represents anything or anyone that interacts with your system</a:t>
            </a:r>
          </a:p>
          <a:p>
            <a:pPr lvl="1"/>
            <a:r>
              <a:rPr lang="en-US" dirty="0" smtClean="0"/>
              <a:t>People, external systems, and other organizations</a:t>
            </a:r>
          </a:p>
          <a:p>
            <a:r>
              <a:rPr lang="en-US" dirty="0" smtClean="0"/>
              <a:t>To help indentify actors in your system, you should ask yourself the following questions:</a:t>
            </a:r>
          </a:p>
          <a:p>
            <a:pPr lvl="1"/>
            <a:r>
              <a:rPr lang="en-US" dirty="0" smtClean="0"/>
              <a:t>Who is the main customer of your system?</a:t>
            </a:r>
          </a:p>
          <a:p>
            <a:pPr lvl="1"/>
            <a:r>
              <a:rPr lang="en-US" dirty="0" smtClean="0"/>
              <a:t>Who obtains information from this system?</a:t>
            </a:r>
          </a:p>
          <a:p>
            <a:pPr lvl="1"/>
            <a:r>
              <a:rPr lang="en-US" dirty="0" smtClean="0"/>
              <a:t>Who provides information to the system?</a:t>
            </a:r>
          </a:p>
          <a:p>
            <a:pPr lvl="1"/>
            <a:r>
              <a:rPr lang="en-US" dirty="0" smtClean="0"/>
              <a:t>Who installs the system?</a:t>
            </a:r>
          </a:p>
          <a:p>
            <a:pPr lvl="1"/>
            <a:r>
              <a:rPr lang="en-US" dirty="0" smtClean="0"/>
              <a:t>Who operates the system?</a:t>
            </a:r>
          </a:p>
          <a:p>
            <a:pPr lvl="1"/>
            <a:r>
              <a:rPr lang="en-US" dirty="0" smtClean="0"/>
              <a:t>Who shuts down the system?</a:t>
            </a:r>
          </a:p>
          <a:p>
            <a:pPr lvl="1"/>
            <a:r>
              <a:rPr lang="en-US" dirty="0" smtClean="0"/>
              <a:t>What other systems interact with this system?</a:t>
            </a:r>
          </a:p>
          <a:p>
            <a:pPr lvl="1"/>
            <a:r>
              <a:rPr lang="en-US" dirty="0" smtClean="0"/>
              <a:t>Does anything happen automatically at a preset time?</a:t>
            </a:r>
          </a:p>
          <a:p>
            <a:pPr lvl="1"/>
            <a:r>
              <a:rPr lang="en-US" dirty="0" smtClean="0"/>
              <a:t>Who will supply, use, or remove information from the system?</a:t>
            </a:r>
          </a:p>
          <a:p>
            <a:pPr lvl="1"/>
            <a:r>
              <a:rPr lang="en-US" dirty="0" smtClean="0"/>
              <a:t>Where does the system get information?</a:t>
            </a:r>
          </a:p>
          <a:p>
            <a:endParaRPr lang="en-US" dirty="0" smtClean="0"/>
          </a:p>
          <a:p>
            <a:pPr lvl="2"/>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6248400"/>
          </a:xfrm>
        </p:spPr>
        <p:txBody>
          <a:bodyPr/>
          <a:lstStyle/>
          <a:p>
            <a:r>
              <a:rPr lang="en-US" dirty="0" smtClean="0"/>
              <a:t>Description of the Grade Administrator actor. </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5520289"/>
              </p:ext>
            </p:extLst>
          </p:nvPr>
        </p:nvGraphicFramePr>
        <p:xfrm>
          <a:off x="762000" y="914400"/>
          <a:ext cx="7924799" cy="2819400"/>
        </p:xfrm>
        <a:graphic>
          <a:graphicData uri="http://schemas.openxmlformats.org/drawingml/2006/table">
            <a:tbl>
              <a:tblPr/>
              <a:tblGrid>
                <a:gridCol w="2535936"/>
                <a:gridCol w="2852927"/>
                <a:gridCol w="2535936"/>
              </a:tblGrid>
              <a:tr h="2380013">
                <a:tc gridSpan="3">
                  <a:txBody>
                    <a:bodyPr/>
                    <a:lstStyle/>
                    <a:p>
                      <a:pPr marL="0" marR="0">
                        <a:lnSpc>
                          <a:spcPct val="115000"/>
                        </a:lnSpc>
                        <a:spcBef>
                          <a:spcPts val="0"/>
                        </a:spcBef>
                        <a:spcAft>
                          <a:spcPts val="1000"/>
                        </a:spcAft>
                      </a:pPr>
                      <a:r>
                        <a:rPr lang="en-US" sz="2000" b="1" dirty="0">
                          <a:latin typeface="Times New Roman"/>
                          <a:ea typeface="Times New Roman"/>
                          <a:cs typeface="Times New Roman"/>
                        </a:rPr>
                        <a:t>Name:</a:t>
                      </a:r>
                      <a:r>
                        <a:rPr lang="en-US" sz="2000" dirty="0">
                          <a:latin typeface="Times New Roman"/>
                          <a:ea typeface="Times New Roman"/>
                          <a:cs typeface="Times New Roman"/>
                        </a:rPr>
                        <a:t> Grade Administrator </a:t>
                      </a:r>
                      <a:endParaRPr lang="en-US" sz="2000" dirty="0">
                        <a:latin typeface="Calibri"/>
                        <a:ea typeface="Calibri"/>
                        <a:cs typeface="Times New Roman"/>
                      </a:endParaRPr>
                    </a:p>
                    <a:p>
                      <a:pPr marL="0" marR="0" algn="just">
                        <a:lnSpc>
                          <a:spcPct val="115000"/>
                        </a:lnSpc>
                        <a:spcBef>
                          <a:spcPts val="0"/>
                        </a:spcBef>
                        <a:spcAft>
                          <a:spcPts val="1000"/>
                        </a:spcAft>
                      </a:pPr>
                      <a:r>
                        <a:rPr lang="en-US" sz="2000" b="1" dirty="0">
                          <a:latin typeface="Times New Roman"/>
                          <a:ea typeface="Times New Roman"/>
                          <a:cs typeface="Times New Roman"/>
                        </a:rPr>
                        <a:t>Description</a:t>
                      </a:r>
                      <a:r>
                        <a:rPr lang="en-US" sz="2000" dirty="0">
                          <a:latin typeface="Times New Roman"/>
                          <a:ea typeface="Times New Roman"/>
                          <a:cs typeface="Times New Roman"/>
                        </a:rPr>
                        <a:t>: A Grade Administrator will input, update, and finalize in the system the marks that students receive on assignments, tests, and exams. Deans, professors (tenured, assistant, and associate), and teaching assistants are all potential grade administrators </a:t>
                      </a:r>
                      <a:endParaRPr lang="en-US" sz="20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hMerge="1">
                  <a:txBody>
                    <a:bodyPr/>
                    <a:lstStyle/>
                    <a:p>
                      <a:endParaRPr lang="en-US"/>
                    </a:p>
                  </a:txBody>
                  <a:tcPr/>
                </a:tc>
              </a:tr>
              <a:tr h="439387">
                <a:tc>
                  <a:txBody>
                    <a:bodyPr/>
                    <a:lstStyle/>
                    <a:p>
                      <a:pPr marL="0" marR="0">
                        <a:lnSpc>
                          <a:spcPct val="115000"/>
                        </a:lnSpc>
                        <a:spcBef>
                          <a:spcPts val="0"/>
                        </a:spcBef>
                        <a:spcAft>
                          <a:spcPts val="1000"/>
                        </a:spcAft>
                      </a:pPr>
                      <a:r>
                        <a:rPr lang="en-US" sz="2000" dirty="0">
                          <a:latin typeface="Calibri"/>
                          <a:ea typeface="Calibri"/>
                          <a:cs typeface="Times New Roman"/>
                        </a:rPr>
                        <a:t> </a:t>
                      </a:r>
                    </a:p>
                  </a:txBody>
                  <a:tcPr marL="0" marR="0" marT="0" marB="0" anchor="ctr">
                    <a:lnL>
                      <a:noFill/>
                    </a:lnL>
                    <a:lnR>
                      <a:noFill/>
                    </a:lnR>
                    <a:lnT>
                      <a:noFill/>
                    </a:lnT>
                    <a:lnB>
                      <a:noFill/>
                    </a:lnB>
                  </a:tcPr>
                </a:tc>
                <a:tc>
                  <a:txBody>
                    <a:bodyPr/>
                    <a:lstStyle/>
                    <a:p>
                      <a:pPr marL="0" marR="0">
                        <a:lnSpc>
                          <a:spcPct val="115000"/>
                        </a:lnSpc>
                        <a:spcBef>
                          <a:spcPts val="0"/>
                        </a:spcBef>
                        <a:spcAft>
                          <a:spcPts val="0"/>
                        </a:spcAft>
                      </a:pPr>
                      <a:endParaRPr lang="en-US" sz="2000">
                        <a:latin typeface="Times New Roman"/>
                        <a:ea typeface="Times New Roman"/>
                        <a:cs typeface="Times New Roman"/>
                      </a:endParaRPr>
                    </a:p>
                  </a:txBody>
                  <a:tcPr marL="0" marR="0" marT="0" marB="0" anchor="ctr">
                    <a:lnL>
                      <a:noFill/>
                    </a:lnL>
                    <a:lnR>
                      <a:noFill/>
                    </a:lnR>
                    <a:lnT>
                      <a:noFill/>
                    </a:lnT>
                    <a:lnB>
                      <a:noFill/>
                    </a:lnB>
                    <a:solidFill>
                      <a:srgbClr val="000080"/>
                    </a:solidFill>
                  </a:tcPr>
                </a:tc>
                <a:tc>
                  <a:txBody>
                    <a:bodyPr/>
                    <a:lstStyle/>
                    <a:p>
                      <a:pPr marL="0" marR="0">
                        <a:lnSpc>
                          <a:spcPct val="115000"/>
                        </a:lnSpc>
                        <a:spcBef>
                          <a:spcPts val="0"/>
                        </a:spcBef>
                        <a:spcAft>
                          <a:spcPts val="1000"/>
                        </a:spcAft>
                      </a:pPr>
                      <a:r>
                        <a:rPr lang="en-US" sz="2000" dirty="0">
                          <a:latin typeface="Calibri"/>
                          <a:ea typeface="Calibri"/>
                          <a:cs typeface="Times New Roman"/>
                        </a:rPr>
                        <a:t> </a:t>
                      </a:r>
                    </a:p>
                  </a:txBody>
                  <a:tcPr marL="0" marR="0" marT="0" marB="0" anchor="ctr">
                    <a:lnL>
                      <a:noFill/>
                    </a:lnL>
                    <a:lnR>
                      <a:noFill/>
                    </a:lnR>
                    <a:lnT>
                      <a:noFill/>
                    </a:lnT>
                    <a:lnB>
                      <a:noFill/>
                    </a:lnB>
                  </a:tcPr>
                </a:tc>
              </a:tr>
            </a:tbl>
          </a:graphicData>
        </a:graphic>
      </p:graphicFrame>
      <p:sp>
        <p:nvSpPr>
          <p:cNvPr id="1025" name="AutoShape 36"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219200"/>
            <a:ext cx="8382000" cy="4876800"/>
          </a:xfrm>
        </p:spPr>
        <p:txBody>
          <a:bodyPr>
            <a:normAutofit/>
          </a:bodyPr>
          <a:lstStyle/>
          <a:p>
            <a:pPr marL="0" indent="0" algn="just">
              <a:buNone/>
            </a:pPr>
            <a:endParaRPr lang="en-US" sz="3200" dirty="0" smtClean="0"/>
          </a:p>
          <a:p>
            <a:pPr algn="just"/>
            <a:r>
              <a:rPr lang="en-US" sz="3200" b="1" i="1" dirty="0"/>
              <a:t>I</a:t>
            </a:r>
            <a:r>
              <a:rPr lang="en-US" sz="3200" b="1" i="1" dirty="0" smtClean="0"/>
              <a:t>dentify potential services</a:t>
            </a:r>
            <a:r>
              <a:rPr lang="en-US" sz="3200" dirty="0" smtClean="0"/>
              <a:t> by asking your stakeholders the following questions from the point of view of the actors:</a:t>
            </a:r>
          </a:p>
          <a:p>
            <a:pPr lvl="1" algn="just"/>
            <a:r>
              <a:rPr lang="en-US" sz="3200" dirty="0" smtClean="0"/>
              <a:t>What are users in this role trying to accomplish?</a:t>
            </a:r>
            <a:endParaRPr lang="en-US" sz="2800" dirty="0" smtClean="0"/>
          </a:p>
          <a:p>
            <a:pPr lvl="1" algn="just"/>
            <a:r>
              <a:rPr lang="en-US" sz="3200" dirty="0" smtClean="0"/>
              <a:t>To fulfill this role, what do users need to be able to do?</a:t>
            </a:r>
            <a:endParaRPr lang="en-US" sz="2800" dirty="0" smtClean="0"/>
          </a:p>
          <a:p>
            <a:pPr lvl="1" algn="just"/>
            <a:r>
              <a:rPr lang="en-US" sz="3200" dirty="0" smtClean="0"/>
              <a:t>What are the main tasks of users in this role?</a:t>
            </a:r>
            <a:endParaRPr lang="en-US" sz="2800" dirty="0" smtClean="0"/>
          </a:p>
          <a:p>
            <a:pPr lvl="1" algn="just"/>
            <a:endParaRPr lang="en-US" sz="3200" dirty="0"/>
          </a:p>
        </p:txBody>
      </p:sp>
      <p:sp>
        <p:nvSpPr>
          <p:cNvPr id="1025" name="AutoShape 36"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4"/>
          <p:cNvSpPr>
            <a:spLocks noGrp="1" noChangeArrowheads="1"/>
          </p:cNvSpPr>
          <p:nvPr>
            <p:ph type="title"/>
          </p:nvPr>
        </p:nvSpPr>
        <p:spPr>
          <a:xfrm>
            <a:off x="-12749" y="762000"/>
            <a:ext cx="8907463" cy="608013"/>
          </a:xfrm>
        </p:spPr>
        <p:txBody>
          <a:bodyPr>
            <a:noAutofit/>
          </a:bodyPr>
          <a:lstStyle/>
          <a:p>
            <a:pPr algn="ctr"/>
            <a:r>
              <a:rPr lang="en-US" sz="3200" b="1">
                <a:solidFill>
                  <a:srgbClr val="FF0000"/>
                </a:solidFill>
              </a:rPr>
              <a:t>Identifying Use Cases</a:t>
            </a:r>
            <a:endParaRPr lang="en-US" sz="3200" b="1" dirty="0">
              <a:solidFill>
                <a:srgbClr val="FF0000"/>
              </a:solidFill>
            </a:endParaRPr>
          </a:p>
        </p:txBody>
      </p:sp>
    </p:spTree>
    <p:extLst>
      <p:ext uri="{BB962C8B-B14F-4D97-AF65-F5344CB8AC3E}">
        <p14:creationId xmlns:p14="http://schemas.microsoft.com/office/powerpoint/2010/main" val="99797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914400"/>
            <a:ext cx="8458200" cy="5638800"/>
          </a:xfrm>
        </p:spPr>
        <p:txBody>
          <a:bodyPr>
            <a:normAutofit/>
          </a:bodyPr>
          <a:lstStyle/>
          <a:p>
            <a:pPr>
              <a:buFont typeface="Wingdings" panose="05000000000000000000" pitchFamily="2" charset="2"/>
              <a:buChar char="§"/>
            </a:pPr>
            <a:r>
              <a:rPr lang="en-US" sz="3200" dirty="0" smtClean="0"/>
              <a:t>Functional requirement </a:t>
            </a:r>
          </a:p>
          <a:p>
            <a:pPr>
              <a:buFont typeface="Wingdings" panose="05000000000000000000" pitchFamily="2" charset="2"/>
              <a:buChar char="§"/>
            </a:pPr>
            <a:r>
              <a:rPr lang="en-US" sz="3200" dirty="0" smtClean="0"/>
              <a:t>Non-functional requirement </a:t>
            </a:r>
          </a:p>
          <a:p>
            <a:pPr>
              <a:buFont typeface="Wingdings" panose="05000000000000000000" pitchFamily="2" charset="2"/>
              <a:buChar char="§"/>
            </a:pPr>
            <a:r>
              <a:rPr lang="en-US" sz="3200" dirty="0" smtClean="0"/>
              <a:t>Use case</a:t>
            </a:r>
          </a:p>
          <a:p>
            <a:pPr>
              <a:buFont typeface="Wingdings" panose="05000000000000000000" pitchFamily="2" charset="2"/>
              <a:buChar char="§"/>
            </a:pPr>
            <a:r>
              <a:rPr lang="en-US" sz="3200" dirty="0" smtClean="0"/>
              <a:t>Actors </a:t>
            </a:r>
            <a:endParaRPr lang="en-US" sz="3200" dirty="0"/>
          </a:p>
        </p:txBody>
      </p:sp>
      <p:sp>
        <p:nvSpPr>
          <p:cNvPr id="5" name="Rectangle 4"/>
          <p:cNvSpPr>
            <a:spLocks noGrp="1" noChangeArrowheads="1"/>
          </p:cNvSpPr>
          <p:nvPr>
            <p:ph type="title"/>
          </p:nvPr>
        </p:nvSpPr>
        <p:spPr>
          <a:xfrm>
            <a:off x="324729" y="299353"/>
            <a:ext cx="8907463" cy="608013"/>
          </a:xfrm>
        </p:spPr>
        <p:txBody>
          <a:bodyPr>
            <a:normAutofit fontScale="90000"/>
          </a:bodyPr>
          <a:lstStyle/>
          <a:p>
            <a:pPr eaLnBrk="1" hangingPunct="1"/>
            <a:r>
              <a:rPr lang="en-CA" sz="5400" dirty="0" smtClean="0">
                <a:solidFill>
                  <a:srgbClr val="FF0000"/>
                </a:solidFill>
                <a:latin typeface="Tahoma" panose="020B0604030504040204" pitchFamily="34" charset="0"/>
                <a:ea typeface="Tahoma" panose="020B0604030504040204" pitchFamily="34" charset="0"/>
                <a:cs typeface="Tahoma" panose="020B0604030504040204" pitchFamily="34" charset="0"/>
              </a:rPr>
              <a:t>What you Gather?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610600" cy="6096000"/>
          </a:xfrm>
        </p:spPr>
        <p:txBody>
          <a:bodyPr>
            <a:normAutofit/>
          </a:bodyPr>
          <a:lstStyle/>
          <a:p>
            <a:pPr lvl="1" algn="just"/>
            <a:r>
              <a:rPr lang="en-US" sz="2800" dirty="0" smtClean="0"/>
              <a:t>What information do users in this role need to examine, create, or change?</a:t>
            </a:r>
          </a:p>
          <a:p>
            <a:pPr lvl="1" algn="just"/>
            <a:r>
              <a:rPr lang="en-US" sz="2800" dirty="0" smtClean="0"/>
              <a:t>What do users in this role need to be informed of by the system?</a:t>
            </a:r>
          </a:p>
          <a:p>
            <a:pPr lvl="1" algn="just"/>
            <a:r>
              <a:rPr lang="en-US" sz="2800" dirty="0" smtClean="0"/>
              <a:t>What do users in this role need to inform the system about?</a:t>
            </a:r>
          </a:p>
          <a:p>
            <a:pPr algn="just"/>
            <a:r>
              <a:rPr lang="en-US" sz="2800" b="1" dirty="0" smtClean="0">
                <a:solidFill>
                  <a:srgbClr val="FF0000"/>
                </a:solidFill>
              </a:rPr>
              <a:t>For example, from the point of view of the</a:t>
            </a:r>
            <a:r>
              <a:rPr lang="en-US" sz="2800" b="1" i="1" dirty="0" smtClean="0">
                <a:solidFill>
                  <a:srgbClr val="FF0000"/>
                </a:solidFill>
              </a:rPr>
              <a:t> Student</a:t>
            </a:r>
            <a:r>
              <a:rPr lang="en-US" sz="2800" b="1" dirty="0" smtClean="0">
                <a:solidFill>
                  <a:srgbClr val="FF0000"/>
                </a:solidFill>
              </a:rPr>
              <a:t> actor, you may discover that students</a:t>
            </a:r>
          </a:p>
          <a:p>
            <a:pPr lvl="1" algn="just"/>
            <a:endParaRPr lang="en-US" sz="2800" dirty="0" smtClean="0"/>
          </a:p>
          <a:p>
            <a:pPr lvl="1" algn="just"/>
            <a:r>
              <a:rPr lang="en-US" sz="2800" dirty="0" smtClean="0"/>
              <a:t>Enroll in, attend, drop, fail, and pass seminars.</a:t>
            </a:r>
          </a:p>
          <a:p>
            <a:pPr lvl="1" algn="just"/>
            <a:r>
              <a:rPr lang="en-US" sz="2800" dirty="0" smtClean="0"/>
              <a:t>Need a list of available seminars.</a:t>
            </a:r>
          </a:p>
          <a:p>
            <a:pPr lvl="1" algn="just"/>
            <a:r>
              <a:rPr lang="en-US" sz="2800" dirty="0" smtClean="0"/>
              <a:t>Need to determine basic information about a seminar, such as its description and its prerequisites.</a:t>
            </a:r>
          </a:p>
          <a:p>
            <a:pPr algn="just"/>
            <a:endParaRPr lang="en-US" sz="2800" dirty="0" smtClean="0"/>
          </a:p>
          <a:p>
            <a:pPr algn="just"/>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7908" y="576775"/>
            <a:ext cx="8610600" cy="6096000"/>
          </a:xfrm>
        </p:spPr>
        <p:txBody>
          <a:bodyPr>
            <a:normAutofit/>
          </a:bodyPr>
          <a:lstStyle/>
          <a:p>
            <a:pPr lvl="1"/>
            <a:endParaRPr lang="en-US" sz="2800" dirty="0" smtClean="0"/>
          </a:p>
          <a:p>
            <a:pPr lvl="1"/>
            <a:r>
              <a:rPr lang="en-US" sz="2800" dirty="0" smtClean="0"/>
              <a:t>Obtain </a:t>
            </a:r>
            <a:r>
              <a:rPr lang="en-US" sz="2800" dirty="0"/>
              <a:t>a copy of their transcript, their course schedules, and the fees due.</a:t>
            </a:r>
          </a:p>
          <a:p>
            <a:pPr lvl="1"/>
            <a:r>
              <a:rPr lang="en-US" sz="2800" dirty="0"/>
              <a:t>Pay fees, pay late charges, receive reimbursements for dropped and cancelled courses, receive grants, and receive student loans.</a:t>
            </a:r>
          </a:p>
          <a:p>
            <a:pPr lvl="1"/>
            <a:r>
              <a:rPr lang="en-US" sz="2800" dirty="0"/>
              <a:t>Graduate from school or drop out of it.</a:t>
            </a:r>
          </a:p>
          <a:p>
            <a:pPr lvl="1"/>
            <a:r>
              <a:rPr lang="en-US" sz="2800" dirty="0"/>
              <a:t>Need to be informed of changes in seminars, including room changes, time changes, and even cancellations.</a:t>
            </a:r>
          </a:p>
          <a:p>
            <a:pPr lvl="1"/>
            <a:r>
              <a:rPr lang="en-US" sz="2800" dirty="0"/>
              <a:t>Provide fundamental information about themselves such as their name, address, and phone number.</a:t>
            </a:r>
          </a:p>
        </p:txBody>
      </p:sp>
      <p:sp>
        <p:nvSpPr>
          <p:cNvPr id="4" name="Rectangle 4"/>
          <p:cNvSpPr>
            <a:spLocks noGrp="1" noChangeArrowheads="1"/>
          </p:cNvSpPr>
          <p:nvPr>
            <p:ph type="title"/>
          </p:nvPr>
        </p:nvSpPr>
        <p:spPr>
          <a:xfrm>
            <a:off x="685800" y="914400"/>
            <a:ext cx="8907463" cy="608013"/>
          </a:xfrm>
        </p:spPr>
        <p:txBody>
          <a:bodyPr>
            <a:normAutofit fontScale="90000"/>
          </a:bodyPr>
          <a:lstStyle/>
          <a:p>
            <a:pPr eaLnBrk="1" hangingPunct="1"/>
            <a:r>
              <a:rPr lang="en-US" sz="4400" dirty="0" smtClean="0">
                <a:solidFill>
                  <a:srgbClr val="FF0000"/>
                </a:solidFill>
              </a:rPr>
              <a:t/>
            </a:r>
            <a:br>
              <a:rPr lang="en-US" sz="4400" dirty="0" smtClean="0">
                <a:solidFill>
                  <a:srgbClr val="FF0000"/>
                </a:solidFill>
              </a:rPr>
            </a:br>
            <a:r>
              <a:rPr lang="en-US" sz="4400" dirty="0" err="1" smtClean="0">
                <a:solidFill>
                  <a:srgbClr val="FF0000"/>
                </a:solidFill>
              </a:rPr>
              <a:t>Cont</a:t>
            </a:r>
            <a:r>
              <a:rPr lang="en-US" sz="4400" dirty="0" smtClean="0">
                <a:solidFill>
                  <a:srgbClr val="FF0000"/>
                </a:solidFill>
              </a:rPr>
              <a:t>… </a:t>
            </a:r>
            <a:br>
              <a:rPr lang="en-US" sz="4400" dirty="0" smtClean="0">
                <a:solidFill>
                  <a:srgbClr val="FF0000"/>
                </a:solidFill>
              </a:rPr>
            </a:br>
            <a:endParaRPr lang="en-US" sz="4400" dirty="0" smtClean="0">
              <a:solidFill>
                <a:srgbClr val="FF0000"/>
              </a:solidFill>
            </a:endParaRPr>
          </a:p>
        </p:txBody>
      </p:sp>
    </p:spTree>
    <p:extLst>
      <p:ext uri="{BB962C8B-B14F-4D97-AF65-F5344CB8AC3E}">
        <p14:creationId xmlns:p14="http://schemas.microsoft.com/office/powerpoint/2010/main" val="1560076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610600" cy="6096000"/>
          </a:xfrm>
        </p:spPr>
        <p:txBody>
          <a:bodyPr>
            <a:normAutofit fontScale="92500" lnSpcReduction="10000"/>
          </a:bodyPr>
          <a:lstStyle/>
          <a:p>
            <a:pPr algn="just"/>
            <a:r>
              <a:rPr lang="en-US" dirty="0" smtClean="0">
                <a:solidFill>
                  <a:srgbClr val="FF0000"/>
                </a:solidFill>
              </a:rPr>
              <a:t>another way to identify use cases is to ask </a:t>
            </a:r>
            <a:r>
              <a:rPr lang="en-US" b="1" dirty="0" smtClean="0">
                <a:solidFill>
                  <a:srgbClr val="FF0000"/>
                </a:solidFill>
              </a:rPr>
              <a:t>your stakeholders to brainstorm the various scenarios</a:t>
            </a:r>
            <a:r>
              <a:rPr lang="en-US" dirty="0" smtClean="0">
                <a:solidFill>
                  <a:srgbClr val="FF0000"/>
                </a:solidFill>
              </a:rPr>
              <a:t>, often called </a:t>
            </a:r>
            <a:r>
              <a:rPr lang="en-US" b="1" dirty="0" smtClean="0">
                <a:solidFill>
                  <a:srgbClr val="FF0000"/>
                </a:solidFill>
              </a:rPr>
              <a:t>usage/use case scenarios </a:t>
            </a:r>
            <a:r>
              <a:rPr lang="en-US" dirty="0" smtClean="0">
                <a:solidFill>
                  <a:srgbClr val="FF0000"/>
                </a:solidFill>
              </a:rPr>
              <a:t>which your system may or may not support. </a:t>
            </a:r>
          </a:p>
          <a:p>
            <a:pPr algn="just"/>
            <a:r>
              <a:rPr lang="en-US" dirty="0" smtClean="0"/>
              <a:t>For example, the following would be considered </a:t>
            </a:r>
            <a:r>
              <a:rPr lang="en-US" b="1" i="1" dirty="0" smtClean="0"/>
              <a:t>use case scenarios</a:t>
            </a:r>
            <a:r>
              <a:rPr lang="en-US" dirty="0" smtClean="0"/>
              <a:t> for a university information system:</a:t>
            </a:r>
          </a:p>
          <a:p>
            <a:pPr lvl="1" algn="just"/>
            <a:r>
              <a:rPr lang="en-US" dirty="0" smtClean="0"/>
              <a:t>A </a:t>
            </a:r>
            <a:r>
              <a:rPr lang="en-US" b="1" dirty="0" smtClean="0"/>
              <a:t>student</a:t>
            </a:r>
            <a:r>
              <a:rPr lang="en-US" dirty="0" smtClean="0"/>
              <a:t> wants to </a:t>
            </a:r>
            <a:r>
              <a:rPr lang="en-US" b="1" dirty="0" smtClean="0">
                <a:solidFill>
                  <a:srgbClr val="FF0000"/>
                </a:solidFill>
              </a:rPr>
              <a:t>enroll in a seminar</a:t>
            </a:r>
            <a:r>
              <a:rPr lang="en-US" dirty="0" smtClean="0"/>
              <a:t>, but the </a:t>
            </a:r>
            <a:r>
              <a:rPr lang="en-US" b="1" dirty="0" smtClean="0"/>
              <a:t>registrar</a:t>
            </a:r>
            <a:r>
              <a:rPr lang="en-US" dirty="0" smtClean="0"/>
              <a:t> informs him that he does not have the </a:t>
            </a:r>
            <a:r>
              <a:rPr lang="en-US" b="1" dirty="0" smtClean="0"/>
              <a:t>prerequisites</a:t>
            </a:r>
            <a:r>
              <a:rPr lang="en-US" dirty="0" smtClean="0"/>
              <a:t> for it.</a:t>
            </a:r>
          </a:p>
          <a:p>
            <a:pPr lvl="1" algn="just"/>
            <a:r>
              <a:rPr lang="en-US" dirty="0" smtClean="0"/>
              <a:t>A </a:t>
            </a:r>
            <a:r>
              <a:rPr lang="en-US" b="1" dirty="0" smtClean="0"/>
              <a:t>student</a:t>
            </a:r>
            <a:r>
              <a:rPr lang="en-US" dirty="0" smtClean="0"/>
              <a:t> wanted to </a:t>
            </a:r>
            <a:r>
              <a:rPr lang="en-US" b="1" dirty="0" smtClean="0">
                <a:solidFill>
                  <a:srgbClr val="FF0000"/>
                </a:solidFill>
              </a:rPr>
              <a:t>enroll in a seminar </a:t>
            </a:r>
            <a:r>
              <a:rPr lang="en-US" dirty="0" smtClean="0"/>
              <a:t>that she does have the </a:t>
            </a:r>
            <a:r>
              <a:rPr lang="en-US" b="1" dirty="0" smtClean="0"/>
              <a:t>prerequisites</a:t>
            </a:r>
            <a:r>
              <a:rPr lang="en-US" dirty="0" smtClean="0"/>
              <a:t> for and seats are still available in the </a:t>
            </a:r>
            <a:r>
              <a:rPr lang="en-US" b="1" dirty="0" smtClean="0"/>
              <a:t>seminar</a:t>
            </a:r>
            <a:r>
              <a:rPr lang="en-US" dirty="0" smtClean="0"/>
              <a:t>.</a:t>
            </a:r>
          </a:p>
          <a:p>
            <a:pPr lvl="1" algn="just"/>
            <a:r>
              <a:rPr lang="en-US" dirty="0" smtClean="0"/>
              <a:t>A </a:t>
            </a:r>
            <a:r>
              <a:rPr lang="en-US" b="1" dirty="0" smtClean="0"/>
              <a:t>professor</a:t>
            </a:r>
            <a:r>
              <a:rPr lang="en-US" dirty="0" smtClean="0"/>
              <a:t> requests a </a:t>
            </a:r>
            <a:r>
              <a:rPr lang="en-US" b="1" i="1" dirty="0" smtClean="0"/>
              <a:t>seminar list </a:t>
            </a:r>
            <a:r>
              <a:rPr lang="en-US" dirty="0" smtClean="0"/>
              <a:t>for every course he teaches.</a:t>
            </a:r>
          </a:p>
          <a:p>
            <a:pPr lvl="1" algn="just"/>
            <a:r>
              <a:rPr lang="en-US" dirty="0" smtClean="0"/>
              <a:t>A </a:t>
            </a:r>
            <a:r>
              <a:rPr lang="en-US" b="1" dirty="0" smtClean="0"/>
              <a:t>researcher</a:t>
            </a:r>
            <a:r>
              <a:rPr lang="en-US" dirty="0" smtClean="0"/>
              <a:t> applies for a </a:t>
            </a:r>
            <a:r>
              <a:rPr lang="en-US" b="1" dirty="0" smtClean="0">
                <a:solidFill>
                  <a:srgbClr val="FF0000"/>
                </a:solidFill>
              </a:rPr>
              <a:t>research grant</a:t>
            </a:r>
            <a:r>
              <a:rPr lang="en-US" dirty="0" smtClean="0"/>
              <a:t>, but only receives partial funding for her project.</a:t>
            </a:r>
          </a:p>
          <a:p>
            <a:pPr lvl="1" algn="just"/>
            <a:r>
              <a:rPr lang="en-US" dirty="0" smtClean="0"/>
              <a:t>A </a:t>
            </a:r>
            <a:r>
              <a:rPr lang="en-US" b="1" dirty="0" smtClean="0"/>
              <a:t>professor</a:t>
            </a:r>
            <a:r>
              <a:rPr lang="en-US" dirty="0" smtClean="0"/>
              <a:t> submits </a:t>
            </a:r>
            <a:r>
              <a:rPr lang="en-US" b="1" dirty="0" smtClean="0">
                <a:solidFill>
                  <a:srgbClr val="FF0000"/>
                </a:solidFill>
              </a:rPr>
              <a:t>student marks </a:t>
            </a:r>
            <a:r>
              <a:rPr lang="en-US" dirty="0" smtClean="0"/>
              <a:t>to the system. These marks may be for exams, tests, or assignments.</a:t>
            </a:r>
          </a:p>
          <a:p>
            <a:pPr lvl="1" algn="just"/>
            <a:r>
              <a:rPr lang="en-US" dirty="0" smtClean="0"/>
              <a:t>A </a:t>
            </a:r>
            <a:r>
              <a:rPr lang="en-US" b="1" dirty="0" smtClean="0"/>
              <a:t>student</a:t>
            </a:r>
            <a:r>
              <a:rPr lang="en-US" dirty="0" smtClean="0"/>
              <a:t> wants to </a:t>
            </a:r>
            <a:r>
              <a:rPr lang="en-US" b="1" dirty="0" smtClean="0">
                <a:solidFill>
                  <a:srgbClr val="FF0000"/>
                </a:solidFill>
              </a:rPr>
              <a:t>drop a seminar </a:t>
            </a:r>
            <a:r>
              <a:rPr lang="en-US" dirty="0" smtClean="0"/>
              <a:t>the day after the drop date.</a:t>
            </a:r>
          </a:p>
          <a:p>
            <a:pPr lvl="1" algn="just"/>
            <a:r>
              <a:rPr lang="en-US" dirty="0" smtClean="0"/>
              <a:t>A </a:t>
            </a:r>
            <a:r>
              <a:rPr lang="en-US" b="1" dirty="0" smtClean="0"/>
              <a:t>student</a:t>
            </a:r>
            <a:r>
              <a:rPr lang="en-US" dirty="0" smtClean="0"/>
              <a:t> requests a </a:t>
            </a:r>
            <a:r>
              <a:rPr lang="en-US" b="1" dirty="0" smtClean="0">
                <a:solidFill>
                  <a:srgbClr val="FF0000"/>
                </a:solidFill>
              </a:rPr>
              <a:t>printed copy of his transcript</a:t>
            </a:r>
            <a:r>
              <a:rPr lang="en-US" dirty="0" smtClean="0"/>
              <a:t>, so he can include copies of it with his résumé.</a:t>
            </a:r>
          </a:p>
          <a:p>
            <a:pPr algn="just"/>
            <a:endParaRPr lang="en-US" b="1" dirty="0" smtClean="0">
              <a:solidFill>
                <a:srgbClr val="FF0000"/>
              </a:solidFill>
            </a:endParaRPr>
          </a:p>
          <a:p>
            <a:pPr algn="just"/>
            <a:endParaRPr lang="en-US" b="1" dirty="0" smtClean="0">
              <a:solidFill>
                <a:srgbClr val="FF0000"/>
              </a:solidFill>
            </a:endParaRPr>
          </a:p>
          <a:p>
            <a:pPr algn="just"/>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6248400"/>
          </a:xfrm>
        </p:spPr>
        <p:txBody>
          <a:bodyPr>
            <a:normAutofit lnSpcReduction="10000"/>
          </a:bodyPr>
          <a:lstStyle/>
          <a:p>
            <a:r>
              <a:rPr lang="en-US" dirty="0" smtClean="0"/>
              <a:t>You can take either approach, or combine the two, if you like, but the main goal is to end up with a </a:t>
            </a:r>
            <a:r>
              <a:rPr lang="en-US" b="1" dirty="0" smtClean="0"/>
              <a:t>lot of information regarding the behavioral aspects of your system</a:t>
            </a:r>
            <a:r>
              <a:rPr lang="en-US" dirty="0" smtClean="0"/>
              <a:t>.</a:t>
            </a:r>
          </a:p>
          <a:p>
            <a:r>
              <a:rPr lang="en-US" dirty="0" smtClean="0"/>
              <a:t>The next step is to group these aspects, by similarity, into use cases. </a:t>
            </a:r>
            <a:r>
              <a:rPr lang="en-US" b="1" i="1" dirty="0" smtClean="0"/>
              <a:t>Remember that a use case provides a service of measurable value to an actor. </a:t>
            </a:r>
          </a:p>
          <a:p>
            <a:pPr>
              <a:buNone/>
            </a:pPr>
            <a:r>
              <a:rPr lang="en-US" b="1" dirty="0" smtClean="0">
                <a:solidFill>
                  <a:srgbClr val="0070C0"/>
                </a:solidFill>
              </a:rPr>
              <a:t>Use Case </a:t>
            </a:r>
            <a:r>
              <a:rPr lang="en-US" b="1" dirty="0" err="1" smtClean="0">
                <a:solidFill>
                  <a:srgbClr val="0070C0"/>
                </a:solidFill>
              </a:rPr>
              <a:t>Discription</a:t>
            </a:r>
            <a:r>
              <a:rPr lang="en-US" b="1" dirty="0" smtClean="0">
                <a:solidFill>
                  <a:srgbClr val="0070C0"/>
                </a:solidFill>
              </a:rPr>
              <a:t> </a:t>
            </a:r>
            <a:endParaRPr lang="en-US" dirty="0" smtClean="0">
              <a:solidFill>
                <a:srgbClr val="0070C0"/>
              </a:solidFill>
            </a:endParaRPr>
          </a:p>
          <a:p>
            <a:r>
              <a:rPr lang="en-US" dirty="0" smtClean="0"/>
              <a:t>A use case is a sequence of actions that provide a measurable value to an actor.</a:t>
            </a:r>
          </a:p>
          <a:p>
            <a:r>
              <a:rPr lang="en-US" dirty="0" smtClean="0"/>
              <a:t>An essential use case, sometimes called a </a:t>
            </a:r>
            <a:r>
              <a:rPr lang="en-US" b="1" i="1" dirty="0" smtClean="0"/>
              <a:t>business use case</a:t>
            </a:r>
            <a:r>
              <a:rPr lang="en-US" dirty="0" smtClean="0"/>
              <a:t>, is a </a:t>
            </a:r>
            <a:r>
              <a:rPr lang="en-US" b="1" dirty="0" smtClean="0"/>
              <a:t>simplified</a:t>
            </a:r>
            <a:r>
              <a:rPr lang="en-US" dirty="0" smtClean="0"/>
              <a:t>, </a:t>
            </a:r>
            <a:r>
              <a:rPr lang="en-US" b="1" dirty="0" smtClean="0"/>
              <a:t>abstract</a:t>
            </a:r>
            <a:r>
              <a:rPr lang="en-US" dirty="0" smtClean="0"/>
              <a:t>, </a:t>
            </a:r>
            <a:r>
              <a:rPr lang="en-US" b="1" dirty="0" smtClean="0"/>
              <a:t>generalized</a:t>
            </a:r>
            <a:r>
              <a:rPr lang="en-US" dirty="0" smtClean="0"/>
              <a:t> use case that captures the intentions of a user in a technology- and implementation-independent manner.</a:t>
            </a:r>
          </a:p>
          <a:p>
            <a:r>
              <a:rPr lang="en-US" b="1" dirty="0" smtClean="0"/>
              <a:t>Business use case </a:t>
            </a:r>
            <a:r>
              <a:rPr lang="en-US" dirty="0" smtClean="0"/>
              <a:t>are somewhere in between essential and system use cases.</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685800" y="1219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0000"/>
              <a:buFont typeface="Monotype Sorts"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marR="0" lvl="0" indent="-400050" algn="l" defTabSz="914400" rtl="0" eaLnBrk="0" fontAlgn="base" latinLnBrk="0" hangingPunct="0">
              <a:lnSpc>
                <a:spcPct val="90000"/>
              </a:lnSpc>
              <a:spcBef>
                <a:spcPct val="20000"/>
              </a:spcBef>
              <a:spcAft>
                <a:spcPct val="0"/>
              </a:spcAft>
              <a:buClr>
                <a:srgbClr val="000000"/>
              </a:buClr>
              <a:buSzPct val="70000"/>
              <a:buFont typeface="Monotype Sorts" pitchFamily="2" charset="2"/>
              <a:buChar char="n"/>
              <a:tabLst/>
              <a:defRPr/>
            </a:pPr>
            <a:r>
              <a:rPr kumimoji="1" lang="en-US" sz="3200" b="1" i="1" u="none" strike="noStrike" kern="1200" cap="none" spc="0" normalizeH="0" baseline="0" noProof="0" dirty="0" smtClean="0">
                <a:ln>
                  <a:noFill/>
                </a:ln>
                <a:solidFill>
                  <a:srgbClr val="0033CC"/>
                </a:solidFill>
                <a:effectLst/>
                <a:uLnTx/>
                <a:uFillTx/>
                <a:latin typeface="Arial"/>
              </a:rPr>
              <a:t>Preconditions</a:t>
            </a:r>
            <a:r>
              <a:rPr kumimoji="1" lang="en-US" sz="3200" b="0" i="0" u="none" strike="noStrike" kern="1200" cap="none" spc="0" normalizeH="0" baseline="0" noProof="0" dirty="0" smtClean="0">
                <a:ln>
                  <a:noFill/>
                </a:ln>
                <a:solidFill>
                  <a:srgbClr val="000000"/>
                </a:solidFill>
                <a:effectLst/>
                <a:uLnTx/>
                <a:uFillTx/>
                <a:latin typeface="Arial"/>
              </a:rPr>
              <a:t>  describe the state or status the system must be in, prior to the execution of a use case.  What must be true before the use case can execute?</a:t>
            </a:r>
          </a:p>
          <a:p>
            <a:pPr marL="400050" marR="0" lvl="0" indent="-400050" algn="l" defTabSz="914400" rtl="0" eaLnBrk="0" fontAlgn="base" latinLnBrk="0" hangingPunct="0">
              <a:lnSpc>
                <a:spcPct val="50000"/>
              </a:lnSpc>
              <a:spcBef>
                <a:spcPct val="20000"/>
              </a:spcBef>
              <a:spcAft>
                <a:spcPct val="0"/>
              </a:spcAft>
              <a:buClr>
                <a:srgbClr val="000000"/>
              </a:buClr>
              <a:buSzPct val="70000"/>
              <a:buFont typeface="Monotype Sorts" pitchFamily="2" charset="2"/>
              <a:buNone/>
              <a:tabLst/>
              <a:defRPr/>
            </a:pPr>
            <a:endParaRPr kumimoji="1" lang="en-US" sz="3200" b="0" i="0" u="none" strike="noStrike" kern="1200" cap="none" spc="0" normalizeH="0" baseline="0" noProof="0" dirty="0" smtClean="0">
              <a:ln>
                <a:noFill/>
              </a:ln>
              <a:solidFill>
                <a:srgbClr val="000000"/>
              </a:solidFill>
              <a:effectLst/>
              <a:uLnTx/>
              <a:uFillTx/>
              <a:latin typeface="Arial"/>
            </a:endParaRPr>
          </a:p>
          <a:p>
            <a:pPr marL="400050" marR="0" lvl="0" indent="-400050" algn="l" defTabSz="914400" rtl="0" eaLnBrk="0" fontAlgn="base" latinLnBrk="0" hangingPunct="0">
              <a:lnSpc>
                <a:spcPct val="90000"/>
              </a:lnSpc>
              <a:spcBef>
                <a:spcPct val="20000"/>
              </a:spcBef>
              <a:spcAft>
                <a:spcPct val="0"/>
              </a:spcAft>
              <a:buClr>
                <a:srgbClr val="000000"/>
              </a:buClr>
              <a:buSzPct val="70000"/>
              <a:buFont typeface="Monotype Sorts" pitchFamily="2" charset="2"/>
              <a:buChar char="n"/>
              <a:tabLst/>
              <a:defRPr/>
            </a:pPr>
            <a:r>
              <a:rPr kumimoji="1" lang="en-US" sz="3200" b="1" i="1" u="none" strike="noStrike" kern="1200" cap="none" spc="0" normalizeH="0" baseline="0" noProof="0" dirty="0" err="1" smtClean="0">
                <a:ln>
                  <a:noFill/>
                </a:ln>
                <a:solidFill>
                  <a:srgbClr val="0033CC"/>
                </a:solidFill>
                <a:effectLst/>
                <a:uLnTx/>
                <a:uFillTx/>
                <a:latin typeface="Arial"/>
              </a:rPr>
              <a:t>Postconditions</a:t>
            </a:r>
            <a:r>
              <a:rPr kumimoji="1" lang="en-US" sz="3200" b="0" i="0" u="none" strike="noStrike" kern="1200" cap="none" spc="0" normalizeH="0" baseline="0" noProof="0" dirty="0" smtClean="0">
                <a:ln>
                  <a:noFill/>
                </a:ln>
                <a:solidFill>
                  <a:srgbClr val="000000"/>
                </a:solidFill>
                <a:effectLst/>
                <a:uLnTx/>
                <a:uFillTx/>
                <a:latin typeface="Arial"/>
              </a:rPr>
              <a:t> describe the state or status of the system as a result of the execution of the use case.</a:t>
            </a:r>
          </a:p>
        </p:txBody>
      </p:sp>
    </p:spTree>
    <p:extLst>
      <p:ext uri="{BB962C8B-B14F-4D97-AF65-F5344CB8AC3E}">
        <p14:creationId xmlns:p14="http://schemas.microsoft.com/office/powerpoint/2010/main" val="344775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381000" y="833644"/>
          <a:ext cx="8382000" cy="5895023"/>
        </p:xfrm>
        <a:graphic>
          <a:graphicData uri="http://schemas.openxmlformats.org/drawingml/2006/table">
            <a:tbl>
              <a:tblPr/>
              <a:tblGrid>
                <a:gridCol w="3159707"/>
                <a:gridCol w="5222293"/>
              </a:tblGrid>
              <a:tr h="2442956">
                <a:tc gridSpan="2">
                  <a:txBody>
                    <a:bodyPr/>
                    <a:lstStyle/>
                    <a:p>
                      <a:pPr marL="0" marR="0">
                        <a:lnSpc>
                          <a:spcPct val="115000"/>
                        </a:lnSpc>
                        <a:spcBef>
                          <a:spcPts val="0"/>
                        </a:spcBef>
                        <a:spcAft>
                          <a:spcPts val="1000"/>
                        </a:spcAft>
                      </a:pPr>
                      <a:r>
                        <a:rPr lang="en-US" sz="1600" b="1" dirty="0">
                          <a:latin typeface="Times New Roman"/>
                          <a:ea typeface="Times New Roman"/>
                          <a:cs typeface="Times New Roman"/>
                        </a:rPr>
                        <a:t>Enroll in Seminar</a:t>
                      </a:r>
                      <a:r>
                        <a:rPr lang="en-US" sz="1600" dirty="0">
                          <a:latin typeface="Times New Roman"/>
                          <a:ea typeface="Times New Roman"/>
                          <a:cs typeface="Times New Roman"/>
                        </a:rPr>
                        <a:t> </a:t>
                      </a:r>
                      <a:endParaRPr lang="en-US" sz="1600" dirty="0">
                        <a:latin typeface="Calibri"/>
                        <a:ea typeface="Calibri"/>
                        <a:cs typeface="Times New Roman"/>
                      </a:endParaRPr>
                    </a:p>
                    <a:p>
                      <a:pPr marL="0" marR="0">
                        <a:lnSpc>
                          <a:spcPct val="115000"/>
                        </a:lnSpc>
                        <a:spcBef>
                          <a:spcPts val="0"/>
                        </a:spcBef>
                        <a:spcAft>
                          <a:spcPts val="1000"/>
                        </a:spcAft>
                      </a:pPr>
                      <a:r>
                        <a:rPr lang="en-US" sz="1600" dirty="0">
                          <a:latin typeface="Times New Roman"/>
                          <a:ea typeface="Times New Roman"/>
                          <a:cs typeface="Times New Roman"/>
                        </a:rPr>
                        <a:t>ID: UC 1</a:t>
                      </a:r>
                      <a:endParaRPr lang="en-US" sz="1600" dirty="0">
                        <a:latin typeface="Calibri"/>
                        <a:ea typeface="Calibri"/>
                        <a:cs typeface="Times New Roman"/>
                      </a:endParaRPr>
                    </a:p>
                    <a:p>
                      <a:pPr marL="0" marR="0">
                        <a:lnSpc>
                          <a:spcPct val="115000"/>
                        </a:lnSpc>
                        <a:spcBef>
                          <a:spcPts val="0"/>
                        </a:spcBef>
                        <a:spcAft>
                          <a:spcPts val="1000"/>
                        </a:spcAft>
                      </a:pPr>
                      <a:r>
                        <a:rPr lang="en-US" sz="1600" b="1" dirty="0">
                          <a:latin typeface="Times New Roman"/>
                          <a:ea typeface="Times New Roman"/>
                          <a:cs typeface="Times New Roman"/>
                        </a:rPr>
                        <a:t>Preconditions:</a:t>
                      </a:r>
                      <a:r>
                        <a:rPr lang="en-US" sz="1600" dirty="0">
                          <a:latin typeface="Times New Roman"/>
                          <a:ea typeface="Times New Roman"/>
                          <a:cs typeface="Times New Roman"/>
                        </a:rPr>
                        <a:t> </a:t>
                      </a:r>
                      <a:endParaRPr lang="en-US" sz="1600" dirty="0">
                        <a:latin typeface="Calibri"/>
                        <a:ea typeface="Calibri"/>
                        <a:cs typeface="Times New Roman"/>
                      </a:endParaRPr>
                    </a:p>
                    <a:p>
                      <a:pPr marL="342900" marR="0" lvl="0" indent="-342900">
                        <a:lnSpc>
                          <a:spcPct val="115000"/>
                        </a:lnSpc>
                        <a:spcBef>
                          <a:spcPts val="0"/>
                        </a:spcBef>
                        <a:spcAft>
                          <a:spcPts val="1000"/>
                        </a:spcAft>
                        <a:buSzPts val="1000"/>
                        <a:buFont typeface="Symbol"/>
                        <a:buNone/>
                        <a:tabLst>
                          <a:tab pos="457200" algn="l"/>
                        </a:tabLst>
                      </a:pPr>
                      <a:r>
                        <a:rPr lang="en-US" sz="1600" dirty="0">
                          <a:latin typeface="Times New Roman"/>
                          <a:ea typeface="Times New Roman"/>
                          <a:cs typeface="Times New Roman"/>
                        </a:rPr>
                        <a:t>The student is enrolled in the university. </a:t>
                      </a:r>
                      <a:endParaRPr lang="en-US" sz="1600" dirty="0">
                        <a:latin typeface="Calibri"/>
                        <a:ea typeface="Calibri"/>
                        <a:cs typeface="Times New Roman"/>
                      </a:endParaRPr>
                    </a:p>
                    <a:p>
                      <a:pPr marL="0" marR="0">
                        <a:lnSpc>
                          <a:spcPct val="115000"/>
                        </a:lnSpc>
                        <a:spcBef>
                          <a:spcPts val="0"/>
                        </a:spcBef>
                        <a:spcAft>
                          <a:spcPts val="1000"/>
                        </a:spcAft>
                      </a:pPr>
                      <a:r>
                        <a:rPr lang="en-US" sz="1600" b="1" dirty="0" smtClean="0">
                          <a:latin typeface="Times New Roman"/>
                          <a:ea typeface="Times New Roman"/>
                          <a:cs typeface="Times New Roman"/>
                        </a:rPr>
                        <a:t>Post conditions</a:t>
                      </a:r>
                      <a:r>
                        <a:rPr lang="en-US" sz="1600" b="1" dirty="0">
                          <a:latin typeface="Times New Roman"/>
                          <a:ea typeface="Times New Roman"/>
                          <a:cs typeface="Times New Roman"/>
                        </a:rPr>
                        <a:t>:</a:t>
                      </a:r>
                      <a:r>
                        <a:rPr lang="en-US" sz="1600" dirty="0">
                          <a:latin typeface="Times New Roman"/>
                          <a:ea typeface="Times New Roman"/>
                          <a:cs typeface="Times New Roman"/>
                        </a:rPr>
                        <a:t> </a:t>
                      </a:r>
                      <a:endParaRPr lang="en-US" sz="1600" dirty="0">
                        <a:latin typeface="Calibri"/>
                        <a:ea typeface="Calibri"/>
                        <a:cs typeface="Times New Roman"/>
                      </a:endParaRPr>
                    </a:p>
                    <a:p>
                      <a:pPr marL="342900" marR="0" lvl="0" indent="-342900">
                        <a:lnSpc>
                          <a:spcPct val="115000"/>
                        </a:lnSpc>
                        <a:spcBef>
                          <a:spcPts val="0"/>
                        </a:spcBef>
                        <a:spcAft>
                          <a:spcPts val="1000"/>
                        </a:spcAft>
                        <a:buSzPts val="1000"/>
                        <a:buFont typeface="Symbol"/>
                        <a:buNone/>
                        <a:tabLst>
                          <a:tab pos="457200" algn="l"/>
                        </a:tabLst>
                      </a:pPr>
                      <a:r>
                        <a:rPr lang="en-US" sz="1600" dirty="0">
                          <a:latin typeface="Times New Roman"/>
                          <a:ea typeface="Times New Roman"/>
                          <a:cs typeface="Times New Roman"/>
                        </a:rPr>
                        <a:t>None</a:t>
                      </a:r>
                      <a:endParaRPr lang="en-US" sz="16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r>
              <a:tr h="361176">
                <a:tc>
                  <a:txBody>
                    <a:bodyPr/>
                    <a:lstStyle/>
                    <a:p>
                      <a:pPr marL="0" marR="0">
                        <a:lnSpc>
                          <a:spcPct val="115000"/>
                        </a:lnSpc>
                        <a:spcBef>
                          <a:spcPts val="0"/>
                        </a:spcBef>
                        <a:spcAft>
                          <a:spcPts val="1000"/>
                        </a:spcAft>
                      </a:pPr>
                      <a:r>
                        <a:rPr lang="en-US" sz="1600" b="1">
                          <a:latin typeface="Times New Roman"/>
                          <a:ea typeface="Times New Roman"/>
                          <a:cs typeface="Times New Roman"/>
                        </a:rPr>
                        <a:t>Actor(s)</a:t>
                      </a:r>
                      <a:r>
                        <a:rPr lang="en-US" sz="1600">
                          <a:latin typeface="Times New Roman"/>
                          <a:ea typeface="Times New Roman"/>
                          <a:cs typeface="Times New Roman"/>
                        </a:rPr>
                        <a:t> </a:t>
                      </a:r>
                      <a:endParaRPr lang="en-US" sz="1600">
                        <a:latin typeface="Calibri"/>
                        <a:ea typeface="Calibri"/>
                        <a:cs typeface="Times New Roman"/>
                      </a:endParaRPr>
                    </a:p>
                  </a:txBody>
                  <a:tcPr marL="9525" marR="9525" marT="9525" marB="9525">
                    <a:lnL>
                      <a:noFill/>
                    </a:lnL>
                    <a:lnR>
                      <a:noFill/>
                    </a:lnR>
                    <a:lnT>
                      <a:noFill/>
                    </a:lnT>
                    <a:lnB>
                      <a:noFill/>
                    </a:lnB>
                  </a:tcPr>
                </a:tc>
                <a:tc>
                  <a:txBody>
                    <a:bodyPr/>
                    <a:lstStyle/>
                    <a:p>
                      <a:pPr marL="0" marR="0">
                        <a:lnSpc>
                          <a:spcPct val="115000"/>
                        </a:lnSpc>
                        <a:spcBef>
                          <a:spcPts val="0"/>
                        </a:spcBef>
                        <a:spcAft>
                          <a:spcPts val="1000"/>
                        </a:spcAft>
                      </a:pPr>
                      <a:r>
                        <a:rPr lang="en-US" sz="1600" b="1">
                          <a:latin typeface="Times New Roman"/>
                          <a:ea typeface="Times New Roman"/>
                          <a:cs typeface="Times New Roman"/>
                        </a:rPr>
                        <a:t>Response</a:t>
                      </a:r>
                      <a:r>
                        <a:rPr lang="en-US" sz="1600">
                          <a:latin typeface="Times New Roman"/>
                          <a:ea typeface="Times New Roman"/>
                          <a:cs typeface="Times New Roman"/>
                        </a:rPr>
                        <a:t> </a:t>
                      </a:r>
                      <a:endParaRPr lang="en-US" sz="1600">
                        <a:latin typeface="Calibri"/>
                        <a:ea typeface="Calibri"/>
                        <a:cs typeface="Times New Roman"/>
                      </a:endParaRPr>
                    </a:p>
                  </a:txBody>
                  <a:tcPr marL="9525" marR="9525" marT="9525" marB="9525" anchor="b">
                    <a:lnL>
                      <a:noFill/>
                    </a:lnL>
                    <a:lnR>
                      <a:noFill/>
                    </a:lnR>
                    <a:lnT>
                      <a:noFill/>
                    </a:lnT>
                    <a:lnB>
                      <a:noFill/>
                    </a:lnB>
                  </a:tcPr>
                </a:tc>
              </a:tr>
              <a:tr h="705624">
                <a:tc>
                  <a:txBody>
                    <a:bodyPr/>
                    <a:lstStyle/>
                    <a:p>
                      <a:pPr marL="0" marR="0">
                        <a:lnSpc>
                          <a:spcPct val="115000"/>
                        </a:lnSpc>
                        <a:spcBef>
                          <a:spcPts val="0"/>
                        </a:spcBef>
                        <a:spcAft>
                          <a:spcPts val="1000"/>
                        </a:spcAft>
                      </a:pPr>
                      <a:r>
                        <a:rPr lang="en-US" sz="1600" dirty="0">
                          <a:latin typeface="Times New Roman"/>
                          <a:ea typeface="Times New Roman"/>
                          <a:cs typeface="Times New Roman"/>
                        </a:rPr>
                        <a:t>Student identifies himself</a:t>
                      </a:r>
                      <a:endParaRPr lang="en-US" sz="1600" dirty="0">
                        <a:latin typeface="Calibri"/>
                        <a:ea typeface="Calibri"/>
                        <a:cs typeface="Times New Roman"/>
                      </a:endParaRPr>
                    </a:p>
                  </a:txBody>
                  <a:tcPr marL="9525" marR="9525" marT="9525" marB="9525">
                    <a:lnL>
                      <a:noFill/>
                    </a:lnL>
                    <a:lnR>
                      <a:noFill/>
                    </a:lnR>
                    <a:lnT>
                      <a:noFill/>
                    </a:lnT>
                    <a:lnB>
                      <a:noFill/>
                    </a:lnB>
                  </a:tcPr>
                </a:tc>
                <a:tc>
                  <a:txBody>
                    <a:bodyPr/>
                    <a:lstStyle/>
                    <a:p>
                      <a:pPr marL="0" marR="0">
                        <a:lnSpc>
                          <a:spcPct val="115000"/>
                        </a:lnSpc>
                        <a:spcBef>
                          <a:spcPts val="0"/>
                        </a:spcBef>
                        <a:spcAft>
                          <a:spcPts val="1000"/>
                        </a:spcAft>
                      </a:pPr>
                      <a:r>
                        <a:rPr lang="en-US" sz="1600">
                          <a:latin typeface="Times New Roman"/>
                          <a:ea typeface="Times New Roman"/>
                          <a:cs typeface="Times New Roman"/>
                        </a:rPr>
                        <a:t>Verifies eligibility to enroll via </a:t>
                      </a:r>
                      <a:r>
                        <a:rPr lang="en-US" sz="1600" i="1">
                          <a:latin typeface="Times New Roman"/>
                          <a:ea typeface="Times New Roman"/>
                          <a:cs typeface="Times New Roman"/>
                        </a:rPr>
                        <a:t>BR1 Determine Eligibility to Enroll</a:t>
                      </a:r>
                      <a:r>
                        <a:rPr lang="en-US" sz="1600">
                          <a:latin typeface="Times New Roman"/>
                          <a:ea typeface="Times New Roman"/>
                          <a:cs typeface="Times New Roman"/>
                        </a:rPr>
                        <a:t>. Indicate available seminars</a:t>
                      </a:r>
                      <a:endParaRPr lang="en-US" sz="1600">
                        <a:latin typeface="Calibri"/>
                        <a:ea typeface="Calibri"/>
                        <a:cs typeface="Times New Roman"/>
                      </a:endParaRPr>
                    </a:p>
                  </a:txBody>
                  <a:tcPr marL="9525" marR="9525" marT="9525" marB="9525">
                    <a:lnL>
                      <a:noFill/>
                    </a:lnL>
                    <a:lnR>
                      <a:noFill/>
                    </a:lnR>
                    <a:lnT>
                      <a:noFill/>
                    </a:lnT>
                    <a:lnB>
                      <a:noFill/>
                    </a:lnB>
                  </a:tcPr>
                </a:tc>
              </a:tr>
              <a:tr h="1537652">
                <a:tc>
                  <a:txBody>
                    <a:bodyPr/>
                    <a:lstStyle/>
                    <a:p>
                      <a:pPr marL="0" marR="0">
                        <a:lnSpc>
                          <a:spcPct val="115000"/>
                        </a:lnSpc>
                        <a:spcBef>
                          <a:spcPts val="0"/>
                        </a:spcBef>
                        <a:spcAft>
                          <a:spcPts val="1000"/>
                        </a:spcAft>
                      </a:pPr>
                      <a:r>
                        <a:rPr lang="en-US" sz="1600" dirty="0">
                          <a:latin typeface="Times New Roman"/>
                          <a:ea typeface="Times New Roman"/>
                          <a:cs typeface="Times New Roman"/>
                        </a:rPr>
                        <a:t>Choose seminar</a:t>
                      </a:r>
                      <a:endParaRPr lang="en-US" sz="1600" dirty="0">
                        <a:latin typeface="Calibri"/>
                        <a:ea typeface="Calibri"/>
                        <a:cs typeface="Times New Roman"/>
                      </a:endParaRPr>
                    </a:p>
                  </a:txBody>
                  <a:tcPr marL="9525" marR="9525" marT="9525" marB="9525">
                    <a:lnL>
                      <a:noFill/>
                    </a:lnL>
                    <a:lnR>
                      <a:noFill/>
                    </a:lnR>
                    <a:lnT>
                      <a:noFill/>
                    </a:lnT>
                    <a:lnB>
                      <a:noFill/>
                    </a:lnB>
                  </a:tcPr>
                </a:tc>
                <a:tc>
                  <a:txBody>
                    <a:bodyPr/>
                    <a:lstStyle/>
                    <a:p>
                      <a:pPr marL="0" marR="0">
                        <a:lnSpc>
                          <a:spcPct val="115000"/>
                        </a:lnSpc>
                        <a:spcBef>
                          <a:spcPts val="0"/>
                        </a:spcBef>
                        <a:spcAft>
                          <a:spcPts val="1000"/>
                        </a:spcAft>
                      </a:pPr>
                      <a:r>
                        <a:rPr lang="en-US" sz="1600" dirty="0">
                          <a:latin typeface="Times New Roman"/>
                          <a:ea typeface="Times New Roman"/>
                          <a:cs typeface="Times New Roman"/>
                        </a:rPr>
                        <a:t>Validate choice via </a:t>
                      </a:r>
                      <a:r>
                        <a:rPr lang="en-US" sz="1600" i="1" dirty="0">
                          <a:latin typeface="Times New Roman"/>
                          <a:ea typeface="Times New Roman"/>
                          <a:cs typeface="Times New Roman"/>
                        </a:rPr>
                        <a:t>BR2 Determine Student Eligibility to Enroll in a Seminar</a:t>
                      </a:r>
                      <a:r>
                        <a:rPr lang="en-US" sz="1600" dirty="0">
                          <a:latin typeface="Times New Roman"/>
                          <a:ea typeface="Times New Roman"/>
                          <a:cs typeface="Times New Roman"/>
                        </a:rPr>
                        <a:t>. Validate schedule fit via </a:t>
                      </a:r>
                      <a:r>
                        <a:rPr lang="en-US" sz="1600" i="1" dirty="0">
                          <a:latin typeface="Times New Roman"/>
                          <a:ea typeface="Times New Roman"/>
                          <a:cs typeface="Times New Roman"/>
                        </a:rPr>
                        <a:t>BR3 Validate Student Seminar Schedule </a:t>
                      </a:r>
                      <a:r>
                        <a:rPr lang="en-US" sz="1600" dirty="0">
                          <a:latin typeface="Times New Roman"/>
                          <a:ea typeface="Times New Roman"/>
                          <a:cs typeface="Times New Roman"/>
                        </a:rPr>
                        <a:t>Calculates fees via </a:t>
                      </a:r>
                      <a:r>
                        <a:rPr lang="en-US" sz="1600" i="1" dirty="0">
                          <a:latin typeface="Times New Roman"/>
                          <a:ea typeface="Times New Roman"/>
                          <a:cs typeface="Times New Roman"/>
                        </a:rPr>
                        <a:t>BR 4 Calculate Student Fees </a:t>
                      </a:r>
                      <a:r>
                        <a:rPr lang="en-US" sz="1600" dirty="0">
                          <a:latin typeface="Times New Roman"/>
                          <a:ea typeface="Times New Roman"/>
                          <a:cs typeface="Times New Roman"/>
                        </a:rPr>
                        <a:t>and </a:t>
                      </a:r>
                      <a:r>
                        <a:rPr lang="en-US" sz="1600" i="1" dirty="0">
                          <a:latin typeface="Times New Roman"/>
                          <a:ea typeface="Times New Roman"/>
                          <a:cs typeface="Times New Roman"/>
                        </a:rPr>
                        <a:t>BR5Calculate Taxes for Seminar</a:t>
                      </a:r>
                      <a:r>
                        <a:rPr lang="en-US" sz="1600" dirty="0">
                          <a:latin typeface="Times New Roman"/>
                          <a:ea typeface="Times New Roman"/>
                          <a:cs typeface="Times New Roman"/>
                        </a:rPr>
                        <a:t>. Summarize fees Request </a:t>
                      </a:r>
                      <a:r>
                        <a:rPr lang="en-US" sz="1600" dirty="0" smtClean="0">
                          <a:latin typeface="Times New Roman"/>
                          <a:ea typeface="Times New Roman"/>
                          <a:cs typeface="Times New Roman"/>
                        </a:rPr>
                        <a:t>confirmation</a:t>
                      </a:r>
                      <a:endParaRPr lang="en-US" sz="1600" dirty="0">
                        <a:latin typeface="Calibri"/>
                        <a:ea typeface="Calibri"/>
                        <a:cs typeface="Times New Roman"/>
                      </a:endParaRPr>
                    </a:p>
                  </a:txBody>
                  <a:tcPr marL="9525" marR="9525" marT="9525" marB="9525">
                    <a:lnL>
                      <a:noFill/>
                    </a:lnL>
                    <a:lnR>
                      <a:noFill/>
                    </a:lnR>
                    <a:lnT>
                      <a:noFill/>
                    </a:lnT>
                    <a:lnB>
                      <a:noFill/>
                    </a:lnB>
                  </a:tcPr>
                </a:tc>
              </a:tr>
              <a:tr h="847615">
                <a:tc>
                  <a:txBody>
                    <a:bodyPr/>
                    <a:lstStyle/>
                    <a:p>
                      <a:pPr marL="0" marR="0">
                        <a:lnSpc>
                          <a:spcPct val="115000"/>
                        </a:lnSpc>
                        <a:spcBef>
                          <a:spcPts val="0"/>
                        </a:spcBef>
                        <a:spcAft>
                          <a:spcPts val="1000"/>
                        </a:spcAft>
                      </a:pPr>
                      <a:r>
                        <a:rPr lang="en-US" sz="1600">
                          <a:latin typeface="Times New Roman"/>
                          <a:ea typeface="Times New Roman"/>
                          <a:cs typeface="Times New Roman"/>
                        </a:rPr>
                        <a:t>Confirm enrollment</a:t>
                      </a:r>
                      <a:endParaRPr lang="en-US" sz="1600">
                        <a:latin typeface="Calibri"/>
                        <a:ea typeface="Calibri"/>
                        <a:cs typeface="Times New Roman"/>
                      </a:endParaRPr>
                    </a:p>
                  </a:txBody>
                  <a:tcPr marL="9525" marR="9525" marT="9525" marB="9525">
                    <a:lnL>
                      <a:noFill/>
                    </a:lnL>
                    <a:lnR>
                      <a:noFill/>
                    </a:lnR>
                    <a:lnT>
                      <a:noFill/>
                    </a:lnT>
                    <a:lnB>
                      <a:noFill/>
                    </a:lnB>
                  </a:tcPr>
                </a:tc>
                <a:tc>
                  <a:txBody>
                    <a:bodyPr/>
                    <a:lstStyle/>
                    <a:p>
                      <a:pPr marL="0" marR="0">
                        <a:lnSpc>
                          <a:spcPct val="115000"/>
                        </a:lnSpc>
                        <a:spcBef>
                          <a:spcPts val="0"/>
                        </a:spcBef>
                        <a:spcAft>
                          <a:spcPts val="1000"/>
                        </a:spcAft>
                      </a:pPr>
                      <a:r>
                        <a:rPr lang="en-US" sz="1600" dirty="0">
                          <a:latin typeface="Times New Roman"/>
                          <a:ea typeface="Times New Roman"/>
                          <a:cs typeface="Times New Roman"/>
                        </a:rPr>
                        <a:t>Enroll student in seminar Add fees to student bill Provide confirmation of enrollment</a:t>
                      </a:r>
                      <a:endParaRPr lang="en-US" sz="1600" dirty="0">
                        <a:latin typeface="Calibri"/>
                        <a:ea typeface="Calibri"/>
                        <a:cs typeface="Times New Roman"/>
                      </a:endParaRPr>
                    </a:p>
                  </a:txBody>
                  <a:tcPr marL="9525" marR="9525" marT="9525" marB="9525">
                    <a:lnL>
                      <a:noFill/>
                    </a:lnL>
                    <a:lnR>
                      <a:noFill/>
                    </a:lnR>
                    <a:lnT>
                      <a:noFill/>
                    </a:lnT>
                    <a:lnB>
                      <a:noFill/>
                    </a:lnB>
                  </a:tcPr>
                </a:tc>
              </a:tr>
            </a:tbl>
          </a:graphicData>
        </a:graphic>
      </p:graphicFrame>
      <p:sp>
        <p:nvSpPr>
          <p:cNvPr id="22529" name="AutoShape 38"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57200" y="304800"/>
            <a:ext cx="6248400" cy="400110"/>
          </a:xfrm>
          <a:prstGeom prst="rect">
            <a:avLst/>
          </a:prstGeom>
        </p:spPr>
        <p:txBody>
          <a:bodyPr wrap="square">
            <a:spAutoFit/>
          </a:bodyPr>
          <a:lstStyle/>
          <a:p>
            <a:pPr>
              <a:buFont typeface="Arial" pitchFamily="34" charset="0"/>
              <a:buChar char="•"/>
            </a:pPr>
            <a:r>
              <a:rPr lang="en-US" sz="2000" i="1" dirty="0"/>
              <a:t>Enroll in Seminar</a:t>
            </a:r>
            <a:r>
              <a:rPr lang="en-US" sz="2000" dirty="0"/>
              <a:t> as an essential use case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
          <p:cNvGraphicFramePr>
            <a:graphicFrameLocks noGrp="1"/>
          </p:cNvGraphicFramePr>
          <p:nvPr/>
        </p:nvGraphicFramePr>
        <p:xfrm>
          <a:off x="2590800" y="152400"/>
          <a:ext cx="6400800" cy="6644640"/>
        </p:xfrm>
        <a:graphic>
          <a:graphicData uri="http://schemas.openxmlformats.org/drawingml/2006/table">
            <a:tbl>
              <a:tblPr/>
              <a:tblGrid>
                <a:gridCol w="1524000"/>
                <a:gridCol w="4876800"/>
              </a:tblGrid>
              <a:tr h="17145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Use Case ID</a:t>
                      </a:r>
                      <a:endPar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Arial" panose="020B0604020202020204" pitchFamily="34" charset="0"/>
                        </a:rPr>
                        <a:t>UC-100</a:t>
                      </a: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Use Case</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Monotype Sorts" pitchFamily="2" charset="2"/>
                        <a:buNone/>
                        <a:tabLst/>
                      </a:pPr>
                      <a:r>
                        <a:rPr kumimoji="1" lang="en-US" sz="1400" b="0" i="0" u="none" strike="noStrike" cap="none" normalizeH="0" baseline="0" smtClean="0">
                          <a:ln>
                            <a:noFill/>
                          </a:ln>
                          <a:solidFill>
                            <a:schemeClr val="tx1"/>
                          </a:solidFill>
                          <a:effectLst/>
                          <a:latin typeface="Arial" panose="020B0604020202020204" pitchFamily="34" charset="0"/>
                        </a:rPr>
                        <a:t>Withdraw Funds</a:t>
                      </a: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Actors </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 Customer</a:t>
                      </a: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Description</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 logs in, selects withdraw funds, enters an amount and receives cash and receipt</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Pre-conditions</a:t>
                      </a:r>
                      <a:endPar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Monotype Sorts" pitchFamily="2" charset="2"/>
                        <a:buNone/>
                        <a:tabLst/>
                      </a:pPr>
                      <a:r>
                        <a:rPr kumimoji="1" lang="en-US" sz="1400" b="0" i="0" u="none" strike="noStrike" cap="none" normalizeH="0" baseline="0" smtClean="0">
                          <a:ln>
                            <a:noFill/>
                          </a:ln>
                          <a:solidFill>
                            <a:schemeClr val="tx1"/>
                          </a:solidFill>
                          <a:effectLst/>
                          <a:latin typeface="Arial" panose="020B0604020202020204" pitchFamily="34" charset="0"/>
                        </a:rPr>
                        <a:t>Welcome screen is on</a:t>
                      </a: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Flow of Events</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indent="231775">
                        <a:spcBef>
                          <a:spcPct val="20000"/>
                        </a:spcBef>
                        <a:buClr>
                          <a:schemeClr val="tx1"/>
                        </a:buClr>
                        <a:buSzPct val="70000"/>
                        <a:buFont typeface="Monotype Sorts" pitchFamily="2" charset="2"/>
                        <a:tabLst>
                          <a:tab pos="231775" algn="l"/>
                        </a:tabLst>
                        <a:defRPr kumimoji="1" sz="2800">
                          <a:solidFill>
                            <a:schemeClr val="tx1"/>
                          </a:solidFill>
                          <a:latin typeface="Arial" panose="020B0604020202020204" pitchFamily="34" charset="0"/>
                        </a:defRPr>
                      </a:lvl1pPr>
                      <a:lvl2pPr marL="633413" indent="-173038">
                        <a:spcBef>
                          <a:spcPct val="20000"/>
                        </a:spcBef>
                        <a:tabLst>
                          <a:tab pos="231775" algn="l"/>
                        </a:tabLst>
                        <a:defRPr kumimoji="1" sz="2400">
                          <a:solidFill>
                            <a:schemeClr val="tx1"/>
                          </a:solidFill>
                          <a:latin typeface="Arial" panose="020B0604020202020204" pitchFamily="34" charset="0"/>
                        </a:defRPr>
                      </a:lvl2pPr>
                      <a:lvl3pPr>
                        <a:spcBef>
                          <a:spcPct val="20000"/>
                        </a:spcBef>
                        <a:tabLst>
                          <a:tab pos="231775" algn="l"/>
                        </a:tabLst>
                        <a:defRPr kumimoji="1" sz="2000">
                          <a:solidFill>
                            <a:schemeClr val="tx1"/>
                          </a:solidFill>
                          <a:latin typeface="Arial" panose="020B0604020202020204" pitchFamily="34" charset="0"/>
                        </a:defRPr>
                      </a:lvl3pPr>
                      <a:lvl4pPr>
                        <a:spcBef>
                          <a:spcPct val="20000"/>
                        </a:spcBef>
                        <a:tabLst>
                          <a:tab pos="231775" algn="l"/>
                        </a:tabLst>
                        <a:defRPr kumimoji="1">
                          <a:solidFill>
                            <a:schemeClr val="tx1"/>
                          </a:solidFill>
                          <a:latin typeface="Arial" panose="020B0604020202020204" pitchFamily="34" charset="0"/>
                        </a:defRPr>
                      </a:lvl4pPr>
                      <a:lvl5pPr>
                        <a:spcBef>
                          <a:spcPct val="20000"/>
                        </a:spcBef>
                        <a:tabLst>
                          <a:tab pos="231775" algn="l"/>
                        </a:tabLst>
                        <a:defRPr kumimoji="1">
                          <a:solidFill>
                            <a:schemeClr val="tx1"/>
                          </a:solidFill>
                          <a:latin typeface="Arial" panose="020B0604020202020204" pitchFamily="34" charset="0"/>
                        </a:defRPr>
                      </a:lvl5pPr>
                      <a:lvl6pPr eaLnBrk="0" fontAlgn="base" hangingPunct="0">
                        <a:spcBef>
                          <a:spcPct val="20000"/>
                        </a:spcBef>
                        <a:spcAft>
                          <a:spcPct val="0"/>
                        </a:spcAft>
                        <a:tabLst>
                          <a:tab pos="231775" algn="l"/>
                        </a:tabLst>
                        <a:defRPr kumimoji="1">
                          <a:solidFill>
                            <a:schemeClr val="tx1"/>
                          </a:solidFill>
                          <a:latin typeface="Arial" panose="020B0604020202020204" pitchFamily="34" charset="0"/>
                        </a:defRPr>
                      </a:lvl6pPr>
                      <a:lvl7pPr eaLnBrk="0" fontAlgn="base" hangingPunct="0">
                        <a:spcBef>
                          <a:spcPct val="20000"/>
                        </a:spcBef>
                        <a:spcAft>
                          <a:spcPct val="0"/>
                        </a:spcAft>
                        <a:tabLst>
                          <a:tab pos="231775" algn="l"/>
                        </a:tabLst>
                        <a:defRPr kumimoji="1">
                          <a:solidFill>
                            <a:schemeClr val="tx1"/>
                          </a:solidFill>
                          <a:latin typeface="Arial" panose="020B0604020202020204" pitchFamily="34" charset="0"/>
                        </a:defRPr>
                      </a:lvl7pPr>
                      <a:lvl8pPr eaLnBrk="0" fontAlgn="base" hangingPunct="0">
                        <a:spcBef>
                          <a:spcPct val="20000"/>
                        </a:spcBef>
                        <a:spcAft>
                          <a:spcPct val="0"/>
                        </a:spcAft>
                        <a:tabLst>
                          <a:tab pos="231775" algn="l"/>
                        </a:tabLst>
                        <a:defRPr kumimoji="1">
                          <a:solidFill>
                            <a:schemeClr val="tx1"/>
                          </a:solidFill>
                          <a:latin typeface="Arial" panose="020B0604020202020204" pitchFamily="34" charset="0"/>
                        </a:defRPr>
                      </a:lvl8pPr>
                      <a:lvl9pPr eaLnBrk="0" fontAlgn="base" hangingPunct="0">
                        <a:spcBef>
                          <a:spcPct val="20000"/>
                        </a:spcBef>
                        <a:spcAft>
                          <a:spcPct val="0"/>
                        </a:spcAft>
                        <a:tabLst>
                          <a:tab pos="231775" algn="l"/>
                        </a:tabLst>
                        <a:defRPr kumimoji="1">
                          <a:solidFill>
                            <a:schemeClr val="tx1"/>
                          </a:solidFill>
                          <a:latin typeface="Arial" panose="020B0604020202020204" pitchFamily="34" charset="0"/>
                        </a:defRPr>
                      </a:lvl9pPr>
                    </a:lstStyle>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 slides card in and out</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Machine prompts customer for password</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 enters password</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System authenticates customer</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System presents user with a choice menu</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 selects Withdraw Funds option</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System asks customer to select account</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 selects account</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System asks customer for amount to withdraw</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 enters amount</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System dispenses cash and prints receipt</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System logs customer out</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Post-conditions</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Monotype Sorts" pitchFamily="2" charset="2"/>
                        <a:buNone/>
                        <a:tabLst/>
                      </a:pPr>
                      <a:r>
                        <a:rPr kumimoji="1" lang="en-US" sz="1400" b="0" i="0" u="none" strike="noStrike" cap="none" normalizeH="0" baseline="0" smtClean="0">
                          <a:ln>
                            <a:noFill/>
                          </a:ln>
                          <a:solidFill>
                            <a:schemeClr val="tx1"/>
                          </a:solidFill>
                          <a:effectLst/>
                          <a:latin typeface="Arial" panose="020B0604020202020204" pitchFamily="34" charset="0"/>
                        </a:rPr>
                        <a:t>Welcome screen is back on</a:t>
                      </a: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Alternative Flows</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 may not be authenticated; customer may not have sufficient funds; machine may not have enough cash</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Priority</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High</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Non-Functional Requirements</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Arial" panose="020B0604020202020204" pitchFamily="34" charset="0"/>
                        </a:rPr>
                        <a:t>Cash dispensed within 10 seconds after amount is entered</a:t>
                      </a: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Assumptions</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Monotype Sorts" pitchFamily="2" charset="2"/>
                        <a:buNone/>
                        <a:tabLst/>
                      </a:pPr>
                      <a:r>
                        <a:rPr kumimoji="1" lang="en-US" sz="1400" b="0" i="0" u="none" strike="noStrike" cap="none" normalizeH="0" baseline="0" smtClean="0">
                          <a:ln>
                            <a:noFill/>
                          </a:ln>
                          <a:solidFill>
                            <a:schemeClr val="tx1"/>
                          </a:solidFill>
                          <a:effectLst/>
                          <a:latin typeface="Arial" panose="020B0604020202020204" pitchFamily="34" charset="0"/>
                        </a:rPr>
                        <a:t>Customer speaks English</a:t>
                      </a:r>
                      <a:endParaRPr kumimoji="1" lang="en-US" sz="12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Source</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Monotype Sorts" pitchFamily="2" charset="2"/>
                        <a:buNone/>
                        <a:tabLst/>
                      </a:pPr>
                      <a:r>
                        <a:rPr kumimoji="1" lang="en-US" sz="1400" b="0" i="0" u="none" strike="noStrike" cap="none" normalizeH="0" baseline="0" dirty="0" smtClean="0">
                          <a:ln>
                            <a:noFill/>
                          </a:ln>
                          <a:solidFill>
                            <a:schemeClr val="tx1"/>
                          </a:solidFill>
                          <a:effectLst/>
                          <a:latin typeface="Arial" panose="020B0604020202020204" pitchFamily="34" charset="0"/>
                        </a:rPr>
                        <a:t>Bank’s Operational Procedures Manual</a:t>
                      </a: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chemeClr val="bg1"/>
                    </a:solidFill>
                  </a:tcPr>
                </a:tc>
              </a:tr>
            </a:tbl>
          </a:graphicData>
        </a:graphic>
      </p:graphicFrame>
      <p:sp>
        <p:nvSpPr>
          <p:cNvPr id="5" name="Rectangle 2"/>
          <p:cNvSpPr>
            <a:spLocks noChangeArrowheads="1"/>
          </p:cNvSpPr>
          <p:nvPr/>
        </p:nvSpPr>
        <p:spPr bwMode="auto">
          <a:xfrm>
            <a:off x="228600" y="457200"/>
            <a:ext cx="2209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70000"/>
              <a:buFont typeface="Monotype Sorts" pitchFamily="2" charset="2"/>
              <a:defRPr kumimoji="1" sz="3200">
                <a:solidFill>
                  <a:schemeClr val="tx1"/>
                </a:solidFill>
                <a:latin typeface="Arial" panose="020B0604020202020204" pitchFamily="34" charset="0"/>
              </a:defRPr>
            </a:lvl1pPr>
            <a:lvl2pPr>
              <a:spcBef>
                <a:spcPct val="20000"/>
              </a:spcBef>
              <a:buClr>
                <a:schemeClr val="tx1"/>
              </a:buClr>
              <a:buSzPct val="70000"/>
              <a:buFont typeface="Monotype Sorts" pitchFamily="2" charset="2"/>
              <a:defRPr kumimoji="1" sz="3200">
                <a:solidFill>
                  <a:schemeClr val="tx1"/>
                </a:solidFill>
                <a:latin typeface="Arial" panose="020B0604020202020204" pitchFamily="34" charset="0"/>
              </a:defRPr>
            </a:lvl2pPr>
            <a:lvl3pPr>
              <a:spcBef>
                <a:spcPct val="20000"/>
              </a:spcBef>
              <a:buClr>
                <a:schemeClr val="tx1"/>
              </a:buClr>
              <a:buSzPct val="70000"/>
              <a:buFont typeface="Monotype Sorts" pitchFamily="2" charset="2"/>
              <a:defRPr kumimoji="1" sz="3200">
                <a:solidFill>
                  <a:schemeClr val="tx1"/>
                </a:solidFill>
                <a:latin typeface="Arial" panose="020B0604020202020204" pitchFamily="34" charset="0"/>
              </a:defRPr>
            </a:lvl3pPr>
            <a:lvl4pPr>
              <a:spcBef>
                <a:spcPct val="20000"/>
              </a:spcBef>
              <a:buClr>
                <a:schemeClr val="tx1"/>
              </a:buClr>
              <a:buSzPct val="70000"/>
              <a:buFont typeface="Monotype Sorts" pitchFamily="2" charset="2"/>
              <a:defRPr kumimoji="1" sz="3200">
                <a:solidFill>
                  <a:schemeClr val="tx1"/>
                </a:solidFill>
                <a:latin typeface="Arial" panose="020B0604020202020204" pitchFamily="34" charset="0"/>
              </a:defRPr>
            </a:lvl4pPr>
            <a:lvl5pPr>
              <a:spcBef>
                <a:spcPct val="20000"/>
              </a:spcBef>
              <a:buClr>
                <a:schemeClr val="tx1"/>
              </a:buClr>
              <a:buSzPct val="70000"/>
              <a:buFont typeface="Monotype Sorts" pitchFamily="2" charset="2"/>
              <a:defRPr kumimoji="1" sz="3200">
                <a:solidFill>
                  <a:schemeClr val="tx1"/>
                </a:solidFill>
                <a:latin typeface="Arial" panose="020B0604020202020204" pitchFamily="34" charset="0"/>
              </a:defRPr>
            </a:lvl5pPr>
            <a:lvl6pPr marL="457200" eaLnBrk="0" fontAlgn="base" hangingPunct="0">
              <a:spcBef>
                <a:spcPct val="20000"/>
              </a:spcBef>
              <a:spcAft>
                <a:spcPct val="0"/>
              </a:spcAft>
              <a:buClr>
                <a:schemeClr val="tx1"/>
              </a:buClr>
              <a:buSzPct val="70000"/>
              <a:buFont typeface="Monotype Sorts" pitchFamily="2" charset="2"/>
              <a:defRPr kumimoji="1" sz="3200">
                <a:solidFill>
                  <a:schemeClr val="tx1"/>
                </a:solidFill>
                <a:latin typeface="Arial" panose="020B0604020202020204" pitchFamily="34" charset="0"/>
              </a:defRPr>
            </a:lvl6pPr>
            <a:lvl7pPr marL="914400" eaLnBrk="0" fontAlgn="base" hangingPunct="0">
              <a:spcBef>
                <a:spcPct val="20000"/>
              </a:spcBef>
              <a:spcAft>
                <a:spcPct val="0"/>
              </a:spcAft>
              <a:buClr>
                <a:schemeClr val="tx1"/>
              </a:buClr>
              <a:buSzPct val="70000"/>
              <a:buFont typeface="Monotype Sorts" pitchFamily="2" charset="2"/>
              <a:defRPr kumimoji="1" sz="3200">
                <a:solidFill>
                  <a:schemeClr val="tx1"/>
                </a:solidFill>
                <a:latin typeface="Arial" panose="020B0604020202020204" pitchFamily="34" charset="0"/>
              </a:defRPr>
            </a:lvl7pPr>
            <a:lvl8pPr marL="1371600" eaLnBrk="0" fontAlgn="base" hangingPunct="0">
              <a:spcBef>
                <a:spcPct val="20000"/>
              </a:spcBef>
              <a:spcAft>
                <a:spcPct val="0"/>
              </a:spcAft>
              <a:buClr>
                <a:schemeClr val="tx1"/>
              </a:buClr>
              <a:buSzPct val="70000"/>
              <a:buFont typeface="Monotype Sorts" pitchFamily="2" charset="2"/>
              <a:defRPr kumimoji="1" sz="3200">
                <a:solidFill>
                  <a:schemeClr val="tx1"/>
                </a:solidFill>
                <a:latin typeface="Arial" panose="020B0604020202020204" pitchFamily="34" charset="0"/>
              </a:defRPr>
            </a:lvl8pPr>
            <a:lvl9pPr marL="1828800" eaLnBrk="0" fontAlgn="base" hangingPunct="0">
              <a:spcBef>
                <a:spcPct val="20000"/>
              </a:spcBef>
              <a:spcAft>
                <a:spcPct val="0"/>
              </a:spcAft>
              <a:buClr>
                <a:schemeClr val="tx1"/>
              </a:buClr>
              <a:buSzPct val="70000"/>
              <a:buFont typeface="Monotype Sorts" pitchFamily="2" charset="2"/>
              <a:defRPr kumimoji="1" sz="32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20000"/>
              </a:spcBef>
              <a:spcAft>
                <a:spcPct val="0"/>
              </a:spcAft>
              <a:buClr>
                <a:srgbClr val="000000"/>
              </a:buClr>
              <a:buSzPct val="70000"/>
              <a:buFont typeface="Monotype Sorts" pitchFamily="2" charset="2"/>
              <a:buNone/>
              <a:tabLst/>
              <a:defRPr/>
            </a:pPr>
            <a:r>
              <a:rPr kumimoji="1" lang="en-US" sz="2800" b="0" i="0" u="none" strike="noStrike" kern="0" cap="none" spc="0" normalizeH="0" baseline="0" noProof="0" dirty="0" smtClean="0">
                <a:ln>
                  <a:noFill/>
                </a:ln>
                <a:solidFill>
                  <a:srgbClr val="000000"/>
                </a:solidFill>
                <a:effectLst/>
                <a:uLnTx/>
                <a:uFillTx/>
                <a:latin typeface="Arial" panose="020B0604020202020204" pitchFamily="34" charset="0"/>
              </a:rPr>
              <a:t>Base </a:t>
            </a:r>
            <a:br>
              <a:rPr kumimoji="1" lang="en-US" sz="2800" b="0" i="0" u="none" strike="noStrike" kern="0" cap="none" spc="0" normalizeH="0" baseline="0" noProof="0" dirty="0" smtClean="0">
                <a:ln>
                  <a:noFill/>
                </a:ln>
                <a:solidFill>
                  <a:srgbClr val="000000"/>
                </a:solidFill>
                <a:effectLst/>
                <a:uLnTx/>
                <a:uFillTx/>
                <a:latin typeface="Arial" panose="020B0604020202020204" pitchFamily="34" charset="0"/>
              </a:rPr>
            </a:br>
            <a:r>
              <a:rPr kumimoji="1" lang="en-US" sz="2800" b="0" i="0" u="none" strike="noStrike" kern="0" cap="none" spc="0" normalizeH="0" baseline="0" noProof="0" dirty="0" smtClean="0">
                <a:ln>
                  <a:noFill/>
                </a:ln>
                <a:solidFill>
                  <a:srgbClr val="000000"/>
                </a:solidFill>
                <a:effectLst/>
                <a:uLnTx/>
                <a:uFillTx/>
                <a:latin typeface="Arial" panose="020B0604020202020204" pitchFamily="34" charset="0"/>
              </a:rPr>
              <a:t>Use Case Example</a:t>
            </a:r>
          </a:p>
        </p:txBody>
      </p:sp>
    </p:spTree>
    <p:extLst>
      <p:ext uri="{BB962C8B-B14F-4D97-AF65-F5344CB8AC3E}">
        <p14:creationId xmlns:p14="http://schemas.microsoft.com/office/powerpoint/2010/main" val="64356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6248400"/>
          </a:xfrm>
        </p:spPr>
        <p:txBody>
          <a:bodyPr>
            <a:normAutofit/>
          </a:bodyPr>
          <a:lstStyle/>
          <a:p>
            <a:pPr>
              <a:buNone/>
            </a:pPr>
            <a:r>
              <a:rPr lang="en-US" b="1" dirty="0" smtClean="0"/>
              <a:t>Domain modeling with class responsibility collaborator (CRC) cards</a:t>
            </a:r>
          </a:p>
          <a:p>
            <a:r>
              <a:rPr lang="en-US" dirty="0" smtClean="0"/>
              <a:t>A class responsibility collaborator model is a collection of standard index cards that have been divided into three sections.</a:t>
            </a:r>
          </a:p>
          <a:p>
            <a:pPr lvl="1"/>
            <a:r>
              <a:rPr lang="en-US" dirty="0" smtClean="0"/>
              <a:t> A </a:t>
            </a:r>
            <a:r>
              <a:rPr lang="en-US" b="1" dirty="0" smtClean="0"/>
              <a:t>class</a:t>
            </a:r>
            <a:r>
              <a:rPr lang="en-US" dirty="0" smtClean="0"/>
              <a:t> represents a collection of similar objects,</a:t>
            </a:r>
          </a:p>
          <a:p>
            <a:pPr lvl="1"/>
            <a:r>
              <a:rPr lang="en-US" dirty="0" smtClean="0"/>
              <a:t> A </a:t>
            </a:r>
            <a:r>
              <a:rPr lang="en-US" b="1" dirty="0" smtClean="0"/>
              <a:t>responsibility</a:t>
            </a:r>
            <a:r>
              <a:rPr lang="en-US" dirty="0" smtClean="0"/>
              <a:t> is something that a class knows or does, and</a:t>
            </a:r>
          </a:p>
          <a:p>
            <a:pPr lvl="1"/>
            <a:r>
              <a:rPr lang="en-US" dirty="0" smtClean="0"/>
              <a:t>A </a:t>
            </a:r>
            <a:r>
              <a:rPr lang="en-US" b="1" dirty="0" smtClean="0"/>
              <a:t>collaborator</a:t>
            </a:r>
            <a:r>
              <a:rPr lang="en-US" dirty="0" smtClean="0"/>
              <a:t> is another class that a class interacts with to fulfill its responsibilities</a:t>
            </a:r>
          </a:p>
          <a:p>
            <a:r>
              <a:rPr lang="en-US" dirty="0" smtClean="0"/>
              <a:t>cards can be identified by </a:t>
            </a:r>
            <a:r>
              <a:rPr lang="en-US" b="1" dirty="0" smtClean="0"/>
              <a:t>working closely with a project stakeholder </a:t>
            </a:r>
            <a:r>
              <a:rPr lang="en-US" dirty="0" smtClean="0"/>
              <a:t>who </a:t>
            </a:r>
            <a:r>
              <a:rPr lang="en-US" b="1" dirty="0" smtClean="0"/>
              <a:t>understood this part of the domain</a:t>
            </a:r>
          </a:p>
          <a:p>
            <a:endParaRPr lang="en-US" b="1"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839200" cy="6324600"/>
          </a:xfrm>
        </p:spPr>
        <p:txBody>
          <a:bodyPr/>
          <a:lstStyle/>
          <a:p>
            <a:r>
              <a:rPr lang="en-US" dirty="0" smtClean="0"/>
              <a:t>Some of the CRC cards for a university information system</a:t>
            </a:r>
            <a:endParaRPr lang="en-US" dirty="0"/>
          </a:p>
        </p:txBody>
      </p:sp>
      <p:pic>
        <p:nvPicPr>
          <p:cNvPr id="4" name="Picture 3" descr="C:\Users\Preferred Customer\Desktop\8.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762001"/>
            <a:ext cx="8305800" cy="59435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6248400"/>
          </a:xfrm>
        </p:spPr>
        <p:txBody>
          <a:bodyPr>
            <a:normAutofit/>
          </a:bodyPr>
          <a:lstStyle/>
          <a:p>
            <a:pPr>
              <a:buNone/>
            </a:pPr>
            <a:r>
              <a:rPr lang="en-US" b="1" dirty="0" smtClean="0"/>
              <a:t>Essential User Interface Prototyping</a:t>
            </a:r>
          </a:p>
          <a:p>
            <a:r>
              <a:rPr lang="en-US" dirty="0" smtClean="0"/>
              <a:t>The UI is the portion of software with which a </a:t>
            </a:r>
            <a:r>
              <a:rPr lang="en-US" b="1" dirty="0" smtClean="0">
                <a:solidFill>
                  <a:srgbClr val="FF0000"/>
                </a:solidFill>
              </a:rPr>
              <a:t>user directly interacts</a:t>
            </a:r>
          </a:p>
          <a:p>
            <a:r>
              <a:rPr lang="en-US" dirty="0" smtClean="0"/>
              <a:t>It </a:t>
            </a:r>
            <a:r>
              <a:rPr lang="en-US" b="1" i="1" dirty="0" smtClean="0"/>
              <a:t>is the initial state—the beginning point—of the UI prototype for your system</a:t>
            </a:r>
          </a:p>
          <a:p>
            <a:r>
              <a:rPr lang="en-US" dirty="0" smtClean="0"/>
              <a:t>represents the </a:t>
            </a:r>
            <a:r>
              <a:rPr lang="en-US" b="1" dirty="0" smtClean="0"/>
              <a:t>general ideas behind the UI</a:t>
            </a:r>
            <a:r>
              <a:rPr lang="en-US" dirty="0" smtClean="0"/>
              <a:t>, but not the exact details</a:t>
            </a:r>
          </a:p>
          <a:p>
            <a:r>
              <a:rPr lang="en-US" dirty="0"/>
              <a:t>R</a:t>
            </a:r>
            <a:r>
              <a:rPr lang="en-US" dirty="0" smtClean="0"/>
              <a:t>epresents and models </a:t>
            </a:r>
            <a:r>
              <a:rPr lang="en-US" b="1" dirty="0" smtClean="0"/>
              <a:t>UI requirements </a:t>
            </a:r>
            <a:r>
              <a:rPr lang="en-US" dirty="0" smtClean="0"/>
              <a:t>in a </a:t>
            </a:r>
            <a:r>
              <a:rPr lang="en-US" b="1" dirty="0" smtClean="0"/>
              <a:t>technology-independent manner</a:t>
            </a:r>
            <a:r>
              <a:rPr lang="en-US" dirty="0" smtClean="0"/>
              <a:t>, evolved through analysis and design to result in the final user interface for your system</a:t>
            </a:r>
          </a:p>
          <a:p>
            <a:r>
              <a:rPr lang="en-US" dirty="0" smtClean="0"/>
              <a:t>your prototyping tools are simple, including </a:t>
            </a:r>
            <a:r>
              <a:rPr lang="en-US" b="1" dirty="0" smtClean="0"/>
              <a:t>whiteboards, flip chart paper, and sticky notes</a:t>
            </a:r>
          </a:p>
          <a:p>
            <a:r>
              <a:rPr lang="en-US" dirty="0" smtClean="0"/>
              <a:t>Essential UI modeling focus on your </a:t>
            </a:r>
            <a:r>
              <a:rPr lang="en-US" b="1" dirty="0" smtClean="0"/>
              <a:t>users and their usage </a:t>
            </a:r>
            <a:r>
              <a:rPr lang="en-US" dirty="0" smtClean="0"/>
              <a:t>of the system, not system features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533401" y="838200"/>
            <a:ext cx="7543800" cy="53467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50000"/>
              </a:lnSpc>
            </a:pPr>
            <a:r>
              <a:rPr lang="en-US" sz="2800" smtClean="0"/>
              <a:t>Something which is intended to be used or practical</a:t>
            </a:r>
          </a:p>
          <a:p>
            <a:pPr algn="just">
              <a:lnSpc>
                <a:spcPct val="150000"/>
              </a:lnSpc>
            </a:pPr>
            <a:r>
              <a:rPr lang="en-US" sz="2800" smtClean="0"/>
              <a:t>Specify what a system do</a:t>
            </a:r>
          </a:p>
          <a:p>
            <a:pPr algn="just">
              <a:lnSpc>
                <a:spcPct val="150000"/>
              </a:lnSpc>
            </a:pPr>
            <a:r>
              <a:rPr lang="en-US" sz="2800" smtClean="0"/>
              <a:t>What the system does, or. </a:t>
            </a:r>
          </a:p>
          <a:p>
            <a:pPr algn="just">
              <a:lnSpc>
                <a:spcPct val="150000"/>
              </a:lnSpc>
            </a:pPr>
            <a:r>
              <a:rPr lang="en-US" sz="2800" smtClean="0"/>
              <a:t>Captures behavioral aspects</a:t>
            </a:r>
          </a:p>
          <a:p>
            <a:pPr algn="just">
              <a:lnSpc>
                <a:spcPct val="150000"/>
              </a:lnSpc>
            </a:pPr>
            <a:r>
              <a:rPr lang="en-US" sz="2800" smtClean="0"/>
              <a:t>Backbone of the software requirement. </a:t>
            </a:r>
          </a:p>
          <a:p>
            <a:pPr algn="just">
              <a:lnSpc>
                <a:spcPct val="150000"/>
              </a:lnSpc>
            </a:pPr>
            <a:r>
              <a:rPr lang="en-US" sz="2800" smtClean="0"/>
              <a:t>It depends on the complexity of the software system. </a:t>
            </a:r>
          </a:p>
          <a:p>
            <a:pPr algn="just">
              <a:lnSpc>
                <a:spcPct val="150000"/>
              </a:lnSpc>
            </a:pPr>
            <a:r>
              <a:rPr lang="en-US" sz="2800" smtClean="0"/>
              <a:t>Define functions and functionality.</a:t>
            </a:r>
            <a:endParaRPr lang="en-US" sz="2800" dirty="0" smtClean="0"/>
          </a:p>
        </p:txBody>
      </p:sp>
      <p:sp>
        <p:nvSpPr>
          <p:cNvPr id="5" name="Rectangle 4"/>
          <p:cNvSpPr>
            <a:spLocks noGrp="1" noChangeArrowheads="1"/>
          </p:cNvSpPr>
          <p:nvPr>
            <p:ph type="title"/>
          </p:nvPr>
        </p:nvSpPr>
        <p:spPr>
          <a:xfrm>
            <a:off x="762001" y="304800"/>
            <a:ext cx="7620000" cy="608013"/>
          </a:xfrm>
        </p:spPr>
        <p:txBody>
          <a:bodyPr>
            <a:normAutofit fontScale="90000"/>
          </a:bodyPr>
          <a:lstStyle/>
          <a:p>
            <a:pPr eaLnBrk="1" hangingPunct="1"/>
            <a:r>
              <a:rPr lang="en-CA" sz="5400" dirty="0" smtClean="0">
                <a:solidFill>
                  <a:srgbClr val="FF0000"/>
                </a:solidFill>
                <a:latin typeface="Tahoma" panose="020B0604030504040204" pitchFamily="34" charset="0"/>
                <a:ea typeface="Tahoma" panose="020B0604030504040204" pitchFamily="34" charset="0"/>
                <a:cs typeface="Tahoma" panose="020B0604030504040204" pitchFamily="34" charset="0"/>
              </a:rPr>
              <a:t>Functional Requirement </a:t>
            </a:r>
          </a:p>
        </p:txBody>
      </p:sp>
    </p:spTree>
    <p:extLst>
      <p:ext uri="{BB962C8B-B14F-4D97-AF65-F5344CB8AC3E}">
        <p14:creationId xmlns:p14="http://schemas.microsoft.com/office/powerpoint/2010/main" val="681637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6248400"/>
          </a:xfrm>
        </p:spPr>
        <p:txBody>
          <a:bodyPr>
            <a:normAutofit/>
          </a:bodyPr>
          <a:lstStyle/>
          <a:p>
            <a:r>
              <a:rPr lang="en-US" b="1" dirty="0" smtClean="0"/>
              <a:t>Active Stakeholder Participation Is Crucial  </a:t>
            </a:r>
            <a:r>
              <a:rPr lang="en-US" dirty="0" smtClean="0"/>
              <a:t> to provide requirements, to prioritize them, and to make decisions in a timely manner</a:t>
            </a:r>
          </a:p>
          <a:p>
            <a:r>
              <a:rPr lang="en-US" dirty="0" smtClean="0"/>
              <a:t>A major UI element represents, potentially a </a:t>
            </a:r>
            <a:r>
              <a:rPr lang="en-US" b="1" dirty="0" smtClean="0"/>
              <a:t>screen, HTML page, or report. </a:t>
            </a:r>
          </a:p>
          <a:p>
            <a:r>
              <a:rPr lang="en-US" dirty="0" smtClean="0"/>
              <a:t>A minor UI element represents, widgets such as </a:t>
            </a:r>
            <a:r>
              <a:rPr lang="en-US" b="1" dirty="0" smtClean="0"/>
              <a:t>user input fields, menu items, lists, or static text fields such as labels</a:t>
            </a:r>
          </a:p>
          <a:p>
            <a:r>
              <a:rPr lang="en-US" dirty="0" smtClean="0"/>
              <a:t>Always remember that your </a:t>
            </a:r>
            <a:r>
              <a:rPr lang="en-US" b="1" dirty="0" smtClean="0"/>
              <a:t>project stakeholders are the official source of requirements</a:t>
            </a:r>
            <a:r>
              <a:rPr lang="en-US" dirty="0" smtClean="0"/>
              <a:t>, not developers</a:t>
            </a:r>
          </a:p>
          <a:p>
            <a:r>
              <a:rPr lang="en-US" dirty="0" smtClean="0"/>
              <a:t>If you identify some </a:t>
            </a:r>
            <a:r>
              <a:rPr lang="en-US" b="1" dirty="0" smtClean="0"/>
              <a:t>new functionality </a:t>
            </a:r>
            <a:r>
              <a:rPr lang="en-US" dirty="0" smtClean="0"/>
              <a:t>that you think is required you need to </a:t>
            </a:r>
            <a:r>
              <a:rPr lang="en-US" b="1" dirty="0" smtClean="0"/>
              <a:t>convince your stakeholder</a:t>
            </a:r>
            <a:r>
              <a:rPr lang="en-US" dirty="0" smtClean="0"/>
              <a:t> that it is a good idea</a:t>
            </a:r>
            <a:endParaRPr lang="en-US" b="1" dirty="0" smtClean="0"/>
          </a:p>
          <a:p>
            <a:endParaRPr lang="en-US" b="1" i="1"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10600" cy="6324600"/>
          </a:xfrm>
        </p:spPr>
        <p:txBody>
          <a:bodyPr/>
          <a:lstStyle/>
          <a:p>
            <a:r>
              <a:rPr lang="en-US" dirty="0" smtClean="0"/>
              <a:t>An essential UI prototype to enroll a student in a seminar</a:t>
            </a:r>
            <a:endParaRPr lang="en-US" dirty="0"/>
          </a:p>
        </p:txBody>
      </p:sp>
      <p:pic>
        <p:nvPicPr>
          <p:cNvPr id="4" name="Picture 3" descr="C:\Users\Preferred Customer\Desktop\6.1.png"/>
          <p:cNvPicPr/>
          <p:nvPr/>
        </p:nvPicPr>
        <p:blipFill>
          <a:blip r:embed="rId2" cstate="print">
            <a:extLst>
              <a:ext uri="{28A0092B-C50C-407E-A947-70E740481C1C}">
                <a14:useLocalDpi xmlns:a14="http://schemas.microsoft.com/office/drawing/2010/main" val="0"/>
              </a:ext>
            </a:extLst>
          </a:blip>
          <a:srcRect l="3366" r="38772"/>
          <a:stretch>
            <a:fillRect/>
          </a:stretch>
        </p:blipFill>
        <p:spPr bwMode="auto">
          <a:xfrm>
            <a:off x="2290762" y="838201"/>
            <a:ext cx="5634038" cy="5562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610600" cy="6324600"/>
          </a:xfrm>
        </p:spPr>
        <p:txBody>
          <a:bodyPr/>
          <a:lstStyle/>
          <a:p>
            <a:r>
              <a:rPr lang="en-US" dirty="0" smtClean="0"/>
              <a:t>Revised essential UI prototype to enroll a student in a seminar</a:t>
            </a:r>
            <a:endParaRPr lang="en-US" dirty="0"/>
          </a:p>
        </p:txBody>
      </p:sp>
      <p:pic>
        <p:nvPicPr>
          <p:cNvPr id="4" name="Picture 3" descr="C:\Users\Preferred Customer\Desktop\OOSAD\image\6.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990600"/>
            <a:ext cx="8153400" cy="5486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7800" y="609600"/>
            <a:ext cx="6400800" cy="5389642"/>
          </a:xfrm>
          <a:prstGeom prst="rect">
            <a:avLst/>
          </a:prstGeom>
        </p:spPr>
      </p:pic>
    </p:spTree>
    <p:extLst>
      <p:ext uri="{BB962C8B-B14F-4D97-AF65-F5344CB8AC3E}">
        <p14:creationId xmlns:p14="http://schemas.microsoft.com/office/powerpoint/2010/main" val="4004947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62000" y="762000"/>
            <a:ext cx="7238999" cy="5334000"/>
          </a:xfrm>
          <a:prstGeom prst="rect">
            <a:avLst/>
          </a:prstGeom>
        </p:spPr>
      </p:pic>
      <p:sp>
        <p:nvSpPr>
          <p:cNvPr id="5" name="Title 4"/>
          <p:cNvSpPr>
            <a:spLocks noGrp="1"/>
          </p:cNvSpPr>
          <p:nvPr>
            <p:ph type="title"/>
          </p:nvPr>
        </p:nvSpPr>
        <p:spPr>
          <a:xfrm>
            <a:off x="914400" y="274638"/>
            <a:ext cx="7772400" cy="487362"/>
          </a:xfrm>
        </p:spPr>
        <p:txBody>
          <a:bodyPr>
            <a:normAutofit fontScale="90000"/>
          </a:bodyPr>
          <a:lstStyle/>
          <a:p>
            <a:r>
              <a:rPr lang="en-US" dirty="0" smtClean="0">
                <a:solidFill>
                  <a:srgbClr val="FF0000"/>
                </a:solidFill>
              </a:rPr>
              <a:t>Cont.. </a:t>
            </a:r>
            <a:endParaRPr lang="en-US" dirty="0">
              <a:solidFill>
                <a:srgbClr val="FF0000"/>
              </a:solidFill>
            </a:endParaRPr>
          </a:p>
        </p:txBody>
      </p:sp>
    </p:spTree>
    <p:extLst>
      <p:ext uri="{BB962C8B-B14F-4D97-AF65-F5344CB8AC3E}">
        <p14:creationId xmlns:p14="http://schemas.microsoft.com/office/powerpoint/2010/main" val="664423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610600" cy="6324600"/>
          </a:xfrm>
        </p:spPr>
        <p:txBody>
          <a:bodyPr/>
          <a:lstStyle/>
          <a:p>
            <a:endParaRPr lang="en-US" dirty="0"/>
          </a:p>
        </p:txBody>
      </p:sp>
      <p:pic>
        <p:nvPicPr>
          <p:cNvPr id="1026" name="Picture 2" descr="http://agilemodeling.com/images/models/uiHTMLPa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1239"/>
            <a:ext cx="8458200" cy="6241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762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6248400"/>
          </a:xfrm>
        </p:spPr>
        <p:txBody>
          <a:bodyPr>
            <a:normAutofit/>
          </a:bodyPr>
          <a:lstStyle/>
          <a:p>
            <a:pPr>
              <a:buNone/>
            </a:pPr>
            <a:r>
              <a:rPr lang="en-US" b="1" dirty="0" smtClean="0"/>
              <a:t>Developing a supplementary Specification</a:t>
            </a:r>
          </a:p>
          <a:p>
            <a:r>
              <a:rPr lang="en-US" i="1" dirty="0" smtClean="0"/>
              <a:t>The goal of requirements engineering is </a:t>
            </a:r>
            <a:r>
              <a:rPr lang="en-US" b="1" i="1" dirty="0" smtClean="0"/>
              <a:t>not to create documentation</a:t>
            </a:r>
            <a:r>
              <a:rPr lang="en-US" i="1" dirty="0" smtClean="0"/>
              <a:t>; it is to </a:t>
            </a:r>
            <a:r>
              <a:rPr lang="en-US" b="1" i="1" dirty="0" smtClean="0"/>
              <a:t>convey ideas from project stakeholders to developers</a:t>
            </a:r>
            <a:r>
              <a:rPr lang="en-US" i="1" dirty="0" smtClean="0"/>
              <a:t>.</a:t>
            </a:r>
            <a:r>
              <a:rPr lang="en-US" dirty="0" smtClean="0"/>
              <a:t> </a:t>
            </a:r>
          </a:p>
          <a:p>
            <a:r>
              <a:rPr lang="en-US" dirty="0" smtClean="0"/>
              <a:t>A supplementary specification is a </a:t>
            </a:r>
            <a:r>
              <a:rPr lang="en-US" b="1" dirty="0" smtClean="0"/>
              <a:t>document that contains requirements not contained directly in your use cases</a:t>
            </a:r>
            <a:r>
              <a:rPr lang="en-US" dirty="0" smtClean="0"/>
              <a:t>. </a:t>
            </a:r>
          </a:p>
          <a:p>
            <a:pPr lvl="1"/>
            <a:r>
              <a:rPr lang="en-US" b="1" dirty="0" smtClean="0"/>
              <a:t>business rules, </a:t>
            </a:r>
          </a:p>
          <a:p>
            <a:pPr lvl="1"/>
            <a:r>
              <a:rPr lang="en-US" b="1" dirty="0" smtClean="0"/>
              <a:t>technical requirements, and </a:t>
            </a:r>
          </a:p>
          <a:p>
            <a:pPr lvl="1"/>
            <a:r>
              <a:rPr lang="en-US" b="1" dirty="0" smtClean="0"/>
              <a:t>Constraints</a:t>
            </a:r>
          </a:p>
          <a:p>
            <a:pPr lvl="1"/>
            <a:r>
              <a:rPr lang="en-US" b="1" dirty="0" smtClean="0"/>
              <a:t>glossary </a:t>
            </a:r>
          </a:p>
          <a:p>
            <a:pPr lvl="1">
              <a:buNone/>
            </a:pPr>
            <a:r>
              <a:rPr lang="en-US" sz="2800" b="1" dirty="0" smtClean="0"/>
              <a:t>Business rules</a:t>
            </a:r>
          </a:p>
          <a:p>
            <a:pPr lvl="1"/>
            <a:r>
              <a:rPr lang="en-US" sz="2600" dirty="0" smtClean="0"/>
              <a:t>Rules that influence the behavior of your business</a:t>
            </a:r>
          </a:p>
          <a:p>
            <a:pPr lvl="1"/>
            <a:r>
              <a:rPr lang="en-US" sz="2800" dirty="0" smtClean="0"/>
              <a:t>focus on access control issues;</a:t>
            </a:r>
          </a:p>
          <a:p>
            <a:pPr lvl="1"/>
            <a:r>
              <a:rPr lang="en-US" sz="2800" dirty="0" smtClean="0"/>
              <a:t>Some business rules focus on the policies of your organization</a:t>
            </a:r>
            <a:endParaRPr lang="en-US" sz="26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82000" cy="6248400"/>
          </a:xfrm>
        </p:spPr>
        <p:txBody>
          <a:bodyPr/>
          <a:lstStyle/>
          <a:p>
            <a:pPr>
              <a:buNone/>
            </a:pPr>
            <a:r>
              <a:rPr lang="en-US" sz="2800" b="1" dirty="0" smtClean="0">
                <a:solidFill>
                  <a:srgbClr val="FF0000"/>
                </a:solidFill>
              </a:rPr>
              <a:t>For example:</a:t>
            </a:r>
          </a:p>
          <a:p>
            <a:r>
              <a:rPr lang="en-US" dirty="0" smtClean="0"/>
              <a:t>professors are allowed to input and modify the marks of the students taking the seminars they instruct, but not the marks of students in other seminars</a:t>
            </a:r>
          </a:p>
          <a:p>
            <a:r>
              <a:rPr lang="en-US" dirty="0" smtClean="0"/>
              <a:t>how to convert a percentage mark (for example, 91 percent) that a student receives in a seminar into a letter grade (example, A-).</a:t>
            </a:r>
          </a:p>
          <a:p>
            <a:r>
              <a:rPr lang="en-US" dirty="0" smtClean="0"/>
              <a:t>each business rule has a </a:t>
            </a:r>
            <a:r>
              <a:rPr lang="en-US" b="1" dirty="0" smtClean="0"/>
              <a:t>unique identifier</a:t>
            </a:r>
            <a:r>
              <a:rPr lang="en-US" dirty="0" smtClean="0"/>
              <a:t>. The convention is to use the format of </a:t>
            </a:r>
            <a:r>
              <a:rPr lang="en-US" b="1" dirty="0" smtClean="0"/>
              <a:t>BR#</a:t>
            </a:r>
            <a:r>
              <a:rPr lang="en-US" dirty="0" smtClean="0"/>
              <a:t>, but you are free to set your own numbering approach.</a:t>
            </a:r>
          </a:p>
          <a:p>
            <a:r>
              <a:rPr lang="en-US" b="1" dirty="0" smtClean="0"/>
              <a:t>unique identifier </a:t>
            </a:r>
            <a:r>
              <a:rPr lang="en-US" dirty="0" smtClean="0"/>
              <a:t>enables you to refer easily to business rules in other </a:t>
            </a:r>
            <a:r>
              <a:rPr lang="en-US" b="1" dirty="0" smtClean="0"/>
              <a:t>development artifacts, such as class models and use cases</a:t>
            </a:r>
            <a:endParaRPr 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762000"/>
            <a:ext cx="8319953" cy="5333999"/>
          </a:xfrm>
          <a:prstGeom prst="rect">
            <a:avLst/>
          </a:prstGeom>
        </p:spPr>
      </p:pic>
    </p:spTree>
    <p:extLst>
      <p:ext uri="{BB962C8B-B14F-4D97-AF65-F5344CB8AC3E}">
        <p14:creationId xmlns:p14="http://schemas.microsoft.com/office/powerpoint/2010/main" val="999520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228601" y="228600"/>
          <a:ext cx="8610600" cy="2628715"/>
        </p:xfrm>
        <a:graphic>
          <a:graphicData uri="http://schemas.openxmlformats.org/drawingml/2006/table">
            <a:tbl>
              <a:tblPr/>
              <a:tblGrid>
                <a:gridCol w="49332"/>
                <a:gridCol w="8511936"/>
                <a:gridCol w="49332"/>
              </a:tblGrid>
              <a:tr h="2278195">
                <a:tc gridSpan="3">
                  <a:txBody>
                    <a:bodyPr/>
                    <a:lstStyle/>
                    <a:p>
                      <a:pPr marL="342900" marR="0" lvl="0" indent="-342900">
                        <a:lnSpc>
                          <a:spcPct val="115000"/>
                        </a:lnSpc>
                        <a:spcBef>
                          <a:spcPts val="0"/>
                        </a:spcBef>
                        <a:spcAft>
                          <a:spcPts val="1000"/>
                        </a:spcAft>
                        <a:buSzPts val="1000"/>
                        <a:buFont typeface="Symbol"/>
                        <a:buChar char=""/>
                        <a:tabLst>
                          <a:tab pos="457200" algn="l"/>
                        </a:tabLst>
                      </a:pPr>
                      <a:r>
                        <a:rPr lang="en-US" sz="2000" dirty="0">
                          <a:latin typeface="Times New Roman"/>
                          <a:ea typeface="Times New Roman"/>
                          <a:cs typeface="Times New Roman"/>
                        </a:rPr>
                        <a:t>BR7 Tenured professors may administer student grades.</a:t>
                      </a:r>
                      <a:endParaRPr lang="en-US" sz="2000" dirty="0">
                        <a:latin typeface="Calibri"/>
                        <a:ea typeface="Calibri"/>
                        <a:cs typeface="Times New Roman"/>
                      </a:endParaRPr>
                    </a:p>
                    <a:p>
                      <a:pPr marL="342900" marR="0" lvl="0" indent="-342900">
                        <a:lnSpc>
                          <a:spcPct val="115000"/>
                        </a:lnSpc>
                        <a:spcBef>
                          <a:spcPts val="0"/>
                        </a:spcBef>
                        <a:spcAft>
                          <a:spcPts val="1000"/>
                        </a:spcAft>
                        <a:buSzPts val="1000"/>
                        <a:buFont typeface="Symbol"/>
                        <a:buChar char=""/>
                        <a:tabLst>
                          <a:tab pos="457200" algn="l"/>
                        </a:tabLst>
                      </a:pPr>
                      <a:r>
                        <a:rPr lang="en-US" sz="2000" dirty="0">
                          <a:latin typeface="Times New Roman"/>
                          <a:ea typeface="Times New Roman"/>
                          <a:cs typeface="Times New Roman"/>
                        </a:rPr>
                        <a:t>BR8 Teaching assistants who have been granted authority by a tenured professor may administer student grades.</a:t>
                      </a:r>
                      <a:endParaRPr lang="en-US" sz="2000" dirty="0">
                        <a:latin typeface="Calibri"/>
                        <a:ea typeface="Calibri"/>
                        <a:cs typeface="Times New Roman"/>
                      </a:endParaRPr>
                    </a:p>
                    <a:p>
                      <a:pPr marL="342900" marR="0" lvl="0" indent="-342900">
                        <a:lnSpc>
                          <a:spcPct val="115000"/>
                        </a:lnSpc>
                        <a:spcBef>
                          <a:spcPts val="0"/>
                        </a:spcBef>
                        <a:spcAft>
                          <a:spcPts val="1000"/>
                        </a:spcAft>
                        <a:buSzPts val="1000"/>
                        <a:buFont typeface="Symbol"/>
                        <a:buChar char=""/>
                        <a:tabLst>
                          <a:tab pos="457200" algn="l"/>
                        </a:tabLst>
                      </a:pPr>
                      <a:r>
                        <a:rPr lang="en-US" sz="2000" dirty="0">
                          <a:latin typeface="Times New Roman"/>
                          <a:ea typeface="Times New Roman"/>
                          <a:cs typeface="Times New Roman"/>
                        </a:rPr>
                        <a:t>BR9 Table to convert between numeric grades and letter grades.</a:t>
                      </a:r>
                      <a:endParaRPr lang="en-US" sz="2000" dirty="0">
                        <a:latin typeface="Calibri"/>
                        <a:ea typeface="Calibri"/>
                        <a:cs typeface="Times New Roman"/>
                      </a:endParaRPr>
                    </a:p>
                    <a:p>
                      <a:pPr marL="342900" marR="0" lvl="0" indent="-342900">
                        <a:lnSpc>
                          <a:spcPct val="115000"/>
                        </a:lnSpc>
                        <a:spcBef>
                          <a:spcPts val="0"/>
                        </a:spcBef>
                        <a:spcAft>
                          <a:spcPts val="1000"/>
                        </a:spcAft>
                        <a:buSzPts val="1000"/>
                        <a:buFont typeface="Symbol"/>
                        <a:buChar char=""/>
                        <a:tabLst>
                          <a:tab pos="457200" algn="l"/>
                        </a:tabLst>
                      </a:pPr>
                      <a:r>
                        <a:rPr lang="en-US" sz="2000" dirty="0">
                          <a:latin typeface="Times New Roman"/>
                          <a:ea typeface="Times New Roman"/>
                          <a:cs typeface="Times New Roman"/>
                        </a:rPr>
                        <a:t>BR6 All master's degree programs must include the development of a thesis.</a:t>
                      </a:r>
                      <a:endParaRPr lang="en-US" sz="20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hMerge="1">
                  <a:txBody>
                    <a:bodyPr/>
                    <a:lstStyle/>
                    <a:p>
                      <a:endParaRPr lang="en-US"/>
                    </a:p>
                  </a:txBody>
                  <a:tcPr/>
                </a:tc>
              </a:tr>
              <a:tr h="312605">
                <a:tc>
                  <a:txBody>
                    <a:bodyPr/>
                    <a:lstStyle/>
                    <a:p>
                      <a:pPr marL="0" marR="0">
                        <a:lnSpc>
                          <a:spcPct val="115000"/>
                        </a:lnSpc>
                        <a:spcBef>
                          <a:spcPts val="0"/>
                        </a:spcBef>
                        <a:spcAft>
                          <a:spcPts val="1000"/>
                        </a:spcAft>
                      </a:pPr>
                      <a:r>
                        <a:rPr lang="en-US" sz="2000">
                          <a:latin typeface="Calibri"/>
                          <a:ea typeface="Calibri"/>
                          <a:cs typeface="Times New Roman"/>
                        </a:rPr>
                        <a:t> </a:t>
                      </a:r>
                    </a:p>
                  </a:txBody>
                  <a:tcPr marL="0" marR="0" marT="0" marB="0" anchor="ctr">
                    <a:lnL>
                      <a:noFill/>
                    </a:lnL>
                    <a:lnR>
                      <a:noFill/>
                    </a:lnR>
                    <a:lnT>
                      <a:noFill/>
                    </a:lnT>
                    <a:lnB>
                      <a:noFill/>
                    </a:lnB>
                  </a:tcPr>
                </a:tc>
                <a:tc>
                  <a:txBody>
                    <a:bodyPr/>
                    <a:lstStyle/>
                    <a:p>
                      <a:pPr marL="0" marR="0">
                        <a:lnSpc>
                          <a:spcPct val="115000"/>
                        </a:lnSpc>
                        <a:spcBef>
                          <a:spcPts val="0"/>
                        </a:spcBef>
                        <a:spcAft>
                          <a:spcPts val="0"/>
                        </a:spcAft>
                      </a:pPr>
                      <a:endParaRPr lang="en-US" sz="2000">
                        <a:latin typeface="Times New Roman"/>
                        <a:ea typeface="Times New Roman"/>
                        <a:cs typeface="Times New Roman"/>
                      </a:endParaRPr>
                    </a:p>
                  </a:txBody>
                  <a:tcPr marL="0" marR="0" marT="0" marB="0" anchor="ctr">
                    <a:lnL>
                      <a:noFill/>
                    </a:lnL>
                    <a:lnR>
                      <a:noFill/>
                    </a:lnR>
                    <a:lnT>
                      <a:noFill/>
                    </a:lnT>
                    <a:lnB>
                      <a:noFill/>
                    </a:lnB>
                    <a:solidFill>
                      <a:srgbClr val="000080"/>
                    </a:solidFill>
                  </a:tcPr>
                </a:tc>
                <a:tc>
                  <a:txBody>
                    <a:bodyPr/>
                    <a:lstStyle/>
                    <a:p>
                      <a:pPr marL="0" marR="0">
                        <a:lnSpc>
                          <a:spcPct val="115000"/>
                        </a:lnSpc>
                        <a:spcBef>
                          <a:spcPts val="0"/>
                        </a:spcBef>
                        <a:spcAft>
                          <a:spcPts val="1000"/>
                        </a:spcAft>
                      </a:pPr>
                      <a:r>
                        <a:rPr lang="en-US" sz="2000" dirty="0">
                          <a:latin typeface="Calibri"/>
                          <a:ea typeface="Calibri"/>
                          <a:cs typeface="Times New Roman"/>
                        </a:rPr>
                        <a:t> </a:t>
                      </a:r>
                    </a:p>
                  </a:txBody>
                  <a:tcPr marL="0" marR="0" marT="0" marB="0" anchor="ctr">
                    <a:lnL>
                      <a:noFill/>
                    </a:lnL>
                    <a:lnR>
                      <a:noFill/>
                    </a:lnR>
                    <a:lnT>
                      <a:noFill/>
                    </a:lnT>
                    <a:lnB>
                      <a:noFill/>
                    </a:lnB>
                  </a:tcPr>
                </a:tc>
              </a:tr>
            </a:tbl>
          </a:graphicData>
        </a:graphic>
      </p:graphicFrame>
      <p:sp>
        <p:nvSpPr>
          <p:cNvPr id="1025" name="AutoShape 6"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6" name="Table 5"/>
          <p:cNvGraphicFramePr>
            <a:graphicFrameLocks noGrp="1"/>
          </p:cNvGraphicFramePr>
          <p:nvPr/>
        </p:nvGraphicFramePr>
        <p:xfrm>
          <a:off x="228599" y="3124200"/>
          <a:ext cx="8610598" cy="3460242"/>
        </p:xfrm>
        <a:graphic>
          <a:graphicData uri="http://schemas.openxmlformats.org/drawingml/2006/table">
            <a:tbl>
              <a:tblPr/>
              <a:tblGrid>
                <a:gridCol w="2017852"/>
                <a:gridCol w="50263"/>
                <a:gridCol w="50263"/>
                <a:gridCol w="6492220"/>
              </a:tblGrid>
              <a:tr h="200200">
                <a:tc gridSpan="2">
                  <a:txBody>
                    <a:bodyPr/>
                    <a:lstStyle/>
                    <a:p>
                      <a:pPr marL="0" marR="0">
                        <a:lnSpc>
                          <a:spcPct val="115000"/>
                        </a:lnSpc>
                        <a:spcBef>
                          <a:spcPts val="0"/>
                        </a:spcBef>
                        <a:spcAft>
                          <a:spcPts val="1000"/>
                        </a:spcAft>
                      </a:pPr>
                      <a:r>
                        <a:rPr lang="en-US" sz="1600" b="1" dirty="0">
                          <a:latin typeface="Times New Roman"/>
                          <a:ea typeface="Times New Roman"/>
                          <a:cs typeface="Times New Roman"/>
                        </a:rPr>
                        <a:t>Name:</a:t>
                      </a:r>
                      <a:r>
                        <a:rPr lang="en-US" sz="1600" dirty="0">
                          <a:latin typeface="Times New Roman"/>
                          <a:ea typeface="Times New Roman"/>
                          <a:cs typeface="Times New Roman"/>
                        </a:rPr>
                        <a:t> </a:t>
                      </a:r>
                      <a:endParaRPr lang="en-US" sz="16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gridSpan="2">
                  <a:txBody>
                    <a:bodyPr/>
                    <a:lstStyle/>
                    <a:p>
                      <a:pPr marL="0" marR="0">
                        <a:lnSpc>
                          <a:spcPct val="115000"/>
                        </a:lnSpc>
                        <a:spcBef>
                          <a:spcPts val="0"/>
                        </a:spcBef>
                        <a:spcAft>
                          <a:spcPts val="1000"/>
                        </a:spcAft>
                      </a:pPr>
                      <a:r>
                        <a:rPr lang="en-US" sz="1600" dirty="0">
                          <a:latin typeface="Times New Roman"/>
                          <a:ea typeface="Times New Roman"/>
                          <a:cs typeface="Times New Roman"/>
                        </a:rPr>
                        <a:t>Tenured professors may administer student grades</a:t>
                      </a:r>
                      <a:endParaRPr lang="en-US" sz="16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r>
              <a:tr h="200200">
                <a:tc gridSpan="2">
                  <a:txBody>
                    <a:bodyPr/>
                    <a:lstStyle/>
                    <a:p>
                      <a:pPr marL="0" marR="0">
                        <a:lnSpc>
                          <a:spcPct val="115000"/>
                        </a:lnSpc>
                        <a:spcBef>
                          <a:spcPts val="0"/>
                        </a:spcBef>
                        <a:spcAft>
                          <a:spcPts val="1000"/>
                        </a:spcAft>
                      </a:pPr>
                      <a:r>
                        <a:rPr lang="en-US" sz="1600" b="1">
                          <a:latin typeface="Times New Roman"/>
                          <a:ea typeface="Times New Roman"/>
                          <a:cs typeface="Times New Roman"/>
                        </a:rPr>
                        <a:t>Identifier:</a:t>
                      </a:r>
                      <a:r>
                        <a:rPr lang="en-US" sz="1600">
                          <a:latin typeface="Times New Roman"/>
                          <a:ea typeface="Times New Roman"/>
                          <a:cs typeface="Times New Roman"/>
                        </a:rPr>
                        <a:t> </a:t>
                      </a:r>
                      <a:endParaRPr lang="en-US" sz="160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gridSpan="2">
                  <a:txBody>
                    <a:bodyPr/>
                    <a:lstStyle/>
                    <a:p>
                      <a:pPr marL="0" marR="0">
                        <a:lnSpc>
                          <a:spcPct val="115000"/>
                        </a:lnSpc>
                        <a:spcBef>
                          <a:spcPts val="0"/>
                        </a:spcBef>
                        <a:spcAft>
                          <a:spcPts val="1000"/>
                        </a:spcAft>
                      </a:pPr>
                      <a:r>
                        <a:rPr lang="en-US" sz="1600">
                          <a:latin typeface="Times New Roman"/>
                          <a:ea typeface="Times New Roman"/>
                          <a:cs typeface="Times New Roman"/>
                        </a:rPr>
                        <a:t>BR7</a:t>
                      </a:r>
                      <a:endParaRPr lang="en-US" sz="160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r>
              <a:tr h="567343">
                <a:tc gridSpan="2">
                  <a:txBody>
                    <a:bodyPr/>
                    <a:lstStyle/>
                    <a:p>
                      <a:pPr marL="0" marR="0">
                        <a:lnSpc>
                          <a:spcPct val="115000"/>
                        </a:lnSpc>
                        <a:spcBef>
                          <a:spcPts val="0"/>
                        </a:spcBef>
                        <a:spcAft>
                          <a:spcPts val="1000"/>
                        </a:spcAft>
                      </a:pPr>
                      <a:r>
                        <a:rPr lang="en-US" sz="1600" b="1" dirty="0">
                          <a:latin typeface="Times New Roman"/>
                          <a:ea typeface="Times New Roman"/>
                          <a:cs typeface="Times New Roman"/>
                        </a:rPr>
                        <a:t>Description:</a:t>
                      </a:r>
                      <a:r>
                        <a:rPr lang="en-US" sz="1600" dirty="0">
                          <a:latin typeface="Times New Roman"/>
                          <a:ea typeface="Times New Roman"/>
                          <a:cs typeface="Times New Roman"/>
                        </a:rPr>
                        <a:t> </a:t>
                      </a:r>
                      <a:endParaRPr lang="en-US" sz="16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gridSpan="2">
                  <a:txBody>
                    <a:bodyPr/>
                    <a:lstStyle/>
                    <a:p>
                      <a:pPr marL="0" marR="0">
                        <a:lnSpc>
                          <a:spcPct val="115000"/>
                        </a:lnSpc>
                        <a:spcBef>
                          <a:spcPts val="0"/>
                        </a:spcBef>
                        <a:spcAft>
                          <a:spcPts val="1000"/>
                        </a:spcAft>
                      </a:pPr>
                      <a:r>
                        <a:rPr lang="en-US" sz="1600">
                          <a:latin typeface="Times New Roman"/>
                          <a:ea typeface="Times New Roman"/>
                          <a:cs typeface="Times New Roman"/>
                        </a:rPr>
                        <a:t>Only tenured professors are granted the ability to initially input, modify, and delete grades students receive in the seminars that they and they only instruct. They may do so only during the period a seminar is active.</a:t>
                      </a:r>
                      <a:endParaRPr lang="en-US" sz="160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r>
              <a:tr h="750915">
                <a:tc gridSpan="2">
                  <a:txBody>
                    <a:bodyPr/>
                    <a:lstStyle/>
                    <a:p>
                      <a:pPr marL="0" marR="0">
                        <a:lnSpc>
                          <a:spcPct val="115000"/>
                        </a:lnSpc>
                        <a:spcBef>
                          <a:spcPts val="0"/>
                        </a:spcBef>
                        <a:spcAft>
                          <a:spcPts val="1000"/>
                        </a:spcAft>
                      </a:pPr>
                      <a:r>
                        <a:rPr lang="en-US" sz="1600" b="1">
                          <a:latin typeface="Times New Roman"/>
                          <a:ea typeface="Times New Roman"/>
                          <a:cs typeface="Times New Roman"/>
                        </a:rPr>
                        <a:t>Example:</a:t>
                      </a:r>
                      <a:r>
                        <a:rPr lang="en-US" sz="1600">
                          <a:latin typeface="Times New Roman"/>
                          <a:ea typeface="Times New Roman"/>
                          <a:cs typeface="Times New Roman"/>
                        </a:rPr>
                        <a:t> </a:t>
                      </a:r>
                      <a:endParaRPr lang="en-US" sz="160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gridSpan="2">
                  <a:txBody>
                    <a:bodyPr/>
                    <a:lstStyle/>
                    <a:p>
                      <a:pPr marL="0" marR="0">
                        <a:lnSpc>
                          <a:spcPct val="115000"/>
                        </a:lnSpc>
                        <a:spcBef>
                          <a:spcPts val="0"/>
                        </a:spcBef>
                        <a:spcAft>
                          <a:spcPts val="1000"/>
                        </a:spcAft>
                      </a:pPr>
                      <a:r>
                        <a:rPr lang="en-US" sz="1600">
                          <a:latin typeface="Times New Roman"/>
                          <a:ea typeface="Times New Roman"/>
                          <a:cs typeface="Times New Roman"/>
                        </a:rPr>
                        <a:t>Dr. Bruce, instructor of "Biology 301 Advanced Uses of Gamma Radiation," may administer the marks of all students enrolled in that seminar, but not those enrolled in "Biology 302 Effects of Radiation on Arachnids," which is taught by Dr. Peters.</a:t>
                      </a:r>
                      <a:endParaRPr lang="en-US" sz="160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r>
              <a:tr h="383771">
                <a:tc gridSpan="2">
                  <a:txBody>
                    <a:bodyPr/>
                    <a:lstStyle/>
                    <a:p>
                      <a:pPr marL="0" marR="0">
                        <a:lnSpc>
                          <a:spcPct val="115000"/>
                        </a:lnSpc>
                        <a:spcBef>
                          <a:spcPts val="0"/>
                        </a:spcBef>
                        <a:spcAft>
                          <a:spcPts val="1000"/>
                        </a:spcAft>
                      </a:pPr>
                      <a:r>
                        <a:rPr lang="en-US" sz="1600" b="1">
                          <a:latin typeface="Times New Roman"/>
                          <a:ea typeface="Times New Roman"/>
                          <a:cs typeface="Times New Roman"/>
                        </a:rPr>
                        <a:t>Source:</a:t>
                      </a:r>
                      <a:r>
                        <a:rPr lang="en-US" sz="1600">
                          <a:latin typeface="Times New Roman"/>
                          <a:ea typeface="Times New Roman"/>
                          <a:cs typeface="Times New Roman"/>
                        </a:rPr>
                        <a:t> </a:t>
                      </a:r>
                      <a:endParaRPr lang="en-US" sz="160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gridSpan="2">
                  <a:txBody>
                    <a:bodyPr/>
                    <a:lstStyle/>
                    <a:p>
                      <a:pPr marL="0" marR="0">
                        <a:lnSpc>
                          <a:spcPct val="115000"/>
                        </a:lnSpc>
                        <a:spcBef>
                          <a:spcPts val="0"/>
                        </a:spcBef>
                        <a:spcAft>
                          <a:spcPts val="1000"/>
                        </a:spcAft>
                      </a:pPr>
                      <a:r>
                        <a:rPr lang="en-US" sz="1600" dirty="0">
                          <a:latin typeface="Times New Roman"/>
                          <a:ea typeface="Times New Roman"/>
                          <a:cs typeface="Times New Roman"/>
                        </a:rPr>
                        <a:t>University Policies and </a:t>
                      </a:r>
                      <a:r>
                        <a:rPr lang="en-US" sz="1600" dirty="0" err="1">
                          <a:latin typeface="Times New Roman"/>
                          <a:ea typeface="Times New Roman"/>
                          <a:cs typeface="Times New Roman"/>
                        </a:rPr>
                        <a:t>ProceduresDoc</a:t>
                      </a:r>
                      <a:r>
                        <a:rPr lang="en-US" sz="1600" dirty="0">
                          <a:latin typeface="Times New Roman"/>
                          <a:ea typeface="Times New Roman"/>
                          <a:cs typeface="Times New Roman"/>
                        </a:rPr>
                        <a:t> ID: U1701Publication date: August 14, 2000</a:t>
                      </a:r>
                      <a:endParaRPr lang="en-US" sz="16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r>
              <a:tr h="183572">
                <a:tc>
                  <a:txBody>
                    <a:bodyPr/>
                    <a:lstStyle/>
                    <a:p>
                      <a:pPr marL="0" marR="0">
                        <a:lnSpc>
                          <a:spcPct val="115000"/>
                        </a:lnSpc>
                        <a:spcBef>
                          <a:spcPts val="0"/>
                        </a:spcBef>
                        <a:spcAft>
                          <a:spcPts val="1000"/>
                        </a:spcAft>
                      </a:pPr>
                      <a:r>
                        <a:rPr lang="en-US" sz="1600">
                          <a:latin typeface="Calibri"/>
                          <a:ea typeface="Calibri"/>
                          <a:cs typeface="Times New Roman"/>
                        </a:rPr>
                        <a:t> </a:t>
                      </a:r>
                    </a:p>
                  </a:txBody>
                  <a:tcPr marL="0" marR="0" marT="0" marB="0" anchor="ctr">
                    <a:lnL>
                      <a:noFill/>
                    </a:lnL>
                    <a:lnR>
                      <a:noFill/>
                    </a:lnR>
                    <a:lnT>
                      <a:noFill/>
                    </a:lnT>
                    <a:lnB>
                      <a:noFill/>
                    </a:lnB>
                  </a:tcPr>
                </a:tc>
                <a:tc gridSpan="2">
                  <a:txBody>
                    <a:bodyPr/>
                    <a:lstStyle/>
                    <a:p>
                      <a:pPr marL="0" marR="0">
                        <a:lnSpc>
                          <a:spcPct val="115000"/>
                        </a:lnSpc>
                        <a:spcBef>
                          <a:spcPts val="0"/>
                        </a:spcBef>
                        <a:spcAft>
                          <a:spcPts val="0"/>
                        </a:spcAft>
                      </a:pPr>
                      <a:endParaRPr lang="en-US" sz="1600" dirty="0">
                        <a:latin typeface="Times New Roman"/>
                        <a:ea typeface="Times New Roman"/>
                        <a:cs typeface="Times New Roman"/>
                      </a:endParaRPr>
                    </a:p>
                  </a:txBody>
                  <a:tcPr marL="0" marR="0" marT="0" marB="0" anchor="ctr">
                    <a:lnL>
                      <a:noFill/>
                    </a:lnL>
                    <a:lnR>
                      <a:noFill/>
                    </a:lnR>
                    <a:lnT>
                      <a:noFill/>
                    </a:lnT>
                    <a:lnB>
                      <a:noFill/>
                    </a:lnB>
                    <a:solidFill>
                      <a:srgbClr val="000080"/>
                    </a:solidFill>
                  </a:tcPr>
                </a:tc>
                <a:tc hMerge="1">
                  <a:txBody>
                    <a:bodyPr/>
                    <a:lstStyle/>
                    <a:p>
                      <a:endParaRPr lang="en-US"/>
                    </a:p>
                  </a:txBody>
                  <a:tcPr/>
                </a:tc>
                <a:tc>
                  <a:txBody>
                    <a:bodyPr/>
                    <a:lstStyle/>
                    <a:p>
                      <a:pPr marL="0" marR="0">
                        <a:lnSpc>
                          <a:spcPct val="115000"/>
                        </a:lnSpc>
                        <a:spcBef>
                          <a:spcPts val="0"/>
                        </a:spcBef>
                        <a:spcAft>
                          <a:spcPts val="1000"/>
                        </a:spcAft>
                      </a:pPr>
                      <a:r>
                        <a:rPr lang="en-US" sz="1600" dirty="0">
                          <a:latin typeface="Calibri"/>
                          <a:ea typeface="Calibri"/>
                          <a:cs typeface="Times New Roman"/>
                        </a:rPr>
                        <a:t> </a:t>
                      </a:r>
                    </a:p>
                  </a:txBody>
                  <a:tcPr marL="0" marR="0" marT="0" marB="0" anchor="ctr">
                    <a:lnL>
                      <a:noFill/>
                    </a:lnL>
                    <a:lnR>
                      <a:noFill/>
                    </a:lnR>
                    <a:lnT>
                      <a:noFill/>
                    </a:lnT>
                    <a:lnB>
                      <a:noFill/>
                    </a:lnB>
                  </a:tcPr>
                </a:tc>
              </a:tr>
            </a:tbl>
          </a:graphicData>
        </a:graphic>
      </p:graphicFrame>
      <p:sp>
        <p:nvSpPr>
          <p:cNvPr id="1026" name="AutoShape 8"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17475" y="234950"/>
            <a:ext cx="8907463" cy="608013"/>
          </a:xfrm>
        </p:spPr>
        <p:txBody>
          <a:bodyPr>
            <a:normAutofit fontScale="90000"/>
          </a:bodyPr>
          <a:lstStyle/>
          <a:p>
            <a:pPr eaLnBrk="1" hangingPunct="1"/>
            <a:r>
              <a:rPr lang="en-US" sz="3600" b="1" dirty="0" smtClean="0">
                <a:solidFill>
                  <a:srgbClr val="FF0000"/>
                </a:solidFill>
                <a:latin typeface="Bradley Hand ITC" panose="03070402050302030203" pitchFamily="66" charset="0"/>
              </a:rPr>
              <a:t>        Examples of Functional Requirements:</a:t>
            </a:r>
          </a:p>
        </p:txBody>
      </p:sp>
      <p:sp>
        <p:nvSpPr>
          <p:cNvPr id="7" name="Rectangle 5"/>
          <p:cNvSpPr txBox="1">
            <a:spLocks noChangeArrowheads="1"/>
          </p:cNvSpPr>
          <p:nvPr/>
        </p:nvSpPr>
        <p:spPr>
          <a:xfrm>
            <a:off x="117475" y="1085850"/>
            <a:ext cx="8907463" cy="541655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en-US" sz="4400" b="1" smtClean="0">
                <a:solidFill>
                  <a:srgbClr val="FF0000"/>
                </a:solidFill>
                <a:latin typeface="Times New Roman" panose="02020603050405020304" pitchFamily="18" charset="0"/>
                <a:cs typeface="Times New Roman" panose="02020603050405020304" pitchFamily="18" charset="0"/>
              </a:rPr>
              <a:t>Search</a:t>
            </a:r>
            <a:r>
              <a:rPr lang="en-US" sz="3200" b="1" smtClean="0">
                <a:latin typeface="Bradley Hand ITC" panose="03070402050302030203" pitchFamily="66" charset="0"/>
              </a:rPr>
              <a:t> option given to user to search from various invoices.</a:t>
            </a:r>
          </a:p>
          <a:p>
            <a:pPr algn="just">
              <a:lnSpc>
                <a:spcPct val="150000"/>
              </a:lnSpc>
              <a:buFont typeface="Wingdings" panose="05000000000000000000" pitchFamily="2" charset="2"/>
              <a:buChar char="Ø"/>
            </a:pPr>
            <a:r>
              <a:rPr lang="en-US" sz="3200" b="1" smtClean="0">
                <a:latin typeface="Bradley Hand ITC" panose="03070402050302030203" pitchFamily="66" charset="0"/>
              </a:rPr>
              <a:t>User should be able to </a:t>
            </a:r>
            <a:r>
              <a:rPr lang="en-US" sz="3200" b="1" smtClean="0">
                <a:solidFill>
                  <a:srgbClr val="FF0000"/>
                </a:solidFill>
                <a:latin typeface="Times New Roman" panose="02020603050405020304" pitchFamily="18" charset="0"/>
                <a:cs typeface="Times New Roman" panose="02020603050405020304" pitchFamily="18" charset="0"/>
              </a:rPr>
              <a:t>mail any repor</a:t>
            </a:r>
            <a:r>
              <a:rPr lang="en-US" sz="3200" b="1" smtClean="0">
                <a:solidFill>
                  <a:srgbClr val="FF0000"/>
                </a:solidFill>
                <a:latin typeface="Bradley Hand ITC" panose="03070402050302030203" pitchFamily="66" charset="0"/>
              </a:rPr>
              <a:t>t </a:t>
            </a:r>
            <a:r>
              <a:rPr lang="en-US" sz="3200" b="1" smtClean="0">
                <a:latin typeface="Bradley Hand ITC" panose="03070402050302030203" pitchFamily="66" charset="0"/>
              </a:rPr>
              <a:t>to management.</a:t>
            </a:r>
          </a:p>
          <a:p>
            <a:pPr algn="just">
              <a:lnSpc>
                <a:spcPct val="150000"/>
              </a:lnSpc>
              <a:buFont typeface="Wingdings" panose="05000000000000000000" pitchFamily="2" charset="2"/>
              <a:buChar char="Ø"/>
            </a:pPr>
            <a:r>
              <a:rPr lang="en-US" sz="3200" b="1" smtClean="0">
                <a:latin typeface="Bradley Hand ITC" panose="03070402050302030203" pitchFamily="66" charset="0"/>
              </a:rPr>
              <a:t>Users can be divided into groups and groups can be given </a:t>
            </a:r>
            <a:r>
              <a:rPr lang="en-US" sz="3600" b="1" smtClean="0">
                <a:solidFill>
                  <a:srgbClr val="FF0000"/>
                </a:solidFill>
                <a:latin typeface="Times New Roman" panose="02020603050405020304" pitchFamily="18" charset="0"/>
                <a:cs typeface="Times New Roman" panose="02020603050405020304" pitchFamily="18" charset="0"/>
              </a:rPr>
              <a:t>separate rights</a:t>
            </a:r>
            <a:r>
              <a:rPr lang="en-US" sz="3200" b="1" smtClean="0">
                <a:latin typeface="Bradley Hand ITC" panose="03070402050302030203" pitchFamily="66" charset="0"/>
              </a:rPr>
              <a:t>.</a:t>
            </a:r>
            <a:endParaRPr lang="en-US" sz="3200" b="1" dirty="0" smtClean="0">
              <a:latin typeface="Bradley Hand ITC" panose="03070402050302030203" pitchFamily="66" charset="0"/>
            </a:endParaRPr>
          </a:p>
        </p:txBody>
      </p:sp>
    </p:spTree>
    <p:extLst>
      <p:ext uri="{BB962C8B-B14F-4D97-AF65-F5344CB8AC3E}">
        <p14:creationId xmlns:p14="http://schemas.microsoft.com/office/powerpoint/2010/main" val="21747675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534400" cy="6248400"/>
          </a:xfrm>
        </p:spPr>
        <p:txBody>
          <a:bodyPr/>
          <a:lstStyle/>
          <a:p>
            <a:pPr lvl="0"/>
            <a:r>
              <a:rPr lang="en-US" b="1" dirty="0" smtClean="0"/>
              <a:t>Name.</a:t>
            </a:r>
            <a:r>
              <a:rPr lang="en-US" dirty="0" smtClean="0"/>
              <a:t> should give you a good idea about the topic of the business rule.</a:t>
            </a:r>
          </a:p>
          <a:p>
            <a:pPr lvl="0"/>
            <a:r>
              <a:rPr lang="en-US" b="1" dirty="0" smtClean="0"/>
              <a:t>Description.</a:t>
            </a:r>
            <a:r>
              <a:rPr lang="en-US" dirty="0" smtClean="0"/>
              <a:t> defines the rule exactly.  </a:t>
            </a:r>
          </a:p>
          <a:p>
            <a:pPr lvl="0"/>
            <a:r>
              <a:rPr lang="en-US" b="1" dirty="0" smtClean="0"/>
              <a:t>Example (optional).</a:t>
            </a:r>
            <a:r>
              <a:rPr lang="en-US" dirty="0" smtClean="0"/>
              <a:t> </a:t>
            </a:r>
          </a:p>
          <a:p>
            <a:pPr lvl="0"/>
            <a:r>
              <a:rPr lang="en-US" b="1" dirty="0" smtClean="0"/>
              <a:t>Source (optional).</a:t>
            </a:r>
            <a:r>
              <a:rPr lang="en-US" dirty="0" smtClean="0"/>
              <a:t> The source of the rule is indicated so it may be verified (it is quite common that the source of a rule is a person, one of your project stakeholders, or a team of people).</a:t>
            </a:r>
          </a:p>
          <a:p>
            <a:pPr lvl="0">
              <a:buNone/>
            </a:pPr>
            <a:r>
              <a:rPr lang="en-US" b="1" dirty="0" smtClean="0"/>
              <a:t>**Read the principles of writing Business rules**</a:t>
            </a:r>
          </a:p>
          <a:p>
            <a:pPr>
              <a:buNone/>
            </a:pPr>
            <a:r>
              <a:rPr lang="en-US" sz="2800" b="1" dirty="0" smtClean="0"/>
              <a:t>Technical Requirements</a:t>
            </a:r>
          </a:p>
          <a:p>
            <a:r>
              <a:rPr lang="en-US" dirty="0" smtClean="0"/>
              <a:t>Focuses on </a:t>
            </a:r>
            <a:r>
              <a:rPr lang="en-US" b="1" dirty="0" smtClean="0"/>
              <a:t>performance-related issues, reliability issues, </a:t>
            </a:r>
            <a:r>
              <a:rPr lang="en-US" dirty="0" smtClean="0"/>
              <a:t>and</a:t>
            </a:r>
            <a:r>
              <a:rPr lang="en-US" b="1" dirty="0" smtClean="0"/>
              <a:t> availability issues</a:t>
            </a:r>
          </a:p>
          <a:p>
            <a:r>
              <a:rPr lang="en-US" dirty="0" smtClean="0"/>
              <a:t>are often called </a:t>
            </a:r>
            <a:r>
              <a:rPr lang="en-US" b="1" dirty="0" smtClean="0"/>
              <a:t>service-level requirements</a:t>
            </a:r>
            <a:r>
              <a:rPr lang="en-US" dirty="0" smtClean="0"/>
              <a:t> or </a:t>
            </a:r>
            <a:r>
              <a:rPr lang="en-US" b="1" dirty="0" smtClean="0"/>
              <a:t>nonfunctional requirements</a:t>
            </a:r>
          </a:p>
          <a:p>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534400" cy="6248400"/>
          </a:xfrm>
        </p:spPr>
        <p:txBody>
          <a:bodyPr/>
          <a:lstStyle/>
          <a:p>
            <a:pPr lvl="0"/>
            <a:r>
              <a:rPr lang="en-US" dirty="0" smtClean="0"/>
              <a:t>they have a </a:t>
            </a:r>
            <a:r>
              <a:rPr lang="en-US" b="1" dirty="0" smtClean="0"/>
              <a:t>name</a:t>
            </a:r>
            <a:r>
              <a:rPr lang="en-US" dirty="0" smtClean="0"/>
              <a:t> and a </a:t>
            </a:r>
            <a:r>
              <a:rPr lang="en-US" b="1" dirty="0" smtClean="0"/>
              <a:t>unique identifier </a:t>
            </a:r>
            <a:r>
              <a:rPr lang="en-US" dirty="0" smtClean="0"/>
              <a:t>(the convention is to use the </a:t>
            </a:r>
            <a:r>
              <a:rPr lang="en-US" b="1" dirty="0" smtClean="0"/>
              <a:t>format TR#, </a:t>
            </a:r>
            <a:r>
              <a:rPr lang="en-US" dirty="0" smtClean="0"/>
              <a:t>where TR stands for technical requirement)</a:t>
            </a:r>
          </a:p>
          <a:p>
            <a:pPr lvl="0"/>
            <a:r>
              <a:rPr lang="en-US" dirty="0" smtClean="0"/>
              <a:t>document technical requirements in the same manner as business rules, including a </a:t>
            </a:r>
            <a:r>
              <a:rPr lang="en-US" b="1" dirty="0" smtClean="0"/>
              <a:t>description</a:t>
            </a:r>
            <a:r>
              <a:rPr lang="en-US" dirty="0" smtClean="0"/>
              <a:t>, an </a:t>
            </a:r>
            <a:r>
              <a:rPr lang="en-US" b="1" dirty="0" smtClean="0"/>
              <a:t>example</a:t>
            </a:r>
            <a:r>
              <a:rPr lang="en-US" dirty="0" smtClean="0"/>
              <a:t>, a </a:t>
            </a:r>
            <a:r>
              <a:rPr lang="en-US" b="1" dirty="0" smtClean="0"/>
              <a:t>source</a:t>
            </a:r>
            <a:r>
              <a:rPr lang="en-US" dirty="0" smtClean="0"/>
              <a:t>, and a </a:t>
            </a:r>
            <a:r>
              <a:rPr lang="en-US" b="1" dirty="0" smtClean="0"/>
              <a:t>revision history</a:t>
            </a:r>
            <a:r>
              <a:rPr lang="en-US" dirty="0" smtClean="0"/>
              <a:t>. Ex. </a:t>
            </a:r>
          </a:p>
          <a:p>
            <a:pPr lvl="0"/>
            <a:endParaRPr lang="en-US" dirty="0" smtClean="0"/>
          </a:p>
        </p:txBody>
      </p:sp>
      <p:graphicFrame>
        <p:nvGraphicFramePr>
          <p:cNvPr id="4" name="Table 3"/>
          <p:cNvGraphicFramePr>
            <a:graphicFrameLocks noGrp="1"/>
          </p:cNvGraphicFramePr>
          <p:nvPr/>
        </p:nvGraphicFramePr>
        <p:xfrm>
          <a:off x="381001" y="2590800"/>
          <a:ext cx="8458199" cy="4113530"/>
        </p:xfrm>
        <a:graphic>
          <a:graphicData uri="http://schemas.openxmlformats.org/drawingml/2006/table">
            <a:tbl>
              <a:tblPr/>
              <a:tblGrid>
                <a:gridCol w="48458"/>
                <a:gridCol w="8361283"/>
                <a:gridCol w="48458"/>
              </a:tblGrid>
              <a:tr h="3307949">
                <a:tc gridSpan="3">
                  <a:txBody>
                    <a:bodyPr/>
                    <a:lstStyle/>
                    <a:p>
                      <a:pPr marL="342900" marR="0" lvl="0" indent="-342900" algn="just">
                        <a:lnSpc>
                          <a:spcPct val="150000"/>
                        </a:lnSpc>
                        <a:spcBef>
                          <a:spcPts val="0"/>
                        </a:spcBef>
                        <a:spcAft>
                          <a:spcPts val="1000"/>
                        </a:spcAft>
                        <a:buSzPts val="1000"/>
                        <a:buFont typeface="Symbol"/>
                        <a:buChar char=""/>
                        <a:tabLst>
                          <a:tab pos="457200" algn="l"/>
                        </a:tabLst>
                      </a:pPr>
                      <a:r>
                        <a:rPr lang="en-US" sz="2400" dirty="0">
                          <a:latin typeface="Times New Roman"/>
                          <a:ea typeface="Times New Roman"/>
                          <a:cs typeface="Times New Roman"/>
                        </a:rPr>
                        <a:t>TR34 The system shall be available 99.99 percent of the time for any 24- hour period.</a:t>
                      </a:r>
                      <a:endParaRPr lang="en-US" sz="2400" dirty="0">
                        <a:latin typeface="Calibri"/>
                        <a:ea typeface="Calibri"/>
                        <a:cs typeface="Times New Roman"/>
                      </a:endParaRPr>
                    </a:p>
                    <a:p>
                      <a:pPr marL="342900" marR="0" lvl="0" indent="-342900" algn="just">
                        <a:lnSpc>
                          <a:spcPct val="150000"/>
                        </a:lnSpc>
                        <a:spcBef>
                          <a:spcPts val="0"/>
                        </a:spcBef>
                        <a:spcAft>
                          <a:spcPts val="1000"/>
                        </a:spcAft>
                        <a:buSzPts val="1000"/>
                        <a:buFont typeface="Symbol"/>
                        <a:buChar char=""/>
                        <a:tabLst>
                          <a:tab pos="457200" algn="l"/>
                        </a:tabLst>
                      </a:pPr>
                      <a:r>
                        <a:rPr lang="en-US" sz="2400" dirty="0">
                          <a:latin typeface="Times New Roman"/>
                          <a:ea typeface="Times New Roman"/>
                          <a:cs typeface="Times New Roman"/>
                        </a:rPr>
                        <a:t>TR78 A seminar search will occur within less than three seconds 95 percent of the time.</a:t>
                      </a:r>
                      <a:endParaRPr lang="en-US" sz="2400" dirty="0">
                        <a:latin typeface="Calibri"/>
                        <a:ea typeface="Calibri"/>
                        <a:cs typeface="Times New Roman"/>
                      </a:endParaRPr>
                    </a:p>
                    <a:p>
                      <a:pPr marL="342900" marR="0" lvl="0" indent="-342900" algn="just">
                        <a:lnSpc>
                          <a:spcPct val="150000"/>
                        </a:lnSpc>
                        <a:spcBef>
                          <a:spcPts val="0"/>
                        </a:spcBef>
                        <a:spcAft>
                          <a:spcPts val="1000"/>
                        </a:spcAft>
                        <a:buSzPts val="1000"/>
                        <a:buFont typeface="Symbol"/>
                        <a:buChar char=""/>
                        <a:tabLst>
                          <a:tab pos="457200" algn="l"/>
                        </a:tabLst>
                      </a:pPr>
                      <a:r>
                        <a:rPr lang="en-US" sz="2400" dirty="0">
                          <a:latin typeface="Times New Roman"/>
                          <a:ea typeface="Times New Roman"/>
                          <a:cs typeface="Times New Roman"/>
                        </a:rPr>
                        <a:t>TR79 A seminar search will occur within no more than ten seconds 99 percent of the time.</a:t>
                      </a:r>
                      <a:endParaRPr lang="en-US" sz="24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hMerge="1">
                  <a:txBody>
                    <a:bodyPr/>
                    <a:lstStyle/>
                    <a:p>
                      <a:endParaRPr lang="en-US"/>
                    </a:p>
                  </a:txBody>
                  <a:tcPr/>
                </a:tc>
              </a:tr>
              <a:tr h="501416">
                <a:tc>
                  <a:txBody>
                    <a:bodyPr/>
                    <a:lstStyle/>
                    <a:p>
                      <a:pPr marL="0" marR="0">
                        <a:lnSpc>
                          <a:spcPct val="115000"/>
                        </a:lnSpc>
                        <a:spcBef>
                          <a:spcPts val="0"/>
                        </a:spcBef>
                        <a:spcAft>
                          <a:spcPts val="1000"/>
                        </a:spcAft>
                      </a:pPr>
                      <a:r>
                        <a:rPr lang="en-US" sz="2400">
                          <a:latin typeface="Calibri"/>
                          <a:ea typeface="Calibri"/>
                          <a:cs typeface="Times New Roman"/>
                        </a:rPr>
                        <a:t> </a:t>
                      </a:r>
                    </a:p>
                  </a:txBody>
                  <a:tcPr marL="0" marR="0" marT="0" marB="0" anchor="ctr">
                    <a:lnL>
                      <a:noFill/>
                    </a:lnL>
                    <a:lnR>
                      <a:noFill/>
                    </a:lnR>
                    <a:lnT>
                      <a:noFill/>
                    </a:lnT>
                    <a:lnB>
                      <a:noFill/>
                    </a:lnB>
                  </a:tcPr>
                </a:tc>
                <a:tc>
                  <a:txBody>
                    <a:bodyPr/>
                    <a:lstStyle/>
                    <a:p>
                      <a:pPr marL="0" marR="0" algn="just">
                        <a:lnSpc>
                          <a:spcPct val="150000"/>
                        </a:lnSpc>
                        <a:spcBef>
                          <a:spcPts val="0"/>
                        </a:spcBef>
                        <a:spcAft>
                          <a:spcPts val="0"/>
                        </a:spcAft>
                      </a:pPr>
                      <a:endParaRPr lang="en-US" sz="2400">
                        <a:latin typeface="Times New Roman"/>
                        <a:ea typeface="Times New Roman"/>
                        <a:cs typeface="Times New Roman"/>
                      </a:endParaRPr>
                    </a:p>
                  </a:txBody>
                  <a:tcPr marL="0" marR="0" marT="0" marB="0" anchor="ctr">
                    <a:lnL>
                      <a:noFill/>
                    </a:lnL>
                    <a:lnR>
                      <a:noFill/>
                    </a:lnR>
                    <a:lnT>
                      <a:noFill/>
                    </a:lnT>
                    <a:lnB>
                      <a:noFill/>
                    </a:lnB>
                    <a:solidFill>
                      <a:srgbClr val="000080"/>
                    </a:solidFill>
                  </a:tcPr>
                </a:tc>
                <a:tc>
                  <a:txBody>
                    <a:bodyPr/>
                    <a:lstStyle/>
                    <a:p>
                      <a:pPr marL="0" marR="0">
                        <a:lnSpc>
                          <a:spcPct val="115000"/>
                        </a:lnSpc>
                        <a:spcBef>
                          <a:spcPts val="0"/>
                        </a:spcBef>
                        <a:spcAft>
                          <a:spcPts val="1000"/>
                        </a:spcAft>
                      </a:pPr>
                      <a:r>
                        <a:rPr lang="en-US" sz="2400" dirty="0">
                          <a:latin typeface="Calibri"/>
                          <a:ea typeface="Calibri"/>
                          <a:cs typeface="Times New Roman"/>
                        </a:rPr>
                        <a:t> </a:t>
                      </a:r>
                    </a:p>
                  </a:txBody>
                  <a:tcPr marL="0" marR="0" marT="0" marB="0" anchor="ctr">
                    <a:lnL>
                      <a:noFill/>
                    </a:lnL>
                    <a:lnR>
                      <a:noFill/>
                    </a:lnR>
                    <a:lnT>
                      <a:noFill/>
                    </a:lnT>
                    <a:lnB>
                      <a:noFill/>
                    </a:lnB>
                  </a:tcPr>
                </a:tc>
              </a:tr>
            </a:tbl>
          </a:graphicData>
        </a:graphic>
      </p:graphicFrame>
      <p:sp>
        <p:nvSpPr>
          <p:cNvPr id="36865" name="AutoShape 12"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8686800" cy="6553200"/>
          </a:xfrm>
        </p:spPr>
        <p:txBody>
          <a:bodyPr/>
          <a:lstStyle/>
          <a:p>
            <a:pPr>
              <a:buNone/>
            </a:pPr>
            <a:r>
              <a:rPr lang="en-US" sz="2800" b="1" dirty="0" smtClean="0"/>
              <a:t>Constraints </a:t>
            </a:r>
          </a:p>
          <a:p>
            <a:r>
              <a:rPr lang="en-US" dirty="0" smtClean="0"/>
              <a:t>a restriction on the degree of freedom you have in providing a solution</a:t>
            </a:r>
          </a:p>
          <a:p>
            <a:r>
              <a:rPr lang="en-US" dirty="0" smtClean="0"/>
              <a:t>can be economic, political, technical, or environmental and pertain to your project resources, schedule, target environment, or to the system itself</a:t>
            </a:r>
          </a:p>
          <a:p>
            <a:r>
              <a:rPr lang="en-US" dirty="0" smtClean="0"/>
              <a:t>Like business rules and technical requirements, constraints are documented in a similar manner. Ex. </a:t>
            </a:r>
          </a:p>
        </p:txBody>
      </p:sp>
      <p:graphicFrame>
        <p:nvGraphicFramePr>
          <p:cNvPr id="4" name="Table 3"/>
          <p:cNvGraphicFramePr>
            <a:graphicFrameLocks noGrp="1"/>
          </p:cNvGraphicFramePr>
          <p:nvPr/>
        </p:nvGraphicFramePr>
        <p:xfrm>
          <a:off x="228599" y="3733800"/>
          <a:ext cx="8686802" cy="2898890"/>
        </p:xfrm>
        <a:graphic>
          <a:graphicData uri="http://schemas.openxmlformats.org/drawingml/2006/table">
            <a:tbl>
              <a:tblPr/>
              <a:tblGrid>
                <a:gridCol w="49769"/>
                <a:gridCol w="8587264"/>
                <a:gridCol w="49769"/>
              </a:tblGrid>
              <a:tr h="2487410">
                <a:tc gridSpan="3">
                  <a:txBody>
                    <a:bodyPr/>
                    <a:lstStyle/>
                    <a:p>
                      <a:pPr marL="342900" marR="0" lvl="0" indent="-342900" algn="just">
                        <a:lnSpc>
                          <a:spcPct val="150000"/>
                        </a:lnSpc>
                        <a:spcBef>
                          <a:spcPts val="0"/>
                        </a:spcBef>
                        <a:spcAft>
                          <a:spcPts val="1000"/>
                        </a:spcAft>
                        <a:buSzPts val="1000"/>
                        <a:buFont typeface="Symbol"/>
                        <a:buChar char=""/>
                        <a:tabLst>
                          <a:tab pos="457200" algn="l"/>
                        </a:tabLst>
                      </a:pPr>
                      <a:r>
                        <a:rPr lang="en-US" sz="1800" b="1" dirty="0">
                          <a:latin typeface="Times New Roman"/>
                          <a:ea typeface="Times New Roman"/>
                          <a:cs typeface="Times New Roman"/>
                        </a:rPr>
                        <a:t>C24 The system will work on our existing technical infrastructure—no new technologies will be introduced.</a:t>
                      </a:r>
                      <a:endParaRPr lang="en-US" sz="1800" b="1" dirty="0">
                        <a:latin typeface="Calibri"/>
                        <a:ea typeface="Calibri"/>
                        <a:cs typeface="Times New Roman"/>
                      </a:endParaRPr>
                    </a:p>
                    <a:p>
                      <a:pPr marL="342900" marR="0" lvl="0" indent="-342900" algn="just">
                        <a:lnSpc>
                          <a:spcPct val="150000"/>
                        </a:lnSpc>
                        <a:spcBef>
                          <a:spcPts val="0"/>
                        </a:spcBef>
                        <a:spcAft>
                          <a:spcPts val="1000"/>
                        </a:spcAft>
                        <a:buSzPts val="1000"/>
                        <a:buFont typeface="Symbol"/>
                        <a:buChar char=""/>
                        <a:tabLst>
                          <a:tab pos="457200" algn="l"/>
                        </a:tabLst>
                      </a:pPr>
                      <a:r>
                        <a:rPr lang="en-US" sz="1800" b="1" dirty="0">
                          <a:latin typeface="Times New Roman"/>
                          <a:ea typeface="Times New Roman"/>
                          <a:cs typeface="Times New Roman"/>
                        </a:rPr>
                        <a:t>C56 The system will only use the data contained in the existing corporate database.</a:t>
                      </a:r>
                      <a:endParaRPr lang="en-US" sz="1800" b="1" dirty="0">
                        <a:latin typeface="Calibri"/>
                        <a:ea typeface="Calibri"/>
                        <a:cs typeface="Times New Roman"/>
                      </a:endParaRPr>
                    </a:p>
                    <a:p>
                      <a:pPr marL="342900" marR="0" lvl="0" indent="-342900" algn="just">
                        <a:lnSpc>
                          <a:spcPct val="150000"/>
                        </a:lnSpc>
                        <a:spcBef>
                          <a:spcPts val="0"/>
                        </a:spcBef>
                        <a:spcAft>
                          <a:spcPts val="1000"/>
                        </a:spcAft>
                        <a:buSzPts val="1000"/>
                        <a:buFont typeface="Symbol"/>
                        <a:buChar char=""/>
                        <a:tabLst>
                          <a:tab pos="457200" algn="l"/>
                        </a:tabLst>
                      </a:pPr>
                      <a:r>
                        <a:rPr lang="en-US" sz="1800" b="1" dirty="0">
                          <a:latin typeface="Times New Roman"/>
                          <a:ea typeface="Times New Roman"/>
                          <a:cs typeface="Times New Roman"/>
                        </a:rPr>
                        <a:t>C73 The system shall be available 99.99 percent of the time for any 24-hour period.</a:t>
                      </a:r>
                      <a:endParaRPr lang="en-US" sz="1800" b="1" dirty="0">
                        <a:latin typeface="Calibri"/>
                        <a:ea typeface="Calibri"/>
                        <a:cs typeface="Times New Roman"/>
                      </a:endParaRPr>
                    </a:p>
                    <a:p>
                      <a:pPr marL="342900" marR="0" lvl="0" indent="-342900" algn="just">
                        <a:lnSpc>
                          <a:spcPct val="150000"/>
                        </a:lnSpc>
                        <a:spcBef>
                          <a:spcPts val="0"/>
                        </a:spcBef>
                        <a:spcAft>
                          <a:spcPts val="1000"/>
                        </a:spcAft>
                        <a:buSzPts val="1000"/>
                        <a:buFont typeface="Symbol"/>
                        <a:buChar char=""/>
                        <a:tabLst>
                          <a:tab pos="457200" algn="l"/>
                        </a:tabLst>
                      </a:pPr>
                      <a:r>
                        <a:rPr lang="en-US" sz="1800" b="1" dirty="0">
                          <a:latin typeface="Times New Roman"/>
                          <a:ea typeface="Times New Roman"/>
                          <a:cs typeface="Times New Roman"/>
                        </a:rPr>
                        <a:t>C76 All master's degree programs must include the development of a thesis.</a:t>
                      </a:r>
                      <a:endParaRPr lang="en-US" sz="1800" b="1"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hMerge="1">
                  <a:txBody>
                    <a:bodyPr/>
                    <a:lstStyle/>
                    <a:p>
                      <a:endParaRPr lang="en-US"/>
                    </a:p>
                  </a:txBody>
                  <a:tcPr/>
                </a:tc>
              </a:tr>
              <a:tr h="408190">
                <a:tc>
                  <a:txBody>
                    <a:bodyPr/>
                    <a:lstStyle/>
                    <a:p>
                      <a:pPr marL="0" marR="0">
                        <a:lnSpc>
                          <a:spcPct val="115000"/>
                        </a:lnSpc>
                        <a:spcBef>
                          <a:spcPts val="0"/>
                        </a:spcBef>
                        <a:spcAft>
                          <a:spcPts val="1000"/>
                        </a:spcAft>
                      </a:pPr>
                      <a:r>
                        <a:rPr lang="en-US" sz="1800">
                          <a:latin typeface="Calibri"/>
                          <a:ea typeface="Calibri"/>
                          <a:cs typeface="Times New Roman"/>
                        </a:rPr>
                        <a:t> </a:t>
                      </a:r>
                    </a:p>
                  </a:txBody>
                  <a:tcPr marL="0" marR="0" marT="0" marB="0" anchor="ctr">
                    <a:lnL>
                      <a:noFill/>
                    </a:lnL>
                    <a:lnR>
                      <a:noFill/>
                    </a:lnR>
                    <a:lnT>
                      <a:noFill/>
                    </a:lnT>
                    <a:lnB>
                      <a:noFill/>
                    </a:lnB>
                  </a:tcPr>
                </a:tc>
                <a:tc>
                  <a:txBody>
                    <a:bodyPr/>
                    <a:lstStyle/>
                    <a:p>
                      <a:pPr marL="0" marR="0" algn="just">
                        <a:lnSpc>
                          <a:spcPct val="150000"/>
                        </a:lnSpc>
                        <a:spcBef>
                          <a:spcPts val="0"/>
                        </a:spcBef>
                        <a:spcAft>
                          <a:spcPts val="0"/>
                        </a:spcAft>
                      </a:pPr>
                      <a:endParaRPr lang="en-US" sz="1800" dirty="0">
                        <a:latin typeface="Times New Roman"/>
                        <a:ea typeface="Times New Roman"/>
                        <a:cs typeface="Times New Roman"/>
                      </a:endParaRPr>
                    </a:p>
                  </a:txBody>
                  <a:tcPr marL="0" marR="0" marT="0" marB="0" anchor="ctr">
                    <a:lnL>
                      <a:noFill/>
                    </a:lnL>
                    <a:lnR>
                      <a:noFill/>
                    </a:lnR>
                    <a:lnT>
                      <a:noFill/>
                    </a:lnT>
                    <a:lnB>
                      <a:noFill/>
                    </a:lnB>
                    <a:solidFill>
                      <a:srgbClr val="000080"/>
                    </a:solidFill>
                  </a:tcPr>
                </a:tc>
                <a:tc>
                  <a:txBody>
                    <a:bodyPr/>
                    <a:lstStyle/>
                    <a:p>
                      <a:pPr marL="0" marR="0">
                        <a:lnSpc>
                          <a:spcPct val="115000"/>
                        </a:lnSpc>
                        <a:spcBef>
                          <a:spcPts val="0"/>
                        </a:spcBef>
                        <a:spcAft>
                          <a:spcPts val="1000"/>
                        </a:spcAft>
                      </a:pPr>
                      <a:r>
                        <a:rPr lang="en-US" sz="1800" dirty="0">
                          <a:latin typeface="Calibri"/>
                          <a:ea typeface="Calibri"/>
                          <a:cs typeface="Times New Roman"/>
                        </a:rPr>
                        <a:t> </a:t>
                      </a:r>
                    </a:p>
                  </a:txBody>
                  <a:tcPr marL="0" marR="0" marT="0" marB="0" anchor="ctr">
                    <a:lnL>
                      <a:noFill/>
                    </a:lnL>
                    <a:lnR>
                      <a:noFill/>
                    </a:lnR>
                    <a:lnT>
                      <a:noFill/>
                    </a:lnT>
                    <a:lnB>
                      <a:noFill/>
                    </a:lnB>
                  </a:tcPr>
                </a:tc>
              </a:tr>
            </a:tbl>
          </a:graphicData>
        </a:graphic>
      </p:graphicFrame>
      <p:sp>
        <p:nvSpPr>
          <p:cNvPr id="38913" name="AutoShape 2"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AutoShape 2"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143000" y="1259205"/>
            <a:ext cx="7239000" cy="4379595"/>
          </a:xfrm>
          <a:prstGeom prst="rect">
            <a:avLst/>
          </a:prstGeom>
        </p:spPr>
      </p:pic>
    </p:spTree>
    <p:extLst>
      <p:ext uri="{BB962C8B-B14F-4D97-AF65-F5344CB8AC3E}">
        <p14:creationId xmlns:p14="http://schemas.microsoft.com/office/powerpoint/2010/main" val="4087117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705600"/>
          </a:xfrm>
        </p:spPr>
        <p:txBody>
          <a:bodyPr>
            <a:normAutofit fontScale="92500"/>
          </a:bodyPr>
          <a:lstStyle/>
          <a:p>
            <a:pPr>
              <a:buNone/>
            </a:pPr>
            <a:r>
              <a:rPr lang="en-US" sz="2800" b="1" dirty="0" smtClean="0"/>
              <a:t>Glossaries</a:t>
            </a:r>
          </a:p>
          <a:p>
            <a:r>
              <a:rPr lang="en-US" dirty="0" smtClean="0"/>
              <a:t>collection of definitions of both </a:t>
            </a:r>
            <a:r>
              <a:rPr lang="en-US" b="1" dirty="0" smtClean="0"/>
              <a:t>technical and business </a:t>
            </a:r>
            <a:r>
              <a:rPr lang="en-US" dirty="0" smtClean="0"/>
              <a:t>terms which can </a:t>
            </a:r>
            <a:r>
              <a:rPr lang="en-US" b="1" dirty="0" smtClean="0"/>
              <a:t>improving the communications between developers and users</a:t>
            </a:r>
            <a:r>
              <a:rPr lang="en-US" dirty="0" smtClean="0"/>
              <a:t>.</a:t>
            </a:r>
          </a:p>
          <a:p>
            <a:r>
              <a:rPr lang="en-US" dirty="0" smtClean="0"/>
              <a:t>For example: Terms that stakeholders likely do not know  such as </a:t>
            </a:r>
            <a:r>
              <a:rPr lang="en-US" b="1" dirty="0" smtClean="0"/>
              <a:t>XP, C#, J2EE, Application server</a:t>
            </a:r>
            <a:r>
              <a:rPr lang="en-US" dirty="0" smtClean="0"/>
              <a:t> and terms that developers may not know such as  </a:t>
            </a:r>
            <a:r>
              <a:rPr lang="en-US" b="1" dirty="0" smtClean="0"/>
              <a:t>convocation, grant, and transcript </a:t>
            </a:r>
            <a:r>
              <a:rPr lang="en-US" dirty="0" smtClean="0"/>
              <a:t>etc.</a:t>
            </a:r>
          </a:p>
          <a:p>
            <a:pPr>
              <a:buNone/>
            </a:pPr>
            <a:r>
              <a:rPr lang="en-US" sz="2800" b="1" dirty="0" smtClean="0"/>
              <a:t>Identify and documenting Change Cases</a:t>
            </a:r>
          </a:p>
          <a:p>
            <a:r>
              <a:rPr lang="en-US" dirty="0" smtClean="0"/>
              <a:t>used to describe </a:t>
            </a:r>
            <a:r>
              <a:rPr lang="en-US" b="1" dirty="0" smtClean="0"/>
              <a:t>new potential requirements </a:t>
            </a:r>
            <a:r>
              <a:rPr lang="en-US" dirty="0" smtClean="0"/>
              <a:t>for a system or </a:t>
            </a:r>
            <a:r>
              <a:rPr lang="en-US" b="1" dirty="0" smtClean="0"/>
              <a:t>modifications to existing requirements</a:t>
            </a:r>
          </a:p>
          <a:p>
            <a:r>
              <a:rPr lang="en-US" dirty="0" smtClean="0"/>
              <a:t>Change cases are modeled in a simple manner. </a:t>
            </a:r>
          </a:p>
          <a:p>
            <a:pPr lvl="1"/>
            <a:r>
              <a:rPr lang="en-US" dirty="0" smtClean="0"/>
              <a:t>You </a:t>
            </a:r>
            <a:r>
              <a:rPr lang="en-US" b="1" dirty="0" smtClean="0"/>
              <a:t>describe the potential change t</a:t>
            </a:r>
            <a:r>
              <a:rPr lang="en-US" dirty="0" smtClean="0"/>
              <a:t>o your existing requirements, </a:t>
            </a:r>
          </a:p>
          <a:p>
            <a:pPr lvl="1"/>
            <a:r>
              <a:rPr lang="en-US" dirty="0" smtClean="0"/>
              <a:t>indicate the </a:t>
            </a:r>
            <a:r>
              <a:rPr lang="en-US" b="1" dirty="0" smtClean="0"/>
              <a:t>likeliness of that change occurring</a:t>
            </a:r>
            <a:r>
              <a:rPr lang="en-US" dirty="0" smtClean="0"/>
              <a:t>, and </a:t>
            </a:r>
          </a:p>
          <a:p>
            <a:pPr lvl="1"/>
            <a:r>
              <a:rPr lang="en-US" dirty="0" smtClean="0"/>
              <a:t>indicate the </a:t>
            </a:r>
            <a:r>
              <a:rPr lang="en-US" b="1" dirty="0" smtClean="0"/>
              <a:t>potential impact </a:t>
            </a:r>
            <a:r>
              <a:rPr lang="en-US" dirty="0" smtClean="0"/>
              <a:t>of that change</a:t>
            </a:r>
          </a:p>
          <a:p>
            <a:r>
              <a:rPr lang="en-US" dirty="0" smtClean="0"/>
              <a:t>can be identified throughout the </a:t>
            </a:r>
            <a:r>
              <a:rPr lang="en-US" b="1" i="1" dirty="0" smtClean="0"/>
              <a:t>course of your overall development </a:t>
            </a:r>
            <a:r>
              <a:rPr lang="en-US" dirty="0" smtClean="0"/>
              <a:t>and are often the </a:t>
            </a:r>
            <a:r>
              <a:rPr lang="en-US" b="1" i="1" dirty="0" smtClean="0"/>
              <a:t>result of brainstorming </a:t>
            </a:r>
            <a:r>
              <a:rPr lang="en-US" dirty="0" smtClean="0"/>
              <a:t>with your project stakeholders</a:t>
            </a:r>
            <a:endParaRPr lang="en-US" b="1" dirty="0" smtClean="0"/>
          </a:p>
        </p:txBody>
      </p:sp>
      <p:sp>
        <p:nvSpPr>
          <p:cNvPr id="38913" name="AutoShape 2"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542310480"/>
              </p:ext>
            </p:extLst>
          </p:nvPr>
        </p:nvGraphicFramePr>
        <p:xfrm>
          <a:off x="228600" y="297504"/>
          <a:ext cx="8686800" cy="5036496"/>
        </p:xfrm>
        <a:graphic>
          <a:graphicData uri="http://schemas.openxmlformats.org/drawingml/2006/table">
            <a:tbl>
              <a:tblPr/>
              <a:tblGrid>
                <a:gridCol w="49767"/>
                <a:gridCol w="8587266"/>
                <a:gridCol w="49767"/>
              </a:tblGrid>
              <a:tr h="4634096">
                <a:tc gridSpan="3">
                  <a:txBody>
                    <a:bodyPr/>
                    <a:lstStyle/>
                    <a:p>
                      <a:pPr marL="0" marR="0" algn="just">
                        <a:lnSpc>
                          <a:spcPct val="150000"/>
                        </a:lnSpc>
                        <a:spcBef>
                          <a:spcPts val="0"/>
                        </a:spcBef>
                        <a:spcAft>
                          <a:spcPts val="1000"/>
                        </a:spcAft>
                      </a:pPr>
                      <a:r>
                        <a:rPr lang="en-US" sz="2000" b="1" dirty="0">
                          <a:latin typeface="Times New Roman"/>
                          <a:ea typeface="Times New Roman"/>
                          <a:cs typeface="Times New Roman"/>
                        </a:rPr>
                        <a:t>Change case:</a:t>
                      </a:r>
                      <a:r>
                        <a:rPr lang="en-US" sz="2000" dirty="0">
                          <a:latin typeface="Times New Roman"/>
                          <a:ea typeface="Times New Roman"/>
                          <a:cs typeface="Times New Roman"/>
                        </a:rPr>
                        <a:t> Need to support both Linux and Microsoft platforms. </a:t>
                      </a:r>
                      <a:endParaRPr lang="en-US" sz="2000" dirty="0">
                        <a:latin typeface="Calibri"/>
                        <a:ea typeface="Calibri"/>
                        <a:cs typeface="Times New Roman"/>
                      </a:endParaRPr>
                    </a:p>
                    <a:p>
                      <a:pPr marL="0" marR="0" algn="just">
                        <a:lnSpc>
                          <a:spcPct val="150000"/>
                        </a:lnSpc>
                        <a:spcBef>
                          <a:spcPts val="0"/>
                        </a:spcBef>
                        <a:spcAft>
                          <a:spcPts val="1000"/>
                        </a:spcAft>
                      </a:pPr>
                      <a:r>
                        <a:rPr lang="en-US" sz="2000" b="1" dirty="0">
                          <a:latin typeface="Times New Roman"/>
                          <a:ea typeface="Times New Roman"/>
                          <a:cs typeface="Times New Roman"/>
                        </a:rPr>
                        <a:t>Likelihood:</a:t>
                      </a:r>
                      <a:r>
                        <a:rPr lang="en-US" sz="2000" dirty="0">
                          <a:latin typeface="Times New Roman"/>
                          <a:ea typeface="Times New Roman"/>
                          <a:cs typeface="Times New Roman"/>
                        </a:rPr>
                        <a:t> Very likely to happen for application and database servers within six months; medium probability that Linux will be adopted by the school for desktop machines.</a:t>
                      </a:r>
                      <a:endParaRPr lang="en-US" sz="2000" dirty="0">
                        <a:latin typeface="Calibri"/>
                        <a:ea typeface="Calibri"/>
                        <a:cs typeface="Times New Roman"/>
                      </a:endParaRPr>
                    </a:p>
                    <a:p>
                      <a:pPr marL="0" marR="0" algn="just">
                        <a:lnSpc>
                          <a:spcPct val="150000"/>
                        </a:lnSpc>
                        <a:spcBef>
                          <a:spcPts val="0"/>
                        </a:spcBef>
                        <a:spcAft>
                          <a:spcPts val="1000"/>
                        </a:spcAft>
                      </a:pPr>
                      <a:r>
                        <a:rPr lang="en-US" sz="2000" b="1" dirty="0">
                          <a:latin typeface="Times New Roman"/>
                          <a:ea typeface="Times New Roman"/>
                          <a:cs typeface="Times New Roman"/>
                        </a:rPr>
                        <a:t>Impact:</a:t>
                      </a:r>
                      <a:r>
                        <a:rPr lang="en-US" sz="2000" dirty="0">
                          <a:latin typeface="Times New Roman"/>
                          <a:ea typeface="Times New Roman"/>
                          <a:cs typeface="Times New Roman"/>
                        </a:rPr>
                        <a:t> Unknown. Currently application servers for other applications run Microsoft-based operating systems and will likely continue to do so. New servers will likely have Linux installed. Desktop impact is hard to quantify as the Linux market is evolving rapidly. Should be re-evaluated six months from now</a:t>
                      </a:r>
                      <a:r>
                        <a:rPr lang="en-US" sz="2000" dirty="0" smtClean="0">
                          <a:latin typeface="Times New Roman"/>
                          <a:ea typeface="Times New Roman"/>
                          <a:cs typeface="Times New Roman"/>
                        </a:rPr>
                        <a:t>.</a:t>
                      </a:r>
                      <a:endParaRPr lang="en-US" sz="20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hMerge="1">
                  <a:txBody>
                    <a:bodyPr/>
                    <a:lstStyle/>
                    <a:p>
                      <a:endParaRPr lang="en-US"/>
                    </a:p>
                  </a:txBody>
                  <a:tcPr/>
                </a:tc>
              </a:tr>
              <a:tr h="266200">
                <a:tc>
                  <a:txBody>
                    <a:bodyPr/>
                    <a:lstStyle/>
                    <a:p>
                      <a:pPr marL="0" marR="0">
                        <a:lnSpc>
                          <a:spcPct val="115000"/>
                        </a:lnSpc>
                        <a:spcBef>
                          <a:spcPts val="0"/>
                        </a:spcBef>
                        <a:spcAft>
                          <a:spcPts val="1000"/>
                        </a:spcAft>
                      </a:pPr>
                      <a:r>
                        <a:rPr lang="en-US" sz="2000">
                          <a:latin typeface="Calibri"/>
                          <a:ea typeface="Calibri"/>
                          <a:cs typeface="Times New Roman"/>
                        </a:rPr>
                        <a:t> </a:t>
                      </a:r>
                    </a:p>
                  </a:txBody>
                  <a:tcPr marL="0" marR="0" marT="0" marB="0" anchor="ctr">
                    <a:lnL>
                      <a:noFill/>
                    </a:lnL>
                    <a:lnR>
                      <a:noFill/>
                    </a:lnR>
                    <a:lnT>
                      <a:noFill/>
                    </a:lnT>
                    <a:lnB>
                      <a:noFill/>
                    </a:lnB>
                  </a:tcPr>
                </a:tc>
                <a:tc>
                  <a:txBody>
                    <a:bodyPr/>
                    <a:lstStyle/>
                    <a:p>
                      <a:pPr marL="0" marR="0" algn="just">
                        <a:lnSpc>
                          <a:spcPct val="150000"/>
                        </a:lnSpc>
                        <a:spcBef>
                          <a:spcPts val="0"/>
                        </a:spcBef>
                        <a:spcAft>
                          <a:spcPts val="0"/>
                        </a:spcAft>
                      </a:pPr>
                      <a:endParaRPr lang="en-US" sz="2000">
                        <a:latin typeface="Times New Roman"/>
                        <a:ea typeface="Times New Roman"/>
                        <a:cs typeface="Times New Roman"/>
                      </a:endParaRPr>
                    </a:p>
                  </a:txBody>
                  <a:tcPr marL="0" marR="0" marT="0" marB="0" anchor="ctr">
                    <a:lnL>
                      <a:noFill/>
                    </a:lnL>
                    <a:lnR>
                      <a:noFill/>
                    </a:lnR>
                    <a:lnT>
                      <a:noFill/>
                    </a:lnT>
                    <a:lnB>
                      <a:noFill/>
                    </a:lnB>
                    <a:solidFill>
                      <a:srgbClr val="000080"/>
                    </a:solidFill>
                  </a:tcPr>
                </a:tc>
                <a:tc>
                  <a:txBody>
                    <a:bodyPr/>
                    <a:lstStyle/>
                    <a:p>
                      <a:pPr marL="0" marR="0">
                        <a:lnSpc>
                          <a:spcPct val="115000"/>
                        </a:lnSpc>
                        <a:spcBef>
                          <a:spcPts val="0"/>
                        </a:spcBef>
                        <a:spcAft>
                          <a:spcPts val="1000"/>
                        </a:spcAft>
                      </a:pPr>
                      <a:r>
                        <a:rPr lang="en-US" sz="2000" dirty="0">
                          <a:latin typeface="Calibri"/>
                          <a:ea typeface="Calibri"/>
                          <a:cs typeface="Times New Roman"/>
                        </a:rPr>
                        <a:t> </a:t>
                      </a:r>
                    </a:p>
                  </a:txBody>
                  <a:tcPr marL="0" marR="0" marT="0" marB="0" anchor="ctr">
                    <a:lnL>
                      <a:noFill/>
                    </a:lnL>
                    <a:lnR>
                      <a:noFill/>
                    </a:lnR>
                    <a:lnT>
                      <a:noFill/>
                    </a:lnT>
                    <a:lnB>
                      <a:noFill/>
                    </a:lnB>
                  </a:tcPr>
                </a:tc>
              </a:tr>
            </a:tbl>
          </a:graphicData>
        </a:graphic>
      </p:graphicFrame>
      <p:sp>
        <p:nvSpPr>
          <p:cNvPr id="39937" name="AutoShape 4"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AutoShape 4"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990600" y="474345"/>
            <a:ext cx="7010400" cy="4247317"/>
          </a:xfrm>
          <a:prstGeom prst="rect">
            <a:avLst/>
          </a:prstGeom>
        </p:spPr>
        <p:txBody>
          <a:bodyPr wrap="square">
            <a:spAutoFit/>
          </a:bodyPr>
          <a:lstStyle/>
          <a:p>
            <a:pPr algn="just">
              <a:lnSpc>
                <a:spcPct val="150000"/>
              </a:lnSpc>
            </a:pPr>
            <a:r>
              <a:rPr lang="en-US" sz="2000" b="1" dirty="0">
                <a:latin typeface="Times New Roman"/>
                <a:ea typeface="Times New Roman"/>
                <a:cs typeface="Times New Roman"/>
              </a:rPr>
              <a:t>Change case:</a:t>
            </a:r>
            <a:r>
              <a:rPr lang="en-US" sz="2000" dirty="0">
                <a:latin typeface="Times New Roman"/>
                <a:ea typeface="Times New Roman"/>
                <a:cs typeface="Times New Roman"/>
              </a:rPr>
              <a:t> The University will open a new campus. </a:t>
            </a:r>
            <a:endParaRPr lang="en-US" sz="2000" dirty="0">
              <a:latin typeface="Calibri"/>
              <a:ea typeface="Calibri"/>
              <a:cs typeface="Times New Roman"/>
            </a:endParaRPr>
          </a:p>
          <a:p>
            <a:pPr algn="just">
              <a:lnSpc>
                <a:spcPct val="150000"/>
              </a:lnSpc>
            </a:pPr>
            <a:r>
              <a:rPr lang="en-US" sz="2000" b="1" dirty="0">
                <a:latin typeface="Times New Roman"/>
                <a:ea typeface="Times New Roman"/>
                <a:cs typeface="Times New Roman"/>
              </a:rPr>
              <a:t>Likelihood:</a:t>
            </a:r>
            <a:r>
              <a:rPr lang="en-US" sz="2000" dirty="0">
                <a:latin typeface="Times New Roman"/>
                <a:ea typeface="Times New Roman"/>
                <a:cs typeface="Times New Roman"/>
              </a:rPr>
              <a:t> Certain. It has been announced that a new campus will be opened in two years across town.</a:t>
            </a:r>
            <a:endParaRPr lang="en-US" sz="2000" dirty="0">
              <a:latin typeface="Calibri"/>
              <a:ea typeface="Calibri"/>
              <a:cs typeface="Times New Roman"/>
            </a:endParaRPr>
          </a:p>
          <a:p>
            <a:pPr algn="just">
              <a:lnSpc>
                <a:spcPct val="150000"/>
              </a:lnSpc>
            </a:pPr>
            <a:r>
              <a:rPr lang="en-US" sz="2000" b="1" dirty="0">
                <a:latin typeface="Times New Roman"/>
                <a:ea typeface="Times New Roman"/>
                <a:cs typeface="Times New Roman"/>
              </a:rPr>
              <a:t>Impact:</a:t>
            </a:r>
            <a:r>
              <a:rPr lang="en-US" sz="2000" dirty="0">
                <a:latin typeface="Times New Roman"/>
                <a:ea typeface="Times New Roman"/>
                <a:cs typeface="Times New Roman"/>
              </a:rPr>
              <a:t> Large. Students will be able to register in classes at either campus. Some instructors will teach at both campuses. Some departments, such as Computer Science and Philosophy, are slated to move their entire programs to the new campus. The likelihood is great that most students will want to schedule courses at only one of the two campuses, so we will need to make this easy to support.</a:t>
            </a:r>
            <a:endParaRPr lang="en-US" sz="2000" dirty="0">
              <a:latin typeface="Calibri"/>
              <a:ea typeface="Calibri"/>
              <a:cs typeface="Times New Roman"/>
            </a:endParaRPr>
          </a:p>
        </p:txBody>
      </p:sp>
    </p:spTree>
    <p:extLst>
      <p:ext uri="{BB962C8B-B14F-4D97-AF65-F5344CB8AC3E}">
        <p14:creationId xmlns:p14="http://schemas.microsoft.com/office/powerpoint/2010/main" val="89166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17475" y="234950"/>
            <a:ext cx="8907463" cy="608013"/>
          </a:xfrm>
        </p:spPr>
        <p:txBody>
          <a:bodyPr>
            <a:normAutofit fontScale="90000"/>
          </a:bodyPr>
          <a:lstStyle/>
          <a:p>
            <a:pPr eaLnBrk="1" hangingPunct="1"/>
            <a:r>
              <a:rPr lang="en-US" sz="3600" b="1" dirty="0" smtClean="0">
                <a:solidFill>
                  <a:srgbClr val="FF0000"/>
                </a:solidFill>
                <a:latin typeface="Bradley Hand ITC" panose="03070402050302030203" pitchFamily="66" charset="0"/>
              </a:rPr>
              <a:t>        </a:t>
            </a:r>
            <a:r>
              <a:rPr lang="en-US" sz="3600" b="1" dirty="0" err="1" smtClean="0">
                <a:solidFill>
                  <a:srgbClr val="FF0000"/>
                </a:solidFill>
                <a:latin typeface="Bradley Hand ITC" panose="03070402050302030203" pitchFamily="66" charset="0"/>
              </a:rPr>
              <a:t>Cont</a:t>
            </a:r>
            <a:r>
              <a:rPr lang="en-US" sz="3600" b="1" dirty="0" smtClean="0">
                <a:solidFill>
                  <a:srgbClr val="FF0000"/>
                </a:solidFill>
                <a:latin typeface="Bradley Hand ITC" panose="03070402050302030203" pitchFamily="66" charset="0"/>
              </a:rPr>
              <a:t>…</a:t>
            </a:r>
          </a:p>
        </p:txBody>
      </p:sp>
      <p:sp>
        <p:nvSpPr>
          <p:cNvPr id="4" name="Rectangle 5"/>
          <p:cNvSpPr txBox="1">
            <a:spLocks noChangeArrowheads="1"/>
          </p:cNvSpPr>
          <p:nvPr/>
        </p:nvSpPr>
        <p:spPr>
          <a:xfrm>
            <a:off x="117475" y="1085850"/>
            <a:ext cx="8907463" cy="541655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en-US" sz="4400" b="1" smtClean="0">
                <a:latin typeface="Bradley Hand ITC" panose="03070402050302030203" pitchFamily="66" charset="0"/>
              </a:rPr>
              <a:t>Should comply </a:t>
            </a:r>
            <a:r>
              <a:rPr lang="en-US" sz="4400" b="1" smtClean="0">
                <a:solidFill>
                  <a:srgbClr val="FF0000"/>
                </a:solidFill>
                <a:latin typeface="Bradley Hand ITC" panose="03070402050302030203" pitchFamily="66" charset="0"/>
              </a:rPr>
              <a:t>business rules </a:t>
            </a:r>
            <a:r>
              <a:rPr lang="en-US" sz="4400" b="1" smtClean="0">
                <a:solidFill>
                  <a:schemeClr val="bg2"/>
                </a:solidFill>
                <a:latin typeface="Bradley Hand ITC" panose="03070402050302030203" pitchFamily="66" charset="0"/>
              </a:rPr>
              <a:t>and</a:t>
            </a:r>
            <a:r>
              <a:rPr lang="en-US" sz="4400" b="1" smtClean="0">
                <a:solidFill>
                  <a:srgbClr val="FF0000"/>
                </a:solidFill>
                <a:latin typeface="Bradley Hand ITC" panose="03070402050302030203" pitchFamily="66" charset="0"/>
              </a:rPr>
              <a:t> administrative functions.</a:t>
            </a:r>
          </a:p>
          <a:p>
            <a:pPr algn="just">
              <a:lnSpc>
                <a:spcPct val="150000"/>
              </a:lnSpc>
              <a:buFont typeface="Wingdings" panose="05000000000000000000" pitchFamily="2" charset="2"/>
              <a:buChar char="Ø"/>
            </a:pPr>
            <a:r>
              <a:rPr lang="en-US" sz="4400" b="1" smtClean="0">
                <a:latin typeface="Bradley Hand ITC" panose="03070402050302030203" pitchFamily="66" charset="0"/>
              </a:rPr>
              <a:t>Software is developed keeping downward compatibility intact.</a:t>
            </a:r>
            <a:endParaRPr lang="en-US" sz="4400" b="1" dirty="0" smtClean="0">
              <a:latin typeface="Bradley Hand ITC" panose="03070402050302030203" pitchFamily="66" charset="0"/>
            </a:endParaRPr>
          </a:p>
        </p:txBody>
      </p:sp>
    </p:spTree>
    <p:extLst>
      <p:ext uri="{BB962C8B-B14F-4D97-AF65-F5344CB8AC3E}">
        <p14:creationId xmlns:p14="http://schemas.microsoft.com/office/powerpoint/2010/main" val="120108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117475" y="234950"/>
            <a:ext cx="8907463" cy="608013"/>
          </a:xfrm>
        </p:spPr>
        <p:txBody>
          <a:bodyPr>
            <a:normAutofit fontScale="90000"/>
          </a:bodyPr>
          <a:lstStyle/>
          <a:p>
            <a:pPr eaLnBrk="1" hangingPunct="1"/>
            <a:r>
              <a:rPr lang="en-US" dirty="0" smtClean="0">
                <a:solidFill>
                  <a:srgbClr val="FF0000"/>
                </a:solidFill>
              </a:rPr>
              <a:t>E.g.2: Library Management System (LMS)</a:t>
            </a:r>
          </a:p>
        </p:txBody>
      </p:sp>
      <p:sp>
        <p:nvSpPr>
          <p:cNvPr id="8" name="Rectangle 5"/>
          <p:cNvSpPr txBox="1">
            <a:spLocks noChangeArrowheads="1"/>
          </p:cNvSpPr>
          <p:nvPr/>
        </p:nvSpPr>
        <p:spPr>
          <a:xfrm>
            <a:off x="117475" y="927100"/>
            <a:ext cx="8907463" cy="55753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defRPr/>
            </a:pPr>
            <a:endParaRPr lang="en-US" sz="2800" smtClean="0"/>
          </a:p>
          <a:p>
            <a:pPr algn="just">
              <a:defRPr/>
            </a:pPr>
            <a:r>
              <a:rPr lang="en-US" sz="2800" smtClean="0"/>
              <a:t>What are functional requirements </a:t>
            </a:r>
          </a:p>
          <a:p>
            <a:pPr marL="642937" indent="-457200" algn="just">
              <a:buFontTx/>
              <a:buAutoNum type="arabicPeriod"/>
              <a:defRPr/>
            </a:pPr>
            <a:r>
              <a:rPr lang="en-US" sz="2800" smtClean="0"/>
              <a:t>Issue a book</a:t>
            </a:r>
          </a:p>
          <a:p>
            <a:pPr marL="642937" indent="-457200" algn="just">
              <a:buFontTx/>
              <a:buAutoNum type="arabicPeriod"/>
              <a:defRPr/>
            </a:pPr>
            <a:r>
              <a:rPr lang="en-US" sz="2800" smtClean="0"/>
              <a:t>Return a book</a:t>
            </a:r>
          </a:p>
          <a:p>
            <a:pPr marL="642937" indent="-457200" algn="just">
              <a:buFontTx/>
              <a:buAutoNum type="arabicPeriod"/>
              <a:defRPr/>
            </a:pPr>
            <a:r>
              <a:rPr lang="en-US" sz="2800" smtClean="0"/>
              <a:t>Membership facility </a:t>
            </a:r>
          </a:p>
          <a:p>
            <a:pPr marL="642937" indent="-457200" algn="just">
              <a:buFontTx/>
              <a:buAutoNum type="arabicPeriod"/>
              <a:defRPr/>
            </a:pPr>
            <a:r>
              <a:rPr lang="en-US" sz="2800" smtClean="0"/>
              <a:t>Reservation of books </a:t>
            </a:r>
          </a:p>
          <a:p>
            <a:pPr marL="642937" indent="-457200" algn="just">
              <a:buFontTx/>
              <a:buAutoNum type="arabicPeriod"/>
              <a:defRPr/>
            </a:pPr>
            <a:r>
              <a:rPr lang="en-US" sz="2800" smtClean="0"/>
              <a:t>Recording member’s data</a:t>
            </a:r>
          </a:p>
          <a:p>
            <a:pPr marL="642937" indent="-457200" algn="just">
              <a:buFontTx/>
              <a:buAutoNum type="arabicPeriod"/>
              <a:defRPr/>
            </a:pPr>
            <a:r>
              <a:rPr lang="en-US" sz="2800" smtClean="0"/>
              <a:t>Visiting book status </a:t>
            </a:r>
          </a:p>
          <a:p>
            <a:pPr marL="185737" indent="0" algn="just">
              <a:buFontTx/>
              <a:buNone/>
              <a:defRPr/>
            </a:pPr>
            <a:endParaRPr lang="en-US" sz="2800" dirty="0" smtClean="0"/>
          </a:p>
        </p:txBody>
      </p:sp>
    </p:spTree>
    <p:extLst>
      <p:ext uri="{BB962C8B-B14F-4D97-AF65-F5344CB8AC3E}">
        <p14:creationId xmlns:p14="http://schemas.microsoft.com/office/powerpoint/2010/main" val="2377647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117475" y="234950"/>
            <a:ext cx="8907463" cy="608013"/>
          </a:xfrm>
        </p:spPr>
        <p:txBody>
          <a:bodyPr>
            <a:normAutofit fontScale="90000"/>
          </a:bodyPr>
          <a:lstStyle/>
          <a:p>
            <a:pPr eaLnBrk="1" hangingPunct="1"/>
            <a:r>
              <a:rPr lang="en-US" dirty="0" smtClean="0">
                <a:solidFill>
                  <a:srgbClr val="FF0000"/>
                </a:solidFill>
              </a:rPr>
              <a:t>Non-Functional Requirements </a:t>
            </a:r>
          </a:p>
        </p:txBody>
      </p:sp>
      <p:sp>
        <p:nvSpPr>
          <p:cNvPr id="6" name="Rectangle 5"/>
          <p:cNvSpPr txBox="1">
            <a:spLocks noChangeArrowheads="1"/>
          </p:cNvSpPr>
          <p:nvPr/>
        </p:nvSpPr>
        <p:spPr>
          <a:xfrm>
            <a:off x="117475" y="927100"/>
            <a:ext cx="8907463" cy="55753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50000"/>
              </a:lnSpc>
              <a:buFont typeface="Wingdings" panose="05000000000000000000" pitchFamily="2" charset="2"/>
              <a:buChar char="§"/>
              <a:defRPr/>
            </a:pPr>
            <a:r>
              <a:rPr lang="en-US" sz="2800" b="1" smtClean="0"/>
              <a:t>Implicit expectations from the product </a:t>
            </a:r>
          </a:p>
          <a:p>
            <a:pPr algn="just">
              <a:lnSpc>
                <a:spcPct val="150000"/>
              </a:lnSpc>
              <a:buFont typeface="Wingdings" panose="05000000000000000000" pitchFamily="2" charset="2"/>
              <a:buChar char="§"/>
              <a:defRPr/>
            </a:pPr>
            <a:r>
              <a:rPr lang="en-US" sz="2800" b="1" smtClean="0"/>
              <a:t>Expected features and specifically documented requirements, known as </a:t>
            </a:r>
            <a:r>
              <a:rPr lang="en-US" sz="2800" smtClean="0"/>
              <a:t>"</a:t>
            </a:r>
            <a:r>
              <a:rPr lang="en-US" sz="2800" smtClean="0">
                <a:hlinkClick r:id="rId2" tooltip="List of system quality attributes"/>
              </a:rPr>
              <a:t>quality attributes</a:t>
            </a:r>
            <a:r>
              <a:rPr lang="en-US" sz="2800" smtClean="0"/>
              <a:t>" of a system. </a:t>
            </a:r>
          </a:p>
          <a:p>
            <a:pPr algn="just">
              <a:lnSpc>
                <a:spcPct val="150000"/>
              </a:lnSpc>
              <a:buFont typeface="Wingdings" panose="05000000000000000000" pitchFamily="2" charset="2"/>
              <a:buChar char="§"/>
              <a:defRPr/>
            </a:pPr>
            <a:r>
              <a:rPr lang="en-US" sz="2800" smtClean="0"/>
              <a:t>Also "qualities", "quality goals", "quality of service requirements", "constraints" and "non-behavioral requirements". </a:t>
            </a:r>
          </a:p>
          <a:p>
            <a:pPr algn="just">
              <a:lnSpc>
                <a:spcPct val="150000"/>
              </a:lnSpc>
              <a:defRPr/>
            </a:pPr>
            <a:endParaRPr lang="en-US" sz="2800" b="1" smtClean="0">
              <a:solidFill>
                <a:srgbClr val="FF0000"/>
              </a:solidFill>
            </a:endParaRPr>
          </a:p>
          <a:p>
            <a:pPr marL="185737" indent="0" algn="just">
              <a:lnSpc>
                <a:spcPct val="150000"/>
              </a:lnSpc>
              <a:buFontTx/>
              <a:buNone/>
              <a:defRPr/>
            </a:pPr>
            <a:endParaRPr lang="en-US" sz="2800" b="1" dirty="0" smtClean="0">
              <a:solidFill>
                <a:srgbClr val="FF0000"/>
              </a:solidFill>
            </a:endParaRPr>
          </a:p>
        </p:txBody>
      </p:sp>
    </p:spTree>
    <p:extLst>
      <p:ext uri="{BB962C8B-B14F-4D97-AF65-F5344CB8AC3E}">
        <p14:creationId xmlns:p14="http://schemas.microsoft.com/office/powerpoint/2010/main" val="1649214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117475" y="234950"/>
            <a:ext cx="8907463" cy="608013"/>
          </a:xfrm>
        </p:spPr>
        <p:txBody>
          <a:bodyPr>
            <a:normAutofit fontScale="90000"/>
          </a:bodyPr>
          <a:lstStyle/>
          <a:p>
            <a:pPr eaLnBrk="1" hangingPunct="1"/>
            <a:r>
              <a:rPr lang="en-US" dirty="0" err="1" smtClean="0">
                <a:solidFill>
                  <a:srgbClr val="FF0000"/>
                </a:solidFill>
              </a:rPr>
              <a:t>Cont</a:t>
            </a:r>
            <a:r>
              <a:rPr lang="en-US" dirty="0" smtClean="0">
                <a:solidFill>
                  <a:srgbClr val="FF0000"/>
                </a:solidFill>
              </a:rPr>
              <a:t>… </a:t>
            </a:r>
          </a:p>
        </p:txBody>
      </p:sp>
      <p:sp>
        <p:nvSpPr>
          <p:cNvPr id="4" name="Rectangle 5"/>
          <p:cNvSpPr txBox="1">
            <a:spLocks noChangeArrowheads="1"/>
          </p:cNvSpPr>
          <p:nvPr/>
        </p:nvSpPr>
        <p:spPr bwMode="auto">
          <a:xfrm>
            <a:off x="117475" y="927100"/>
            <a:ext cx="8907463"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4175" indent="-198438">
              <a:lnSpc>
                <a:spcPts val="2600"/>
              </a:lnSpc>
              <a:spcBef>
                <a:spcPts val="600"/>
              </a:spcBef>
              <a:buClr>
                <a:srgbClr val="D62828"/>
              </a:buClr>
              <a:buSzPct val="130000"/>
              <a:buChar char="•"/>
              <a:defRPr sz="2400">
                <a:solidFill>
                  <a:srgbClr val="002654"/>
                </a:solidFill>
                <a:latin typeface="Arial" panose="020B0604020202020204" pitchFamily="34" charset="0"/>
              </a:defRPr>
            </a:lvl1pPr>
            <a:lvl2pPr marL="773113" indent="-198438">
              <a:lnSpc>
                <a:spcPts val="2600"/>
              </a:lnSpc>
              <a:spcBef>
                <a:spcPts val="600"/>
              </a:spcBef>
              <a:buChar char="•"/>
              <a:defRPr sz="2000">
                <a:solidFill>
                  <a:srgbClr val="002654"/>
                </a:solidFill>
                <a:latin typeface="Arial" panose="020B0604020202020204" pitchFamily="34" charset="0"/>
              </a:defRPr>
            </a:lvl2pPr>
            <a:lvl3pPr marL="1149350" indent="-185738">
              <a:lnSpc>
                <a:spcPts val="2600"/>
              </a:lnSpc>
              <a:spcBef>
                <a:spcPts val="600"/>
              </a:spcBef>
              <a:buChar char="•"/>
              <a:defRPr>
                <a:solidFill>
                  <a:srgbClr val="002654"/>
                </a:solidFill>
                <a:latin typeface="Arial" panose="020B0604020202020204" pitchFamily="34" charset="0"/>
              </a:defRPr>
            </a:lvl3pPr>
            <a:lvl4pPr marL="1524000" indent="-184150">
              <a:lnSpc>
                <a:spcPts val="2600"/>
              </a:lnSpc>
              <a:spcBef>
                <a:spcPts val="600"/>
              </a:spcBef>
              <a:buChar char="•"/>
              <a:defRPr sz="1600">
                <a:solidFill>
                  <a:srgbClr val="002654"/>
                </a:solidFill>
                <a:latin typeface="Arial" panose="020B0604020202020204" pitchFamily="34" charset="0"/>
              </a:defRPr>
            </a:lvl4pPr>
            <a:lvl5pPr marL="1905000" indent="-185738">
              <a:lnSpc>
                <a:spcPct val="110000"/>
              </a:lnSpc>
              <a:spcBef>
                <a:spcPct val="30000"/>
              </a:spcBef>
              <a:defRPr sz="1200">
                <a:solidFill>
                  <a:srgbClr val="002654"/>
                </a:solidFill>
                <a:latin typeface="Arial" panose="020B0604020202020204" pitchFamily="34" charset="0"/>
              </a:defRPr>
            </a:lvl5pPr>
            <a:lvl6pPr marL="2362200" indent="-185738" eaLnBrk="0" fontAlgn="base" hangingPunct="0">
              <a:lnSpc>
                <a:spcPct val="110000"/>
              </a:lnSpc>
              <a:spcBef>
                <a:spcPct val="30000"/>
              </a:spcBef>
              <a:spcAft>
                <a:spcPct val="0"/>
              </a:spcAft>
              <a:defRPr sz="1200">
                <a:solidFill>
                  <a:srgbClr val="002654"/>
                </a:solidFill>
                <a:latin typeface="Arial" panose="020B0604020202020204" pitchFamily="34" charset="0"/>
              </a:defRPr>
            </a:lvl6pPr>
            <a:lvl7pPr marL="2819400" indent="-185738" eaLnBrk="0" fontAlgn="base" hangingPunct="0">
              <a:lnSpc>
                <a:spcPct val="110000"/>
              </a:lnSpc>
              <a:spcBef>
                <a:spcPct val="30000"/>
              </a:spcBef>
              <a:spcAft>
                <a:spcPct val="0"/>
              </a:spcAft>
              <a:defRPr sz="1200">
                <a:solidFill>
                  <a:srgbClr val="002654"/>
                </a:solidFill>
                <a:latin typeface="Arial" panose="020B0604020202020204" pitchFamily="34" charset="0"/>
              </a:defRPr>
            </a:lvl7pPr>
            <a:lvl8pPr marL="3276600" indent="-185738" eaLnBrk="0" fontAlgn="base" hangingPunct="0">
              <a:lnSpc>
                <a:spcPct val="110000"/>
              </a:lnSpc>
              <a:spcBef>
                <a:spcPct val="30000"/>
              </a:spcBef>
              <a:spcAft>
                <a:spcPct val="0"/>
              </a:spcAft>
              <a:defRPr sz="1200">
                <a:solidFill>
                  <a:srgbClr val="002654"/>
                </a:solidFill>
                <a:latin typeface="Arial" panose="020B0604020202020204" pitchFamily="34" charset="0"/>
              </a:defRPr>
            </a:lvl8pPr>
            <a:lvl9pPr marL="3733800" indent="-185738" eaLnBrk="0" fontAlgn="base" hangingPunct="0">
              <a:lnSpc>
                <a:spcPct val="110000"/>
              </a:lnSpc>
              <a:spcBef>
                <a:spcPct val="30000"/>
              </a:spcBef>
              <a:spcAft>
                <a:spcPct val="0"/>
              </a:spcAft>
              <a:defRPr sz="1200">
                <a:solidFill>
                  <a:srgbClr val="002654"/>
                </a:solidFill>
                <a:latin typeface="Arial" panose="020B0604020202020204" pitchFamily="34" charset="0"/>
              </a:defRPr>
            </a:lvl9pPr>
          </a:lstStyle>
          <a:p>
            <a:pPr algn="just" eaLnBrk="1" hangingPunct="1">
              <a:lnSpc>
                <a:spcPct val="150000"/>
              </a:lnSpc>
            </a:pPr>
            <a:r>
              <a:rPr lang="en-US" sz="2800" b="1" dirty="0"/>
              <a:t>Qualities—that is non-functional requirements—can be divided into two main categories:</a:t>
            </a:r>
          </a:p>
          <a:p>
            <a:pPr algn="just" eaLnBrk="1" hangingPunct="1">
              <a:lnSpc>
                <a:spcPct val="150000"/>
              </a:lnSpc>
            </a:pPr>
            <a:r>
              <a:rPr lang="en-US" sz="2800" b="1" dirty="0">
                <a:solidFill>
                  <a:srgbClr val="FF0000"/>
                </a:solidFill>
              </a:rPr>
              <a:t>Execution qualities</a:t>
            </a:r>
            <a:r>
              <a:rPr lang="en-US" sz="2800" dirty="0"/>
              <a:t>, such as safety, security and usability, which are observable during operation (at run time).</a:t>
            </a:r>
          </a:p>
          <a:p>
            <a:pPr algn="just" eaLnBrk="1" hangingPunct="1">
              <a:lnSpc>
                <a:spcPct val="150000"/>
              </a:lnSpc>
            </a:pPr>
            <a:r>
              <a:rPr lang="en-US" sz="2800" b="1" dirty="0">
                <a:solidFill>
                  <a:srgbClr val="FF0000"/>
                </a:solidFill>
              </a:rPr>
              <a:t>Evolution qualities</a:t>
            </a:r>
            <a:r>
              <a:rPr lang="en-US" sz="2800" dirty="0"/>
              <a:t>, such as </a:t>
            </a:r>
            <a:r>
              <a:rPr lang="en-US" sz="2800" dirty="0">
                <a:hlinkClick r:id="rId2" tooltip="Software testability"/>
              </a:rPr>
              <a:t>testability</a:t>
            </a:r>
            <a:r>
              <a:rPr lang="en-US" sz="2800" dirty="0"/>
              <a:t>, maintainability, extensibility and scalability, which are embodied in the static structure of the system.</a:t>
            </a:r>
          </a:p>
        </p:txBody>
      </p:sp>
    </p:spTree>
    <p:extLst>
      <p:ext uri="{BB962C8B-B14F-4D97-AF65-F5344CB8AC3E}">
        <p14:creationId xmlns:p14="http://schemas.microsoft.com/office/powerpoint/2010/main" val="3219120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117475" y="234950"/>
            <a:ext cx="8907463" cy="608013"/>
          </a:xfrm>
        </p:spPr>
        <p:txBody>
          <a:bodyPr>
            <a:normAutofit fontScale="90000"/>
          </a:bodyPr>
          <a:lstStyle/>
          <a:p>
            <a:pPr eaLnBrk="1" hangingPunct="1"/>
            <a:r>
              <a:rPr lang="en-US" dirty="0" err="1" smtClean="0">
                <a:solidFill>
                  <a:srgbClr val="FF0000"/>
                </a:solidFill>
              </a:rPr>
              <a:t>Cont</a:t>
            </a:r>
            <a:r>
              <a:rPr lang="en-US" dirty="0" smtClean="0">
                <a:solidFill>
                  <a:srgbClr val="FF0000"/>
                </a:solidFill>
              </a:rPr>
              <a:t>… </a:t>
            </a:r>
          </a:p>
        </p:txBody>
      </p:sp>
      <p:sp>
        <p:nvSpPr>
          <p:cNvPr id="5" name="Rectangle 5"/>
          <p:cNvSpPr txBox="1">
            <a:spLocks noChangeArrowheads="1"/>
          </p:cNvSpPr>
          <p:nvPr/>
        </p:nvSpPr>
        <p:spPr>
          <a:xfrm>
            <a:off x="117475" y="927100"/>
            <a:ext cx="8907463" cy="55753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50000"/>
              </a:lnSpc>
              <a:defRPr/>
            </a:pPr>
            <a:r>
              <a:rPr lang="en-US" sz="2800" b="1" smtClean="0">
                <a:latin typeface="Bradley Hand ITC" panose="03070402050302030203" pitchFamily="66" charset="0"/>
              </a:rPr>
              <a:t>Non-functional requirement are more important than functional requirement </a:t>
            </a:r>
          </a:p>
          <a:p>
            <a:pPr marL="185737" indent="0" algn="just">
              <a:lnSpc>
                <a:spcPct val="150000"/>
              </a:lnSpc>
              <a:buFontTx/>
              <a:buNone/>
              <a:defRPr/>
            </a:pPr>
            <a:r>
              <a:rPr lang="en-US" sz="2800" b="1" smtClean="0">
                <a:latin typeface="Bradley Hand ITC" panose="03070402050302030203" pitchFamily="66" charset="0"/>
              </a:rPr>
              <a:t>                               Why ?</a:t>
            </a:r>
          </a:p>
          <a:p>
            <a:pPr marL="185737" indent="0" algn="just">
              <a:lnSpc>
                <a:spcPct val="150000"/>
              </a:lnSpc>
              <a:buFontTx/>
              <a:buNone/>
              <a:defRPr/>
            </a:pPr>
            <a:r>
              <a:rPr lang="en-US" sz="2800" b="1" smtClean="0">
                <a:latin typeface="Bradley Hand ITC" panose="03070402050302030203" pitchFamily="66" charset="0"/>
              </a:rPr>
              <a:t>Even if miss one of FR the system can work properly but if you miss one of NFR the system is under problem </a:t>
            </a:r>
            <a:endParaRPr lang="en-US" sz="2800" b="1" dirty="0" smtClean="0">
              <a:latin typeface="Bradley Hand ITC" panose="03070402050302030203" pitchFamily="66" charset="0"/>
            </a:endParaRPr>
          </a:p>
        </p:txBody>
      </p:sp>
    </p:spTree>
    <p:extLst>
      <p:ext uri="{BB962C8B-B14F-4D97-AF65-F5344CB8AC3E}">
        <p14:creationId xmlns:p14="http://schemas.microsoft.com/office/powerpoint/2010/main" val="40322194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682</TotalTime>
  <Words>3123</Words>
  <Application>Microsoft Office PowerPoint</Application>
  <PresentationFormat>On-screen Show (4:3)</PresentationFormat>
  <Paragraphs>299</Paragraphs>
  <Slides>46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Arial</vt:lpstr>
      <vt:lpstr>Bradley Hand ITC</vt:lpstr>
      <vt:lpstr>Calibri</vt:lpstr>
      <vt:lpstr>Franklin Gothic Book</vt:lpstr>
      <vt:lpstr>Monotype Sorts</vt:lpstr>
      <vt:lpstr>Perpetua</vt:lpstr>
      <vt:lpstr>Symbol</vt:lpstr>
      <vt:lpstr>Tahoma</vt:lpstr>
      <vt:lpstr>Times New Roman</vt:lpstr>
      <vt:lpstr>Wingdings</vt:lpstr>
      <vt:lpstr>Wingdings 2</vt:lpstr>
      <vt:lpstr>Equity</vt:lpstr>
      <vt:lpstr>Chapter Three </vt:lpstr>
      <vt:lpstr>What you Gather?</vt:lpstr>
      <vt:lpstr>Functional Requirement </vt:lpstr>
      <vt:lpstr>        Examples of Functional Requirements:</vt:lpstr>
      <vt:lpstr>        Cont…</vt:lpstr>
      <vt:lpstr>E.g.2: Library Management System (LMS)</vt:lpstr>
      <vt:lpstr>Non-Functional Requirements </vt:lpstr>
      <vt:lpstr>Cont… </vt:lpstr>
      <vt:lpstr>Cont… </vt:lpstr>
      <vt:lpstr>Example: Library Management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Identifying Use Cases</vt:lpstr>
      <vt:lpstr>PowerPoint Presentation</vt:lpstr>
      <vt:lpstr> 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 </dc:title>
  <dc:creator>Molla</dc:creator>
  <cp:lastModifiedBy>GL</cp:lastModifiedBy>
  <cp:revision>133</cp:revision>
  <dcterms:created xsi:type="dcterms:W3CDTF">2015-11-25T02:21:42Z</dcterms:created>
  <dcterms:modified xsi:type="dcterms:W3CDTF">2020-12-27T11:03:21Z</dcterms:modified>
</cp:coreProperties>
</file>