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83" r:id="rId5"/>
    <p:sldId id="259" r:id="rId6"/>
    <p:sldId id="260" r:id="rId7"/>
    <p:sldId id="284" r:id="rId8"/>
    <p:sldId id="277" r:id="rId9"/>
    <p:sldId id="261" r:id="rId10"/>
    <p:sldId id="278" r:id="rId11"/>
    <p:sldId id="262" r:id="rId12"/>
    <p:sldId id="279" r:id="rId13"/>
    <p:sldId id="263" r:id="rId14"/>
    <p:sldId id="280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6" r:id="rId23"/>
    <p:sldId id="271" r:id="rId24"/>
    <p:sldId id="272" r:id="rId25"/>
    <p:sldId id="281" r:id="rId26"/>
    <p:sldId id="273" r:id="rId27"/>
    <p:sldId id="274" r:id="rId28"/>
    <p:sldId id="282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40454-A057-43D8-AEFC-7CD09E7C3E2C}" type="datetimeFigureOut">
              <a:rPr lang="en-US" smtClean="0"/>
              <a:t>11-Apr-19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04CBB-718B-449E-8645-836D01203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04CBB-718B-449E-8645-836D01203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04CBB-718B-449E-8645-836D01203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2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04CBB-718B-449E-8645-836D01203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04CBB-718B-449E-8645-836D01203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B938-DD5A-441D-8140-543FF2BF349E}" type="datetime1">
              <a:rPr lang="en-US" smtClean="0"/>
              <a:t>11-Apr-19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F4AD-3A47-4A47-AFDD-1FA2945CAA03}" type="datetime1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B81B-B853-4EDA-A654-28196DF4AEEF}" type="datetime1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15-9219-476C-BB6D-ECADC8A9DA03}" type="datetime1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4029-91BA-4EF1-A2D1-A70FD826F8E6}" type="datetime1">
              <a:rPr lang="en-US" smtClean="0"/>
              <a:t>11-Apr-19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D25E-B137-4CE9-AD63-AA68493C638E}" type="datetime1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C05D-22E3-4FC3-A686-A5A7F26B9A62}" type="datetime1">
              <a:rPr lang="en-US" smtClean="0"/>
              <a:t>11-Apr-19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5963-FA66-4C92-9C99-5E3F8BD30F3B}" type="datetime1">
              <a:rPr lang="en-US" smtClean="0"/>
              <a:t>11-Apr-19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22F-A2D8-4867-AF47-1BF8E3AFA8FC}" type="datetime1">
              <a:rPr lang="en-US" smtClean="0"/>
              <a:t>11-Apr-19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53F6-FF17-4C95-8A89-817E474AE948}" type="datetime1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AB94B-8E40-4F75-A991-526FA5489CA3}" type="datetime1">
              <a:rPr lang="en-US" smtClean="0"/>
              <a:t>11-Apr-19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CC3BB7-0022-4CDB-B5C9-EA430DB5BF35}" type="datetime1">
              <a:rPr lang="en-US" smtClean="0"/>
              <a:t>11-Apr-19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BFAB313-F585-4E39-96CE-1247B1945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600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Object Orientation: The new  software paradigm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Chapter -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8763000" cy="6553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both cases, there may be </a:t>
            </a:r>
            <a:r>
              <a:rPr lang="en-US" b="1" i="1" dirty="0"/>
              <a:t>confusion about the relationship between object classes. T</a:t>
            </a:r>
            <a:r>
              <a:rPr lang="en-US" dirty="0"/>
              <a:t>his leads to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poor solutions to the problems, 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loss of benefits of OOSAD, and 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lack of expectation with OOSAD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Thus, before developers start a project, they must decide whether to use OOSAD, have a good reason to adopt OOSAD  and have a good understanding of the risks involved.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458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Environment, Language and Tool Pitfalls:</a:t>
            </a:r>
            <a:endParaRPr lang="en-US" sz="2800" b="1" i="1" dirty="0" smtClean="0"/>
          </a:p>
          <a:p>
            <a:pPr algn="just"/>
            <a:r>
              <a:rPr lang="en-US" sz="2800" b="1" i="1" dirty="0" smtClean="0"/>
              <a:t>Environment</a:t>
            </a:r>
            <a:r>
              <a:rPr lang="en-US" sz="2800" dirty="0" smtClean="0"/>
              <a:t> comprises the </a:t>
            </a:r>
            <a:r>
              <a:rPr lang="en-US" sz="2800" b="1" i="1" dirty="0" smtClean="0"/>
              <a:t>operating systems </a:t>
            </a:r>
            <a:r>
              <a:rPr lang="en-US" sz="2800" dirty="0" smtClean="0"/>
              <a:t>and </a:t>
            </a:r>
            <a:r>
              <a:rPr lang="en-US" sz="2800" b="1" i="1" dirty="0" smtClean="0"/>
              <a:t>application environments </a:t>
            </a:r>
            <a:r>
              <a:rPr lang="en-US" sz="2800" dirty="0" smtClean="0"/>
              <a:t>in which a given project will run.</a:t>
            </a:r>
          </a:p>
          <a:p>
            <a:pPr algn="just"/>
            <a:r>
              <a:rPr lang="en-US" sz="2800" b="1" i="1" dirty="0" smtClean="0"/>
              <a:t> Languages </a:t>
            </a:r>
            <a:r>
              <a:rPr lang="en-US" sz="2800" dirty="0" smtClean="0"/>
              <a:t>include the various </a:t>
            </a:r>
            <a:r>
              <a:rPr lang="en-US" sz="2800" b="1" i="1" dirty="0" smtClean="0"/>
              <a:t>object-oriented languages </a:t>
            </a:r>
            <a:r>
              <a:rPr lang="en-US" sz="2800" dirty="0" smtClean="0"/>
              <a:t>used to implement object design: Smalltalk, C++, Java, and others. </a:t>
            </a:r>
          </a:p>
          <a:p>
            <a:pPr algn="just"/>
            <a:r>
              <a:rPr lang="en-US" sz="2800" b="1" i="1" dirty="0" smtClean="0"/>
              <a:t>Tools</a:t>
            </a:r>
            <a:r>
              <a:rPr lang="en-US" sz="2800" dirty="0" smtClean="0"/>
              <a:t> are what developers use to </a:t>
            </a:r>
            <a:r>
              <a:rPr lang="en-US" sz="2800" b="1" i="1" dirty="0" smtClean="0"/>
              <a:t>create and test the application</a:t>
            </a:r>
            <a:r>
              <a:rPr lang="en-US" sz="2800" dirty="0" smtClean="0"/>
              <a:t>: editors, compilers, browsers, source code management systems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304" y="457200"/>
            <a:ext cx="8769096" cy="6248400"/>
          </a:xfrm>
        </p:spPr>
        <p:txBody>
          <a:bodyPr>
            <a:normAutofit/>
          </a:bodyPr>
          <a:lstStyle/>
          <a:p>
            <a:pPr algn="just"/>
            <a:r>
              <a:rPr lang="en-US" sz="2800" i="1" dirty="0"/>
              <a:t>Selection of the </a:t>
            </a:r>
            <a:r>
              <a:rPr lang="en-US" sz="2800" b="1" i="1" dirty="0">
                <a:solidFill>
                  <a:srgbClr val="FF0000"/>
                </a:solidFill>
              </a:rPr>
              <a:t>wrong environment, language, or tool outbreak the OOSAD project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dirty="0"/>
              <a:t>with constant problems or bugs in the development and even deployment of applications.</a:t>
            </a:r>
          </a:p>
          <a:p>
            <a:pPr algn="just"/>
            <a:r>
              <a:rPr lang="en-US" sz="2800" dirty="0"/>
              <a:t>To prevent this pitfall, </a:t>
            </a:r>
          </a:p>
          <a:p>
            <a:pPr lvl="1"/>
            <a:r>
              <a:rPr lang="en-US" sz="2800" b="1" dirty="0"/>
              <a:t>developers should consider </a:t>
            </a:r>
            <a:r>
              <a:rPr lang="en-US" sz="2800" b="1" dirty="0">
                <a:solidFill>
                  <a:schemeClr val="accent1"/>
                </a:solidFill>
              </a:rPr>
              <a:t>technology, compatibility and economic issues before selection of environment, languages and tools.</a:t>
            </a:r>
          </a:p>
          <a:p>
            <a:pPr lvl="1" algn="just"/>
            <a:r>
              <a:rPr lang="en-US" sz="2800" b="1" dirty="0"/>
              <a:t>developers should validate </a:t>
            </a:r>
            <a:r>
              <a:rPr lang="en-US" sz="2800" b="1" dirty="0">
                <a:solidFill>
                  <a:schemeClr val="accent1"/>
                </a:solidFill>
              </a:rPr>
              <a:t>their selection of tools and languages early by trying out the complete set of tools </a:t>
            </a:r>
            <a:endParaRPr lang="en-US" sz="2800" b="1" i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Implementation Pitfalls :</a:t>
            </a:r>
          </a:p>
          <a:p>
            <a:pPr algn="just"/>
            <a:r>
              <a:rPr lang="en-US" dirty="0" smtClean="0"/>
              <a:t>come from neglecting other </a:t>
            </a:r>
            <a:r>
              <a:rPr lang="en-US" b="1" i="1" dirty="0" smtClean="0"/>
              <a:t>software engineering activities </a:t>
            </a:r>
            <a:r>
              <a:rPr lang="en-US" dirty="0" smtClean="0"/>
              <a:t>such as </a:t>
            </a:r>
          </a:p>
          <a:p>
            <a:pPr lvl="1" algn="just"/>
            <a:r>
              <a:rPr lang="en-US" b="1" i="1" dirty="0" smtClean="0"/>
              <a:t>comprehensive analysis, design, development scheduling and deliverables, and </a:t>
            </a:r>
          </a:p>
          <a:p>
            <a:pPr lvl="1" algn="just"/>
            <a:r>
              <a:rPr lang="en-US" b="1" i="1" dirty="0" smtClean="0"/>
              <a:t>proper planning for system testing and installation/conversion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To prevent growth of this problem:</a:t>
            </a:r>
          </a:p>
          <a:p>
            <a:pPr lvl="1" algn="just"/>
            <a:r>
              <a:rPr lang="en-US" b="1" dirty="0" smtClean="0">
                <a:solidFill>
                  <a:schemeClr val="accent1"/>
                </a:solidFill>
              </a:rPr>
              <a:t>analysis and design be sufficiently completed. </a:t>
            </a:r>
          </a:p>
          <a:p>
            <a:pPr lvl="1" algn="just"/>
            <a:r>
              <a:rPr lang="en-US" b="1" dirty="0" smtClean="0">
                <a:solidFill>
                  <a:schemeClr val="accent1"/>
                </a:solidFill>
              </a:rPr>
              <a:t>define design, implementation, documentation and coding standards for each subsystem and class before coding and implementation take place. </a:t>
            </a:r>
          </a:p>
          <a:p>
            <a:pPr algn="just"/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600" b="1" dirty="0">
                <a:solidFill>
                  <a:srgbClr val="FF0000"/>
                </a:solidFill>
              </a:rPr>
              <a:t>Class and Object Pitfalls</a:t>
            </a:r>
            <a:r>
              <a:rPr lang="en-US" dirty="0">
                <a:solidFill>
                  <a:srgbClr val="FF0000"/>
                </a:solidFill>
              </a:rPr>
              <a:t> :</a:t>
            </a:r>
          </a:p>
          <a:p>
            <a:pPr lvl="0"/>
            <a:r>
              <a:rPr lang="en-US" sz="2800" dirty="0"/>
              <a:t>Confusion of is-a, has-a, and is-implemented-using relationships</a:t>
            </a:r>
            <a:endParaRPr lang="en-US" sz="2400" dirty="0"/>
          </a:p>
          <a:p>
            <a:pPr lvl="0"/>
            <a:r>
              <a:rPr lang="en-US" sz="2800" dirty="0"/>
              <a:t>Confusion of interface and inheritance during implementation </a:t>
            </a:r>
            <a:endParaRPr lang="en-US" sz="2400" dirty="0"/>
          </a:p>
          <a:p>
            <a:pPr lvl="0"/>
            <a:r>
              <a:rPr lang="en-US" sz="2800" dirty="0"/>
              <a:t>Use of inheritance to violate encapsulation</a:t>
            </a:r>
            <a:endParaRPr lang="en-US" sz="2400" dirty="0"/>
          </a:p>
          <a:p>
            <a:pPr lvl="0"/>
            <a:r>
              <a:rPr lang="en-US" sz="2800" dirty="0"/>
              <a:t>Use of multiple inheritance (MI) to invert the is-a relationship; and </a:t>
            </a:r>
            <a:endParaRPr lang="en-US" sz="2400" dirty="0"/>
          </a:p>
          <a:p>
            <a:r>
              <a:rPr lang="en-US" sz="2800" dirty="0"/>
              <a:t>Use of Multiple inheritances in any circumstances.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r>
              <a:rPr lang="en-US" dirty="0" smtClean="0"/>
              <a:t>The above miss use of inheritances leads to </a:t>
            </a:r>
          </a:p>
          <a:p>
            <a:pPr lvl="1"/>
            <a:r>
              <a:rPr lang="en-US" b="1" i="1" dirty="0" smtClean="0"/>
              <a:t>poor hierarchy and class design, </a:t>
            </a:r>
          </a:p>
          <a:p>
            <a:pPr lvl="1"/>
            <a:r>
              <a:rPr lang="en-US" b="1" i="1" dirty="0" smtClean="0"/>
              <a:t>unpredictable behavior of objects, </a:t>
            </a:r>
          </a:p>
          <a:p>
            <a:pPr lvl="1"/>
            <a:r>
              <a:rPr lang="en-US" b="1" i="1" dirty="0" smtClean="0"/>
              <a:t>unnecessary complexity in the project, </a:t>
            </a:r>
          </a:p>
          <a:p>
            <a:pPr lvl="1"/>
            <a:r>
              <a:rPr lang="en-US" b="1" i="1" dirty="0" smtClean="0"/>
              <a:t>loss of OOD benefits, </a:t>
            </a:r>
          </a:p>
          <a:p>
            <a:pPr lvl="1"/>
            <a:r>
              <a:rPr lang="en-US" b="1" i="1" dirty="0" smtClean="0"/>
              <a:t>low rate of code reuse and product instability</a:t>
            </a:r>
          </a:p>
          <a:p>
            <a:r>
              <a:rPr lang="en-US" dirty="0" smtClean="0"/>
              <a:t>To avoid these pitfalls,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developers should set guidelines to create class hierarchies.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For each class to be defined, use the descriptions to determine the relationships with existing classes.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Set up the interface and implementation inheritance according to the class design. 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Set guidelines for how methods should be exported and inherited or overridden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Reuse Pitfalls:</a:t>
            </a:r>
          </a:p>
          <a:p>
            <a:pPr algn="just">
              <a:lnSpc>
                <a:spcPct val="150000"/>
              </a:lnSpc>
            </a:pPr>
            <a:r>
              <a:rPr lang="en-US" sz="3200" dirty="0" smtClean="0"/>
              <a:t>One of the primary goals of OOSAD has been reuse of code. </a:t>
            </a:r>
            <a:r>
              <a:rPr lang="en-US" sz="3200" i="1" dirty="0" smtClean="0"/>
              <a:t>However, the explicit goal of reuse is harder and takes longer because reuse takes time and effort up front</a:t>
            </a:r>
            <a:r>
              <a:rPr lang="en-US" sz="3200" dirty="0" smtClean="0"/>
              <a:t>, whereas OOSAD is promoted and adopted as a means to get software developed more quickly.</a:t>
            </a:r>
            <a:endParaRPr lang="en-US" sz="3200" b="1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The object orientation software process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534400" cy="5638800"/>
          </a:xfrm>
        </p:spPr>
        <p:txBody>
          <a:bodyPr/>
          <a:lstStyle/>
          <a:p>
            <a:r>
              <a:rPr lang="en-US" dirty="0" smtClean="0"/>
              <a:t>In this approach, a system is defined as a collection of objects not as two separate parts(data and function). Because objects do things(i.e. have functionality) &amp; objects know things(i.e. have data)</a:t>
            </a:r>
          </a:p>
          <a:p>
            <a:r>
              <a:rPr lang="en-US" b="1" dirty="0" smtClean="0"/>
              <a:t>A minimal software process(major OOSD activities)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gure 1. A minimal software proces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7962"/>
            <a:ext cx="8229599" cy="37290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r>
              <a:rPr lang="en-US" i="1" dirty="0" smtClean="0"/>
              <a:t>software development is </a:t>
            </a:r>
            <a:r>
              <a:rPr lang="en-US" b="1" i="1" dirty="0" smtClean="0"/>
              <a:t>serial</a:t>
            </a:r>
            <a:r>
              <a:rPr lang="en-US" i="1" dirty="0" smtClean="0"/>
              <a:t> on the large scale and </a:t>
            </a:r>
            <a:r>
              <a:rPr lang="en-US" b="1" i="1" dirty="0" smtClean="0"/>
              <a:t>iterative</a:t>
            </a:r>
            <a:r>
              <a:rPr lang="en-US" i="1" dirty="0" smtClean="0"/>
              <a:t> on the small scale, delivering incremental releases over time</a:t>
            </a:r>
          </a:p>
          <a:p>
            <a:pPr>
              <a:buNone/>
            </a:pPr>
            <a:r>
              <a:rPr lang="en-US" sz="2800" b="1" dirty="0" smtClean="0"/>
              <a:t>Object-oriented requirements gathering</a:t>
            </a:r>
            <a:endParaRPr lang="en-US" sz="28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Purpose</a:t>
            </a:r>
            <a:r>
              <a:rPr lang="en-US" dirty="0" smtClean="0"/>
              <a:t>: </a:t>
            </a:r>
            <a:r>
              <a:rPr lang="en-US" b="1" i="1" dirty="0" smtClean="0"/>
              <a:t>to understand what the system should do</a:t>
            </a:r>
            <a:endParaRPr lang="en-US" i="1" dirty="0" smtClean="0"/>
          </a:p>
          <a:p>
            <a:r>
              <a:rPr lang="en-US" dirty="0" smtClean="0"/>
              <a:t>Is the first step of any software development effort.</a:t>
            </a:r>
          </a:p>
          <a:p>
            <a:pPr lvl="1"/>
            <a:r>
              <a:rPr lang="en-US" dirty="0" smtClean="0"/>
              <a:t>you may not gather all of your requirements at once, but you should at least start with a few</a:t>
            </a:r>
            <a:endParaRPr lang="en-US" b="1" dirty="0" smtClean="0"/>
          </a:p>
          <a:p>
            <a:r>
              <a:rPr lang="en-US" b="1" i="1" dirty="0" smtClean="0">
                <a:solidFill>
                  <a:srgbClr val="FF0000"/>
                </a:solidFill>
              </a:rPr>
              <a:t>Problems</a:t>
            </a:r>
            <a:r>
              <a:rPr lang="en-US" b="1" i="1" dirty="0" smtClean="0"/>
              <a:t> at this stage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many people do not want to </a:t>
            </a:r>
            <a:r>
              <a:rPr lang="en-US" b="1" i="1" dirty="0" smtClean="0"/>
              <a:t>invest the time to elicit requirements</a:t>
            </a:r>
            <a:r>
              <a:rPr lang="en-US" dirty="0" smtClean="0"/>
              <a:t>; instead, they want </a:t>
            </a:r>
            <a:r>
              <a:rPr lang="en-US" b="1" i="1" dirty="0" smtClean="0"/>
              <a:t>to jump right into programming</a:t>
            </a:r>
          </a:p>
          <a:p>
            <a:r>
              <a:rPr lang="en-US" b="1" i="1" dirty="0" smtClean="0"/>
              <a:t>Solution</a:t>
            </a:r>
            <a:r>
              <a:rPr lang="en-US" dirty="0" smtClean="0"/>
              <a:t>: convince all project stakeholders that </a:t>
            </a:r>
            <a:r>
              <a:rPr lang="en-US" b="1" i="1" dirty="0" smtClean="0"/>
              <a:t>this preliminary work is critical</a:t>
            </a:r>
            <a:r>
              <a:rPr lang="en-US" dirty="0" smtClean="0"/>
              <a:t> to the success of the project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b="1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458200" cy="6172200"/>
          </a:xfrm>
        </p:spPr>
        <p:txBody>
          <a:bodyPr/>
          <a:lstStyle/>
          <a:p>
            <a:r>
              <a:rPr lang="en-US" b="1" dirty="0" smtClean="0"/>
              <a:t>Overview of requirements artifacts and their relationships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Figure 2. Overview of requirements artifacts and their relationships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7696199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 Technology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18799"/>
            <a:ext cx="8686800" cy="50292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B0F0"/>
                </a:solidFill>
              </a:rPr>
              <a:t>Object-Oriented (OO) paradigm/standard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is a development strategy based on the concept that systems should be built from a </a:t>
            </a:r>
            <a:r>
              <a:rPr lang="en-US" b="1" dirty="0" smtClean="0"/>
              <a:t>collection of reusable parts called objects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a system development using this paradigm: you need</a:t>
            </a:r>
          </a:p>
          <a:p>
            <a:pPr lvl="1" algn="just"/>
            <a:r>
              <a:rPr lang="en-US" b="1" dirty="0" smtClean="0"/>
              <a:t>Interface objects </a:t>
            </a:r>
            <a:r>
              <a:rPr lang="en-US" dirty="0" smtClean="0"/>
              <a:t>to enable your users to work with your system</a:t>
            </a:r>
          </a:p>
          <a:p>
            <a:pPr lvl="1" algn="just"/>
            <a:r>
              <a:rPr lang="en-US" b="1" dirty="0" smtClean="0"/>
              <a:t>Process objects </a:t>
            </a:r>
            <a:r>
              <a:rPr lang="en-US" dirty="0" smtClean="0"/>
              <a:t>that implement logic that works with several business concepts</a:t>
            </a:r>
          </a:p>
          <a:p>
            <a:pPr lvl="1" algn="just"/>
            <a:r>
              <a:rPr lang="en-US" b="1" dirty="0" smtClean="0"/>
              <a:t>System objects </a:t>
            </a:r>
            <a:r>
              <a:rPr lang="en-US" dirty="0" smtClean="0"/>
              <a:t>that provide technical features such as </a:t>
            </a:r>
            <a:r>
              <a:rPr lang="en-US" b="1" dirty="0" smtClean="0"/>
              <a:t>security</a:t>
            </a:r>
            <a:r>
              <a:rPr lang="en-US" dirty="0" smtClean="0"/>
              <a:t> and </a:t>
            </a:r>
            <a:r>
              <a:rPr lang="en-US" b="1" dirty="0" smtClean="0"/>
              <a:t>messaging</a:t>
            </a:r>
            <a:r>
              <a:rPr lang="en-US" dirty="0" smtClean="0"/>
              <a:t>. 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0"/>
            <a:ext cx="8610600" cy="6553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Object-oriented analysis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Purpose</a:t>
            </a:r>
            <a:r>
              <a:rPr lang="en-US" dirty="0" smtClean="0"/>
              <a:t>: </a:t>
            </a:r>
            <a:r>
              <a:rPr lang="en-US" b="1" i="1" dirty="0" smtClean="0"/>
              <a:t>is to understand what will be built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similar with requirement gathering, their difference is:</a:t>
            </a:r>
          </a:p>
          <a:p>
            <a:pPr lvl="1"/>
            <a:r>
              <a:rPr lang="en-US" b="1" i="1" dirty="0" smtClean="0"/>
              <a:t>requirements gathering: </a:t>
            </a:r>
            <a:r>
              <a:rPr lang="en-US" dirty="0" smtClean="0"/>
              <a:t>is on understanding your users and their potential use of the system</a:t>
            </a:r>
          </a:p>
          <a:p>
            <a:pPr lvl="1"/>
            <a:r>
              <a:rPr lang="en-US" b="1" i="1" dirty="0" smtClean="0"/>
              <a:t>analysis</a:t>
            </a:r>
            <a:r>
              <a:rPr lang="en-US" dirty="0" smtClean="0"/>
              <a:t> :to understanding the system itself</a:t>
            </a:r>
          </a:p>
          <a:p>
            <a:r>
              <a:rPr lang="en-US" dirty="0" smtClean="0"/>
              <a:t>Overview of analysis artifacts and their relationships</a:t>
            </a:r>
            <a:endParaRPr lang="en-US" dirty="0"/>
          </a:p>
        </p:txBody>
      </p:sp>
      <p:pic>
        <p:nvPicPr>
          <p:cNvPr id="4" name="Picture 3" descr="Figure 3. Overview of analysis artifacts and their relationships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67501"/>
            <a:ext cx="5638800" cy="33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important implications of the above figure 	</a:t>
            </a:r>
          </a:p>
          <a:p>
            <a:pPr lvl="1"/>
            <a:r>
              <a:rPr lang="en-US" b="1" i="1" dirty="0" smtClean="0"/>
              <a:t>analysis is an iterative process</a:t>
            </a:r>
            <a:r>
              <a:rPr lang="en-US" dirty="0" smtClean="0"/>
              <a:t>	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requirements gathering and analysis </a:t>
            </a:r>
            <a:r>
              <a:rPr lang="en-US" dirty="0" smtClean="0"/>
              <a:t>are </a:t>
            </a:r>
            <a:r>
              <a:rPr lang="en-US" b="1" i="1" dirty="0" smtClean="0"/>
              <a:t>highly interrelated </a:t>
            </a:r>
            <a:r>
              <a:rPr lang="en-US" dirty="0" smtClean="0"/>
              <a:t>and iterative</a:t>
            </a:r>
          </a:p>
          <a:p>
            <a:pPr lvl="1"/>
            <a:r>
              <a:rPr lang="en-US" dirty="0" smtClean="0"/>
              <a:t>your </a:t>
            </a:r>
            <a:r>
              <a:rPr lang="en-US" b="1" i="1" dirty="0" smtClean="0"/>
              <a:t>essential use case model</a:t>
            </a:r>
            <a:r>
              <a:rPr lang="en-US" dirty="0" smtClean="0"/>
              <a:t>, </a:t>
            </a:r>
            <a:r>
              <a:rPr lang="en-US" b="1" i="1" dirty="0" smtClean="0"/>
              <a:t>essential user interface prototype </a:t>
            </a:r>
            <a:r>
              <a:rPr lang="en-US" dirty="0" smtClean="0"/>
              <a:t>and </a:t>
            </a:r>
            <a:r>
              <a:rPr lang="en-US" b="1" i="1" dirty="0" smtClean="0"/>
              <a:t>CRC model</a:t>
            </a:r>
            <a:r>
              <a:rPr lang="en-US" dirty="0" smtClean="0"/>
              <a:t> evolve into corresponding analysis artifacts</a:t>
            </a:r>
          </a:p>
          <a:p>
            <a:r>
              <a:rPr lang="en-US" dirty="0" smtClean="0"/>
              <a:t>In this figure every possible "drives" relationship is not shown. But that does not mean there is no r/ship between the artifacts. </a:t>
            </a:r>
            <a:r>
              <a:rPr lang="en-US" b="1" dirty="0" smtClean="0"/>
              <a:t>For example</a:t>
            </a:r>
            <a:r>
              <a:rPr lang="en-US" dirty="0" smtClean="0"/>
              <a:t>: as you are </a:t>
            </a:r>
            <a:r>
              <a:rPr lang="en-US" b="1" i="1" dirty="0" smtClean="0"/>
              <a:t>developing use case model you will realize that you are missing a feature in your user interface</a:t>
            </a:r>
            <a:r>
              <a:rPr lang="en-US" dirty="0" smtClean="0"/>
              <a:t>. At this time: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lvl="1" algn="just"/>
            <a:endParaRPr lang="en-US" sz="2800" dirty="0" smtClean="0"/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 smtClean="0"/>
              <a:t>consider </a:t>
            </a:r>
            <a:r>
              <a:rPr lang="en-US" sz="2800" b="1" i="1" dirty="0">
                <a:solidFill>
                  <a:srgbClr val="FF0000"/>
                </a:solidFill>
              </a:rPr>
              <a:t>what the problem is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update your use case model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appropriately, propagate the </a:t>
            </a:r>
            <a:r>
              <a:rPr lang="en-US" sz="2800" b="1" i="1" dirty="0">
                <a:solidFill>
                  <a:srgbClr val="FF0000"/>
                </a:solidFill>
              </a:rPr>
              <a:t>change to your essential use case model</a:t>
            </a:r>
            <a:r>
              <a:rPr lang="en-US" sz="2800" dirty="0"/>
              <a:t>, then to </a:t>
            </a:r>
            <a:r>
              <a:rPr lang="en-US" sz="2800" b="1" i="1" dirty="0">
                <a:solidFill>
                  <a:srgbClr val="FF0000"/>
                </a:solidFill>
              </a:rPr>
              <a:t>your essential user interface model</a:t>
            </a:r>
            <a:r>
              <a:rPr lang="en-US" sz="2800" dirty="0"/>
              <a:t>, then, finally, into your </a:t>
            </a:r>
            <a:r>
              <a:rPr lang="en-US" sz="2800" b="1" i="1" dirty="0">
                <a:solidFill>
                  <a:srgbClr val="FF0000"/>
                </a:solidFill>
              </a:rPr>
              <a:t>user interface model</a:t>
            </a:r>
          </a:p>
          <a:p>
            <a:pPr lvl="1" algn="just"/>
            <a:r>
              <a:rPr lang="en-US" sz="2800" dirty="0"/>
              <a:t>Or </a:t>
            </a:r>
            <a:r>
              <a:rPr lang="en-US" sz="2800" b="1" i="1" dirty="0"/>
              <a:t>update both your use case model and user interface model </a:t>
            </a:r>
            <a:r>
              <a:rPr lang="en-US" sz="2800" dirty="0"/>
              <a:t>together and then </a:t>
            </a:r>
            <a:r>
              <a:rPr lang="en-US" sz="2800" b="1" i="1" dirty="0"/>
              <a:t>propagate the changes to the corresponding requirements artifacts</a:t>
            </a:r>
          </a:p>
          <a:p>
            <a:pPr lvl="1" algn="just"/>
            <a:r>
              <a:rPr lang="en-US" sz="2800" dirty="0"/>
              <a:t> </a:t>
            </a:r>
            <a:r>
              <a:rPr lang="en-US" sz="2800" i="1" dirty="0"/>
              <a:t>This is an important aspect of iterative development</a:t>
            </a:r>
            <a:r>
              <a:rPr lang="en-US" sz="2800" dirty="0"/>
              <a:t> -- you </a:t>
            </a:r>
            <a:r>
              <a:rPr lang="en-US" sz="2800" b="1" i="1" dirty="0"/>
              <a:t>do not necessarily work in a defined order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900" y="457200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1722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Object-oriented design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Purpose</a:t>
            </a:r>
            <a:r>
              <a:rPr lang="en-US" dirty="0" smtClean="0"/>
              <a:t>: is to determine </a:t>
            </a:r>
            <a:r>
              <a:rPr lang="en-US" b="1" i="1" dirty="0" smtClean="0"/>
              <a:t>how you are going to build your system </a:t>
            </a:r>
            <a:r>
              <a:rPr lang="en-US" dirty="0" smtClean="0"/>
              <a:t>-- information needed to </a:t>
            </a:r>
            <a:r>
              <a:rPr lang="en-US" b="1" i="1" dirty="0" smtClean="0"/>
              <a:t>drive the actual implementation of your system</a:t>
            </a:r>
          </a:p>
          <a:p>
            <a:r>
              <a:rPr lang="en-US" dirty="0" smtClean="0"/>
              <a:t>Overview of design artifacts and their relationships</a:t>
            </a:r>
            <a:endParaRPr lang="en-US" dirty="0"/>
          </a:p>
        </p:txBody>
      </p:sp>
      <p:pic>
        <p:nvPicPr>
          <p:cNvPr id="4" name="Picture 3" descr="Figure 4. Overview of design artifacts and their relationships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400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important implications of the above figure 	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b="1" i="1" dirty="0" smtClean="0"/>
              <a:t>design is an iterative process</a:t>
            </a:r>
            <a:r>
              <a:rPr lang="en-US" sz="2800" dirty="0" smtClean="0"/>
              <a:t>	</a:t>
            </a:r>
          </a:p>
          <a:p>
            <a:pPr lvl="1"/>
            <a:r>
              <a:rPr lang="en-US" sz="2800" dirty="0" smtClean="0"/>
              <a:t>analysis and design are </a:t>
            </a:r>
            <a:r>
              <a:rPr lang="en-US" sz="2800" b="1" i="1" dirty="0" smtClean="0"/>
              <a:t>highly interrelated </a:t>
            </a:r>
            <a:r>
              <a:rPr lang="en-US" sz="2800" dirty="0" smtClean="0"/>
              <a:t>and iterative</a:t>
            </a:r>
          </a:p>
          <a:p>
            <a:pPr lvl="1"/>
            <a:r>
              <a:rPr lang="en-US" sz="2800" dirty="0" smtClean="0"/>
              <a:t>your analysis </a:t>
            </a:r>
            <a:r>
              <a:rPr lang="en-US" sz="2800" b="1" i="1" dirty="0" smtClean="0"/>
              <a:t>class model evolves into your design class model </a:t>
            </a:r>
            <a:r>
              <a:rPr lang="en-US" sz="2800" dirty="0" smtClean="0"/>
              <a:t>to reflect features of your </a:t>
            </a:r>
            <a:r>
              <a:rPr lang="en-US" sz="2800" b="1" i="1" dirty="0" smtClean="0"/>
              <a:t>implementation</a:t>
            </a:r>
            <a:r>
              <a:rPr lang="en-US" sz="2800" dirty="0" smtClean="0"/>
              <a:t> </a:t>
            </a:r>
            <a:r>
              <a:rPr lang="en-US" sz="2800" b="1" i="1" dirty="0" smtClean="0"/>
              <a:t>environment, design concepts</a:t>
            </a:r>
          </a:p>
          <a:p>
            <a:r>
              <a:rPr lang="en-US" sz="2800" dirty="0" smtClean="0"/>
              <a:t>At the beginning of the design process you must decide on: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800" dirty="0" smtClean="0"/>
              <a:t>to take a pure, </a:t>
            </a:r>
            <a:r>
              <a:rPr lang="en-US" sz="2800" b="1" i="1" dirty="0" smtClean="0">
                <a:solidFill>
                  <a:srgbClr val="FF0000"/>
                </a:solidFill>
              </a:rPr>
              <a:t>object-oriented approach </a:t>
            </a:r>
            <a:r>
              <a:rPr lang="en-US" sz="2800" dirty="0" smtClean="0"/>
              <a:t>to design or a </a:t>
            </a:r>
            <a:r>
              <a:rPr lang="en-US" sz="2800" b="1" i="1" dirty="0" smtClean="0">
                <a:solidFill>
                  <a:srgbClr val="FF0000"/>
                </a:solidFill>
              </a:rPr>
              <a:t>component-based approach</a:t>
            </a:r>
            <a:r>
              <a:rPr lang="en-US" sz="2800" dirty="0" smtClean="0"/>
              <a:t>?</a:t>
            </a:r>
          </a:p>
          <a:p>
            <a:pPr lvl="2"/>
            <a:r>
              <a:rPr lang="en-US" sz="2400" b="1" dirty="0" smtClean="0"/>
              <a:t>OO approach</a:t>
            </a:r>
            <a:r>
              <a:rPr lang="en-US" sz="2400" dirty="0" smtClean="0"/>
              <a:t>: your software is built from a </a:t>
            </a:r>
            <a:r>
              <a:rPr lang="en-US" sz="2400" b="1" i="1" dirty="0" smtClean="0"/>
              <a:t>collection of classes</a:t>
            </a:r>
          </a:p>
          <a:p>
            <a:pPr lvl="2"/>
            <a:r>
              <a:rPr lang="en-US" sz="2400" b="1" dirty="0" smtClean="0"/>
              <a:t>Component based approach</a:t>
            </a:r>
            <a:r>
              <a:rPr lang="en-US" sz="2400" dirty="0" smtClean="0"/>
              <a:t>: your software is built from a </a:t>
            </a:r>
            <a:r>
              <a:rPr lang="en-US" sz="2400" b="1" dirty="0" smtClean="0"/>
              <a:t>collection of components</a:t>
            </a:r>
            <a:r>
              <a:rPr lang="en-US" sz="2400" dirty="0" smtClean="0"/>
              <a:t>(other components(non-object technologies), classes)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marL="777240" lvl="1" indent="-457200" algn="just">
              <a:buFont typeface="+mj-lt"/>
              <a:buAutoNum type="arabicPeriod"/>
            </a:pPr>
            <a:r>
              <a:rPr lang="en-US" sz="2800"/>
              <a:t>follow all or just a portion of a </a:t>
            </a:r>
            <a:r>
              <a:rPr lang="en-US" sz="2800" b="1" i="1">
                <a:solidFill>
                  <a:srgbClr val="FF0000"/>
                </a:solidFill>
              </a:rPr>
              <a:t>common business architecture</a:t>
            </a:r>
            <a:r>
              <a:rPr lang="en-US" sz="2800"/>
              <a:t>.</a:t>
            </a:r>
          </a:p>
          <a:p>
            <a:pPr marL="777240" lvl="1" indent="-457200" algn="just">
              <a:buFont typeface="+mj-lt"/>
              <a:buAutoNum type="arabicPeriod"/>
            </a:pPr>
            <a:r>
              <a:rPr lang="en-US" sz="2800"/>
              <a:t>take advantage of all or a portion of a </a:t>
            </a:r>
            <a:r>
              <a:rPr lang="en-US" sz="2800" b="1" i="1">
                <a:solidFill>
                  <a:srgbClr val="FF0000"/>
                </a:solidFill>
              </a:rPr>
              <a:t>common technical infrastructure </a:t>
            </a:r>
            <a:r>
              <a:rPr lang="en-US" sz="2800" b="1" i="1"/>
              <a:t>(</a:t>
            </a:r>
            <a:r>
              <a:rPr lang="en-US" sz="2800"/>
              <a:t>Enterprise JavaBeans, CORBA framework etc)</a:t>
            </a:r>
            <a:endParaRPr lang="en-US" sz="2800" b="1" i="1"/>
          </a:p>
          <a:p>
            <a:pPr marL="777240" lvl="1" indent="-457200" algn="just">
              <a:buFont typeface="+mj-lt"/>
              <a:buAutoNum type="arabicPeriod"/>
            </a:pPr>
            <a:r>
              <a:rPr lang="en-US" sz="2800"/>
              <a:t>which </a:t>
            </a:r>
            <a:r>
              <a:rPr lang="en-US" sz="2800" b="1" i="1">
                <a:solidFill>
                  <a:srgbClr val="FF0000"/>
                </a:solidFill>
              </a:rPr>
              <a:t>non-functional requirements and constraints </a:t>
            </a:r>
            <a:r>
              <a:rPr lang="en-US" sz="2800"/>
              <a:t>your system will support (Access Rights &amp; sharing approaches)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4008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Object-oriented programming</a:t>
            </a:r>
            <a:endParaRPr lang="en-US" sz="28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Purpose</a:t>
            </a:r>
            <a:r>
              <a:rPr lang="en-US" dirty="0" smtClean="0"/>
              <a:t>: is </a:t>
            </a:r>
            <a:r>
              <a:rPr lang="en-US" b="1" i="1" dirty="0" smtClean="0"/>
              <a:t>to build your actual system </a:t>
            </a:r>
            <a:r>
              <a:rPr lang="en-US" dirty="0" smtClean="0"/>
              <a:t>-- to develop the code that </a:t>
            </a:r>
            <a:r>
              <a:rPr lang="en-US" b="1" i="1" dirty="0" smtClean="0"/>
              <a:t>fulfills your system's 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artifacts drive development of source code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Figure 5. Design artifacts drive development of source cod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410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important implications of the above figure 	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b="1" i="1" dirty="0" smtClean="0"/>
              <a:t>design and programming are highly interrelated and iterative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Your </a:t>
            </a:r>
            <a:r>
              <a:rPr lang="en-US" b="1" i="1" dirty="0" smtClean="0"/>
              <a:t>programming efforts </a:t>
            </a:r>
            <a:r>
              <a:rPr lang="en-US" dirty="0" smtClean="0"/>
              <a:t>will immediately </a:t>
            </a:r>
            <a:r>
              <a:rPr lang="en-US" b="1" i="1" dirty="0" smtClean="0"/>
              <a:t>reveal weaknesses </a:t>
            </a:r>
            <a:r>
              <a:rPr lang="en-US" dirty="0" smtClean="0"/>
              <a:t>in your </a:t>
            </a:r>
            <a:r>
              <a:rPr lang="en-US" b="1" i="1" dirty="0" smtClean="0"/>
              <a:t>design that will have to be addressed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focus on two types of source code: </a:t>
            </a:r>
          </a:p>
          <a:p>
            <a:pPr lvl="1" algn="just">
              <a:lnSpc>
                <a:spcPct val="15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object-oriented code </a:t>
            </a:r>
            <a:r>
              <a:rPr lang="en-US" dirty="0" smtClean="0"/>
              <a:t>such as Java code or C++, and </a:t>
            </a:r>
          </a:p>
          <a:p>
            <a:pPr lvl="1" algn="just">
              <a:lnSpc>
                <a:spcPct val="150000"/>
              </a:lnSpc>
            </a:pPr>
            <a:r>
              <a:rPr lang="en-US" b="1" i="1" dirty="0" smtClean="0">
                <a:solidFill>
                  <a:srgbClr val="FF0000"/>
                </a:solidFill>
              </a:rPr>
              <a:t>persistence mechanism code </a:t>
            </a:r>
            <a:r>
              <a:rPr lang="en-US" dirty="0" smtClean="0"/>
              <a:t>such as data definition language (DDL), data manipulation language (DML), stored procedures, and triggers. 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Your </a:t>
            </a:r>
            <a:r>
              <a:rPr lang="en-US" b="1" i="1" dirty="0"/>
              <a:t>class models, state chart diagrams, user interface prototypes, business rules, and collaboration diagrams </a:t>
            </a:r>
            <a:r>
              <a:rPr lang="en-US" dirty="0"/>
              <a:t>drive the development of your </a:t>
            </a:r>
            <a:r>
              <a:rPr lang="en-US" b="1" i="1" dirty="0">
                <a:solidFill>
                  <a:srgbClr val="FF0000"/>
                </a:solidFill>
              </a:rPr>
              <a:t>object-oriented code</a:t>
            </a:r>
          </a:p>
          <a:p>
            <a:pPr algn="just">
              <a:lnSpc>
                <a:spcPct val="150000"/>
              </a:lnSpc>
            </a:pPr>
            <a:r>
              <a:rPr lang="en-US" b="1" i="1" dirty="0"/>
              <a:t>your persistence model </a:t>
            </a:r>
            <a:r>
              <a:rPr lang="en-US" dirty="0"/>
              <a:t>drives the development of your </a:t>
            </a:r>
            <a:r>
              <a:rPr lang="en-US" b="1" i="1" dirty="0">
                <a:solidFill>
                  <a:srgbClr val="FF0000"/>
                </a:solidFill>
              </a:rPr>
              <a:t>persistence code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534400" cy="64008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Object-oriented testing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Purpose</a:t>
            </a:r>
            <a:r>
              <a:rPr lang="en-US" dirty="0" smtClean="0"/>
              <a:t>: </a:t>
            </a:r>
            <a:r>
              <a:rPr lang="en-US" b="1" i="1" dirty="0" smtClean="0"/>
              <a:t>identifying and  fixing problems  </a:t>
            </a:r>
          </a:p>
          <a:p>
            <a:r>
              <a:rPr lang="en-US" b="1" i="1" dirty="0" smtClean="0"/>
              <a:t>A fundamental rule of SE</a:t>
            </a:r>
            <a:r>
              <a:rPr lang="en-US" dirty="0" smtClean="0"/>
              <a:t>: is that you should test as early as possible. It is available in all stages.</a:t>
            </a:r>
          </a:p>
          <a:p>
            <a:r>
              <a:rPr lang="en-US" dirty="0" smtClean="0"/>
              <a:t>Most mistakes are made </a:t>
            </a:r>
            <a:r>
              <a:rPr lang="en-US" b="1" i="1" dirty="0" smtClean="0"/>
              <a:t>early in the life of a project </a:t>
            </a:r>
            <a:r>
              <a:rPr lang="en-US" dirty="0" smtClean="0"/>
              <a:t>and </a:t>
            </a:r>
            <a:r>
              <a:rPr lang="en-US" b="1" i="1" dirty="0" smtClean="0"/>
              <a:t>the cost of fixing defects increases exponentially </a:t>
            </a:r>
            <a:r>
              <a:rPr lang="en-US" dirty="0" smtClean="0"/>
              <a:t>the later they are found.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Technical people </a:t>
            </a:r>
            <a:r>
              <a:rPr lang="en-US" dirty="0" smtClean="0"/>
              <a:t>are very </a:t>
            </a:r>
            <a:r>
              <a:rPr lang="en-US" b="1" i="1" dirty="0" smtClean="0"/>
              <a:t>good at things like design and coding </a:t>
            </a:r>
            <a:r>
              <a:rPr lang="en-US" dirty="0" smtClean="0"/>
              <a:t>but are often </a:t>
            </a:r>
            <a:r>
              <a:rPr lang="en-US" b="1" i="1" dirty="0" smtClean="0"/>
              <a:t>not as good at non-technical tasks </a:t>
            </a:r>
            <a:r>
              <a:rPr lang="en-US" dirty="0" smtClean="0"/>
              <a:t>such as </a:t>
            </a:r>
            <a:r>
              <a:rPr lang="en-US" b="1" i="1" dirty="0" smtClean="0"/>
              <a:t>gathering requirements and performing analysis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Developers</a:t>
            </a:r>
            <a:r>
              <a:rPr lang="en-US" dirty="0" smtClean="0"/>
              <a:t> have a tendency to </a:t>
            </a:r>
            <a:r>
              <a:rPr lang="en-US" b="1" i="1" dirty="0" smtClean="0"/>
              <a:t>make more errors during requirements definition </a:t>
            </a:r>
            <a:r>
              <a:rPr lang="en-US" dirty="0" smtClean="0"/>
              <a:t>and </a:t>
            </a:r>
            <a:r>
              <a:rPr lang="en-US" b="1" i="1" dirty="0" smtClean="0"/>
              <a:t>analysis than during design and coding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Benefits of object orientation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4864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b="1" dirty="0" smtClean="0"/>
              <a:t>Reduced Maintenance: </a:t>
            </a:r>
            <a:r>
              <a:rPr lang="en-US" sz="2800" dirty="0" smtClean="0"/>
              <a:t> the system will have </a:t>
            </a:r>
            <a:r>
              <a:rPr lang="en-US" sz="2800" dirty="0" smtClean="0">
                <a:solidFill>
                  <a:schemeClr val="accent1"/>
                </a:solidFill>
              </a:rPr>
              <a:t>longer life and less maintenance cost</a:t>
            </a:r>
            <a:r>
              <a:rPr lang="en-US" sz="2800" dirty="0" smtClean="0"/>
              <a:t> because most of the </a:t>
            </a:r>
            <a:r>
              <a:rPr lang="en-US" sz="2800" b="1" i="1" dirty="0" smtClean="0"/>
              <a:t>processes within the system are encapsulated and behaviors are reused</a:t>
            </a:r>
          </a:p>
          <a:p>
            <a:pPr lvl="1" algn="just">
              <a:lnSpc>
                <a:spcPct val="150000"/>
              </a:lnSpc>
            </a:pPr>
            <a:r>
              <a:rPr lang="en-US" sz="2800" b="1" dirty="0" smtClean="0"/>
              <a:t>Real-World Modeling: </a:t>
            </a:r>
            <a:r>
              <a:rPr lang="en-US" sz="2800" dirty="0" smtClean="0"/>
              <a:t>tends to model the real world in a more complete fashion than do traditional methods. The model is based on </a:t>
            </a:r>
            <a:r>
              <a:rPr lang="en-US" sz="2800" b="1" i="1" dirty="0" smtClean="0"/>
              <a:t>objects</a:t>
            </a:r>
            <a:r>
              <a:rPr lang="en-US" sz="2800" dirty="0" smtClean="0"/>
              <a:t>, </a:t>
            </a:r>
            <a:r>
              <a:rPr lang="en-US" sz="2800" b="1" i="1" dirty="0" smtClean="0"/>
              <a:t>rather than on data and processing.</a:t>
            </a:r>
          </a:p>
          <a:p>
            <a:pPr lvl="1"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762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Cont</a:t>
            </a:r>
            <a:r>
              <a:rPr lang="en-US" b="1" dirty="0" smtClean="0">
                <a:solidFill>
                  <a:srgbClr val="FF0000"/>
                </a:solidFill>
              </a:rPr>
              <a:t>…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610600" cy="548640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b="1"/>
              <a:t>Improved Reliability and Flexibility: </a:t>
            </a:r>
            <a:r>
              <a:rPr lang="en-US" sz="2800"/>
              <a:t> more reliable than traditional systems, primarily </a:t>
            </a:r>
            <a:r>
              <a:rPr lang="en-US" sz="2800" b="1" i="1"/>
              <a:t>because new behaviors can be "built" from existing objects. </a:t>
            </a:r>
            <a:r>
              <a:rPr lang="en-US" sz="2800"/>
              <a:t>The new objects may inherit data attributes or behaviors  from one, or many other objects.</a:t>
            </a:r>
          </a:p>
          <a:p>
            <a:pPr lvl="1" algn="just">
              <a:lnSpc>
                <a:spcPct val="150000"/>
              </a:lnSpc>
            </a:pPr>
            <a:r>
              <a:rPr lang="en-US" sz="2800" b="1"/>
              <a:t>High Code Reusability:  </a:t>
            </a:r>
            <a:r>
              <a:rPr lang="en-US" sz="2800"/>
              <a:t>inheritance allows code reusability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0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8610600" cy="6248400"/>
          </a:xfrm>
        </p:spPr>
        <p:txBody>
          <a:bodyPr/>
          <a:lstStyle/>
          <a:p>
            <a:pPr lvl="1">
              <a:buNone/>
            </a:pPr>
            <a:r>
              <a:rPr lang="en-US" b="1" dirty="0" smtClean="0"/>
              <a:t>In general object orientation has the following advantages:</a:t>
            </a:r>
          </a:p>
          <a:p>
            <a:pPr lvl="1"/>
            <a:r>
              <a:rPr lang="en-US" b="1" dirty="0" smtClean="0"/>
              <a:t>Simplicity: </a:t>
            </a:r>
            <a:r>
              <a:rPr lang="en-US" b="1" i="1" dirty="0" smtClean="0"/>
              <a:t>software objects model real world objects</a:t>
            </a:r>
            <a:r>
              <a:rPr lang="en-US" dirty="0" smtClean="0"/>
              <a:t>, so the complexity is reduced and the program structure is very clear; </a:t>
            </a:r>
          </a:p>
          <a:p>
            <a:pPr lvl="1"/>
            <a:r>
              <a:rPr lang="en-US" b="1" dirty="0" smtClean="0"/>
              <a:t>Modularity</a:t>
            </a:r>
            <a:r>
              <a:rPr lang="en-US" dirty="0" smtClean="0"/>
              <a:t>: each </a:t>
            </a:r>
            <a:r>
              <a:rPr lang="en-US" b="1" i="1" dirty="0" smtClean="0"/>
              <a:t>object forms a separate entity</a:t>
            </a:r>
          </a:p>
          <a:p>
            <a:pPr lvl="1"/>
            <a:r>
              <a:rPr lang="en-US" b="1" dirty="0" smtClean="0"/>
              <a:t>Modifiability: </a:t>
            </a:r>
            <a:r>
              <a:rPr lang="en-US" dirty="0" smtClean="0"/>
              <a:t>it is </a:t>
            </a:r>
            <a:r>
              <a:rPr lang="en-US" b="1" i="1" dirty="0" smtClean="0"/>
              <a:t>easy to make minor changes in the data representation or the procedures</a:t>
            </a:r>
            <a:r>
              <a:rPr lang="en-US" dirty="0" smtClean="0"/>
              <a:t>. Changes inside a class </a:t>
            </a:r>
            <a:r>
              <a:rPr lang="en-US" b="1" i="1" dirty="0" smtClean="0"/>
              <a:t>do not affect </a:t>
            </a:r>
            <a:r>
              <a:rPr lang="en-US" dirty="0" smtClean="0"/>
              <a:t>any other part of a program</a:t>
            </a:r>
          </a:p>
          <a:p>
            <a:pPr lvl="1"/>
            <a:r>
              <a:rPr lang="en-US" b="1" dirty="0" smtClean="0"/>
              <a:t>Extensibility</a:t>
            </a:r>
            <a:r>
              <a:rPr lang="en-US" dirty="0" smtClean="0"/>
              <a:t>: adding new features or responding to changing operating environments can be solved by </a:t>
            </a:r>
            <a:r>
              <a:rPr lang="en-US" b="1" i="1" dirty="0" smtClean="0"/>
              <a:t>introducing a few new objects and modifying some existing ones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Maintainability</a:t>
            </a:r>
            <a:r>
              <a:rPr lang="en-US" dirty="0" smtClean="0"/>
              <a:t>: objects can be maintained separately, </a:t>
            </a:r>
            <a:r>
              <a:rPr lang="en-US" b="1" i="1" dirty="0" smtClean="0"/>
              <a:t>making locating and fixing problems easier</a:t>
            </a:r>
          </a:p>
          <a:p>
            <a:pPr lvl="1"/>
            <a:r>
              <a:rPr lang="en-US" b="1" dirty="0" smtClean="0"/>
              <a:t>Re-usability</a:t>
            </a:r>
            <a:r>
              <a:rPr lang="en-US" dirty="0" smtClean="0"/>
              <a:t>: objects can be reused in different programs.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447800"/>
            <a:ext cx="8458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Drawbacks of Object orientation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590800"/>
            <a:ext cx="8686800" cy="4114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Lack of understanding and unrealistic expectations </a:t>
            </a:r>
            <a:r>
              <a:rPr lang="en-US" b="1" dirty="0" smtClean="0"/>
              <a:t>are causes for abuse and misuse of new technologies. 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There are different drawback/pitfalls. Let see them one by one</a:t>
            </a:r>
          </a:p>
          <a:p>
            <a:pPr lvl="2"/>
            <a:endParaRPr lang="en-US" b="1" i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2955"/>
            <a:ext cx="8458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Conceptual Pitfalls: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confusion about </a:t>
            </a:r>
            <a:r>
              <a:rPr lang="en-US" b="1" i="1" dirty="0" smtClean="0"/>
              <a:t>what OOSAD is </a:t>
            </a:r>
            <a:r>
              <a:rPr lang="en-US" dirty="0" smtClean="0"/>
              <a:t>and </a:t>
            </a:r>
            <a:r>
              <a:rPr lang="en-US" b="1" i="1" dirty="0" smtClean="0"/>
              <a:t>what it requires: Managers and developers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 smtClean="0"/>
              <a:t>Adopting new technology has impact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 smtClean="0"/>
              <a:t>Assume that using OOSAD will </a:t>
            </a:r>
            <a:r>
              <a:rPr lang="en-US" sz="2600" b="1" i="1" dirty="0" smtClean="0"/>
              <a:t>eliminate various development bottlenecks, reduce the management of complexity </a:t>
            </a:r>
            <a:r>
              <a:rPr lang="en-US" sz="2600" dirty="0" smtClean="0"/>
              <a:t>and </a:t>
            </a:r>
            <a:r>
              <a:rPr lang="en-US" sz="2600" b="1" i="1" dirty="0" smtClean="0"/>
              <a:t>provide architectural modularity</a:t>
            </a:r>
            <a:r>
              <a:rPr lang="en-US" sz="2600" dirty="0" smtClean="0"/>
              <a:t>. </a:t>
            </a:r>
            <a:r>
              <a:rPr lang="en-US" sz="2600" dirty="0" smtClean="0">
                <a:solidFill>
                  <a:srgbClr val="FF0000"/>
                </a:solidFill>
              </a:rPr>
              <a:t>But this  may work best with </a:t>
            </a:r>
            <a:r>
              <a:rPr lang="en-US" sz="2600" b="1" i="1" dirty="0" smtClean="0">
                <a:solidFill>
                  <a:srgbClr val="FF0000"/>
                </a:solidFill>
              </a:rPr>
              <a:t>different management and scheduling techniques</a:t>
            </a:r>
            <a:r>
              <a:rPr lang="en-US" sz="2600" b="1" i="1" dirty="0" smtClean="0"/>
              <a:t>.</a:t>
            </a:r>
          </a:p>
          <a:p>
            <a:pPr lvl="2"/>
            <a:endParaRPr lang="en-US" b="1" i="1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87" y="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pPr marL="320040" lvl="1" indent="0" algn="just">
              <a:buNone/>
            </a:pPr>
            <a:r>
              <a:rPr lang="en-US" sz="2600" dirty="0" smtClean="0"/>
              <a:t>3. Neglecting software engineering process(SDLC)</a:t>
            </a:r>
            <a:endParaRPr lang="en-US" sz="2600" b="1" i="1" dirty="0"/>
          </a:p>
          <a:p>
            <a:pPr marL="320040" lvl="1" indent="0" algn="just">
              <a:buNone/>
            </a:pPr>
            <a:r>
              <a:rPr lang="en-US" sz="2600" dirty="0" smtClean="0"/>
              <a:t>4.Developers lack enough knowledge and education about OOSAD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all </a:t>
            </a:r>
            <a:r>
              <a:rPr lang="en-US" b="1" dirty="0"/>
              <a:t>four</a:t>
            </a:r>
            <a:r>
              <a:rPr lang="en-US" dirty="0"/>
              <a:t> of the above areas, </a:t>
            </a:r>
            <a:r>
              <a:rPr lang="en-US" b="1" dirty="0">
                <a:solidFill>
                  <a:srgbClr val="0070C0"/>
                </a:solidFill>
              </a:rPr>
              <a:t>time spent at the beginning will save time later. </a:t>
            </a:r>
            <a:r>
              <a:rPr lang="en-US" b="1" dirty="0">
                <a:solidFill>
                  <a:srgbClr val="FF0000"/>
                </a:solidFill>
              </a:rPr>
              <a:t>But top managements do not understand this they would rather like to have the product ready in the least amount of time and cost.</a:t>
            </a:r>
          </a:p>
          <a:p>
            <a:pPr algn="just"/>
            <a:r>
              <a:rPr lang="en-US" b="1" i="1" dirty="0"/>
              <a:t>Education and experience are keys for the success of any OOSAD project</a:t>
            </a:r>
            <a:r>
              <a:rPr lang="en-US" dirty="0"/>
              <a:t>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0"/>
            <a:ext cx="8763000" cy="65532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C</a:t>
            </a:r>
            <a:r>
              <a:rPr lang="en-US" dirty="0" smtClean="0"/>
              <a:t>ome from the struggle to </a:t>
            </a:r>
            <a:r>
              <a:rPr lang="en-US" b="1" i="1" dirty="0" smtClean="0"/>
              <a:t>manage complexity </a:t>
            </a:r>
            <a:r>
              <a:rPr lang="en-US" dirty="0" smtClean="0"/>
              <a:t>using OO technology</a:t>
            </a:r>
          </a:p>
          <a:p>
            <a:pPr algn="just"/>
            <a:r>
              <a:rPr lang="en-US" dirty="0" smtClean="0"/>
              <a:t>Two possible situations are related to this drawback are: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developers may take a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SDLC approach to analysis and design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and then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attempt to implement it using object-oriented techniques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developers may attempt to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use an OOSAD approach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, but then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create classes with their hierarchies and connections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which is more along the lines of </a:t>
            </a:r>
            <a:r>
              <a:rPr lang="en-US" b="1" i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traditional programs</a:t>
            </a:r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458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Analysis and Design Pitfalls 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B313-F585-4E39-96CE-1247B19455B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1585</TotalTime>
  <Words>1512</Words>
  <Application>Microsoft Office PowerPoint</Application>
  <PresentationFormat>On-screen Show (4:3)</PresentationFormat>
  <Paragraphs>196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Chapter - Two</vt:lpstr>
      <vt:lpstr>Object Technology</vt:lpstr>
      <vt:lpstr>Benefits of object orientation</vt:lpstr>
      <vt:lpstr>Cont… </vt:lpstr>
      <vt:lpstr>PowerPoint Presentation</vt:lpstr>
      <vt:lpstr>Drawbacks of Object orientation</vt:lpstr>
      <vt:lpstr>Conceptual Pitfalls: </vt:lpstr>
      <vt:lpstr>Cont…</vt:lpstr>
      <vt:lpstr>Analysis and Design Pitfalls :</vt:lpstr>
      <vt:lpstr>Cont…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object orientation software process</vt:lpstr>
      <vt:lpstr>PowerPoint Presentation</vt:lpstr>
      <vt:lpstr>PowerPoint Presentation</vt:lpstr>
      <vt:lpstr>PowerPoint Presentation</vt:lpstr>
      <vt:lpstr>Cont… </vt:lpstr>
      <vt:lpstr>Cont…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Molla</dc:creator>
  <cp:lastModifiedBy>SAMUEL</cp:lastModifiedBy>
  <cp:revision>224</cp:revision>
  <dcterms:created xsi:type="dcterms:W3CDTF">2015-11-04T01:40:16Z</dcterms:created>
  <dcterms:modified xsi:type="dcterms:W3CDTF">2019-04-11T20:36:27Z</dcterms:modified>
</cp:coreProperties>
</file>