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3" r:id="rId7"/>
    <p:sldId id="264" r:id="rId8"/>
    <p:sldId id="266" r:id="rId9"/>
    <p:sldId id="265" r:id="rId10"/>
    <p:sldId id="27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-624" y="-102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CB9800-54FB-4D9F-9EB0-FBF276CBD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74120701-D70C-4B50-9448-582E99B74AC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EB4FA7BB-4BEE-42CE-8512-8502F86721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831B0D76-0360-4ABB-ADB3-605EDCC033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5DA58C-B3EA-4026-A594-31F4FC33E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9838312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1B7489-2AD6-4877-BE10-9E6CF53F29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9827E468-F513-4AC2-8DB4-612EA1EF6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B1DEE25-6135-48A6-B1BB-53FDDFF274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31E4F7E6-918D-434F-9C6C-3465F8A16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49EF1E7-95CE-465C-98AA-8F404A40B4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4919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ED9D2F80-8CF6-4374-B7E2-EC2DECE0430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06073D1E-03A6-4262-8386-DC1E409EB0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056C118-4980-4F8D-8837-CE92862242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88063E1-E992-470D-B8FD-D7826702F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7BBA5095-E776-4396-B614-49CD2EF26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19688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08BBF73-4B96-4055-8B83-6E6151F63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56278323-DB2D-4F47-A8F0-326F6A6896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75FAF79-969A-4564-9996-4BB715685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A6F3658B-5707-4BF0-AA0F-3D58FA5F6F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EAACDEEC-E5E9-439B-856E-0FBF8330E1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2694496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103F62F-D840-4B3F-A149-F736A01791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779C3C52-99BB-4A4C-A1F0-2CB2674314B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0C0A561E-01B1-48F1-A6B4-0970F13029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F72D186D-3340-4B14-8A4B-9A9DF8CF9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3848F00-895D-41CC-A3AF-F278A9455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03135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9AC7CE6-1CAC-44F4-B501-3267220AE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F31890F4-E435-4CEC-8F2E-CC50F60AFC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E9FF62E9-C5F4-4F6B-94B2-25286DD696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022BE4C-399D-4EC6-A91D-B0A4E0DF1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3D8D8409-B2E6-477B-97B1-75AF2EBC84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C7A26598-6206-46C0-9F61-579B6E6D5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8785891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A0B763B8-29B1-464F-8FB1-BECB945489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1F520CC-E54A-4AE8-9E9C-535F1D25DE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90AC7B81-4452-4DD0-934D-A5B43A72D8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7544DCC-BB96-4C11-BD67-FA5D044726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F11A1BDC-3DCD-4A75-A9C7-A00A68201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12EC50FB-34A7-484A-827A-869E00A07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869B5D8F-604A-4127-B0EB-ECB150143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EA1DC926-5C64-4345-B33C-737500BA8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1158951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42CC668-D282-4636-A52F-A1014A9DF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A7F3C838-4F48-4895-B918-004CA2BEE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2815F064-0626-4B3F-ABD2-28CCB1212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EBC55342-1CC2-409D-B91A-157ABC0D2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37568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93485EFB-5E11-47A4-B28B-475258A980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A1404741-5D34-4B3E-84DC-3626614F22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CDC058A1-423E-4832-95D0-C0342655F1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42505183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6297AB9-3E25-4987-82AC-874ACF656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E8915FE2-2161-4B34-94B3-431C7DD73D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EBC03DBB-7B57-4BDA-A286-8B9105FC673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6076FF62-A570-4E3E-AA34-CA5BF774BA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DEDD18D-7F5C-4B80-8C97-C813688299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0AB5651E-F988-4C9B-B450-AF549C66A8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7591967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3760DFD-B80A-4EA0-BF32-C776E944F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F716401A-4BB3-45DD-AEAF-CAFE5879BC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CCFC435-89F6-48FD-99A4-CE341F25E8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8621EFEE-BA84-4F97-B482-5D0417F7FD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EEF56DDA-99EB-42FB-8DF0-0D74D7032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98A2A4FA-6D6B-4389-A6C2-43C371A69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5671370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FECA8BBB-9492-4F3C-9D3C-6DD4389990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FECCDD17-A069-49E4-99CD-B4FDA28DF4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9EEF880-21AE-4290-91BC-A09A3F42D07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C8DA6E-126D-448E-85E4-BA1ED7F82781}" type="datetimeFigureOut">
              <a:rPr lang="en-IN" smtClean="0"/>
              <a:pPr/>
              <a:t>18-07-2019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70806625-DAD2-4748-9EF1-0E104533DCF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D242E29F-152B-4DE3-BE4B-E98CE12ADF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F8F2C-8BDC-48FE-A18F-2A69D565B9FD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2068978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DBDBD25-EB2D-4CAD-83BE-F20200DDB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43339" y="991292"/>
            <a:ext cx="10240618" cy="1325563"/>
          </a:xfrm>
        </p:spPr>
        <p:txBody>
          <a:bodyPr>
            <a:noAutofit/>
          </a:bodyPr>
          <a:lstStyle/>
          <a:p>
            <a:pPr algn="ctr"/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Chapter Three</a:t>
            </a:r>
            <a:b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Memory Management</a:t>
            </a:r>
            <a:b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43FE37A4-493F-43FE-8C79-1E09038E77FD}"/>
              </a:ext>
            </a:extLst>
          </p:cNvPr>
          <p:cNvSpPr/>
          <p:nvPr/>
        </p:nvSpPr>
        <p:spPr>
          <a:xfrm>
            <a:off x="0" y="1654073"/>
            <a:ext cx="12192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800" b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What is memory?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Memory is one of the most important resources of the computer system that is used to store data and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programs.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part of the operating system that manages memory is called the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Memory Manager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(MM).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main functions of the Memory Manager (MM) are the following: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Keeping track of which part of memory are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 use and which parts are free</a:t>
            </a:r>
            <a:endParaRPr lang="en-IN" sz="2400" b="1" i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Allocating and deallocating memory to processes.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Managing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swapping between memory and disk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when memory is not big enough to hold all the processes.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xmlns="" val="22499841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="" xmlns:a16="http://schemas.microsoft.com/office/drawing/2014/main" id="{B7AEBA85-9198-4C70-89C5-40BCD1F720D0}"/>
              </a:ext>
            </a:extLst>
          </p:cNvPr>
          <p:cNvSpPr/>
          <p:nvPr/>
        </p:nvSpPr>
        <p:spPr>
          <a:xfrm>
            <a:off x="2067339" y="502431"/>
            <a:ext cx="5870713" cy="109260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IN" sz="6500" b="1" cap="none" spc="0" dirty="0">
                <a:ln w="12700">
                  <a:solidFill>
                    <a:schemeClr val="accent1"/>
                  </a:solidFill>
                  <a:prstDash val="solid"/>
                </a:ln>
                <a:pattFill prst="pct50">
                  <a:fgClr>
                    <a:schemeClr val="accent1"/>
                  </a:fgClr>
                  <a:bgClr>
                    <a:schemeClr val="accent1">
                      <a:lumMod val="20000"/>
                      <a:lumOff val="80000"/>
                    </a:schemeClr>
                  </a:bgClr>
                </a:pattFill>
                <a:effectLst>
                  <a:outerShdw dist="38100" dir="2640000" algn="bl" rotWithShape="0">
                    <a:schemeClr val="accent1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Thank You!!!</a:t>
            </a:r>
            <a:endParaRPr lang="en-IN" sz="6500" b="1" cap="none" spc="0" dirty="0">
              <a:ln w="12700">
                <a:solidFill>
                  <a:schemeClr val="accent1"/>
                </a:solidFill>
                <a:prstDash val="solid"/>
              </a:ln>
              <a:pattFill prst="pct50">
                <a:fgClr>
                  <a:schemeClr val="accent1"/>
                </a:fgClr>
                <a:bgClr>
                  <a:schemeClr val="accent1">
                    <a:lumMod val="20000"/>
                    <a:lumOff val="80000"/>
                  </a:schemeClr>
                </a:bgClr>
              </a:pattFill>
              <a:effectLst>
                <a:outerShdw dist="38100" dir="2640000" algn="bl" rotWithShape="0">
                  <a:schemeClr val="accent1"/>
                </a:outerShdw>
              </a:effectLst>
            </a:endParaRPr>
          </a:p>
        </p:txBody>
      </p:sp>
      <p:pic>
        <p:nvPicPr>
          <p:cNvPr id="7" name="Picture 2" descr="Image result for question mark image">
            <a:extLst>
              <a:ext uri="{FF2B5EF4-FFF2-40B4-BE49-F238E27FC236}">
                <a16:creationId xmlns="" xmlns:a16="http://schemas.microsoft.com/office/drawing/2014/main" id="{57CCF808-1815-4588-917C-53C465EF0A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rcRect/>
          <a:stretch>
            <a:fillRect/>
          </a:stretch>
        </p:blipFill>
        <p:spPr bwMode="auto">
          <a:xfrm>
            <a:off x="2920447" y="1595038"/>
            <a:ext cx="48006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xmlns="" val="15530695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2A7ADFD-FDEF-4C0E-8CD4-B718D4CE2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583" y="0"/>
            <a:ext cx="10515600" cy="874643"/>
          </a:xfrm>
        </p:spPr>
        <p:txBody>
          <a:bodyPr/>
          <a:lstStyle/>
          <a:p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Cont…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489F5433-CE35-4DE7-AF98-73E2C021B65B}"/>
              </a:ext>
            </a:extLst>
          </p:cNvPr>
          <p:cNvSpPr/>
          <p:nvPr/>
        </p:nvSpPr>
        <p:spPr>
          <a:xfrm>
            <a:off x="122583" y="734779"/>
            <a:ext cx="11946833" cy="46166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b="1" dirty="0" smtClean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When we said a memory manager is a good/best?</a:t>
            </a:r>
          </a:p>
          <a:p>
            <a:pPr marL="342900" lvl="0" indent="-342900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If it is fulfill the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basic characteristics/attributes, we can call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good memory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manager.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allows all processes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run-fair scheduling 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memory (space used for the management activity) overhead must be reasonable.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Its time overhead (time required for the management activity) is reasonable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3540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7EF8A2A-8266-4AC6-8B63-A55CDF359A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2183" y="0"/>
            <a:ext cx="10515600" cy="662609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r>
              <a:rPr lang="en-US" b="1" dirty="0" smtClean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Type of Memory </a:t>
            </a:r>
            <a:r>
              <a:rPr lang="en-US" b="1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Management Schemes</a:t>
            </a:r>
            <a:r>
              <a:rPr lang="en-IN" b="1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/>
            </a:r>
            <a:br>
              <a:rPr lang="en-IN" b="1" u="sng" dirty="0">
                <a:solidFill>
                  <a:srgbClr val="C00000"/>
                </a:solidFill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</a:br>
            <a:endParaRPr lang="en-IN" dirty="0">
              <a:solidFill>
                <a:srgbClr val="C00000"/>
              </a:solidFill>
              <a:latin typeface="Tahoma" panose="020B0604030504040204" pitchFamily="34" charset="0"/>
              <a:ea typeface="Tahoma" panose="020B0604030504040204" pitchFamily="34" charset="0"/>
              <a:cs typeface="Tahoma" panose="020B060403050404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72C03C4-625F-4A84-A65D-102E92209C7A}"/>
              </a:ext>
            </a:extLst>
          </p:cNvPr>
          <p:cNvSpPr/>
          <p:nvPr/>
        </p:nvSpPr>
        <p:spPr>
          <a:xfrm>
            <a:off x="92765" y="329604"/>
            <a:ext cx="12099235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Mono-programming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Only one program will be run in the memory in addition to the operating system.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ü"/>
              <a:tabLst>
                <a:tab pos="914400" algn="l"/>
              </a:tabLst>
            </a:pPr>
            <a:r>
              <a:rPr lang="en-US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Multiprogramming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- It allows multiple programs to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run/load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parallel.</a:t>
            </a:r>
            <a:endParaRPr lang="en-US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order to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load multiple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programs in </a:t>
            </a:r>
            <a:r>
              <a:rPr lang="en-US" sz="28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parallel ways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memory should be </a:t>
            </a:r>
            <a:r>
              <a:rPr lang="en-US" sz="28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partitioned/divide.</a:t>
            </a:r>
            <a:endParaRPr lang="en-IN" sz="28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lvl="1">
              <a:lnSpc>
                <a:spcPct val="150000"/>
              </a:lnSpc>
              <a:spcAft>
                <a:spcPts val="0"/>
              </a:spcAft>
              <a:tabLst>
                <a:tab pos="914400" algn="l"/>
              </a:tabLst>
            </a:pP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1387757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7C40EA7-9D92-4B9C-BE69-BB4861E6C9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45651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Memory Partitioning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190774DC-1901-4DFF-A95E-8C985A84C7DD}"/>
              </a:ext>
            </a:extLst>
          </p:cNvPr>
          <p:cNvSpPr/>
          <p:nvPr/>
        </p:nvSpPr>
        <p:spPr>
          <a:xfrm>
            <a:off x="198782" y="999604"/>
            <a:ext cx="11993217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spcAft>
                <a:spcPts val="0"/>
              </a:spcAft>
              <a:buFont typeface="Times New Roman" panose="02020603050405020304" pitchFamily="18" charset="0"/>
              <a:buChar char="-"/>
              <a:tabLst>
                <a:tab pos="457200" algn="l"/>
              </a:tabLst>
            </a:pP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There are two partitioning options – </a:t>
            </a:r>
            <a:r>
              <a:rPr lang="en-US" sz="2800" b="1" i="1" dirty="0"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fixed partitioning and Dynamic partitioning</a:t>
            </a:r>
            <a:endParaRPr lang="en-IN" sz="2800" b="1" i="1" dirty="0">
              <a:solidFill>
                <a:srgbClr val="C00000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partitioning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partitioning is done 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before the processes comes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to memory. </a:t>
            </a: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Advantage of fixed portioning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is simple to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implement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requires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minimal management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overhead(both time and space 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sz="28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gt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Disadvantages of fixed partitioning</a:t>
            </a:r>
            <a:endParaRPr lang="en-IN" sz="2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Inefficient use of memory b/c some of the partition may be idle.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Limits number of active processes b/c the memory partition is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limited.</a:t>
            </a:r>
          </a:p>
          <a:p>
            <a:pPr marL="914400" lvl="1" indent="-457200"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program may be too big too fit in any of the partitions.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742950" lvl="1" indent="-285750">
              <a:spcAft>
                <a:spcPts val="0"/>
              </a:spcAft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2800" b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partitioning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– partitioning is done when </a:t>
            </a:r>
            <a:r>
              <a:rPr lang="en-US" sz="2800" b="1" i="1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processes request </a:t>
            </a:r>
            <a:r>
              <a:rPr lang="en-US" sz="28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space</a:t>
            </a:r>
            <a:endParaRPr lang="en-IN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014042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58A3DF9-20D5-4FCC-92FC-1956CD4886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-1"/>
            <a:ext cx="12085983" cy="914401"/>
          </a:xfrm>
        </p:spPr>
        <p:txBody>
          <a:bodyPr>
            <a:normAutofit/>
          </a:bodyPr>
          <a:lstStyle/>
          <a:p>
            <a:r>
              <a:rPr lang="en-IN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Cont….</a:t>
            </a:r>
            <a:endParaRPr lang="en-IN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082AE770-1757-4F8D-858E-A54902D23C9D}"/>
              </a:ext>
            </a:extLst>
          </p:cNvPr>
          <p:cNvSpPr/>
          <p:nvPr/>
        </p:nvSpPr>
        <p:spPr>
          <a:xfrm>
            <a:off x="238539" y="770068"/>
            <a:ext cx="1208598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With </a:t>
            </a:r>
            <a:r>
              <a:rPr 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dynamic partitions since a process is allocated exactly as much memory it </a:t>
            </a:r>
            <a:r>
              <a:rPr lang="en-US" sz="28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requires.</a:t>
            </a:r>
          </a:p>
          <a:p>
            <a:pPr marL="457200" lvl="0" indent="-4572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ut, if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process runs out of the </a:t>
            </a:r>
            <a:r>
              <a:rPr lang="en-US" sz="2800" b="1" i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extra space allocated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it, either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be </a:t>
            </a: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moved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a hole with enough space 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It may be </a:t>
            </a:r>
            <a:r>
              <a:rPr lang="en-US" sz="2800" b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Swapped</a:t>
            </a:r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 of memory until a large enough hole can be created or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657350" lvl="3" indent="-28575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sz="28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Kill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the process.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endParaRPr lang="en-IN" sz="28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052022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="" xmlns:a16="http://schemas.microsoft.com/office/drawing/2014/main" id="{A006C102-2506-457E-AA75-6917A9E47D40}"/>
              </a:ext>
            </a:extLst>
          </p:cNvPr>
          <p:cNvSpPr/>
          <p:nvPr/>
        </p:nvSpPr>
        <p:spPr>
          <a:xfrm>
            <a:off x="46383" y="12680"/>
            <a:ext cx="12099234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</a:rPr>
              <a:t>Memory usage management</a:t>
            </a:r>
            <a:endParaRPr lang="en-IN" sz="2400" b="1" dirty="0">
              <a:effectLst/>
              <a:latin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There are two ways to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keep free and allocated memory areas, </a:t>
            </a:r>
            <a:r>
              <a:rPr lang="en-US" sz="2400" b="1" i="1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bitmap </a:t>
            </a:r>
            <a:r>
              <a:rPr lang="en-US" sz="2400" b="1" i="1" dirty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and linked list</a:t>
            </a:r>
            <a:endParaRPr lang="en-IN" sz="2400" b="1" i="1" dirty="0">
              <a:solidFill>
                <a:srgbClr val="FF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spcAft>
                <a:spcPts val="0"/>
              </a:spcAft>
              <a:buFont typeface="+mj-lt"/>
              <a:buAutoNum type="romanLcPeriod"/>
            </a:pPr>
            <a:r>
              <a:rPr lang="en-US" sz="2400" b="1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Bitmaps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Bitmap means dividing the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memory into </a:t>
            </a:r>
            <a:r>
              <a:rPr lang="en-US" sz="2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fixed size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allocation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units. e.g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. </a:t>
            </a:r>
            <a:r>
              <a:rPr lang="en-US" sz="2400" dirty="0" smtClean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5k,10k or 8bit, 16bit...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Each allocation unit is represented with </a:t>
            </a:r>
            <a:r>
              <a:rPr lang="en-US" sz="2400" b="1" dirty="0">
                <a:solidFill>
                  <a:srgbClr val="00B0F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a bit 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in the bit map. </a:t>
            </a: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If the bit is 0, it means the allocation unit is free and if it is 1, it means it is occupied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lnSpc>
                <a:spcPct val="150000"/>
              </a:lnSpc>
              <a:spcAft>
                <a:spcPts val="0"/>
              </a:spcAft>
            </a:pPr>
            <a:r>
              <a:rPr lang="en-US" sz="24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Example</a:t>
            </a:r>
            <a:r>
              <a:rPr lang="en-US" sz="2400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</a:rPr>
              <a:t>: Look at the following portion of a memory. Let the size of the allocation units is 5k as shown in the diagram.</a:t>
            </a:r>
            <a:endParaRPr lang="en-IN" sz="24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25" name="Picture 24">
            <a:extLst>
              <a:ext uri="{FF2B5EF4-FFF2-40B4-BE49-F238E27FC236}">
                <a16:creationId xmlns="" xmlns:a16="http://schemas.microsoft.com/office/drawing/2014/main" id="{6758E5AE-0AAB-4B38-A69E-8335CFEC5C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4018" y="4349391"/>
            <a:ext cx="8123789" cy="2495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928625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="" xmlns:a16="http://schemas.microsoft.com/office/drawing/2014/main" id="{60415889-2593-401C-965E-B4E77961FE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177560"/>
            <a:ext cx="12192000" cy="61247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 xmlns="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 xmlns="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tabLst>
                <a:tab pos="914400" algn="l"/>
              </a:tabLs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>
                <a:tab pos="914400" algn="l"/>
              </a:tabLst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ii. Linked Lists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linked list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used to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allocated and 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free up a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memory segments </a:t>
            </a:r>
            <a:endParaRPr kumimoji="0" lang="en-US" altLang="en-US" sz="2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 is either a process or a hole between two processes and contains a number of allocation units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marR="0" lvl="0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q"/>
              <a:tabLst>
                <a:tab pos="9144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entry in the list consists of 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 type: 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P/H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(1bit</a:t>
            </a:r>
            <a:r>
              <a:rPr kumimoji="0" lang="en-US" altLang="en-US" sz="2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address at which it starts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length of the segment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pointer to the next entry</a:t>
            </a:r>
          </a:p>
          <a:p>
            <a:pPr marL="457200" lvl="0" indent="-457200">
              <a:buFont typeface="Wingdings" panose="05000000000000000000" pitchFamily="2" charset="2"/>
              <a:buChar char="Ø"/>
              <a:tabLst>
                <a:tab pos="457200" algn="l"/>
              </a:tabLst>
            </a:pPr>
            <a:r>
              <a:rPr lang="en-US" altLang="en-US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list is kept sorted by address. Sorting important to updating easily when processes terminates or is swapped out.</a:t>
            </a:r>
            <a:endParaRPr lang="en-US" alt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Example: The memory in the bitmap example can be represented using linked list as follows:</a:t>
            </a: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>
                <a:tab pos="914400" algn="l"/>
              </a:tabLs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7" name="Object 6">
            <a:extLst>
              <a:ext uri="{FF2B5EF4-FFF2-40B4-BE49-F238E27FC236}">
                <a16:creationId xmlns="" xmlns:a16="http://schemas.microsoft.com/office/drawing/2014/main" id="{7277D7F0-55AD-4072-814F-C4D04428FF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635233547"/>
              </p:ext>
            </p:extLst>
          </p:nvPr>
        </p:nvGraphicFramePr>
        <p:xfrm>
          <a:off x="1659094" y="5432615"/>
          <a:ext cx="7898296" cy="573206"/>
        </p:xfrm>
        <a:graphic>
          <a:graphicData uri="http://schemas.openxmlformats.org/presentationml/2006/ole">
            <p:oleObj spid="_x0000_s3173" name="Bitmap Image" r:id="rId3" imgW="6916115" imgH="523810" progId="PBrush">
              <p:embed/>
            </p:oleObj>
          </a:graphicData>
        </a:graphic>
      </p:graphicFrame>
    </p:spTree>
    <p:extLst>
      <p:ext uri="{BB962C8B-B14F-4D97-AF65-F5344CB8AC3E}">
        <p14:creationId xmlns:p14="http://schemas.microsoft.com/office/powerpoint/2010/main" xmlns="" val="18935056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0DA73C33-E7B1-4473-9D78-178998C215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6895" y="126586"/>
            <a:ext cx="10515600" cy="40350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r>
              <a:rPr lang="en-US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Virtual Memory</a:t>
            </a:r>
            <a: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  <a:t/>
            </a:r>
            <a:br>
              <a:rPr lang="en-IN" dirty="0">
                <a:latin typeface="Times New Roman" panose="02020603050405020304" pitchFamily="18" charset="0"/>
                <a:ea typeface="Times New Roman" panose="02020603050405020304" pitchFamily="18" charset="0"/>
              </a:rPr>
            </a:br>
            <a:endParaRPr lang="en-IN" dirty="0"/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6355FBBE-77B3-434F-A3C3-138EFD8E1282}"/>
              </a:ext>
            </a:extLst>
          </p:cNvPr>
          <p:cNvSpPr/>
          <p:nvPr/>
        </p:nvSpPr>
        <p:spPr>
          <a:xfrm>
            <a:off x="0" y="535577"/>
            <a:ext cx="1219200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A process may be larger than the available main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memory, in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the early day’s </a:t>
            </a:r>
            <a:r>
              <a:rPr lang="en-US" sz="24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overlays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 were used to solve this problem. i.e. 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programmer will divide the program into modules and the </a:t>
            </a:r>
            <a:r>
              <a:rPr lang="en-US" sz="2400" b="1" dirty="0">
                <a:solidFill>
                  <a:srgbClr val="00206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main program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is responsible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for switching the modules in and out of memory as needed.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Drawback: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programmer must know how much memory is available and it wastes the programmer time.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But using a </a:t>
            </a:r>
            <a:r>
              <a:rPr lang="en-US" sz="2400" b="1" dirty="0" smtClean="0">
                <a:solidFill>
                  <a:srgbClr val="0070C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virtual memory </a:t>
            </a:r>
            <a:r>
              <a:rPr lang="en-US" sz="2400" dirty="0" err="1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mgt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 a computer allows to manage a physical memory shortages by </a:t>
            </a:r>
            <a:r>
              <a:rPr lang="en-US" sz="2400" b="1" i="1" dirty="0" smtClean="0">
                <a:solidFill>
                  <a:srgbClr val="7030A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temporary transferring of data from disk to memory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. i.e. It allows piece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of programs are swapped between disk and memory as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needed.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342900" lvl="0" indent="-342900"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v"/>
              <a:tabLst>
                <a:tab pos="4572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V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irtual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memory implementation techniques: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Paging: It allows a memory divided into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fixed sized block size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Segmentation: It allows a memory space  divided into segments of the </a:t>
            </a:r>
            <a:r>
              <a:rPr lang="en-US" sz="2400" b="1" dirty="0" smtClean="0">
                <a:solidFill>
                  <a:srgbClr val="C00000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variable block size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1227796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ACDD6CD-DE9E-4AB5-AA77-4448B610F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1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Assignment## </a:t>
            </a:r>
            <a:endParaRPr lang="en-IN" b="1" i="1" dirty="0">
              <a:solidFill>
                <a:srgbClr val="00206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="" xmlns:a16="http://schemas.microsoft.com/office/drawing/2014/main" id="{F76326ED-52A8-4FC1-8801-568303D5BADD}"/>
              </a:ext>
            </a:extLst>
          </p:cNvPr>
          <p:cNvSpPr/>
          <p:nvPr/>
        </p:nvSpPr>
        <p:spPr>
          <a:xfrm>
            <a:off x="226687" y="1467130"/>
            <a:ext cx="11127113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28600"/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1. Discuss briefly the five memory allocation/placement algorithms (First-Fit, Next Fit, Best Fit, Worst Fit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and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Quick Fit</a:t>
            </a:r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algorithms) and write the algorithms for each allocation algorithm? </a:t>
            </a:r>
          </a:p>
          <a:p>
            <a:pPr lvl="0">
              <a:lnSpc>
                <a:spcPct val="150000"/>
              </a:lnSpc>
              <a:spcAft>
                <a:spcPts val="0"/>
              </a:spcAft>
              <a:tabLst>
                <a:tab pos="457200" algn="l"/>
              </a:tabLst>
            </a:pPr>
            <a:r>
              <a:rPr lang="en-US" sz="2400" dirty="0" smtClean="0">
                <a:solidFill>
                  <a:srgbClr val="FF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2. </a:t>
            </a:r>
            <a:r>
              <a:rPr lang="en-US" sz="2400" dirty="0" smtClean="0">
                <a:latin typeface="Times New Roman" panose="02020603050405020304" pitchFamily="18" charset="0"/>
                <a:ea typeface="Times New Roman" panose="02020603050405020304" pitchFamily="18" charset="0"/>
              </a:rPr>
              <a:t>Write </a:t>
            </a: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briefly the 2 virtual memory implementation techniques: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800100" lvl="1" indent="-342900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Paging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0100" lvl="1" indent="-342900">
              <a:spcAft>
                <a:spcPts val="0"/>
              </a:spcAft>
              <a:buFont typeface="Wingdings" panose="05000000000000000000" pitchFamily="2" charset="2"/>
              <a:buChar char="Ø"/>
              <a:tabLst>
                <a:tab pos="914400" algn="l"/>
              </a:tabLst>
            </a:pPr>
            <a:r>
              <a:rPr lang="en-US" sz="24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Segmentation</a:t>
            </a:r>
            <a:endParaRPr lang="en-IN" sz="2400" dirty="0"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85800" indent="-457200">
              <a:buAutoNum type="arabicPeriod"/>
            </a:pP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3755314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1691</TotalTime>
  <Words>770</Words>
  <Application>Microsoft Office PowerPoint</Application>
  <PresentationFormat>Custom</PresentationFormat>
  <Paragraphs>67</Paragraphs>
  <Slides>10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Bitmap Image</vt:lpstr>
      <vt:lpstr>Chapter Three Memory Management </vt:lpstr>
      <vt:lpstr>Cont…</vt:lpstr>
      <vt:lpstr> Type of Memory Management Schemes </vt:lpstr>
      <vt:lpstr> Memory Partitioning </vt:lpstr>
      <vt:lpstr>Cont….</vt:lpstr>
      <vt:lpstr>Slide 6</vt:lpstr>
      <vt:lpstr>Slide 7</vt:lpstr>
      <vt:lpstr> Virtual Memory </vt:lpstr>
      <vt:lpstr>Assignment## </vt:lpstr>
      <vt:lpstr>Slide 10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Three Memory Management </dc:title>
  <dc:creator>KING</dc:creator>
  <cp:lastModifiedBy>Windows User</cp:lastModifiedBy>
  <cp:revision>79</cp:revision>
  <dcterms:created xsi:type="dcterms:W3CDTF">2019-02-19T07:17:39Z</dcterms:created>
  <dcterms:modified xsi:type="dcterms:W3CDTF">2019-07-18T18:38:06Z</dcterms:modified>
</cp:coreProperties>
</file>