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7" r:id="rId3"/>
    <p:sldId id="278" r:id="rId4"/>
    <p:sldId id="279" r:id="rId5"/>
    <p:sldId id="259" r:id="rId6"/>
    <p:sldId id="282" r:id="rId7"/>
    <p:sldId id="261" r:id="rId8"/>
    <p:sldId id="262" r:id="rId9"/>
    <p:sldId id="263" r:id="rId10"/>
    <p:sldId id="264" r:id="rId11"/>
    <p:sldId id="265" r:id="rId12"/>
    <p:sldId id="266" r:id="rId13"/>
    <p:sldId id="269" r:id="rId14"/>
    <p:sldId id="270" r:id="rId15"/>
    <p:sldId id="281" r:id="rId16"/>
    <p:sldId id="271" r:id="rId17"/>
    <p:sldId id="273" r:id="rId18"/>
    <p:sldId id="274" r:id="rId19"/>
    <p:sldId id="275" r:id="rId20"/>
    <p:sldId id="280"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AA9AA3-CBB8-47DF-872E-D80CE531C3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B963B743-2C3F-4721-8061-FB68BCAC3C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075E6D91-BF70-4132-A39C-2FFEB42458A3}"/>
              </a:ext>
            </a:extLst>
          </p:cNvPr>
          <p:cNvSpPr>
            <a:spLocks noGrp="1"/>
          </p:cNvSpPr>
          <p:nvPr>
            <p:ph type="dt" sz="half" idx="10"/>
          </p:nvPr>
        </p:nvSpPr>
        <p:spPr/>
        <p:txBody>
          <a:bodyPr/>
          <a:lstStyle/>
          <a:p>
            <a:fld id="{F9DB2167-790D-4932-874B-1A3E4EAC0E80}" type="datetimeFigureOut">
              <a:rPr lang="en-IN" smtClean="0"/>
              <a:t>20-03-2019</a:t>
            </a:fld>
            <a:endParaRPr lang="en-IN"/>
          </a:p>
        </p:txBody>
      </p:sp>
      <p:sp>
        <p:nvSpPr>
          <p:cNvPr id="5" name="Footer Placeholder 4">
            <a:extLst>
              <a:ext uri="{FF2B5EF4-FFF2-40B4-BE49-F238E27FC236}">
                <a16:creationId xmlns="" xmlns:a16="http://schemas.microsoft.com/office/drawing/2014/main" id="{95830B83-9423-4775-8113-CD218673ED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72BB60D-6A5A-4FD8-A4CF-78F1CD574033}"/>
              </a:ext>
            </a:extLst>
          </p:cNvPr>
          <p:cNvSpPr>
            <a:spLocks noGrp="1"/>
          </p:cNvSpPr>
          <p:nvPr>
            <p:ph type="sldNum" sz="quarter" idx="12"/>
          </p:nvPr>
        </p:nvSpPr>
        <p:spPr/>
        <p:txBody>
          <a:bodyPr/>
          <a:lstStyle/>
          <a:p>
            <a:fld id="{0A246B8B-7C4C-4EBF-BB02-1457CD1E48A5}" type="slidenum">
              <a:rPr lang="en-IN" smtClean="0"/>
              <a:t>‹#›</a:t>
            </a:fld>
            <a:endParaRPr lang="en-IN"/>
          </a:p>
        </p:txBody>
      </p:sp>
    </p:spTree>
    <p:extLst>
      <p:ext uri="{BB962C8B-B14F-4D97-AF65-F5344CB8AC3E}">
        <p14:creationId xmlns:p14="http://schemas.microsoft.com/office/powerpoint/2010/main" val="270776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B1DDF7-16D8-4DD1-9C9F-767D859DC3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CF24E0A1-B222-4FC6-B47A-00F818F0926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45431D6-1A55-41B0-A3BB-3D31E3FBA6E8}"/>
              </a:ext>
            </a:extLst>
          </p:cNvPr>
          <p:cNvSpPr>
            <a:spLocks noGrp="1"/>
          </p:cNvSpPr>
          <p:nvPr>
            <p:ph type="dt" sz="half" idx="10"/>
          </p:nvPr>
        </p:nvSpPr>
        <p:spPr/>
        <p:txBody>
          <a:bodyPr/>
          <a:lstStyle/>
          <a:p>
            <a:fld id="{F9DB2167-790D-4932-874B-1A3E4EAC0E80}" type="datetimeFigureOut">
              <a:rPr lang="en-IN" smtClean="0"/>
              <a:t>20-03-2019</a:t>
            </a:fld>
            <a:endParaRPr lang="en-IN"/>
          </a:p>
        </p:txBody>
      </p:sp>
      <p:sp>
        <p:nvSpPr>
          <p:cNvPr id="5" name="Footer Placeholder 4">
            <a:extLst>
              <a:ext uri="{FF2B5EF4-FFF2-40B4-BE49-F238E27FC236}">
                <a16:creationId xmlns="" xmlns:a16="http://schemas.microsoft.com/office/drawing/2014/main" id="{9F3AF46A-A721-475E-A64E-DCA2D0DD57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527E799-7709-4C23-8479-A8AAF1C8B4BE}"/>
              </a:ext>
            </a:extLst>
          </p:cNvPr>
          <p:cNvSpPr>
            <a:spLocks noGrp="1"/>
          </p:cNvSpPr>
          <p:nvPr>
            <p:ph type="sldNum" sz="quarter" idx="12"/>
          </p:nvPr>
        </p:nvSpPr>
        <p:spPr/>
        <p:txBody>
          <a:bodyPr/>
          <a:lstStyle/>
          <a:p>
            <a:fld id="{0A246B8B-7C4C-4EBF-BB02-1457CD1E48A5}" type="slidenum">
              <a:rPr lang="en-IN" smtClean="0"/>
              <a:t>‹#›</a:t>
            </a:fld>
            <a:endParaRPr lang="en-IN"/>
          </a:p>
        </p:txBody>
      </p:sp>
    </p:spTree>
    <p:extLst>
      <p:ext uri="{BB962C8B-B14F-4D97-AF65-F5344CB8AC3E}">
        <p14:creationId xmlns:p14="http://schemas.microsoft.com/office/powerpoint/2010/main" val="1530863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600F4F1-0010-45F0-95FB-D536180247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7A7441EB-C67B-4956-A70D-1150034D09F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20D60FD-BE93-45E9-BF07-4CDCA13A0DCF}"/>
              </a:ext>
            </a:extLst>
          </p:cNvPr>
          <p:cNvSpPr>
            <a:spLocks noGrp="1"/>
          </p:cNvSpPr>
          <p:nvPr>
            <p:ph type="dt" sz="half" idx="10"/>
          </p:nvPr>
        </p:nvSpPr>
        <p:spPr/>
        <p:txBody>
          <a:bodyPr/>
          <a:lstStyle/>
          <a:p>
            <a:fld id="{F9DB2167-790D-4932-874B-1A3E4EAC0E80}" type="datetimeFigureOut">
              <a:rPr lang="en-IN" smtClean="0"/>
              <a:t>20-03-2019</a:t>
            </a:fld>
            <a:endParaRPr lang="en-IN"/>
          </a:p>
        </p:txBody>
      </p:sp>
      <p:sp>
        <p:nvSpPr>
          <p:cNvPr id="5" name="Footer Placeholder 4">
            <a:extLst>
              <a:ext uri="{FF2B5EF4-FFF2-40B4-BE49-F238E27FC236}">
                <a16:creationId xmlns="" xmlns:a16="http://schemas.microsoft.com/office/drawing/2014/main" id="{EC29F54B-9051-4B92-9A19-A06BCC26D0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90AE3BC-702F-430E-9B32-09E26382765F}"/>
              </a:ext>
            </a:extLst>
          </p:cNvPr>
          <p:cNvSpPr>
            <a:spLocks noGrp="1"/>
          </p:cNvSpPr>
          <p:nvPr>
            <p:ph type="sldNum" sz="quarter" idx="12"/>
          </p:nvPr>
        </p:nvSpPr>
        <p:spPr/>
        <p:txBody>
          <a:bodyPr/>
          <a:lstStyle/>
          <a:p>
            <a:fld id="{0A246B8B-7C4C-4EBF-BB02-1457CD1E48A5}" type="slidenum">
              <a:rPr lang="en-IN" smtClean="0"/>
              <a:t>‹#›</a:t>
            </a:fld>
            <a:endParaRPr lang="en-IN"/>
          </a:p>
        </p:txBody>
      </p:sp>
    </p:spTree>
    <p:extLst>
      <p:ext uri="{BB962C8B-B14F-4D97-AF65-F5344CB8AC3E}">
        <p14:creationId xmlns:p14="http://schemas.microsoft.com/office/powerpoint/2010/main" val="2172049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F7B735-6245-401B-8FB8-4CD6C0AA11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AEA5C65D-B7AF-4CCE-A7A2-379D0C1E7F5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046855D-4B45-4586-AB0E-3EE3DDB88562}"/>
              </a:ext>
            </a:extLst>
          </p:cNvPr>
          <p:cNvSpPr>
            <a:spLocks noGrp="1"/>
          </p:cNvSpPr>
          <p:nvPr>
            <p:ph type="dt" sz="half" idx="10"/>
          </p:nvPr>
        </p:nvSpPr>
        <p:spPr/>
        <p:txBody>
          <a:bodyPr/>
          <a:lstStyle/>
          <a:p>
            <a:fld id="{F9DB2167-790D-4932-874B-1A3E4EAC0E80}" type="datetimeFigureOut">
              <a:rPr lang="en-IN" smtClean="0"/>
              <a:t>20-03-2019</a:t>
            </a:fld>
            <a:endParaRPr lang="en-IN"/>
          </a:p>
        </p:txBody>
      </p:sp>
      <p:sp>
        <p:nvSpPr>
          <p:cNvPr id="5" name="Footer Placeholder 4">
            <a:extLst>
              <a:ext uri="{FF2B5EF4-FFF2-40B4-BE49-F238E27FC236}">
                <a16:creationId xmlns="" xmlns:a16="http://schemas.microsoft.com/office/drawing/2014/main" id="{C73436C5-82D5-4AFE-B535-62ABD90D3B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E890E8D-5DBD-4D7C-87EC-7AE7FD220371}"/>
              </a:ext>
            </a:extLst>
          </p:cNvPr>
          <p:cNvSpPr>
            <a:spLocks noGrp="1"/>
          </p:cNvSpPr>
          <p:nvPr>
            <p:ph type="sldNum" sz="quarter" idx="12"/>
          </p:nvPr>
        </p:nvSpPr>
        <p:spPr/>
        <p:txBody>
          <a:bodyPr/>
          <a:lstStyle/>
          <a:p>
            <a:fld id="{0A246B8B-7C4C-4EBF-BB02-1457CD1E48A5}" type="slidenum">
              <a:rPr lang="en-IN" smtClean="0"/>
              <a:t>‹#›</a:t>
            </a:fld>
            <a:endParaRPr lang="en-IN"/>
          </a:p>
        </p:txBody>
      </p:sp>
    </p:spTree>
    <p:extLst>
      <p:ext uri="{BB962C8B-B14F-4D97-AF65-F5344CB8AC3E}">
        <p14:creationId xmlns:p14="http://schemas.microsoft.com/office/powerpoint/2010/main" val="4210984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6C802F-ECDE-4067-8F5D-4355EFB28F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55E7107E-8F02-47DF-9FFA-D9B9101023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91F45A59-850A-431A-B60F-390133C393C8}"/>
              </a:ext>
            </a:extLst>
          </p:cNvPr>
          <p:cNvSpPr>
            <a:spLocks noGrp="1"/>
          </p:cNvSpPr>
          <p:nvPr>
            <p:ph type="dt" sz="half" idx="10"/>
          </p:nvPr>
        </p:nvSpPr>
        <p:spPr/>
        <p:txBody>
          <a:bodyPr/>
          <a:lstStyle/>
          <a:p>
            <a:fld id="{F9DB2167-790D-4932-874B-1A3E4EAC0E80}" type="datetimeFigureOut">
              <a:rPr lang="en-IN" smtClean="0"/>
              <a:t>20-03-2019</a:t>
            </a:fld>
            <a:endParaRPr lang="en-IN"/>
          </a:p>
        </p:txBody>
      </p:sp>
      <p:sp>
        <p:nvSpPr>
          <p:cNvPr id="5" name="Footer Placeholder 4">
            <a:extLst>
              <a:ext uri="{FF2B5EF4-FFF2-40B4-BE49-F238E27FC236}">
                <a16:creationId xmlns="" xmlns:a16="http://schemas.microsoft.com/office/drawing/2014/main" id="{3D83F852-9845-459C-8A90-205ED30176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35B579E-5D79-4412-BA1D-EDAA1EC45C72}"/>
              </a:ext>
            </a:extLst>
          </p:cNvPr>
          <p:cNvSpPr>
            <a:spLocks noGrp="1"/>
          </p:cNvSpPr>
          <p:nvPr>
            <p:ph type="sldNum" sz="quarter" idx="12"/>
          </p:nvPr>
        </p:nvSpPr>
        <p:spPr/>
        <p:txBody>
          <a:bodyPr/>
          <a:lstStyle/>
          <a:p>
            <a:fld id="{0A246B8B-7C4C-4EBF-BB02-1457CD1E48A5}" type="slidenum">
              <a:rPr lang="en-IN" smtClean="0"/>
              <a:t>‹#›</a:t>
            </a:fld>
            <a:endParaRPr lang="en-IN"/>
          </a:p>
        </p:txBody>
      </p:sp>
    </p:spTree>
    <p:extLst>
      <p:ext uri="{BB962C8B-B14F-4D97-AF65-F5344CB8AC3E}">
        <p14:creationId xmlns:p14="http://schemas.microsoft.com/office/powerpoint/2010/main" val="2574208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0CF309-F568-4849-BDB3-D25C716463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A46BAF2-5ACF-4D98-8521-E2A83464600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1089F9A-9C23-41E2-A359-0EC06EDD2E4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665AF52D-D0CC-421A-A9E5-99E290E7F932}"/>
              </a:ext>
            </a:extLst>
          </p:cNvPr>
          <p:cNvSpPr>
            <a:spLocks noGrp="1"/>
          </p:cNvSpPr>
          <p:nvPr>
            <p:ph type="dt" sz="half" idx="10"/>
          </p:nvPr>
        </p:nvSpPr>
        <p:spPr/>
        <p:txBody>
          <a:bodyPr/>
          <a:lstStyle/>
          <a:p>
            <a:fld id="{F9DB2167-790D-4932-874B-1A3E4EAC0E80}" type="datetimeFigureOut">
              <a:rPr lang="en-IN" smtClean="0"/>
              <a:t>20-03-2019</a:t>
            </a:fld>
            <a:endParaRPr lang="en-IN"/>
          </a:p>
        </p:txBody>
      </p:sp>
      <p:sp>
        <p:nvSpPr>
          <p:cNvPr id="6" name="Footer Placeholder 5">
            <a:extLst>
              <a:ext uri="{FF2B5EF4-FFF2-40B4-BE49-F238E27FC236}">
                <a16:creationId xmlns="" xmlns:a16="http://schemas.microsoft.com/office/drawing/2014/main" id="{483E60A4-F2F6-4BFA-9E5F-FE52F845F3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2472EC30-2DCB-4016-861D-B9AE9BD9E7D8}"/>
              </a:ext>
            </a:extLst>
          </p:cNvPr>
          <p:cNvSpPr>
            <a:spLocks noGrp="1"/>
          </p:cNvSpPr>
          <p:nvPr>
            <p:ph type="sldNum" sz="quarter" idx="12"/>
          </p:nvPr>
        </p:nvSpPr>
        <p:spPr/>
        <p:txBody>
          <a:bodyPr/>
          <a:lstStyle/>
          <a:p>
            <a:fld id="{0A246B8B-7C4C-4EBF-BB02-1457CD1E48A5}" type="slidenum">
              <a:rPr lang="en-IN" smtClean="0"/>
              <a:t>‹#›</a:t>
            </a:fld>
            <a:endParaRPr lang="en-IN"/>
          </a:p>
        </p:txBody>
      </p:sp>
    </p:spTree>
    <p:extLst>
      <p:ext uri="{BB962C8B-B14F-4D97-AF65-F5344CB8AC3E}">
        <p14:creationId xmlns:p14="http://schemas.microsoft.com/office/powerpoint/2010/main" val="859915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97E0F3-8411-4D24-9A2A-5AAB2D556B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BB58F25-BC3E-4B31-84B3-C8EDD6C5FF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4627915B-F52C-41F2-A18A-2E35EE9581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78417E65-A11F-4A1C-83FC-D4578BFFAC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5A863884-0CDC-4F47-BF32-2BF1D5A4CA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2BC6924D-0524-4615-BE43-BB831A9D65F7}"/>
              </a:ext>
            </a:extLst>
          </p:cNvPr>
          <p:cNvSpPr>
            <a:spLocks noGrp="1"/>
          </p:cNvSpPr>
          <p:nvPr>
            <p:ph type="dt" sz="half" idx="10"/>
          </p:nvPr>
        </p:nvSpPr>
        <p:spPr/>
        <p:txBody>
          <a:bodyPr/>
          <a:lstStyle/>
          <a:p>
            <a:fld id="{F9DB2167-790D-4932-874B-1A3E4EAC0E80}" type="datetimeFigureOut">
              <a:rPr lang="en-IN" smtClean="0"/>
              <a:t>20-03-2019</a:t>
            </a:fld>
            <a:endParaRPr lang="en-IN"/>
          </a:p>
        </p:txBody>
      </p:sp>
      <p:sp>
        <p:nvSpPr>
          <p:cNvPr id="8" name="Footer Placeholder 7">
            <a:extLst>
              <a:ext uri="{FF2B5EF4-FFF2-40B4-BE49-F238E27FC236}">
                <a16:creationId xmlns="" xmlns:a16="http://schemas.microsoft.com/office/drawing/2014/main" id="{786DCD96-ED81-46B0-A113-0F906478FCB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51A9C53F-1948-48B6-84C6-581DE5701A4F}"/>
              </a:ext>
            </a:extLst>
          </p:cNvPr>
          <p:cNvSpPr>
            <a:spLocks noGrp="1"/>
          </p:cNvSpPr>
          <p:nvPr>
            <p:ph type="sldNum" sz="quarter" idx="12"/>
          </p:nvPr>
        </p:nvSpPr>
        <p:spPr/>
        <p:txBody>
          <a:bodyPr/>
          <a:lstStyle/>
          <a:p>
            <a:fld id="{0A246B8B-7C4C-4EBF-BB02-1457CD1E48A5}" type="slidenum">
              <a:rPr lang="en-IN" smtClean="0"/>
              <a:t>‹#›</a:t>
            </a:fld>
            <a:endParaRPr lang="en-IN"/>
          </a:p>
        </p:txBody>
      </p:sp>
    </p:spTree>
    <p:extLst>
      <p:ext uri="{BB962C8B-B14F-4D97-AF65-F5344CB8AC3E}">
        <p14:creationId xmlns:p14="http://schemas.microsoft.com/office/powerpoint/2010/main" val="3010392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18776D-00DE-41E5-9FBC-2FC0BDD361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879E8AFB-45DA-4E9E-9B18-1B2B7D020BFC}"/>
              </a:ext>
            </a:extLst>
          </p:cNvPr>
          <p:cNvSpPr>
            <a:spLocks noGrp="1"/>
          </p:cNvSpPr>
          <p:nvPr>
            <p:ph type="dt" sz="half" idx="10"/>
          </p:nvPr>
        </p:nvSpPr>
        <p:spPr/>
        <p:txBody>
          <a:bodyPr/>
          <a:lstStyle/>
          <a:p>
            <a:fld id="{F9DB2167-790D-4932-874B-1A3E4EAC0E80}" type="datetimeFigureOut">
              <a:rPr lang="en-IN" smtClean="0"/>
              <a:t>20-03-2019</a:t>
            </a:fld>
            <a:endParaRPr lang="en-IN"/>
          </a:p>
        </p:txBody>
      </p:sp>
      <p:sp>
        <p:nvSpPr>
          <p:cNvPr id="4" name="Footer Placeholder 3">
            <a:extLst>
              <a:ext uri="{FF2B5EF4-FFF2-40B4-BE49-F238E27FC236}">
                <a16:creationId xmlns="" xmlns:a16="http://schemas.microsoft.com/office/drawing/2014/main" id="{1104B507-CC53-46BE-B27F-4A86521CBB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EA8FE0A1-F6AA-479F-86DA-6B6FE01B8B47}"/>
              </a:ext>
            </a:extLst>
          </p:cNvPr>
          <p:cNvSpPr>
            <a:spLocks noGrp="1"/>
          </p:cNvSpPr>
          <p:nvPr>
            <p:ph type="sldNum" sz="quarter" idx="12"/>
          </p:nvPr>
        </p:nvSpPr>
        <p:spPr/>
        <p:txBody>
          <a:bodyPr/>
          <a:lstStyle/>
          <a:p>
            <a:fld id="{0A246B8B-7C4C-4EBF-BB02-1457CD1E48A5}" type="slidenum">
              <a:rPr lang="en-IN" smtClean="0"/>
              <a:t>‹#›</a:t>
            </a:fld>
            <a:endParaRPr lang="en-IN"/>
          </a:p>
        </p:txBody>
      </p:sp>
    </p:spTree>
    <p:extLst>
      <p:ext uri="{BB962C8B-B14F-4D97-AF65-F5344CB8AC3E}">
        <p14:creationId xmlns:p14="http://schemas.microsoft.com/office/powerpoint/2010/main" val="1725304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63E6386A-65C3-4648-B530-1E2188FEE194}"/>
              </a:ext>
            </a:extLst>
          </p:cNvPr>
          <p:cNvSpPr>
            <a:spLocks noGrp="1"/>
          </p:cNvSpPr>
          <p:nvPr>
            <p:ph type="dt" sz="half" idx="10"/>
          </p:nvPr>
        </p:nvSpPr>
        <p:spPr/>
        <p:txBody>
          <a:bodyPr/>
          <a:lstStyle/>
          <a:p>
            <a:fld id="{F9DB2167-790D-4932-874B-1A3E4EAC0E80}" type="datetimeFigureOut">
              <a:rPr lang="en-IN" smtClean="0"/>
              <a:t>20-03-2019</a:t>
            </a:fld>
            <a:endParaRPr lang="en-IN"/>
          </a:p>
        </p:txBody>
      </p:sp>
      <p:sp>
        <p:nvSpPr>
          <p:cNvPr id="3" name="Footer Placeholder 2">
            <a:extLst>
              <a:ext uri="{FF2B5EF4-FFF2-40B4-BE49-F238E27FC236}">
                <a16:creationId xmlns="" xmlns:a16="http://schemas.microsoft.com/office/drawing/2014/main" id="{9070A384-EAE1-441F-A70F-62EEE248083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4C11F2AC-6529-4F60-AF4B-FE2DE3307EF3}"/>
              </a:ext>
            </a:extLst>
          </p:cNvPr>
          <p:cNvSpPr>
            <a:spLocks noGrp="1"/>
          </p:cNvSpPr>
          <p:nvPr>
            <p:ph type="sldNum" sz="quarter" idx="12"/>
          </p:nvPr>
        </p:nvSpPr>
        <p:spPr/>
        <p:txBody>
          <a:bodyPr/>
          <a:lstStyle/>
          <a:p>
            <a:fld id="{0A246B8B-7C4C-4EBF-BB02-1457CD1E48A5}" type="slidenum">
              <a:rPr lang="en-IN" smtClean="0"/>
              <a:t>‹#›</a:t>
            </a:fld>
            <a:endParaRPr lang="en-IN"/>
          </a:p>
        </p:txBody>
      </p:sp>
    </p:spTree>
    <p:extLst>
      <p:ext uri="{BB962C8B-B14F-4D97-AF65-F5344CB8AC3E}">
        <p14:creationId xmlns:p14="http://schemas.microsoft.com/office/powerpoint/2010/main" val="537173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AF1862-B99F-4CF3-9DC5-D78C4806B9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22AC7F2-2A4C-43D3-83CD-27AE94BD39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39FC3B28-429A-4DAD-82F6-F7E0E4A3C1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E0E3F416-E930-4308-A5B9-00F8D5A3A4BB}"/>
              </a:ext>
            </a:extLst>
          </p:cNvPr>
          <p:cNvSpPr>
            <a:spLocks noGrp="1"/>
          </p:cNvSpPr>
          <p:nvPr>
            <p:ph type="dt" sz="half" idx="10"/>
          </p:nvPr>
        </p:nvSpPr>
        <p:spPr/>
        <p:txBody>
          <a:bodyPr/>
          <a:lstStyle/>
          <a:p>
            <a:fld id="{F9DB2167-790D-4932-874B-1A3E4EAC0E80}" type="datetimeFigureOut">
              <a:rPr lang="en-IN" smtClean="0"/>
              <a:t>20-03-2019</a:t>
            </a:fld>
            <a:endParaRPr lang="en-IN"/>
          </a:p>
        </p:txBody>
      </p:sp>
      <p:sp>
        <p:nvSpPr>
          <p:cNvPr id="6" name="Footer Placeholder 5">
            <a:extLst>
              <a:ext uri="{FF2B5EF4-FFF2-40B4-BE49-F238E27FC236}">
                <a16:creationId xmlns="" xmlns:a16="http://schemas.microsoft.com/office/drawing/2014/main" id="{674C0AE4-D665-4D88-9524-C7FA83F074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9614BC0-9980-4888-AA55-B0B1F4F712BE}"/>
              </a:ext>
            </a:extLst>
          </p:cNvPr>
          <p:cNvSpPr>
            <a:spLocks noGrp="1"/>
          </p:cNvSpPr>
          <p:nvPr>
            <p:ph type="sldNum" sz="quarter" idx="12"/>
          </p:nvPr>
        </p:nvSpPr>
        <p:spPr/>
        <p:txBody>
          <a:bodyPr/>
          <a:lstStyle/>
          <a:p>
            <a:fld id="{0A246B8B-7C4C-4EBF-BB02-1457CD1E48A5}" type="slidenum">
              <a:rPr lang="en-IN" smtClean="0"/>
              <a:t>‹#›</a:t>
            </a:fld>
            <a:endParaRPr lang="en-IN"/>
          </a:p>
        </p:txBody>
      </p:sp>
    </p:spTree>
    <p:extLst>
      <p:ext uri="{BB962C8B-B14F-4D97-AF65-F5344CB8AC3E}">
        <p14:creationId xmlns:p14="http://schemas.microsoft.com/office/powerpoint/2010/main" val="464772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9DD9CA-3D67-4BE9-97A4-4512CAA416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AF6DC22B-BF24-4D6C-B056-468E519495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294EA1C0-E526-4784-8678-6130C80493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41604AD3-1B63-4608-9736-576895B43786}"/>
              </a:ext>
            </a:extLst>
          </p:cNvPr>
          <p:cNvSpPr>
            <a:spLocks noGrp="1"/>
          </p:cNvSpPr>
          <p:nvPr>
            <p:ph type="dt" sz="half" idx="10"/>
          </p:nvPr>
        </p:nvSpPr>
        <p:spPr/>
        <p:txBody>
          <a:bodyPr/>
          <a:lstStyle/>
          <a:p>
            <a:fld id="{F9DB2167-790D-4932-874B-1A3E4EAC0E80}" type="datetimeFigureOut">
              <a:rPr lang="en-IN" smtClean="0"/>
              <a:t>20-03-2019</a:t>
            </a:fld>
            <a:endParaRPr lang="en-IN"/>
          </a:p>
        </p:txBody>
      </p:sp>
      <p:sp>
        <p:nvSpPr>
          <p:cNvPr id="6" name="Footer Placeholder 5">
            <a:extLst>
              <a:ext uri="{FF2B5EF4-FFF2-40B4-BE49-F238E27FC236}">
                <a16:creationId xmlns="" xmlns:a16="http://schemas.microsoft.com/office/drawing/2014/main" id="{0428F104-0A95-4702-A6E4-D70D0EB9FE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A5E556FD-2F33-4E6B-9071-D343446F04AE}"/>
              </a:ext>
            </a:extLst>
          </p:cNvPr>
          <p:cNvSpPr>
            <a:spLocks noGrp="1"/>
          </p:cNvSpPr>
          <p:nvPr>
            <p:ph type="sldNum" sz="quarter" idx="12"/>
          </p:nvPr>
        </p:nvSpPr>
        <p:spPr/>
        <p:txBody>
          <a:bodyPr/>
          <a:lstStyle/>
          <a:p>
            <a:fld id="{0A246B8B-7C4C-4EBF-BB02-1457CD1E48A5}" type="slidenum">
              <a:rPr lang="en-IN" smtClean="0"/>
              <a:t>‹#›</a:t>
            </a:fld>
            <a:endParaRPr lang="en-IN"/>
          </a:p>
        </p:txBody>
      </p:sp>
    </p:spTree>
    <p:extLst>
      <p:ext uri="{BB962C8B-B14F-4D97-AF65-F5344CB8AC3E}">
        <p14:creationId xmlns:p14="http://schemas.microsoft.com/office/powerpoint/2010/main" val="3873981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64D64A7-EC47-4E2F-9ACF-6AC9F138D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722B7BFD-D29B-4347-80A7-812F474153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B2A87CB-469D-4026-AF58-A26CA6EEDB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DB2167-790D-4932-874B-1A3E4EAC0E80}" type="datetimeFigureOut">
              <a:rPr lang="en-IN" smtClean="0"/>
              <a:t>20-03-2019</a:t>
            </a:fld>
            <a:endParaRPr lang="en-IN"/>
          </a:p>
        </p:txBody>
      </p:sp>
      <p:sp>
        <p:nvSpPr>
          <p:cNvPr id="5" name="Footer Placeholder 4">
            <a:extLst>
              <a:ext uri="{FF2B5EF4-FFF2-40B4-BE49-F238E27FC236}">
                <a16:creationId xmlns="" xmlns:a16="http://schemas.microsoft.com/office/drawing/2014/main" id="{83B9959B-16DD-449F-AE01-A5B7B8485F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F67ACC12-0DA3-4535-BDCA-B7560D4ED9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246B8B-7C4C-4EBF-BB02-1457CD1E48A5}" type="slidenum">
              <a:rPr lang="en-IN" smtClean="0"/>
              <a:t>‹#›</a:t>
            </a:fld>
            <a:endParaRPr lang="en-IN"/>
          </a:p>
        </p:txBody>
      </p:sp>
    </p:spTree>
    <p:extLst>
      <p:ext uri="{BB962C8B-B14F-4D97-AF65-F5344CB8AC3E}">
        <p14:creationId xmlns:p14="http://schemas.microsoft.com/office/powerpoint/2010/main" val="1981643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25EA6C-24BA-473E-A18D-E0C1EA10D474}"/>
              </a:ext>
            </a:extLst>
          </p:cNvPr>
          <p:cNvSpPr>
            <a:spLocks noGrp="1"/>
          </p:cNvSpPr>
          <p:nvPr>
            <p:ph type="title"/>
          </p:nvPr>
        </p:nvSpPr>
        <p:spPr>
          <a:xfrm>
            <a:off x="541986" y="463639"/>
            <a:ext cx="10515600" cy="3863661"/>
          </a:xfrm>
        </p:spPr>
        <p:txBody>
          <a:bodyPr>
            <a:normAutofit/>
          </a:bodyPr>
          <a:lstStyle/>
          <a:p>
            <a:pPr algn="ctr">
              <a:lnSpc>
                <a:spcPct val="150000"/>
              </a:lnSpc>
            </a:pPr>
            <a:r>
              <a:rPr lang="en-US" sz="3600" b="1" dirty="0">
                <a:solidFill>
                  <a:srgbClr val="002060"/>
                </a:solidFill>
                <a:latin typeface="Times New Roman" panose="02020603050405020304" pitchFamily="18" charset="0"/>
                <a:cs typeface="Times New Roman" panose="02020603050405020304" pitchFamily="18" charset="0"/>
              </a:rPr>
              <a:t>Chapter Two</a:t>
            </a:r>
            <a:br>
              <a:rPr lang="en-US" sz="3600" b="1" dirty="0">
                <a:solidFill>
                  <a:srgbClr val="002060"/>
                </a:solidFill>
                <a:latin typeface="Times New Roman" panose="02020603050405020304" pitchFamily="18" charset="0"/>
                <a:cs typeface="Times New Roman" panose="02020603050405020304" pitchFamily="18" charset="0"/>
              </a:rPr>
            </a:br>
            <a:r>
              <a:rPr lang="en-US" sz="3600" b="1" dirty="0">
                <a:solidFill>
                  <a:srgbClr val="002060"/>
                </a:solidFill>
                <a:latin typeface="Times New Roman" panose="02020603050405020304" pitchFamily="18" charset="0"/>
                <a:cs typeface="Times New Roman" panose="02020603050405020304" pitchFamily="18" charset="0"/>
              </a:rPr>
              <a:t> Process Management</a:t>
            </a:r>
            <a:r>
              <a:rPr lang="en-IN" sz="3600" dirty="0">
                <a:solidFill>
                  <a:srgbClr val="002060"/>
                </a:solidFill>
                <a:latin typeface="Times New Roman" panose="02020603050405020304" pitchFamily="18" charset="0"/>
                <a:cs typeface="Times New Roman" panose="02020603050405020304" pitchFamily="18" charset="0"/>
              </a:rPr>
              <a:t/>
            </a:r>
            <a:br>
              <a:rPr lang="en-IN" sz="3600" dirty="0">
                <a:solidFill>
                  <a:srgbClr val="002060"/>
                </a:solidFill>
                <a:latin typeface="Times New Roman" panose="02020603050405020304" pitchFamily="18" charset="0"/>
                <a:cs typeface="Times New Roman" panose="02020603050405020304" pitchFamily="18" charset="0"/>
              </a:rPr>
            </a:br>
            <a:endParaRPr lang="en-IN" sz="36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8014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ED6B72-F644-4E45-8F3F-AA2C42DCCF9A}"/>
              </a:ext>
            </a:extLst>
          </p:cNvPr>
          <p:cNvSpPr>
            <a:spLocks noGrp="1"/>
          </p:cNvSpPr>
          <p:nvPr>
            <p:ph type="title"/>
          </p:nvPr>
        </p:nvSpPr>
        <p:spPr>
          <a:xfrm>
            <a:off x="599660" y="0"/>
            <a:ext cx="10515600" cy="540913"/>
          </a:xfrm>
        </p:spPr>
        <p:txBody>
          <a:bodyPr>
            <a:normAutofit fontScale="90000"/>
          </a:bodyPr>
          <a:lstStyle/>
          <a:p>
            <a:r>
              <a:rPr lang="en-US" b="1" dirty="0">
                <a:latin typeface="Times New Roman" panose="02020603050405020304" pitchFamily="18" charset="0"/>
                <a:ea typeface="Times New Roman" panose="02020603050405020304" pitchFamily="18" charset="0"/>
                <a:cs typeface="Times New Roman" panose="02020603050405020304" pitchFamily="18" charset="0"/>
              </a:rPr>
              <a:t/>
            </a:r>
            <a:br>
              <a:rPr lang="en-US" b="1" dirty="0">
                <a:latin typeface="Times New Roman" panose="02020603050405020304" pitchFamily="18" charset="0"/>
                <a:ea typeface="Times New Roman" panose="02020603050405020304" pitchFamily="18" charset="0"/>
                <a:cs typeface="Times New Roman" panose="02020603050405020304" pitchFamily="18" charset="0"/>
              </a:rPr>
            </a:b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W</a:t>
            </a:r>
            <a:r>
              <a:rPr lang="en-US" sz="3600" b="1" dirty="0" smtClean="0">
                <a:latin typeface="Times New Roman" panose="02020603050405020304" pitchFamily="18" charset="0"/>
                <a:ea typeface="Times New Roman" panose="02020603050405020304" pitchFamily="18" charset="0"/>
                <a:cs typeface="Times New Roman" panose="02020603050405020304" pitchFamily="18" charset="0"/>
              </a:rPr>
              <a:t>hen process scheduling is required?</a:t>
            </a:r>
            <a:r>
              <a:rPr lang="en-IN" sz="2700" dirty="0">
                <a:effectLst/>
                <a:latin typeface="Times New Roman" panose="02020603050405020304" pitchFamily="18" charset="0"/>
                <a:ea typeface="Calibri" panose="020F0502020204030204" pitchFamily="34" charset="0"/>
                <a:cs typeface="Times New Roman" panose="02020603050405020304" pitchFamily="18" charset="0"/>
              </a:rPr>
              <a:t/>
            </a:r>
            <a:br>
              <a:rPr lang="en-IN" sz="27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 xmlns:a16="http://schemas.microsoft.com/office/drawing/2014/main" id="{0DD11349-B35B-49EF-9A10-746987CECE2E}"/>
              </a:ext>
            </a:extLst>
          </p:cNvPr>
          <p:cNvSpPr/>
          <p:nvPr/>
        </p:nvSpPr>
        <p:spPr>
          <a:xfrm>
            <a:off x="238912" y="695791"/>
            <a:ext cx="11794435" cy="5001369"/>
          </a:xfrm>
          <a:prstGeom prst="rect">
            <a:avLst/>
          </a:prstGeom>
        </p:spPr>
        <p:txBody>
          <a:bodyPr wrap="square">
            <a:spAutoFit/>
          </a:bodyPr>
          <a:lstStyle/>
          <a:p>
            <a:pPr marL="285750" indent="-285750" algn="just">
              <a:lnSpc>
                <a:spcPct val="150000"/>
              </a:lnSpc>
              <a:spcAft>
                <a:spcPts val="1000"/>
              </a:spcAft>
              <a:buFont typeface="Wingdings" panose="05000000000000000000" pitchFamily="2" charset="2"/>
              <a:buChar char="Ø"/>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When more than one process is running, the operating system must decide which one should first run. </a:t>
            </a:r>
          </a:p>
          <a:p>
            <a:pPr marL="285750" indent="-285750" algn="just">
              <a:lnSpc>
                <a:spcPct val="150000"/>
              </a:lnSpc>
              <a:spcAft>
                <a:spcPts val="1000"/>
              </a:spcAft>
              <a:buFont typeface="Wingdings" panose="05000000000000000000" pitchFamily="2" charset="2"/>
              <a:buChar char="Ø"/>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The part of the operating system concerned with this decision is called the </a:t>
            </a:r>
            <a:r>
              <a:rPr lang="en-US" sz="2800" b="1" i="1" dirty="0">
                <a:latin typeface="Times New Roman" panose="02020603050405020304" pitchFamily="18" charset="0"/>
                <a:ea typeface="Times New Roman" panose="02020603050405020304" pitchFamily="18" charset="0"/>
                <a:cs typeface="Times New Roman" panose="02020603050405020304" pitchFamily="18" charset="0"/>
              </a:rPr>
              <a:t>scheduler</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and algorithm it uses is called the </a:t>
            </a:r>
            <a:r>
              <a:rPr lang="en-US" sz="2800" b="1" i="1" dirty="0">
                <a:latin typeface="Times New Roman" panose="02020603050405020304" pitchFamily="18" charset="0"/>
                <a:ea typeface="Times New Roman" panose="02020603050405020304" pitchFamily="18" charset="0"/>
                <a:cs typeface="Times New Roman" panose="02020603050405020304" pitchFamily="18" charset="0"/>
              </a:rPr>
              <a:t>scheduling algorithm</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spcAft>
                <a:spcPts val="1000"/>
              </a:spcAft>
              <a:buFont typeface="Wingdings" panose="05000000000000000000" pitchFamily="2" charset="2"/>
              <a:buChar char="Ø"/>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In </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a </a:t>
            </a:r>
            <a:r>
              <a:rPr lang="en-US" sz="2800" b="1" i="1" dirty="0"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multitasking </a:t>
            </a:r>
            <a:r>
              <a:rPr lang="en-US" sz="28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and uniprocessor </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system scheduling is needed because more than one process is in ready and waiting </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state. It </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helps no processes wait for a long time.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7621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172047-FAF8-4CBC-B932-6F6568BC356B}"/>
              </a:ext>
            </a:extLst>
          </p:cNvPr>
          <p:cNvSpPr>
            <a:spLocks noGrp="1"/>
          </p:cNvSpPr>
          <p:nvPr>
            <p:ph type="title"/>
          </p:nvPr>
        </p:nvSpPr>
        <p:spPr>
          <a:xfrm>
            <a:off x="414130" y="126586"/>
            <a:ext cx="10515600" cy="416753"/>
          </a:xfrm>
        </p:spPr>
        <p:txBody>
          <a:bodyPr>
            <a:normAutofit fontScale="90000"/>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 </a:t>
            </a:r>
            <a:br>
              <a:rPr lang="en-US" dirty="0">
                <a:latin typeface="Times New Roman" panose="02020603050405020304" pitchFamily="18" charset="0"/>
                <a:ea typeface="Times New Roman" panose="02020603050405020304" pitchFamily="18" charset="0"/>
                <a:cs typeface="Times New Roman" panose="02020603050405020304" pitchFamily="18" charset="0"/>
              </a:rPr>
            </a:b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ea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ea typeface="Times New Roman" panose="02020603050405020304" pitchFamily="18" charset="0"/>
                <a:cs typeface="Times New Roman" panose="02020603050405020304" pitchFamily="18" charset="0"/>
              </a:rPr>
              <a:t>What </a:t>
            </a:r>
            <a:r>
              <a:rPr lang="en-IN" b="1" dirty="0">
                <a:latin typeface="Times New Roman" panose="02020603050405020304" pitchFamily="18" charset="0"/>
                <a:ea typeface="Times New Roman" panose="02020603050405020304" pitchFamily="18" charset="0"/>
                <a:cs typeface="Times New Roman" panose="02020603050405020304" pitchFamily="18" charset="0"/>
              </a:rPr>
              <a:t>the scheduler try to achieve?</a:t>
            </a:r>
            <a:br>
              <a:rPr lang="en-IN" b="1" dirty="0">
                <a:latin typeface="Times New Roman" panose="02020603050405020304" pitchFamily="18" charset="0"/>
                <a:ea typeface="Times New Roman" panose="02020603050405020304" pitchFamily="18" charset="0"/>
                <a:cs typeface="Times New Roman" panose="02020603050405020304" pitchFamily="18" charset="0"/>
              </a:rPr>
            </a:br>
            <a:r>
              <a:rPr lang="en-IN" sz="3600" dirty="0">
                <a:effectLst/>
                <a:latin typeface="Calibri" panose="020F0502020204030204" pitchFamily="34" charset="0"/>
                <a:ea typeface="Calibri" panose="020F0502020204030204" pitchFamily="34" charset="0"/>
                <a:cs typeface="Times New Roman" panose="02020603050405020304" pitchFamily="18" charset="0"/>
              </a:rPr>
              <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Rectangle 2">
            <a:extLst>
              <a:ext uri="{FF2B5EF4-FFF2-40B4-BE49-F238E27FC236}">
                <a16:creationId xmlns="" xmlns:a16="http://schemas.microsoft.com/office/drawing/2014/main" id="{DAEA2117-6FEF-425B-AD9E-4FD7B4D56F89}"/>
              </a:ext>
            </a:extLst>
          </p:cNvPr>
          <p:cNvSpPr/>
          <p:nvPr/>
        </p:nvSpPr>
        <p:spPr>
          <a:xfrm>
            <a:off x="66261" y="543339"/>
            <a:ext cx="12059478" cy="4483279"/>
          </a:xfrm>
          <a:prstGeom prst="rect">
            <a:avLst/>
          </a:prstGeom>
        </p:spPr>
        <p:txBody>
          <a:bodyPr wrap="square">
            <a:spAutoFit/>
          </a:bodyPr>
          <a:lstStyle/>
          <a:p>
            <a:pPr marL="285750" indent="-285750">
              <a:lnSpc>
                <a:spcPct val="150000"/>
              </a:lnSpc>
              <a:spcAft>
                <a:spcPts val="1000"/>
              </a:spcAft>
              <a:buFont typeface="Wingdings" panose="05000000000000000000" pitchFamily="2" charset="2"/>
              <a:buChar char="Ø"/>
            </a:pPr>
            <a:r>
              <a:rPr lang="en-US" sz="2400" b="1" dirty="0" smtClean="0">
                <a:latin typeface="Times New Roman" panose="02020603050405020304" pitchFamily="18" charset="0"/>
                <a:ea typeface="Times New Roman" panose="02020603050405020304" pitchFamily="18" charset="0"/>
                <a:cs typeface="Times New Roman" panose="02020603050405020304" pitchFamily="18" charset="0"/>
              </a:rPr>
              <a:t>Fairness</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 scheduler makes sure that each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process gets its fair share of the CPU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and no process can suffer indefinite postponement/delay.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spcAft>
                <a:spcPts val="1000"/>
              </a:spcAft>
              <a:buFont typeface="Wingdings" panose="05000000000000000000" pitchFamily="2" charset="2"/>
              <a:buChar char="Ø"/>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Efficiency</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Scheduler should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keep the </a:t>
            </a:r>
            <a:r>
              <a:rPr lang="en-US" sz="2400" b="1" dirty="0" smtClean="0">
                <a:latin typeface="Times New Roman" panose="02020603050405020304" pitchFamily="18" charset="0"/>
                <a:ea typeface="Times New Roman" panose="02020603050405020304" pitchFamily="18" charset="0"/>
                <a:cs typeface="Times New Roman" panose="02020603050405020304" pitchFamily="18" charset="0"/>
              </a:rPr>
              <a:t>system/CPU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busy 100%</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of the time when possible. </a:t>
            </a:r>
          </a:p>
          <a:p>
            <a:pPr marL="285750" indent="-285750">
              <a:lnSpc>
                <a:spcPct val="150000"/>
              </a:lnSpc>
              <a:spcAft>
                <a:spcPts val="1000"/>
              </a:spcAft>
              <a:buFont typeface="Wingdings" panose="05000000000000000000" pitchFamily="2" charset="2"/>
              <a:buChar char="Ø"/>
            </a:pPr>
            <a:r>
              <a:rPr lang="en-US" sz="2400" b="1" dirty="0" smtClean="0">
                <a:latin typeface="Times New Roman" panose="02020603050405020304" pitchFamily="18" charset="0"/>
                <a:ea typeface="Times New Roman" panose="02020603050405020304" pitchFamily="18" charset="0"/>
                <a:cs typeface="Times New Roman" panose="02020603050405020304" pitchFamily="18" charset="0"/>
              </a:rPr>
              <a:t>Response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Time</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 scheduler should minimize the response time for interactive user.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spcAft>
                <a:spcPts val="1000"/>
              </a:spcAft>
              <a:buFont typeface="Wingdings" panose="05000000000000000000" pitchFamily="2" charset="2"/>
              <a:buChar char="Ø"/>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Turnaround: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 scheduler should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minimize</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the time batch users must wait for an output of executing process. </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is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c</a:t>
            </a:r>
            <a:r>
              <a:rPr lang="en-US" sz="2400" b="1" dirty="0" smtClean="0">
                <a:latin typeface="Times New Roman" panose="02020603050405020304" pitchFamily="18" charset="0"/>
                <a:ea typeface="Times New Roman" panose="02020603050405020304" pitchFamily="18" charset="0"/>
                <a:cs typeface="Times New Roman" panose="02020603050405020304" pitchFamily="18" charset="0"/>
              </a:rPr>
              <a:t>pu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time + Wait time.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spcAft>
                <a:spcPts val="1000"/>
              </a:spcAft>
              <a:buFont typeface="Wingdings" panose="05000000000000000000" pitchFamily="2" charset="2"/>
              <a:buChar char="Ø"/>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Throughput:</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 scheduler should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maximize</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the number of jobs processed per unit time.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1658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BECE44-FFB7-4C56-9B8B-2A63B571F6E0}"/>
              </a:ext>
            </a:extLst>
          </p:cNvPr>
          <p:cNvSpPr>
            <a:spLocks noGrp="1"/>
          </p:cNvSpPr>
          <p:nvPr>
            <p:ph type="title"/>
          </p:nvPr>
        </p:nvSpPr>
        <p:spPr>
          <a:xfrm>
            <a:off x="319125" y="-198783"/>
            <a:ext cx="10515600" cy="397565"/>
          </a:xfrm>
        </p:spPr>
        <p:txBody>
          <a:bodyPr>
            <a:normAutofit fontScale="90000"/>
          </a:bodyPr>
          <a:lstStyle/>
          <a:p>
            <a:r>
              <a:rPr lang="en-US" b="1" dirty="0">
                <a:latin typeface="Times New Roman" panose="02020603050405020304" pitchFamily="18" charset="0"/>
                <a:ea typeface="Times New Roman" panose="02020603050405020304" pitchFamily="18" charset="0"/>
                <a:cs typeface="Times New Roman" panose="02020603050405020304" pitchFamily="18" charset="0"/>
              </a:rPr>
              <a:t/>
            </a:r>
            <a:br>
              <a:rPr lang="en-US" b="1" dirty="0">
                <a:latin typeface="Times New Roman" panose="02020603050405020304" pitchFamily="18" charset="0"/>
                <a:ea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Type of scheduling </a:t>
            </a:r>
            <a:endParaRPr lang="en-IN" dirty="0"/>
          </a:p>
        </p:txBody>
      </p:sp>
      <p:sp>
        <p:nvSpPr>
          <p:cNvPr id="3" name="Rectangle 2">
            <a:extLst>
              <a:ext uri="{FF2B5EF4-FFF2-40B4-BE49-F238E27FC236}">
                <a16:creationId xmlns="" xmlns:a16="http://schemas.microsoft.com/office/drawing/2014/main" id="{9C49FC5D-709E-4FDC-9F8D-6676F9A3AA28}"/>
              </a:ext>
            </a:extLst>
          </p:cNvPr>
          <p:cNvSpPr/>
          <p:nvPr/>
        </p:nvSpPr>
        <p:spPr>
          <a:xfrm>
            <a:off x="145775" y="520709"/>
            <a:ext cx="11940208" cy="5591274"/>
          </a:xfrm>
          <a:prstGeom prst="rect">
            <a:avLst/>
          </a:prstGeom>
        </p:spPr>
        <p:txBody>
          <a:bodyPr wrap="square">
            <a:spAutoFit/>
          </a:bodyPr>
          <a:lstStyle/>
          <a:p>
            <a:pPr marL="342900" indent="-342900">
              <a:lnSpc>
                <a:spcPct val="150000"/>
              </a:lnSpc>
              <a:spcAft>
                <a:spcPts val="1000"/>
              </a:spcAft>
              <a:buFont typeface="Wingdings" panose="05000000000000000000" pitchFamily="2" charset="2"/>
              <a:buChar char="q"/>
            </a:pPr>
            <a:r>
              <a:rPr lang="en-US" sz="2400" dirty="0" smtClean="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Scheduling algorithms can be divided into two categories with respect to how they deal with interrupts</a:t>
            </a:r>
            <a:r>
              <a:rPr lang="en-US" sz="2400"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indent="-285750" algn="just">
              <a:lnSpc>
                <a:spcPct val="150000"/>
              </a:lnSpc>
              <a:spcAft>
                <a:spcPts val="1000"/>
              </a:spcAft>
              <a:buFont typeface="Wingdings" panose="05000000000000000000" pitchFamily="2" charset="2"/>
              <a:buChar char="Ø"/>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preemptive </a:t>
            </a:r>
            <a:r>
              <a:rPr lang="en-US" sz="2400" b="1" dirty="0" smtClean="0">
                <a:latin typeface="Times New Roman" panose="02020603050405020304" pitchFamily="18" charset="0"/>
                <a:ea typeface="Times New Roman" panose="02020603050405020304" pitchFamily="18" charset="0"/>
                <a:cs typeface="Times New Roman" panose="02020603050405020304" pitchFamily="18" charset="0"/>
              </a:rPr>
              <a:t>Scheduling:-</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strategy of allowing processes that are logically running to be temporarily suspended is called </a:t>
            </a:r>
            <a:r>
              <a:rPr lang="en-US" sz="2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Preemptive </a:t>
            </a:r>
            <a:r>
              <a:rPr lang="en-US" sz="2400" b="1" i="1" dirty="0"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Scheduling</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spcAft>
                <a:spcPts val="1000"/>
              </a:spcAft>
              <a:buFont typeface="Wingdings" panose="05000000000000000000" pitchFamily="2" charset="2"/>
              <a:buChar char="Ø"/>
            </a:pPr>
            <a:r>
              <a:rPr lang="en-US" sz="2400" b="1" dirty="0" smtClean="0">
                <a:effectLst/>
                <a:latin typeface="Times New Roman" panose="02020603050405020304" pitchFamily="18" charset="0"/>
                <a:ea typeface="Times New Roman" panose="02020603050405020304" pitchFamily="18" charset="0"/>
                <a:cs typeface="Times New Roman" panose="02020603050405020304" pitchFamily="18" charset="0"/>
              </a:rPr>
              <a:t>Non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preemptive </a:t>
            </a:r>
            <a:r>
              <a:rPr lang="en-US" sz="2400" b="1" dirty="0" smtClean="0">
                <a:effectLst/>
                <a:latin typeface="Times New Roman" panose="02020603050405020304" pitchFamily="18" charset="0"/>
                <a:ea typeface="Times New Roman" panose="02020603050405020304" pitchFamily="18" charset="0"/>
                <a:cs typeface="Times New Roman" panose="02020603050405020304" pitchFamily="18" charset="0"/>
              </a:rPr>
              <a:t>Scheduling:</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smtClean="0">
                <a:effectLst/>
                <a:latin typeface="Times New Roman" panose="02020603050405020304" pitchFamily="18" charset="0"/>
                <a:ea typeface="Times New Roman" panose="02020603050405020304" pitchFamily="18" charset="0"/>
                <a:cs typeface="Times New Roman" panose="02020603050405020304" pitchFamily="18" charset="0"/>
              </a:rPr>
              <a:t>A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scheduling discipline is non preemptive if once a process has been given the CPU, the CPU cannot be taken away from that process until the assigned process completes its execution</a:t>
            </a:r>
            <a:r>
              <a:rPr lang="en-US" sz="2400"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p>
          <a:p>
            <a:pPr marL="1257300" lvl="2" indent="-342900" algn="just">
              <a:lnSpc>
                <a:spcPct val="150000"/>
              </a:lnSpc>
              <a:spcAft>
                <a:spcPts val="1000"/>
              </a:spcAft>
              <a:buFont typeface="Wingdings" panose="05000000000000000000" pitchFamily="2" charset="2"/>
              <a:buChar char="ü"/>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Short jobs are made to wait by longer jobs.</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spcAft>
                <a:spcPts val="1000"/>
              </a:spcAft>
              <a:buFont typeface="Wingdings" panose="05000000000000000000" pitchFamily="2" charset="2"/>
              <a:buChar char="Ø"/>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7111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74D33F-76A5-40BD-AEBE-8A4A446C55F1}"/>
              </a:ext>
            </a:extLst>
          </p:cNvPr>
          <p:cNvSpPr>
            <a:spLocks noGrp="1"/>
          </p:cNvSpPr>
          <p:nvPr>
            <p:ph type="title"/>
          </p:nvPr>
        </p:nvSpPr>
        <p:spPr>
          <a:xfrm>
            <a:off x="838200" y="365126"/>
            <a:ext cx="10515600" cy="443258"/>
          </a:xfrm>
        </p:spPr>
        <p:txBody>
          <a:bodyPr>
            <a:normAutofit fontScale="90000"/>
          </a:bodyPr>
          <a:lstStyle/>
          <a:p>
            <a:r>
              <a:rPr lang="en-US" b="1" dirty="0">
                <a:latin typeface="Times New Roman" panose="02020603050405020304" pitchFamily="18" charset="0"/>
                <a:ea typeface="Times New Roman" panose="02020603050405020304" pitchFamily="18" charset="0"/>
                <a:cs typeface="Times New Roman" panose="02020603050405020304" pitchFamily="18" charset="0"/>
              </a:rPr>
              <a:t/>
            </a:r>
            <a:br>
              <a:rPr lang="en-US" b="1" dirty="0">
                <a:latin typeface="Times New Roman" panose="02020603050405020304" pitchFamily="18" charset="0"/>
                <a:ea typeface="Times New Roman" panose="02020603050405020304" pitchFamily="18" charset="0"/>
                <a:cs typeface="Times New Roman" panose="02020603050405020304" pitchFamily="18" charset="0"/>
              </a:rPr>
            </a:br>
            <a:r>
              <a:rPr lang="en-US" b="1" dirty="0">
                <a:latin typeface="Times New Roman" panose="02020603050405020304" pitchFamily="18" charset="0"/>
                <a:ea typeface="Times New Roman" panose="02020603050405020304" pitchFamily="18" charset="0"/>
                <a:cs typeface="Times New Roman" panose="02020603050405020304" pitchFamily="18" charset="0"/>
              </a:rPr>
              <a:t>Scheduling Algorithms</a:t>
            </a:r>
            <a:r>
              <a:rPr lang="en-IN" sz="3600" dirty="0">
                <a:effectLst/>
                <a:latin typeface="Calibri" panose="020F0502020204030204" pitchFamily="34" charset="0"/>
                <a:ea typeface="Calibri" panose="020F0502020204030204" pitchFamily="34" charset="0"/>
                <a:cs typeface="Times New Roman" panose="02020603050405020304" pitchFamily="18" charset="0"/>
              </a:rPr>
              <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Rectangle 2">
            <a:extLst>
              <a:ext uri="{FF2B5EF4-FFF2-40B4-BE49-F238E27FC236}">
                <a16:creationId xmlns="" xmlns:a16="http://schemas.microsoft.com/office/drawing/2014/main" id="{4B22BFB3-061B-42BA-96BB-2E916EC80735}"/>
              </a:ext>
            </a:extLst>
          </p:cNvPr>
          <p:cNvSpPr/>
          <p:nvPr/>
        </p:nvSpPr>
        <p:spPr>
          <a:xfrm>
            <a:off x="0" y="937202"/>
            <a:ext cx="12019722" cy="4534062"/>
          </a:xfrm>
          <a:prstGeom prst="rect">
            <a:avLst/>
          </a:prstGeom>
        </p:spPr>
        <p:txBody>
          <a:bodyPr wrap="square">
            <a:spAutoFit/>
          </a:bodyPr>
          <a:lstStyle/>
          <a:p>
            <a:pPr marL="457200" indent="-457200">
              <a:lnSpc>
                <a:spcPct val="150000"/>
              </a:lnSpc>
              <a:spcAft>
                <a:spcPts val="1000"/>
              </a:spcAft>
              <a:buFont typeface="Wingdings" panose="05000000000000000000" pitchFamily="2" charset="2"/>
              <a:buChar char="q"/>
            </a:pP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following are some scheduling algorithms: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50000"/>
              </a:lnSpc>
              <a:spcAft>
                <a:spcPts val="1000"/>
              </a:spcAft>
              <a:buSzPts val="1000"/>
              <a:buFont typeface="Wingdings" panose="05000000000000000000" pitchFamily="2" charset="2"/>
              <a:buChar char="Ø"/>
              <a:tabLst>
                <a:tab pos="457200" algn="l"/>
              </a:tabLs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First Come First Served (FCFS) Scheduling.</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50000"/>
              </a:lnSpc>
              <a:spcAft>
                <a:spcPts val="1000"/>
              </a:spcAft>
              <a:buSzPts val="1000"/>
              <a:buFont typeface="Wingdings" panose="05000000000000000000" pitchFamily="2" charset="2"/>
              <a:buChar char="Ø"/>
              <a:tabLst>
                <a:tab pos="457200" algn="l"/>
              </a:tabLs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Shortest Job First (SJF) Scheduling.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50000"/>
              </a:lnSpc>
              <a:spcAft>
                <a:spcPts val="1000"/>
              </a:spcAft>
              <a:buSzPts val="1000"/>
              <a:buFont typeface="Wingdings" panose="05000000000000000000" pitchFamily="2" charset="2"/>
              <a:buChar char="Ø"/>
              <a:tabLst>
                <a:tab pos="457200" algn="l"/>
              </a:tabLs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Shortest Remaining Time (SRT) Scheduling.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50000"/>
              </a:lnSpc>
              <a:spcAft>
                <a:spcPts val="1000"/>
              </a:spcAft>
              <a:buSzPts val="1000"/>
              <a:buFont typeface="Wingdings" panose="05000000000000000000" pitchFamily="2" charset="2"/>
              <a:buChar char="Ø"/>
              <a:tabLst>
                <a:tab pos="457200" algn="l"/>
              </a:tabLs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Round Robin Scheduling.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50000"/>
              </a:lnSpc>
              <a:spcAft>
                <a:spcPts val="1000"/>
              </a:spcAft>
              <a:buSzPts val="1000"/>
              <a:buFont typeface="Wingdings" panose="05000000000000000000" pitchFamily="2" charset="2"/>
              <a:buChar char="Ø"/>
              <a:tabLst>
                <a:tab pos="457200" algn="l"/>
              </a:tabLs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Priority Scheduling.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5346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E95BB8-4F6E-418B-942E-2B170EA8B948}"/>
              </a:ext>
            </a:extLst>
          </p:cNvPr>
          <p:cNvSpPr>
            <a:spLocks noGrp="1"/>
          </p:cNvSpPr>
          <p:nvPr>
            <p:ph type="title"/>
          </p:nvPr>
        </p:nvSpPr>
        <p:spPr>
          <a:xfrm>
            <a:off x="0" y="0"/>
            <a:ext cx="10515600" cy="536023"/>
          </a:xfrm>
        </p:spPr>
        <p:txBody>
          <a:bodyPr>
            <a:normAutofit fontScale="90000"/>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First Come First Served (FCFS) Scheduling</a:t>
            </a:r>
            <a:endParaRPr lang="en-IN" dirty="0"/>
          </a:p>
        </p:txBody>
      </p:sp>
      <p:sp>
        <p:nvSpPr>
          <p:cNvPr id="3" name="Rectangle 2">
            <a:extLst>
              <a:ext uri="{FF2B5EF4-FFF2-40B4-BE49-F238E27FC236}">
                <a16:creationId xmlns="" xmlns:a16="http://schemas.microsoft.com/office/drawing/2014/main" id="{CE6F3AE5-2085-4261-9A28-F83633693AEC}"/>
              </a:ext>
            </a:extLst>
          </p:cNvPr>
          <p:cNvSpPr/>
          <p:nvPr/>
        </p:nvSpPr>
        <p:spPr>
          <a:xfrm>
            <a:off x="106016" y="430297"/>
            <a:ext cx="11953461" cy="5304016"/>
          </a:xfrm>
          <a:prstGeom prst="rect">
            <a:avLst/>
          </a:prstGeom>
        </p:spPr>
        <p:txBody>
          <a:bodyPr wrap="square">
            <a:spAutoFit/>
          </a:bodyPr>
          <a:lstStyle/>
          <a:p>
            <a:pPr marL="285750" indent="-285750">
              <a:lnSpc>
                <a:spcPct val="150000"/>
              </a:lnSpc>
              <a:spcAft>
                <a:spcPts val="1000"/>
              </a:spcAf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Jobs are executed on first come, first serve </a:t>
            </a:r>
            <a:r>
              <a:rPr lang="en-IN" sz="2800" dirty="0" smtClean="0">
                <a:latin typeface="Times New Roman" panose="02020603050405020304" pitchFamily="18" charset="0"/>
                <a:cs typeface="Times New Roman" panose="02020603050405020304" pitchFamily="18" charset="0"/>
              </a:rPr>
              <a:t>basis. i.e.</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Processes are dispatched according to their arrival time on the ready queue. </a:t>
            </a:r>
            <a:endParaRPr lang="en-IN" sz="2800" dirty="0" smtClean="0">
              <a:latin typeface="Times New Roman" panose="02020603050405020304" pitchFamily="18" charset="0"/>
              <a:cs typeface="Times New Roman" panose="02020603050405020304" pitchFamily="18" charset="0"/>
            </a:endParaRPr>
          </a:p>
          <a:p>
            <a:pPr marL="285750" indent="-285750">
              <a:lnSpc>
                <a:spcPct val="150000"/>
              </a:lnSpc>
              <a:spcAft>
                <a:spcPts val="1000"/>
              </a:spcAft>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Easy </a:t>
            </a:r>
            <a:r>
              <a:rPr lang="en-IN" sz="2800" dirty="0">
                <a:latin typeface="Times New Roman" panose="02020603050405020304" pitchFamily="18" charset="0"/>
                <a:cs typeface="Times New Roman" panose="02020603050405020304" pitchFamily="18" charset="0"/>
              </a:rPr>
              <a:t>to understand and </a:t>
            </a:r>
            <a:r>
              <a:rPr lang="en-IN" sz="2800" dirty="0" smtClean="0">
                <a:latin typeface="Times New Roman" panose="02020603050405020304" pitchFamily="18" charset="0"/>
                <a:cs typeface="Times New Roman" panose="02020603050405020304" pitchFamily="18" charset="0"/>
              </a:rPr>
              <a:t>implement.</a:t>
            </a:r>
          </a:p>
          <a:p>
            <a:pPr marL="285750" indent="-285750">
              <a:lnSpc>
                <a:spcPct val="150000"/>
              </a:lnSpc>
              <a:spcAft>
                <a:spcPts val="1000"/>
              </a:spcAft>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Poor </a:t>
            </a:r>
            <a:r>
              <a:rPr lang="en-IN" sz="2800" dirty="0">
                <a:latin typeface="Times New Roman" panose="02020603050405020304" pitchFamily="18" charset="0"/>
                <a:cs typeface="Times New Roman" panose="02020603050405020304" pitchFamily="18" charset="0"/>
              </a:rPr>
              <a:t>in performance </a:t>
            </a:r>
            <a:r>
              <a:rPr lang="en-IN" sz="2800" dirty="0" smtClean="0">
                <a:latin typeface="Times New Roman" panose="02020603050405020304" pitchFamily="18" charset="0"/>
                <a:cs typeface="Times New Roman" panose="02020603050405020304" pitchFamily="18" charset="0"/>
              </a:rPr>
              <a:t>b/c </a:t>
            </a:r>
            <a:r>
              <a:rPr lang="en-IN" sz="2800" dirty="0">
                <a:latin typeface="Times New Roman" panose="02020603050405020304" pitchFamily="18" charset="0"/>
                <a:cs typeface="Times New Roman" panose="02020603050405020304" pitchFamily="18" charset="0"/>
              </a:rPr>
              <a:t>average wait time is </a:t>
            </a:r>
            <a:r>
              <a:rPr lang="en-IN" sz="2800" dirty="0" smtClean="0">
                <a:latin typeface="Times New Roman" panose="02020603050405020304" pitchFamily="18" charset="0"/>
                <a:cs typeface="Times New Roman" panose="02020603050405020304" pitchFamily="18" charset="0"/>
              </a:rPr>
              <a:t>high.</a:t>
            </a:r>
            <a:r>
              <a:rPr lang="en-IN" sz="2800" dirty="0"/>
              <a:t/>
            </a:r>
            <a:br>
              <a:rPr lang="en-IN" sz="2800" dirty="0"/>
            </a:br>
            <a:r>
              <a:rPr lang="en-US" b="1" dirty="0"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Example:</a:t>
            </a:r>
          </a:p>
          <a:p>
            <a:pPr marL="285750" indent="-285750">
              <a:lnSpc>
                <a:spcPct val="150000"/>
              </a:lnSpc>
              <a:spcAft>
                <a:spcPts val="1000"/>
              </a:spcAft>
              <a:buFont typeface="Wingdings" panose="05000000000000000000" pitchFamily="2" charset="2"/>
              <a:buChar char="Ø"/>
            </a:pPr>
            <a:endParaRPr lang="en-US" sz="16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spcAft>
                <a:spcPts val="1000"/>
              </a:spcAft>
              <a:buFont typeface="Wingdings" panose="05000000000000000000" pitchFamily="2" charset="2"/>
              <a:buChar char="Ø"/>
            </a:pPr>
            <a:endParaRPr lang="en-US" sz="1600" b="1" dirty="0" smtClean="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spcAft>
                <a:spcPts val="1000"/>
              </a:spcAft>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Wait </a:t>
            </a:r>
            <a:r>
              <a:rPr lang="en-IN" sz="2000" dirty="0">
                <a:latin typeface="Times New Roman" panose="02020603050405020304" pitchFamily="18" charset="0"/>
                <a:cs typeface="Times New Roman" panose="02020603050405020304" pitchFamily="18" charset="0"/>
              </a:rPr>
              <a:t>time of each process is </a:t>
            </a:r>
            <a:r>
              <a:rPr lang="en-IN" sz="2000" dirty="0" smtClean="0">
                <a:latin typeface="Times New Roman" panose="02020603050405020304" pitchFamily="18" charset="0"/>
                <a:cs typeface="Times New Roman" panose="02020603050405020304" pitchFamily="18" charset="0"/>
              </a:rPr>
              <a:t>following:-</a:t>
            </a:r>
            <a:r>
              <a:rPr lang="en-IN" sz="1600" dirty="0"/>
              <a:t/>
            </a:r>
            <a:br>
              <a:rPr lang="en-IN" sz="1600" dirty="0"/>
            </a:br>
            <a:endParaRPr lang="en-IN" sz="16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423517" y="3211850"/>
            <a:ext cx="5118950" cy="1591970"/>
          </a:xfrm>
          <a:prstGeom prst="rect">
            <a:avLst/>
          </a:prstGeom>
        </p:spPr>
      </p:pic>
      <p:pic>
        <p:nvPicPr>
          <p:cNvPr id="5" name="Picture 4"/>
          <p:cNvPicPr>
            <a:picLocks noChangeAspect="1"/>
          </p:cNvPicPr>
          <p:nvPr/>
        </p:nvPicPr>
        <p:blipFill>
          <a:blip r:embed="rId3"/>
          <a:stretch>
            <a:fillRect/>
          </a:stretch>
        </p:blipFill>
        <p:spPr>
          <a:xfrm>
            <a:off x="1349330" y="5374425"/>
            <a:ext cx="5267325" cy="1238250"/>
          </a:xfrm>
          <a:prstGeom prst="rect">
            <a:avLst/>
          </a:prstGeom>
        </p:spPr>
      </p:pic>
    </p:spTree>
    <p:extLst>
      <p:ext uri="{BB962C8B-B14F-4D97-AF65-F5344CB8AC3E}">
        <p14:creationId xmlns:p14="http://schemas.microsoft.com/office/powerpoint/2010/main" val="216945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014" y="0"/>
            <a:ext cx="10515600" cy="472002"/>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Cont…</a:t>
            </a:r>
            <a:endParaRPr lang="en-IN" b="1"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192965972"/>
              </p:ext>
            </p:extLst>
          </p:nvPr>
        </p:nvGraphicFramePr>
        <p:xfrm>
          <a:off x="473656" y="642393"/>
          <a:ext cx="8128000" cy="1854200"/>
        </p:xfrm>
        <a:graphic>
          <a:graphicData uri="http://schemas.openxmlformats.org/drawingml/2006/table">
            <a:tbl>
              <a:tblPr firstRow="1" bandRow="1">
                <a:tableStyleId>{5940675A-B579-460E-94D1-54222C63F5DA}</a:tableStyleId>
              </a:tblPr>
              <a:tblGrid>
                <a:gridCol w="1016000"/>
                <a:gridCol w="1016000"/>
                <a:gridCol w="1016000"/>
                <a:gridCol w="754130"/>
                <a:gridCol w="1571222"/>
                <a:gridCol w="722648"/>
                <a:gridCol w="2032000"/>
              </a:tblGrid>
              <a:tr h="370840">
                <a:tc>
                  <a:txBody>
                    <a:bodyPr/>
                    <a:lstStyle/>
                    <a:p>
                      <a:r>
                        <a:rPr lang="en-IN" dirty="0" smtClean="0">
                          <a:latin typeface="Times New Roman" panose="02020603050405020304" pitchFamily="18" charset="0"/>
                          <a:cs typeface="Times New Roman" panose="02020603050405020304" pitchFamily="18" charset="0"/>
                        </a:rPr>
                        <a:t>Process</a:t>
                      </a:r>
                      <a:endParaRPr lang="en-IN"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r>
                        <a:rPr lang="en-IN" dirty="0" smtClean="0">
                          <a:latin typeface="Times New Roman" panose="02020603050405020304" pitchFamily="18" charset="0"/>
                          <a:cs typeface="Times New Roman" panose="02020603050405020304" pitchFamily="18" charset="0"/>
                        </a:rPr>
                        <a:t>AT</a:t>
                      </a:r>
                      <a:endParaRPr lang="en-IN"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r>
                        <a:rPr lang="en-IN" dirty="0" smtClean="0">
                          <a:latin typeface="Times New Roman" panose="02020603050405020304" pitchFamily="18" charset="0"/>
                          <a:cs typeface="Times New Roman" panose="02020603050405020304" pitchFamily="18" charset="0"/>
                        </a:rPr>
                        <a:t>ET</a:t>
                      </a:r>
                      <a:endParaRPr lang="en-IN"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r>
                        <a:rPr lang="en-IN" dirty="0" smtClean="0">
                          <a:latin typeface="Times New Roman" panose="02020603050405020304" pitchFamily="18" charset="0"/>
                          <a:cs typeface="Times New Roman" panose="02020603050405020304" pitchFamily="18" charset="0"/>
                        </a:rPr>
                        <a:t>ST</a:t>
                      </a:r>
                      <a:endParaRPr lang="en-IN"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r>
                        <a:rPr lang="en-IN" dirty="0" smtClean="0">
                          <a:latin typeface="Times New Roman" panose="02020603050405020304" pitchFamily="18" charset="0"/>
                          <a:cs typeface="Times New Roman" panose="02020603050405020304" pitchFamily="18" charset="0"/>
                        </a:rPr>
                        <a:t>WT(ST_AT)</a:t>
                      </a:r>
                      <a:endParaRPr lang="en-IN"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r>
                        <a:rPr lang="en-IN" dirty="0" smtClean="0">
                          <a:latin typeface="Times New Roman" panose="02020603050405020304" pitchFamily="18" charset="0"/>
                          <a:cs typeface="Times New Roman" panose="02020603050405020304" pitchFamily="18" charset="0"/>
                        </a:rPr>
                        <a:t>AWT</a:t>
                      </a:r>
                      <a:endParaRPr lang="en-IN" dirty="0">
                        <a:latin typeface="Times New Roman" panose="02020603050405020304" pitchFamily="18" charset="0"/>
                        <a:cs typeface="Times New Roman" panose="02020603050405020304" pitchFamily="18" charset="0"/>
                      </a:endParaRPr>
                    </a:p>
                  </a:txBody>
                  <a:tcPr>
                    <a:solidFill>
                      <a:schemeClr val="bg2">
                        <a:lumMod val="90000"/>
                      </a:schemeClr>
                    </a:solidFill>
                  </a:tcPr>
                </a:tc>
                <a:tc rowSpan="5">
                  <a:txBody>
                    <a:bodyPr/>
                    <a:lstStyle/>
                    <a:p>
                      <a:endParaRPr lang="en-IN" dirty="0">
                        <a:latin typeface="Times New Roman" panose="02020603050405020304" pitchFamily="18" charset="0"/>
                        <a:cs typeface="Times New Roman" panose="02020603050405020304" pitchFamily="18" charset="0"/>
                      </a:endParaRPr>
                    </a:p>
                  </a:txBody>
                  <a:tcPr>
                    <a:solidFill>
                      <a:schemeClr val="bg2">
                        <a:lumMod val="90000"/>
                      </a:schemeClr>
                    </a:solidFill>
                  </a:tcPr>
                </a:tc>
              </a:tr>
              <a:tr h="370840">
                <a:tc>
                  <a:txBody>
                    <a:bodyPr/>
                    <a:lstStyle/>
                    <a:p>
                      <a:r>
                        <a:rPr lang="en-IN" dirty="0" smtClean="0">
                          <a:latin typeface="Times New Roman" panose="02020603050405020304" pitchFamily="18" charset="0"/>
                          <a:cs typeface="Times New Roman" panose="02020603050405020304" pitchFamily="18" charset="0"/>
                        </a:rPr>
                        <a:t>P0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0</a:t>
                      </a:r>
                      <a:endParaRPr lang="en-IN" dirty="0">
                        <a:latin typeface="Times New Roman" panose="02020603050405020304" pitchFamily="18" charset="0"/>
                        <a:cs typeface="Times New Roman" panose="02020603050405020304" pitchFamily="18" charset="0"/>
                      </a:endParaRPr>
                    </a:p>
                  </a:txBody>
                  <a:tcPr/>
                </a:tc>
                <a:tc rowSpan="4">
                  <a:txBody>
                    <a:bodyPr/>
                    <a:lstStyle/>
                    <a:p>
                      <a:r>
                        <a:rPr lang="en-IN" dirty="0" smtClean="0">
                          <a:latin typeface="Times New Roman" panose="02020603050405020304" pitchFamily="18" charset="0"/>
                          <a:cs typeface="Times New Roman" panose="02020603050405020304" pitchFamily="18" charset="0"/>
                        </a:rPr>
                        <a:t>5.55</a:t>
                      </a:r>
                      <a:endParaRPr lang="en-IN" dirty="0">
                        <a:latin typeface="Times New Roman" panose="02020603050405020304" pitchFamily="18" charset="0"/>
                        <a:cs typeface="Times New Roman" panose="02020603050405020304" pitchFamily="18" charset="0"/>
                      </a:endParaRPr>
                    </a:p>
                  </a:txBody>
                  <a:tcPr/>
                </a:tc>
                <a:tc vMerge="1">
                  <a:txBody>
                    <a:bodyPr/>
                    <a:lstStyle/>
                    <a:p>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P1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vMerge="1">
                  <a:txBody>
                    <a:bodyPr/>
                    <a:lstStyle/>
                    <a:p>
                      <a:endParaRPr lang="en-IN" dirty="0">
                        <a:latin typeface="Times New Roman" panose="02020603050405020304" pitchFamily="18" charset="0"/>
                        <a:cs typeface="Times New Roman" panose="02020603050405020304" pitchFamily="18" charset="0"/>
                      </a:endParaRPr>
                    </a:p>
                  </a:txBody>
                  <a:tcPr/>
                </a:tc>
                <a:tc vMerge="1">
                  <a:txBody>
                    <a:bodyPr/>
                    <a:lstStyle/>
                    <a:p>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P2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8</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8</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vMerge="1">
                  <a:txBody>
                    <a:bodyPr/>
                    <a:lstStyle/>
                    <a:p>
                      <a:endParaRPr lang="en-IN" dirty="0">
                        <a:latin typeface="Times New Roman" panose="02020603050405020304" pitchFamily="18" charset="0"/>
                        <a:cs typeface="Times New Roman" panose="02020603050405020304" pitchFamily="18" charset="0"/>
                      </a:endParaRPr>
                    </a:p>
                  </a:txBody>
                  <a:tcPr/>
                </a:tc>
                <a:tc vMerge="1">
                  <a:txBody>
                    <a:bodyPr/>
                    <a:lstStyle/>
                    <a:p>
                      <a:endParaRPr lang="en-IN">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P3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13</a:t>
                      </a:r>
                      <a:endParaRPr lang="en-IN" dirty="0">
                        <a:latin typeface="Times New Roman" panose="02020603050405020304" pitchFamily="18" charset="0"/>
                        <a:cs typeface="Times New Roman" panose="02020603050405020304" pitchFamily="18" charset="0"/>
                      </a:endParaRPr>
                    </a:p>
                  </a:txBody>
                  <a:tcPr/>
                </a:tc>
                <a:tc vMerge="1">
                  <a:txBody>
                    <a:bodyPr/>
                    <a:lstStyle/>
                    <a:p>
                      <a:endParaRPr lang="en-IN" dirty="0">
                        <a:latin typeface="Times New Roman" panose="02020603050405020304" pitchFamily="18" charset="0"/>
                        <a:cs typeface="Times New Roman" panose="02020603050405020304" pitchFamily="18" charset="0"/>
                      </a:endParaRPr>
                    </a:p>
                  </a:txBody>
                  <a:tcPr/>
                </a:tc>
                <a:tc vMerge="1">
                  <a:txBody>
                    <a:bodyPr/>
                    <a:lstStyle/>
                    <a:p>
                      <a:endParaRPr lang="en-IN">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3649678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2EB680-71D9-49C8-BFEB-8D6B8269A053}"/>
              </a:ext>
            </a:extLst>
          </p:cNvPr>
          <p:cNvSpPr>
            <a:spLocks noGrp="1"/>
          </p:cNvSpPr>
          <p:nvPr>
            <p:ph type="title"/>
          </p:nvPr>
        </p:nvSpPr>
        <p:spPr>
          <a:xfrm>
            <a:off x="838200" y="1"/>
            <a:ext cx="10515600" cy="516834"/>
          </a:xfrm>
        </p:spPr>
        <p:txBody>
          <a:bodyPr>
            <a:normAutofit fontScale="90000"/>
          </a:bodyPr>
          <a:lstStyle/>
          <a:p>
            <a:r>
              <a:rPr lang="en-US" b="1" dirty="0">
                <a:latin typeface="Times New Roman" panose="02020603050405020304" pitchFamily="18" charset="0"/>
                <a:ea typeface="Times New Roman" panose="02020603050405020304" pitchFamily="18" charset="0"/>
              </a:rPr>
              <a:t/>
            </a:r>
            <a:br>
              <a:rPr lang="en-US" b="1" dirty="0">
                <a:latin typeface="Times New Roman" panose="02020603050405020304" pitchFamily="18" charset="0"/>
                <a:ea typeface="Times New Roman" panose="02020603050405020304" pitchFamily="18" charset="0"/>
              </a:rPr>
            </a:br>
            <a:r>
              <a:rPr lang="en-US" b="1" dirty="0">
                <a:latin typeface="Times New Roman" panose="02020603050405020304" pitchFamily="18" charset="0"/>
                <a:ea typeface="Times New Roman" panose="02020603050405020304" pitchFamily="18" charset="0"/>
              </a:rPr>
              <a:t>Shortest-Job-First (SJF) Scheduling</a:t>
            </a:r>
            <a:r>
              <a:rPr lang="en-IN" sz="5400" b="1" dirty="0">
                <a:effectLst/>
                <a:latin typeface="Times New Roman" panose="02020603050405020304" pitchFamily="18" charset="0"/>
                <a:ea typeface="Times New Roman" panose="02020603050405020304" pitchFamily="18" charset="0"/>
              </a:rPr>
              <a:t/>
            </a:r>
            <a:br>
              <a:rPr lang="en-IN" sz="5400" b="1" dirty="0">
                <a:effectLst/>
                <a:latin typeface="Times New Roman" panose="02020603050405020304" pitchFamily="18" charset="0"/>
                <a:ea typeface="Times New Roman" panose="02020603050405020304" pitchFamily="18" charset="0"/>
              </a:rPr>
            </a:br>
            <a:endParaRPr lang="en-IN" dirty="0"/>
          </a:p>
        </p:txBody>
      </p:sp>
      <p:sp>
        <p:nvSpPr>
          <p:cNvPr id="3" name="Rectangle 2">
            <a:extLst>
              <a:ext uri="{FF2B5EF4-FFF2-40B4-BE49-F238E27FC236}">
                <a16:creationId xmlns="" xmlns:a16="http://schemas.microsoft.com/office/drawing/2014/main" id="{69C4A022-5A5B-4A11-A201-CDE012CF9011}"/>
              </a:ext>
            </a:extLst>
          </p:cNvPr>
          <p:cNvSpPr/>
          <p:nvPr/>
        </p:nvSpPr>
        <p:spPr>
          <a:xfrm>
            <a:off x="119268" y="516835"/>
            <a:ext cx="11926957" cy="3647152"/>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2800" dirty="0">
                <a:latin typeface="Times New Roman" panose="02020603050405020304" pitchFamily="18" charset="0"/>
                <a:ea typeface="Times New Roman" panose="02020603050405020304" pitchFamily="18" charset="0"/>
              </a:rPr>
              <a:t>Shortest-Job-First (SJF) is a non-preemptive discipline in which waiting job (or process) with the smallest estimated run-time-to-completion is run first.</a:t>
            </a:r>
          </a:p>
          <a:p>
            <a:pPr marL="285750" indent="-285750">
              <a:lnSpc>
                <a:spcPct val="150000"/>
              </a:lnSpc>
              <a:buFont typeface="Wingdings" panose="05000000000000000000" pitchFamily="2" charset="2"/>
              <a:buChar char="Ø"/>
            </a:pPr>
            <a:r>
              <a:rPr lang="en-US" sz="2800" dirty="0" smtClean="0">
                <a:latin typeface="Times New Roman" panose="02020603050405020304" pitchFamily="18" charset="0"/>
                <a:ea typeface="Times New Roman" panose="02020603050405020304" pitchFamily="18" charset="0"/>
              </a:rPr>
              <a:t>Since </a:t>
            </a:r>
            <a:r>
              <a:rPr lang="en-US" sz="2800" dirty="0">
                <a:latin typeface="Times New Roman" panose="02020603050405020304" pitchFamily="18" charset="0"/>
                <a:ea typeface="Times New Roman" panose="02020603050405020304" pitchFamily="18" charset="0"/>
              </a:rPr>
              <a:t>the SJF scheduling algorithm gives the minimum average time for a given set of processes, it is probably optimal.</a:t>
            </a:r>
            <a:endParaRPr lang="en-IN" sz="2800" dirty="0">
              <a:latin typeface="Times New Roman" panose="02020603050405020304" pitchFamily="18" charset="0"/>
              <a:ea typeface="Times New Roman" panose="02020603050405020304" pitchFamily="18" charset="0"/>
            </a:endParaRPr>
          </a:p>
          <a:p>
            <a:pPr>
              <a:lnSpc>
                <a:spcPct val="150000"/>
              </a:lnSpc>
            </a:pPr>
            <a:r>
              <a:rPr lang="en-US" sz="2000" b="1" dirty="0">
                <a:latin typeface="Times New Roman" panose="02020603050405020304" pitchFamily="18" charset="0"/>
                <a:ea typeface="Times New Roman" panose="02020603050405020304" pitchFamily="18" charset="0"/>
              </a:rPr>
              <a:t>Example</a:t>
            </a:r>
            <a:r>
              <a:rPr lang="en-US" sz="2000" b="1" dirty="0" smtClean="0">
                <a:latin typeface="Times New Roman" panose="02020603050405020304" pitchFamily="18" charset="0"/>
                <a:ea typeface="Times New Roman" panose="02020603050405020304" pitchFamily="18" charset="0"/>
              </a:rPr>
              <a:t>: </a:t>
            </a:r>
            <a:r>
              <a:rPr lang="en-US" sz="2400" dirty="0" smtClean="0">
                <a:latin typeface="Times New Roman" panose="02020603050405020304" pitchFamily="18" charset="0"/>
                <a:ea typeface="Times New Roman" panose="02020603050405020304" pitchFamily="18" charset="0"/>
              </a:rPr>
              <a:t>From the above example the waiting times calculated:-</a:t>
            </a:r>
          </a:p>
          <a:p>
            <a:pPr>
              <a:lnSpc>
                <a:spcPct val="150000"/>
              </a:lnSpc>
            </a:pPr>
            <a:endParaRPr lang="en-IN" dirty="0">
              <a:latin typeface="Times New Roman" panose="02020603050405020304" pitchFamily="18" charset="0"/>
              <a:ea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98125" y="3611341"/>
            <a:ext cx="5182472" cy="106948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475797181"/>
              </p:ext>
            </p:extLst>
          </p:nvPr>
        </p:nvGraphicFramePr>
        <p:xfrm>
          <a:off x="838200" y="4680821"/>
          <a:ext cx="6206544" cy="2123440"/>
        </p:xfrm>
        <a:graphic>
          <a:graphicData uri="http://schemas.openxmlformats.org/drawingml/2006/table">
            <a:tbl>
              <a:tblPr firstRow="1" bandRow="1">
                <a:tableStyleId>{5940675A-B579-460E-94D1-54222C63F5DA}</a:tableStyleId>
              </a:tblPr>
              <a:tblGrid>
                <a:gridCol w="775818"/>
                <a:gridCol w="775818"/>
                <a:gridCol w="775818"/>
                <a:gridCol w="575854"/>
                <a:gridCol w="1461557"/>
                <a:gridCol w="1841679"/>
              </a:tblGrid>
              <a:tr h="420805">
                <a:tc>
                  <a:txBody>
                    <a:bodyPr/>
                    <a:lstStyle/>
                    <a:p>
                      <a:r>
                        <a:rPr lang="en-IN" dirty="0" smtClean="0">
                          <a:latin typeface="Times New Roman" panose="02020603050405020304" pitchFamily="18" charset="0"/>
                          <a:cs typeface="Times New Roman" panose="02020603050405020304" pitchFamily="18" charset="0"/>
                        </a:rPr>
                        <a:t>Process</a:t>
                      </a:r>
                      <a:endParaRPr lang="en-IN"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r>
                        <a:rPr lang="en-IN" dirty="0" smtClean="0">
                          <a:latin typeface="Times New Roman" panose="02020603050405020304" pitchFamily="18" charset="0"/>
                          <a:cs typeface="Times New Roman" panose="02020603050405020304" pitchFamily="18" charset="0"/>
                        </a:rPr>
                        <a:t>AT</a:t>
                      </a:r>
                      <a:endParaRPr lang="en-IN"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r>
                        <a:rPr lang="en-IN" dirty="0" smtClean="0">
                          <a:latin typeface="Times New Roman" panose="02020603050405020304" pitchFamily="18" charset="0"/>
                          <a:cs typeface="Times New Roman" panose="02020603050405020304" pitchFamily="18" charset="0"/>
                        </a:rPr>
                        <a:t>ET</a:t>
                      </a:r>
                      <a:endParaRPr lang="en-IN"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r>
                        <a:rPr lang="en-IN" dirty="0" smtClean="0">
                          <a:latin typeface="Times New Roman" panose="02020603050405020304" pitchFamily="18" charset="0"/>
                          <a:cs typeface="Times New Roman" panose="02020603050405020304" pitchFamily="18" charset="0"/>
                        </a:rPr>
                        <a:t>ST</a:t>
                      </a:r>
                      <a:endParaRPr lang="en-IN"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r>
                        <a:rPr lang="en-IN" dirty="0" smtClean="0">
                          <a:latin typeface="Times New Roman" panose="02020603050405020304" pitchFamily="18" charset="0"/>
                          <a:cs typeface="Times New Roman" panose="02020603050405020304" pitchFamily="18" charset="0"/>
                        </a:rPr>
                        <a:t>WT(ST_AT)</a:t>
                      </a:r>
                      <a:endParaRPr lang="en-IN"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r>
                        <a:rPr lang="en-IN" dirty="0" smtClean="0">
                          <a:latin typeface="Times New Roman" panose="02020603050405020304" pitchFamily="18" charset="0"/>
                          <a:cs typeface="Times New Roman" panose="02020603050405020304" pitchFamily="18" charset="0"/>
                        </a:rPr>
                        <a:t>AWT</a:t>
                      </a:r>
                      <a:endParaRPr lang="en-IN" dirty="0">
                        <a:latin typeface="Times New Roman" panose="02020603050405020304" pitchFamily="18" charset="0"/>
                        <a:cs typeface="Times New Roman" panose="02020603050405020304" pitchFamily="18" charset="0"/>
                      </a:endParaRPr>
                    </a:p>
                  </a:txBody>
                  <a:tcPr>
                    <a:solidFill>
                      <a:schemeClr val="bg2">
                        <a:lumMod val="90000"/>
                      </a:schemeClr>
                    </a:solidFill>
                  </a:tcPr>
                </a:tc>
              </a:tr>
              <a:tr h="370840">
                <a:tc>
                  <a:txBody>
                    <a:bodyPr/>
                    <a:lstStyle/>
                    <a:p>
                      <a:r>
                        <a:rPr lang="en-IN" dirty="0" smtClean="0">
                          <a:latin typeface="Times New Roman" panose="02020603050405020304" pitchFamily="18" charset="0"/>
                          <a:cs typeface="Times New Roman" panose="02020603050405020304" pitchFamily="18" charset="0"/>
                        </a:rPr>
                        <a:t>P0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3-0=3</a:t>
                      </a:r>
                      <a:endParaRPr lang="en-IN" dirty="0">
                        <a:latin typeface="Times New Roman" panose="02020603050405020304" pitchFamily="18" charset="0"/>
                        <a:cs typeface="Times New Roman" panose="02020603050405020304" pitchFamily="18" charset="0"/>
                      </a:endParaRPr>
                    </a:p>
                  </a:txBody>
                  <a:tcPr/>
                </a:tc>
                <a:tc rowSpan="4">
                  <a:txBody>
                    <a:bodyPr/>
                    <a:lstStyle/>
                    <a:p>
                      <a:r>
                        <a:rPr lang="en-IN" dirty="0" smtClean="0">
                          <a:latin typeface="Times New Roman" panose="02020603050405020304" pitchFamily="18" charset="0"/>
                          <a:cs typeface="Times New Roman" panose="02020603050405020304" pitchFamily="18" charset="0"/>
                        </a:rPr>
                        <a:t>5.5</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P1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0-0=0</a:t>
                      </a:r>
                      <a:endParaRPr lang="en-IN" dirty="0">
                        <a:latin typeface="Times New Roman" panose="02020603050405020304" pitchFamily="18" charset="0"/>
                        <a:cs typeface="Times New Roman" panose="02020603050405020304" pitchFamily="18" charset="0"/>
                      </a:endParaRPr>
                    </a:p>
                  </a:txBody>
                  <a:tcPr/>
                </a:tc>
                <a:tc vMerge="1">
                  <a:txBody>
                    <a:bodyPr/>
                    <a:lstStyle/>
                    <a:p>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P2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8</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8</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8-2=6</a:t>
                      </a:r>
                      <a:endParaRPr lang="en-IN" dirty="0">
                        <a:latin typeface="Times New Roman" panose="02020603050405020304" pitchFamily="18" charset="0"/>
                        <a:cs typeface="Times New Roman" panose="02020603050405020304" pitchFamily="18" charset="0"/>
                      </a:endParaRPr>
                    </a:p>
                  </a:txBody>
                  <a:tcPr/>
                </a:tc>
                <a:tc vMerge="1">
                  <a:txBody>
                    <a:bodyPr/>
                    <a:lstStyle/>
                    <a:p>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P3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16-3=13</a:t>
                      </a:r>
                      <a:endParaRPr lang="en-IN" dirty="0">
                        <a:latin typeface="Times New Roman" panose="02020603050405020304" pitchFamily="18" charset="0"/>
                        <a:cs typeface="Times New Roman" panose="02020603050405020304" pitchFamily="18" charset="0"/>
                      </a:endParaRPr>
                    </a:p>
                  </a:txBody>
                  <a:tcPr/>
                </a:tc>
                <a:tc vMerge="1">
                  <a:txBody>
                    <a:bodyPr/>
                    <a:lstStyle/>
                    <a:p>
                      <a:endParaRPr lang="en-IN"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8178516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F8329C-5A83-4443-BE68-E7BC4E98F2AA}"/>
              </a:ext>
            </a:extLst>
          </p:cNvPr>
          <p:cNvSpPr>
            <a:spLocks noGrp="1"/>
          </p:cNvSpPr>
          <p:nvPr>
            <p:ph type="title"/>
          </p:nvPr>
        </p:nvSpPr>
        <p:spPr>
          <a:xfrm>
            <a:off x="467139" y="0"/>
            <a:ext cx="10515600" cy="443258"/>
          </a:xfrm>
        </p:spPr>
        <p:txBody>
          <a:bodyPr>
            <a:normAutofit fontScale="90000"/>
          </a:bodyPr>
          <a:lstStyle/>
          <a:p>
            <a:r>
              <a:rPr lang="en-US" b="1" dirty="0">
                <a:latin typeface="Times New Roman" panose="02020603050405020304" pitchFamily="18" charset="0"/>
                <a:ea typeface="Times New Roman" panose="02020603050405020304" pitchFamily="18" charset="0"/>
              </a:rPr>
              <a:t/>
            </a:r>
            <a:br>
              <a:rPr lang="en-US" b="1" dirty="0">
                <a:latin typeface="Times New Roman" panose="02020603050405020304" pitchFamily="18" charset="0"/>
                <a:ea typeface="Times New Roman" panose="02020603050405020304" pitchFamily="18" charset="0"/>
              </a:rPr>
            </a:br>
            <a:r>
              <a:rPr lang="en-US" b="1" dirty="0">
                <a:latin typeface="Times New Roman" panose="02020603050405020304" pitchFamily="18" charset="0"/>
                <a:ea typeface="Times New Roman" panose="02020603050405020304" pitchFamily="18" charset="0"/>
              </a:rPr>
              <a:t>Round Robin Scheduling</a:t>
            </a:r>
            <a:r>
              <a:rPr lang="en-IN" sz="5400" b="1" dirty="0">
                <a:latin typeface="Times New Roman" panose="02020603050405020304" pitchFamily="18" charset="0"/>
                <a:ea typeface="Times New Roman" panose="02020603050405020304" pitchFamily="18" charset="0"/>
              </a:rPr>
              <a:t/>
            </a:r>
            <a:br>
              <a:rPr lang="en-IN" sz="5400" b="1" dirty="0">
                <a:latin typeface="Times New Roman" panose="02020603050405020304" pitchFamily="18" charset="0"/>
                <a:ea typeface="Times New Roman" panose="02020603050405020304" pitchFamily="18" charset="0"/>
              </a:rPr>
            </a:br>
            <a:endParaRPr lang="en-IN" dirty="0"/>
          </a:p>
        </p:txBody>
      </p:sp>
      <p:sp>
        <p:nvSpPr>
          <p:cNvPr id="3" name="Rectangle 2">
            <a:extLst>
              <a:ext uri="{FF2B5EF4-FFF2-40B4-BE49-F238E27FC236}">
                <a16:creationId xmlns="" xmlns:a16="http://schemas.microsoft.com/office/drawing/2014/main" id="{69B801FA-3D21-40DF-BE6B-053A6D469D24}"/>
              </a:ext>
            </a:extLst>
          </p:cNvPr>
          <p:cNvSpPr/>
          <p:nvPr/>
        </p:nvSpPr>
        <p:spPr>
          <a:xfrm>
            <a:off x="0" y="443258"/>
            <a:ext cx="12192000" cy="4616648"/>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2800" dirty="0">
                <a:latin typeface="Times New Roman" panose="02020603050405020304" pitchFamily="18" charset="0"/>
                <a:ea typeface="Times New Roman" panose="02020603050405020304" pitchFamily="18" charset="0"/>
              </a:rPr>
              <a:t>One of the simplest and most widely used algorithms is round robin (RR).</a:t>
            </a:r>
            <a:endParaRPr lang="en-IN" sz="2800" dirty="0">
              <a:latin typeface="Times New Roman" panose="02020603050405020304" pitchFamily="18" charset="0"/>
              <a:ea typeface="Times New Roman" panose="02020603050405020304" pitchFamily="18" charset="0"/>
            </a:endParaRPr>
          </a:p>
          <a:p>
            <a:pPr marL="285750" indent="-285750">
              <a:lnSpc>
                <a:spcPct val="150000"/>
              </a:lnSpc>
              <a:buFont typeface="Wingdings" panose="05000000000000000000" pitchFamily="2" charset="2"/>
              <a:buChar char="Ø"/>
            </a:pPr>
            <a:r>
              <a:rPr lang="en-US" sz="2800" dirty="0">
                <a:latin typeface="Times New Roman" panose="02020603050405020304" pitchFamily="18" charset="0"/>
                <a:ea typeface="Times New Roman" panose="02020603050405020304" pitchFamily="18" charset="0"/>
              </a:rPr>
              <a:t>In the round robin scheduling, processes are dispatched in a FIFO </a:t>
            </a:r>
            <a:r>
              <a:rPr lang="en-US" sz="2800" dirty="0" smtClean="0">
                <a:latin typeface="Times New Roman" panose="02020603050405020304" pitchFamily="18" charset="0"/>
                <a:ea typeface="Times New Roman" panose="02020603050405020304" pitchFamily="18" charset="0"/>
              </a:rPr>
              <a:t>manner, </a:t>
            </a:r>
            <a:r>
              <a:rPr lang="en-US" sz="2800" dirty="0">
                <a:latin typeface="Times New Roman" panose="02020603050405020304" pitchFamily="18" charset="0"/>
                <a:ea typeface="Times New Roman" panose="02020603050405020304" pitchFamily="18" charset="0"/>
              </a:rPr>
              <a:t>but are given a limited amount of CPU time called a time-slice or a quantum.</a:t>
            </a:r>
            <a:endParaRPr lang="en-IN" sz="2800" dirty="0">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r>
              <a:rPr lang="en-US" sz="2800" dirty="0">
                <a:latin typeface="Times New Roman" panose="02020603050405020304" pitchFamily="18" charset="0"/>
                <a:ea typeface="Times New Roman" panose="02020603050405020304" pitchFamily="18" charset="0"/>
              </a:rPr>
              <a:t>If a process does not complete before its CPU-time expires, the CPU is preempted/interrupted and given to the next process waiting in a queue. </a:t>
            </a:r>
          </a:p>
          <a:p>
            <a:pPr marL="285750" indent="-285750" algn="just">
              <a:lnSpc>
                <a:spcPct val="150000"/>
              </a:lnSpc>
              <a:buFont typeface="Wingdings" panose="05000000000000000000" pitchFamily="2" charset="2"/>
              <a:buChar char="Ø"/>
            </a:pPr>
            <a:r>
              <a:rPr lang="en-US" sz="2800" dirty="0">
                <a:latin typeface="Times New Roman" panose="02020603050405020304" pitchFamily="18" charset="0"/>
                <a:ea typeface="Times New Roman" panose="02020603050405020304" pitchFamily="18" charset="0"/>
              </a:rPr>
              <a:t>The preempted process is then placed at the back of the ready list.</a:t>
            </a:r>
            <a:endParaRPr lang="en-IN" sz="2800" dirty="0">
              <a:latin typeface="Times New Roman" panose="02020603050405020304" pitchFamily="18" charset="0"/>
              <a:ea typeface="Times New Roman" panose="02020603050405020304" pitchFamily="18" charset="0"/>
            </a:endParaRPr>
          </a:p>
          <a:p>
            <a:pPr>
              <a:lnSpc>
                <a:spcPct val="150000"/>
              </a:lnSpc>
            </a:pPr>
            <a:r>
              <a:rPr lang="en-US" sz="2800" dirty="0">
                <a:latin typeface="Times New Roman" panose="02020603050405020304" pitchFamily="18" charset="0"/>
                <a:ea typeface="Times New Roman" panose="02020603050405020304" pitchFamily="18" charset="0"/>
              </a:rPr>
              <a:t>Example:</a:t>
            </a:r>
            <a:endParaRPr lang="en-IN" sz="2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70446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78F68A-9FE6-4F5B-B8DB-CC7A7BCFC2AE}"/>
              </a:ext>
            </a:extLst>
          </p:cNvPr>
          <p:cNvSpPr>
            <a:spLocks noGrp="1"/>
          </p:cNvSpPr>
          <p:nvPr>
            <p:ph type="title"/>
          </p:nvPr>
        </p:nvSpPr>
        <p:spPr>
          <a:xfrm>
            <a:off x="281609" y="100083"/>
            <a:ext cx="10515600" cy="483014"/>
          </a:xfrm>
        </p:spPr>
        <p:txBody>
          <a:bodyPr>
            <a:normAutofit fontScale="90000"/>
          </a:bodyPr>
          <a:lstStyle/>
          <a:p>
            <a:r>
              <a:rPr lang="en-US" b="1" dirty="0">
                <a:latin typeface="Times New Roman" panose="02020603050405020304" pitchFamily="18" charset="0"/>
                <a:ea typeface="Times New Roman" panose="02020603050405020304" pitchFamily="18" charset="0"/>
              </a:rPr>
              <a:t/>
            </a:r>
            <a:br>
              <a:rPr lang="en-US" b="1" dirty="0">
                <a:latin typeface="Times New Roman" panose="02020603050405020304" pitchFamily="18" charset="0"/>
                <a:ea typeface="Times New Roman" panose="02020603050405020304" pitchFamily="18" charset="0"/>
              </a:rPr>
            </a:br>
            <a:r>
              <a:rPr lang="en-US" b="1" dirty="0">
                <a:latin typeface="Times New Roman" panose="02020603050405020304" pitchFamily="18" charset="0"/>
                <a:ea typeface="Times New Roman" panose="02020603050405020304" pitchFamily="18" charset="0"/>
              </a:rPr>
              <a:t>Priority Scheduling</a:t>
            </a:r>
            <a:r>
              <a:rPr lang="en-IN" sz="5400" b="1" dirty="0">
                <a:latin typeface="Times New Roman" panose="02020603050405020304" pitchFamily="18" charset="0"/>
                <a:ea typeface="Times New Roman" panose="02020603050405020304" pitchFamily="18" charset="0"/>
              </a:rPr>
              <a:t/>
            </a:r>
            <a:br>
              <a:rPr lang="en-IN" sz="5400" b="1" dirty="0">
                <a:latin typeface="Times New Roman" panose="02020603050405020304" pitchFamily="18" charset="0"/>
                <a:ea typeface="Times New Roman" panose="02020603050405020304" pitchFamily="18" charset="0"/>
              </a:rPr>
            </a:br>
            <a:endParaRPr lang="en-IN" dirty="0"/>
          </a:p>
        </p:txBody>
      </p:sp>
      <p:sp>
        <p:nvSpPr>
          <p:cNvPr id="3" name="Rectangle 2">
            <a:extLst>
              <a:ext uri="{FF2B5EF4-FFF2-40B4-BE49-F238E27FC236}">
                <a16:creationId xmlns="" xmlns:a16="http://schemas.microsoft.com/office/drawing/2014/main" id="{B8740719-A555-4118-9D69-C3E5C1B36421}"/>
              </a:ext>
            </a:extLst>
          </p:cNvPr>
          <p:cNvSpPr/>
          <p:nvPr/>
        </p:nvSpPr>
        <p:spPr>
          <a:xfrm>
            <a:off x="0" y="588735"/>
            <a:ext cx="12192000" cy="2934137"/>
          </a:xfrm>
          <a:prstGeom prst="rect">
            <a:avLst/>
          </a:prstGeom>
        </p:spPr>
        <p:txBody>
          <a:bodyPr wrap="square">
            <a:spAutoFit/>
          </a:bodyPr>
          <a:lstStyle/>
          <a:p>
            <a:pPr marL="285750" indent="-285750" algn="just">
              <a:lnSpc>
                <a:spcPct val="150000"/>
              </a:lnSpc>
              <a:spcAft>
                <a:spcPts val="1000"/>
              </a:spcAft>
              <a:buFont typeface="Wingdings" panose="05000000000000000000" pitchFamily="2" charset="2"/>
              <a:buChar char="Ø"/>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The basic idea is straightforward: each process is assigned a priority, and priority is allowed to run. </a:t>
            </a:r>
          </a:p>
          <a:p>
            <a:pPr marL="285750" indent="-285750" algn="just">
              <a:lnSpc>
                <a:spcPct val="150000"/>
              </a:lnSpc>
              <a:spcAft>
                <a:spcPts val="1000"/>
              </a:spcAft>
              <a:buFont typeface="Wingdings" panose="05000000000000000000" pitchFamily="2" charset="2"/>
              <a:buChar char="Ø"/>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Equal-Priority processes are scheduled in FCFS order or in RR. </a:t>
            </a:r>
          </a:p>
          <a:p>
            <a:pPr>
              <a:lnSpc>
                <a:spcPct val="150000"/>
              </a:lnSpc>
              <a:spcAft>
                <a:spcPts val="1000"/>
              </a:spcAft>
            </a:pP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Example</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8216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8973AC-E09B-4762-826D-2D9C0779731A}"/>
              </a:ext>
            </a:extLst>
          </p:cNvPr>
          <p:cNvSpPr>
            <a:spLocks noGrp="1"/>
          </p:cNvSpPr>
          <p:nvPr>
            <p:ph type="title"/>
          </p:nvPr>
        </p:nvSpPr>
        <p:spPr>
          <a:xfrm>
            <a:off x="238539" y="113334"/>
            <a:ext cx="10515600" cy="403501"/>
          </a:xfrm>
        </p:spPr>
        <p:txBody>
          <a:bodyPr>
            <a:noAutofit/>
          </a:bodyPr>
          <a:lstStyle/>
          <a:p>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Inter process Communication (IPC)</a:t>
            </a:r>
            <a:r>
              <a:rPr lang="en-IN" sz="3200" b="1" dirty="0">
                <a:latin typeface="Times New Roman" panose="02020603050405020304" pitchFamily="18" charset="0"/>
                <a:cs typeface="Times New Roman" panose="02020603050405020304" pitchFamily="18" charset="0"/>
              </a:rPr>
              <a:t/>
            </a:r>
            <a:br>
              <a:rPr lang="en-IN" sz="3200" b="1"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 xmlns:a16="http://schemas.microsoft.com/office/drawing/2014/main" id="{37D50456-1EE8-4818-9F3F-5640E1746A62}"/>
              </a:ext>
            </a:extLst>
          </p:cNvPr>
          <p:cNvSpPr/>
          <p:nvPr/>
        </p:nvSpPr>
        <p:spPr>
          <a:xfrm>
            <a:off x="119269" y="516835"/>
            <a:ext cx="12192000" cy="5542030"/>
          </a:xfrm>
          <a:prstGeom prst="rect">
            <a:avLst/>
          </a:prstGeom>
        </p:spPr>
        <p:txBody>
          <a:bodyPr wrap="square">
            <a:spAutoFit/>
          </a:bodyPr>
          <a:lstStyle/>
          <a:p>
            <a:pPr marL="285750" indent="-285750">
              <a:lnSpc>
                <a:spcPct val="115000"/>
              </a:lnSpc>
              <a:spcAft>
                <a:spcPts val="1000"/>
              </a:spcAft>
              <a:buFont typeface="Wingdings" panose="05000000000000000000" pitchFamily="2" charset="2"/>
              <a:buChar char="q"/>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One of the benefits of multitasking is that several processes can be made to cooperate in order to achieve their ends. To do this, they must do one of the following. </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marL="742950" indent="-285750">
              <a:lnSpc>
                <a:spcPct val="115000"/>
              </a:lnSpc>
              <a:spcAft>
                <a:spcPts val="0"/>
              </a:spcAft>
              <a:buFont typeface="Wingdings" panose="05000000000000000000" pitchFamily="2" charset="2"/>
              <a:buChar char="Ø"/>
            </a:pPr>
            <a:r>
              <a:rPr lang="en-US" sz="2800" b="1" dirty="0">
                <a:latin typeface="Times New Roman" panose="02020603050405020304" pitchFamily="18" charset="0"/>
                <a:ea typeface="Times New Roman" panose="02020603050405020304" pitchFamily="18" charset="0"/>
                <a:cs typeface="Times New Roman" panose="02020603050405020304" pitchFamily="18" charset="0"/>
              </a:rPr>
              <a:t>Communicate</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Inter-process communication (IPC) involves sending information from one process to another, since the output of one process may be an input for the other process.  </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marL="742950" indent="-285750">
              <a:lnSpc>
                <a:spcPct val="115000"/>
              </a:lnSpc>
              <a:spcAft>
                <a:spcPts val="0"/>
              </a:spcAft>
              <a:buFont typeface="Wingdings" panose="05000000000000000000" pitchFamily="2" charset="2"/>
              <a:buChar char="Ø"/>
            </a:pPr>
            <a:r>
              <a:rPr lang="en-US" sz="2800" b="1" dirty="0">
                <a:latin typeface="Times New Roman" panose="02020603050405020304" pitchFamily="18" charset="0"/>
                <a:ea typeface="Times New Roman" panose="02020603050405020304" pitchFamily="18" charset="0"/>
                <a:cs typeface="Times New Roman" panose="02020603050405020304" pitchFamily="18" charset="0"/>
              </a:rPr>
              <a:t>Share data:</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A segment of memory must be available to both processes. </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marL="742950" indent="-285750">
              <a:lnSpc>
                <a:spcPct val="115000"/>
              </a:lnSpc>
              <a:spcAft>
                <a:spcPts val="0"/>
              </a:spcAft>
              <a:buFont typeface="Wingdings" panose="05000000000000000000" pitchFamily="2" charset="2"/>
              <a:buChar char="Ø"/>
            </a:pPr>
            <a:r>
              <a:rPr lang="en-US" sz="2800" b="1" dirty="0">
                <a:latin typeface="Times New Roman" panose="02020603050405020304" pitchFamily="18" charset="0"/>
                <a:ea typeface="Times New Roman" panose="02020603050405020304" pitchFamily="18" charset="0"/>
                <a:cs typeface="Times New Roman" panose="02020603050405020304" pitchFamily="18" charset="0"/>
              </a:rPr>
              <a:t>Waiting:</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Some processes wait for other processes to give a signal before continuing. </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The interaction or communication between two or more processes is termed as </a:t>
            </a:r>
            <a:r>
              <a:rPr lang="en-US" sz="2800" b="1" dirty="0">
                <a:latin typeface="Times New Roman" panose="02020603050405020304" pitchFamily="18" charset="0"/>
                <a:ea typeface="Times New Roman" panose="02020603050405020304" pitchFamily="18" charset="0"/>
                <a:cs typeface="Times New Roman" panose="02020603050405020304" pitchFamily="18" charset="0"/>
              </a:rPr>
              <a:t>Inter-process communication (IPC).</a:t>
            </a:r>
            <a:endParaRPr lang="en-IN" sz="28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8380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169" y="-450047"/>
            <a:ext cx="10515600" cy="1325563"/>
          </a:xfrm>
        </p:spPr>
        <p:txBody>
          <a:bodyPr/>
          <a:lstStyle/>
          <a:p>
            <a:r>
              <a:rPr lang="en-IN" dirty="0" smtClean="0">
                <a:latin typeface="Times New Roman" panose="02020603050405020304" pitchFamily="18" charset="0"/>
                <a:cs typeface="Times New Roman" panose="02020603050405020304" pitchFamily="18" charset="0"/>
              </a:rPr>
              <a:t>What is Process?</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321972" y="470313"/>
            <a:ext cx="11552350" cy="5519460"/>
          </a:xfrm>
          <a:prstGeom prst="rect">
            <a:avLst/>
          </a:prstGeom>
        </p:spPr>
        <p:txBody>
          <a:bodyPr wrap="square">
            <a:spAutoFit/>
          </a:bodyPr>
          <a:lstStyle/>
          <a:p>
            <a:pPr marL="457200" indent="-457200">
              <a:lnSpc>
                <a:spcPct val="150000"/>
              </a:lnSpc>
              <a:buFont typeface="Wingdings" panose="05000000000000000000" pitchFamily="2" charset="2"/>
              <a:buChar char="q"/>
            </a:pPr>
            <a:r>
              <a:rPr lang="en-IN" sz="2800" dirty="0">
                <a:solidFill>
                  <a:srgbClr val="000000"/>
                </a:solidFill>
                <a:latin typeface="Times New Roman" panose="02020603050405020304" pitchFamily="18" charset="0"/>
                <a:cs typeface="Times New Roman" panose="02020603050405020304" pitchFamily="18" charset="0"/>
              </a:rPr>
              <a:t>A process is </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a </a:t>
            </a:r>
            <a:r>
              <a:rPr lang="en-US" sz="28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running piece of </a:t>
            </a:r>
            <a:r>
              <a:rPr lang="en-US" sz="2800" b="1" i="1" dirty="0"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code </a:t>
            </a:r>
            <a:r>
              <a:rPr lang="en-US" sz="28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or a program </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in execution</a:t>
            </a:r>
            <a:r>
              <a:rPr lang="en-IN" sz="2800" dirty="0" smtClean="0">
                <a:solidFill>
                  <a:srgbClr val="000000"/>
                </a:solidFill>
                <a:latin typeface="Times New Roman" panose="02020603050405020304" pitchFamily="18" charset="0"/>
                <a:cs typeface="Times New Roman" panose="02020603050405020304" pitchFamily="18" charset="0"/>
              </a:rPr>
              <a:t>.</a:t>
            </a:r>
          </a:p>
          <a:p>
            <a:pPr marL="457200" indent="-457200">
              <a:lnSpc>
                <a:spcPct val="150000"/>
              </a:lnSpc>
              <a:buFont typeface="Wingdings" panose="05000000000000000000" pitchFamily="2" charset="2"/>
              <a:buChar char="q"/>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The term process, used somewhat interchangeably with </a:t>
            </a:r>
            <a:r>
              <a:rPr lang="en-US" sz="28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'task' or 'job</a:t>
            </a:r>
            <a:r>
              <a:rPr lang="en-US" sz="2800" b="1" i="1" dirty="0"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2800" b="1" i="1" dirty="0" smtClean="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spcAft>
                <a:spcPts val="1000"/>
              </a:spcAft>
              <a:buFont typeface="Wingdings" panose="05000000000000000000" pitchFamily="2" charset="2"/>
              <a:buChar char="Ø"/>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Modern computers work in a </a:t>
            </a:r>
            <a:r>
              <a:rPr lang="en-US" sz="28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multitasking environment </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in which they execute </a:t>
            </a:r>
            <a:r>
              <a:rPr lang="en-US" sz="2800" b="1" i="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multiple programs simultaneously</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spcAft>
                <a:spcPts val="1000"/>
              </a:spcAft>
              <a:buFont typeface="Wingdings" panose="05000000000000000000" pitchFamily="2" charset="2"/>
              <a:buChar char="Ø"/>
            </a:pPr>
            <a:r>
              <a:rPr lang="en-US" sz="2800" b="1" dirty="0" smtClean="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Decomposition</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:-is a process of split up a given big/large </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problem/process,  in to </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several </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sub process </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that can be </a:t>
            </a:r>
            <a:r>
              <a:rPr lang="en-US" sz="2800" b="1" i="1" dirty="0" smtClean="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solved/</a:t>
            </a:r>
            <a:r>
              <a:rPr lang="en-IN" sz="2800" b="1" i="1" dirty="0" smtClean="0">
                <a:solidFill>
                  <a:srgbClr val="C00000"/>
                </a:solidFill>
                <a:latin typeface="Times New Roman" panose="02020603050405020304" pitchFamily="18" charset="0"/>
                <a:cs typeface="Times New Roman" panose="02020603050405020304" pitchFamily="18" charset="0"/>
              </a:rPr>
              <a:t>execute concurrently/parallel</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 </a:t>
            </a:r>
          </a:p>
          <a:p>
            <a:pPr marL="285750" indent="-285750" algn="just">
              <a:lnSpc>
                <a:spcPct val="150000"/>
              </a:lnSpc>
              <a:spcAft>
                <a:spcPts val="1000"/>
              </a:spcAft>
              <a:buFont typeface="Wingdings" panose="05000000000000000000" pitchFamily="2" charset="2"/>
              <a:buChar char="Ø"/>
            </a:pP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These sub programs </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cooperate with each other and share the same resource, such </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as </a:t>
            </a:r>
            <a:r>
              <a:rPr lang="en-IN" sz="2800" dirty="0" smtClean="0">
                <a:solidFill>
                  <a:srgbClr val="000000"/>
                </a:solidFill>
                <a:latin typeface="Times New Roman" panose="02020603050405020304" pitchFamily="18" charset="0"/>
                <a:cs typeface="Times New Roman" panose="02020603050405020304" pitchFamily="18" charset="0"/>
              </a:rPr>
              <a:t>CPU, </a:t>
            </a:r>
            <a:r>
              <a:rPr lang="en-IN" sz="2800" dirty="0">
                <a:solidFill>
                  <a:srgbClr val="000000"/>
                </a:solidFill>
                <a:latin typeface="Times New Roman" panose="02020603050405020304" pitchFamily="18" charset="0"/>
                <a:cs typeface="Times New Roman" panose="02020603050405020304" pitchFamily="18" charset="0"/>
              </a:rPr>
              <a:t>memory, files, and I/O devices, to accomplish its task. </a:t>
            </a:r>
            <a:endParaRPr lang="en-IN" sz="2800" dirty="0" smtClean="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9292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9093" y="939179"/>
            <a:ext cx="11642501" cy="5262979"/>
          </a:xfrm>
          <a:prstGeom prst="rect">
            <a:avLst/>
          </a:prstGeom>
        </p:spPr>
        <p:txBody>
          <a:bodyPr wrap="square">
            <a:spAutoFit/>
          </a:bodyPr>
          <a:lstStyle/>
          <a:p>
            <a:pPr lvl="1">
              <a:lnSpc>
                <a:spcPct val="150000"/>
              </a:lnSpc>
            </a:pPr>
            <a:r>
              <a:rPr lang="en-IN" sz="2800" b="1" i="1" dirty="0">
                <a:latin typeface="Times New Roman" panose="02020603050405020304" pitchFamily="18" charset="0"/>
                <a:cs typeface="Times New Roman" panose="02020603050405020304" pitchFamily="18" charset="0"/>
              </a:rPr>
              <a:t>Assignment #1</a:t>
            </a:r>
          </a:p>
          <a:p>
            <a:pPr marL="914400" lvl="1" indent="-457200">
              <a:lnSpc>
                <a:spcPct val="150000"/>
              </a:lnSpc>
              <a:buFont typeface="Wingdings" panose="05000000000000000000" pitchFamily="2" charset="2"/>
              <a:buChar char="Ø"/>
            </a:pPr>
            <a:r>
              <a:rPr lang="en-US" sz="2800" i="1" dirty="0" smtClean="0">
                <a:latin typeface="Times New Roman" panose="02020603050405020304" pitchFamily="18" charset="0"/>
                <a:cs typeface="Times New Roman" panose="02020603050405020304" pitchFamily="18" charset="0"/>
              </a:rPr>
              <a:t>write a briefly short note about network </a:t>
            </a:r>
            <a:r>
              <a:rPr lang="en-US" sz="2800" i="1" dirty="0">
                <a:latin typeface="Times New Roman" panose="02020603050405020304" pitchFamily="18" charset="0"/>
                <a:cs typeface="Times New Roman" panose="02020603050405020304" pitchFamily="18" charset="0"/>
              </a:rPr>
              <a:t>Os, </a:t>
            </a:r>
            <a:r>
              <a:rPr lang="en-US" sz="2800" i="1" dirty="0" smtClean="0">
                <a:latin typeface="Times New Roman" panose="02020603050405020304" pitchFamily="18" charset="0"/>
                <a:cs typeface="Times New Roman" panose="02020603050405020304" pitchFamily="18" charset="0"/>
              </a:rPr>
              <a:t>distributed </a:t>
            </a:r>
            <a:r>
              <a:rPr lang="en-US" sz="2800" i="1" dirty="0">
                <a:latin typeface="Times New Roman" panose="02020603050405020304" pitchFamily="18" charset="0"/>
                <a:cs typeface="Times New Roman" panose="02020603050405020304" pitchFamily="18" charset="0"/>
              </a:rPr>
              <a:t>Os, </a:t>
            </a:r>
            <a:r>
              <a:rPr lang="en-US" sz="2800" i="1" dirty="0" smtClean="0">
                <a:latin typeface="Times New Roman" panose="02020603050405020304" pitchFamily="18" charset="0"/>
                <a:cs typeface="Times New Roman" panose="02020603050405020304" pitchFamily="18" charset="0"/>
              </a:rPr>
              <a:t>time-sharing </a:t>
            </a:r>
            <a:r>
              <a:rPr lang="en-US" sz="2800" i="1" dirty="0">
                <a:latin typeface="Times New Roman" panose="02020603050405020304" pitchFamily="18" charset="0"/>
                <a:cs typeface="Times New Roman" panose="02020603050405020304" pitchFamily="18" charset="0"/>
              </a:rPr>
              <a:t>Os and </a:t>
            </a:r>
            <a:r>
              <a:rPr lang="en-US" sz="2800" i="1" dirty="0" smtClean="0">
                <a:latin typeface="Times New Roman" panose="02020603050405020304" pitchFamily="18" charset="0"/>
                <a:cs typeface="Times New Roman" panose="02020603050405020304" pitchFamily="18" charset="0"/>
              </a:rPr>
              <a:t>batch Os?</a:t>
            </a:r>
            <a:endParaRPr lang="en-IN" sz="2800" i="1" dirty="0" smtClean="0">
              <a:latin typeface="Times New Roman" panose="02020603050405020304" pitchFamily="18" charset="0"/>
              <a:cs typeface="Times New Roman" panose="02020603050405020304" pitchFamily="18" charset="0"/>
            </a:endParaRPr>
          </a:p>
          <a:p>
            <a:pPr marL="914400" lvl="1" indent="-457200">
              <a:lnSpc>
                <a:spcPct val="150000"/>
              </a:lnSpc>
              <a:buFont typeface="Wingdings" panose="05000000000000000000" pitchFamily="2" charset="2"/>
              <a:buChar char="Ø"/>
            </a:pPr>
            <a:r>
              <a:rPr lang="en-IN" sz="2800" i="1" dirty="0" smtClean="0">
                <a:latin typeface="Times New Roman" panose="02020603050405020304" pitchFamily="18" charset="0"/>
                <a:cs typeface="Times New Roman" panose="02020603050405020304" pitchFamily="18" charset="0"/>
              </a:rPr>
              <a:t>Write </a:t>
            </a:r>
            <a:r>
              <a:rPr lang="en-IN" sz="2800" i="1" dirty="0">
                <a:latin typeface="Times New Roman" panose="02020603050405020304" pitchFamily="18" charset="0"/>
                <a:cs typeface="Times New Roman" panose="02020603050405020304" pitchFamily="18" charset="0"/>
              </a:rPr>
              <a:t>the difference between </a:t>
            </a:r>
            <a:r>
              <a:rPr lang="en-US" sz="2800" i="1" dirty="0" smtClean="0">
                <a:latin typeface="Times New Roman" panose="02020603050405020304" pitchFamily="18" charset="0"/>
                <a:cs typeface="Times New Roman" panose="02020603050405020304" pitchFamily="18" charset="0"/>
              </a:rPr>
              <a:t>the above mentioned Os?</a:t>
            </a:r>
          </a:p>
          <a:p>
            <a:pPr marL="914400" lvl="1" indent="-457200">
              <a:lnSpc>
                <a:spcPct val="150000"/>
              </a:lnSpc>
              <a:buFont typeface="Wingdings" panose="05000000000000000000" pitchFamily="2" charset="2"/>
              <a:buChar char="Ø"/>
            </a:pPr>
            <a:r>
              <a:rPr lang="en-US" sz="2800" i="1" dirty="0" smtClean="0">
                <a:latin typeface="Times New Roman" panose="02020603050405020304" pitchFamily="18" charset="0"/>
                <a:cs typeface="Times New Roman" panose="02020603050405020304" pitchFamily="18" charset="0"/>
              </a:rPr>
              <a:t>Write the </a:t>
            </a:r>
            <a:r>
              <a:rPr lang="en-US" sz="2800" i="1" dirty="0">
                <a:latin typeface="Times New Roman" panose="02020603050405020304" pitchFamily="18" charset="0"/>
                <a:cs typeface="Times New Roman" panose="02020603050405020304" pitchFamily="18" charset="0"/>
              </a:rPr>
              <a:t>advantage and </a:t>
            </a:r>
            <a:r>
              <a:rPr lang="en-US" sz="2800" i="1" dirty="0" smtClean="0">
                <a:latin typeface="Times New Roman" panose="02020603050405020304" pitchFamily="18" charset="0"/>
                <a:cs typeface="Times New Roman" panose="02020603050405020304" pitchFamily="18" charset="0"/>
              </a:rPr>
              <a:t>disadvantage </a:t>
            </a:r>
            <a:r>
              <a:rPr lang="en-US" sz="2800" i="1" dirty="0">
                <a:latin typeface="Times New Roman" panose="02020603050405020304" pitchFamily="18" charset="0"/>
                <a:cs typeface="Times New Roman" panose="02020603050405020304" pitchFamily="18" charset="0"/>
              </a:rPr>
              <a:t>of </a:t>
            </a:r>
            <a:r>
              <a:rPr lang="en-US" sz="2800" i="1" dirty="0" smtClean="0">
                <a:latin typeface="Times New Roman" panose="02020603050405020304" pitchFamily="18" charset="0"/>
                <a:cs typeface="Times New Roman" panose="02020603050405020304" pitchFamily="18" charset="0"/>
              </a:rPr>
              <a:t>these Os?</a:t>
            </a:r>
          </a:p>
          <a:p>
            <a:pPr marL="914400" lvl="1" indent="-457200">
              <a:lnSpc>
                <a:spcPct val="150000"/>
              </a:lnSpc>
              <a:buFont typeface="Wingdings" panose="05000000000000000000" pitchFamily="2" charset="2"/>
              <a:buChar char="Ø"/>
            </a:pPr>
            <a:r>
              <a:rPr lang="en-US" sz="2800" i="1" dirty="0" smtClean="0">
                <a:latin typeface="Times New Roman" panose="02020603050405020304" pitchFamily="18" charset="0"/>
                <a:cs typeface="Times New Roman" panose="02020603050405020304" pitchFamily="18" charset="0"/>
              </a:rPr>
              <a:t>Least at least 3 real world technology's</a:t>
            </a:r>
            <a:r>
              <a:rPr lang="en-US" sz="2800" i="1" dirty="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for </a:t>
            </a:r>
            <a:r>
              <a:rPr lang="en-US" sz="2800" i="1" dirty="0">
                <a:latin typeface="Times New Roman" panose="02020603050405020304" pitchFamily="18" charset="0"/>
                <a:cs typeface="Times New Roman" panose="02020603050405020304" pitchFamily="18" charset="0"/>
              </a:rPr>
              <a:t>each Os</a:t>
            </a:r>
            <a:r>
              <a:rPr lang="en-US" sz="2800" i="1" dirty="0" smtClean="0">
                <a:latin typeface="Times New Roman" panose="02020603050405020304" pitchFamily="18" charset="0"/>
                <a:cs typeface="Times New Roman" panose="02020603050405020304" pitchFamily="18" charset="0"/>
              </a:rPr>
              <a:t> that works using one of the above mentioned Os?</a:t>
            </a:r>
            <a:endParaRPr lang="en-IN" sz="2800" i="1" dirty="0">
              <a:latin typeface="Times New Roman" panose="02020603050405020304" pitchFamily="18" charset="0"/>
              <a:cs typeface="Times New Roman" panose="02020603050405020304" pitchFamily="18" charset="0"/>
            </a:endParaRPr>
          </a:p>
          <a:p>
            <a:pPr marL="914400" lvl="1" indent="-457200">
              <a:lnSpc>
                <a:spcPct val="150000"/>
              </a:lnSpc>
              <a:buFont typeface="Wingdings" panose="05000000000000000000" pitchFamily="2" charset="2"/>
              <a:buChar char="Ø"/>
            </a:pPr>
            <a:endParaRPr lang="en-IN" sz="2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4326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B7AEBA85-9198-4C70-89C5-40BCD1F720D0}"/>
              </a:ext>
            </a:extLst>
          </p:cNvPr>
          <p:cNvSpPr/>
          <p:nvPr/>
        </p:nvSpPr>
        <p:spPr>
          <a:xfrm>
            <a:off x="2067339" y="502431"/>
            <a:ext cx="5870713" cy="1092607"/>
          </a:xfrm>
          <a:prstGeom prst="rect">
            <a:avLst/>
          </a:prstGeom>
          <a:noFill/>
        </p:spPr>
        <p:txBody>
          <a:bodyPr wrap="square" lIns="91440" tIns="45720" rIns="91440" bIns="45720">
            <a:spAutoFit/>
          </a:bodyPr>
          <a:lstStyle/>
          <a:p>
            <a:pPr algn="ctr"/>
            <a:r>
              <a:rPr lang="en-IN" sz="65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Thank You!!!</a:t>
            </a:r>
            <a:endParaRPr lang="en-IN" sz="65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7" name="Picture 2" descr="Image result for question mark image">
            <a:extLst>
              <a:ext uri="{FF2B5EF4-FFF2-40B4-BE49-F238E27FC236}">
                <a16:creationId xmlns="" xmlns:a16="http://schemas.microsoft.com/office/drawing/2014/main" id="{57CCF808-1815-4588-917C-53C465EF0A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0447" y="1595038"/>
            <a:ext cx="480060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069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98" y="0"/>
            <a:ext cx="10515600" cy="665185"/>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Cont…</a:t>
            </a:r>
            <a:endParaRPr lang="en-IN" b="1" dirty="0">
              <a:latin typeface="Times New Roman" panose="02020603050405020304" pitchFamily="18" charset="0"/>
              <a:cs typeface="Times New Roman" panose="02020603050405020304" pitchFamily="18" charset="0"/>
            </a:endParaRPr>
          </a:p>
        </p:txBody>
      </p:sp>
      <p:sp>
        <p:nvSpPr>
          <p:cNvPr id="3" name="Rectangle 2"/>
          <p:cNvSpPr/>
          <p:nvPr/>
        </p:nvSpPr>
        <p:spPr>
          <a:xfrm>
            <a:off x="168498" y="434641"/>
            <a:ext cx="11422488" cy="5262979"/>
          </a:xfrm>
          <a:prstGeom prst="rect">
            <a:avLst/>
          </a:prstGeom>
        </p:spPr>
        <p:txBody>
          <a:bodyPr wrap="square">
            <a:spAutoFit/>
          </a:bodyPr>
          <a:lstStyle/>
          <a:p>
            <a:pPr marL="457200" indent="-457200">
              <a:lnSpc>
                <a:spcPct val="150000"/>
              </a:lnSpc>
              <a:buFont typeface="Wingdings" panose="05000000000000000000" pitchFamily="2" charset="2"/>
              <a:buChar char="Ø"/>
            </a:pPr>
            <a:r>
              <a:rPr lang="en-IN" sz="2800" dirty="0">
                <a:solidFill>
                  <a:srgbClr val="000000"/>
                </a:solidFill>
                <a:latin typeface="Times New Roman" panose="02020603050405020304" pitchFamily="18" charset="0"/>
                <a:cs typeface="Times New Roman" panose="02020603050405020304" pitchFamily="18" charset="0"/>
              </a:rPr>
              <a:t>In order to execute multiple tasks </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simultaneously, operating system manages all processes to facilitate </a:t>
            </a:r>
            <a:r>
              <a:rPr lang="en-US" sz="2800" b="1" i="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proper utilization of these resources</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n-IN" sz="2800" dirty="0" smtClean="0">
              <a:solidFill>
                <a:srgbClr val="000000"/>
              </a:solidFill>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Ø"/>
            </a:pPr>
            <a:r>
              <a:rPr lang="en-IN" sz="2800" dirty="0" smtClean="0">
                <a:solidFill>
                  <a:srgbClr val="000000"/>
                </a:solidFill>
                <a:latin typeface="Times New Roman" panose="02020603050405020304" pitchFamily="18" charset="0"/>
                <a:cs typeface="Times New Roman" panose="02020603050405020304" pitchFamily="18" charset="0"/>
              </a:rPr>
              <a:t>A </a:t>
            </a:r>
            <a:r>
              <a:rPr lang="en-IN" sz="2800" dirty="0">
                <a:solidFill>
                  <a:srgbClr val="000000"/>
                </a:solidFill>
                <a:latin typeface="Times New Roman" panose="02020603050405020304" pitchFamily="18" charset="0"/>
                <a:cs typeface="Times New Roman" panose="02020603050405020304" pitchFamily="18" charset="0"/>
              </a:rPr>
              <a:t>program by itself is not a process, b/c a program is a </a:t>
            </a:r>
            <a:r>
              <a:rPr lang="en-IN" sz="2800" b="1" dirty="0">
                <a:solidFill>
                  <a:srgbClr val="002060"/>
                </a:solidFill>
                <a:latin typeface="Times New Roman" panose="02020603050405020304" pitchFamily="18" charset="0"/>
                <a:cs typeface="Times New Roman" panose="02020603050405020304" pitchFamily="18" charset="0"/>
              </a:rPr>
              <a:t>passive entity</a:t>
            </a:r>
            <a:r>
              <a:rPr lang="en-IN" sz="2800" dirty="0">
                <a:solidFill>
                  <a:srgbClr val="000000"/>
                </a:solidFill>
                <a:latin typeface="Times New Roman" panose="02020603050405020304" pitchFamily="18" charset="0"/>
                <a:cs typeface="Times New Roman" panose="02020603050405020304" pitchFamily="18" charset="0"/>
              </a:rPr>
              <a:t>,</a:t>
            </a:r>
            <a:br>
              <a:rPr lang="en-IN" sz="2800" dirty="0">
                <a:solidFill>
                  <a:srgbClr val="000000"/>
                </a:solidFill>
                <a:latin typeface="Times New Roman" panose="02020603050405020304" pitchFamily="18" charset="0"/>
                <a:cs typeface="Times New Roman" panose="02020603050405020304" pitchFamily="18" charset="0"/>
              </a:rPr>
            </a:br>
            <a:r>
              <a:rPr lang="en-IN" sz="2800" dirty="0">
                <a:solidFill>
                  <a:srgbClr val="000000"/>
                </a:solidFill>
                <a:latin typeface="Times New Roman" panose="02020603050405020304" pitchFamily="18" charset="0"/>
                <a:cs typeface="Times New Roman" panose="02020603050405020304" pitchFamily="18" charset="0"/>
              </a:rPr>
              <a:t>whereas a process is an </a:t>
            </a:r>
            <a:r>
              <a:rPr lang="en-IN" sz="2800" b="1" dirty="0">
                <a:solidFill>
                  <a:srgbClr val="0070C0"/>
                </a:solidFill>
                <a:latin typeface="Times New Roman" panose="02020603050405020304" pitchFamily="18" charset="0"/>
                <a:cs typeface="Times New Roman" panose="02020603050405020304" pitchFamily="18" charset="0"/>
              </a:rPr>
              <a:t>active entity</a:t>
            </a:r>
            <a:r>
              <a:rPr lang="en-IN" sz="2800" dirty="0">
                <a:solidFill>
                  <a:srgbClr val="000000"/>
                </a:solidFill>
                <a:latin typeface="Times New Roman" panose="02020603050405020304" pitchFamily="18" charset="0"/>
                <a:cs typeface="Times New Roman" panose="02020603050405020304" pitchFamily="18" charset="0"/>
              </a:rPr>
              <a:t>.</a:t>
            </a:r>
          </a:p>
          <a:p>
            <a:pPr marL="457200" indent="-457200">
              <a:lnSpc>
                <a:spcPct val="150000"/>
              </a:lnSpc>
              <a:buFont typeface="Wingdings" panose="05000000000000000000" pitchFamily="2" charset="2"/>
              <a:buChar char="Ø"/>
            </a:pPr>
            <a:r>
              <a:rPr lang="en-IN" sz="2800" dirty="0">
                <a:solidFill>
                  <a:srgbClr val="000000"/>
                </a:solidFill>
                <a:latin typeface="Times New Roman" panose="02020603050405020304" pitchFamily="18" charset="0"/>
                <a:cs typeface="Times New Roman" panose="02020603050405020304" pitchFamily="18" charset="0"/>
              </a:rPr>
              <a:t>The execution of a process must progress in a sequential fashion. </a:t>
            </a:r>
            <a:endParaRPr lang="en-IN" sz="2800" dirty="0" smtClean="0">
              <a:solidFill>
                <a:srgbClr val="000000"/>
              </a:solidFill>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Ø"/>
            </a:pPr>
            <a:r>
              <a:rPr lang="en-IN" sz="2800" dirty="0" smtClean="0">
                <a:solidFill>
                  <a:srgbClr val="000000"/>
                </a:solidFill>
                <a:latin typeface="Times New Roman" panose="02020603050405020304" pitchFamily="18" charset="0"/>
                <a:cs typeface="Times New Roman" panose="02020603050405020304" pitchFamily="18" charset="0"/>
              </a:rPr>
              <a:t>i.e</a:t>
            </a:r>
            <a:r>
              <a:rPr lang="en-IN" sz="2800" dirty="0">
                <a:solidFill>
                  <a:srgbClr val="000000"/>
                </a:solidFill>
                <a:latin typeface="Times New Roman" panose="02020603050405020304" pitchFamily="18" charset="0"/>
                <a:cs typeface="Times New Roman" panose="02020603050405020304" pitchFamily="18" charset="0"/>
              </a:rPr>
              <a:t>. The CPU executes one instruction of the process after another until the process completes</a:t>
            </a:r>
            <a:r>
              <a:rPr lang="en-IN" sz="2800" dirty="0" smtClean="0">
                <a:solidFill>
                  <a:srgbClr val="000000"/>
                </a:solidFill>
                <a:latin typeface="Times New Roman" panose="02020603050405020304" pitchFamily="18" charset="0"/>
                <a:cs typeface="Times New Roman" panose="02020603050405020304" pitchFamily="18" charset="0"/>
              </a:rPr>
              <a:t>.</a:t>
            </a:r>
            <a:r>
              <a:rPr lang="en-IN" sz="2800" dirty="0">
                <a:latin typeface="Times New Roman" panose="02020603050405020304" pitchFamily="18" charset="0"/>
                <a:cs typeface="Times New Roman" panose="02020603050405020304" pitchFamily="18" charset="0"/>
              </a:rPr>
              <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3645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803" y="0"/>
            <a:ext cx="10515600" cy="678064"/>
          </a:xfrm>
        </p:spPr>
        <p:txBody>
          <a:bodyPr>
            <a:normAutofit fontScale="90000"/>
          </a:bodyPr>
          <a:lstStyle/>
          <a:p>
            <a:r>
              <a:rPr lang="en-IN" dirty="0" smtClean="0">
                <a:latin typeface="Times New Roman" panose="02020603050405020304" pitchFamily="18" charset="0"/>
                <a:cs typeface="Times New Roman" panose="02020603050405020304" pitchFamily="18" charset="0"/>
              </a:rPr>
              <a:t>Cont…</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253284" y="774346"/>
            <a:ext cx="11363459" cy="3970318"/>
          </a:xfrm>
          <a:prstGeom prst="rect">
            <a:avLst/>
          </a:prstGeom>
        </p:spPr>
        <p:txBody>
          <a:bodyPr wrap="square">
            <a:spAutoFit/>
          </a:bodyPr>
          <a:lstStyle/>
          <a:p>
            <a:pPr marL="457200" indent="-457200">
              <a:lnSpc>
                <a:spcPct val="150000"/>
              </a:lnSpc>
              <a:buFont typeface="Wingdings" panose="05000000000000000000" pitchFamily="2" charset="2"/>
              <a:buChar char="q"/>
            </a:pPr>
            <a:r>
              <a:rPr lang="en-IN" sz="2800" dirty="0" smtClean="0">
                <a:solidFill>
                  <a:srgbClr val="000000"/>
                </a:solidFill>
                <a:latin typeface="Times New Roman" panose="02020603050405020304" pitchFamily="18" charset="0"/>
                <a:cs typeface="Times New Roman" panose="02020603050405020304" pitchFamily="18" charset="0"/>
              </a:rPr>
              <a:t>Some of the Os  </a:t>
            </a:r>
            <a:r>
              <a:rPr lang="en-IN" sz="2800" dirty="0">
                <a:solidFill>
                  <a:srgbClr val="000000"/>
                </a:solidFill>
                <a:latin typeface="Times New Roman" panose="02020603050405020304" pitchFamily="18" charset="0"/>
                <a:cs typeface="Times New Roman" panose="02020603050405020304" pitchFamily="18" charset="0"/>
              </a:rPr>
              <a:t>activities </a:t>
            </a:r>
            <a:r>
              <a:rPr lang="en-IN" sz="2800" dirty="0" smtClean="0">
                <a:solidFill>
                  <a:srgbClr val="000000"/>
                </a:solidFill>
                <a:latin typeface="Times New Roman" panose="02020603050405020304" pitchFamily="18" charset="0"/>
                <a:cs typeface="Times New Roman" panose="02020603050405020304" pitchFamily="18" charset="0"/>
              </a:rPr>
              <a:t>related with process management are:-</a:t>
            </a:r>
          </a:p>
          <a:p>
            <a:pPr marL="914400" lvl="1" indent="-457200">
              <a:lnSpc>
                <a:spcPct val="150000"/>
              </a:lnSpc>
              <a:buFont typeface="Wingdings" panose="05000000000000000000" pitchFamily="2" charset="2"/>
              <a:buChar char="Ø"/>
            </a:pPr>
            <a:r>
              <a:rPr lang="en-IN" sz="2800" dirty="0" smtClean="0">
                <a:solidFill>
                  <a:srgbClr val="000000"/>
                </a:solidFill>
                <a:latin typeface="Times New Roman" panose="02020603050405020304" pitchFamily="18" charset="0"/>
                <a:cs typeface="Times New Roman" panose="02020603050405020304" pitchFamily="18" charset="0"/>
              </a:rPr>
              <a:t>Process </a:t>
            </a:r>
            <a:r>
              <a:rPr lang="en-IN" sz="2800" dirty="0">
                <a:solidFill>
                  <a:srgbClr val="000000"/>
                </a:solidFill>
                <a:latin typeface="Times New Roman" panose="02020603050405020304" pitchFamily="18" charset="0"/>
                <a:cs typeface="Times New Roman" panose="02020603050405020304" pitchFamily="18" charset="0"/>
              </a:rPr>
              <a:t>creation and deletion</a:t>
            </a:r>
            <a:r>
              <a:rPr lang="en-IN" sz="2800" dirty="0" smtClean="0">
                <a:solidFill>
                  <a:srgbClr val="000000"/>
                </a:solidFill>
                <a:latin typeface="Times New Roman" panose="02020603050405020304" pitchFamily="18" charset="0"/>
                <a:cs typeface="Times New Roman" panose="02020603050405020304" pitchFamily="18" charset="0"/>
              </a:rPr>
              <a:t>.</a:t>
            </a:r>
          </a:p>
          <a:p>
            <a:pPr marL="914400" lvl="1" indent="-457200">
              <a:lnSpc>
                <a:spcPct val="150000"/>
              </a:lnSpc>
              <a:buFont typeface="Wingdings" panose="05000000000000000000" pitchFamily="2" charset="2"/>
              <a:buChar char="Ø"/>
            </a:pPr>
            <a:r>
              <a:rPr lang="en-IN" sz="2800" dirty="0" smtClean="0">
                <a:solidFill>
                  <a:srgbClr val="000000"/>
                </a:solidFill>
                <a:latin typeface="Times New Roman" panose="02020603050405020304" pitchFamily="18" charset="0"/>
                <a:cs typeface="Times New Roman" panose="02020603050405020304" pitchFamily="18" charset="0"/>
              </a:rPr>
              <a:t> </a:t>
            </a:r>
            <a:r>
              <a:rPr lang="en-IN" sz="2800" dirty="0">
                <a:solidFill>
                  <a:srgbClr val="000000"/>
                </a:solidFill>
                <a:latin typeface="Times New Roman" panose="02020603050405020304" pitchFamily="18" charset="0"/>
                <a:cs typeface="Times New Roman" panose="02020603050405020304" pitchFamily="18" charset="0"/>
              </a:rPr>
              <a:t>Process suspension and </a:t>
            </a:r>
            <a:r>
              <a:rPr lang="en-IN" sz="2800" dirty="0" smtClean="0">
                <a:solidFill>
                  <a:srgbClr val="000000"/>
                </a:solidFill>
                <a:latin typeface="Times New Roman" panose="02020603050405020304" pitchFamily="18" charset="0"/>
                <a:cs typeface="Times New Roman" panose="02020603050405020304" pitchFamily="18" charset="0"/>
              </a:rPr>
              <a:t>resumption.</a:t>
            </a:r>
          </a:p>
          <a:p>
            <a:pPr marL="914400" lvl="1" indent="-457200">
              <a:lnSpc>
                <a:spcPct val="150000"/>
              </a:lnSpc>
              <a:buFont typeface="Wingdings" panose="05000000000000000000" pitchFamily="2" charset="2"/>
              <a:buChar char="Ø"/>
            </a:pPr>
            <a:r>
              <a:rPr lang="en-IN" sz="2800" dirty="0" smtClean="0">
                <a:solidFill>
                  <a:srgbClr val="000000"/>
                </a:solidFill>
                <a:latin typeface="Times New Roman" panose="02020603050405020304" pitchFamily="18" charset="0"/>
                <a:cs typeface="Times New Roman" panose="02020603050405020304" pitchFamily="18" charset="0"/>
              </a:rPr>
              <a:t>Provision </a:t>
            </a:r>
            <a:r>
              <a:rPr lang="en-IN" sz="2800" dirty="0">
                <a:solidFill>
                  <a:srgbClr val="000000"/>
                </a:solidFill>
                <a:latin typeface="Times New Roman" panose="02020603050405020304" pitchFamily="18" charset="0"/>
                <a:cs typeface="Times New Roman" panose="02020603050405020304" pitchFamily="18" charset="0"/>
              </a:rPr>
              <a:t>of </a:t>
            </a:r>
            <a:r>
              <a:rPr lang="en-IN" sz="2800" dirty="0" smtClean="0">
                <a:solidFill>
                  <a:srgbClr val="000000"/>
                </a:solidFill>
                <a:latin typeface="Times New Roman" panose="02020603050405020304" pitchFamily="18" charset="0"/>
                <a:cs typeface="Times New Roman" panose="02020603050405020304" pitchFamily="18" charset="0"/>
              </a:rPr>
              <a:t>process communication and resource sharing.</a:t>
            </a:r>
          </a:p>
          <a:p>
            <a:pPr marL="914400" lvl="1" indent="-457200">
              <a:lnSpc>
                <a:spcPct val="150000"/>
              </a:lnSpc>
              <a:buFont typeface="Wingdings" panose="05000000000000000000" pitchFamily="2" charset="2"/>
              <a:buChar char="Ø"/>
            </a:pPr>
            <a:r>
              <a:rPr lang="en-IN" sz="2800" dirty="0" smtClean="0">
                <a:solidFill>
                  <a:srgbClr val="000000"/>
                </a:solidFill>
                <a:latin typeface="Times New Roman" panose="02020603050405020304" pitchFamily="18" charset="0"/>
                <a:cs typeface="Times New Roman" panose="02020603050405020304" pitchFamily="18" charset="0"/>
              </a:rPr>
              <a:t>Deadlock </a:t>
            </a:r>
            <a:r>
              <a:rPr lang="en-IN" sz="2800" dirty="0">
                <a:solidFill>
                  <a:srgbClr val="000000"/>
                </a:solidFill>
                <a:latin typeface="Times New Roman" panose="02020603050405020304" pitchFamily="18" charset="0"/>
                <a:cs typeface="Times New Roman" panose="02020603050405020304" pitchFamily="18" charset="0"/>
              </a:rPr>
              <a:t>handling</a:t>
            </a:r>
            <a:r>
              <a:rPr lang="en-IN" sz="2800" dirty="0">
                <a:latin typeface="Times New Roman" panose="02020603050405020304" pitchFamily="18" charset="0"/>
                <a:cs typeface="Times New Roman" panose="02020603050405020304" pitchFamily="18" charset="0"/>
              </a:rPr>
              <a:t> </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7422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60FBD4-BE0C-4002-8832-F6EE5F909198}"/>
              </a:ext>
            </a:extLst>
          </p:cNvPr>
          <p:cNvSpPr>
            <a:spLocks noGrp="1"/>
          </p:cNvSpPr>
          <p:nvPr>
            <p:ph type="title"/>
          </p:nvPr>
        </p:nvSpPr>
        <p:spPr>
          <a:xfrm>
            <a:off x="1487556" y="145775"/>
            <a:ext cx="8968409" cy="596348"/>
          </a:xfrm>
        </p:spPr>
        <p:txBody>
          <a:bodyPr>
            <a:normAutofit fontScale="90000"/>
          </a:bodyPr>
          <a:lstStyle/>
          <a:p>
            <a:r>
              <a:rPr lang="en-US" b="1" dirty="0">
                <a:latin typeface="Times New Roman" panose="02020603050405020304" pitchFamily="18" charset="0"/>
                <a:ea typeface="Times New Roman" panose="02020603050405020304" pitchFamily="18" charset="0"/>
                <a:cs typeface="Times New Roman" panose="02020603050405020304" pitchFamily="18" charset="0"/>
              </a:rPr>
              <a:t/>
            </a:r>
            <a:br>
              <a:rPr lang="en-US" b="1" dirty="0">
                <a:latin typeface="Times New Roman" panose="02020603050405020304" pitchFamily="18" charset="0"/>
                <a:ea typeface="Times New Roman" panose="02020603050405020304" pitchFamily="18" charset="0"/>
                <a:cs typeface="Times New Roman" panose="02020603050405020304" pitchFamily="18" charset="0"/>
              </a:rPr>
            </a:br>
            <a:r>
              <a:rPr lang="en-US" b="1" dirty="0">
                <a:latin typeface="Times New Roman" panose="02020603050405020304" pitchFamily="18" charset="0"/>
                <a:ea typeface="Times New Roman" panose="02020603050405020304" pitchFamily="18" charset="0"/>
                <a:cs typeface="Times New Roman" panose="02020603050405020304" pitchFamily="18" charset="0"/>
              </a:rPr>
              <a:t>Process States</a:t>
            </a:r>
            <a:r>
              <a:rPr lang="en-IN" sz="3600" dirty="0">
                <a:effectLst/>
                <a:latin typeface="Calibri" panose="020F0502020204030204" pitchFamily="34" charset="0"/>
                <a:ea typeface="Calibri" panose="020F0502020204030204" pitchFamily="34" charset="0"/>
                <a:cs typeface="Times New Roman" panose="02020603050405020304" pitchFamily="18" charset="0"/>
              </a:rPr>
              <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Rectangle 2">
            <a:extLst>
              <a:ext uri="{FF2B5EF4-FFF2-40B4-BE49-F238E27FC236}">
                <a16:creationId xmlns="" xmlns:a16="http://schemas.microsoft.com/office/drawing/2014/main" id="{3A3D740D-14E1-4D77-B9F8-007F5B61AB1C}"/>
              </a:ext>
            </a:extLst>
          </p:cNvPr>
          <p:cNvSpPr/>
          <p:nvPr/>
        </p:nvSpPr>
        <p:spPr>
          <a:xfrm>
            <a:off x="225287" y="633136"/>
            <a:ext cx="11966713" cy="6678751"/>
          </a:xfrm>
          <a:prstGeom prst="rect">
            <a:avLst/>
          </a:prstGeom>
        </p:spPr>
        <p:txBody>
          <a:bodyPr wrap="square">
            <a:spAutoFit/>
          </a:bodyPr>
          <a:lstStyle/>
          <a:p>
            <a:pPr marL="342900" indent="-342900">
              <a:lnSpc>
                <a:spcPct val="150000"/>
              </a:lnSpc>
              <a:spcAft>
                <a:spcPts val="1000"/>
              </a:spcAft>
              <a:buFont typeface="Wingdings" panose="05000000000000000000" pitchFamily="2" charset="2"/>
              <a:buChar char="q"/>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A process goes through a series of discrete/isolated process states.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SzPts val="1000"/>
              <a:buFont typeface="Wingdings" panose="05000000000000000000" pitchFamily="2" charset="2"/>
              <a:buChar char="Ø"/>
              <a:tabLst>
                <a:tab pos="457200" algn="l"/>
              </a:tabLst>
            </a:pPr>
            <a:r>
              <a:rPr lang="en-US" sz="2800" b="1" dirty="0">
                <a:latin typeface="Times New Roman" panose="02020603050405020304" pitchFamily="18" charset="0"/>
                <a:ea typeface="Times New Roman" panose="02020603050405020304" pitchFamily="18" charset="0"/>
                <a:cs typeface="Times New Roman" panose="02020603050405020304" pitchFamily="18" charset="0"/>
              </a:rPr>
              <a:t>New State:</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The new process being created.</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SzPts val="1000"/>
              <a:buFont typeface="Wingdings" panose="05000000000000000000" pitchFamily="2" charset="2"/>
              <a:buChar char="Ø"/>
              <a:tabLst>
                <a:tab pos="457200" algn="l"/>
              </a:tabLst>
            </a:pPr>
            <a:r>
              <a:rPr lang="en-US" sz="2800" b="1" dirty="0">
                <a:latin typeface="Times New Roman" panose="02020603050405020304" pitchFamily="18" charset="0"/>
                <a:ea typeface="Times New Roman" panose="02020603050405020304" pitchFamily="18" charset="0"/>
                <a:cs typeface="Times New Roman" panose="02020603050405020304" pitchFamily="18" charset="0"/>
              </a:rPr>
              <a:t>Ready State:</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The new </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process </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waiting to be assigned to the processor.</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SzPts val="1000"/>
              <a:buFont typeface="Wingdings" panose="05000000000000000000" pitchFamily="2" charset="2"/>
              <a:buChar char="Ø"/>
              <a:tabLst>
                <a:tab pos="457200" algn="l"/>
              </a:tabLst>
            </a:pPr>
            <a:r>
              <a:rPr lang="en-US" sz="2800" b="1" dirty="0">
                <a:latin typeface="Times New Roman" panose="02020603050405020304" pitchFamily="18" charset="0"/>
                <a:ea typeface="Times New Roman" panose="02020603050405020304" pitchFamily="18" charset="0"/>
                <a:cs typeface="Times New Roman" panose="02020603050405020304" pitchFamily="18" charset="0"/>
              </a:rPr>
              <a:t>Running State:</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 A process is said to be running </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state, </a:t>
            </a:r>
            <a:r>
              <a:rPr lang="en-US" sz="2800" b="1" i="1" dirty="0" smtClean="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if </a:t>
            </a:r>
            <a:r>
              <a:rPr lang="en-US" sz="2800" b="1" i="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it using the CPU at that particular instant</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a:lnSpc>
                <a:spcPct val="150000"/>
              </a:lnSpc>
              <a:spcAft>
                <a:spcPts val="1000"/>
              </a:spcAft>
              <a:buSzPts val="1000"/>
              <a:buFont typeface="Wingdings" panose="05000000000000000000" pitchFamily="2" charset="2"/>
              <a:buChar char="Ø"/>
              <a:tabLst>
                <a:tab pos="457200" algn="l"/>
              </a:tabLst>
            </a:pPr>
            <a:r>
              <a:rPr lang="en-US" sz="2800" b="1" dirty="0">
                <a:latin typeface="Times New Roman" panose="02020603050405020304" pitchFamily="18" charset="0"/>
                <a:cs typeface="Times New Roman" panose="02020603050405020304" pitchFamily="18" charset="0"/>
              </a:rPr>
              <a:t>Blocked (or waiting) State:</a:t>
            </a:r>
            <a:r>
              <a:rPr lang="en-US" sz="2800" dirty="0">
                <a:latin typeface="Times New Roman" panose="02020603050405020304" pitchFamily="18" charset="0"/>
                <a:cs typeface="Times New Roman" panose="02020603050405020304" pitchFamily="18" charset="0"/>
              </a:rPr>
              <a:t> A process is said to be </a:t>
            </a:r>
            <a:r>
              <a:rPr lang="en-US" sz="2800" dirty="0" smtClean="0">
                <a:latin typeface="Times New Roman" panose="02020603050405020304" pitchFamily="18" charset="0"/>
                <a:cs typeface="Times New Roman" panose="02020603050405020304" pitchFamily="18" charset="0"/>
              </a:rPr>
              <a:t>blocked, </a:t>
            </a:r>
            <a:r>
              <a:rPr lang="en-US" sz="2800" b="1" i="1" dirty="0">
                <a:solidFill>
                  <a:srgbClr val="0070C0"/>
                </a:solidFill>
                <a:latin typeface="Times New Roman" panose="02020603050405020304" pitchFamily="18" charset="0"/>
                <a:cs typeface="Times New Roman" panose="02020603050405020304" pitchFamily="18" charset="0"/>
              </a:rPr>
              <a:t>if it is waiting for some event to be happen. </a:t>
            </a:r>
          </a:p>
          <a:p>
            <a:pPr marL="342900" lvl="0" indent="-342900">
              <a:lnSpc>
                <a:spcPct val="150000"/>
              </a:lnSpc>
              <a:spcAft>
                <a:spcPts val="1000"/>
              </a:spcAft>
              <a:buSzPts val="1000"/>
              <a:buFont typeface="Wingdings" panose="05000000000000000000" pitchFamily="2" charset="2"/>
              <a:buChar char="Ø"/>
              <a:tabLst>
                <a:tab pos="457200" algn="l"/>
              </a:tabLst>
            </a:pPr>
            <a:r>
              <a:rPr lang="en-US" sz="2800" b="1" dirty="0">
                <a:latin typeface="Times New Roman" panose="02020603050405020304" pitchFamily="18" charset="0"/>
                <a:cs typeface="Times New Roman" panose="02020603050405020304" pitchFamily="18" charset="0"/>
              </a:rPr>
              <a:t>Terminated state:</a:t>
            </a:r>
            <a:r>
              <a:rPr lang="en-US" sz="2800" dirty="0">
                <a:latin typeface="Times New Roman" panose="02020603050405020304" pitchFamily="18" charset="0"/>
                <a:cs typeface="Times New Roman" panose="02020603050405020304" pitchFamily="18" charset="0"/>
              </a:rPr>
              <a:t> The process has finished execution.</a:t>
            </a:r>
            <a:endParaRPr lang="en-IN" sz="2800" dirty="0">
              <a:latin typeface="Times New Roman" panose="02020603050405020304" pitchFamily="18" charset="0"/>
              <a:cs typeface="Times New Roman" panose="02020603050405020304" pitchFamily="18" charset="0"/>
            </a:endParaRPr>
          </a:p>
          <a:p>
            <a:pPr marL="342900" lvl="0" indent="-342900">
              <a:lnSpc>
                <a:spcPct val="150000"/>
              </a:lnSpc>
              <a:spcAft>
                <a:spcPts val="1000"/>
              </a:spcAft>
              <a:buSzPts val="1000"/>
              <a:buFont typeface="Wingdings" panose="05000000000000000000" pitchFamily="2" charset="2"/>
              <a:buChar char="Ø"/>
              <a:tabLst>
                <a:tab pos="457200" algn="l"/>
              </a:tabLst>
            </a:pP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0488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651" y="120428"/>
            <a:ext cx="10515600" cy="742458"/>
          </a:xfrm>
        </p:spPr>
        <p:txBody>
          <a:bodyPr/>
          <a:lstStyle/>
          <a:p>
            <a:r>
              <a:rPr lang="en-IN" b="1" dirty="0" smtClean="0">
                <a:latin typeface="Times New Roman" panose="02020603050405020304" pitchFamily="18" charset="0"/>
                <a:cs typeface="Times New Roman" panose="02020603050405020304" pitchFamily="18" charset="0"/>
              </a:rPr>
              <a:t>Cont…</a:t>
            </a:r>
            <a:endParaRPr lang="en-IN"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995362" y="1030310"/>
            <a:ext cx="10201275" cy="4203677"/>
          </a:xfrm>
          <a:prstGeom prst="rect">
            <a:avLst/>
          </a:prstGeom>
        </p:spPr>
      </p:pic>
    </p:spTree>
    <p:extLst>
      <p:ext uri="{BB962C8B-B14F-4D97-AF65-F5344CB8AC3E}">
        <p14:creationId xmlns:p14="http://schemas.microsoft.com/office/powerpoint/2010/main" val="765751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8A8B64-18DC-4D5E-B74B-88D97F710756}"/>
              </a:ext>
            </a:extLst>
          </p:cNvPr>
          <p:cNvSpPr>
            <a:spLocks noGrp="1"/>
          </p:cNvSpPr>
          <p:nvPr>
            <p:ph type="title"/>
          </p:nvPr>
        </p:nvSpPr>
        <p:spPr>
          <a:xfrm>
            <a:off x="838200" y="1"/>
            <a:ext cx="10515600" cy="768626"/>
          </a:xfrm>
        </p:spPr>
        <p:txBody>
          <a:bodyPr>
            <a:normAutofit/>
          </a:bodyPr>
          <a:lstStyle/>
          <a:p>
            <a:r>
              <a:rPr lang="en-IN" dirty="0">
                <a:latin typeface="Times New Roman" panose="02020603050405020304" pitchFamily="18" charset="0"/>
                <a:cs typeface="Times New Roman" panose="02020603050405020304" pitchFamily="18" charset="0"/>
              </a:rPr>
              <a:t>Cont…</a:t>
            </a:r>
          </a:p>
        </p:txBody>
      </p:sp>
      <p:sp>
        <p:nvSpPr>
          <p:cNvPr id="3" name="Rectangle 2">
            <a:extLst>
              <a:ext uri="{FF2B5EF4-FFF2-40B4-BE49-F238E27FC236}">
                <a16:creationId xmlns="" xmlns:a16="http://schemas.microsoft.com/office/drawing/2014/main" id="{C72DA1DC-706C-4410-BBEA-5587AE0AA397}"/>
              </a:ext>
            </a:extLst>
          </p:cNvPr>
          <p:cNvSpPr/>
          <p:nvPr/>
        </p:nvSpPr>
        <p:spPr>
          <a:xfrm>
            <a:off x="1" y="673909"/>
            <a:ext cx="12192000" cy="3231654"/>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 process in </a:t>
            </a:r>
            <a:r>
              <a:rPr lang="en-US" sz="2800" dirty="0" smtClean="0">
                <a:latin typeface="Times New Roman" panose="02020603050405020304" pitchFamily="18" charset="0"/>
                <a:cs typeface="Times New Roman" panose="02020603050405020304" pitchFamily="18" charset="0"/>
              </a:rPr>
              <a:t>Os </a:t>
            </a:r>
            <a:r>
              <a:rPr lang="en-US" sz="2800" dirty="0">
                <a:latin typeface="Times New Roman" panose="02020603050405020304" pitchFamily="18" charset="0"/>
                <a:cs typeface="Times New Roman" panose="02020603050405020304" pitchFamily="18" charset="0"/>
              </a:rPr>
              <a:t>is represented by a data structure known as </a:t>
            </a:r>
            <a:r>
              <a:rPr lang="en-US" sz="2800" b="1" i="1" dirty="0">
                <a:latin typeface="Times New Roman" panose="02020603050405020304" pitchFamily="18" charset="0"/>
                <a:cs typeface="Times New Roman" panose="02020603050405020304" pitchFamily="18" charset="0"/>
              </a:rPr>
              <a:t>a Process Control Block (PCB)</a:t>
            </a:r>
            <a:r>
              <a:rPr lang="en-US" sz="2800" dirty="0">
                <a:latin typeface="Times New Roman" panose="02020603050405020304" pitchFamily="18" charset="0"/>
                <a:cs typeface="Times New Roman" panose="02020603050405020304" pitchFamily="18" charset="0"/>
              </a:rPr>
              <a:t> or process descriptor.</a:t>
            </a:r>
          </a:p>
          <a:p>
            <a:pPr marL="742950" lvl="1" indent="-285750">
              <a:lnSpc>
                <a:spcPct val="150000"/>
              </a:lnSpc>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 It can keep the track of process information. </a:t>
            </a:r>
            <a:endParaRPr lang="en-US" sz="2800" dirty="0" smtClean="0">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For </a:t>
            </a:r>
            <a:r>
              <a:rPr lang="en-US" sz="2800" dirty="0">
                <a:latin typeface="Times New Roman" panose="02020603050405020304" pitchFamily="18" charset="0"/>
                <a:cs typeface="Times New Roman" panose="02020603050405020304" pitchFamily="18" charset="0"/>
              </a:rPr>
              <a:t>each process, </a:t>
            </a:r>
            <a:r>
              <a:rPr lang="en-US" sz="2800" dirty="0" smtClean="0">
                <a:latin typeface="Times New Roman" panose="02020603050405020304" pitchFamily="18" charset="0"/>
                <a:cs typeface="Times New Roman" panose="02020603050405020304" pitchFamily="18" charset="0"/>
              </a:rPr>
              <a:t>it </a:t>
            </a:r>
            <a:r>
              <a:rPr lang="en-US" sz="2800" dirty="0">
                <a:latin typeface="Times New Roman" panose="02020603050405020304" pitchFamily="18" charset="0"/>
                <a:cs typeface="Times New Roman" panose="02020603050405020304" pitchFamily="18" charset="0"/>
              </a:rPr>
              <a:t>holds information related to that </a:t>
            </a:r>
            <a:r>
              <a:rPr lang="en-US" sz="2800" dirty="0" smtClean="0">
                <a:latin typeface="Times New Roman" panose="02020603050405020304" pitchFamily="18" charset="0"/>
                <a:cs typeface="Times New Roman" panose="02020603050405020304" pitchFamily="18" charset="0"/>
              </a:rPr>
              <a:t>process, such as:</a:t>
            </a:r>
            <a:r>
              <a:rPr lang="en-US" dirty="0"/>
              <a:t> </a:t>
            </a:r>
            <a:r>
              <a:rPr lang="en-US" sz="2400"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he </a:t>
            </a:r>
            <a:r>
              <a:rPr lang="en-US" sz="2400" dirty="0">
                <a:latin typeface="Times New Roman" panose="02020603050405020304" pitchFamily="18" charset="0"/>
                <a:cs typeface="Times New Roman" panose="02020603050405020304" pitchFamily="18" charset="0"/>
              </a:rPr>
              <a:t>current state of the </a:t>
            </a:r>
            <a:r>
              <a:rPr lang="en-US" sz="2400" dirty="0" smtClean="0">
                <a:latin typeface="Times New Roman" panose="02020603050405020304" pitchFamily="18" charset="0"/>
                <a:cs typeface="Times New Roman" panose="02020603050405020304" pitchFamily="18" charset="0"/>
              </a:rPr>
              <a:t>process, unique </a:t>
            </a:r>
            <a:r>
              <a:rPr lang="en-US" sz="2400" dirty="0">
                <a:latin typeface="Times New Roman" panose="02020603050405020304" pitchFamily="18" charset="0"/>
                <a:cs typeface="Times New Roman" panose="02020603050405020304" pitchFamily="18" charset="0"/>
              </a:rPr>
              <a:t>identification of the </a:t>
            </a:r>
            <a:r>
              <a:rPr lang="en-US" sz="2400" dirty="0" smtClean="0">
                <a:latin typeface="Times New Roman" panose="02020603050405020304" pitchFamily="18" charset="0"/>
                <a:cs typeface="Times New Roman" panose="02020603050405020304" pitchFamily="18" charset="0"/>
              </a:rPr>
              <a:t>process and etc.</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6694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32BB3A-3426-4B8C-B851-9C1BD87BC7BF}"/>
              </a:ext>
            </a:extLst>
          </p:cNvPr>
          <p:cNvSpPr>
            <a:spLocks noGrp="1"/>
          </p:cNvSpPr>
          <p:nvPr>
            <p:ph type="title"/>
          </p:nvPr>
        </p:nvSpPr>
        <p:spPr>
          <a:xfrm>
            <a:off x="493644" y="0"/>
            <a:ext cx="10515600" cy="821635"/>
          </a:xfrm>
        </p:spPr>
        <p:txBody>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How can several processes share one CPU?</a:t>
            </a:r>
            <a:endParaRPr lang="en-IN" dirty="0"/>
          </a:p>
        </p:txBody>
      </p:sp>
      <p:sp>
        <p:nvSpPr>
          <p:cNvPr id="3" name="Rectangle 2">
            <a:extLst>
              <a:ext uri="{FF2B5EF4-FFF2-40B4-BE49-F238E27FC236}">
                <a16:creationId xmlns="" xmlns:a16="http://schemas.microsoft.com/office/drawing/2014/main" id="{B71D8826-FC56-4C4D-B7A3-0631DCAA615B}"/>
              </a:ext>
            </a:extLst>
          </p:cNvPr>
          <p:cNvSpPr/>
          <p:nvPr/>
        </p:nvSpPr>
        <p:spPr>
          <a:xfrm>
            <a:off x="185530" y="821635"/>
            <a:ext cx="11820939" cy="6976269"/>
          </a:xfrm>
          <a:prstGeom prst="rect">
            <a:avLst/>
          </a:prstGeom>
        </p:spPr>
        <p:txBody>
          <a:bodyPr wrap="square">
            <a:spAutoFit/>
          </a:bodyPr>
          <a:lstStyle/>
          <a:p>
            <a:pPr marL="285750" indent="-285750">
              <a:lnSpc>
                <a:spcPct val="150000"/>
              </a:lnSpc>
              <a:spcAft>
                <a:spcPts val="1000"/>
              </a:spcAft>
              <a:buFont typeface="Wingdings" panose="05000000000000000000" pitchFamily="2" charset="2"/>
              <a:buChar char="q"/>
            </a:pP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Os </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must make sure that processes do not interfere with each other. This means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50000"/>
              </a:lnSpc>
              <a:spcAft>
                <a:spcPts val="1000"/>
              </a:spcAft>
              <a:buSzPts val="1000"/>
              <a:buFont typeface="Wingdings" panose="05000000000000000000" pitchFamily="2" charset="2"/>
              <a:buChar char="Ø"/>
              <a:tabLst>
                <a:tab pos="457200" algn="l"/>
              </a:tabLst>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Fair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scheduling </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-Making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sure each </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process gets a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chance to run inside the </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CPU.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50000"/>
              </a:lnSpc>
              <a:spcAft>
                <a:spcPts val="1000"/>
              </a:spcAft>
              <a:buSzPts val="1000"/>
              <a:buFont typeface="Wingdings" panose="05000000000000000000" pitchFamily="2" charset="2"/>
              <a:buChar char="Ø"/>
              <a:tabLst>
                <a:tab pos="457200" algn="l"/>
              </a:tabLst>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Protection: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Making sure they </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do not modify each other's </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state.</a:t>
            </a:r>
          </a:p>
          <a:p>
            <a:pPr lvl="1">
              <a:lnSpc>
                <a:spcPct val="150000"/>
              </a:lnSpc>
              <a:spcAft>
                <a:spcPts val="1000"/>
              </a:spcAft>
              <a:buSzPts val="1000"/>
              <a:tabLst>
                <a:tab pos="457200" algn="l"/>
              </a:tabLst>
            </a:pPr>
            <a:r>
              <a:rPr lang="en-US" sz="2800" b="1" dirty="0" smtClean="0">
                <a:latin typeface="Times New Roman" panose="02020603050405020304" pitchFamily="18" charset="0"/>
                <a:cs typeface="Times New Roman" panose="02020603050405020304" pitchFamily="18" charset="0"/>
              </a:rPr>
              <a:t>By </a:t>
            </a:r>
            <a:r>
              <a:rPr lang="en-US" sz="2800" b="1" dirty="0">
                <a:latin typeface="Times New Roman" panose="02020603050405020304" pitchFamily="18" charset="0"/>
                <a:cs typeface="Times New Roman" panose="02020603050405020304" pitchFamily="18" charset="0"/>
              </a:rPr>
              <a:t>context Switching</a:t>
            </a:r>
            <a:endParaRPr lang="en-IN" sz="2800" dirty="0">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Most modern computer systems allow more than one process to be executed simultaneously. This is called </a:t>
            </a:r>
            <a:r>
              <a:rPr lang="en-US" sz="2800" b="1" i="1" dirty="0">
                <a:latin typeface="Times New Roman" panose="02020603050405020304" pitchFamily="18" charset="0"/>
                <a:cs typeface="Times New Roman" panose="02020603050405020304" pitchFamily="18" charset="0"/>
              </a:rPr>
              <a:t>Multitasking</a:t>
            </a:r>
            <a:r>
              <a:rPr lang="en-US" sz="2800" b="1" dirty="0">
                <a:latin typeface="Times New Roman" panose="02020603050405020304" pitchFamily="18" charset="0"/>
                <a:cs typeface="Times New Roman" panose="02020603050405020304" pitchFamily="18" charset="0"/>
              </a:rPr>
              <a:t> systems</a:t>
            </a:r>
            <a:r>
              <a:rPr lang="en-US"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Context switching means switching the CPU to different processes. It requires saving of the state of the current process into the PCB and load the saved PCB of the previous or new process. </a:t>
            </a:r>
            <a:endParaRPr lang="en-IN" sz="2800" dirty="0">
              <a:latin typeface="Times New Roman" panose="02020603050405020304" pitchFamily="18" charset="0"/>
              <a:cs typeface="Times New Roman" panose="02020603050405020304" pitchFamily="18" charset="0"/>
            </a:endParaRPr>
          </a:p>
          <a:p>
            <a:pPr marL="457200" lvl="0" indent="-457200">
              <a:lnSpc>
                <a:spcPct val="150000"/>
              </a:lnSpc>
              <a:spcAft>
                <a:spcPts val="1000"/>
              </a:spcAft>
              <a:buSzPts val="1000"/>
              <a:buFont typeface="Wingdings" panose="05000000000000000000" pitchFamily="2" charset="2"/>
              <a:buChar char="ü"/>
              <a:tabLst>
                <a:tab pos="457200" algn="l"/>
              </a:tabLst>
            </a:pP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0081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B1BC51-529F-45E6-A161-9D11A61F8F48}"/>
              </a:ext>
            </a:extLst>
          </p:cNvPr>
          <p:cNvSpPr>
            <a:spLocks noGrp="1"/>
          </p:cNvSpPr>
          <p:nvPr>
            <p:ph type="title"/>
          </p:nvPr>
        </p:nvSpPr>
        <p:spPr>
          <a:xfrm>
            <a:off x="278297" y="365125"/>
            <a:ext cx="11820938" cy="549275"/>
          </a:xfrm>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How does CPU switch between different processes?</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 xmlns:a16="http://schemas.microsoft.com/office/drawing/2014/main" id="{46B7FE5C-3E32-4285-9DF6-71ED3C14D9BE}"/>
              </a:ext>
            </a:extLst>
          </p:cNvPr>
          <p:cNvSpPr/>
          <p:nvPr/>
        </p:nvSpPr>
        <p:spPr>
          <a:xfrm>
            <a:off x="92766" y="914400"/>
            <a:ext cx="12006468" cy="3539430"/>
          </a:xfrm>
          <a:prstGeom prst="rect">
            <a:avLst/>
          </a:prstGeom>
        </p:spPr>
        <p:txBody>
          <a:bodyPr wrap="square">
            <a:spAutoFit/>
          </a:bodyPr>
          <a:lstStyle/>
          <a:p>
            <a:pPr marL="457200" indent="-457200">
              <a:buFont typeface="Wingdings" panose="05000000000000000000" pitchFamily="2" charset="2"/>
              <a:buChar char="q"/>
            </a:pPr>
            <a:r>
              <a:rPr lang="en-US" sz="2800" b="1" i="1" dirty="0">
                <a:latin typeface="Times New Roman" panose="02020603050405020304" pitchFamily="18" charset="0"/>
                <a:cs typeface="Times New Roman" panose="02020603050405020304" pitchFamily="18" charset="0"/>
              </a:rPr>
              <a:t>Dispatcher/</a:t>
            </a:r>
            <a:r>
              <a:rPr lang="en-US" sz="2800" b="1" dirty="0">
                <a:latin typeface="Times New Roman" panose="02020603050405020304" pitchFamily="18" charset="0"/>
                <a:cs typeface="Times New Roman" panose="02020603050405020304" pitchFamily="18" charset="0"/>
              </a:rPr>
              <a:t>Scheduler</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means the inner-most </a:t>
            </a:r>
            <a:r>
              <a:rPr lang="en-US" sz="2800" dirty="0">
                <a:latin typeface="Times New Roman" panose="02020603050405020304" pitchFamily="18" charset="0"/>
                <a:cs typeface="Times New Roman" panose="02020603050405020304" pitchFamily="18" charset="0"/>
              </a:rPr>
              <a:t>portion of the OS that </a:t>
            </a:r>
            <a:r>
              <a:rPr lang="en-US" sz="2800" b="1" i="1" dirty="0">
                <a:solidFill>
                  <a:srgbClr val="002060"/>
                </a:solidFill>
                <a:latin typeface="Times New Roman" panose="02020603050405020304" pitchFamily="18" charset="0"/>
                <a:cs typeface="Times New Roman" panose="02020603050405020304" pitchFamily="18" charset="0"/>
              </a:rPr>
              <a:t>runs processes without interference</a:t>
            </a:r>
            <a:r>
              <a:rPr lang="en-US" sz="2800" b="1" i="1" dirty="0" smtClean="0">
                <a:solidFill>
                  <a:srgbClr val="002060"/>
                </a:solidFill>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 Scheduler supports and facilitates the following activities</a:t>
            </a:r>
            <a:endParaRPr lang="en-IN" sz="2800" dirty="0" smtClean="0">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Run process</a:t>
            </a:r>
            <a:endParaRPr lang="en-IN" sz="2800" dirty="0">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Save its </a:t>
            </a:r>
            <a:r>
              <a:rPr lang="en-US" sz="2800" dirty="0" smtClean="0">
                <a:latin typeface="Times New Roman" panose="02020603050405020304" pitchFamily="18" charset="0"/>
                <a:cs typeface="Times New Roman" panose="02020603050405020304" pitchFamily="18" charset="0"/>
              </a:rPr>
              <a:t>state.</a:t>
            </a:r>
            <a:endParaRPr lang="en-IN" sz="2800" dirty="0">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Load state of another process </a:t>
            </a:r>
            <a:endParaRPr lang="en-IN" sz="2800" dirty="0">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Run the new process and </a:t>
            </a:r>
          </a:p>
          <a:p>
            <a:pPr marL="914400" lvl="1"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Reload the </a:t>
            </a:r>
            <a:r>
              <a:rPr lang="en-US" sz="2800" dirty="0" smtClean="0">
                <a:latin typeface="Times New Roman" panose="02020603050405020304" pitchFamily="18" charset="0"/>
                <a:cs typeface="Times New Roman" panose="02020603050405020304" pitchFamily="18" charset="0"/>
              </a:rPr>
              <a:t>suspended\previous </a:t>
            </a:r>
            <a:r>
              <a:rPr lang="en-US" sz="2800" dirty="0">
                <a:latin typeface="Times New Roman" panose="02020603050405020304" pitchFamily="18" charset="0"/>
                <a:cs typeface="Times New Roman" panose="02020603050405020304" pitchFamily="18" charset="0"/>
              </a:rPr>
              <a:t>process.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0093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TotalTime>
  <Words>1150</Words>
  <Application>Microsoft Office PowerPoint</Application>
  <PresentationFormat>Widescreen</PresentationFormat>
  <Paragraphs>155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Chapter Two  Process Management </vt:lpstr>
      <vt:lpstr>What is Process?</vt:lpstr>
      <vt:lpstr>Cont…</vt:lpstr>
      <vt:lpstr>Cont…</vt:lpstr>
      <vt:lpstr> Process States </vt:lpstr>
      <vt:lpstr>Cont…</vt:lpstr>
      <vt:lpstr>Cont…</vt:lpstr>
      <vt:lpstr>How can several processes share one CPU?</vt:lpstr>
      <vt:lpstr> How does CPU switch between different processes? </vt:lpstr>
      <vt:lpstr> When process scheduling is required? </vt:lpstr>
      <vt:lpstr>   What the scheduler try to achieve?  </vt:lpstr>
      <vt:lpstr> Type of scheduling </vt:lpstr>
      <vt:lpstr> Scheduling Algorithms </vt:lpstr>
      <vt:lpstr>First Come First Served (FCFS) Scheduling</vt:lpstr>
      <vt:lpstr>Cont…</vt:lpstr>
      <vt:lpstr> Shortest-Job-First (SJF) Scheduling </vt:lpstr>
      <vt:lpstr> Round Robin Scheduling </vt:lpstr>
      <vt:lpstr> Priority Scheduling </vt:lpstr>
      <vt:lpstr> Inter process Communication (IPC)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KING</dc:creator>
  <cp:lastModifiedBy>KING</cp:lastModifiedBy>
  <cp:revision>96</cp:revision>
  <dcterms:created xsi:type="dcterms:W3CDTF">2019-02-18T17:48:58Z</dcterms:created>
  <dcterms:modified xsi:type="dcterms:W3CDTF">2019-03-20T06:28:40Z</dcterms:modified>
</cp:coreProperties>
</file>