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1423A4-572C-46DC-88FB-5EB559FC9354}">
          <p14:sldIdLst>
            <p14:sldId id="256"/>
            <p14:sldId id="257"/>
            <p14:sldId id="258"/>
            <p14:sldId id="259"/>
            <p14:sldId id="260"/>
            <p14:sldId id="277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715C3-B99B-44E4-9F89-73ABFD4C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CF54D3-2AF1-4E97-83E1-C0069DCA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88EEFB-2FF4-4D3F-AC94-E168ECE8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886995-4250-4D61-9A2C-EB96ACB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CCA73D-964C-4026-A2E2-9CB9AA3B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77EF4-4476-4F13-92B3-59C88C4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FD196C-2145-44C5-8F88-A6080D0A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B62B2-9645-475B-A2C9-90A906B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EBF7A0-67CA-4649-B21B-691A844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F1281-C5F5-44EE-9B0E-86D4404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5C0A49-BAA1-4712-B8D1-5D17849F8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245D16-1A24-4328-94C5-49C3B405D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9041CF-A6A8-4DE8-86C1-63BA3FB8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1E600-33B6-44C2-95D0-D1023E2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12FEC3-FA7A-483B-AD77-5A52E38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9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DF68A-F7FA-4851-96DE-DECE78B6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F529B-50CF-4C2D-A860-5AAF731D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E628EA-7A3D-4E5A-9278-C9F3E56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175F31-6417-47C8-8C39-B817C4F6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663F4-028B-46F6-A947-43A5904F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56B09-31D5-4DC8-8A89-65883A21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43E82A-CDE5-4338-A15F-1A2FF3C9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A29D1-AAEE-4520-9FAD-B61A8FB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E81D39-3884-4B16-969D-F874C769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9B703-D8CC-40C4-A03A-C5BBCE71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4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2085B-34D8-41CE-B835-FCF0B9F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46062-0106-4554-BC03-7BC7BEC12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64F718-DC6D-4B2D-A947-867A277A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001D1B-F849-4E68-B9FF-1DACC12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D76815-78E3-472B-9F49-BED7A773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E9AA7-E9AC-4EFF-AF4A-62890EA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F0E7C-5FD8-49E6-A248-0A013965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FF319B-F7AF-4F6C-A090-9CE5350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D5A4EA-C1EA-4002-B274-6D72857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5B3649-A2C0-44D2-9D0C-36DF24EBA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C1741E-67E2-4BBD-9304-CE1E6B24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B5EB78-23C9-40F0-A445-BDAC6436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CC090D-1DDE-4291-A61A-ED497253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02D9DF-D7D3-4E46-88CB-279844A1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9E813-D2AE-48B9-ADDD-9BDA3FA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024BC0-C3D1-4ECB-BB8C-ED3B48A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1DA766-28C6-4362-8B2B-AB53F4E1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9DD9CA-AECA-4177-AC8D-535167A1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5F0ADF0-1077-4E82-B2F6-809FFA0F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AF1DFC-A1C4-45A5-8073-55CEA89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2A08EF-6133-4462-9F97-91ED66C5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193DE-B40A-4D77-B931-A3736E66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72946-085E-4309-8891-1BCC592C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47CC6D-995D-433D-B72C-B09098B4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E43E15-1B6D-4E00-B7D8-04E66156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6D60A6-25C4-498A-A1ED-D61D8AAB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915FF-2CE2-4251-901E-8627FB55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5F2C0-F573-4DDA-9525-C5D9C686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0E70B4-2C31-45CC-8776-B6BF082D5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5D90CA-E9C3-4C77-9EC7-556E7FBD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56D3FC-0FD2-4EEE-8F3D-D0BE104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4F491B-0758-468F-917C-493263BE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150CDD-384B-426A-A914-45C7CDA0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8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4DE87A4-65DB-4168-8D24-EB0E0808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91D28D-0049-497B-8DBF-CD7BF96C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0E9CA-C12E-4ED0-83B2-7BC3EC27B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47BD-EA2B-4AB6-A3A4-C79B92C9BFD9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FF424F-4BC3-48BE-BBC0-D6AFF313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4CD8E-AD44-4366-AD3C-5B2BB1E5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C2AB-D9CD-48AC-A3A7-8C0D80C86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00ED8-340C-415C-BD1B-B90287D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56" y="50455"/>
            <a:ext cx="10800521" cy="12085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0E3B5-D112-4A6D-97FD-C3BE895185C9}"/>
              </a:ext>
            </a:extLst>
          </p:cNvPr>
          <p:cNvSpPr/>
          <p:nvPr/>
        </p:nvSpPr>
        <p:spPr>
          <a:xfrm>
            <a:off x="0" y="1258957"/>
            <a:ext cx="1219200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A file is a collection of </a:t>
            </a:r>
            <a:r>
              <a:rPr lang="en-IN" sz="2400" dirty="0"/>
              <a:t>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 related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IN" sz="2400" dirty="0" smtClean="0"/>
              <a:t>/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information recorded on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storage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Batang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example, file containing student information, file containing employee information and so on.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A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file is also a collection of records if it is a data file or a collection of bits / bytes / lines or if it is code.</a:t>
            </a:r>
            <a:endParaRPr lang="en-IN" sz="2400" dirty="0">
              <a:latin typeface="Times New Roman" panose="02020603050405020304" pitchFamily="18" charset="0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287757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00ED8-340C-415C-BD1B-B90287D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56" y="50455"/>
            <a:ext cx="10800521" cy="784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0E3B5-D112-4A6D-97FD-C3BE895185C9}"/>
              </a:ext>
            </a:extLst>
          </p:cNvPr>
          <p:cNvSpPr/>
          <p:nvPr/>
        </p:nvSpPr>
        <p:spPr>
          <a:xfrm>
            <a:off x="556589" y="834887"/>
            <a:ext cx="10893288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You used several files/directories to store information on your computer.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so, it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important to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Batang"/>
              </a:rPr>
              <a:t>managed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Batang"/>
              </a:rPr>
              <a:t>and organized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files properly.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It helps to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Batang"/>
              </a:rPr>
              <a:t>locate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Batang"/>
              </a:rPr>
              <a:t>and accesses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Batang"/>
              </a:rPr>
              <a:t>files easily </a:t>
            </a:r>
            <a:r>
              <a:rPr lang="en-US" sz="2400" dirty="0" smtClean="0">
                <a:latin typeface="Times New Roman" panose="02020603050405020304" pitchFamily="18" charset="0"/>
                <a:ea typeface="Batang"/>
              </a:rPr>
              <a:t>without consuming time, it is done by 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Batang"/>
              </a:rPr>
              <a:t>file manager.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A file manager enables you to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Batang"/>
              </a:rPr>
              <a:t>create, delete, copy, move, rename and view files and create and manage directories (folders).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Batang"/>
              </a:rPr>
              <a:t> The way in which an Os organizes, names, protects, accesses, and uses files is called a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Batang"/>
              </a:rPr>
              <a:t>file management system.</a:t>
            </a:r>
            <a:endParaRPr lang="en-IN" sz="2400" b="1" i="1" dirty="0">
              <a:solidFill>
                <a:srgbClr val="C00000"/>
              </a:solidFill>
              <a:latin typeface="Times New Roman" panose="02020603050405020304" pitchFamily="18" charset="0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3030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00ED8-340C-415C-BD1B-B90287D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56" y="50455"/>
            <a:ext cx="10800521" cy="784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0E3B5-D112-4A6D-97FD-C3BE895185C9}"/>
              </a:ext>
            </a:extLst>
          </p:cNvPr>
          <p:cNvSpPr/>
          <p:nvPr/>
        </p:nvSpPr>
        <p:spPr>
          <a:xfrm>
            <a:off x="556589" y="834887"/>
            <a:ext cx="108932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required for the following reasons.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permanently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 after the termination of the process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large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beyond the size of a process's address space.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to access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00ED8-340C-415C-BD1B-B90287D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56" y="50455"/>
            <a:ext cx="10800521" cy="784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Directories –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0E3B5-D112-4A6D-97FD-C3BE895185C9}"/>
              </a:ext>
            </a:extLst>
          </p:cNvPr>
          <p:cNvSpPr/>
          <p:nvPr/>
        </p:nvSpPr>
        <p:spPr>
          <a:xfrm>
            <a:off x="334852" y="442671"/>
            <a:ext cx="1116140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file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may be used a file or another directory.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also used to keep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and directories.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 of directory systems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Level Directory Systems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directory (the root directory) in the system.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:-Implementation simplicity and ease of locating files.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:-It need to provide distinct name for each file.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Level Directory Systems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in 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user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having a directory for each user under the root directory to store system level files.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users the ability to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their files randomly/ arbitrarily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is important to have 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general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operations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create, delete, opendir, closedir, and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varies from one operating system to the other.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E00ED8-340C-415C-BD1B-B90287D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39" y="0"/>
            <a:ext cx="10800521" cy="7844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0E3B5-D112-4A6D-97FD-C3BE895185C9}"/>
              </a:ext>
            </a:extLst>
          </p:cNvPr>
          <p:cNvSpPr/>
          <p:nvPr/>
        </p:nvSpPr>
        <p:spPr>
          <a:xfrm>
            <a:off x="1" y="603068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  <a:r>
              <a:rPr lang="en-I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keep the track of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disk blocks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028950" lvl="6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alternative ways of allocating disk space for files.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Contiguous/nearby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is stored in consecutive disk blocks.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b/c it delay while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first block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specified at the time of file creation.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disk would eventually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many holes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(unused blocks) as files are deleted.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0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14" y="678064"/>
            <a:ext cx="113849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Linked List Allocation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as a linked list. The first word of a block is used to point to the next block and the rest of the block is used to store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address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Process-data/Hole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length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is effective;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fear of losing disk blocks to holes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accessing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file access always begins at the first block.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46191"/>
              </p:ext>
            </p:extLst>
          </p:nvPr>
        </p:nvGraphicFramePr>
        <p:xfrm>
          <a:off x="796054" y="3085585"/>
          <a:ext cx="78978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6916115" imgH="523810" progId="PBrush">
                  <p:embed/>
                </p:oleObj>
              </mc:Choice>
              <mc:Fallback>
                <p:oleObj name="Bitmap Image" r:id="rId3" imgW="6916115" imgH="52381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54" y="3085585"/>
                        <a:ext cx="78978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Elbow Connector 5"/>
          <p:cNvCxnSpPr/>
          <p:nvPr/>
        </p:nvCxnSpPr>
        <p:spPr>
          <a:xfrm rot="5400000">
            <a:off x="1067876" y="3545838"/>
            <a:ext cx="658969" cy="4507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>
            <a:off x="1755821" y="2889161"/>
            <a:ext cx="594577" cy="22538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2129236" y="3478300"/>
            <a:ext cx="962843" cy="8897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421228" y="3441735"/>
            <a:ext cx="1017433" cy="329483"/>
          </a:xfrm>
          <a:prstGeom prst="bentConnector3">
            <a:avLst>
              <a:gd name="adj1" fmla="val -63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AEBA85-9198-4C70-89C5-40BCD1F720D0}"/>
              </a:ext>
            </a:extLst>
          </p:cNvPr>
          <p:cNvSpPr/>
          <p:nvPr/>
        </p:nvSpPr>
        <p:spPr>
          <a:xfrm>
            <a:off x="2067339" y="502431"/>
            <a:ext cx="587071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2" descr="Image result for question mark image">
            <a:extLst>
              <a:ext uri="{FF2B5EF4-FFF2-40B4-BE49-F238E27FC236}">
                <a16:creationId xmlns:a16="http://schemas.microsoft.com/office/drawing/2014/main" xmlns="" id="{57CCF808-1815-4588-917C-53C465E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47" y="1595038"/>
            <a:ext cx="480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6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519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</dc:creator>
  <cp:lastModifiedBy>USER</cp:lastModifiedBy>
  <cp:revision>43</cp:revision>
  <dcterms:created xsi:type="dcterms:W3CDTF">2019-03-02T16:35:24Z</dcterms:created>
  <dcterms:modified xsi:type="dcterms:W3CDTF">2019-05-09T19:38:38Z</dcterms:modified>
</cp:coreProperties>
</file>