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332" r:id="rId18"/>
    <p:sldId id="333" r:id="rId19"/>
    <p:sldId id="276" r:id="rId20"/>
    <p:sldId id="331" r:id="rId21"/>
    <p:sldId id="283" r:id="rId22"/>
    <p:sldId id="330" r:id="rId23"/>
    <p:sldId id="329" r:id="rId24"/>
    <p:sldId id="280" r:id="rId25"/>
    <p:sldId id="282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322" r:id="rId35"/>
    <p:sldId id="335" r:id="rId36"/>
    <p:sldId id="323" r:id="rId37"/>
    <p:sldId id="324" r:id="rId38"/>
    <p:sldId id="325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4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6" r:id="rId58"/>
    <p:sldId id="317" r:id="rId59"/>
    <p:sldId id="321" r:id="rId60"/>
    <p:sldId id="320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52EF-A3F8-4EA0-9861-2B78D606150C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2DCB-5A8E-4C61-8A4B-AE3D60EED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D2DCB-5A8E-4C61-8A4B-AE3D60EEDB6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8243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D2DCB-5A8E-4C61-8A4B-AE3D60EEDB6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9475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D2DCB-5A8E-4C61-8A4B-AE3D60EEDB6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9478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D2DCB-5A8E-4C61-8A4B-AE3D60EEDB6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59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55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04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73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6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9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30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03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9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79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42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5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72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67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84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7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82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98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48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37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96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0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5602-B81A-4039-8D39-49DCD8FF6F0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2DCB-5A8E-4C61-8A4B-AE3D60EEDB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EAA-AFB4-4791-BB07-34E0BF0852CE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C0C-7DCE-4BD7-BAA1-14EE616946CC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3EA-949D-4BB9-B6AA-E59C01E04CF3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6E7B-4988-4EBB-9E3A-15FFF0B19931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11D4-C236-459C-8664-9676D0A37B27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67EE-0DDA-487A-8B93-4C58CAA7A25F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EE78-994D-440F-81F3-B21844BFEBCA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37B-4D3F-41BB-8A3B-3320E2BFCE69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CFA1-4DEA-47AC-8F90-E47C7E93C6C2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0B4-85A7-4FD3-AF48-E88F4F7792C4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C8F2-5ADA-4518-8D14-4FBB416017D2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22F7-181E-42FB-AD0C-AE1324240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b="1" dirty="0">
              <a:latin typeface="Euphemia" pitchFamily="34" charset="0"/>
            </a:endParaRPr>
          </a:p>
          <a:p>
            <a:pPr algn="ctr">
              <a:buNone/>
            </a:pPr>
            <a:endParaRPr lang="en-US" b="1" dirty="0">
              <a:latin typeface="Euphemia" pitchFamily="34" charset="0"/>
            </a:endParaRPr>
          </a:p>
          <a:p>
            <a:pPr algn="ctr">
              <a:buNone/>
            </a:pPr>
            <a:r>
              <a:rPr lang="en-US" b="1" dirty="0" err="1">
                <a:latin typeface="Euphemia" pitchFamily="34" charset="0"/>
              </a:rPr>
              <a:t>Debre</a:t>
            </a:r>
            <a:r>
              <a:rPr lang="en-US" b="1" dirty="0">
                <a:latin typeface="Euphemia" pitchFamily="34" charset="0"/>
              </a:rPr>
              <a:t> Markos University </a:t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latin typeface="Euphemia" pitchFamily="34" charset="0"/>
              </a:rPr>
              <a:t>College of natural and computational Sciences</a:t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latin typeface="Euphemia" pitchFamily="34" charset="0"/>
              </a:rPr>
              <a:t>Department of Statistics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2. SUMMARIZING OF DATA </a:t>
            </a:r>
            <a:r>
              <a:rPr lang="en-US" b="1" dirty="0">
                <a:latin typeface="Euphemia" pitchFamily="34" charset="0"/>
              </a:rPr>
              <a:t/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Euphemia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Euphemia" pitchFamily="34" charset="0"/>
              </a:rPr>
            </a:br>
            <a:r>
              <a:rPr lang="en-US" sz="3600" b="1" dirty="0">
                <a:latin typeface="Euphemia" pitchFamily="34" charset="0"/>
              </a:rPr>
              <a:t/>
            </a:r>
            <a:br>
              <a:rPr lang="en-US" sz="3600" b="1" dirty="0">
                <a:latin typeface="Euphemia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02C-885D-401B-AC32-8865150A389C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ED07-1B87-415A-8D0E-3F1DEF89610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924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F9E6-CC18-4223-ACC6-DA634CC68DE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Important Characteristics of a Good Average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i="1" dirty="0"/>
              <a:t>A typical average should posses the following:</a:t>
            </a:r>
            <a:endParaRPr lang="en-US" dirty="0"/>
          </a:p>
          <a:p>
            <a:pPr>
              <a:buNone/>
            </a:pPr>
            <a:r>
              <a:rPr lang="en-US" dirty="0"/>
              <a:t>• It should be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rigidly</a:t>
            </a:r>
            <a:r>
              <a:rPr lang="en-US" dirty="0"/>
              <a:t> defined.</a:t>
            </a:r>
          </a:p>
          <a:p>
            <a:pPr>
              <a:buNone/>
            </a:pPr>
            <a:r>
              <a:rPr lang="en-US" dirty="0"/>
              <a:t>• It should be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all observation </a:t>
            </a:r>
            <a:r>
              <a:rPr lang="en-US" dirty="0"/>
              <a:t>under investigation.</a:t>
            </a:r>
          </a:p>
          <a:p>
            <a:pPr>
              <a:buNone/>
            </a:pPr>
            <a:r>
              <a:rPr lang="en-US" dirty="0"/>
              <a:t>• It should be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little as affected by extreme observations.</a:t>
            </a:r>
          </a:p>
          <a:p>
            <a:pPr>
              <a:buNone/>
            </a:pPr>
            <a:r>
              <a:rPr lang="en-US" dirty="0"/>
              <a:t>• It should be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capable of further algebraic treatment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It should be as little as affected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fluctuations of sampling.</a:t>
            </a:r>
          </a:p>
          <a:p>
            <a:pPr>
              <a:buNone/>
            </a:pPr>
            <a:r>
              <a:rPr lang="en-US" dirty="0"/>
              <a:t>• It should be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ease to calculate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 to 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CD8B-D3C3-48B9-BADC-5E084BF85532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Among the types of means we discuss four of them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Which are suitable for a particular type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These are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Arithmetic mean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weighted mean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geometric mean and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harmonic mean.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6DD4-451F-4F8D-B8FE-42A2683829C4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Arithmetic mean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arithmetic mean, usually abbreviated to ‘mean’ is the sum of the observations divided by the number of observations.</a:t>
            </a:r>
            <a:br>
              <a:rPr lang="en-US" sz="31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chemeClr val="accent1"/>
              </a:solidFill>
            </a:endParaRPr>
          </a:p>
        </p:txBody>
      </p:sp>
      <p:graphicFrame>
        <p:nvGraphicFramePr>
          <p:cNvPr id="1945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3071813"/>
          <a:ext cx="640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3581280" imgH="838080" progId="Equation.3">
                  <p:embed/>
                </p:oleObj>
              </mc:Choice>
              <mc:Fallback>
                <p:oleObj name="Equation" r:id="rId4" imgW="35812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71813"/>
                        <a:ext cx="64008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5D55-B409-461C-86DA-D2A54D60CBD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A.M…….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Suppose the data are given in the form of ungrouped frequency distribution with frequencies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3…</a:t>
            </a: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 associated with the values of the variable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resp.</a:t>
            </a:r>
          </a:p>
          <a:p>
            <a:r>
              <a:rPr lang="en-US" dirty="0"/>
              <a:t>The sum of all values equals f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+f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+f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+f</a:t>
            </a:r>
            <a:r>
              <a:rPr lang="en-US" baseline="-25000" dirty="0"/>
              <a:t>4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+………….+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and the total number of items is obviously  f</a:t>
            </a:r>
            <a:r>
              <a:rPr lang="en-US" baseline="-25000" dirty="0"/>
              <a:t>1</a:t>
            </a:r>
            <a:r>
              <a:rPr lang="en-US" dirty="0"/>
              <a:t>+f</a:t>
            </a:r>
            <a:r>
              <a:rPr lang="en-US" baseline="-25000" dirty="0"/>
              <a:t>2</a:t>
            </a:r>
            <a:r>
              <a:rPr lang="en-US" dirty="0"/>
              <a:t>+f</a:t>
            </a:r>
            <a:r>
              <a:rPr lang="en-US" baseline="-25000" dirty="0"/>
              <a:t>3</a:t>
            </a:r>
            <a:r>
              <a:rPr lang="en-US" dirty="0"/>
              <a:t>+….+f</a:t>
            </a:r>
            <a:r>
              <a:rPr lang="en-US" baseline="-25000" dirty="0"/>
              <a:t>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B03-D162-4758-9C9A-5314431E8D9A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33600" y="52578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774360" imgH="609480" progId="Equation.3">
                  <p:embed/>
                </p:oleObj>
              </mc:Choice>
              <mc:Fallback>
                <p:oleObj name="Equation" r:id="rId4" imgW="77436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 A.M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Arithmetic mean of grouped data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/>
              <a:t>In the ungrouped case, the exact value of each item is known.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However, the data is grouped such that we are given frequency distribution of finite sized class intervals we do not know the values of every item.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Moreover, the observations in each class are represented by the class mark of the class interval.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4DB-8779-4FCD-923B-8D1A62E47D83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A.M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/>
              <a:t>For a frequency distribution (grouped) with k classes in which the j</a:t>
            </a:r>
            <a:r>
              <a:rPr lang="en-US" sz="2800" baseline="30000" dirty="0"/>
              <a:t>th</a:t>
            </a:r>
            <a:r>
              <a:rPr lang="en-US" sz="2800" dirty="0"/>
              <a:t> class has the class mark of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 with corresponding frequency f</a:t>
            </a:r>
            <a:r>
              <a:rPr lang="en-US" sz="2800" baseline="-25000" dirty="0"/>
              <a:t>i</a:t>
            </a:r>
            <a:r>
              <a:rPr lang="en-US" sz="2800" dirty="0"/>
              <a:t>, j=1, 2, 3…k. 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	k = the number of class intervals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	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the mid-point of the i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class interval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the frequency of the i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class interval</a:t>
            </a: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0C1-4EC5-447A-825C-AB90902284FA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14600"/>
            <a:ext cx="22860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mean for the following age distribution.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9862"/>
            <a:ext cx="4057650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19324"/>
            <a:ext cx="586263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 A.M 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Combined mean:</a:t>
            </a:r>
            <a:r>
              <a:rPr lang="en-US" dirty="0"/>
              <a:t>“</a:t>
            </a:r>
            <a:r>
              <a:rPr lang="en-US" sz="2800" dirty="0"/>
              <a:t>If we have arithmetic means X̅</a:t>
            </a:r>
            <a:r>
              <a:rPr lang="en-US" sz="2800" baseline="-25000" dirty="0"/>
              <a:t>1</a:t>
            </a:r>
            <a:r>
              <a:rPr lang="en-US" sz="2800" dirty="0"/>
              <a:t>, X̅</a:t>
            </a:r>
            <a:r>
              <a:rPr lang="en-US" sz="2800" baseline="-25000" dirty="0"/>
              <a:t>2</a:t>
            </a:r>
            <a:r>
              <a:rPr lang="en-US" sz="2800" dirty="0"/>
              <a:t>… </a:t>
            </a:r>
            <a:r>
              <a:rPr lang="en-US" sz="2800" dirty="0" err="1"/>
              <a:t>X̅</a:t>
            </a:r>
            <a:r>
              <a:rPr lang="en-US" sz="2800" baseline="-25000" dirty="0" err="1"/>
              <a:t>n</a:t>
            </a:r>
            <a:r>
              <a:rPr lang="en-US" sz="2800" dirty="0"/>
              <a:t> of n groups having the same unit of measurement of a variable, based on n</a:t>
            </a:r>
            <a:r>
              <a:rPr lang="en-US" sz="2800" baseline="-25000" dirty="0"/>
              <a:t>1</a:t>
            </a:r>
            <a:r>
              <a:rPr lang="en-US" sz="2800" dirty="0"/>
              <a:t>, n</a:t>
            </a:r>
            <a:r>
              <a:rPr lang="en-US" sz="2800" baseline="-25000" dirty="0"/>
              <a:t>2…</a:t>
            </a:r>
            <a:r>
              <a:rPr lang="en-US" sz="2800" dirty="0"/>
              <a:t> </a:t>
            </a:r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r>
              <a:rPr lang="en-US" sz="2800" dirty="0"/>
              <a:t> observations respectively,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we can compute the combined mean of the variant values of the groups taken together from the individual means by the formula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43000" y="4343400"/>
          <a:ext cx="4876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4" imgW="2184120" imgH="838080" progId="Equation.3">
                  <p:embed/>
                </p:oleObj>
              </mc:Choice>
              <mc:Fallback>
                <p:oleObj name="Equation" r:id="rId4" imgW="218412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876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At the end of this chapter students will be able to:</a:t>
            </a:r>
          </a:p>
          <a:p>
            <a:pPr>
              <a:buFont typeface="Wingdings" pitchFamily="2" charset="2"/>
              <a:buChar char="Ø"/>
            </a:pPr>
            <a:endParaRPr lang="en-US" sz="8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accent4"/>
                </a:solidFill>
              </a:rPr>
              <a:t> Define measure of central tendency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Explain properties of measure of central tendency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Summarize an aggregate of statistical data by using single measure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</a:rPr>
              <a:t>Memorize the computational formula for different measure of central tendency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Know different positional measures such as quartiles, deciles and percentiles with their interpretation.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determine the scatter/dispersion of the data from MCT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AE7-B367-4628-B682-A490E9167D33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ED07-1B87-415A-8D0E-3F1DEF8961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net weights of the contents of five pc screen selected at random from the production line are (in grams); 85.4,85.3,84.9,85.4 and 85. What is the arithmetic mean weight of the sample observation?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mean of the marks of 57 students given below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0"/>
            <a:ext cx="7696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66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Properties of A.M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r>
              <a:rPr lang="en-GB" dirty="0">
                <a:cs typeface="Times New Roman" pitchFamily="18" charset="0"/>
              </a:rPr>
              <a:t>The mean can be used as a summary measure for both </a:t>
            </a:r>
            <a:r>
              <a:rPr lang="en-GB" b="1" dirty="0">
                <a:solidFill>
                  <a:srgbClr val="FF0000"/>
                </a:solidFill>
                <a:cs typeface="Times New Roman" pitchFamily="18" charset="0"/>
              </a:rPr>
              <a:t>discrete</a:t>
            </a:r>
            <a:r>
              <a:rPr lang="en-GB" dirty="0">
                <a:cs typeface="Times New Roman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cs typeface="Times New Roman" pitchFamily="18" charset="0"/>
              </a:rPr>
              <a:t>continuous</a:t>
            </a:r>
            <a:r>
              <a:rPr lang="en-GB" dirty="0">
                <a:cs typeface="Times New Roman" pitchFamily="18" charset="0"/>
              </a:rPr>
              <a:t> data, in general however, it is not appropriate for either </a:t>
            </a:r>
            <a:r>
              <a:rPr lang="en-GB" b="1" dirty="0">
                <a:solidFill>
                  <a:srgbClr val="FF0000"/>
                </a:solidFill>
                <a:cs typeface="Times New Roman" pitchFamily="18" charset="0"/>
              </a:rPr>
              <a:t>nominal</a:t>
            </a: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or </a:t>
            </a:r>
            <a:r>
              <a:rPr lang="en-GB" b="1" dirty="0">
                <a:solidFill>
                  <a:srgbClr val="FF0000"/>
                </a:solidFill>
                <a:cs typeface="Times New Roman" pitchFamily="18" charset="0"/>
              </a:rPr>
              <a:t>ordinal</a:t>
            </a:r>
            <a:r>
              <a:rPr lang="en-GB" dirty="0">
                <a:cs typeface="Times New Roman" pitchFamily="18" charset="0"/>
              </a:rPr>
              <a:t> data.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endParaRPr lang="en-GB" sz="900" dirty="0"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For a given set of data there is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one and only one </a:t>
            </a:r>
            <a:r>
              <a:rPr lang="en-US" dirty="0">
                <a:cs typeface="Times New Roman" pitchFamily="18" charset="0"/>
              </a:rPr>
              <a:t>arithmetic mean.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endParaRPr lang="en-US" sz="900" dirty="0"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Algebraic sum of the deviations of the given values from their arithmetic mean is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always zero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endParaRPr lang="en-US" sz="1000" dirty="0"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The arithmetic mean is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greatly</a:t>
            </a:r>
            <a:r>
              <a:rPr lang="en-US" dirty="0">
                <a:cs typeface="Times New Roman" pitchFamily="18" charset="0"/>
              </a:rPr>
              <a:t> affected by the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extreme</a:t>
            </a:r>
            <a:r>
              <a:rPr lang="en-US" dirty="0">
                <a:cs typeface="Times New Roman" pitchFamily="18" charset="0"/>
              </a:rPr>
              <a:t> values</a:t>
            </a:r>
            <a:r>
              <a:rPr lang="en-US" dirty="0">
                <a:solidFill>
                  <a:schemeClr val="folHlink"/>
                </a:solidFill>
                <a:cs typeface="Times New Roman" pitchFamily="18" charset="0"/>
              </a:rPr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endParaRPr lang="en-US" sz="1000" dirty="0"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In grouped data if any class interval is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open</a:t>
            </a:r>
            <a:r>
              <a:rPr lang="en-US" dirty="0">
                <a:cs typeface="Times New Roman" pitchFamily="18" charset="0"/>
              </a:rPr>
              <a:t>, arithmetic mean </a:t>
            </a:r>
            <a:r>
              <a:rPr lang="en-US" b="1" dirty="0">
                <a:cs typeface="Times New Roman" pitchFamily="18" charset="0"/>
              </a:rPr>
              <a:t>cannot</a:t>
            </a:r>
            <a:r>
              <a:rPr lang="en-US" dirty="0">
                <a:cs typeface="Times New Roman" pitchFamily="18" charset="0"/>
              </a:rPr>
              <a:t> be  calculated.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If we transform the original observation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to y</a:t>
            </a:r>
            <a:r>
              <a:rPr lang="en-US" baseline="-25000" dirty="0"/>
              <a:t>1</a:t>
            </a:r>
            <a:r>
              <a:rPr lang="en-US" dirty="0"/>
              <a:t>=ax</a:t>
            </a:r>
            <a:r>
              <a:rPr lang="en-US" baseline="-25000" dirty="0"/>
              <a:t>1</a:t>
            </a:r>
            <a:r>
              <a:rPr lang="en-US" dirty="0"/>
              <a:t>±b, y</a:t>
            </a:r>
            <a:r>
              <a:rPr lang="en-US" baseline="-25000" dirty="0"/>
              <a:t>2</a:t>
            </a:r>
            <a:r>
              <a:rPr lang="en-US" dirty="0"/>
              <a:t>=ax</a:t>
            </a:r>
            <a:r>
              <a:rPr lang="en-US" baseline="-25000" dirty="0"/>
              <a:t>2</a:t>
            </a:r>
            <a:r>
              <a:rPr lang="en-US" dirty="0"/>
              <a:t>±b…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=</a:t>
            </a:r>
            <a:r>
              <a:rPr lang="en-US" dirty="0" err="1"/>
              <a:t>ax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± b, then the mean of the transformed values, is given by   ȳ=ax̄±b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Easy to calculate and understand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A.M….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If a </a:t>
            </a:r>
            <a:r>
              <a:rPr lang="en-US" dirty="0">
                <a:solidFill>
                  <a:srgbClr val="FF0000"/>
                </a:solidFill>
              </a:rPr>
              <a:t>wrong figure </a:t>
            </a:r>
            <a:r>
              <a:rPr lang="en-US" dirty="0"/>
              <a:t>has been used when calculating the mean the </a:t>
            </a:r>
            <a:r>
              <a:rPr lang="en-US" dirty="0">
                <a:solidFill>
                  <a:srgbClr val="FF0000"/>
                </a:solidFill>
              </a:rPr>
              <a:t>correct mean </a:t>
            </a:r>
            <a:r>
              <a:rPr lang="en-US" dirty="0"/>
              <a:t>can be obtained with out repeating the whole process using: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An average weight of 10 students was calculated to be 65.Latter it was discovered that one weight was misread as 40 instead of 80 kg. Calculate the correct average weight.</a:t>
            </a:r>
          </a:p>
          <a:p>
            <a:r>
              <a:rPr lang="en-US" dirty="0"/>
              <a:t>Ans. 69kg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8" y="2743200"/>
            <a:ext cx="4076700" cy="8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The mean of n Tetracycline Capsules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Xn</a:t>
            </a:r>
            <a:r>
              <a:rPr lang="en-US" dirty="0"/>
              <a:t> are known to be 12 gm. New set of  capsules of another drug  are obtained by the linear transformation Y</a:t>
            </a:r>
            <a:r>
              <a:rPr lang="en-US" baseline="-25000" dirty="0"/>
              <a:t>i</a:t>
            </a:r>
            <a:r>
              <a:rPr lang="en-US" dirty="0"/>
              <a:t> = 2X</a:t>
            </a:r>
            <a:r>
              <a:rPr lang="en-US" baseline="-25000" dirty="0"/>
              <a:t>i</a:t>
            </a:r>
            <a:r>
              <a:rPr lang="en-US" dirty="0"/>
              <a:t> – 0.5 ( </a:t>
            </a:r>
            <a:r>
              <a:rPr lang="en-US" dirty="0" err="1"/>
              <a:t>i</a:t>
            </a:r>
            <a:r>
              <a:rPr lang="en-US" dirty="0"/>
              <a:t> = 1, 2, …, n ) then  what will be the mean of the new set  of capsules?</a:t>
            </a:r>
          </a:p>
          <a:p>
            <a:pPr marL="0" indent="0">
              <a:buNone/>
            </a:pPr>
            <a:r>
              <a:rPr lang="en-US" dirty="0"/>
              <a:t>2. In a class there are 30 females and 70 males. If females averaged 60 in an examination and boys averaged 72, find the mean for the entire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Weighted 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In the computation of arithmetic mean we had given equal importance to each observation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Sometimes the individual values in the data may not be equally importance.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When this is the case, we assigned to each weight which is proportional to its relative importance and calculate the weighted mean.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The weighted mean of a set of values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…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with corresponding weights w</a:t>
            </a:r>
            <a:r>
              <a:rPr lang="en-US" sz="2400" baseline="-25000" dirty="0"/>
              <a:t>1</a:t>
            </a:r>
            <a:r>
              <a:rPr lang="en-US" sz="2400" dirty="0"/>
              <a:t>, w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denoted by </a:t>
            </a:r>
            <a:r>
              <a:rPr lang="en-US" sz="2400" dirty="0" err="1"/>
              <a:t>x̄</a:t>
            </a:r>
            <a:r>
              <a:rPr lang="en-US" sz="2400" baseline="-25000" dirty="0" err="1"/>
              <a:t>w</a:t>
            </a:r>
            <a:r>
              <a:rPr lang="en-US" sz="2400" dirty="0"/>
              <a:t> and computed by: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191000" y="5105400"/>
          <a:ext cx="167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825480" imgH="838080" progId="Equation.3">
                  <p:embed/>
                </p:oleObj>
              </mc:Choice>
              <mc:Fallback>
                <p:oleObj name="Equation" r:id="rId4" imgW="82548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167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calculation of cumulative grade point average (CGPA) is a good example of weighted mean.</a:t>
            </a:r>
          </a:p>
          <a:p>
            <a:pPr>
              <a:buNone/>
            </a:pPr>
            <a:r>
              <a:rPr lang="en-US" sz="2400" b="1" dirty="0"/>
              <a:t>E.g.</a:t>
            </a:r>
            <a:r>
              <a:rPr lang="en-US" sz="2400" dirty="0"/>
              <a:t> If a student scores “A “in a 3 credit hours course ,”B” in a 4 credit hours course ,”</a:t>
            </a:r>
            <a:r>
              <a:rPr lang="en-US" sz="2400" dirty="0" err="1"/>
              <a:t>C”In</a:t>
            </a:r>
            <a:r>
              <a:rPr lang="en-US" sz="2400" dirty="0"/>
              <a:t> another 4 credit hours course and “D” in a 2 credit hours course and the numerical values of the letter grades are A=4,B=3 C=2,D=1,compute his /her GPA for the semester.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Solution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862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Geometric mean(G.M)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If the observed values are measured as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ratios,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proportions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percentages</a:t>
            </a:r>
            <a:r>
              <a:rPr lang="en-US" sz="2400" dirty="0"/>
              <a:t>, Geometric mean gives a better measure of central tendency than other means.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Geometrical mean of n positive values is defined as the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baseline="30000" dirty="0">
                <a:solidFill>
                  <a:srgbClr val="C00000"/>
                </a:solidFill>
              </a:rPr>
              <a:t>th</a:t>
            </a:r>
            <a:r>
              <a:rPr lang="en-US" sz="2400" dirty="0">
                <a:solidFill>
                  <a:srgbClr val="C00000"/>
                </a:solidFill>
              </a:rPr>
              <a:t> root of their product </a:t>
            </a:r>
            <a:r>
              <a:rPr lang="en-US" sz="24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That is, if all the given observations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…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are positive, then G.M=(x</a:t>
            </a:r>
            <a:r>
              <a:rPr lang="en-US" sz="2400" baseline="-25000" dirty="0"/>
              <a:t>1</a:t>
            </a:r>
            <a:r>
              <a:rPr lang="en-US" sz="2400" dirty="0"/>
              <a:t>.x</a:t>
            </a:r>
            <a:r>
              <a:rPr lang="en-US" sz="2400" baseline="-25000" dirty="0"/>
              <a:t>2</a:t>
            </a:r>
            <a:r>
              <a:rPr lang="en-US" sz="2400" dirty="0"/>
              <a:t>.x</a:t>
            </a:r>
            <a:r>
              <a:rPr lang="en-US" sz="2400" baseline="-25000" dirty="0"/>
              <a:t>3</a:t>
            </a:r>
            <a:r>
              <a:rPr lang="en-US" sz="2400" dirty="0"/>
              <a:t>………….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1/n</a:t>
            </a:r>
            <a:r>
              <a:rPr lang="en-US" sz="2400" dirty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In case the observed values x</a:t>
            </a:r>
            <a:r>
              <a:rPr lang="en-US" sz="2400" baseline="-25000" dirty="0"/>
              <a:t>1</a:t>
            </a:r>
            <a:r>
              <a:rPr lang="en-US" sz="2400" dirty="0"/>
              <a:t>,x</a:t>
            </a:r>
            <a:r>
              <a:rPr lang="en-US" sz="2400" baseline="-25000" dirty="0"/>
              <a:t>2</a:t>
            </a:r>
            <a:r>
              <a:rPr lang="en-US" sz="2400" dirty="0"/>
              <a:t>,x</a:t>
            </a:r>
            <a:r>
              <a:rPr lang="en-US" sz="2400" baseline="-25000" dirty="0"/>
              <a:t>3</a:t>
            </a:r>
            <a:r>
              <a:rPr lang="en-US" sz="2400" dirty="0"/>
              <a:t>,……..,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have the corresponding frequencies f</a:t>
            </a:r>
            <a:r>
              <a:rPr lang="en-US" sz="2400" baseline="-25000" dirty="0"/>
              <a:t>1</a:t>
            </a:r>
            <a:r>
              <a:rPr lang="en-US" sz="2400" dirty="0"/>
              <a:t>, f</a:t>
            </a:r>
            <a:r>
              <a:rPr lang="en-US" sz="2400" baseline="-25000" dirty="0"/>
              <a:t>2</a:t>
            </a:r>
            <a:r>
              <a:rPr lang="en-US" sz="2400" dirty="0"/>
              <a:t>, f</a:t>
            </a:r>
            <a:r>
              <a:rPr lang="en-US" sz="2400" baseline="-25000" dirty="0"/>
              <a:t>3</a:t>
            </a:r>
            <a:r>
              <a:rPr lang="en-US" sz="2400" dirty="0"/>
              <a:t>…f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</a:p>
          <a:p>
            <a:pPr algn="just">
              <a:buNone/>
            </a:pPr>
            <a:r>
              <a:rPr lang="en-US" sz="2400" dirty="0"/>
              <a:t>     Then G.M=( x</a:t>
            </a:r>
            <a:r>
              <a:rPr lang="en-US" sz="2400" baseline="-25000" dirty="0"/>
              <a:t>1</a:t>
            </a:r>
            <a:r>
              <a:rPr lang="en-US" sz="2400" baseline="30000" dirty="0"/>
              <a:t>f1</a:t>
            </a:r>
            <a:r>
              <a:rPr lang="en-US" sz="2400" dirty="0"/>
              <a:t>. x</a:t>
            </a:r>
            <a:r>
              <a:rPr lang="en-US" sz="2400" baseline="-25000" dirty="0"/>
              <a:t>2</a:t>
            </a:r>
            <a:r>
              <a:rPr lang="en-US" sz="2400" baseline="30000" dirty="0"/>
              <a:t>f2</a:t>
            </a:r>
            <a:r>
              <a:rPr lang="en-US" sz="2400" dirty="0"/>
              <a:t>. x</a:t>
            </a:r>
            <a:r>
              <a:rPr lang="en-US" sz="2400" baseline="-25000" dirty="0"/>
              <a:t>3</a:t>
            </a:r>
            <a:r>
              <a:rPr lang="en-US" sz="2400" baseline="30000" dirty="0"/>
              <a:t>f3</a:t>
            </a:r>
            <a:r>
              <a:rPr lang="en-US" sz="2400" dirty="0"/>
              <a:t>. x</a:t>
            </a:r>
            <a:r>
              <a:rPr lang="en-US" sz="2400" baseline="-25000" dirty="0"/>
              <a:t>4</a:t>
            </a:r>
            <a:r>
              <a:rPr lang="en-US" sz="2400" baseline="30000" dirty="0"/>
              <a:t>f4</a:t>
            </a:r>
            <a:r>
              <a:rPr lang="en-US" sz="2400" dirty="0"/>
              <a:t>.…………..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30000" dirty="0" err="1"/>
              <a:t>fn</a:t>
            </a:r>
            <a:r>
              <a:rPr lang="en-US" sz="2400" dirty="0"/>
              <a:t> )</a:t>
            </a:r>
            <a:r>
              <a:rPr lang="en-US" sz="2400" baseline="30000" dirty="0"/>
              <a:t>1/n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In case of grouped data, class marks of the class interval are considered as x</a:t>
            </a:r>
            <a:r>
              <a:rPr lang="en-US" sz="2400" baseline="-25000" dirty="0"/>
              <a:t>i</a:t>
            </a:r>
            <a:r>
              <a:rPr lang="en-US" sz="2400" dirty="0"/>
              <a:t> and can be used as such </a:t>
            </a:r>
          </a:p>
          <a:p>
            <a:pPr algn="just">
              <a:buNone/>
            </a:pPr>
            <a:r>
              <a:rPr lang="en-US" sz="2400" dirty="0"/>
              <a:t>    G.M = (m</a:t>
            </a:r>
            <a:r>
              <a:rPr lang="en-US" sz="2400" baseline="-25000" dirty="0"/>
              <a:t>1</a:t>
            </a:r>
            <a:r>
              <a:rPr lang="en-US" sz="2400" baseline="30000" dirty="0"/>
              <a:t>f1</a:t>
            </a:r>
            <a:r>
              <a:rPr lang="en-US" sz="2400" dirty="0"/>
              <a:t>. m</a:t>
            </a:r>
            <a:r>
              <a:rPr lang="en-US" sz="2400" baseline="-25000" dirty="0"/>
              <a:t>2</a:t>
            </a:r>
            <a:r>
              <a:rPr lang="en-US" sz="2400" baseline="30000" dirty="0"/>
              <a:t>f2</a:t>
            </a:r>
            <a:r>
              <a:rPr lang="en-US" sz="2400" dirty="0"/>
              <a:t>..………….. </a:t>
            </a:r>
            <a:r>
              <a:rPr lang="en-US" sz="2400" dirty="0" err="1"/>
              <a:t>m</a:t>
            </a:r>
            <a:r>
              <a:rPr lang="en-US" sz="2400" baseline="-25000" dirty="0" err="1"/>
              <a:t>n</a:t>
            </a:r>
            <a:r>
              <a:rPr lang="en-US" sz="2400" baseline="30000" dirty="0" err="1"/>
              <a:t>fn</a:t>
            </a:r>
            <a:r>
              <a:rPr lang="en-US" sz="2400" dirty="0"/>
              <a:t> )</a:t>
            </a:r>
            <a:r>
              <a:rPr lang="en-US" sz="2400" baseline="30000" dirty="0"/>
              <a:t> 1/n</a:t>
            </a:r>
            <a:r>
              <a:rPr lang="en-US" sz="2400" dirty="0"/>
              <a:t> , Where n is the sum of frequency </a:t>
            </a: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Example1: </a:t>
            </a:r>
            <a:r>
              <a:rPr lang="en-US" sz="2400" dirty="0"/>
              <a:t>The man gets three annual raises in his salary. At the end of first year he gets an increase of 3%, at the end of the second year he gets an increase of 6% and at the end of the third year he gets an increase of 9% of his salary. What is the average percentage increase in the three periods?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G.M = (1.03X1.06X1.09.)</a:t>
            </a:r>
            <a:r>
              <a:rPr lang="en-US" sz="2400" baseline="30000" dirty="0"/>
              <a:t>1/3</a:t>
            </a:r>
            <a:r>
              <a:rPr lang="en-US" sz="2400" dirty="0"/>
              <a:t>  = 1.0631=&gt;1.0631-1=0.0631</a:t>
            </a:r>
          </a:p>
          <a:p>
            <a:pPr>
              <a:buNone/>
            </a:pPr>
            <a:r>
              <a:rPr lang="en-US" sz="2400" dirty="0"/>
              <a:t> Therefore, the average percentage increase is 6.31%.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Example2:  </a:t>
            </a:r>
            <a:r>
              <a:rPr lang="en-US" sz="2400" dirty="0"/>
              <a:t>Compute the Geometric mean of the following values. 2, 8, 6, 4, 10, 6, 8, 4</a:t>
            </a:r>
          </a:p>
          <a:p>
            <a:pPr algn="just">
              <a:buNone/>
            </a:pPr>
            <a:r>
              <a:rPr lang="en-US" sz="2400" b="1" dirty="0"/>
              <a:t>Solution: </a:t>
            </a:r>
            <a:r>
              <a:rPr lang="en-US" sz="2400" dirty="0"/>
              <a:t>Total number of observation is 8. We use geometric mean for grouped data formula to calculate Geometrical mean</a:t>
            </a:r>
          </a:p>
          <a:p>
            <a:pPr algn="just">
              <a:buNone/>
            </a:pPr>
            <a:r>
              <a:rPr lang="en-US" sz="2400" dirty="0"/>
              <a:t> G.M = (2</a:t>
            </a:r>
            <a:r>
              <a:rPr lang="en-US" sz="2400" baseline="30000" dirty="0"/>
              <a:t>f1</a:t>
            </a:r>
            <a:r>
              <a:rPr lang="en-US" sz="2400" dirty="0"/>
              <a:t>.4</a:t>
            </a:r>
            <a:r>
              <a:rPr lang="en-US" sz="2400" baseline="30000" dirty="0"/>
              <a:t>f2</a:t>
            </a:r>
            <a:r>
              <a:rPr lang="en-US" sz="2400" dirty="0"/>
              <a:t>.6</a:t>
            </a:r>
            <a:r>
              <a:rPr lang="en-US" sz="2400" baseline="30000" dirty="0"/>
              <a:t>f3</a:t>
            </a:r>
            <a:r>
              <a:rPr lang="en-US" sz="2400" dirty="0"/>
              <a:t>.8</a:t>
            </a:r>
            <a:r>
              <a:rPr lang="en-US" sz="2400" baseline="30000" dirty="0"/>
              <a:t>f4</a:t>
            </a:r>
            <a:r>
              <a:rPr lang="en-US" sz="2400" dirty="0"/>
              <a:t>.10</a:t>
            </a:r>
            <a:r>
              <a:rPr lang="en-US" sz="2400" baseline="30000" dirty="0"/>
              <a:t>f5</a:t>
            </a:r>
            <a:r>
              <a:rPr lang="en-US" sz="2400" dirty="0"/>
              <a:t>)</a:t>
            </a:r>
            <a:r>
              <a:rPr lang="en-US" sz="2400" baseline="30000" dirty="0"/>
              <a:t>1/8</a:t>
            </a:r>
            <a:r>
              <a:rPr lang="en-US" sz="2400" dirty="0"/>
              <a:t> = (737280)</a:t>
            </a:r>
            <a:r>
              <a:rPr lang="en-US" sz="2400" baseline="30000" dirty="0"/>
              <a:t>1/8 </a:t>
            </a:r>
            <a:r>
              <a:rPr lang="en-US" sz="2400" dirty="0"/>
              <a:t>= 5.41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Geometric mean is computed through logarithm.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We formulate the above formula interims of logarithm (with base ten).</a:t>
            </a:r>
          </a:p>
          <a:p>
            <a:pPr algn="just"/>
            <a:r>
              <a:rPr lang="en-US" sz="2400" dirty="0"/>
              <a:t>From the above formula when reduced to its logarithmic form, it will be Log (</a:t>
            </a:r>
            <a:r>
              <a:rPr lang="en-US" sz="2400" dirty="0" err="1"/>
              <a:t>G.m</a:t>
            </a:r>
            <a:r>
              <a:rPr lang="en-US" sz="2400" dirty="0"/>
              <a:t>) =log (x</a:t>
            </a:r>
            <a:r>
              <a:rPr lang="en-US" sz="2400" baseline="-25000" dirty="0"/>
              <a:t>1</a:t>
            </a:r>
            <a:r>
              <a:rPr lang="en-US" sz="2400" dirty="0"/>
              <a:t>.x</a:t>
            </a:r>
            <a:r>
              <a:rPr lang="en-US" sz="2400" baseline="-25000" dirty="0"/>
              <a:t>2</a:t>
            </a:r>
            <a:r>
              <a:rPr lang="en-US" sz="2400" dirty="0"/>
              <a:t>.x</a:t>
            </a:r>
            <a:r>
              <a:rPr lang="en-US" sz="2400" baseline="-25000" dirty="0"/>
              <a:t>3</a:t>
            </a:r>
            <a:r>
              <a:rPr lang="en-US" sz="2400" dirty="0"/>
              <a:t>…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1/n</a:t>
            </a:r>
            <a:r>
              <a:rPr lang="en-US" sz="2400" dirty="0"/>
              <a:t>   </a:t>
            </a:r>
          </a:p>
          <a:p>
            <a:pPr algn="just">
              <a:buNone/>
            </a:pPr>
            <a:r>
              <a:rPr lang="en-US" sz="2400" dirty="0"/>
              <a:t> =1/n log (x</a:t>
            </a:r>
            <a:r>
              <a:rPr lang="en-US" sz="2400" baseline="-25000" dirty="0"/>
              <a:t>1</a:t>
            </a:r>
            <a:r>
              <a:rPr lang="en-US" sz="2400" dirty="0"/>
              <a:t>. x</a:t>
            </a:r>
            <a:r>
              <a:rPr lang="en-US" sz="2400" baseline="-25000" dirty="0"/>
              <a:t>2</a:t>
            </a:r>
            <a:r>
              <a:rPr lang="en-US" sz="2400" dirty="0"/>
              <a:t>.x</a:t>
            </a:r>
            <a:r>
              <a:rPr lang="en-US" sz="2400" baseline="-25000" dirty="0"/>
              <a:t>3</a:t>
            </a:r>
            <a:r>
              <a:rPr lang="en-US" sz="2400" dirty="0"/>
              <a:t>….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   =1/n (logx</a:t>
            </a:r>
            <a:r>
              <a:rPr lang="en-US" sz="2400" baseline="-25000" dirty="0"/>
              <a:t>1</a:t>
            </a:r>
            <a:r>
              <a:rPr lang="en-US" sz="2400" dirty="0"/>
              <a:t>+logx</a:t>
            </a:r>
            <a:r>
              <a:rPr lang="en-US" sz="2400" baseline="-25000" dirty="0"/>
              <a:t>2</a:t>
            </a:r>
            <a:r>
              <a:rPr lang="en-US" sz="2400" dirty="0"/>
              <a:t>+…+</a:t>
            </a:r>
            <a:r>
              <a:rPr lang="en-US" sz="2400" dirty="0" err="1"/>
              <a:t>logx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/>
              <a:t>So G.M =antilog (1/n (logx</a:t>
            </a:r>
            <a:r>
              <a:rPr lang="en-US" sz="2400" baseline="-25000" dirty="0"/>
              <a:t>1</a:t>
            </a:r>
            <a:r>
              <a:rPr lang="en-US" sz="2400" dirty="0"/>
              <a:t>+logx</a:t>
            </a:r>
            <a:r>
              <a:rPr lang="en-US" sz="2400" baseline="-25000" dirty="0"/>
              <a:t>2</a:t>
            </a:r>
            <a:r>
              <a:rPr lang="en-US" sz="2400" dirty="0"/>
              <a:t>+…+</a:t>
            </a:r>
            <a:r>
              <a:rPr lang="en-US" sz="2400" dirty="0" err="1"/>
              <a:t>logx</a:t>
            </a:r>
            <a:r>
              <a:rPr lang="en-US" sz="2400" baseline="-25000" dirty="0" err="1"/>
              <a:t>n</a:t>
            </a:r>
            <a:r>
              <a:rPr lang="en-US" sz="2400" dirty="0"/>
              <a:t>)) 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73547"/>
              </p:ext>
            </p:extLst>
          </p:nvPr>
        </p:nvGraphicFramePr>
        <p:xfrm>
          <a:off x="762000" y="2362200"/>
          <a:ext cx="5791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4" imgW="1536480" imgH="609480" progId="Equation.3">
                  <p:embed/>
                </p:oleObj>
              </mc:Choice>
              <mc:Fallback>
                <p:oleObj name="Equation" r:id="rId4" imgW="153648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5791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Euphemia" pitchFamily="34" charset="0"/>
              </a:rPr>
              <a:t/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latin typeface="Euphemia" pitchFamily="34" charset="0"/>
              </a:rPr>
              <a:t>2.1. </a:t>
            </a: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Measure of Central Tendency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most important objective of statistical analysis is to determine </a:t>
            </a:r>
            <a:r>
              <a:rPr lang="en-US" dirty="0">
                <a:solidFill>
                  <a:schemeClr val="accent2"/>
                </a:solidFill>
              </a:rPr>
              <a:t>a single value for the entire mass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Describes the overall level of the group of observations and can be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representative of the whole set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There are several such measures, but here we shall discuss the most commonly used measures of central tendency. This includes: </a:t>
            </a:r>
            <a:r>
              <a:rPr lang="en-US" dirty="0">
                <a:solidFill>
                  <a:srgbClr val="00B050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median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1617-1E2C-4736-9E48-B8123211BAF6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G.M………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/>
              <a:t>Geometric mean formula for frequency distribution </a:t>
            </a:r>
          </a:p>
          <a:p>
            <a:r>
              <a:rPr lang="en-US" sz="2800" dirty="0"/>
              <a:t>Log (</a:t>
            </a:r>
            <a:r>
              <a:rPr lang="en-US" sz="2800" dirty="0" err="1"/>
              <a:t>G.m</a:t>
            </a:r>
            <a:r>
              <a:rPr lang="en-US" sz="2800" dirty="0"/>
              <a:t>) = log (x</a:t>
            </a:r>
            <a:r>
              <a:rPr lang="en-US" sz="2800" baseline="-25000" dirty="0"/>
              <a:t>1</a:t>
            </a:r>
            <a:r>
              <a:rPr lang="en-US" sz="2800" baseline="30000" dirty="0"/>
              <a:t>f1</a:t>
            </a:r>
            <a:r>
              <a:rPr lang="en-US" sz="2800" dirty="0"/>
              <a:t>. x</a:t>
            </a:r>
            <a:r>
              <a:rPr lang="en-US" sz="2800" baseline="-25000" dirty="0"/>
              <a:t>2</a:t>
            </a:r>
            <a:r>
              <a:rPr lang="en-US" sz="2800" baseline="30000" dirty="0"/>
              <a:t>f2</a:t>
            </a:r>
            <a:r>
              <a:rPr lang="en-US" sz="2800" dirty="0"/>
              <a:t>. x</a:t>
            </a:r>
            <a:r>
              <a:rPr lang="en-US" sz="2800" baseline="-25000" dirty="0"/>
              <a:t>3</a:t>
            </a:r>
            <a:r>
              <a:rPr lang="en-US" sz="2800" baseline="30000" dirty="0"/>
              <a:t>f3</a:t>
            </a:r>
            <a:r>
              <a:rPr lang="en-US" sz="2800" dirty="0"/>
              <a:t>. x</a:t>
            </a:r>
            <a:r>
              <a:rPr lang="en-US" sz="2800" baseline="-25000" dirty="0"/>
              <a:t>4</a:t>
            </a:r>
            <a:r>
              <a:rPr lang="en-US" sz="2800" baseline="30000" dirty="0"/>
              <a:t>f4</a:t>
            </a:r>
            <a:r>
              <a:rPr lang="en-US" sz="2800" dirty="0"/>
              <a:t>…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baseline="30000" dirty="0" err="1"/>
              <a:t>fn</a:t>
            </a:r>
            <a:r>
              <a:rPr lang="en-US" sz="2800" dirty="0"/>
              <a:t>) </a:t>
            </a:r>
            <a:r>
              <a:rPr lang="en-US" sz="2800" baseline="30000" dirty="0"/>
              <a:t>1/n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=1/n log (x</a:t>
            </a:r>
            <a:r>
              <a:rPr lang="en-US" sz="2800" baseline="-25000" dirty="0"/>
              <a:t>1</a:t>
            </a:r>
            <a:r>
              <a:rPr lang="en-US" sz="2800" baseline="30000" dirty="0"/>
              <a:t>f1</a:t>
            </a:r>
            <a:r>
              <a:rPr lang="en-US" sz="2800" dirty="0"/>
              <a:t>. x</a:t>
            </a:r>
            <a:r>
              <a:rPr lang="en-US" sz="2800" baseline="-25000" dirty="0"/>
              <a:t>2</a:t>
            </a:r>
            <a:r>
              <a:rPr lang="en-US" sz="2800" baseline="30000" dirty="0"/>
              <a:t>f2</a:t>
            </a:r>
            <a:r>
              <a:rPr lang="en-US" sz="2800" dirty="0"/>
              <a:t>. x</a:t>
            </a:r>
            <a:r>
              <a:rPr lang="en-US" sz="2800" baseline="-25000" dirty="0"/>
              <a:t>3</a:t>
            </a:r>
            <a:r>
              <a:rPr lang="en-US" sz="2800" baseline="30000" dirty="0"/>
              <a:t>f3</a:t>
            </a:r>
            <a:r>
              <a:rPr lang="en-US" sz="2800" dirty="0"/>
              <a:t>. x</a:t>
            </a:r>
            <a:r>
              <a:rPr lang="en-US" sz="2800" baseline="-25000" dirty="0"/>
              <a:t>4</a:t>
            </a:r>
            <a:r>
              <a:rPr lang="en-US" sz="2800" baseline="30000" dirty="0"/>
              <a:t>f4</a:t>
            </a:r>
            <a:r>
              <a:rPr lang="en-US" sz="2800" dirty="0"/>
              <a:t>…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baseline="30000" dirty="0" err="1"/>
              <a:t>fn</a:t>
            </a:r>
            <a:r>
              <a:rPr lang="en-US" sz="2800" dirty="0"/>
              <a:t>)   </a:t>
            </a:r>
          </a:p>
          <a:p>
            <a:pPr>
              <a:buNone/>
            </a:pPr>
            <a:r>
              <a:rPr lang="en-US" sz="2800" dirty="0"/>
              <a:t>=1/n (logx</a:t>
            </a:r>
            <a:r>
              <a:rPr lang="en-US" sz="2800" baseline="-25000" dirty="0"/>
              <a:t>1</a:t>
            </a:r>
            <a:r>
              <a:rPr lang="en-US" sz="2800" baseline="30000" dirty="0"/>
              <a:t>f1</a:t>
            </a:r>
            <a:r>
              <a:rPr lang="en-US" sz="2800" dirty="0"/>
              <a:t>+logx</a:t>
            </a:r>
            <a:r>
              <a:rPr lang="en-US" sz="2800" baseline="-25000" dirty="0"/>
              <a:t>2</a:t>
            </a:r>
            <a:r>
              <a:rPr lang="en-US" sz="2800" baseline="30000" dirty="0"/>
              <a:t>f2</a:t>
            </a:r>
            <a:r>
              <a:rPr lang="en-US" sz="2800" dirty="0"/>
              <a:t>+logx</a:t>
            </a:r>
            <a:r>
              <a:rPr lang="en-US" sz="2800" baseline="-25000" dirty="0"/>
              <a:t>3</a:t>
            </a:r>
            <a:r>
              <a:rPr lang="en-US" sz="2800" baseline="30000" dirty="0"/>
              <a:t>f3</a:t>
            </a:r>
            <a:r>
              <a:rPr lang="en-US" sz="2800" dirty="0"/>
              <a:t>+logx</a:t>
            </a:r>
            <a:r>
              <a:rPr lang="en-US" sz="2800" baseline="-25000" dirty="0"/>
              <a:t>4</a:t>
            </a:r>
            <a:r>
              <a:rPr lang="en-US" sz="2800" baseline="30000" dirty="0"/>
              <a:t>f4</a:t>
            </a:r>
            <a:r>
              <a:rPr lang="en-US" sz="2800" dirty="0"/>
              <a:t>…+</a:t>
            </a:r>
            <a:r>
              <a:rPr lang="en-US" sz="2800" dirty="0" err="1"/>
              <a:t>logx</a:t>
            </a:r>
            <a:r>
              <a:rPr lang="en-US" sz="2800" baseline="-25000" dirty="0" err="1"/>
              <a:t>n</a:t>
            </a:r>
            <a:r>
              <a:rPr lang="en-US" sz="2800" baseline="30000" dirty="0" err="1"/>
              <a:t>fn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=1/n(f</a:t>
            </a:r>
            <a:r>
              <a:rPr lang="en-US" sz="2800" baseline="-25000" dirty="0"/>
              <a:t>1</a:t>
            </a:r>
            <a:r>
              <a:rPr lang="en-US" sz="2800" dirty="0"/>
              <a:t>logx</a:t>
            </a:r>
            <a:r>
              <a:rPr lang="en-US" sz="2800" baseline="-25000" dirty="0"/>
              <a:t>1</a:t>
            </a:r>
            <a:r>
              <a:rPr lang="en-US" sz="2800" dirty="0"/>
              <a:t>+f</a:t>
            </a:r>
            <a:r>
              <a:rPr lang="en-US" sz="2800" baseline="-25000" dirty="0"/>
              <a:t>2</a:t>
            </a:r>
            <a:r>
              <a:rPr lang="en-US" sz="2800" dirty="0"/>
              <a:t>logx</a:t>
            </a:r>
            <a:r>
              <a:rPr lang="en-US" sz="2800" baseline="-25000" dirty="0"/>
              <a:t>2</a:t>
            </a:r>
            <a:r>
              <a:rPr lang="en-US" sz="2800" dirty="0"/>
              <a:t>+f</a:t>
            </a:r>
            <a:r>
              <a:rPr lang="en-US" sz="2800" baseline="-25000" dirty="0"/>
              <a:t>3</a:t>
            </a:r>
            <a:r>
              <a:rPr lang="en-US" sz="2800" dirty="0"/>
              <a:t>logx</a:t>
            </a:r>
            <a:r>
              <a:rPr lang="en-US" sz="2800" baseline="-25000" dirty="0"/>
              <a:t>3</a:t>
            </a:r>
            <a:r>
              <a:rPr lang="en-US" sz="2800" dirty="0"/>
              <a:t>+…+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 err="1"/>
              <a:t>logx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</a:p>
          <a:p>
            <a:pPr>
              <a:buNone/>
            </a:pPr>
            <a:r>
              <a:rPr lang="en-US" sz="2800" dirty="0"/>
              <a:t>So G.M =antilog (1/n(f</a:t>
            </a:r>
            <a:r>
              <a:rPr lang="en-US" sz="2800" baseline="-25000" dirty="0"/>
              <a:t>1</a:t>
            </a:r>
            <a:r>
              <a:rPr lang="en-US" sz="2800" dirty="0"/>
              <a:t>logx</a:t>
            </a:r>
            <a:r>
              <a:rPr lang="en-US" sz="2800" baseline="-25000" dirty="0"/>
              <a:t>1</a:t>
            </a:r>
            <a:r>
              <a:rPr lang="en-US" sz="2800" dirty="0"/>
              <a:t>+f</a:t>
            </a:r>
            <a:r>
              <a:rPr lang="en-US" sz="2800" baseline="-25000" dirty="0"/>
              <a:t>2</a:t>
            </a:r>
            <a:r>
              <a:rPr lang="en-US" sz="2800" dirty="0"/>
              <a:t>logx</a:t>
            </a:r>
            <a:r>
              <a:rPr lang="en-US" sz="2800" baseline="-25000" dirty="0"/>
              <a:t>2</a:t>
            </a:r>
            <a:r>
              <a:rPr lang="en-US" sz="2800" dirty="0"/>
              <a:t>+f</a:t>
            </a:r>
            <a:r>
              <a:rPr lang="en-US" sz="2800" baseline="-25000" dirty="0"/>
              <a:t>3</a:t>
            </a:r>
            <a:r>
              <a:rPr lang="en-US" sz="2800" dirty="0"/>
              <a:t>logx</a:t>
            </a:r>
            <a:r>
              <a:rPr lang="en-US" sz="2800" baseline="-25000" dirty="0"/>
              <a:t>3</a:t>
            </a:r>
            <a:r>
              <a:rPr lang="en-US" sz="2800" dirty="0"/>
              <a:t>+…+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 err="1"/>
              <a:t>logx</a:t>
            </a:r>
            <a:r>
              <a:rPr lang="en-US" sz="2800" baseline="-25000" dirty="0" err="1"/>
              <a:t>n</a:t>
            </a:r>
            <a:r>
              <a:rPr lang="en-US" sz="2800" dirty="0"/>
              <a:t>))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286000" y="4267200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4" imgW="1638000" imgH="609480" progId="Equation.3">
                  <p:embed/>
                </p:oleObj>
              </mc:Choice>
              <mc:Fallback>
                <p:oleObj name="Equation" r:id="rId4" imgW="16380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Harmonic mean(H.M)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dirty="0"/>
              <a:t>Another important mean is the harmonic mean, which is suitable measure of central tendency when the data pertains to </a:t>
            </a:r>
            <a:r>
              <a:rPr lang="en-US" sz="3100" dirty="0">
                <a:solidFill>
                  <a:srgbClr val="C00000"/>
                </a:solidFill>
              </a:rPr>
              <a:t>speed</a:t>
            </a:r>
            <a:r>
              <a:rPr lang="en-US" sz="3100" dirty="0"/>
              <a:t>, </a:t>
            </a:r>
            <a:r>
              <a:rPr lang="en-US" sz="3100" dirty="0">
                <a:solidFill>
                  <a:schemeClr val="tx2"/>
                </a:solidFill>
              </a:rPr>
              <a:t>rates</a:t>
            </a:r>
            <a:r>
              <a:rPr lang="en-US" sz="3100" dirty="0"/>
              <a:t> and </a:t>
            </a:r>
            <a:r>
              <a:rPr lang="en-US" sz="3100" dirty="0">
                <a:solidFill>
                  <a:srgbClr val="0070C0"/>
                </a:solidFill>
              </a:rPr>
              <a:t>time</a:t>
            </a:r>
            <a:r>
              <a:rPr lang="en-US" sz="3100" dirty="0"/>
              <a:t>.</a:t>
            </a:r>
            <a:br>
              <a:rPr lang="en-US" sz="3100" dirty="0"/>
            </a:br>
            <a:r>
              <a:rPr lang="en-US" sz="3100" dirty="0"/>
              <a:t>Let x</a:t>
            </a:r>
            <a:r>
              <a:rPr lang="en-US" sz="3100" baseline="-25000" dirty="0"/>
              <a:t>1</a:t>
            </a:r>
            <a:r>
              <a:rPr lang="en-US" sz="3100" dirty="0"/>
              <a:t>,x</a:t>
            </a:r>
            <a:r>
              <a:rPr lang="en-US" sz="3100" baseline="-25000" dirty="0"/>
              <a:t>2</a:t>
            </a:r>
            <a:r>
              <a:rPr lang="en-US" sz="3100" dirty="0"/>
              <a:t>,x</a:t>
            </a:r>
            <a:r>
              <a:rPr lang="en-US" sz="3100" baseline="-25000" dirty="0"/>
              <a:t>3</a:t>
            </a:r>
            <a:r>
              <a:rPr lang="en-US" sz="3100" dirty="0"/>
              <a:t>,……..,</a:t>
            </a:r>
            <a:r>
              <a:rPr lang="en-US" sz="3100" dirty="0" err="1"/>
              <a:t>x</a:t>
            </a:r>
            <a:r>
              <a:rPr lang="en-US" sz="3100" baseline="-25000" dirty="0" err="1"/>
              <a:t>n</a:t>
            </a:r>
            <a:r>
              <a:rPr lang="en-US" sz="3100" dirty="0"/>
              <a:t> be n variant values in a set of observation, then the harmonic mean is given by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3581400"/>
            <a:ext cx="655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H.M………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The following is a good example in which the application of harmonic mean is appropriate.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Example </a:t>
            </a:r>
            <a:r>
              <a:rPr lang="en-US" sz="2800" dirty="0">
                <a:solidFill>
                  <a:schemeClr val="accent1"/>
                </a:solidFill>
              </a:rPr>
              <a:t>A motorist travels for three days at a rate (speed) of 480km/day. On the first day he travels 10 hours at a rate of 48km/h, on the second day 12hours at a rate of 40km/h, on the third day 15hours at a rate of 32km/h. what is the average speed?</a:t>
            </a:r>
          </a:p>
          <a:p>
            <a:r>
              <a:rPr lang="en-US" sz="2800" dirty="0"/>
              <a:t>The average speed can be calculated by calculating the harmonic mean of the three rates. </a:t>
            </a:r>
          </a:p>
          <a:p>
            <a:pPr>
              <a:buNone/>
            </a:pPr>
            <a:r>
              <a:rPr lang="en-US" dirty="0"/>
              <a:t>    H.M= 3/((1/48)+(1/40)+(1/32))= 38.92   so the required average speed =38.92km/h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H.M………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dirty="0"/>
              <a:t>If the data are arranged in the form of frequency distribution in which an observation x</a:t>
            </a:r>
            <a:r>
              <a:rPr lang="en-US" sz="3100" baseline="-25000" dirty="0"/>
              <a:t>i</a:t>
            </a:r>
            <a:r>
              <a:rPr lang="en-US" sz="3100" dirty="0"/>
              <a:t> has frequency f</a:t>
            </a:r>
            <a:r>
              <a:rPr lang="en-US" sz="3100" baseline="-25000" dirty="0"/>
              <a:t>i</a:t>
            </a:r>
            <a:r>
              <a:rPr lang="en-US" sz="3100" dirty="0"/>
              <a:t> (</a:t>
            </a:r>
            <a:r>
              <a:rPr lang="en-US" sz="3100" dirty="0" err="1"/>
              <a:t>i</a:t>
            </a:r>
            <a:r>
              <a:rPr lang="en-US" sz="3100" dirty="0"/>
              <a:t>=1, 2, 3…k), the harmonic mean is given 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716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observation of a variable at which the distribution reaches a peak is called a mode.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distributions encountered in practice have one peak and are described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-modal.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E.g. Consider the example of ten numbers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19     21     20    20     34	     22	    24	27	27	27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In the above data set, the mode is 27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mode of grouped data, usually refers to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modal 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(the class interval with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highest frequency)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dirty="0"/>
              <a:t>Having located the modal class of the data, the next problem is to interpolate the value of the mode with in this “modal class”.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0A3AA-849D-4D96-BDBD-42772758DC9B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E22F7-181E-42FB-AD0C-AE1324240E4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6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Mode………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43000"/>
            <a:ext cx="7391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82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Mode………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0A3AA-849D-4D96-BDBD-42772758DC9B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E22F7-181E-42FB-AD0C-AE1324240E4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4648200" y="1600200"/>
            <a:ext cx="762000" cy="990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5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</a:rPr>
              <a:t>Properties of mode</a:t>
            </a:r>
            <a:endParaRPr lang="en-GB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GB" dirty="0"/>
              <a:t>The mode can be used as a summary measure for </a:t>
            </a:r>
            <a:r>
              <a:rPr lang="en-GB" dirty="0">
                <a:solidFill>
                  <a:srgbClr val="FF0000"/>
                </a:solidFill>
              </a:rPr>
              <a:t>nominal, ordinal, discrete and continuous data</a:t>
            </a:r>
            <a:r>
              <a:rPr lang="en-GB" dirty="0"/>
              <a:t>, in general however, it is more appropriate for nominal and ordinal data.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US" dirty="0"/>
              <a:t>It is not affected by extreme values</a:t>
            </a:r>
            <a:r>
              <a:rPr lang="en-US" sz="2800" dirty="0"/>
              <a:t> </a:t>
            </a:r>
            <a:endParaRPr lang="en-US" sz="2800" dirty="0"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dirty="0"/>
              <a:t>It can be calculated for distributions with open end classes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dirty="0"/>
              <a:t>Sometimes its value is not unique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main drawback of mode is that it </a:t>
            </a:r>
            <a:r>
              <a:rPr lang="en-US" dirty="0">
                <a:solidFill>
                  <a:srgbClr val="C00000"/>
                </a:solidFill>
              </a:rPr>
              <a:t>may not exist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0A3AA-849D-4D96-BDBD-42772758DC9B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E22F7-181E-42FB-AD0C-AE1324240E4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proportion of gender in the class is as follows </a:t>
            </a:r>
          </a:p>
          <a:p>
            <a:pPr>
              <a:buNone/>
            </a:pPr>
            <a:r>
              <a:rPr lang="en-US" dirty="0"/>
              <a:t>Gender 		male			female  			</a:t>
            </a:r>
          </a:p>
          <a:p>
            <a:pPr>
              <a:buNone/>
            </a:pPr>
            <a:r>
              <a:rPr lang="en-US" dirty="0"/>
              <a:t>Frequency		  38			    30 	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2. The student quiz score out of 5 is as follows </a:t>
            </a:r>
          </a:p>
          <a:p>
            <a:pPr marL="514350" indent="-514350">
              <a:buAutoNum type="arabicPlain" startAt="3"/>
            </a:pPr>
            <a:r>
              <a:rPr lang="en-US" dirty="0"/>
              <a:t>5	4	4	5	5	3	4	5	3	4	3	3</a:t>
            </a:r>
          </a:p>
          <a:p>
            <a:pPr marL="0" indent="0">
              <a:buNone/>
            </a:pPr>
            <a:r>
              <a:rPr lang="en-US" dirty="0"/>
              <a:t>Find mode for Que.1&amp;2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0A3AA-849D-4D96-BDBD-42772758DC9B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E22F7-181E-42FB-AD0C-AE1324240E4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0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       Median</a:t>
            </a:r>
            <a:br>
              <a:rPr lang="en-US" b="1" dirty="0"/>
            </a:br>
            <a:r>
              <a:rPr lang="en-US" sz="3100" dirty="0"/>
              <a:t>The median is the </a:t>
            </a:r>
            <a:r>
              <a:rPr lang="en-US" sz="3100" dirty="0">
                <a:solidFill>
                  <a:srgbClr val="C00000"/>
                </a:solidFill>
              </a:rPr>
              <a:t>middle</a:t>
            </a:r>
            <a:r>
              <a:rPr lang="en-US" sz="3100" dirty="0"/>
              <a:t> value in the sorted list</a:t>
            </a:r>
            <a:br>
              <a:rPr lang="en-US" sz="31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b="1" dirty="0">
                <a:solidFill>
                  <a:schemeClr val="tx2"/>
                </a:solidFill>
              </a:rPr>
              <a:t>Median of ungrouped data : </a:t>
            </a:r>
            <a:r>
              <a:rPr lang="en-US" sz="3100" dirty="0"/>
              <a:t>The median is found by arranging the data in order of magnitude. The median is then the value of the middle term</a:t>
            </a:r>
            <a:br>
              <a:rPr lang="en-US" sz="3100" dirty="0"/>
            </a:br>
            <a:r>
              <a:rPr lang="en-US" sz="3100" dirty="0"/>
              <a:t>Let x</a:t>
            </a:r>
            <a:r>
              <a:rPr lang="en-US" sz="3100" baseline="-25000" dirty="0"/>
              <a:t>1</a:t>
            </a:r>
            <a:r>
              <a:rPr lang="en-US" sz="3100" dirty="0"/>
              <a:t>, x</a:t>
            </a:r>
            <a:r>
              <a:rPr lang="en-US" sz="3100" baseline="-25000" dirty="0"/>
              <a:t>2</a:t>
            </a:r>
            <a:r>
              <a:rPr lang="en-US" sz="3100" dirty="0"/>
              <a:t>, x</a:t>
            </a:r>
            <a:r>
              <a:rPr lang="en-US" sz="3100" baseline="-25000" dirty="0"/>
              <a:t>3</a:t>
            </a:r>
            <a:r>
              <a:rPr lang="en-US" sz="3100" dirty="0"/>
              <a:t>… </a:t>
            </a:r>
            <a:r>
              <a:rPr lang="en-US" sz="3100" dirty="0" err="1"/>
              <a:t>x</a:t>
            </a:r>
            <a:r>
              <a:rPr lang="en-US" sz="3100" baseline="-25000" dirty="0" err="1"/>
              <a:t>n</a:t>
            </a:r>
            <a:r>
              <a:rPr lang="en-US" sz="3100" dirty="0"/>
              <a:t> be n ordered observations. Then median value is given by: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0"/>
            <a:ext cx="403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Objectives of measures of central tendency</a:t>
            </a:r>
            <a:endParaRPr lang="en-US" dirty="0">
              <a:solidFill>
                <a:srgbClr val="7030A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get a single value that represent(describe) characteristics of the entire data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summarizing/reducing the volume of the data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facilitating comparison within one group or between groups of data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enable further statistical analysis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91F-DB93-422A-924B-F354477DCC53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1"/>
                </a:solidFill>
              </a:rPr>
              <a:t>Example 1</a:t>
            </a:r>
            <a:r>
              <a:rPr lang="en-US" sz="2800" dirty="0"/>
              <a:t>: Suppose the sales commission of 15 representatives were as follows:</a:t>
            </a:r>
          </a:p>
          <a:p>
            <a:pPr>
              <a:buNone/>
            </a:pPr>
            <a:r>
              <a:rPr lang="en-US" sz="2800" dirty="0"/>
              <a:t>    23, 16, 31, 77, 21, 14, 32, 6, 155, 9, 36, 24, 5, 27, 19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Solution: </a:t>
            </a:r>
            <a:r>
              <a:rPr lang="en-US" sz="2800" dirty="0"/>
              <a:t>Placing the data in order of magnitude, we have 5, 6, 9, 14, 16, 19, 21, 23, 24, 27, 31, 32, 36, 77, and 155</a:t>
            </a:r>
          </a:p>
          <a:p>
            <a:r>
              <a:rPr lang="en-US" sz="2800" dirty="0"/>
              <a:t>The value of the middle term is the 8</a:t>
            </a:r>
            <a:r>
              <a:rPr lang="en-US" sz="2800" baseline="30000" dirty="0"/>
              <a:t>th</a:t>
            </a:r>
            <a:r>
              <a:rPr lang="en-US" sz="2800" dirty="0"/>
              <a:t> value that is 23</a:t>
            </a:r>
          </a:p>
          <a:p>
            <a:pPr>
              <a:buNone/>
            </a:pPr>
            <a:r>
              <a:rPr lang="en-US" sz="2800" b="1" dirty="0">
                <a:solidFill>
                  <a:schemeClr val="accent1"/>
                </a:solidFill>
              </a:rPr>
              <a:t>Example 2</a:t>
            </a:r>
            <a:r>
              <a:rPr lang="en-US" sz="2800" dirty="0"/>
              <a:t>: If there are six items with values. </a:t>
            </a:r>
          </a:p>
          <a:p>
            <a:pPr>
              <a:buNone/>
            </a:pPr>
            <a:r>
              <a:rPr lang="en-US" sz="2800" dirty="0"/>
              <a:t>     25, 29, 30, 32, 35, 65 what is the median value ?</a:t>
            </a:r>
          </a:p>
          <a:p>
            <a:pPr>
              <a:buNone/>
            </a:pPr>
            <a:r>
              <a:rPr lang="en-US" sz="2800" dirty="0"/>
              <a:t>The median is obtained by determining the arithmetic mean of the two central observations 30 &amp; 32.                                                        Median = (30+32)/2=31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2743200"/>
            <a:ext cx="685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1148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some cases ungrouped data may be given in a frequency distribution form.</a:t>
            </a:r>
          </a:p>
          <a:p>
            <a:r>
              <a:rPr lang="en-US" dirty="0"/>
              <a:t>Now consider the case were the data are arranged in the form of frequency distribution. </a:t>
            </a:r>
          </a:p>
          <a:p>
            <a:r>
              <a:rPr lang="en-US" dirty="0"/>
              <a:t>Suppose the ordered values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have their corresponding frequencies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Construct the less than cumulative frequency </a:t>
            </a:r>
          </a:p>
          <a:p>
            <a:r>
              <a:rPr lang="en-US" dirty="0"/>
              <a:t>less than cumulative distribution tells us the number of values that below or above the specified value of the observations.</a:t>
            </a:r>
          </a:p>
          <a:p>
            <a:r>
              <a:rPr lang="en-US" dirty="0"/>
              <a:t>The variant value corresponding to less than cumulative frequency is the median.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000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Median of grouped data: </a:t>
            </a:r>
            <a:r>
              <a:rPr lang="en-US" dirty="0"/>
              <a:t>in the grouped data, the raw data have been organized in to a frequency distribution of finite class interval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Some of the information is not identifiable, that is we do not know the value of every item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But we can locate the middle observation by dividing that the total number of observations (n) by 2.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class corresponding to the </a:t>
            </a:r>
            <a:r>
              <a:rPr lang="en-US" dirty="0">
                <a:solidFill>
                  <a:srgbClr val="7030A0"/>
                </a:solidFill>
              </a:rPr>
              <a:t>smallest LCF that is ≥ n/2 </a:t>
            </a:r>
            <a:r>
              <a:rPr lang="en-US" dirty="0"/>
              <a:t>is called the median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Steps of calculating median in the case of grouping </a:t>
            </a:r>
          </a:p>
          <a:p>
            <a:pPr lvl="0"/>
            <a:r>
              <a:rPr lang="en-US" dirty="0">
                <a:solidFill>
                  <a:schemeClr val="accent1"/>
                </a:solidFill>
              </a:rPr>
              <a:t>Construct the LCF table.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To determine the median class divide the total number of observations by2 and then search for the smallest LCF which is ≥ n/2.</a:t>
            </a:r>
          </a:p>
          <a:p>
            <a:pPr lvl="0"/>
            <a:r>
              <a:rPr lang="en-US" dirty="0">
                <a:solidFill>
                  <a:srgbClr val="002060"/>
                </a:solidFill>
              </a:rPr>
              <a:t>To apply median for grouped data formula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48200" y="4495800"/>
            <a:ext cx="9906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To obtain the median class we divide 50 by 2.</a:t>
            </a:r>
          </a:p>
          <a:p>
            <a:r>
              <a:rPr lang="en-US" sz="2400" dirty="0"/>
              <a:t>Thus n/2=50/2=25. The smallest lcf which is ≥25 is 34. Thus, the median class is 100-109 which is the class corresponding to 34. So the 25</a:t>
            </a:r>
            <a:r>
              <a:rPr lang="en-US" sz="2400" baseline="30000" dirty="0"/>
              <a:t>th</a:t>
            </a:r>
            <a:r>
              <a:rPr lang="en-US" sz="2400" dirty="0"/>
              <a:t> bulb is in the 100-109 class.</a:t>
            </a:r>
          </a:p>
          <a:p>
            <a:r>
              <a:rPr lang="en-US" sz="2400" dirty="0"/>
              <a:t>Now to use the above formula we need to know  </a:t>
            </a:r>
            <a:r>
              <a:rPr lang="en-US" sz="2400" dirty="0" err="1"/>
              <a:t>Lcb</a:t>
            </a:r>
            <a:r>
              <a:rPr lang="en-US" sz="2400" dirty="0"/>
              <a:t>, w, f</a:t>
            </a:r>
            <a:r>
              <a:rPr lang="en-US" sz="2400" baseline="-25000" dirty="0"/>
              <a:t>m</a:t>
            </a:r>
            <a:r>
              <a:rPr lang="en-US" sz="2400" dirty="0"/>
              <a:t> and </a:t>
            </a:r>
            <a:r>
              <a:rPr lang="en-US" sz="2400" dirty="0" err="1"/>
              <a:t>lcf</a:t>
            </a:r>
            <a:r>
              <a:rPr lang="en-US" sz="2400" baseline="-25000" dirty="0" err="1"/>
              <a:t>p</a:t>
            </a:r>
            <a:r>
              <a:rPr lang="en-US" sz="2400" dirty="0"/>
              <a:t> for the class immediately proceeding to the median class, </a:t>
            </a:r>
            <a:r>
              <a:rPr lang="en-US" sz="2400" dirty="0" err="1"/>
              <a:t>Lcb</a:t>
            </a:r>
            <a:r>
              <a:rPr lang="en-US" sz="2400" dirty="0"/>
              <a:t> =99.5, w=10, f</a:t>
            </a:r>
            <a:r>
              <a:rPr lang="en-US" sz="2400" baseline="-25000" dirty="0"/>
              <a:t>m</a:t>
            </a:r>
            <a:r>
              <a:rPr lang="en-US" sz="2400" dirty="0"/>
              <a:t>=20 </a:t>
            </a:r>
            <a:r>
              <a:rPr lang="en-US" sz="2400" dirty="0" err="1"/>
              <a:t>lcf</a:t>
            </a:r>
            <a:r>
              <a:rPr lang="en-US" sz="2400" baseline="-25000" dirty="0" err="1"/>
              <a:t>p</a:t>
            </a:r>
            <a:r>
              <a:rPr lang="en-US" sz="2400" dirty="0"/>
              <a:t>=14</a:t>
            </a:r>
          </a:p>
          <a:p>
            <a:r>
              <a:rPr lang="en-US" sz="2400" dirty="0"/>
              <a:t>Median= </a:t>
            </a:r>
            <a:r>
              <a:rPr lang="en-US" sz="2400" dirty="0" err="1"/>
              <a:t>lcb</a:t>
            </a:r>
            <a:r>
              <a:rPr lang="en-US" sz="2400" dirty="0"/>
              <a:t>+((n/2)-</a:t>
            </a:r>
            <a:r>
              <a:rPr lang="en-US" sz="2400" dirty="0" err="1"/>
              <a:t>cf</a:t>
            </a:r>
            <a:r>
              <a:rPr lang="en-US" sz="2400" dirty="0"/>
              <a:t>))w/fm = 99.5+((50/2)-14))10/20 = 105</a:t>
            </a:r>
          </a:p>
          <a:p>
            <a:r>
              <a:rPr lang="en-US" sz="2400" dirty="0"/>
              <a:t>Therefore the median daily production is 105.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Properties of median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The median can be used as a summary measure for </a:t>
            </a:r>
            <a:r>
              <a:rPr lang="en-GB" sz="2400" b="1" dirty="0">
                <a:solidFill>
                  <a:srgbClr val="0070C0"/>
                </a:solidFill>
              </a:rPr>
              <a:t>ordinal, discrete and continuous data</a:t>
            </a:r>
            <a:r>
              <a:rPr lang="en-GB" sz="2400" dirty="0">
                <a:solidFill>
                  <a:srgbClr val="0070C0"/>
                </a:solidFill>
              </a:rPr>
              <a:t>,</a:t>
            </a:r>
            <a:r>
              <a:rPr lang="en-GB" sz="2400" dirty="0"/>
              <a:t> in general however, it is </a:t>
            </a:r>
            <a:r>
              <a:rPr lang="en-GB" sz="2400" dirty="0">
                <a:solidFill>
                  <a:srgbClr val="00B050"/>
                </a:solidFill>
              </a:rPr>
              <a:t>not</a:t>
            </a:r>
            <a:r>
              <a:rPr lang="en-GB" sz="2400" dirty="0"/>
              <a:t> appropriate for  </a:t>
            </a:r>
            <a:r>
              <a:rPr lang="en-GB" sz="2400" b="1" dirty="0">
                <a:solidFill>
                  <a:srgbClr val="00B050"/>
                </a:solidFill>
              </a:rPr>
              <a:t>nominal</a:t>
            </a:r>
            <a:r>
              <a:rPr lang="en-GB" sz="2400" dirty="0"/>
              <a:t> data.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There is only one median for a given set of data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Median is a </a:t>
            </a:r>
            <a:r>
              <a:rPr lang="en-US" sz="2400" b="1" dirty="0">
                <a:solidFill>
                  <a:srgbClr val="FF0000"/>
                </a:solidFill>
              </a:rPr>
              <a:t>positional average </a:t>
            </a:r>
            <a:r>
              <a:rPr lang="en-US" sz="2400" dirty="0"/>
              <a:t>and hence it is </a:t>
            </a:r>
            <a:r>
              <a:rPr lang="en-US" sz="2400" b="1" dirty="0">
                <a:solidFill>
                  <a:srgbClr val="FF0000"/>
                </a:solidFill>
              </a:rPr>
              <a:t>not </a:t>
            </a:r>
            <a:r>
              <a:rPr lang="en-US" sz="2400" dirty="0"/>
              <a:t>affected by extreme values (It is </a:t>
            </a:r>
            <a:r>
              <a:rPr lang="en-US" sz="2400" b="1" dirty="0">
                <a:solidFill>
                  <a:srgbClr val="0000FF"/>
                </a:solidFill>
              </a:rPr>
              <a:t>robust</a:t>
            </a:r>
            <a:r>
              <a:rPr lang="en-US" sz="2400" dirty="0"/>
              <a:t> or resistant to extreme values)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Median can be calculated even in the case of </a:t>
            </a:r>
            <a:r>
              <a:rPr lang="en-US" sz="2400" b="1" dirty="0">
                <a:solidFill>
                  <a:srgbClr val="FF0000"/>
                </a:solidFill>
              </a:rPr>
              <a:t>open end intervals</a:t>
            </a:r>
            <a:endParaRPr lang="en-US" sz="2400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It is </a:t>
            </a:r>
            <a:r>
              <a:rPr lang="en-US" sz="2400" b="1" dirty="0"/>
              <a:t>not a good representative </a:t>
            </a:r>
            <a:r>
              <a:rPr lang="en-US" sz="2400" dirty="0"/>
              <a:t>of data if the number of items is </a:t>
            </a:r>
            <a:r>
              <a:rPr lang="en-US" sz="2400" b="1" dirty="0">
                <a:solidFill>
                  <a:srgbClr val="FF0000"/>
                </a:solidFill>
              </a:rPr>
              <a:t>small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exercise compute median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following data is the number of PC infected by virus with the category of their severity, patients who treated at Debre Markos University.</a:t>
            </a:r>
          </a:p>
          <a:p>
            <a:pPr>
              <a:buNone/>
            </a:pPr>
            <a:r>
              <a:rPr lang="en-US" dirty="0"/>
              <a:t>Category 		Moderate	 Mild 		Severe  	</a:t>
            </a:r>
          </a:p>
          <a:p>
            <a:pPr>
              <a:buNone/>
            </a:pPr>
            <a:r>
              <a:rPr lang="en-US" dirty="0"/>
              <a:t>Frequency		  20		  10  		  12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student test score out of 10 is arranged in the following ungrouped frequency distribution table </a:t>
            </a:r>
          </a:p>
          <a:p>
            <a:pPr>
              <a:buNone/>
            </a:pPr>
            <a:r>
              <a:rPr lang="en-US" dirty="0"/>
              <a:t>Mark 			8	4	5	7	9	10</a:t>
            </a:r>
          </a:p>
          <a:p>
            <a:pPr>
              <a:buNone/>
            </a:pPr>
            <a:r>
              <a:rPr lang="en-US" dirty="0"/>
              <a:t>Frequency		6	7	5	11	11	6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7030A0"/>
                </a:solidFill>
              </a:rPr>
              <a:t>The Summation Notation (   )</a:t>
            </a:r>
          </a:p>
          <a:p>
            <a:pPr>
              <a:buNone/>
            </a:pPr>
            <a:r>
              <a:rPr lang="en-US" dirty="0"/>
              <a:t>    Statistical Symbols: Let a data set consists of a number of observations, represents by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,..., </a:t>
            </a:r>
            <a:r>
              <a:rPr lang="en-US" i="1" dirty="0" err="1"/>
              <a:t>xn</a:t>
            </a:r>
            <a:r>
              <a:rPr lang="en-US" i="1" dirty="0"/>
              <a:t> </a:t>
            </a:r>
            <a:r>
              <a:rPr lang="en-US" dirty="0"/>
              <a:t>  where n (the last subscript) denotes the number of observations in the data and </a:t>
            </a:r>
            <a:r>
              <a:rPr lang="en-US" i="1" dirty="0"/>
              <a:t>x</a:t>
            </a:r>
            <a:r>
              <a:rPr lang="en-US" i="1" baseline="-25000" dirty="0"/>
              <a:t>i  </a:t>
            </a:r>
            <a:r>
              <a:rPr lang="en-US" dirty="0"/>
              <a:t>is the i</a:t>
            </a:r>
            <a:r>
              <a:rPr lang="en-US" baseline="30000" dirty="0"/>
              <a:t>th</a:t>
            </a:r>
            <a:r>
              <a:rPr lang="en-US" dirty="0"/>
              <a:t> observation. Then the sum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 flipH="1">
          <a:off x="5445125" y="178435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445125" y="178435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029200" y="1066800"/>
          <a:ext cx="27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6" imgW="279360" imgH="469800" progId="Equation.3">
                  <p:embed/>
                </p:oleObj>
              </mc:Choice>
              <mc:Fallback>
                <p:oleObj name="Equation" r:id="rId6" imgW="2793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27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C05-6B37-49FA-AF5F-59D6E34CC6F6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990600" y="4114800"/>
          <a:ext cx="6934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8" imgW="2298600" imgH="609480" progId="Equation.3">
                  <p:embed/>
                </p:oleObj>
              </mc:Choice>
              <mc:Fallback>
                <p:oleObj name="Equation" r:id="rId8" imgW="2298600" imgH="609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6934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Measures of Non-central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Which is divides a given set of data in to equal subdivision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They are averages of position (non-central tendency)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Some of these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quartiles,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deciles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percentiles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</a:rPr>
              <a:t>Quartiles: </a:t>
            </a:r>
            <a:r>
              <a:rPr lang="en-US" sz="2800" dirty="0"/>
              <a:t>are values which divide the data set in to four equal parts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The first quartile is also called the lower quartile and the third quartile is the upper quartile. The second quartile is the median. </a:t>
            </a:r>
            <a:r>
              <a:rPr lang="en-US" sz="2800" dirty="0" err="1"/>
              <a:t>Qi</a:t>
            </a:r>
            <a:r>
              <a:rPr lang="en-US" sz="2800" dirty="0"/>
              <a:t>=(</a:t>
            </a:r>
            <a:r>
              <a:rPr lang="en-US" sz="2800" dirty="0" err="1"/>
              <a:t>i</a:t>
            </a:r>
            <a:r>
              <a:rPr lang="en-US" sz="2800" dirty="0"/>
              <a:t>(n+1)/4)</a:t>
            </a:r>
            <a:r>
              <a:rPr lang="en-US" sz="2800" baseline="30000" dirty="0" err="1"/>
              <a:t>th</a:t>
            </a:r>
            <a:r>
              <a:rPr lang="en-US" sz="2800" baseline="30000" dirty="0"/>
              <a:t>  </a:t>
            </a:r>
            <a:r>
              <a:rPr lang="en-US" sz="2800" dirty="0"/>
              <a:t>observation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If (</a:t>
            </a:r>
            <a:r>
              <a:rPr lang="en-US" sz="2800" dirty="0" err="1"/>
              <a:t>i</a:t>
            </a:r>
            <a:r>
              <a:rPr lang="en-US" sz="2800" dirty="0"/>
              <a:t>(n+1)/4)</a:t>
            </a:r>
            <a:r>
              <a:rPr lang="en-US" sz="2800" baseline="30000" dirty="0" err="1"/>
              <a:t>th</a:t>
            </a:r>
            <a:r>
              <a:rPr lang="en-US" sz="2800" baseline="30000" dirty="0"/>
              <a:t>  </a:t>
            </a:r>
            <a:r>
              <a:rPr lang="en-US" sz="2800" dirty="0"/>
              <a:t>observation is in decimal </a:t>
            </a:r>
            <a:r>
              <a:rPr lang="en-US" sz="2800" dirty="0" err="1"/>
              <a:t>Qi</a:t>
            </a:r>
            <a:r>
              <a:rPr lang="en-US" sz="2800" dirty="0"/>
              <a:t>= (whole number)</a:t>
            </a:r>
            <a:r>
              <a:rPr lang="en-US" sz="2800" baseline="30000" dirty="0" err="1"/>
              <a:t>th</a:t>
            </a:r>
            <a:r>
              <a:rPr lang="en-US" sz="2800" dirty="0"/>
              <a:t>  observation + decimal((whole number + 1)</a:t>
            </a:r>
            <a:r>
              <a:rPr lang="en-US" sz="2800" baseline="30000" dirty="0" err="1"/>
              <a:t>th</a:t>
            </a:r>
            <a:r>
              <a:rPr lang="en-US" sz="2800" dirty="0"/>
              <a:t>  observation-(whole number)</a:t>
            </a:r>
            <a:r>
              <a:rPr lang="en-US" sz="2800" baseline="30000" dirty="0" err="1"/>
              <a:t>th</a:t>
            </a:r>
            <a:r>
              <a:rPr lang="en-US" sz="2800" dirty="0"/>
              <a:t>  observation) 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4343400"/>
            <a:ext cx="670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1905000" y="4343400"/>
            <a:ext cx="1066800" cy="762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810000" y="4343400"/>
            <a:ext cx="990600" cy="685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791200" y="4343400"/>
            <a:ext cx="914400" cy="685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17" name="Oval 16"/>
          <p:cNvSpPr/>
          <p:nvPr/>
        </p:nvSpPr>
        <p:spPr>
          <a:xfrm>
            <a:off x="1524000" y="5105400"/>
            <a:ext cx="1752600" cy="152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25%  below and 75% above </a:t>
            </a:r>
          </a:p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05200" y="5029200"/>
            <a:ext cx="1600200" cy="1600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50%  below and 50% above </a:t>
            </a:r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410200" y="5029200"/>
            <a:ext cx="1828800" cy="152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75%  below and 25% above </a:t>
            </a:r>
          </a:p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48494" y="43045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354094" y="43807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19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Quartiles………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9248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Quartiles………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</a:rPr>
              <a:t>Calculation of quartiles from grouped data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For the grouped data, the computations of the three quartiles can be done as follows:</a:t>
            </a:r>
          </a:p>
          <a:p>
            <a:r>
              <a:rPr lang="en-US" dirty="0"/>
              <a:t>Calculate (</a:t>
            </a:r>
            <a:r>
              <a:rPr lang="en-US" dirty="0" err="1"/>
              <a:t>i</a:t>
            </a:r>
            <a:r>
              <a:rPr lang="en-US" dirty="0"/>
              <a:t> x n)/4 and search for the minimum lcf which is ≥ (</a:t>
            </a:r>
            <a:r>
              <a:rPr lang="en-US" dirty="0" err="1"/>
              <a:t>i</a:t>
            </a:r>
            <a:r>
              <a:rPr lang="en-US" dirty="0"/>
              <a:t> x n)/4         </a:t>
            </a:r>
            <a:r>
              <a:rPr lang="en-US" dirty="0" err="1"/>
              <a:t>i</a:t>
            </a:r>
            <a:r>
              <a:rPr lang="en-US" dirty="0"/>
              <a:t>=1,2,3</a:t>
            </a:r>
          </a:p>
          <a:p>
            <a:r>
              <a:rPr lang="en-US" dirty="0"/>
              <a:t>The class corresponding to this lcf is called the i</a:t>
            </a:r>
            <a:r>
              <a:rPr lang="en-US" baseline="30000" dirty="0"/>
              <a:t>th</a:t>
            </a:r>
            <a:r>
              <a:rPr lang="en-US" dirty="0"/>
              <a:t> quartile class. This is the class where </a:t>
            </a:r>
            <a:r>
              <a:rPr lang="en-US" dirty="0" err="1"/>
              <a:t>Q</a:t>
            </a:r>
            <a:r>
              <a:rPr lang="en-US" baseline="-25000" dirty="0" err="1"/>
              <a:t>i</a:t>
            </a:r>
            <a:r>
              <a:rPr lang="en-US" dirty="0"/>
              <a:t> lies.</a:t>
            </a:r>
          </a:p>
          <a:p>
            <a:r>
              <a:rPr lang="en-US" dirty="0"/>
              <a:t>The unique value of the i</a:t>
            </a:r>
            <a:r>
              <a:rPr lang="en-US" baseline="30000" dirty="0"/>
              <a:t>th</a:t>
            </a:r>
            <a:r>
              <a:rPr lang="en-US" dirty="0"/>
              <a:t> quartile (</a:t>
            </a:r>
            <a:r>
              <a:rPr lang="en-US" dirty="0" err="1"/>
              <a:t>Q</a:t>
            </a:r>
            <a:r>
              <a:rPr lang="en-US" baseline="-25000" dirty="0" err="1"/>
              <a:t>i</a:t>
            </a:r>
            <a:r>
              <a:rPr lang="en-US" dirty="0"/>
              <a:t>) is then calculated by the formula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Quartiles………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Deciles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800" b="1" dirty="0" err="1"/>
              <a:t>Deciles</a:t>
            </a:r>
            <a:r>
              <a:rPr lang="en-US" sz="2800" b="1" dirty="0"/>
              <a:t> </a:t>
            </a:r>
            <a:r>
              <a:rPr lang="en-US" sz="3100" b="1" dirty="0">
                <a:solidFill>
                  <a:schemeClr val="tx2"/>
                </a:solidFill>
              </a:rPr>
              <a:t>: </a:t>
            </a:r>
            <a:r>
              <a:rPr lang="en-US" sz="3100" dirty="0"/>
              <a:t>are the nine points, which divide the given ordered data into 10 equal parts.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7620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    Percentiles</a:t>
            </a:r>
            <a:r>
              <a:rPr lang="en-US" sz="800" b="1" dirty="0"/>
              <a:t/>
            </a:r>
            <a:br>
              <a:rPr lang="en-US" sz="8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>
                <a:solidFill>
                  <a:schemeClr val="tx2"/>
                </a:solidFill>
              </a:rPr>
              <a:t>Percentiles:</a:t>
            </a:r>
            <a:r>
              <a:rPr lang="en-US" sz="3100" b="1" dirty="0"/>
              <a:t> are values which divide the data in to one hundred equal parts</a:t>
            </a:r>
            <a:endParaRPr lang="en-US" sz="3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4360" y="2286000"/>
            <a:ext cx="80752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Calculate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Q1 , Q2 , Q3 , D5 , D7 , P50 , P80 for the following tables.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Value (x)          0   1   2     3      4     5     6    7   8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Frequency (f)  1   9  26   59   72   52   29   6   1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Solution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/>
              <a:t>The given data is measured and it is arranged in an increasing order. So we need to construct only the cumulative frequency table before calculating the required values.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600" dirty="0">
                <a:solidFill>
                  <a:srgbClr val="002060"/>
                </a:solidFill>
              </a:rPr>
              <a:t>Value (x) 		     0     1   2     3 	 4       5	      6        7               8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</a:rPr>
              <a:t>Frequency (f) 		     1     9   26  59 	72     52        29      6 	 1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</a:rPr>
              <a:t>Cumulative Frequency (LCF)   1    10  36  95 	167  219      248 	254 	255</a:t>
            </a:r>
          </a:p>
          <a:p>
            <a:r>
              <a:rPr lang="en-US" dirty="0"/>
              <a:t>The total number of observations is 255. Clearly then the median is 4 because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Example………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7467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95400"/>
            <a:ext cx="5300663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2514600"/>
            <a:ext cx="7162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- Whole set of numbers</a:t>
            </a:r>
          </a:p>
          <a:p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en-US" dirty="0"/>
              <a:t>- Specific score in a set of numbers</a:t>
            </a:r>
          </a:p>
          <a:p>
            <a:r>
              <a:rPr lang="en-US" dirty="0"/>
              <a:t>n - Number in subset (group)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For instance a data set consisting of six measurements 21, 13, 54, 46, 32 and 37 is represented by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, </a:t>
            </a:r>
            <a:r>
              <a:rPr lang="en-US" i="1" dirty="0"/>
              <a:t>x</a:t>
            </a:r>
            <a:r>
              <a:rPr lang="en-US" i="1" baseline="-25000" dirty="0"/>
              <a:t>2,</a:t>
            </a:r>
            <a:r>
              <a:rPr lang="en-US" i="1" dirty="0"/>
              <a:t> x</a:t>
            </a:r>
            <a:r>
              <a:rPr lang="en-US" i="1" baseline="-25000" dirty="0"/>
              <a:t>3</a:t>
            </a:r>
            <a:r>
              <a:rPr lang="en-US" dirty="0"/>
              <a:t> , </a:t>
            </a:r>
            <a:r>
              <a:rPr lang="en-US" i="1" dirty="0"/>
              <a:t>x</a:t>
            </a:r>
            <a:r>
              <a:rPr lang="en-US" i="1" baseline="-25000" dirty="0"/>
              <a:t>4,</a:t>
            </a:r>
            <a:r>
              <a:rPr lang="en-US" i="1" dirty="0"/>
              <a:t> x</a:t>
            </a:r>
            <a:r>
              <a:rPr lang="en-US" i="1" baseline="-25000" dirty="0"/>
              <a:t>5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6</a:t>
            </a:r>
            <a:r>
              <a:rPr lang="en-US" dirty="0"/>
              <a:t> </a:t>
            </a:r>
            <a:r>
              <a:rPr lang="en-US" i="1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where </a:t>
            </a:r>
            <a:r>
              <a:rPr lang="en-US" sz="2600" i="1" dirty="0"/>
              <a:t>x</a:t>
            </a:r>
            <a:r>
              <a:rPr lang="en-US" sz="2600" i="1" baseline="-25000" dirty="0"/>
              <a:t>1</a:t>
            </a:r>
            <a:r>
              <a:rPr lang="en-US" sz="2600" dirty="0"/>
              <a:t> =21, </a:t>
            </a:r>
            <a:r>
              <a:rPr lang="en-US" sz="2600" i="1" dirty="0"/>
              <a:t>x</a:t>
            </a:r>
            <a:r>
              <a:rPr lang="en-US" sz="2600" i="1" baseline="-25000" dirty="0"/>
              <a:t>2</a:t>
            </a:r>
            <a:r>
              <a:rPr lang="en-US" sz="2600" dirty="0"/>
              <a:t> =13</a:t>
            </a:r>
            <a:r>
              <a:rPr lang="en-US" sz="2600" i="1" baseline="-25000" dirty="0"/>
              <a:t>,</a:t>
            </a:r>
            <a:r>
              <a:rPr lang="en-US" sz="2600" i="1" dirty="0"/>
              <a:t>x</a:t>
            </a:r>
            <a:r>
              <a:rPr lang="en-US" sz="2600" i="1" baseline="-25000" dirty="0"/>
              <a:t>3</a:t>
            </a:r>
            <a:r>
              <a:rPr lang="en-US" sz="2600" dirty="0"/>
              <a:t> =54 , </a:t>
            </a:r>
            <a:r>
              <a:rPr lang="en-US" sz="2600" i="1" dirty="0"/>
              <a:t>x</a:t>
            </a:r>
            <a:r>
              <a:rPr lang="en-US" sz="2600" i="1" baseline="-25000" dirty="0"/>
              <a:t>4</a:t>
            </a:r>
            <a:r>
              <a:rPr lang="en-US" sz="2600" dirty="0"/>
              <a:t> =46</a:t>
            </a:r>
            <a:r>
              <a:rPr lang="en-US" sz="2600" i="1" baseline="-25000" dirty="0"/>
              <a:t>,</a:t>
            </a:r>
            <a:r>
              <a:rPr lang="en-US" sz="2600" i="1" dirty="0"/>
              <a:t> x</a:t>
            </a:r>
            <a:r>
              <a:rPr lang="en-US" sz="2600" i="1" baseline="-25000" dirty="0"/>
              <a:t>5</a:t>
            </a:r>
            <a:r>
              <a:rPr lang="en-US" sz="2600" dirty="0"/>
              <a:t> =32 and </a:t>
            </a:r>
            <a:r>
              <a:rPr lang="en-US" sz="2600" i="1" dirty="0"/>
              <a:t>x</a:t>
            </a:r>
            <a:r>
              <a:rPr lang="en-US" sz="2600" i="1" baseline="-25000" dirty="0"/>
              <a:t>6</a:t>
            </a:r>
            <a:r>
              <a:rPr lang="en-US" sz="2600" dirty="0"/>
              <a:t> =37</a:t>
            </a:r>
          </a:p>
          <a:p>
            <a:r>
              <a:rPr lang="en-US" dirty="0"/>
              <a:t>Their sum becomes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= 21+13+59+46+32+37=208. </a:t>
            </a:r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38200" y="5105400"/>
          <a:ext cx="99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93480" imgH="431640" progId="Equation.3">
                  <p:embed/>
                </p:oleObj>
              </mc:Choice>
              <mc:Fallback>
                <p:oleObj name="Equation" r:id="rId4" imgW="3934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990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523-0C60-4B7C-B795-AAAA338C9D52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exercise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399"/>
            <a:ext cx="82296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Euphemia" pitchFamily="34" charset="0"/>
              </a:rPr>
              <a:t/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latin typeface="Euphemia" pitchFamily="34" charset="0"/>
              </a:rPr>
              <a:t/>
            </a:r>
            <a:br>
              <a:rPr lang="en-US" b="1" dirty="0">
                <a:latin typeface="Euphemia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Measure of Variation </a:t>
            </a: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Euphemia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Euphemia" pitchFamily="34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Euphemia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683-F86F-4F54-AF2B-1568827F0DB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ED07-1B87-415A-8D0E-3F1DEF89610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4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After studying this lesson, you should be able to:</a:t>
            </a:r>
          </a:p>
          <a:p>
            <a:pPr>
              <a:buNone/>
            </a:pPr>
            <a:r>
              <a:rPr lang="en-US" dirty="0"/>
              <a:t>• Explain the meaning of measures of dispersion.</a:t>
            </a:r>
          </a:p>
          <a:p>
            <a:pPr>
              <a:buNone/>
            </a:pPr>
            <a:r>
              <a:rPr lang="en-US" dirty="0"/>
              <a:t>• State and explain the objective of measures of dispersion.</a:t>
            </a:r>
          </a:p>
          <a:p>
            <a:pPr>
              <a:buNone/>
            </a:pPr>
            <a:r>
              <a:rPr lang="en-US" dirty="0"/>
              <a:t>• Explain the difference b/n measures of central tendency and variation.</a:t>
            </a:r>
          </a:p>
          <a:p>
            <a:pPr>
              <a:buNone/>
            </a:pPr>
            <a:r>
              <a:rPr lang="en-US" dirty="0"/>
              <a:t>• Interpret the measures of dispersion</a:t>
            </a:r>
          </a:p>
          <a:p>
            <a:pPr>
              <a:buNone/>
            </a:pPr>
            <a:r>
              <a:rPr lang="en-US" dirty="0"/>
              <a:t>• Compare the variations between two distributions using coefficient of variations.</a:t>
            </a:r>
          </a:p>
          <a:p>
            <a:pPr>
              <a:buNone/>
            </a:pPr>
            <a:r>
              <a:rPr lang="en-US" dirty="0"/>
              <a:t>• Apply the Z-score to find out the relative standing of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AF7-3573-4D77-8072-2E18A65822FC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740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Measures of central tendency </a:t>
            </a:r>
            <a:r>
              <a:rPr lang="en-US" dirty="0">
                <a:solidFill>
                  <a:schemeClr val="accent2"/>
                </a:solidFill>
              </a:rPr>
              <a:t>locate the center of the distribution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But they </a:t>
            </a:r>
            <a:r>
              <a:rPr lang="en-US" dirty="0">
                <a:solidFill>
                  <a:schemeClr val="accent2"/>
                </a:solidFill>
              </a:rPr>
              <a:t>do not tell how individual observation are scattered </a:t>
            </a:r>
            <a:r>
              <a:rPr lang="en-US" dirty="0"/>
              <a:t>on either side of the center.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 spread of the observations around the center is known as dispersion or variability.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121F-5847-4A1B-B09E-7D34D6D8344D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57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Objective of measure of variation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>
              <a:buNone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measure </a:t>
            </a:r>
            <a:r>
              <a:rPr lang="en-US" dirty="0">
                <a:solidFill>
                  <a:schemeClr val="accent1"/>
                </a:solidFill>
              </a:rPr>
              <a:t>reliability</a:t>
            </a:r>
            <a:r>
              <a:rPr lang="en-US" dirty="0"/>
              <a:t> of the average being used. </a:t>
            </a:r>
          </a:p>
          <a:p>
            <a:pPr lvl="0">
              <a:buFont typeface="Wingdings" pitchFamily="2" charset="2"/>
              <a:buChar char="ü"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control variation </a:t>
            </a:r>
            <a:r>
              <a:rPr lang="en-US" dirty="0"/>
              <a:t>in a product.</a:t>
            </a:r>
          </a:p>
          <a:p>
            <a:pPr lvl="0">
              <a:buFont typeface="Wingdings" pitchFamily="2" charset="2"/>
              <a:buChar char="ü"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compare variability </a:t>
            </a:r>
            <a:r>
              <a:rPr lang="en-US" dirty="0"/>
              <a:t>among two or more groups.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8E1-76E5-49FC-94A8-ACE4A9AF2AC8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21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Absolute and Relative measures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Measure of dispersion can be classified as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absolute</a:t>
            </a:r>
            <a:r>
              <a:rPr lang="en-US" dirty="0"/>
              <a:t> 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relative</a:t>
            </a:r>
            <a:r>
              <a:rPr lang="en-US" dirty="0"/>
              <a:t> form.</a:t>
            </a:r>
          </a:p>
          <a:p>
            <a:pPr>
              <a:buFont typeface="Wingdings" pitchFamily="2" charset="2"/>
              <a:buChar char="Ø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Absolute measures of dispersion</a:t>
            </a:r>
            <a:r>
              <a:rPr lang="en-US" dirty="0"/>
              <a:t>- are expressed 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concrete units</a:t>
            </a:r>
            <a:r>
              <a:rPr lang="en-US" dirty="0"/>
              <a:t>. That is units in terms of which the data have been expressed.</a:t>
            </a:r>
          </a:p>
          <a:p>
            <a:pPr>
              <a:buFont typeface="Wingdings" pitchFamily="2" charset="2"/>
              <a:buChar char="ü"/>
            </a:pPr>
            <a:endParaRPr lang="en-US" sz="1400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Relative measure of dispersion:</a:t>
            </a:r>
            <a:r>
              <a:rPr lang="en-US" dirty="0"/>
              <a:t> It is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pure number</a:t>
            </a:r>
            <a:r>
              <a:rPr lang="en-US" dirty="0"/>
              <a:t> and is usually expressed in a percentage form.</a:t>
            </a:r>
          </a:p>
          <a:p>
            <a:r>
              <a:rPr lang="en-US" dirty="0"/>
              <a:t>Relative measures are used for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making comparisons b/n two or more distributions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C99-F079-4C22-8233-ECA731A5EC7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Types of measure of variation  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Range: </a:t>
            </a:r>
            <a:r>
              <a:rPr lang="en-US" dirty="0"/>
              <a:t>is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b/n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highest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smallest</a:t>
            </a:r>
            <a:r>
              <a:rPr lang="en-US" dirty="0"/>
              <a:t> observation.</a:t>
            </a:r>
          </a:p>
          <a:p>
            <a:pPr>
              <a:buFont typeface="Wingdings" pitchFamily="2" charset="2"/>
              <a:buChar char="Ø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 ungrouped data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R= X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-X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pPr>
              <a:buNone/>
            </a:pPr>
            <a:r>
              <a:rPr lang="en-US" dirty="0"/>
              <a:t> where      X</a:t>
            </a:r>
            <a:r>
              <a:rPr lang="en-US" baseline="-25000" dirty="0"/>
              <a:t>L</a:t>
            </a:r>
            <a:r>
              <a:rPr lang="en-US" dirty="0"/>
              <a:t>- is the largest observation</a:t>
            </a:r>
          </a:p>
          <a:p>
            <a:pPr>
              <a:buNone/>
            </a:pPr>
            <a:r>
              <a:rPr lang="en-US" dirty="0"/>
              <a:t>                  X</a:t>
            </a:r>
            <a:r>
              <a:rPr lang="en-US" baseline="-25000" dirty="0"/>
              <a:t>S</a:t>
            </a:r>
            <a:r>
              <a:rPr lang="en-US" dirty="0"/>
              <a:t>- is the smallest  observation 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 grouped data 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R= UCB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-LCB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where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UCB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/>
              <a:t>- </a:t>
            </a:r>
            <a:r>
              <a:rPr lang="en-US" sz="2800" dirty="0"/>
              <a:t>is the upper class boundary of the last class 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LCB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/>
              <a:t>- </a:t>
            </a:r>
            <a:r>
              <a:rPr lang="en-US" sz="2800" dirty="0"/>
              <a:t>is the lower class boundary of the first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02D-E274-4030-BA46-230BA8F3E498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Range………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It is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simplest</a:t>
            </a:r>
            <a:r>
              <a:rPr lang="en-US" dirty="0"/>
              <a:t> to compute, it takes into account only the two extreme values of the data.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 other values have no role to play. Because of this range is considered as rough measure of variation.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825D-12CD-4D5A-AD48-D65ECF9EBAE8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211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Relative range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Range is a measure of absolute dispersion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cannot be used for comparing variability of two distributions expressed in different units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Measurements made in Kg are not comparable with dispersion measured in centimeters.</a:t>
            </a:r>
          </a:p>
          <a:p>
            <a:pPr>
              <a:buFont typeface="Wingdings" pitchFamily="2" charset="2"/>
              <a:buChar char="ü"/>
            </a:pP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 solution is to use relative range or any other relative measure of variation.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Relative Range= Range/(</a:t>
            </a:r>
            <a:r>
              <a:rPr lang="en-US" dirty="0"/>
              <a:t> X</a:t>
            </a:r>
            <a:r>
              <a:rPr lang="en-US" baseline="-25000" dirty="0"/>
              <a:t>L</a:t>
            </a:r>
            <a:r>
              <a:rPr lang="en-US" dirty="0"/>
              <a:t>+X</a:t>
            </a:r>
            <a:r>
              <a:rPr lang="en-US" baseline="-25000" dirty="0"/>
              <a:t>s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3B18-E1FF-46E1-A581-8DD96B229FC2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8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Relative range………</a:t>
            </a:r>
            <a:br>
              <a:rPr lang="en-US" b="1" dirty="0"/>
            </a:br>
            <a:r>
              <a:rPr lang="en-US" dirty="0"/>
              <a:t> </a:t>
            </a:r>
            <a:r>
              <a:rPr lang="en-US" sz="2700" dirty="0"/>
              <a:t>Example: consider weekly earning of workers in two laboratories of the same type.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69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Laboratory A (in birr)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369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Laboratory B (in dollar)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298688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905000"/>
            <a:ext cx="32416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3B-59A8-40D3-AACD-73313D283F9D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322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Introduction………</a:t>
            </a:r>
            <a:br>
              <a:rPr lang="en-US" dirty="0"/>
            </a:br>
            <a:r>
              <a:rPr lang="en-US" sz="3600" b="1" dirty="0">
                <a:solidFill>
                  <a:srgbClr val="7030A0"/>
                </a:solidFill>
              </a:rPr>
              <a:t>Some Properties of the Summation 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38BC-CCE1-4A5D-9B7E-F10F9125CA98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Relative range………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We cannot use range for comparing the variability because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units are different </a:t>
            </a:r>
          </a:p>
          <a:p>
            <a:pPr>
              <a:buFont typeface="Wingdings" pitchFamily="2" charset="2"/>
              <a:buChar char="ü"/>
            </a:pP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We have to use relative range.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r>
              <a:rPr lang="en-US" sz="2400" dirty="0"/>
              <a:t>R.R for laboratory A=</a:t>
            </a:r>
            <a:r>
              <a:rPr lang="en-US" sz="2400" b="1" dirty="0"/>
              <a:t> </a:t>
            </a:r>
            <a:r>
              <a:rPr lang="en-US" sz="2400" dirty="0"/>
              <a:t>Range/( X</a:t>
            </a:r>
            <a:r>
              <a:rPr lang="en-US" sz="2400" baseline="-25000" dirty="0"/>
              <a:t>L</a:t>
            </a:r>
            <a:r>
              <a:rPr lang="en-US" sz="2400" dirty="0"/>
              <a:t>+X</a:t>
            </a:r>
            <a:r>
              <a:rPr lang="en-US" sz="2400" baseline="-25000" dirty="0"/>
              <a:t>s</a:t>
            </a:r>
            <a:r>
              <a:rPr lang="en-US" sz="2400" dirty="0"/>
              <a:t>)= 9/( 30+21)=0.1764 </a:t>
            </a:r>
          </a:p>
          <a:p>
            <a:r>
              <a:rPr lang="en-US" sz="2400" dirty="0"/>
              <a:t>R.R for laboratory B=</a:t>
            </a:r>
            <a:r>
              <a:rPr lang="en-US" sz="2400" b="1" dirty="0"/>
              <a:t> </a:t>
            </a:r>
            <a:r>
              <a:rPr lang="en-US" sz="2400" dirty="0"/>
              <a:t>Range/( X</a:t>
            </a:r>
            <a:r>
              <a:rPr lang="en-US" sz="2400" baseline="-25000" dirty="0"/>
              <a:t>L</a:t>
            </a:r>
            <a:r>
              <a:rPr lang="en-US" sz="2400" dirty="0"/>
              <a:t>+X</a:t>
            </a:r>
            <a:r>
              <a:rPr lang="en-US" sz="2400" baseline="-25000" dirty="0"/>
              <a:t>s</a:t>
            </a:r>
            <a:r>
              <a:rPr lang="en-US" sz="2400" dirty="0"/>
              <a:t>)= 15/( 32+17)=0.306</a:t>
            </a:r>
          </a:p>
          <a:p>
            <a:endParaRPr lang="en-US" sz="28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Therefore, the variation is high in the case of laboratory B.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571-C604-4615-B43E-F41EA9D12CB1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969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Range………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/>
              <a:t>Advantage of range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easy to calculate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easy to understand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Limitation of range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can be affected by extreme values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cannot be computed when the distribution has open-ended classes.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cannot be total into account the entire set if data.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does not tell anything about the distribution of values in series relative to measure of central tendency.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B6DD-D115-4765-AF1E-D5755134D5FF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15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The variance is a </a:t>
            </a:r>
            <a:r>
              <a:rPr lang="en-US" dirty="0">
                <a:solidFill>
                  <a:schemeClr val="accent2"/>
                </a:solidFill>
              </a:rPr>
              <a:t>measure of dispersion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 variance use the </a:t>
            </a:r>
            <a:r>
              <a:rPr lang="en-US" dirty="0">
                <a:solidFill>
                  <a:schemeClr val="accent2"/>
                </a:solidFill>
              </a:rPr>
              <a:t>distance </a:t>
            </a:r>
            <a:r>
              <a:rPr lang="en-US" dirty="0"/>
              <a:t>of our values from </a:t>
            </a:r>
            <a:r>
              <a:rPr lang="en-US" dirty="0">
                <a:solidFill>
                  <a:schemeClr val="tx2"/>
                </a:solidFill>
              </a:rPr>
              <a:t>their mean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It </a:t>
            </a:r>
            <a:r>
              <a:rPr lang="en-US" dirty="0">
                <a:solidFill>
                  <a:schemeClr val="tx2"/>
                </a:solidFill>
              </a:rPr>
              <a:t>tells us something about the scatter </a:t>
            </a:r>
            <a:r>
              <a:rPr lang="en-US" dirty="0"/>
              <a:t>of scores around the mean. </a:t>
            </a:r>
          </a:p>
          <a:p>
            <a:pPr>
              <a:buFont typeface="Wingdings" pitchFamily="2" charset="2"/>
              <a:buChar char="ü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If the values are </a:t>
            </a:r>
            <a:r>
              <a:rPr lang="en-US" dirty="0">
                <a:solidFill>
                  <a:schemeClr val="tx2"/>
                </a:solidFill>
              </a:rPr>
              <a:t>grouped near to the mean </a:t>
            </a:r>
            <a:r>
              <a:rPr lang="en-US" dirty="0"/>
              <a:t>the variance will be </a:t>
            </a:r>
            <a:r>
              <a:rPr lang="en-US" dirty="0">
                <a:solidFill>
                  <a:schemeClr val="tx2"/>
                </a:solidFill>
              </a:rPr>
              <a:t>little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88B-81E3-4974-8855-D5A01AA3D89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14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Variance………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6E28-173D-493C-9E8C-F22BF0E36BA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27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Variance………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/>
              <a:t>steps used to calculate the variance:</a:t>
            </a:r>
            <a:endParaRPr lang="en-US" dirty="0"/>
          </a:p>
          <a:p>
            <a:r>
              <a:rPr lang="en-US" dirty="0"/>
              <a:t> Find the arithmetic mean.</a:t>
            </a:r>
          </a:p>
          <a:p>
            <a:r>
              <a:rPr lang="en-US" dirty="0"/>
              <a:t>Find the difference between each observation from the mean.</a:t>
            </a:r>
          </a:p>
          <a:p>
            <a:r>
              <a:rPr lang="en-US" dirty="0"/>
              <a:t>Square these differences.</a:t>
            </a:r>
          </a:p>
          <a:p>
            <a:r>
              <a:rPr lang="en-US" dirty="0"/>
              <a:t>Sum the squared differences.</a:t>
            </a:r>
          </a:p>
          <a:p>
            <a:r>
              <a:rPr lang="en-US" dirty="0"/>
              <a:t>Divide the number (from step 4 above) by the number of observations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E3FB-DD2B-4D19-8265-4A70EB9D9B33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32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There is a problem with variances. Recall that the deviations were squared. 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That means that the units were also squared.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To get the units back the same as the original data values, the square root must be taken.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9AFA-ED2F-4CBA-8945-46067DFCD7D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4558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Deviation………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DD0-9E33-40F4-A013-1C77DBC50679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63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1" y="9144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30A7-51BB-4840-B444-5A49D1C813E0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63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Coefficient of variation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Coefficient of variation is used in such problems where we want to </a:t>
            </a:r>
            <a:r>
              <a:rPr lang="en-US" dirty="0">
                <a:solidFill>
                  <a:srgbClr val="FF0000"/>
                </a:solidFill>
              </a:rPr>
              <a:t>compare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 of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or more different series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Coefficient of variation is the </a:t>
            </a:r>
            <a:r>
              <a:rPr lang="en-US" dirty="0">
                <a:solidFill>
                  <a:srgbClr val="FF0000"/>
                </a:solidFill>
              </a:rPr>
              <a:t>ratio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standard deviation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arithmetic mean</a:t>
            </a:r>
            <a:r>
              <a:rPr lang="en-US" dirty="0"/>
              <a:t>, usually expressed in percent.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A distribution having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less coefficient of variation </a:t>
            </a:r>
            <a:r>
              <a:rPr lang="en-US" dirty="0"/>
              <a:t>is said to be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less variable </a:t>
            </a:r>
            <a:r>
              <a:rPr lang="en-US" dirty="0"/>
              <a:t>or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 consistent </a:t>
            </a:r>
            <a:r>
              <a:rPr lang="en-US" dirty="0"/>
              <a:t>or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 uniform </a:t>
            </a:r>
            <a:r>
              <a:rPr lang="en-US" dirty="0"/>
              <a:t>or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 homogeneous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7-F633-4044-A283-D17A73CD8DA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496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Coefficient of variation………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84582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36A6-878E-4152-96F4-BC8C9BBE21C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95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BD4-B71D-4F08-93A9-9F44A95D0E80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35C-2C8A-43CE-B355-4DF96133F313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980609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9B89-37C3-4571-A7AC-ECDD76C2E6D2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06318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Scores (Z-Scores)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A standard score is a measure that describes the relative position of a single score in the entire distribution of scores in terms of the mean and standard deviation.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It also gives us the number of standard deviations a particular observation lie above or below the mean.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295F-615C-4357-B801-4037523F427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67496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Scores (Z-Scores)………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37F-B5ED-4027-A2C3-AA0A8501915F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48152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1. Two sections were given an exam in a course. The average score was 72 with standard deviation of 6 for </a:t>
            </a:r>
            <a:r>
              <a:rPr lang="en-US" i="1" dirty="0"/>
              <a:t>section 1 </a:t>
            </a:r>
            <a:r>
              <a:rPr lang="en-US" dirty="0"/>
              <a:t>and 85 with standard deviation of 5 for </a:t>
            </a:r>
            <a:r>
              <a:rPr lang="en-US" i="1" dirty="0"/>
              <a:t>section2</a:t>
            </a:r>
            <a:r>
              <a:rPr lang="en-US" dirty="0"/>
              <a:t>. Student A from </a:t>
            </a:r>
            <a:r>
              <a:rPr lang="en-US" i="1" dirty="0"/>
              <a:t>section 1 </a:t>
            </a:r>
            <a:r>
              <a:rPr lang="en-US" dirty="0"/>
              <a:t>scored 84 and student B from </a:t>
            </a:r>
            <a:r>
              <a:rPr lang="en-US" i="1" dirty="0"/>
              <a:t>section 2 </a:t>
            </a:r>
            <a:r>
              <a:rPr lang="en-US" dirty="0"/>
              <a:t>scored 90. Who performed better relative to his/her group?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B7A8-DD21-4D8C-882B-E8D729FED9C6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56475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Example………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77724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682-504D-483F-987B-BFF898182BEE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072-6B2B-4F1E-8058-79268EE34974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variation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07567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A3AA-849D-4D96-BDBD-42772758DC9B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582" y="2967335"/>
            <a:ext cx="8482835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599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Introduction………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6200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121-A2BB-42FD-BBF8-2738EB1820A0}" type="datetime1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2F7-181E-42FB-AD0C-AE1324240E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Measure of Central Tendency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4216</Words>
  <Application>Microsoft Office PowerPoint</Application>
  <PresentationFormat>On-screen Show (4:3)</PresentationFormat>
  <Paragraphs>728</Paragraphs>
  <Slides>86</Slides>
  <Notes>80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Office Theme</vt:lpstr>
      <vt:lpstr>Equation</vt:lpstr>
      <vt:lpstr>PowerPoint Presentation</vt:lpstr>
      <vt:lpstr> Objectives </vt:lpstr>
      <vt:lpstr> 2.1.  Measure of Central Tendency  Introduction </vt:lpstr>
      <vt:lpstr>Introduction………</vt:lpstr>
      <vt:lpstr>Introduction………</vt:lpstr>
      <vt:lpstr>Introduction………</vt:lpstr>
      <vt:lpstr>  Introduction……… Some Properties of the Summation Notation </vt:lpstr>
      <vt:lpstr>Introduction………</vt:lpstr>
      <vt:lpstr>Introduction………</vt:lpstr>
      <vt:lpstr>Introduction………</vt:lpstr>
      <vt:lpstr>Introduction………</vt:lpstr>
      <vt:lpstr>Mean</vt:lpstr>
      <vt:lpstr>                     Arithmetic mean  The arithmetic mean, usually abbreviated to ‘mean’ is the sum of the observations divided by the number of observations. </vt:lpstr>
      <vt:lpstr> A.M…….</vt:lpstr>
      <vt:lpstr> A.M</vt:lpstr>
      <vt:lpstr> A.M</vt:lpstr>
      <vt:lpstr>Example:</vt:lpstr>
      <vt:lpstr>Solution</vt:lpstr>
      <vt:lpstr> A.M ……..</vt:lpstr>
      <vt:lpstr>Class exercise </vt:lpstr>
      <vt:lpstr>  Properties of A.M </vt:lpstr>
      <vt:lpstr>Properties A.M….</vt:lpstr>
      <vt:lpstr>Classwork </vt:lpstr>
      <vt:lpstr>Weighted mean </vt:lpstr>
      <vt:lpstr>PowerPoint Presentation</vt:lpstr>
      <vt:lpstr> Geometric mean(G.M) </vt:lpstr>
      <vt:lpstr>PowerPoint Presentation</vt:lpstr>
      <vt:lpstr>PowerPoint Presentation</vt:lpstr>
      <vt:lpstr>PowerPoint Presentation</vt:lpstr>
      <vt:lpstr>G.M………</vt:lpstr>
      <vt:lpstr>                          Harmonic mean(H.M)  Another important mean is the harmonic mean, which is suitable measure of central tendency when the data pertains to speed, rates and time. Let x1,x2,x3,……..,xn be n variant values in a set of observation, then the harmonic mean is given by  </vt:lpstr>
      <vt:lpstr>H.M………</vt:lpstr>
      <vt:lpstr>                       H.M………  If the data are arranged in the form of frequency distribution in which an observation xi has frequency fi (i=1, 2, 3…k), the harmonic mean is given by </vt:lpstr>
      <vt:lpstr>Mode </vt:lpstr>
      <vt:lpstr>Mode………</vt:lpstr>
      <vt:lpstr>Mode………</vt:lpstr>
      <vt:lpstr>Mode………</vt:lpstr>
      <vt:lpstr> Class exercise </vt:lpstr>
      <vt:lpstr>                                 Median The median is the middle value in the sorted list  Median of ungrouped data : The median is found by arranging the data in order of magnitude. The median is then the value of the middle term Let x1, x2, x3… xn be n ordered observations. Then median value is given by: </vt:lpstr>
      <vt:lpstr>Median………</vt:lpstr>
      <vt:lpstr>Median………</vt:lpstr>
      <vt:lpstr>Median………</vt:lpstr>
      <vt:lpstr>Median………</vt:lpstr>
      <vt:lpstr>Median………</vt:lpstr>
      <vt:lpstr>Median………</vt:lpstr>
      <vt:lpstr>Median………</vt:lpstr>
      <vt:lpstr>Median………</vt:lpstr>
      <vt:lpstr>Median………</vt:lpstr>
      <vt:lpstr> Class exercise compute median </vt:lpstr>
      <vt:lpstr>Measures of Non-central Locations</vt:lpstr>
      <vt:lpstr>Quartiles</vt:lpstr>
      <vt:lpstr>Quartiles………</vt:lpstr>
      <vt:lpstr>Quartiles………</vt:lpstr>
      <vt:lpstr>Quartiles………</vt:lpstr>
      <vt:lpstr>     Deciles   Deciles : are the nine points, which divide the given ordered data into 10 equal parts. </vt:lpstr>
      <vt:lpstr>                           Percentiles  Percentiles: are values which divide the data in to one hundred equal parts</vt:lpstr>
      <vt:lpstr>Example </vt:lpstr>
      <vt:lpstr>Example………</vt:lpstr>
      <vt:lpstr>PowerPoint Presentation</vt:lpstr>
      <vt:lpstr>Class exercise </vt:lpstr>
      <vt:lpstr>PowerPoint Presentation</vt:lpstr>
      <vt:lpstr> Objectives </vt:lpstr>
      <vt:lpstr>Introduction </vt:lpstr>
      <vt:lpstr> Objective of measure of variation  </vt:lpstr>
      <vt:lpstr>  Absolute and Relative measures  </vt:lpstr>
      <vt:lpstr>Types of measure of variation   </vt:lpstr>
      <vt:lpstr>Range………</vt:lpstr>
      <vt:lpstr> Relative range </vt:lpstr>
      <vt:lpstr>                        Relative range………  Example: consider weekly earning of workers in two laboratories of the same type.  </vt:lpstr>
      <vt:lpstr>Relative range………</vt:lpstr>
      <vt:lpstr>Range………</vt:lpstr>
      <vt:lpstr>Variance</vt:lpstr>
      <vt:lpstr>Variance………</vt:lpstr>
      <vt:lpstr>Variance………</vt:lpstr>
      <vt:lpstr>Standard Deviation</vt:lpstr>
      <vt:lpstr>Standard Deviation………</vt:lpstr>
      <vt:lpstr>Example </vt:lpstr>
      <vt:lpstr> Coefficient of variation </vt:lpstr>
      <vt:lpstr> Coefficient of variation……… </vt:lpstr>
      <vt:lpstr>Example </vt:lpstr>
      <vt:lpstr>Solution </vt:lpstr>
      <vt:lpstr>Standard Scores (Z-Scores)</vt:lpstr>
      <vt:lpstr>Standard Scores (Z-Scores)………</vt:lpstr>
      <vt:lpstr>Example </vt:lpstr>
      <vt:lpstr>Example………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184</cp:revision>
  <dcterms:created xsi:type="dcterms:W3CDTF">2017-11-08T22:44:29Z</dcterms:created>
  <dcterms:modified xsi:type="dcterms:W3CDTF">2019-04-18T03:53:13Z</dcterms:modified>
</cp:coreProperties>
</file>