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5"/>
  </p:notesMasterIdLst>
  <p:sldIdLst>
    <p:sldId id="333" r:id="rId3"/>
    <p:sldId id="335" r:id="rId4"/>
    <p:sldId id="336" r:id="rId5"/>
    <p:sldId id="334" r:id="rId6"/>
    <p:sldId id="258" r:id="rId7"/>
    <p:sldId id="276" r:id="rId8"/>
    <p:sldId id="280" r:id="rId9"/>
    <p:sldId id="281" r:id="rId10"/>
    <p:sldId id="282" r:id="rId11"/>
    <p:sldId id="283" r:id="rId12"/>
    <p:sldId id="284" r:id="rId13"/>
    <p:sldId id="286" r:id="rId14"/>
    <p:sldId id="287" r:id="rId15"/>
    <p:sldId id="288" r:id="rId16"/>
    <p:sldId id="289" r:id="rId17"/>
    <p:sldId id="290" r:id="rId18"/>
    <p:sldId id="320" r:id="rId19"/>
    <p:sldId id="321" r:id="rId20"/>
    <p:sldId id="322" r:id="rId21"/>
    <p:sldId id="323" r:id="rId22"/>
    <p:sldId id="291" r:id="rId23"/>
    <p:sldId id="324" r:id="rId24"/>
    <p:sldId id="325" r:id="rId25"/>
    <p:sldId id="326" r:id="rId26"/>
    <p:sldId id="327"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9" r:id="rId49"/>
    <p:sldId id="318" r:id="rId50"/>
    <p:sldId id="329" r:id="rId51"/>
    <p:sldId id="330" r:id="rId52"/>
    <p:sldId id="331" r:id="rId53"/>
    <p:sldId id="33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02CE8-68F2-4EDF-B932-ACAB77783400}" type="datetimeFigureOut">
              <a:rPr lang="en-US" smtClean="0"/>
              <a:pPr/>
              <a:t>31-May-18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B10D5-8BDA-4A8A-AA84-AC93A1CB6608}" type="slidenum">
              <a:rPr lang="en-US" smtClean="0"/>
              <a:pPr/>
              <a:t>‹#›</a:t>
            </a:fld>
            <a:endParaRPr lang="en-US"/>
          </a:p>
        </p:txBody>
      </p:sp>
    </p:spTree>
    <p:extLst>
      <p:ext uri="{BB962C8B-B14F-4D97-AF65-F5344CB8AC3E}">
        <p14:creationId xmlns:p14="http://schemas.microsoft.com/office/powerpoint/2010/main" val="100836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13206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13</a:t>
            </a:fld>
            <a:endParaRPr lang="en-US"/>
          </a:p>
        </p:txBody>
      </p:sp>
    </p:spTree>
    <p:extLst>
      <p:ext uri="{BB962C8B-B14F-4D97-AF65-F5344CB8AC3E}">
        <p14:creationId xmlns:p14="http://schemas.microsoft.com/office/powerpoint/2010/main" val="146187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14</a:t>
            </a:fld>
            <a:endParaRPr lang="en-US"/>
          </a:p>
        </p:txBody>
      </p:sp>
    </p:spTree>
    <p:extLst>
      <p:ext uri="{BB962C8B-B14F-4D97-AF65-F5344CB8AC3E}">
        <p14:creationId xmlns:p14="http://schemas.microsoft.com/office/powerpoint/2010/main" val="4285216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15</a:t>
            </a:fld>
            <a:endParaRPr lang="en-US"/>
          </a:p>
        </p:txBody>
      </p:sp>
    </p:spTree>
    <p:extLst>
      <p:ext uri="{BB962C8B-B14F-4D97-AF65-F5344CB8AC3E}">
        <p14:creationId xmlns:p14="http://schemas.microsoft.com/office/powerpoint/2010/main" val="77178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16</a:t>
            </a:fld>
            <a:endParaRPr lang="en-US"/>
          </a:p>
        </p:txBody>
      </p:sp>
    </p:spTree>
    <p:extLst>
      <p:ext uri="{BB962C8B-B14F-4D97-AF65-F5344CB8AC3E}">
        <p14:creationId xmlns:p14="http://schemas.microsoft.com/office/powerpoint/2010/main" val="745356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4B79DE7-EA2B-444A-8EDB-C3C5B5BF2D90}" type="slidenum">
              <a:rPr lang="en-US" smtClean="0"/>
              <a:pPr/>
              <a:t>21</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616688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26</a:t>
            </a:fld>
            <a:endParaRPr lang="en-US"/>
          </a:p>
        </p:txBody>
      </p:sp>
    </p:spTree>
    <p:extLst>
      <p:ext uri="{BB962C8B-B14F-4D97-AF65-F5344CB8AC3E}">
        <p14:creationId xmlns:p14="http://schemas.microsoft.com/office/powerpoint/2010/main" val="15208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98BB5C97-EE8C-4C67-9F1C-017B27B2EF0A}" type="slidenum">
              <a:rPr lang="en-US" smtClean="0"/>
              <a:pPr/>
              <a:t>27</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62365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E1862EA6-B14B-451E-8027-E08D874C877F}" type="slidenum">
              <a:rPr lang="en-US" smtClean="0"/>
              <a:pPr/>
              <a:t>28</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922227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C61781BF-5ACE-4442-9370-D17AA3DF8AE2}" type="slidenum">
              <a:rPr lang="en-US" smtClean="0"/>
              <a:pPr/>
              <a:t>29</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03622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30</a:t>
            </a:fld>
            <a:endParaRPr lang="en-US"/>
          </a:p>
        </p:txBody>
      </p:sp>
    </p:spTree>
    <p:extLst>
      <p:ext uri="{BB962C8B-B14F-4D97-AF65-F5344CB8AC3E}">
        <p14:creationId xmlns:p14="http://schemas.microsoft.com/office/powerpoint/2010/main" val="79627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5</a:t>
            </a:fld>
            <a:endParaRPr lang="en-US"/>
          </a:p>
        </p:txBody>
      </p:sp>
    </p:spTree>
    <p:extLst>
      <p:ext uri="{BB962C8B-B14F-4D97-AF65-F5344CB8AC3E}">
        <p14:creationId xmlns:p14="http://schemas.microsoft.com/office/powerpoint/2010/main" val="6921303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9429834-07AC-4784-9C7E-7DBD1FAA377B}" type="slidenum">
              <a:rPr lang="en-US" smtClean="0"/>
              <a:pPr/>
              <a:t>31</a:t>
            </a:fld>
            <a:endParaRPr lang="en-US" smtClean="0"/>
          </a:p>
        </p:txBody>
      </p:sp>
      <p:sp>
        <p:nvSpPr>
          <p:cNvPr id="83971" name="Rectangle 2"/>
          <p:cNvSpPr>
            <a:spLocks noGrp="1" noRot="1" noChangeAspect="1" noChangeArrowheads="1" noTextEdit="1"/>
          </p:cNvSpPr>
          <p:nvPr>
            <p:ph type="sldImg"/>
          </p:nvPr>
        </p:nvSpPr>
        <p:spPr>
          <a:xfrm>
            <a:off x="1144588" y="685800"/>
            <a:ext cx="4573587" cy="3429000"/>
          </a:xfrm>
          <a:ln/>
        </p:spPr>
      </p:sp>
      <p:sp>
        <p:nvSpPr>
          <p:cNvPr id="83972"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2240492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EF60953-C655-4E4B-8E22-8B9AB36E8964}" type="slidenum">
              <a:rPr lang="en-US" smtClean="0"/>
              <a:pPr/>
              <a:t>32</a:t>
            </a:fld>
            <a:endParaRPr lang="en-US" smtClean="0"/>
          </a:p>
        </p:txBody>
      </p:sp>
      <p:sp>
        <p:nvSpPr>
          <p:cNvPr id="84995" name="Rectangle 2"/>
          <p:cNvSpPr>
            <a:spLocks noGrp="1" noRot="1" noChangeAspect="1" noChangeArrowheads="1" noTextEdit="1"/>
          </p:cNvSpPr>
          <p:nvPr>
            <p:ph type="sldImg"/>
          </p:nvPr>
        </p:nvSpPr>
        <p:spPr>
          <a:xfrm>
            <a:off x="1144588" y="685800"/>
            <a:ext cx="4573587" cy="3429000"/>
          </a:xfrm>
          <a:ln/>
        </p:spPr>
      </p:sp>
      <p:sp>
        <p:nvSpPr>
          <p:cNvPr id="84996"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1103413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7438B7A-0363-4DDC-9149-6B89E58A19F2}" type="slidenum">
              <a:rPr lang="en-US" smtClean="0"/>
              <a:pPr/>
              <a:t>33</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30880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7D68508A-1E1E-4702-A5D7-06FBDDEA3A2D}"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41581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38521B0-3220-49AA-B8C9-A5ECE49BA16C}" type="slidenum">
              <a:rPr lang="en-US" smtClean="0"/>
              <a:pPr/>
              <a:t>35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3481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11C26E9-D0FD-4A79-96CD-9C06E06155F3}" type="slidenum">
              <a:rPr lang="en-US" smtClean="0"/>
              <a:pPr/>
              <a:t>36</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814127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79C609FC-D4E6-4B82-A102-E1B696702E71}" type="slidenum">
              <a:rPr lang="en-US" smtClean="0"/>
              <a:pPr/>
              <a:t>37</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350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2150872-FFCC-49E5-B3DA-4EBDC82213F2}" type="slidenum">
              <a:rPr lang="en-US" smtClean="0"/>
              <a:pPr/>
              <a:t>38</a:t>
            </a:fld>
            <a:endParaRPr lang="en-US"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66811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1A71233-0524-4AA4-878B-AE178EBF2AFD}" type="slidenum">
              <a:rPr lang="en-US" smtClean="0"/>
              <a:pPr/>
              <a:t>39</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20452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E6FEB88-E9C9-495B-90CF-82A2C4DDBBB0}" type="slidenum">
              <a:rPr lang="en-US" smtClean="0"/>
              <a:pPr/>
              <a:t>40</a:t>
            </a:fld>
            <a:endParaRPr lang="en-US" smtClean="0"/>
          </a:p>
        </p:txBody>
      </p:sp>
      <p:sp>
        <p:nvSpPr>
          <p:cNvPr id="93187" name="Rectangle 2"/>
          <p:cNvSpPr>
            <a:spLocks noGrp="1" noRot="1" noChangeAspect="1" noChangeArrowheads="1" noTextEdit="1"/>
          </p:cNvSpPr>
          <p:nvPr>
            <p:ph type="sldImg"/>
          </p:nvPr>
        </p:nvSpPr>
        <p:spPr>
          <a:xfrm>
            <a:off x="1144588" y="685800"/>
            <a:ext cx="4573587" cy="3429000"/>
          </a:xfrm>
          <a:ln/>
        </p:spPr>
      </p:sp>
      <p:sp>
        <p:nvSpPr>
          <p:cNvPr id="93188"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423764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C2D07F0F-366C-46BA-8B01-6F78C1E0DC05}" type="slidenum">
              <a:rPr lang="en-US" smtClean="0"/>
              <a:pPr/>
              <a:t>6</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513586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671D2D8-FCAF-4C7B-B296-2560CCDB7F3C}" type="slidenum">
              <a:rPr lang="en-US" smtClean="0"/>
              <a:pPr/>
              <a:t>41</a:t>
            </a:fld>
            <a:endParaRPr lang="en-US" smtClean="0"/>
          </a:p>
        </p:txBody>
      </p:sp>
      <p:sp>
        <p:nvSpPr>
          <p:cNvPr id="94211" name="Rectangle 2"/>
          <p:cNvSpPr>
            <a:spLocks noGrp="1" noRot="1" noChangeAspect="1" noChangeArrowheads="1" noTextEdit="1"/>
          </p:cNvSpPr>
          <p:nvPr>
            <p:ph type="sldImg"/>
          </p:nvPr>
        </p:nvSpPr>
        <p:spPr>
          <a:xfrm>
            <a:off x="1144588" y="685800"/>
            <a:ext cx="4573587" cy="3429000"/>
          </a:xfrm>
          <a:ln/>
        </p:spPr>
      </p:sp>
      <p:sp>
        <p:nvSpPr>
          <p:cNvPr id="94212"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107756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17B5C86-256C-47A6-823B-6EEAD238E965}" type="slidenum">
              <a:rPr lang="en-US" smtClean="0"/>
              <a:pPr/>
              <a:t>42</a:t>
            </a:fld>
            <a:endParaRPr lang="en-US" smtClean="0"/>
          </a:p>
        </p:txBody>
      </p:sp>
      <p:sp>
        <p:nvSpPr>
          <p:cNvPr id="95235" name="Rectangle 2"/>
          <p:cNvSpPr>
            <a:spLocks noGrp="1" noRot="1" noChangeAspect="1" noChangeArrowheads="1" noTextEdit="1"/>
          </p:cNvSpPr>
          <p:nvPr>
            <p:ph type="sldImg"/>
          </p:nvPr>
        </p:nvSpPr>
        <p:spPr>
          <a:xfrm>
            <a:off x="1144588" y="685800"/>
            <a:ext cx="4573587" cy="3429000"/>
          </a:xfrm>
          <a:ln/>
        </p:spPr>
      </p:sp>
      <p:sp>
        <p:nvSpPr>
          <p:cNvPr id="95236"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38276916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367E6AC-B7B6-4A12-8950-7CA07AB46B48}" type="slidenum">
              <a:rPr lang="en-US" smtClean="0"/>
              <a:pPr/>
              <a:t>43</a:t>
            </a:fld>
            <a:endParaRPr lang="en-US" smtClean="0"/>
          </a:p>
        </p:txBody>
      </p:sp>
      <p:sp>
        <p:nvSpPr>
          <p:cNvPr id="96259" name="Rectangle 2"/>
          <p:cNvSpPr>
            <a:spLocks noGrp="1" noRot="1" noChangeAspect="1" noChangeArrowheads="1" noTextEdit="1"/>
          </p:cNvSpPr>
          <p:nvPr>
            <p:ph type="sldImg"/>
          </p:nvPr>
        </p:nvSpPr>
        <p:spPr>
          <a:xfrm>
            <a:off x="1144588" y="685800"/>
            <a:ext cx="4573587" cy="3429000"/>
          </a:xfrm>
          <a:ln/>
        </p:spPr>
      </p:sp>
      <p:sp>
        <p:nvSpPr>
          <p:cNvPr id="96260"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246506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42492A6-EFF1-4E2A-998F-84FD2CA942E6}" type="slidenum">
              <a:rPr lang="en-US" smtClean="0"/>
              <a:pPr/>
              <a:t>44</a:t>
            </a:fld>
            <a:endParaRPr lang="en-US" smtClean="0"/>
          </a:p>
        </p:txBody>
      </p:sp>
      <p:sp>
        <p:nvSpPr>
          <p:cNvPr id="97283" name="Rectangle 2"/>
          <p:cNvSpPr>
            <a:spLocks noGrp="1" noRot="1" noChangeAspect="1" noChangeArrowheads="1" noTextEdit="1"/>
          </p:cNvSpPr>
          <p:nvPr>
            <p:ph type="sldImg"/>
          </p:nvPr>
        </p:nvSpPr>
        <p:spPr>
          <a:xfrm>
            <a:off x="1144588" y="685800"/>
            <a:ext cx="4573587" cy="3429000"/>
          </a:xfrm>
          <a:ln/>
        </p:spPr>
      </p:sp>
      <p:sp>
        <p:nvSpPr>
          <p:cNvPr id="97284" name="Rectangle 3"/>
          <p:cNvSpPr>
            <a:spLocks noGrp="1" noChangeArrowheads="1"/>
          </p:cNvSpPr>
          <p:nvPr>
            <p:ph type="body" idx="1"/>
          </p:nvPr>
        </p:nvSpPr>
        <p:spPr>
          <a:xfrm>
            <a:off x="915525" y="4342939"/>
            <a:ext cx="5026951" cy="4116005"/>
          </a:xfrm>
          <a:noFill/>
          <a:ln/>
        </p:spPr>
        <p:txBody>
          <a:bodyPr/>
          <a:lstStyle/>
          <a:p>
            <a:endParaRPr lang="en-US" altLang="en-US" smtClean="0"/>
          </a:p>
        </p:txBody>
      </p:sp>
    </p:spTree>
    <p:extLst>
      <p:ext uri="{BB962C8B-B14F-4D97-AF65-F5344CB8AC3E}">
        <p14:creationId xmlns:p14="http://schemas.microsoft.com/office/powerpoint/2010/main" val="2264325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1AE11F-107B-4F62-BFA3-B83F9603BC3A}" type="slidenum">
              <a:rPr lang="en-US" smtClean="0"/>
              <a:pPr/>
              <a:t>45</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238207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E39A2A3-24DF-45C3-A7E3-E5D274E39AA7}" type="slidenum">
              <a:rPr lang="en-US" smtClean="0"/>
              <a:pPr/>
              <a:t>46</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160782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47</a:t>
            </a:fld>
            <a:endParaRPr lang="en-US"/>
          </a:p>
        </p:txBody>
      </p:sp>
    </p:spTree>
    <p:extLst>
      <p:ext uri="{BB962C8B-B14F-4D97-AF65-F5344CB8AC3E}">
        <p14:creationId xmlns:p14="http://schemas.microsoft.com/office/powerpoint/2010/main" val="16221262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48</a:t>
            </a:fld>
            <a:endParaRPr lang="en-US"/>
          </a:p>
        </p:txBody>
      </p:sp>
    </p:spTree>
    <p:extLst>
      <p:ext uri="{BB962C8B-B14F-4D97-AF65-F5344CB8AC3E}">
        <p14:creationId xmlns:p14="http://schemas.microsoft.com/office/powerpoint/2010/main" val="179074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7</a:t>
            </a:fld>
            <a:endParaRPr lang="en-US"/>
          </a:p>
        </p:txBody>
      </p:sp>
    </p:spTree>
    <p:extLst>
      <p:ext uri="{BB962C8B-B14F-4D97-AF65-F5344CB8AC3E}">
        <p14:creationId xmlns:p14="http://schemas.microsoft.com/office/powerpoint/2010/main" val="291952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3EF1276-2119-4579-BD79-CE0E73F22F34}" type="slidenum">
              <a:rPr lang="en-US" smtClean="0"/>
              <a:pPr/>
              <a:t>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372751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9</a:t>
            </a:fld>
            <a:endParaRPr lang="en-US"/>
          </a:p>
        </p:txBody>
      </p:sp>
    </p:spTree>
    <p:extLst>
      <p:ext uri="{BB962C8B-B14F-4D97-AF65-F5344CB8AC3E}">
        <p14:creationId xmlns:p14="http://schemas.microsoft.com/office/powerpoint/2010/main" val="196568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10</a:t>
            </a:fld>
            <a:endParaRPr lang="en-US"/>
          </a:p>
        </p:txBody>
      </p:sp>
    </p:spTree>
    <p:extLst>
      <p:ext uri="{BB962C8B-B14F-4D97-AF65-F5344CB8AC3E}">
        <p14:creationId xmlns:p14="http://schemas.microsoft.com/office/powerpoint/2010/main" val="249007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11</a:t>
            </a:fld>
            <a:endParaRPr lang="en-US"/>
          </a:p>
        </p:txBody>
      </p:sp>
    </p:spTree>
    <p:extLst>
      <p:ext uri="{BB962C8B-B14F-4D97-AF65-F5344CB8AC3E}">
        <p14:creationId xmlns:p14="http://schemas.microsoft.com/office/powerpoint/2010/main" val="1372067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42B10D5-8BDA-4A8A-AA84-AC93A1CB6608}" type="slidenum">
              <a:rPr lang="en-US" smtClean="0"/>
              <a:pPr/>
              <a:t>12</a:t>
            </a:fld>
            <a:endParaRPr lang="en-US"/>
          </a:p>
        </p:txBody>
      </p:sp>
    </p:spTree>
    <p:extLst>
      <p:ext uri="{BB962C8B-B14F-4D97-AF65-F5344CB8AC3E}">
        <p14:creationId xmlns:p14="http://schemas.microsoft.com/office/powerpoint/2010/main" val="385641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249566-E824-42B3-9833-1D1572438A6E}"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C0D195-2FD8-45D8-A181-A776CC8844FC}"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FEF79-BFEE-4330-89D6-0319D40D8E0E}"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924800" cy="914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770313" cy="41814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0913" y="1905000"/>
            <a:ext cx="3770312" cy="20145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0913" y="4071938"/>
            <a:ext cx="3770312" cy="2014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ftr" sz="quarter" idx="10"/>
          </p:nvPr>
        </p:nvSpPr>
        <p:spPr>
          <a:xfrm>
            <a:off x="5791200" y="6248400"/>
            <a:ext cx="2897188" cy="474663"/>
          </a:xfrm>
          <a:prstGeom prst="rect">
            <a:avLst/>
          </a:prstGeom>
        </p:spPr>
        <p:txBody>
          <a:bodyPr/>
          <a:lstStyle>
            <a:lvl1pPr>
              <a:defRPr/>
            </a:lvl1pPr>
          </a:lstStyle>
          <a:p>
            <a:pPr>
              <a:defRPr/>
            </a:pPr>
            <a:r>
              <a:rPr lang="en-US" smtClean="0"/>
              <a:t>Probability Distributions        </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16249566-E824-42B3-9833-1D1572438A6E}" type="datetime1">
              <a:rPr lang="en-US" smtClean="0"/>
              <a:t>31-May-18</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Probability Distributions        </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3501F9E-DD97-4C64-9E33-AE28349A8AEA}"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7196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202656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9DD8C-4E43-4788-8608-8BAADD391CCE}"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130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57FD59-9DE3-4C46-9D40-D89F6C98CE61}"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276425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31C858-448B-4FBA-B23C-9D4C4205A26D}" type="datetime1">
              <a:rPr lang="en-US" smtClean="0"/>
              <a:t>31-May-18</a:t>
            </a:fld>
            <a:endParaRPr lang="en-US"/>
          </a:p>
        </p:txBody>
      </p:sp>
      <p:sp>
        <p:nvSpPr>
          <p:cNvPr id="8" name="Footer Placeholder 7"/>
          <p:cNvSpPr>
            <a:spLocks noGrp="1"/>
          </p:cNvSpPr>
          <p:nvPr>
            <p:ph type="ftr" sz="quarter" idx="11"/>
          </p:nvPr>
        </p:nvSpPr>
        <p:spPr/>
        <p:txBody>
          <a:bodyPr/>
          <a:lstStyle/>
          <a:p>
            <a:r>
              <a:rPr lang="en-US" smtClean="0"/>
              <a:t>Probability Distributions        </a:t>
            </a:r>
            <a:endParaRPr lang="en-US"/>
          </a:p>
        </p:txBody>
      </p:sp>
      <p:sp>
        <p:nvSpPr>
          <p:cNvPr id="9" name="Slide Number Placeholder 8"/>
          <p:cNvSpPr>
            <a:spLocks noGrp="1"/>
          </p:cNvSpPr>
          <p:nvPr>
            <p:ph type="sldNum" sz="quarter" idx="12"/>
          </p:nvPr>
        </p:nvSpPr>
        <p:spPr/>
        <p:txBody>
          <a:bodyPr/>
          <a:lstStyle/>
          <a:p>
            <a:fld id="{B3501F9E-DD97-4C64-9E33-AE28349A8AEA}"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807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1097BA-7994-4414-B91A-0C93B1379419}" type="datetime1">
              <a:rPr lang="en-US" smtClean="0"/>
              <a:t>31-May-18</a:t>
            </a:fld>
            <a:endParaRPr lang="en-US"/>
          </a:p>
        </p:txBody>
      </p:sp>
      <p:sp>
        <p:nvSpPr>
          <p:cNvPr id="4" name="Footer Placeholder 3"/>
          <p:cNvSpPr>
            <a:spLocks noGrp="1"/>
          </p:cNvSpPr>
          <p:nvPr>
            <p:ph type="ftr" sz="quarter" idx="11"/>
          </p:nvPr>
        </p:nvSpPr>
        <p:spPr/>
        <p:txBody>
          <a:bodyPr/>
          <a:lstStyle/>
          <a:p>
            <a:r>
              <a:rPr lang="en-US" smtClean="0"/>
              <a:t>Probability Distributions        </a:t>
            </a:r>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497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BC644-4222-4E74-AFAD-BEBC81297346}" type="datetime1">
              <a:rPr lang="en-US" smtClean="0"/>
              <a:t>31-May-18</a:t>
            </a:fld>
            <a:endParaRPr lang="en-US"/>
          </a:p>
        </p:txBody>
      </p:sp>
      <p:sp>
        <p:nvSpPr>
          <p:cNvPr id="3" name="Footer Placeholder 2"/>
          <p:cNvSpPr>
            <a:spLocks noGrp="1"/>
          </p:cNvSpPr>
          <p:nvPr>
            <p:ph type="ftr" sz="quarter" idx="11"/>
          </p:nvPr>
        </p:nvSpPr>
        <p:spPr/>
        <p:txBody>
          <a:bodyPr/>
          <a:lstStyle/>
          <a:p>
            <a:r>
              <a:rPr lang="en-US" smtClean="0"/>
              <a:t>Probability Distributions        </a:t>
            </a:r>
            <a:endParaRPr lang="en-US"/>
          </a:p>
        </p:txBody>
      </p:sp>
      <p:sp>
        <p:nvSpPr>
          <p:cNvPr id="4" name="Slide Number Placeholder 3"/>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421070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D9009-D3EE-47BC-91EC-4221AEAFDF9D}"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0406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D894C-A1A9-4A22-9B68-96410F9600F7}"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3217134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541AE4-9E4A-49BD-A9D3-4BB62A16BE1F}"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145369450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41AE4-9E4A-49BD-A9D3-4BB62A16BE1F}"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901731"/>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41AE4-9E4A-49BD-A9D3-4BB62A16BE1F}"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103632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41AE4-9E4A-49BD-A9D3-4BB62A16BE1F}"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extLst>
      <p:ext uri="{BB962C8B-B14F-4D97-AF65-F5344CB8AC3E}">
        <p14:creationId xmlns:p14="http://schemas.microsoft.com/office/powerpoint/2010/main" val="240031611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41AE4-9E4A-49BD-A9D3-4BB62A16BE1F}"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033080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41AE4-9E4A-49BD-A9D3-4BB62A16BE1F}"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99063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C0D195-2FD8-45D8-A181-A776CC8844FC}"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50296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1FEF79-BFEE-4330-89D6-0319D40D8E0E}"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52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9DD8C-4E43-4788-8608-8BAADD391CCE}"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57FD59-9DE3-4C46-9D40-D89F6C98CE61}"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31C858-448B-4FBA-B23C-9D4C4205A26D}" type="datetime1">
              <a:rPr lang="en-US" smtClean="0"/>
              <a:t>31-May-18</a:t>
            </a:fld>
            <a:endParaRPr lang="en-US"/>
          </a:p>
        </p:txBody>
      </p:sp>
      <p:sp>
        <p:nvSpPr>
          <p:cNvPr id="8" name="Footer Placeholder 7"/>
          <p:cNvSpPr>
            <a:spLocks noGrp="1"/>
          </p:cNvSpPr>
          <p:nvPr>
            <p:ph type="ftr" sz="quarter" idx="11"/>
          </p:nvPr>
        </p:nvSpPr>
        <p:spPr/>
        <p:txBody>
          <a:bodyPr/>
          <a:lstStyle/>
          <a:p>
            <a:r>
              <a:rPr lang="en-US" smtClean="0"/>
              <a:t>Probability Distributions        </a:t>
            </a:r>
            <a:endParaRPr lang="en-US"/>
          </a:p>
        </p:txBody>
      </p:sp>
      <p:sp>
        <p:nvSpPr>
          <p:cNvPr id="9" name="Slide Number Placeholder 8"/>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1097BA-7994-4414-B91A-0C93B1379419}" type="datetime1">
              <a:rPr lang="en-US" smtClean="0"/>
              <a:t>31-May-18</a:t>
            </a:fld>
            <a:endParaRPr lang="en-US"/>
          </a:p>
        </p:txBody>
      </p:sp>
      <p:sp>
        <p:nvSpPr>
          <p:cNvPr id="4" name="Footer Placeholder 3"/>
          <p:cNvSpPr>
            <a:spLocks noGrp="1"/>
          </p:cNvSpPr>
          <p:nvPr>
            <p:ph type="ftr" sz="quarter" idx="11"/>
          </p:nvPr>
        </p:nvSpPr>
        <p:spPr/>
        <p:txBody>
          <a:bodyPr/>
          <a:lstStyle/>
          <a:p>
            <a:r>
              <a:rPr lang="en-US" smtClean="0"/>
              <a:t>Probability Distributions        </a:t>
            </a:r>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BC644-4222-4E74-AFAD-BEBC81297346}" type="datetime1">
              <a:rPr lang="en-US" smtClean="0"/>
              <a:t>31-May-18</a:t>
            </a:fld>
            <a:endParaRPr lang="en-US"/>
          </a:p>
        </p:txBody>
      </p:sp>
      <p:sp>
        <p:nvSpPr>
          <p:cNvPr id="3" name="Footer Placeholder 2"/>
          <p:cNvSpPr>
            <a:spLocks noGrp="1"/>
          </p:cNvSpPr>
          <p:nvPr>
            <p:ph type="ftr" sz="quarter" idx="11"/>
          </p:nvPr>
        </p:nvSpPr>
        <p:spPr/>
        <p:txBody>
          <a:bodyPr/>
          <a:lstStyle/>
          <a:p>
            <a:r>
              <a:rPr lang="en-US" smtClean="0"/>
              <a:t>Probability Distributions        </a:t>
            </a:r>
            <a:endParaRPr lang="en-US"/>
          </a:p>
        </p:txBody>
      </p:sp>
      <p:sp>
        <p:nvSpPr>
          <p:cNvPr id="4" name="Slide Number Placeholder 3"/>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3D9009-D3EE-47BC-91EC-4221AEAFDF9D}"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9D894C-A1A9-4A22-9B68-96410F9600F7}" type="datetime1">
              <a:rPr lang="en-US" smtClean="0"/>
              <a:t>31-May-18</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
        <p:nvSpPr>
          <p:cNvPr id="7" name="Slide Number Placeholder 6"/>
          <p:cNvSpPr>
            <a:spLocks noGrp="1"/>
          </p:cNvSpPr>
          <p:nvPr>
            <p:ph type="sldNum" sz="quarter" idx="12"/>
          </p:nvPr>
        </p:nvSpPr>
        <p:spPr/>
        <p:txBody>
          <a:bodyPr/>
          <a:lstStyle/>
          <a:p>
            <a:fld id="{B3501F9E-DD97-4C64-9E33-AE28349A8A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3.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41AE4-9E4A-49BD-A9D3-4BB62A16BE1F}" type="datetime1">
              <a:rPr lang="en-US" smtClean="0"/>
              <a:t>31-May-18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Probability Distributions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01F9E-DD97-4C64-9E33-AE28349A8A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541AE4-9E4A-49BD-A9D3-4BB62A16BE1F}" type="datetime1">
              <a:rPr lang="en-US" smtClean="0"/>
              <a:t>31-May-18</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Probability Distributions        </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501F9E-DD97-4C64-9E33-AE28349A8AEA}" type="slidenum">
              <a:rPr lang="en-US" smtClean="0"/>
              <a:pPr/>
              <a:t>‹#›</a:t>
            </a:fld>
            <a:endParaRPr lang="en-US"/>
          </a:p>
        </p:txBody>
      </p:sp>
    </p:spTree>
    <p:extLst>
      <p:ext uri="{BB962C8B-B14F-4D97-AF65-F5344CB8AC3E}">
        <p14:creationId xmlns:p14="http://schemas.microsoft.com/office/powerpoint/2010/main" val="4601765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notesSlide" Target="../notesSlides/notesSlide19.xml"/><Relationship Id="rId7"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8.jpeg"/><Relationship Id="rId4" Type="http://schemas.openxmlformats.org/officeDocument/2006/relationships/image" Target="../media/image26.jpeg"/></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28.jpeg"/><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7.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8.jpe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1.xml"/><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6.bin"/><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notesSlide" Target="../notesSlides/notesSlide32.xml"/><Relationship Id="rId7"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8.bin"/><Relationship Id="rId4" Type="http://schemas.openxmlformats.org/officeDocument/2006/relationships/image" Target="../media/image18.jpeg"/></Relationships>
</file>

<file path=ppt/slides/_rels/slide4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33.xml"/><Relationship Id="rId7" Type="http://schemas.openxmlformats.org/officeDocument/2006/relationships/oleObject" Target="../embeddings/oleObject11.bin"/><Relationship Id="rId12"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8.wmf"/><Relationship Id="rId4" Type="http://schemas.openxmlformats.org/officeDocument/2006/relationships/image" Target="../media/image18.jpeg"/><Relationship Id="rId9" Type="http://schemas.openxmlformats.org/officeDocument/2006/relationships/oleObject" Target="../embeddings/oleObject12.bin"/></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381000"/>
                <a:ext cx="8229600" cy="5745163"/>
              </a:xfrm>
            </p:spPr>
            <p:txBody>
              <a:bodyPr>
                <a:normAutofit fontScale="85000" lnSpcReduction="10000"/>
              </a:bodyPr>
              <a:lstStyle/>
              <a:p>
                <a:pPr marL="0" marR="0" indent="0" algn="just">
                  <a:lnSpc>
                    <a:spcPct val="150000"/>
                  </a:lnSpc>
                  <a:spcBef>
                    <a:spcPts val="1200"/>
                  </a:spcBef>
                  <a:spcAft>
                    <a:spcPts val="0"/>
                  </a:spcAft>
                  <a:buNone/>
                </a:pPr>
                <a:r>
                  <a:rPr lang="en-US" sz="3800" b="1" dirty="0" smtClean="0">
                    <a:latin typeface="Book Antiqua" panose="02040602050305030304" pitchFamily="18" charset="0"/>
                    <a:ea typeface="Times New Roman" panose="02020603050405020304" pitchFamily="18" charset="0"/>
                    <a:cs typeface="Times New Roman" panose="02020603050405020304" pitchFamily="18" charset="0"/>
                  </a:rPr>
                  <a:t>Chapter-eight  </a:t>
                </a:r>
                <a:r>
                  <a:rPr lang="en-US" sz="3800" b="1" dirty="0" err="1" smtClean="0">
                    <a:latin typeface="Book Antiqua" panose="02040602050305030304" pitchFamily="18" charset="0"/>
                    <a:ea typeface="Times New Roman" panose="02020603050405020304" pitchFamily="18" charset="0"/>
                    <a:cs typeface="Times New Roman" panose="02020603050405020304" pitchFamily="18" charset="0"/>
                  </a:rPr>
                  <a:t>cont</a:t>
                </a:r>
                <a:r>
                  <a:rPr lang="en-US" sz="3800" b="1" dirty="0" smtClean="0">
                    <a:latin typeface="Book Antiqua" panose="02040602050305030304" pitchFamily="18" charset="0"/>
                    <a:ea typeface="Times New Roman" panose="02020603050405020304" pitchFamily="18" charset="0"/>
                    <a:cs typeface="Times New Roman" panose="02020603050405020304" pitchFamily="18" charset="0"/>
                  </a:rPr>
                  <a:t>…</a:t>
                </a:r>
              </a:p>
              <a:p>
                <a:pPr marL="0" marR="0" indent="0" algn="just">
                  <a:lnSpc>
                    <a:spcPct val="150000"/>
                  </a:lnSpc>
                  <a:spcBef>
                    <a:spcPts val="1200"/>
                  </a:spcBef>
                  <a:spcAft>
                    <a:spcPts val="0"/>
                  </a:spcAft>
                  <a:buNone/>
                </a:pPr>
                <a:r>
                  <a:rPr lang="en-US" b="1" dirty="0" smtClean="0">
                    <a:latin typeface="Book Antiqua" panose="02040602050305030304" pitchFamily="18" charset="0"/>
                    <a:ea typeface="Times New Roman" panose="02020603050405020304" pitchFamily="18" charset="0"/>
                    <a:cs typeface="Times New Roman" panose="02020603050405020304" pitchFamily="18" charset="0"/>
                  </a:rPr>
                  <a:t>Covariance </a:t>
                </a:r>
                <a:r>
                  <a:rPr lang="en-US" b="1" dirty="0">
                    <a:latin typeface="Book Antiqua" panose="02040602050305030304" pitchFamily="18" charset="0"/>
                    <a:ea typeface="Times New Roman" panose="02020603050405020304" pitchFamily="18" charset="0"/>
                    <a:cs typeface="Times New Roman" panose="02020603050405020304" pitchFamily="18" charset="0"/>
                  </a:rPr>
                  <a:t>and Correlation coefficient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Regarding joint moments, our immediate interest is on a particular joint moment about the mean,</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1,1</m:t>
                        </m:r>
                      </m:sub>
                    </m:sSub>
                  </m:oMath>
                </a14:m>
                <a:r>
                  <a:rPr lang="en-US" dirty="0">
                    <a:effectLst/>
                    <a:latin typeface="Book Antiqua" panose="02040602050305030304" pitchFamily="18" charset="0"/>
                    <a:ea typeface="Times New Roman" panose="02020603050405020304" pitchFamily="18" charset="0"/>
                    <a:cs typeface="Times New Roman" panose="02020603050405020304" pitchFamily="18" charset="0"/>
                  </a:rPr>
                  <a:t>, and the relationship between this moment and moments about the origin. The central moment</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1,1</m:t>
                        </m:r>
                      </m:sub>
                    </m:sSub>
                  </m:oMath>
                </a14:m>
                <a:r>
                  <a:rPr lang="en-US" dirty="0">
                    <a:effectLst/>
                    <a:latin typeface="Book Antiqua" panose="02040602050305030304" pitchFamily="18" charset="0"/>
                    <a:ea typeface="Times New Roman" panose="02020603050405020304" pitchFamily="18" charset="0"/>
                    <a:cs typeface="Times New Roman" panose="02020603050405020304" pitchFamily="18" charset="0"/>
                  </a:rPr>
                  <a:t>is given a special name and symbol, and we will see that</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𝜇</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1,1</m:t>
                        </m:r>
                      </m:sub>
                    </m:sSub>
                  </m:oMath>
                </a14:m>
                <a:r>
                  <a:rPr lang="en-US" dirty="0">
                    <a:effectLst/>
                    <a:latin typeface="Book Antiqua" panose="02040602050305030304" pitchFamily="18" charset="0"/>
                    <a:ea typeface="Times New Roman" panose="02020603050405020304" pitchFamily="18" charset="0"/>
                    <a:cs typeface="Times New Roman" panose="02020603050405020304" pitchFamily="18" charset="0"/>
                  </a:rPr>
                  <a:t>is useful as a measure of “linear association” between X and 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381000"/>
                <a:ext cx="8229600" cy="5745163"/>
              </a:xfrm>
              <a:blipFill rotWithShape="0">
                <a:blip r:embed="rId2"/>
                <a:stretch>
                  <a:fillRect l="-1852" r="-140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1</a:t>
            </a:fld>
            <a:endParaRPr lang="en-US"/>
          </a:p>
        </p:txBody>
      </p:sp>
    </p:spTree>
    <p:extLst>
      <p:ext uri="{BB962C8B-B14F-4D97-AF65-F5344CB8AC3E}">
        <p14:creationId xmlns:p14="http://schemas.microsoft.com/office/powerpoint/2010/main" val="1098118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838200" y="214313"/>
            <a:ext cx="8105775" cy="928687"/>
          </a:xfrm>
        </p:spPr>
        <p:txBody>
          <a:bodyPr/>
          <a:lstStyle/>
          <a:p>
            <a:pPr eaLnBrk="1" hangingPunct="1"/>
            <a:r>
              <a:rPr lang="en-US" sz="2500" dirty="0" smtClean="0"/>
              <a:t>Binomial distribution….</a:t>
            </a:r>
          </a:p>
        </p:txBody>
      </p:sp>
      <p:sp>
        <p:nvSpPr>
          <p:cNvPr id="40963" name="Rectangle 3"/>
          <p:cNvSpPr>
            <a:spLocks noGrp="1" noChangeArrowheads="1"/>
          </p:cNvSpPr>
          <p:nvPr>
            <p:ph idx="4294967295"/>
          </p:nvPr>
        </p:nvSpPr>
        <p:spPr>
          <a:xfrm>
            <a:off x="228600" y="1371600"/>
            <a:ext cx="8726488" cy="5181600"/>
          </a:xfrm>
        </p:spPr>
        <p:txBody>
          <a:bodyPr/>
          <a:lstStyle/>
          <a:p>
            <a:pPr eaLnBrk="1" hangingPunct="1">
              <a:lnSpc>
                <a:spcPct val="90000"/>
              </a:lnSpc>
              <a:buFont typeface="Wingdings" pitchFamily="2" charset="2"/>
              <a:buNone/>
              <a:defRPr/>
            </a:pPr>
            <a:endParaRPr lang="en-US" sz="2100" dirty="0" smtClean="0">
              <a:latin typeface="Times New Roman" pitchFamily="18" charset="0"/>
              <a:cs typeface="Times New Roman" pitchFamily="18" charset="0"/>
            </a:endParaRPr>
          </a:p>
          <a:p>
            <a:pPr algn="just">
              <a:buFont typeface="Wingdings" pitchFamily="2" charset="2"/>
              <a:buChar char="Ø"/>
              <a:defRPr/>
            </a:pPr>
            <a:r>
              <a:rPr lang="en-US" sz="2400" i="1" dirty="0" smtClean="0">
                <a:latin typeface="Times New Roman" pitchFamily="18" charset="0"/>
                <a:cs typeface="Times New Roman" pitchFamily="18" charset="0"/>
              </a:rPr>
              <a:t>Example 2: </a:t>
            </a:r>
            <a:r>
              <a:rPr lang="en-US" sz="2400" dirty="0" smtClean="0">
                <a:latin typeface="Times New Roman" pitchFamily="18" charset="0"/>
              </a:rPr>
              <a:t>The exam has five questions and each question has four multiple choice in which one of the choice is the correct answer. If a student answers all the question by guess. </a:t>
            </a:r>
          </a:p>
          <a:p>
            <a:pPr algn="just">
              <a:defRPr/>
            </a:pPr>
            <a:endParaRPr lang="en-US" sz="2400" dirty="0" smtClean="0">
              <a:latin typeface="Times New Roman" pitchFamily="18" charset="0"/>
            </a:endParaRPr>
          </a:p>
          <a:p>
            <a:pPr marL="457200" indent="-457200" algn="just">
              <a:buFont typeface="Wingdings" pitchFamily="2" charset="2"/>
              <a:buAutoNum type="arabicPeriod"/>
              <a:defRPr/>
            </a:pPr>
            <a:r>
              <a:rPr lang="en-US" sz="2400" dirty="0" smtClean="0">
                <a:latin typeface="Times New Roman" pitchFamily="18" charset="0"/>
              </a:rPr>
              <a:t>What is the probability that he will answer 3 out of 5 questions correctly?</a:t>
            </a:r>
          </a:p>
          <a:p>
            <a:pPr marL="457200" indent="-457200" algn="just">
              <a:buFont typeface="Wingdings" pitchFamily="2" charset="2"/>
              <a:buAutoNum type="arabicPeriod"/>
              <a:defRPr/>
            </a:pPr>
            <a:endParaRPr lang="en-US" sz="2400" dirty="0" smtClean="0">
              <a:latin typeface="Times New Roman" pitchFamily="18" charset="0"/>
            </a:endParaRPr>
          </a:p>
          <a:p>
            <a:pPr marL="457200" indent="-457200" algn="just">
              <a:buFont typeface="Wingdings" pitchFamily="2" charset="2"/>
              <a:buAutoNum type="arabicPeriod"/>
              <a:defRPr/>
            </a:pPr>
            <a:r>
              <a:rPr lang="en-US" sz="2400" dirty="0" smtClean="0">
                <a:latin typeface="Times New Roman" pitchFamily="18" charset="0"/>
              </a:rPr>
              <a:t> What is the probability that he will answer more than  3 questions correctly?</a:t>
            </a:r>
            <a:endParaRPr lang="en-US" sz="2400" dirty="0">
              <a:latin typeface="Times New Roman" pitchFamily="18" charset="0"/>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DE0F868E-46BD-43A0-8434-36AF5F2405B1}" type="slidenum">
              <a:rPr lang="en-US" sz="1200">
                <a:solidFill>
                  <a:schemeClr val="tx1">
                    <a:tint val="75000"/>
                  </a:schemeClr>
                </a:solidFill>
                <a:latin typeface="Tahoma" pitchFamily="34" charset="0"/>
              </a:rPr>
              <a:pPr algn="r" eaLnBrk="0" hangingPunct="0">
                <a:defRPr/>
              </a:pPr>
              <a:t>10</a:t>
            </a:fld>
            <a:endParaRPr lang="en-US" sz="1200">
              <a:solidFill>
                <a:schemeClr val="tx1">
                  <a:tint val="75000"/>
                </a:schemeClr>
              </a:solidFill>
              <a:latin typeface="Tahoma" pitchFamily="34" charset="0"/>
            </a:endParaRPr>
          </a:p>
        </p:txBody>
      </p:sp>
      <p:sp>
        <p:nvSpPr>
          <p:cNvPr id="6" name="Date Placeholder 5"/>
          <p:cNvSpPr>
            <a:spLocks noGrp="1"/>
          </p:cNvSpPr>
          <p:nvPr>
            <p:ph type="dt" sz="half" idx="10"/>
          </p:nvPr>
        </p:nvSpPr>
        <p:spPr/>
        <p:txBody>
          <a:bodyPr/>
          <a:lstStyle/>
          <a:p>
            <a:fld id="{4AA6666B-4484-47F0-A15D-21E56905F585}" type="datetime1">
              <a:rPr lang="en-US" smtClean="0"/>
              <a:t>31-May-18</a:t>
            </a:fld>
            <a:endParaRPr lang="en-US"/>
          </a:p>
        </p:txBody>
      </p:sp>
      <p:sp>
        <p:nvSpPr>
          <p:cNvPr id="7" name="Footer Placeholder 6"/>
          <p:cNvSpPr>
            <a:spLocks noGrp="1"/>
          </p:cNvSpPr>
          <p:nvPr>
            <p:ph type="ftr" sz="quarter" idx="11"/>
          </p:nvPr>
        </p:nvSpPr>
        <p:spPr/>
        <p:txBody>
          <a:bodyPr/>
          <a:lstStyle/>
          <a:p>
            <a:r>
              <a:rPr lang="en-US" smtClean="0"/>
              <a:t>Probability Distributions        </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715962"/>
          </a:xfrm>
        </p:spPr>
        <p:txBody>
          <a:bodyPr/>
          <a:lstStyle/>
          <a:p>
            <a:pPr eaLnBrk="1" hangingPunct="1"/>
            <a:r>
              <a:rPr lang="en-US" sz="4000" dirty="0" smtClean="0"/>
              <a:t>9.2 Poisson Distribution </a:t>
            </a:r>
          </a:p>
        </p:txBody>
      </p:sp>
      <p:sp>
        <p:nvSpPr>
          <p:cNvPr id="74755" name="Content Placeholder 2"/>
          <p:cNvSpPr>
            <a:spLocks noGrp="1"/>
          </p:cNvSpPr>
          <p:nvPr>
            <p:ph idx="1"/>
          </p:nvPr>
        </p:nvSpPr>
        <p:spPr>
          <a:xfrm>
            <a:off x="457200" y="1219200"/>
            <a:ext cx="8229600" cy="4906963"/>
          </a:xfrm>
        </p:spPr>
        <p:txBody>
          <a:bodyPr>
            <a:normAutofit lnSpcReduction="10000"/>
          </a:bodyPr>
          <a:lstStyle/>
          <a:p>
            <a:pPr algn="just" eaLnBrk="1" hangingPunct="1">
              <a:buFont typeface="Wingdings" pitchFamily="2" charset="2"/>
              <a:buChar char="§"/>
            </a:pPr>
            <a:r>
              <a:rPr lang="en-US" sz="2800" dirty="0" smtClean="0"/>
              <a:t>A kind of discrete probability distribution that applies to </a:t>
            </a:r>
            <a:r>
              <a:rPr lang="en-US" sz="2800" dirty="0" smtClean="0">
                <a:solidFill>
                  <a:schemeClr val="accent2"/>
                </a:solidFill>
              </a:rPr>
              <a:t>occurrence of some event over a specified interval.</a:t>
            </a:r>
          </a:p>
          <a:p>
            <a:pPr marL="0" indent="0" algn="just" eaLnBrk="1" hangingPunct="1">
              <a:buNone/>
            </a:pPr>
            <a:r>
              <a:rPr lang="en-US" sz="2800" dirty="0" smtClean="0"/>
              <a:t>Example </a:t>
            </a:r>
          </a:p>
          <a:p>
            <a:pPr lvl="0"/>
            <a:r>
              <a:rPr lang="en-US" sz="2800" dirty="0" smtClean="0"/>
              <a:t>Number of telephone calls made to a switch board in a given minute.</a:t>
            </a:r>
          </a:p>
          <a:p>
            <a:pPr lvl="0"/>
            <a:r>
              <a:rPr lang="en-US" sz="2800" dirty="0" smtClean="0"/>
              <a:t>Number of bacteria per slide </a:t>
            </a:r>
          </a:p>
          <a:p>
            <a:pPr lvl="0"/>
            <a:r>
              <a:rPr lang="en-US" sz="2800" dirty="0" smtClean="0"/>
              <a:t>Number of road accidents on a particular motorway in one day</a:t>
            </a:r>
          </a:p>
          <a:p>
            <a:pPr lvl="0"/>
            <a:r>
              <a:rPr lang="en-US" sz="2800" dirty="0" smtClean="0"/>
              <a:t>Number of natural hazards per year. etc. have a poison distribution</a:t>
            </a:r>
            <a:endParaRPr lang="en-US" sz="2800" dirty="0"/>
          </a:p>
        </p:txBody>
      </p:sp>
      <p:sp>
        <p:nvSpPr>
          <p:cNvPr id="4" name="Date Placeholder 3"/>
          <p:cNvSpPr>
            <a:spLocks noGrp="1"/>
          </p:cNvSpPr>
          <p:nvPr>
            <p:ph type="dt" sz="quarter" idx="10"/>
          </p:nvPr>
        </p:nvSpPr>
        <p:spPr/>
        <p:txBody>
          <a:bodyPr/>
          <a:lstStyle/>
          <a:p>
            <a:pPr>
              <a:defRPr/>
            </a:pPr>
            <a:fld id="{C2AD9E2D-3BEB-4565-9024-78C57E19D7CC}" type="datetime1">
              <a:rPr lang="en-US" smtClean="0"/>
              <a:t>31-May-18</a:t>
            </a:fld>
            <a:endParaRPr lang="en-US" dirty="0"/>
          </a:p>
        </p:txBody>
      </p:sp>
      <p:sp>
        <p:nvSpPr>
          <p:cNvPr id="5" name="Footer Placeholder 4"/>
          <p:cNvSpPr>
            <a:spLocks noGrp="1"/>
          </p:cNvSpPr>
          <p:nvPr>
            <p:ph type="ftr" sz="quarter" idx="11"/>
          </p:nvPr>
        </p:nvSpPr>
        <p:spPr/>
        <p:txBody>
          <a:bodyPr/>
          <a:lstStyle/>
          <a:p>
            <a:pPr>
              <a:defRPr/>
            </a:pPr>
            <a:r>
              <a:rPr lang="en-US" smtClean="0"/>
              <a:t>Probability Distributions        </a:t>
            </a:r>
            <a:endParaRPr lang="en-US"/>
          </a:p>
        </p:txBody>
      </p:sp>
      <p:sp>
        <p:nvSpPr>
          <p:cNvPr id="6" name="Slide Number Placeholder 5"/>
          <p:cNvSpPr>
            <a:spLocks noGrp="1"/>
          </p:cNvSpPr>
          <p:nvPr>
            <p:ph type="sldNum" sz="quarter" idx="12"/>
          </p:nvPr>
        </p:nvSpPr>
        <p:spPr/>
        <p:txBody>
          <a:bodyPr/>
          <a:lstStyle/>
          <a:p>
            <a:pPr>
              <a:defRPr/>
            </a:pPr>
            <a:fld id="{8A837518-5637-4CC0-8EA7-C0F700A54E18}"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smtClean="0"/>
              <a:t>Poisson Distribution Con…</a:t>
            </a:r>
          </a:p>
        </p:txBody>
      </p:sp>
      <p:sp>
        <p:nvSpPr>
          <p:cNvPr id="76803" name="Content Placeholder 2"/>
          <p:cNvSpPr>
            <a:spLocks noGrp="1"/>
          </p:cNvSpPr>
          <p:nvPr>
            <p:ph idx="1"/>
          </p:nvPr>
        </p:nvSpPr>
        <p:spPr/>
        <p:txBody>
          <a:bodyPr/>
          <a:lstStyle/>
          <a:p>
            <a:pPr algn="just" eaLnBrk="1" hangingPunct="1"/>
            <a:r>
              <a:rPr lang="en-US" dirty="0" smtClean="0"/>
              <a:t>Suppose events happen randomly and independently in time at a constant rate. If events happen with rate λ events per unit time, the probability of x events happening in unit time is</a:t>
            </a:r>
          </a:p>
          <a:p>
            <a:pPr algn="just" eaLnBrk="1" hangingPunct="1">
              <a:buFont typeface="Wingdings 2" pitchFamily="18" charset="2"/>
              <a:buNone/>
            </a:pPr>
            <a:r>
              <a:rPr lang="en-US" dirty="0" smtClean="0"/>
              <a:t>   P(x) =                       where </a:t>
            </a:r>
            <a:r>
              <a:rPr lang="en-US" dirty="0" smtClean="0">
                <a:solidFill>
                  <a:srgbClr val="FF0000"/>
                </a:solidFill>
              </a:rPr>
              <a:t>e</a:t>
            </a:r>
            <a:r>
              <a:rPr lang="en-US" dirty="0" smtClean="0">
                <a:solidFill>
                  <a:srgbClr val="FF0000"/>
                </a:solidFill>
                <a:latin typeface="Arial" charset="0"/>
                <a:cs typeface="Arial" charset="0"/>
              </a:rPr>
              <a:t>≈ 2.71828</a:t>
            </a:r>
            <a:endParaRPr lang="en-US" dirty="0" smtClean="0">
              <a:solidFill>
                <a:srgbClr val="FF0000"/>
              </a:solidFill>
            </a:endParaRPr>
          </a:p>
        </p:txBody>
      </p:sp>
      <p:sp>
        <p:nvSpPr>
          <p:cNvPr id="68614" name="Footer Placeholder 7"/>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en-US" smtClean="0"/>
              <a:t>Probability Distributions        </a:t>
            </a:r>
            <a:endParaRPr lang="en-US"/>
          </a:p>
        </p:txBody>
      </p:sp>
      <p:sp>
        <p:nvSpPr>
          <p:cNvPr id="5" name="Slide Number Placeholder 4"/>
          <p:cNvSpPr>
            <a:spLocks noGrp="1"/>
          </p:cNvSpPr>
          <p:nvPr>
            <p:ph type="sldNum" sz="quarter" idx="12"/>
          </p:nvPr>
        </p:nvSpPr>
        <p:spPr/>
        <p:txBody>
          <a:bodyPr/>
          <a:lstStyle/>
          <a:p>
            <a:pPr>
              <a:defRPr/>
            </a:pPr>
            <a:fld id="{4DB1137C-7A01-4DA5-9DD5-E7D69B91003B}" type="slidenum">
              <a:rPr lang="en-US"/>
              <a:pPr>
                <a:defRPr/>
              </a:pPr>
              <a:t>12</a:t>
            </a:fld>
            <a:endParaRPr lang="en-US"/>
          </a:p>
        </p:txBody>
      </p:sp>
      <p:pic>
        <p:nvPicPr>
          <p:cNvPr id="76806" name="Picture 2"/>
          <p:cNvPicPr>
            <a:picLocks noChangeAspect="1" noChangeArrowheads="1"/>
          </p:cNvPicPr>
          <p:nvPr/>
        </p:nvPicPr>
        <p:blipFill>
          <a:blip r:embed="rId3"/>
          <a:srcRect/>
          <a:stretch>
            <a:fillRect/>
          </a:stretch>
        </p:blipFill>
        <p:spPr bwMode="auto">
          <a:xfrm>
            <a:off x="1905000" y="4191000"/>
            <a:ext cx="1828800" cy="722313"/>
          </a:xfrm>
          <a:prstGeom prst="rect">
            <a:avLst/>
          </a:prstGeom>
          <a:noFill/>
          <a:ln w="9525">
            <a:noFill/>
            <a:miter lim="800000"/>
            <a:headEnd/>
            <a:tailEnd/>
          </a:ln>
        </p:spPr>
      </p:pic>
      <p:sp>
        <p:nvSpPr>
          <p:cNvPr id="7" name="Date Placeholder 6"/>
          <p:cNvSpPr>
            <a:spLocks noGrp="1"/>
          </p:cNvSpPr>
          <p:nvPr>
            <p:ph type="dt" sz="quarter" idx="10"/>
          </p:nvPr>
        </p:nvSpPr>
        <p:spPr/>
        <p:txBody>
          <a:bodyPr/>
          <a:lstStyle/>
          <a:p>
            <a:pPr>
              <a:defRPr/>
            </a:pPr>
            <a:fld id="{51DD51BC-814F-45EF-BDE3-7FBBBF4F5333}" type="datetime1">
              <a:rPr lang="en-US" smtClean="0"/>
              <a:t>31-May-18</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rtlCol="0">
            <a:normAutofit fontScale="90000"/>
          </a:bodyPr>
          <a:lstStyle/>
          <a:p>
            <a:pPr eaLnBrk="1" fontAlgn="auto" hangingPunct="1">
              <a:spcAft>
                <a:spcPts val="0"/>
              </a:spcAft>
              <a:defRPr/>
            </a:pPr>
            <a:r>
              <a:rPr lang="en-US" dirty="0" smtClean="0">
                <a:solidFill>
                  <a:srgbClr val="0070C0"/>
                </a:solidFill>
              </a:rPr>
              <a:t>Example</a:t>
            </a:r>
            <a:endParaRPr lang="en-US" dirty="0">
              <a:solidFill>
                <a:srgbClr val="0070C0"/>
              </a:solidFill>
            </a:endParaRPr>
          </a:p>
        </p:txBody>
      </p:sp>
      <p:sp>
        <p:nvSpPr>
          <p:cNvPr id="3" name="Content Placeholder 2"/>
          <p:cNvSpPr>
            <a:spLocks noGrp="1"/>
          </p:cNvSpPr>
          <p:nvPr>
            <p:ph idx="1"/>
          </p:nvPr>
        </p:nvSpPr>
        <p:spPr>
          <a:xfrm>
            <a:off x="304800" y="990600"/>
            <a:ext cx="8382000" cy="5562600"/>
          </a:xfrm>
        </p:spPr>
        <p:txBody>
          <a:bodyPr rtlCol="0">
            <a:normAutofit fontScale="92500" lnSpcReduction="20000"/>
          </a:bodyPr>
          <a:lstStyle/>
          <a:p>
            <a:pPr algn="just" eaLnBrk="1" fontAlgn="auto" hangingPunct="1">
              <a:lnSpc>
                <a:spcPct val="150000"/>
              </a:lnSpc>
              <a:spcAft>
                <a:spcPts val="0"/>
              </a:spcAft>
              <a:buFont typeface="Arial" pitchFamily="34" charset="0"/>
              <a:buChar char="•"/>
              <a:defRPr/>
            </a:pPr>
            <a:r>
              <a:rPr lang="en-US" dirty="0" smtClean="0"/>
              <a:t>The daily number of new registrations of HIV is 2.2 on average </a:t>
            </a:r>
          </a:p>
          <a:p>
            <a:pPr algn="just" eaLnBrk="1" fontAlgn="auto" hangingPunct="1">
              <a:lnSpc>
                <a:spcPct val="150000"/>
              </a:lnSpc>
              <a:spcAft>
                <a:spcPts val="0"/>
              </a:spcAft>
              <a:buFont typeface="Wingdings 2" pitchFamily="18" charset="2"/>
              <a:buNone/>
              <a:defRPr/>
            </a:pPr>
            <a:r>
              <a:rPr lang="en-US" dirty="0" smtClean="0"/>
              <a:t> what is the probability of </a:t>
            </a:r>
          </a:p>
          <a:p>
            <a:pPr marL="514350" indent="-514350" algn="just" eaLnBrk="1" fontAlgn="auto" hangingPunct="1">
              <a:lnSpc>
                <a:spcPct val="150000"/>
              </a:lnSpc>
              <a:spcAft>
                <a:spcPts val="0"/>
              </a:spcAft>
              <a:buFont typeface="Wingdings 2" pitchFamily="18" charset="2"/>
              <a:buAutoNum type="alphaLcParenR"/>
              <a:defRPr/>
            </a:pPr>
            <a:r>
              <a:rPr lang="en-US" dirty="0" smtClean="0"/>
              <a:t>Getting no new cases</a:t>
            </a:r>
          </a:p>
          <a:p>
            <a:pPr marL="514350" indent="-514350" algn="just" eaLnBrk="1" fontAlgn="auto" hangingPunct="1">
              <a:lnSpc>
                <a:spcPct val="150000"/>
              </a:lnSpc>
              <a:spcAft>
                <a:spcPts val="0"/>
              </a:spcAft>
              <a:buFont typeface="Wingdings 2" pitchFamily="18" charset="2"/>
              <a:buAutoNum type="alphaLcParenR"/>
              <a:defRPr/>
            </a:pPr>
            <a:r>
              <a:rPr lang="en-US" dirty="0" smtClean="0"/>
              <a:t> Getting 1 case</a:t>
            </a:r>
          </a:p>
          <a:p>
            <a:pPr algn="just" eaLnBrk="1" fontAlgn="auto" hangingPunct="1">
              <a:lnSpc>
                <a:spcPct val="150000"/>
              </a:lnSpc>
              <a:spcAft>
                <a:spcPts val="0"/>
              </a:spcAft>
              <a:buFont typeface="Wingdings 2" pitchFamily="18" charset="2"/>
              <a:buNone/>
              <a:defRPr/>
            </a:pPr>
            <a:r>
              <a:rPr lang="en-US" dirty="0" smtClean="0"/>
              <a:t>c) Getting 2 cases</a:t>
            </a:r>
          </a:p>
          <a:p>
            <a:pPr algn="just" eaLnBrk="1" fontAlgn="auto" hangingPunct="1">
              <a:lnSpc>
                <a:spcPct val="150000"/>
              </a:lnSpc>
              <a:spcAft>
                <a:spcPts val="0"/>
              </a:spcAft>
              <a:buFont typeface="Wingdings 2" pitchFamily="18" charset="2"/>
              <a:buNone/>
              <a:defRPr/>
            </a:pPr>
            <a:r>
              <a:rPr lang="en-US" dirty="0" smtClean="0"/>
              <a:t>d) Getting 3 cases</a:t>
            </a:r>
          </a:p>
          <a:p>
            <a:pPr algn="just" eaLnBrk="1" fontAlgn="auto" hangingPunct="1">
              <a:lnSpc>
                <a:spcPct val="150000"/>
              </a:lnSpc>
              <a:spcAft>
                <a:spcPts val="0"/>
              </a:spcAft>
              <a:buFont typeface="Wingdings 2" pitchFamily="18" charset="2"/>
              <a:buNone/>
              <a:defRPr/>
            </a:pPr>
            <a:r>
              <a:rPr lang="en-US" dirty="0" smtClean="0"/>
              <a:t>e) Getting 4 cases</a:t>
            </a:r>
          </a:p>
          <a:p>
            <a:pPr eaLnBrk="1" fontAlgn="auto" hangingPunct="1">
              <a:spcAft>
                <a:spcPts val="0"/>
              </a:spcAft>
              <a:buFont typeface="Wingdings 2" pitchFamily="18" charset="2"/>
              <a:buNone/>
              <a:defRPr/>
            </a:pPr>
            <a:endParaRPr lang="en-US" dirty="0"/>
          </a:p>
        </p:txBody>
      </p:sp>
      <p:sp>
        <p:nvSpPr>
          <p:cNvPr id="69637" name="Footer Placeholder 5"/>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en-US" smtClean="0"/>
              <a:t>Probability Distributions        </a:t>
            </a:r>
            <a:endParaRPr lang="en-US"/>
          </a:p>
        </p:txBody>
      </p:sp>
      <p:sp>
        <p:nvSpPr>
          <p:cNvPr id="5" name="Slide Number Placeholder 4"/>
          <p:cNvSpPr>
            <a:spLocks noGrp="1"/>
          </p:cNvSpPr>
          <p:nvPr>
            <p:ph type="sldNum" sz="quarter" idx="12"/>
          </p:nvPr>
        </p:nvSpPr>
        <p:spPr/>
        <p:txBody>
          <a:bodyPr/>
          <a:lstStyle/>
          <a:p>
            <a:pPr>
              <a:defRPr/>
            </a:pPr>
            <a:fld id="{250BCEAE-970B-4C6C-9BF9-CA175D8F432D}" type="slidenum">
              <a:rPr lang="en-US"/>
              <a:pPr>
                <a:defRPr/>
              </a:pPr>
              <a:t>13</a:t>
            </a:fld>
            <a:endParaRPr lang="en-US"/>
          </a:p>
        </p:txBody>
      </p:sp>
      <p:sp>
        <p:nvSpPr>
          <p:cNvPr id="6" name="Date Placeholder 5"/>
          <p:cNvSpPr>
            <a:spLocks noGrp="1"/>
          </p:cNvSpPr>
          <p:nvPr>
            <p:ph type="dt" sz="quarter" idx="10"/>
          </p:nvPr>
        </p:nvSpPr>
        <p:spPr/>
        <p:txBody>
          <a:bodyPr/>
          <a:lstStyle/>
          <a:p>
            <a:pPr>
              <a:defRPr/>
            </a:pPr>
            <a:fld id="{375FDC9D-B119-4386-AFC1-08C529BB180E}" type="datetime1">
              <a:rPr lang="en-US" smtClean="0"/>
              <a:t>31-May-18</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33400"/>
          </a:xfrm>
        </p:spPr>
        <p:txBody>
          <a:bodyPr rtlCol="0">
            <a:normAutofit fontScale="90000"/>
          </a:bodyPr>
          <a:lstStyle/>
          <a:p>
            <a:pPr eaLnBrk="1" fontAlgn="auto" hangingPunct="1">
              <a:spcAft>
                <a:spcPts val="0"/>
              </a:spcAft>
              <a:defRPr/>
            </a:pPr>
            <a:r>
              <a:rPr lang="en-US" dirty="0" smtClean="0">
                <a:solidFill>
                  <a:srgbClr val="0070C0"/>
                </a:solidFill>
              </a:rPr>
              <a:t>Solution </a:t>
            </a:r>
            <a:endParaRPr lang="en-US" dirty="0">
              <a:solidFill>
                <a:srgbClr val="0070C0"/>
              </a:solidFill>
            </a:endParaRPr>
          </a:p>
        </p:txBody>
      </p:sp>
      <p:sp>
        <p:nvSpPr>
          <p:cNvPr id="78851" name="Content Placeholder 2"/>
          <p:cNvSpPr>
            <a:spLocks noGrp="1"/>
          </p:cNvSpPr>
          <p:nvPr>
            <p:ph idx="1"/>
          </p:nvPr>
        </p:nvSpPr>
        <p:spPr>
          <a:xfrm>
            <a:off x="304800" y="838200"/>
            <a:ext cx="8382000" cy="5562600"/>
          </a:xfrm>
        </p:spPr>
        <p:txBody>
          <a:bodyPr/>
          <a:lstStyle/>
          <a:p>
            <a:pPr eaLnBrk="1" hangingPunct="1">
              <a:buFont typeface="Wingdings 2" pitchFamily="18" charset="2"/>
              <a:buNone/>
            </a:pPr>
            <a:r>
              <a:rPr lang="en-US" smtClean="0"/>
              <a:t>a) </a:t>
            </a:r>
            <a:r>
              <a:rPr lang="en-US" i="1" smtClean="0"/>
              <a:t>P(x= 0) =                        = 0.111</a:t>
            </a:r>
          </a:p>
          <a:p>
            <a:pPr eaLnBrk="1" hangingPunct="1">
              <a:buFont typeface="Wingdings 2" pitchFamily="18" charset="2"/>
              <a:buNone/>
            </a:pPr>
            <a:r>
              <a:rPr lang="en-US" i="1" smtClean="0"/>
              <a:t>b) p(X=1) </a:t>
            </a:r>
            <a:r>
              <a:rPr lang="en-US" smtClean="0"/>
              <a:t>= 0.244</a:t>
            </a:r>
          </a:p>
          <a:p>
            <a:pPr eaLnBrk="1" hangingPunct="1">
              <a:buFont typeface="Wingdings 2" pitchFamily="18" charset="2"/>
              <a:buNone/>
            </a:pPr>
            <a:r>
              <a:rPr lang="en-US" i="1" smtClean="0"/>
              <a:t>c) p(x=2) </a:t>
            </a:r>
            <a:r>
              <a:rPr lang="en-US" smtClean="0"/>
              <a:t>= 0.268</a:t>
            </a:r>
          </a:p>
          <a:p>
            <a:pPr eaLnBrk="1" hangingPunct="1">
              <a:buFont typeface="Wingdings 2" pitchFamily="18" charset="2"/>
              <a:buNone/>
            </a:pPr>
            <a:r>
              <a:rPr lang="en-US" i="1" smtClean="0"/>
              <a:t>d) p(x=3) </a:t>
            </a:r>
            <a:r>
              <a:rPr lang="en-US" smtClean="0"/>
              <a:t>= 0.197</a:t>
            </a:r>
          </a:p>
          <a:p>
            <a:pPr eaLnBrk="1" hangingPunct="1">
              <a:buFont typeface="Wingdings 2" pitchFamily="18" charset="2"/>
              <a:buNone/>
            </a:pPr>
            <a:r>
              <a:rPr lang="en-US" i="1" smtClean="0"/>
              <a:t>e) p(x=4) </a:t>
            </a:r>
            <a:r>
              <a:rPr lang="en-US" smtClean="0"/>
              <a:t>= 0.108</a:t>
            </a:r>
          </a:p>
        </p:txBody>
      </p:sp>
      <p:sp>
        <p:nvSpPr>
          <p:cNvPr id="70664" name="Footer Placeholder 8"/>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en-US" smtClean="0"/>
              <a:t>Probability Distributions        </a:t>
            </a:r>
            <a:endParaRPr lang="en-US"/>
          </a:p>
        </p:txBody>
      </p:sp>
      <p:sp>
        <p:nvSpPr>
          <p:cNvPr id="5" name="Slide Number Placeholder 4"/>
          <p:cNvSpPr>
            <a:spLocks noGrp="1"/>
          </p:cNvSpPr>
          <p:nvPr>
            <p:ph type="sldNum" sz="quarter" idx="12"/>
          </p:nvPr>
        </p:nvSpPr>
        <p:spPr/>
        <p:txBody>
          <a:bodyPr/>
          <a:lstStyle/>
          <a:p>
            <a:pPr>
              <a:defRPr/>
            </a:pPr>
            <a:fld id="{FF83F083-6BDD-48A2-8B42-A28B9D809319}" type="slidenum">
              <a:rPr lang="en-US"/>
              <a:pPr>
                <a:defRPr/>
              </a:pPr>
              <a:t>14</a:t>
            </a:fld>
            <a:endParaRPr lang="en-US"/>
          </a:p>
        </p:txBody>
      </p:sp>
      <p:sp>
        <p:nvSpPr>
          <p:cNvPr id="7885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n-US"/>
          </a:p>
        </p:txBody>
      </p:sp>
      <p:pic>
        <p:nvPicPr>
          <p:cNvPr id="7885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90800" y="914400"/>
            <a:ext cx="1295400" cy="609600"/>
          </a:xfrm>
          <a:prstGeom prst="rect">
            <a:avLst/>
          </a:prstGeom>
          <a:noFill/>
          <a:ln w="9525">
            <a:noFill/>
            <a:miter lim="800000"/>
            <a:headEnd/>
            <a:tailEnd/>
          </a:ln>
        </p:spPr>
      </p:pic>
      <p:sp>
        <p:nvSpPr>
          <p:cNvPr id="78856" name="Rectangle 3"/>
          <p:cNvSpPr>
            <a:spLocks noChangeArrowheads="1"/>
          </p:cNvSpPr>
          <p:nvPr/>
        </p:nvSpPr>
        <p:spPr bwMode="auto">
          <a:xfrm>
            <a:off x="0" y="809625"/>
            <a:ext cx="9144000" cy="457200"/>
          </a:xfrm>
          <a:prstGeom prst="rect">
            <a:avLst/>
          </a:prstGeom>
          <a:noFill/>
          <a:ln w="9525">
            <a:noFill/>
            <a:miter lim="800000"/>
            <a:headEnd/>
            <a:tailEnd/>
          </a:ln>
        </p:spPr>
        <p:txBody>
          <a:bodyPr wrap="none" anchor="ctr">
            <a:spAutoFit/>
          </a:bodyPr>
          <a:lstStyle/>
          <a:p>
            <a:endParaRPr lang="en-US" sz="1800" b="0">
              <a:latin typeface="Arial" charset="0"/>
              <a:cs typeface="Arial" charset="0"/>
            </a:endParaRPr>
          </a:p>
        </p:txBody>
      </p:sp>
      <p:sp>
        <p:nvSpPr>
          <p:cNvPr id="9" name="Date Placeholder 8"/>
          <p:cNvSpPr>
            <a:spLocks noGrp="1"/>
          </p:cNvSpPr>
          <p:nvPr>
            <p:ph type="dt" sz="quarter" idx="10"/>
          </p:nvPr>
        </p:nvSpPr>
        <p:spPr/>
        <p:txBody>
          <a:bodyPr/>
          <a:lstStyle/>
          <a:p>
            <a:pPr>
              <a:defRPr/>
            </a:pPr>
            <a:fld id="{99C042AA-EA1B-453F-9948-029CB9CC7B7D}" type="datetime1">
              <a:rPr lang="en-US" smtClean="0"/>
              <a:t>31-May-18</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792162"/>
          </a:xfrm>
        </p:spPr>
        <p:txBody>
          <a:bodyPr rtlCol="0">
            <a:normAutofit fontScale="90000"/>
          </a:bodyPr>
          <a:lstStyle/>
          <a:p>
            <a:pPr eaLnBrk="1" fontAlgn="auto" hangingPunct="1">
              <a:spcAft>
                <a:spcPts val="0"/>
              </a:spcAft>
              <a:defRPr/>
            </a:pPr>
            <a:r>
              <a:rPr lang="en-US" smtClean="0">
                <a:solidFill>
                  <a:srgbClr val="0070C0"/>
                </a:solidFill>
              </a:rPr>
              <a:t>Characteristics of poison distribution</a:t>
            </a:r>
          </a:p>
        </p:txBody>
      </p:sp>
      <p:sp>
        <p:nvSpPr>
          <p:cNvPr id="79875" name="Content Placeholder 2"/>
          <p:cNvSpPr>
            <a:spLocks noGrp="1"/>
          </p:cNvSpPr>
          <p:nvPr>
            <p:ph idx="1"/>
          </p:nvPr>
        </p:nvSpPr>
        <p:spPr>
          <a:xfrm>
            <a:off x="304800" y="1143000"/>
            <a:ext cx="8382000" cy="4648200"/>
          </a:xfrm>
        </p:spPr>
        <p:txBody>
          <a:bodyPr/>
          <a:lstStyle/>
          <a:p>
            <a:pPr algn="just" eaLnBrk="1" hangingPunct="1">
              <a:lnSpc>
                <a:spcPct val="120000"/>
              </a:lnSpc>
              <a:buFont typeface="Wingdings 2" pitchFamily="18" charset="2"/>
              <a:buNone/>
            </a:pPr>
            <a:r>
              <a:rPr lang="en-US" sz="2800" smtClean="0">
                <a:sym typeface="Wingdings 2" pitchFamily="18" charset="2"/>
              </a:rPr>
              <a:t></a:t>
            </a:r>
            <a:r>
              <a:rPr lang="en-US" sz="2800" smtClean="0"/>
              <a:t>The Poisson distribution is very asymmetric when its mean is small</a:t>
            </a:r>
          </a:p>
          <a:p>
            <a:pPr algn="just" eaLnBrk="1" hangingPunct="1">
              <a:lnSpc>
                <a:spcPct val="120000"/>
              </a:lnSpc>
              <a:buFont typeface="Wingdings 2" pitchFamily="18" charset="2"/>
              <a:buChar char="E"/>
            </a:pPr>
            <a:r>
              <a:rPr lang="en-US" sz="2800" smtClean="0"/>
              <a:t>With large means it becomes nearly symmetric</a:t>
            </a:r>
          </a:p>
          <a:p>
            <a:pPr algn="just" eaLnBrk="1" hangingPunct="1">
              <a:lnSpc>
                <a:spcPct val="120000"/>
              </a:lnSpc>
              <a:buFont typeface="Wingdings 2" pitchFamily="18" charset="2"/>
              <a:buChar char="E"/>
            </a:pPr>
            <a:r>
              <a:rPr lang="en-US" sz="2800" smtClean="0"/>
              <a:t> It has no theoretical maximum value, but the probabilities tail off towards zero very quickly</a:t>
            </a:r>
          </a:p>
          <a:p>
            <a:pPr algn="just" eaLnBrk="1" hangingPunct="1">
              <a:lnSpc>
                <a:spcPct val="120000"/>
              </a:lnSpc>
              <a:buFont typeface="Wingdings 2" pitchFamily="18" charset="2"/>
              <a:buChar char="E"/>
            </a:pPr>
            <a:r>
              <a:rPr lang="en-US" sz="2800" smtClean="0">
                <a:solidFill>
                  <a:srgbClr val="FF0000"/>
                </a:solidFill>
              </a:rPr>
              <a:t>λ</a:t>
            </a:r>
            <a:r>
              <a:rPr lang="en-US" sz="2800" smtClean="0"/>
              <a:t> is the parameter of the Poisson distribution</a:t>
            </a:r>
          </a:p>
          <a:p>
            <a:pPr algn="just" eaLnBrk="1" hangingPunct="1">
              <a:lnSpc>
                <a:spcPct val="120000"/>
              </a:lnSpc>
              <a:buFont typeface="Wingdings 2" pitchFamily="18" charset="2"/>
              <a:buChar char="E"/>
            </a:pPr>
            <a:r>
              <a:rPr lang="en-US" sz="2800" smtClean="0"/>
              <a:t> The mean is </a:t>
            </a:r>
            <a:r>
              <a:rPr lang="en-US" sz="2800" smtClean="0">
                <a:solidFill>
                  <a:srgbClr val="FF0000"/>
                </a:solidFill>
              </a:rPr>
              <a:t>λ</a:t>
            </a:r>
            <a:r>
              <a:rPr lang="en-US" sz="2800" smtClean="0"/>
              <a:t> and the variance is also </a:t>
            </a:r>
            <a:r>
              <a:rPr lang="en-US" sz="2800" smtClean="0">
                <a:solidFill>
                  <a:srgbClr val="FF0000"/>
                </a:solidFill>
              </a:rPr>
              <a:t>λ</a:t>
            </a:r>
          </a:p>
        </p:txBody>
      </p:sp>
      <p:sp>
        <p:nvSpPr>
          <p:cNvPr id="71685" name="Footer Placeholder 5"/>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en-US" smtClean="0"/>
              <a:t>Probability Distributions        </a:t>
            </a:r>
            <a:endParaRPr lang="en-US"/>
          </a:p>
        </p:txBody>
      </p:sp>
      <p:sp>
        <p:nvSpPr>
          <p:cNvPr id="5" name="Slide Number Placeholder 4"/>
          <p:cNvSpPr>
            <a:spLocks noGrp="1"/>
          </p:cNvSpPr>
          <p:nvPr>
            <p:ph type="sldNum" sz="quarter" idx="12"/>
          </p:nvPr>
        </p:nvSpPr>
        <p:spPr/>
        <p:txBody>
          <a:bodyPr/>
          <a:lstStyle/>
          <a:p>
            <a:pPr>
              <a:defRPr/>
            </a:pPr>
            <a:fld id="{EC97F8D7-75AE-4642-99D6-24742C9800E1}" type="slidenum">
              <a:rPr lang="en-US"/>
              <a:pPr>
                <a:defRPr/>
              </a:pPr>
              <a:t>15</a:t>
            </a:fld>
            <a:endParaRPr lang="en-US"/>
          </a:p>
        </p:txBody>
      </p:sp>
      <p:sp>
        <p:nvSpPr>
          <p:cNvPr id="6" name="Date Placeholder 5"/>
          <p:cNvSpPr>
            <a:spLocks noGrp="1"/>
          </p:cNvSpPr>
          <p:nvPr>
            <p:ph type="dt" sz="quarter" idx="10"/>
          </p:nvPr>
        </p:nvSpPr>
        <p:spPr/>
        <p:txBody>
          <a:bodyPr/>
          <a:lstStyle/>
          <a:p>
            <a:pPr>
              <a:defRPr/>
            </a:pPr>
            <a:fld id="{0AD5DAED-A0BE-4FA4-8556-BA06FD9F5C32}" type="datetime1">
              <a:rPr lang="en-US" smtClean="0"/>
              <a:t>31-May-18</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914400"/>
          </a:xfrm>
        </p:spPr>
        <p:txBody>
          <a:bodyPr rtlCol="0">
            <a:normAutofit fontScale="90000"/>
          </a:bodyPr>
          <a:lstStyle/>
          <a:p>
            <a:pPr algn="just" eaLnBrk="1" fontAlgn="auto" hangingPunct="1">
              <a:spcAft>
                <a:spcPts val="0"/>
              </a:spcAft>
              <a:defRPr/>
            </a:pPr>
            <a:r>
              <a:rPr lang="en-US" dirty="0" smtClean="0">
                <a:solidFill>
                  <a:srgbClr val="0070C0"/>
                </a:solidFill>
              </a:rPr>
              <a:t>A poison distribution differs from binomial</a:t>
            </a:r>
            <a:endParaRPr lang="en-US" dirty="0">
              <a:solidFill>
                <a:srgbClr val="0070C0"/>
              </a:solidFill>
            </a:endParaRPr>
          </a:p>
        </p:txBody>
      </p:sp>
      <p:sp>
        <p:nvSpPr>
          <p:cNvPr id="72707" name="Content Placeholder 2"/>
          <p:cNvSpPr>
            <a:spLocks noGrp="1"/>
          </p:cNvSpPr>
          <p:nvPr>
            <p:ph idx="1"/>
          </p:nvPr>
        </p:nvSpPr>
        <p:spPr>
          <a:xfrm>
            <a:off x="152400" y="990600"/>
            <a:ext cx="8763000" cy="5562600"/>
          </a:xfrm>
        </p:spPr>
        <p:txBody>
          <a:bodyPr rtlCol="0">
            <a:normAutofit fontScale="92500"/>
          </a:bodyPr>
          <a:lstStyle/>
          <a:p>
            <a:pPr marL="514350" indent="-514350" algn="just" eaLnBrk="1" fontAlgn="auto" hangingPunct="1">
              <a:spcAft>
                <a:spcPts val="0"/>
              </a:spcAft>
              <a:buFont typeface="Franklin Gothic Book" pitchFamily="34" charset="0"/>
              <a:buAutoNum type="arabicPeriod"/>
              <a:defRPr/>
            </a:pPr>
            <a:r>
              <a:rPr lang="en-US" sz="2800" dirty="0" smtClean="0"/>
              <a:t>The binomial distribution is affected by the sample size </a:t>
            </a:r>
            <a:r>
              <a:rPr lang="en-US" sz="2800" i="1" dirty="0" smtClean="0">
                <a:solidFill>
                  <a:srgbClr val="FF0000"/>
                </a:solidFill>
              </a:rPr>
              <a:t>n</a:t>
            </a:r>
            <a:r>
              <a:rPr lang="en-US" sz="2800" dirty="0" smtClean="0"/>
              <a:t> and the probability </a:t>
            </a:r>
            <a:r>
              <a:rPr lang="en-US" sz="2800" i="1" dirty="0" smtClean="0">
                <a:solidFill>
                  <a:srgbClr val="FF0000"/>
                </a:solidFill>
              </a:rPr>
              <a:t>p</a:t>
            </a:r>
            <a:r>
              <a:rPr lang="en-US" sz="2800" dirty="0" smtClean="0"/>
              <a:t>, where as the Poison distribution is affected by the mean </a:t>
            </a:r>
            <a:r>
              <a:rPr lang="en-US" sz="2800" dirty="0" smtClean="0">
                <a:solidFill>
                  <a:srgbClr val="FF0000"/>
                </a:solidFill>
              </a:rPr>
              <a:t>λ.</a:t>
            </a:r>
          </a:p>
          <a:p>
            <a:pPr marL="514350" indent="-514350" algn="just" eaLnBrk="1" fontAlgn="auto" hangingPunct="1">
              <a:spcAft>
                <a:spcPts val="0"/>
              </a:spcAft>
              <a:buFont typeface="Franklin Gothic Book" pitchFamily="34" charset="0"/>
              <a:buAutoNum type="arabicPeriod"/>
              <a:defRPr/>
            </a:pPr>
            <a:r>
              <a:rPr lang="en-US" sz="2800" dirty="0" smtClean="0"/>
              <a:t>In a binomial distribution, the possible value of the random variable </a:t>
            </a:r>
            <a:r>
              <a:rPr lang="en-US" sz="2800" i="1" dirty="0" smtClean="0">
                <a:solidFill>
                  <a:srgbClr val="FF0000"/>
                </a:solidFill>
              </a:rPr>
              <a:t>x are 0, 1, ………. n</a:t>
            </a:r>
            <a:r>
              <a:rPr lang="en-US" sz="2800" i="1" dirty="0" smtClean="0"/>
              <a:t>, </a:t>
            </a:r>
            <a:r>
              <a:rPr lang="en-US" sz="2800" dirty="0" smtClean="0"/>
              <a:t>but</a:t>
            </a:r>
            <a:r>
              <a:rPr lang="en-US" sz="2800" i="1" dirty="0" smtClean="0">
                <a:solidFill>
                  <a:srgbClr val="FF0000"/>
                </a:solidFill>
              </a:rPr>
              <a:t> </a:t>
            </a:r>
            <a:r>
              <a:rPr lang="en-US" sz="2800" dirty="0" smtClean="0"/>
              <a:t>a Poison distribution has possible </a:t>
            </a:r>
            <a:r>
              <a:rPr lang="en-US" sz="2800" i="1" dirty="0" smtClean="0">
                <a:solidFill>
                  <a:srgbClr val="FF0000"/>
                </a:solidFill>
              </a:rPr>
              <a:t>x </a:t>
            </a:r>
            <a:r>
              <a:rPr lang="en-US" sz="2800" dirty="0" smtClean="0"/>
              <a:t>values of </a:t>
            </a:r>
            <a:r>
              <a:rPr lang="en-US" sz="2800" i="1" dirty="0" smtClean="0">
                <a:solidFill>
                  <a:srgbClr val="FF0000"/>
                </a:solidFill>
              </a:rPr>
              <a:t>0,1,2,…. with no upper limit</a:t>
            </a:r>
            <a:r>
              <a:rPr lang="en-US" sz="2800" dirty="0" smtClean="0"/>
              <a:t>.</a:t>
            </a:r>
          </a:p>
          <a:p>
            <a:pPr marL="514350" indent="-514350" algn="just" eaLnBrk="1" fontAlgn="auto" hangingPunct="1">
              <a:spcAft>
                <a:spcPts val="0"/>
              </a:spcAft>
              <a:buFont typeface="Wingdings 2" pitchFamily="18" charset="2"/>
              <a:buChar char="E"/>
              <a:defRPr/>
            </a:pPr>
            <a:r>
              <a:rPr lang="en-US" sz="2800" i="1" dirty="0" smtClean="0">
                <a:solidFill>
                  <a:srgbClr val="002060"/>
                </a:solidFill>
                <a:sym typeface="Wingdings 2" pitchFamily="18" charset="2"/>
              </a:rPr>
              <a:t>The poison distribution is sometimes used to approximate the binomial distribution when n is large and p is small. One rule of thump is to use such an approximation when the following two condition are both satisfied</a:t>
            </a:r>
            <a:r>
              <a:rPr lang="en-US" sz="2800" i="1" dirty="0" smtClean="0">
                <a:sym typeface="Wingdings 2" pitchFamily="18" charset="2"/>
              </a:rPr>
              <a:t>:</a:t>
            </a:r>
          </a:p>
          <a:p>
            <a:pPr marL="514350" indent="-514350" algn="just" eaLnBrk="1" fontAlgn="auto" hangingPunct="1">
              <a:spcAft>
                <a:spcPts val="0"/>
              </a:spcAft>
              <a:buFont typeface="Wingdings 2" pitchFamily="18" charset="2"/>
              <a:buNone/>
              <a:defRPr/>
            </a:pPr>
            <a:r>
              <a:rPr lang="en-US" sz="2800" i="1" dirty="0" smtClean="0">
                <a:sym typeface="Wingdings 2" pitchFamily="18" charset="2"/>
              </a:rPr>
              <a:t>      1. n </a:t>
            </a:r>
            <a:r>
              <a:rPr lang="en-US" sz="2800" i="1" u="sng" dirty="0" smtClean="0">
                <a:sym typeface="Wingdings 2" pitchFamily="18" charset="2"/>
              </a:rPr>
              <a:t>&gt;</a:t>
            </a:r>
            <a:r>
              <a:rPr lang="en-US" sz="2800" i="1" dirty="0" smtClean="0">
                <a:sym typeface="Wingdings 2" pitchFamily="18" charset="2"/>
              </a:rPr>
              <a:t> 50, P </a:t>
            </a:r>
            <a:r>
              <a:rPr lang="en-US" sz="2800" i="1" u="sng" dirty="0" smtClean="0">
                <a:sym typeface="Wingdings 2" pitchFamily="18" charset="2"/>
              </a:rPr>
              <a:t>&lt;</a:t>
            </a:r>
            <a:r>
              <a:rPr lang="en-US" sz="2800" i="1" dirty="0" smtClean="0">
                <a:sym typeface="Wingdings 2" pitchFamily="18" charset="2"/>
              </a:rPr>
              <a:t> o.1</a:t>
            </a:r>
          </a:p>
          <a:p>
            <a:pPr marL="514350" indent="-514350" algn="just" eaLnBrk="1" fontAlgn="auto" hangingPunct="1">
              <a:spcAft>
                <a:spcPts val="0"/>
              </a:spcAft>
              <a:buFont typeface="Wingdings 2" pitchFamily="18" charset="2"/>
              <a:buNone/>
              <a:defRPr/>
            </a:pPr>
            <a:r>
              <a:rPr lang="en-US" sz="2800" i="1" dirty="0" smtClean="0">
                <a:sym typeface="Wingdings 2" pitchFamily="18" charset="2"/>
              </a:rPr>
              <a:t>      2. </a:t>
            </a:r>
            <a:r>
              <a:rPr lang="en-US" sz="2800" i="1" dirty="0" err="1" smtClean="0">
                <a:sym typeface="Wingdings 2" pitchFamily="18" charset="2"/>
              </a:rPr>
              <a:t>np</a:t>
            </a:r>
            <a:r>
              <a:rPr lang="en-US" sz="2800" i="1" dirty="0" smtClean="0">
                <a:sym typeface="Wingdings 2" pitchFamily="18" charset="2"/>
              </a:rPr>
              <a:t> </a:t>
            </a:r>
            <a:r>
              <a:rPr lang="en-US" sz="2800" i="1" u="sng" dirty="0" smtClean="0">
                <a:sym typeface="Wingdings 2" pitchFamily="18" charset="2"/>
              </a:rPr>
              <a:t>&lt;</a:t>
            </a:r>
            <a:r>
              <a:rPr lang="en-US" sz="2800" i="1" dirty="0" smtClean="0">
                <a:sym typeface="Wingdings 2" pitchFamily="18" charset="2"/>
              </a:rPr>
              <a:t> 5</a:t>
            </a:r>
            <a:endParaRPr lang="en-US" sz="2800" i="1" u="sng" dirty="0" smtClean="0"/>
          </a:p>
          <a:p>
            <a:pPr marL="514350" indent="-514350" eaLnBrk="1" fontAlgn="auto" hangingPunct="1">
              <a:spcAft>
                <a:spcPts val="0"/>
              </a:spcAft>
              <a:buFont typeface="Franklin Gothic Book" pitchFamily="34" charset="0"/>
              <a:buAutoNum type="arabicPeriod"/>
              <a:defRPr/>
            </a:pPr>
            <a:endParaRPr lang="en-US" dirty="0" smtClean="0"/>
          </a:p>
        </p:txBody>
      </p:sp>
      <p:sp>
        <p:nvSpPr>
          <p:cNvPr id="72709" name="Footer Placeholder 5"/>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en-US" smtClean="0"/>
              <a:t>Probability Distributions        </a:t>
            </a:r>
            <a:endParaRPr lang="en-US"/>
          </a:p>
        </p:txBody>
      </p:sp>
      <p:sp>
        <p:nvSpPr>
          <p:cNvPr id="5" name="Slide Number Placeholder 4"/>
          <p:cNvSpPr>
            <a:spLocks noGrp="1"/>
          </p:cNvSpPr>
          <p:nvPr>
            <p:ph type="sldNum" sz="quarter" idx="12"/>
          </p:nvPr>
        </p:nvSpPr>
        <p:spPr/>
        <p:txBody>
          <a:bodyPr/>
          <a:lstStyle/>
          <a:p>
            <a:pPr>
              <a:defRPr/>
            </a:pPr>
            <a:fld id="{BB232D37-7D17-4208-A64C-84AABA227C06}" type="slidenum">
              <a:rPr lang="en-US"/>
              <a:pPr>
                <a:defRPr/>
              </a:pPr>
              <a:t>16</a:t>
            </a:fld>
            <a:endParaRPr lang="en-US"/>
          </a:p>
        </p:txBody>
      </p:sp>
      <p:sp>
        <p:nvSpPr>
          <p:cNvPr id="6" name="Date Placeholder 5"/>
          <p:cNvSpPr>
            <a:spLocks noGrp="1"/>
          </p:cNvSpPr>
          <p:nvPr>
            <p:ph type="dt" sz="quarter" idx="10"/>
          </p:nvPr>
        </p:nvSpPr>
        <p:spPr/>
        <p:txBody>
          <a:bodyPr/>
          <a:lstStyle/>
          <a:p>
            <a:pPr>
              <a:defRPr/>
            </a:pPr>
            <a:fld id="{5BFBAB4A-BB3C-4F60-BAFE-9643411B0451}" type="datetime1">
              <a:rPr lang="en-US" smtClean="0"/>
              <a:t>31-May-18</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5821363"/>
          </a:xfrm>
        </p:spPr>
        <p:txBody>
          <a:bodyPr>
            <a:normAutofit/>
          </a:bodyPr>
          <a:lstStyle/>
          <a:p>
            <a:pPr marL="0" indent="0">
              <a:buNone/>
            </a:pPr>
            <a:r>
              <a:rPr lang="en-US" b="1" dirty="0" smtClean="0"/>
              <a:t>9.3 Geometric </a:t>
            </a:r>
            <a:r>
              <a:rPr lang="en-US" b="1" dirty="0"/>
              <a:t>Distribution</a:t>
            </a:r>
            <a:endParaRPr lang="en-US" dirty="0"/>
          </a:p>
          <a:p>
            <a:pPr marL="0" indent="0" algn="just">
              <a:buNone/>
            </a:pPr>
            <a:r>
              <a:rPr lang="en-US" sz="2600" dirty="0"/>
              <a:t>The geometric random variable is used to describe the number of Bernoulli trials until the first success occurs. An experiment is said to be geometric experiment if it provides;</a:t>
            </a:r>
          </a:p>
          <a:p>
            <a:pPr lvl="0" algn="just"/>
            <a:r>
              <a:rPr lang="en-US" sz="2600" dirty="0"/>
              <a:t>Each repetition is called trial.</a:t>
            </a:r>
          </a:p>
          <a:p>
            <a:pPr lvl="0" algn="just"/>
            <a:r>
              <a:rPr lang="en-US" sz="2600" dirty="0"/>
              <a:t>For each trial there are two mutually exclusive out comes, success or failure.</a:t>
            </a:r>
          </a:p>
          <a:p>
            <a:pPr lvl="0" algn="just"/>
            <a:r>
              <a:rPr lang="en-US" sz="2600" dirty="0"/>
              <a:t>The trials are independent.</a:t>
            </a:r>
          </a:p>
          <a:p>
            <a:pPr lvl="0" algn="just"/>
            <a:r>
              <a:rPr lang="en-US" sz="2600" dirty="0"/>
              <a:t>The probability of success is the same for each trail of the experiment.</a:t>
            </a:r>
          </a:p>
          <a:p>
            <a:pPr lvl="0" algn="just"/>
            <a:r>
              <a:rPr lang="en-US" sz="2600" dirty="0"/>
              <a:t>We repeat the trials until we get the success</a:t>
            </a:r>
            <a:r>
              <a:rPr lang="en-US" sz="2600" dirty="0" smtClean="0"/>
              <a:t>.</a:t>
            </a:r>
          </a:p>
          <a:p>
            <a:pPr lvl="0" algn="just"/>
            <a:endParaRPr lang="en-US" sz="2600" dirty="0"/>
          </a:p>
          <a:p>
            <a:pPr lvl="0" algn="just"/>
            <a:endParaRPr lang="en-US" sz="2600" dirty="0" smtClean="0"/>
          </a:p>
          <a:p>
            <a:pPr lvl="0" algn="just"/>
            <a:endParaRPr lang="en-US" sz="2600" dirty="0"/>
          </a:p>
          <a:p>
            <a:pPr lvl="0" algn="just"/>
            <a:endParaRPr lang="en-US" sz="2600" dirty="0" smtClean="0"/>
          </a:p>
          <a:p>
            <a:pPr lvl="0" algn="just"/>
            <a:endParaRPr lang="en-US" sz="2600" dirty="0"/>
          </a:p>
          <a:p>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17</a:t>
            </a:fld>
            <a:endParaRPr lang="en-US"/>
          </a:p>
        </p:txBody>
      </p:sp>
    </p:spTree>
    <p:extLst>
      <p:ext uri="{BB962C8B-B14F-4D97-AF65-F5344CB8AC3E}">
        <p14:creationId xmlns:p14="http://schemas.microsoft.com/office/powerpoint/2010/main" val="3998342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marL="0" marR="0" algn="just">
              <a:lnSpc>
                <a:spcPct val="200000"/>
              </a:lnSpc>
              <a:spcBef>
                <a:spcPts val="0"/>
              </a:spcBef>
              <a:spcAft>
                <a:spcPts val="0"/>
              </a:spcAft>
            </a:pPr>
            <a:r>
              <a:rPr lang="en-US" sz="2800" dirty="0">
                <a:latin typeface="Book Antiqua" panose="02040602050305030304" pitchFamily="18" charset="0"/>
                <a:ea typeface="Calibri" panose="020F0502020204030204" pitchFamily="34" charset="0"/>
                <a:cs typeface="TimesTen-Roman"/>
              </a:rPr>
              <a:t>Let </a:t>
            </a:r>
            <a:r>
              <a:rPr lang="en-US" sz="2800" i="1" dirty="0">
                <a:latin typeface="Book Antiqua" panose="02040602050305030304" pitchFamily="18" charset="0"/>
                <a:ea typeface="Calibri" panose="020F0502020204030204" pitchFamily="34" charset="0"/>
                <a:cs typeface="TimesTen-Italic"/>
              </a:rPr>
              <a:t>X </a:t>
            </a:r>
            <a:r>
              <a:rPr lang="en-US" sz="2800" dirty="0">
                <a:latin typeface="Book Antiqua" panose="02040602050305030304" pitchFamily="18" charset="0"/>
                <a:ea typeface="Calibri" panose="020F0502020204030204" pitchFamily="34" charset="0"/>
                <a:cs typeface="TimesTen-Roman"/>
              </a:rPr>
              <a:t>be a random variable that denotes the number of Bernoulli trials until the first success. If the first success occurs on the </a:t>
            </a:r>
            <a:r>
              <a:rPr lang="en-US" sz="2800" i="1" dirty="0" err="1">
                <a:latin typeface="Book Antiqua" panose="02040602050305030304" pitchFamily="18" charset="0"/>
                <a:ea typeface="Calibri" panose="020F0502020204030204" pitchFamily="34" charset="0"/>
                <a:cs typeface="TimesTen-Italic"/>
              </a:rPr>
              <a:t>x</a:t>
            </a:r>
            <a:r>
              <a:rPr lang="en-US" sz="2800" baseline="30000" dirty="0" err="1">
                <a:latin typeface="Book Antiqua" panose="02040602050305030304" pitchFamily="18" charset="0"/>
                <a:ea typeface="Calibri" panose="020F0502020204030204" pitchFamily="34" charset="0"/>
                <a:cs typeface="TimesTen-Roman"/>
              </a:rPr>
              <a:t>th</a:t>
            </a:r>
            <a:r>
              <a:rPr lang="en-US" sz="2800" dirty="0">
                <a:latin typeface="Book Antiqua" panose="02040602050305030304" pitchFamily="18" charset="0"/>
                <a:ea typeface="Calibri" panose="020F0502020204030204" pitchFamily="34" charset="0"/>
                <a:cs typeface="TimesTen-Roman"/>
              </a:rPr>
              <a:t> trial, then we know that the first </a:t>
            </a:r>
            <a:r>
              <a:rPr lang="en-US" sz="2800" i="1" dirty="0">
                <a:latin typeface="Book Antiqua" panose="02040602050305030304" pitchFamily="18" charset="0"/>
                <a:ea typeface="Calibri" panose="020F0502020204030204" pitchFamily="34" charset="0"/>
                <a:cs typeface="TimesTen-Italic"/>
              </a:rPr>
              <a:t>x </a:t>
            </a:r>
            <a:r>
              <a:rPr lang="en-US" sz="2800" dirty="0">
                <a:latin typeface="Book Antiqua" panose="02040602050305030304" pitchFamily="18" charset="0"/>
                <a:ea typeface="MTSYN"/>
                <a:cs typeface="MTSYN"/>
              </a:rPr>
              <a:t>− </a:t>
            </a:r>
            <a:r>
              <a:rPr lang="en-US" sz="2800" dirty="0">
                <a:latin typeface="Book Antiqua" panose="02040602050305030304" pitchFamily="18" charset="0"/>
                <a:ea typeface="Calibri" panose="020F0502020204030204" pitchFamily="34" charset="0"/>
                <a:cs typeface="TimesTen-Roman"/>
              </a:rPr>
              <a:t>1 trials resulted in failures. Thus, the PMF of a geometric random variable, </a:t>
            </a:r>
            <a:r>
              <a:rPr lang="en-US" sz="2800" i="1" dirty="0">
                <a:latin typeface="Book Antiqua" panose="02040602050305030304" pitchFamily="18" charset="0"/>
                <a:ea typeface="Calibri" panose="020F0502020204030204" pitchFamily="34" charset="0"/>
                <a:cs typeface="TimesTen-Italic"/>
              </a:rPr>
              <a:t>X</a:t>
            </a:r>
            <a:r>
              <a:rPr lang="en-US" sz="2800" dirty="0">
                <a:latin typeface="Book Antiqua" panose="02040602050305030304" pitchFamily="18" charset="0"/>
                <a:ea typeface="Calibri" panose="020F0502020204030204" pitchFamily="34" charset="0"/>
                <a:cs typeface="TimesTen-Roman"/>
              </a:rPr>
              <a:t>, is given by   </a:t>
            </a:r>
            <a:endParaRPr lang="en-US" sz="2800" dirty="0" smtClean="0">
              <a:latin typeface="Book Antiqua" panose="02040602050305030304" pitchFamily="18" charset="0"/>
              <a:ea typeface="Calibri" panose="020F0502020204030204" pitchFamily="34" charset="0"/>
              <a:cs typeface="TimesTen-Roman"/>
            </a:endParaRPr>
          </a:p>
          <a:p>
            <a:pPr marL="0" marR="0" algn="just">
              <a:lnSpc>
                <a:spcPct val="200000"/>
              </a:lnSpc>
              <a:spcBef>
                <a:spcPts val="0"/>
              </a:spcBef>
              <a:spcAft>
                <a:spcPts val="0"/>
              </a:spcAft>
            </a:pPr>
            <a:r>
              <a:rPr lang="en-US" sz="2800" dirty="0" smtClean="0">
                <a:latin typeface="Book Antiqua" panose="02040602050305030304" pitchFamily="18" charset="0"/>
                <a:ea typeface="Calibri" panose="020F0502020204030204" pitchFamily="34" charset="0"/>
                <a:cs typeface="TimesTen-Roman"/>
              </a:rPr>
              <a:t>  </a:t>
            </a:r>
            <a:r>
              <a:rPr lang="en-US" sz="2800" i="1" dirty="0">
                <a:latin typeface="Book Antiqua" panose="02040602050305030304" pitchFamily="18" charset="0"/>
                <a:ea typeface="Calibri" panose="020F0502020204030204" pitchFamily="34" charset="0"/>
                <a:cs typeface="TimesTen-Roman"/>
              </a:rPr>
              <a:t>P(X=x)=P(1-P)</a:t>
            </a:r>
            <a:r>
              <a:rPr lang="en-US" sz="2800" i="1" baseline="30000" dirty="0">
                <a:latin typeface="Book Antiqua" panose="02040602050305030304" pitchFamily="18" charset="0"/>
                <a:ea typeface="Calibri" panose="020F0502020204030204" pitchFamily="34" charset="0"/>
                <a:cs typeface="TimesTen-Roman"/>
              </a:rPr>
              <a:t>x-1</a:t>
            </a:r>
            <a:r>
              <a:rPr lang="en-US" sz="2800" i="1" dirty="0">
                <a:latin typeface="Book Antiqua" panose="02040602050305030304" pitchFamily="18" charset="0"/>
                <a:ea typeface="Calibri" panose="020F0502020204030204" pitchFamily="34" charset="0"/>
                <a:cs typeface="TimesTen-Roman"/>
              </a:rPr>
              <a:t>,x=1,2,3,4,5,…</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18</a:t>
            </a:fld>
            <a:endParaRPr lang="en-US"/>
          </a:p>
        </p:txBody>
      </p:sp>
    </p:spTree>
    <p:extLst>
      <p:ext uri="{BB962C8B-B14F-4D97-AF65-F5344CB8AC3E}">
        <p14:creationId xmlns:p14="http://schemas.microsoft.com/office/powerpoint/2010/main" val="1128740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US" b="1" dirty="0"/>
              <a:t>The Differences between the Geometric and the Binomial Distributions is:</a:t>
            </a:r>
            <a:endParaRPr lang="en-US" dirty="0"/>
          </a:p>
          <a:p>
            <a:pPr lvl="0" algn="just"/>
            <a:r>
              <a:rPr lang="en-US" dirty="0"/>
              <a:t>The most obvious difference is that the geometric distribution does not have a set number of observation, n</a:t>
            </a:r>
          </a:p>
          <a:p>
            <a:pPr lvl="0" algn="just"/>
            <a:r>
              <a:rPr lang="en-US" dirty="0"/>
              <a:t>The 2</a:t>
            </a:r>
            <a:r>
              <a:rPr lang="en-US" baseline="30000" dirty="0"/>
              <a:t>nd</a:t>
            </a:r>
            <a:r>
              <a:rPr lang="en-US" dirty="0"/>
              <a:t> most obvious difference is the question being asked:</a:t>
            </a:r>
          </a:p>
          <a:p>
            <a:pPr lvl="0" algn="just"/>
            <a:r>
              <a:rPr lang="en-US" dirty="0"/>
              <a:t>Binomial distribution asks for the probability of a certain number of successes.</a:t>
            </a:r>
          </a:p>
          <a:p>
            <a:pPr lvl="0" algn="just"/>
            <a:r>
              <a:rPr lang="en-US" dirty="0"/>
              <a:t>Geometric distribution asks for the probability of the first success.</a:t>
            </a:r>
          </a:p>
          <a:p>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19</a:t>
            </a:fld>
            <a:endParaRPr lang="en-US"/>
          </a:p>
        </p:txBody>
      </p:sp>
    </p:spTree>
    <p:extLst>
      <p:ext uri="{BB962C8B-B14F-4D97-AF65-F5344CB8AC3E}">
        <p14:creationId xmlns:p14="http://schemas.microsoft.com/office/powerpoint/2010/main" val="273598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5821363"/>
              </a:xfrm>
            </p:spPr>
            <p:txBody>
              <a:bodyPr/>
              <a:lstStyle/>
              <a:p>
                <a:pPr algn="just"/>
                <a:r>
                  <a:rPr lang="en-US" b="1" u="sng" dirty="0"/>
                  <a:t>Covariance</a:t>
                </a:r>
                <a:r>
                  <a:rPr lang="en-US" dirty="0"/>
                  <a:t>: The central joint moment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1,1</m:t>
                        </m:r>
                      </m:sub>
                    </m:sSub>
                  </m:oMath>
                </a14:m>
                <a:r>
                  <a:rPr lang="en-US" dirty="0"/>
                  <a:t>=</a:t>
                </a:r>
                <a14:m>
                  <m:oMath xmlns:m="http://schemas.openxmlformats.org/officeDocument/2006/math">
                    <m:r>
                      <a:rPr lang="en-US" i="1">
                        <a:latin typeface="Cambria Math" panose="02040503050406030204" pitchFamily="18" charset="0"/>
                      </a:rPr>
                      <m:t> </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𝑦</m:t>
                        </m:r>
                      </m:e>
                    </m:d>
                    <m:r>
                      <a:rPr lang="en-US" i="1">
                        <a:latin typeface="Cambria Math" panose="02040503050406030204" pitchFamily="18" charset="0"/>
                      </a:rPr>
                      <m:t>)</m:t>
                    </m:r>
                  </m:oMath>
                </a14:m>
                <a:r>
                  <a:rPr lang="en-US" dirty="0"/>
                  <a:t> is called the covariance </a:t>
                </a:r>
                <a:r>
                  <a:rPr lang="en-US" dirty="0" err="1"/>
                  <a:t>betweenXandY</a:t>
                </a:r>
                <a:r>
                  <a:rPr lang="en-US" dirty="0"/>
                  <a:t>, and is denoted by the symbol</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𝜎</m:t>
                        </m:r>
                      </m:e>
                      <m:sub>
                        <m:r>
                          <a:rPr lang="en-US" i="1">
                            <a:latin typeface="Cambria Math" panose="02040503050406030204" pitchFamily="18" charset="0"/>
                          </a:rPr>
                          <m:t>𝑥𝑦</m:t>
                        </m:r>
                      </m:sub>
                    </m:sSub>
                  </m:oMath>
                </a14:m>
                <a:r>
                  <a:rPr lang="en-US" dirty="0"/>
                  <a:t>, or by</a:t>
                </a:r>
                <a14:m>
                  <m:oMath xmlns:m="http://schemas.openxmlformats.org/officeDocument/2006/math">
                    <m:r>
                      <a:rPr lang="en-US" i="1">
                        <a:latin typeface="Cambria Math" panose="02040503050406030204" pitchFamily="18" charset="0"/>
                      </a:rPr>
                      <m:t>𝑐𝑜𝑣</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a:t>
                </a:r>
              </a:p>
              <a:p>
                <a:pPr algn="just"/>
                <a:r>
                  <a:rPr lang="en-US" dirty="0"/>
                  <a:t>Note that there is a simple relationship between</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𝜎</m:t>
                        </m:r>
                      </m:e>
                      <m:sub>
                        <m:r>
                          <a:rPr lang="en-US" i="1">
                            <a:latin typeface="Cambria Math" panose="02040503050406030204" pitchFamily="18" charset="0"/>
                          </a:rPr>
                          <m:t>𝑥𝑦</m:t>
                        </m:r>
                      </m:sub>
                    </m:sSub>
                  </m:oMath>
                </a14:m>
                <a:r>
                  <a:rPr lang="en-US" dirty="0"/>
                  <a:t>  and moments about the origin that can be used for the calculation of the covariance.</a:t>
                </a:r>
              </a:p>
              <a:p>
                <a:pPr marL="0" indent="0" algn="jus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𝑥𝑦</m:t>
                          </m:r>
                        </m:sub>
                      </m:sSub>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𝑥𝑦</m:t>
                          </m:r>
                        </m:e>
                      </m:d>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oMath>
                  </m:oMathPara>
                </a14:m>
                <a:endParaRPr lang="en-US" dirty="0"/>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0">
                <a:blip r:embed="rId2"/>
                <a:stretch>
                  <a:fillRect l="-1704" t="-1361" r="-1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a:t>
            </a:fld>
            <a:endParaRPr lang="en-US"/>
          </a:p>
        </p:txBody>
      </p:sp>
    </p:spTree>
    <p:extLst>
      <p:ext uri="{BB962C8B-B14F-4D97-AF65-F5344CB8AC3E}">
        <p14:creationId xmlns:p14="http://schemas.microsoft.com/office/powerpoint/2010/main" val="245322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534400" cy="5821363"/>
              </a:xfrm>
            </p:spPr>
            <p:txBody>
              <a:bodyPr>
                <a:normAutofit/>
              </a:bodyPr>
              <a:lstStyle/>
              <a:p>
                <a:pPr algn="just"/>
                <a:r>
                  <a:rPr lang="en-US" b="1" dirty="0"/>
                  <a:t>Properties of Geometric distribution</a:t>
                </a:r>
                <a:endParaRPr lang="en-US" dirty="0"/>
              </a:p>
              <a:p>
                <a:pPr marL="0" lvl="0" indent="0" algn="just">
                  <a:buNone/>
                </a:pPr>
                <a:r>
                  <a:rPr lang="en-US" b="1" dirty="0"/>
                  <a:t/>
                </a:r>
                <a:br>
                  <a:rPr lang="en-US" b="1" dirty="0"/>
                </a:br>
                <a:r>
                  <a:rPr lang="en-US" b="1" dirty="0" smtClean="0"/>
                  <a:t>.E(x</a:t>
                </a:r>
                <a:r>
                  <a:rPr lang="en-US" b="1" dirty="0"/>
                  <a:t>)=</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𝟏</m:t>
                        </m:r>
                      </m:num>
                      <m:den>
                        <m:r>
                          <a:rPr lang="en-US" b="1" i="1">
                            <a:latin typeface="Cambria Math" panose="02040503050406030204" pitchFamily="18" charset="0"/>
                          </a:rPr>
                          <m:t>𝒑</m:t>
                        </m:r>
                      </m:den>
                    </m:f>
                  </m:oMath>
                </a14:m>
                <a:endParaRPr lang="en-US" dirty="0"/>
              </a:p>
              <a:p>
                <a:pPr lvl="0" algn="just"/>
                <a:r>
                  <a:rPr lang="en-US" b="1" dirty="0" err="1"/>
                  <a:t>Var</a:t>
                </a:r>
                <a:r>
                  <a:rPr lang="en-US" b="1" dirty="0"/>
                  <a:t>(x)=</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𝒒</m:t>
                        </m:r>
                      </m:num>
                      <m:den>
                        <m:sSup>
                          <m:sSupPr>
                            <m:ctrlPr>
                              <a:rPr lang="en-US" b="1" i="1">
                                <a:latin typeface="Cambria Math" panose="02040503050406030204" pitchFamily="18" charset="0"/>
                              </a:rPr>
                            </m:ctrlPr>
                          </m:sSupPr>
                          <m:e>
                            <m:r>
                              <a:rPr lang="en-US" b="1" i="1">
                                <a:latin typeface="Cambria Math" panose="02040503050406030204" pitchFamily="18" charset="0"/>
                              </a:rPr>
                              <m:t>𝒑</m:t>
                            </m:r>
                          </m:e>
                          <m:sup>
                            <m:r>
                              <a:rPr lang="en-US" b="1" i="1">
                                <a:latin typeface="Cambria Math" panose="02040503050406030204" pitchFamily="18" charset="0"/>
                              </a:rPr>
                              <m:t>𝟐</m:t>
                            </m:r>
                          </m:sup>
                        </m:sSup>
                      </m:den>
                    </m:f>
                  </m:oMath>
                </a14:m>
                <a:endParaRPr lang="en-US" dirty="0"/>
              </a:p>
              <a:p>
                <a:pPr lvl="0" algn="just"/>
                <a:r>
                  <a:rPr lang="en-US" b="1" dirty="0" err="1"/>
                  <a:t>Mx</a:t>
                </a:r>
                <a:r>
                  <a:rPr lang="en-US" b="1" dirty="0"/>
                  <a:t>(t) =</a:t>
                </a:r>
                <a14:m>
                  <m:oMath xmlns:m="http://schemas.openxmlformats.org/officeDocument/2006/math">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𝒑𝒆</m:t>
                            </m:r>
                          </m:e>
                          <m:sup>
                            <m:r>
                              <a:rPr lang="en-US" b="1" i="1">
                                <a:latin typeface="Cambria Math" panose="02040503050406030204" pitchFamily="18" charset="0"/>
                              </a:rPr>
                              <m:t>𝒕</m:t>
                            </m:r>
                          </m:sup>
                        </m:sSup>
                      </m:num>
                      <m:den>
                        <m:sSup>
                          <m:sSupPr>
                            <m:ctrlPr>
                              <a:rPr lang="en-US" b="1" i="1">
                                <a:latin typeface="Cambria Math" panose="02040503050406030204" pitchFamily="18" charset="0"/>
                              </a:rPr>
                            </m:ctrlPr>
                          </m:sSupPr>
                          <m:e>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𝒒𝒆</m:t>
                            </m:r>
                          </m:e>
                          <m:sup>
                            <m:r>
                              <a:rPr lang="en-US" b="1" i="1">
                                <a:latin typeface="Cambria Math" panose="02040503050406030204" pitchFamily="18" charset="0"/>
                              </a:rPr>
                              <m:t>𝒕</m:t>
                            </m:r>
                          </m:sup>
                        </m:sSup>
                      </m:den>
                    </m:f>
                  </m:oMath>
                </a14:m>
                <a:endParaRPr lang="en-US" dirty="0"/>
              </a:p>
              <a:p>
                <a:pPr algn="just"/>
                <a:r>
                  <a:rPr lang="en-US" b="1" dirty="0" smtClean="0"/>
                  <a:t>Note</a:t>
                </a:r>
                <a:r>
                  <a:rPr lang="en-US" b="1" dirty="0"/>
                  <a:t>: </a:t>
                </a:r>
                <a14:m>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𝑥</m:t>
                        </m:r>
                        <m:r>
                          <a:rPr lang="en-US" i="1">
                            <a:latin typeface="Cambria Math" panose="02040503050406030204" pitchFamily="18" charset="0"/>
                          </a:rPr>
                          <m:t>=0</m:t>
                        </m:r>
                      </m:sub>
                      <m:sup>
                        <m:r>
                          <a:rPr lang="en-US" i="1">
                            <a:latin typeface="Cambria Math" panose="02040503050406030204" pitchFamily="18" charset="0"/>
                          </a:rPr>
                          <m:t>∞</m:t>
                        </m:r>
                      </m:sup>
                      <m:e>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𝑥</m:t>
                            </m:r>
                          </m:sup>
                        </m:sSup>
                      </m:e>
                    </m:nary>
                  </m:oMath>
                </a14:m>
                <a:r>
                  <a:rPr lang="en-US" dirty="0"/>
                  <a:t>=a+</a:t>
                </a:r>
                <a14:m>
                  <m:oMath xmlns:m="http://schemas.openxmlformats.org/officeDocument/2006/math">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oMath>
                </a14:m>
                <a:r>
                  <a:rPr lang="en-US" dirty="0"/>
                  <a:t>+</a:t>
                </a:r>
                <a14:m>
                  <m:oMath xmlns:m="http://schemas.openxmlformats.org/officeDocument/2006/math">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3</m:t>
                        </m:r>
                      </m:sup>
                    </m:sSup>
                  </m:oMath>
                </a14:m>
                <a:r>
                  <a:rPr lang="en-US" dirty="0"/>
                  <a:t>+</a:t>
                </a:r>
                <a14:m>
                  <m:oMath xmlns:m="http://schemas.openxmlformats.org/officeDocument/2006/math">
                    <m:r>
                      <a:rPr lang="en-US" i="1">
                        <a:latin typeface="Cambria Math" panose="02040503050406030204" pitchFamily="18" charset="0"/>
                      </a:rPr>
                      <m:t>𝑎</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4</m:t>
                        </m:r>
                      </m:sup>
                    </m:sSup>
                  </m:oMath>
                </a14:m>
                <a:r>
                  <a:rPr lang="en-US" dirty="0"/>
                  <a:t>+a</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5</m:t>
                        </m:r>
                      </m:sup>
                    </m:sSup>
                  </m:oMath>
                </a14:m>
                <a:r>
                  <a:rPr lang="en-US" dirty="0"/>
                  <a:t>+a</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6</m:t>
                        </m:r>
                      </m:sup>
                    </m:sSup>
                  </m:oMath>
                </a14:m>
                <a:r>
                  <a:rPr lang="en-US" dirty="0"/>
                  <a:t>+……. =</a:t>
                </a:r>
                <a14:m>
                  <m:oMath xmlns:m="http://schemas.openxmlformats.org/officeDocument/2006/math">
                    <m:f>
                      <m:fPr>
                        <m:ctrlPr>
                          <a:rPr lang="en-US" b="1" i="1">
                            <a:latin typeface="Cambria Math" panose="02040503050406030204" pitchFamily="18" charset="0"/>
                          </a:rPr>
                        </m:ctrlPr>
                      </m:fPr>
                      <m:num>
                        <m:r>
                          <a:rPr lang="en-US" b="1" i="1">
                            <a:latin typeface="Cambria Math" panose="02040503050406030204" pitchFamily="18" charset="0"/>
                          </a:rPr>
                          <m:t>𝒂</m:t>
                        </m:r>
                      </m:num>
                      <m:den>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𝐫</m:t>
                        </m:r>
                        <m:r>
                          <a:rPr lang="en-US" b="1">
                            <a:latin typeface="Cambria Math" panose="02040503050406030204" pitchFamily="18" charset="0"/>
                          </a:rPr>
                          <m:t>   </m:t>
                        </m:r>
                      </m:den>
                    </m:f>
                  </m:oMath>
                </a14:m>
                <a:r>
                  <a:rPr lang="en-US" b="1" dirty="0"/>
                  <a:t>, </a:t>
                </a:r>
                <a:r>
                  <a:rPr lang="en-US" dirty="0"/>
                  <a:t>where |r|&lt;1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534400" cy="5821363"/>
              </a:xfrm>
              <a:blipFill rotWithShape="0">
                <a:blip r:embed="rId2"/>
                <a:stretch>
                  <a:fillRect l="-1786" t="-1361" r="-17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20</a:t>
            </a:fld>
            <a:endParaRPr lang="en-US"/>
          </a:p>
        </p:txBody>
      </p:sp>
    </p:spTree>
    <p:extLst>
      <p:ext uri="{BB962C8B-B14F-4D97-AF65-F5344CB8AC3E}">
        <p14:creationId xmlns:p14="http://schemas.microsoft.com/office/powerpoint/2010/main" val="13392794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ctrTitle"/>
          </p:nvPr>
        </p:nvSpPr>
        <p:spPr>
          <a:xfrm>
            <a:off x="0" y="2514600"/>
            <a:ext cx="9144000" cy="1470025"/>
          </a:xfrm>
          <a:noFill/>
        </p:spPr>
        <p:txBody>
          <a:bodyPr>
            <a:normAutofit fontScale="90000"/>
          </a:bodyPr>
          <a:lstStyle/>
          <a:p>
            <a:pPr eaLnBrk="1" hangingPunct="1"/>
            <a:r>
              <a:rPr lang="en-US" sz="5400" dirty="0" smtClean="0"/>
              <a:t>9.2 Continuous Probability Distributions</a:t>
            </a:r>
          </a:p>
        </p:txBody>
      </p:sp>
      <p:sp>
        <p:nvSpPr>
          <p:cNvPr id="46083" name="Rectangle 3"/>
          <p:cNvSpPr>
            <a:spLocks noChangeArrowheads="1"/>
          </p:cNvSpPr>
          <p:nvPr/>
        </p:nvSpPr>
        <p:spPr bwMode="auto">
          <a:xfrm>
            <a:off x="838200" y="3200400"/>
            <a:ext cx="8153400" cy="1143000"/>
          </a:xfrm>
          <a:prstGeom prst="rect">
            <a:avLst/>
          </a:prstGeom>
          <a:noFill/>
          <a:ln w="9525">
            <a:noFill/>
            <a:miter lim="800000"/>
            <a:headEnd/>
            <a:tailEnd/>
          </a:ln>
        </p:spPr>
        <p:txBody>
          <a:bodyPr anchor="ctr"/>
          <a:lstStyle/>
          <a:p>
            <a:pPr>
              <a:spcBef>
                <a:spcPct val="0"/>
              </a:spcBef>
            </a:pPr>
            <a:endParaRPr lang="en-US" sz="6600"/>
          </a:p>
        </p:txBody>
      </p:sp>
      <p:sp>
        <p:nvSpPr>
          <p:cNvPr id="4" name="Date Placeholder 3"/>
          <p:cNvSpPr>
            <a:spLocks noGrp="1"/>
          </p:cNvSpPr>
          <p:nvPr>
            <p:ph type="dt" sz="half" idx="10"/>
          </p:nvPr>
        </p:nvSpPr>
        <p:spPr/>
        <p:txBody>
          <a:bodyPr/>
          <a:lstStyle/>
          <a:p>
            <a:fld id="{875CA09E-2E19-4E95-B206-D93816BEC993}" type="datetime1">
              <a:rPr lang="en-US" smtClean="0"/>
              <a:t>31-May-18</a:t>
            </a:fld>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304800"/>
                <a:ext cx="8229600" cy="5821363"/>
              </a:xfrm>
            </p:spPr>
            <p:txBody>
              <a:bodyPr>
                <a:normAutofit/>
              </a:bodyPr>
              <a:lstStyle/>
              <a:p>
                <a:pPr marL="0" marR="0" indent="0">
                  <a:lnSpc>
                    <a:spcPct val="150000"/>
                  </a:lnSpc>
                  <a:spcBef>
                    <a:spcPts val="0"/>
                  </a:spcBef>
                  <a:spcAft>
                    <a:spcPts val="0"/>
                  </a:spcAft>
                  <a:buNone/>
                </a:pPr>
                <a:r>
                  <a:rPr lang="en-US" sz="2400" b="1" dirty="0" smtClean="0">
                    <a:latin typeface="Book Antiqua" panose="02040602050305030304" pitchFamily="18" charset="0"/>
                    <a:ea typeface="Calibri" panose="020F0502020204030204" pitchFamily="34" charset="0"/>
                    <a:cs typeface="TimesNewRoman"/>
                  </a:rPr>
                  <a:t>9.2.1Uniform </a:t>
                </a:r>
                <a:r>
                  <a:rPr lang="en-US" sz="2400" b="1" dirty="0">
                    <a:latin typeface="Book Antiqua" panose="02040602050305030304" pitchFamily="18" charset="0"/>
                    <a:ea typeface="Calibri" panose="020F0502020204030204" pitchFamily="34" charset="0"/>
                    <a:cs typeface="TimesNewRoman"/>
                  </a:rPr>
                  <a:t>(Rectangular) distribution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sz="2400" dirty="0">
                    <a:effectLst/>
                    <a:latin typeface="Book Antiqua" panose="02040602050305030304" pitchFamily="18" charset="0"/>
                    <a:ea typeface="Calibri" panose="020F0502020204030204" pitchFamily="34" charset="0"/>
                    <a:cs typeface="Times-Roman"/>
                  </a:rPr>
                  <a:t>A continuous random variable </a:t>
                </a:r>
                <a:r>
                  <a:rPr lang="en-US" sz="2400" i="1" dirty="0">
                    <a:effectLst/>
                    <a:latin typeface="Book Antiqua" panose="02040602050305030304" pitchFamily="18" charset="0"/>
                    <a:ea typeface="Calibri" panose="020F0502020204030204" pitchFamily="34" charset="0"/>
                    <a:cs typeface="Times New Roman" panose="02020603050405020304" pitchFamily="18" charset="0"/>
                  </a:rPr>
                  <a:t>X </a:t>
                </a:r>
                <a:r>
                  <a:rPr lang="en-US" sz="2400" dirty="0">
                    <a:effectLst/>
                    <a:latin typeface="Book Antiqua" panose="02040602050305030304" pitchFamily="18" charset="0"/>
                    <a:ea typeface="Calibri" panose="020F0502020204030204" pitchFamily="34" charset="0"/>
                    <a:cs typeface="Times-Roman"/>
                  </a:rPr>
                  <a:t>has a </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uniform </a:t>
                </a:r>
                <a:r>
                  <a:rPr lang="en-US" sz="2400" dirty="0" smtClean="0">
                    <a:effectLst/>
                    <a:latin typeface="Book Antiqua" panose="02040602050305030304" pitchFamily="18" charset="0"/>
                    <a:ea typeface="Calibri" panose="020F0502020204030204" pitchFamily="34" charset="0"/>
                    <a:cs typeface="Times New Roman" panose="02020603050405020304" pitchFamily="18" charset="0"/>
                  </a:rPr>
                  <a:t>distribution </a:t>
                </a:r>
                <a:r>
                  <a:rPr lang="en-US" sz="2400" dirty="0" smtClean="0">
                    <a:effectLst/>
                    <a:latin typeface="Book Antiqua" panose="02040602050305030304" pitchFamily="18" charset="0"/>
                    <a:ea typeface="Calibri" panose="020F0502020204030204" pitchFamily="34" charset="0"/>
                    <a:cs typeface="Times-Roman"/>
                  </a:rPr>
                  <a:t>over </a:t>
                </a:r>
                <a:r>
                  <a:rPr lang="en-US" sz="2400" dirty="0">
                    <a:effectLst/>
                    <a:latin typeface="Book Antiqua" panose="02040602050305030304" pitchFamily="18" charset="0"/>
                    <a:ea typeface="Calibri" panose="020F0502020204030204" pitchFamily="34" charset="0"/>
                    <a:cs typeface="Times-Roman"/>
                  </a:rPr>
                  <a:t>an interval </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a </a:t>
                </a:r>
                <a:r>
                  <a:rPr lang="en-US" sz="2400" dirty="0" smtClean="0">
                    <a:effectLst/>
                    <a:latin typeface="Book Antiqua" panose="02040602050305030304" pitchFamily="18" charset="0"/>
                    <a:ea typeface="Calibri" panose="020F0502020204030204" pitchFamily="34" charset="0"/>
                    <a:cs typeface="Times-Roman"/>
                  </a:rPr>
                  <a:t>to </a:t>
                </a:r>
                <a:r>
                  <a:rPr lang="en-US" sz="2400" dirty="0" smtClean="0">
                    <a:effectLst/>
                    <a:latin typeface="Book Antiqua" panose="02040602050305030304" pitchFamily="18" charset="0"/>
                    <a:ea typeface="Calibri" panose="020F0502020204030204" pitchFamily="34" charset="0"/>
                    <a:cs typeface="Times New Roman" panose="02020603050405020304" pitchFamily="18" charset="0"/>
                  </a:rPr>
                  <a:t>b </a:t>
                </a:r>
                <a:r>
                  <a:rPr lang="en-US" sz="2400" dirty="0">
                    <a:effectLst/>
                    <a:latin typeface="Book Antiqua" panose="02040602050305030304" pitchFamily="18" charset="0"/>
                    <a:ea typeface="Calibri" panose="020F0502020204030204" pitchFamily="34" charset="0"/>
                    <a:cs typeface="Times-Roman"/>
                  </a:rPr>
                  <a:t>(</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b </a:t>
                </a:r>
                <a:r>
                  <a:rPr lang="en-US" sz="2400" dirty="0">
                    <a:effectLst/>
                    <a:latin typeface="Book Antiqua" panose="02040602050305030304" pitchFamily="18" charset="0"/>
                    <a:ea typeface="Calibri" panose="020F0502020204030204" pitchFamily="34" charset="0"/>
                    <a:cs typeface="Times-Roman"/>
                  </a:rPr>
                  <a:t>&gt;</a:t>
                </a:r>
                <a:r>
                  <a:rPr lang="en-US" sz="2400" dirty="0">
                    <a:effectLst/>
                    <a:latin typeface="Book Antiqua" panose="02040602050305030304" pitchFamily="18" charset="0"/>
                    <a:ea typeface="Calibri" panose="020F0502020204030204" pitchFamily="34" charset="0"/>
                    <a:cs typeface="Times New Roman" panose="02020603050405020304" pitchFamily="18" charset="0"/>
                  </a:rPr>
                  <a:t>a</a:t>
                </a:r>
                <a:r>
                  <a:rPr lang="en-US" sz="2400" dirty="0">
                    <a:effectLst/>
                    <a:latin typeface="Book Antiqua" panose="02040602050305030304" pitchFamily="18" charset="0"/>
                    <a:ea typeface="Calibri" panose="020F0502020204030204" pitchFamily="34" charset="0"/>
                    <a:cs typeface="Times-Roman"/>
                  </a:rPr>
                  <a:t>) if it is equally likely to take on any value in this interval. The probability density function (pdf) of </a:t>
                </a:r>
                <a:r>
                  <a:rPr lang="en-US" sz="2400" i="1" dirty="0">
                    <a:effectLst/>
                    <a:latin typeface="Book Antiqua" panose="02040602050305030304" pitchFamily="18" charset="0"/>
                    <a:ea typeface="Calibri" panose="020F0502020204030204" pitchFamily="34" charset="0"/>
                    <a:cs typeface="Times New Roman" panose="02020603050405020304" pitchFamily="18" charset="0"/>
                  </a:rPr>
                  <a:t>X </a:t>
                </a:r>
                <a:r>
                  <a:rPr lang="en-US" sz="2400" dirty="0">
                    <a:effectLst/>
                    <a:latin typeface="Book Antiqua" panose="02040602050305030304" pitchFamily="18" charset="0"/>
                    <a:ea typeface="Calibri" panose="020F0502020204030204" pitchFamily="34" charset="0"/>
                    <a:cs typeface="Times-Roman"/>
                  </a:rPr>
                  <a:t>is constant over interval (</a:t>
                </a:r>
                <a:r>
                  <a:rPr lang="en-US" sz="2400" i="1" dirty="0">
                    <a:effectLst/>
                    <a:latin typeface="Book Antiqua" panose="02040602050305030304" pitchFamily="18" charset="0"/>
                    <a:ea typeface="Calibri" panose="020F0502020204030204" pitchFamily="34" charset="0"/>
                    <a:cs typeface="Times New Roman" panose="02020603050405020304" pitchFamily="18" charset="0"/>
                  </a:rPr>
                  <a:t>a</a:t>
                </a:r>
                <a:r>
                  <a:rPr lang="en-US" sz="2400" dirty="0">
                    <a:effectLst/>
                    <a:latin typeface="Book Antiqua" panose="02040602050305030304" pitchFamily="18" charset="0"/>
                    <a:ea typeface="Calibri" panose="020F0502020204030204" pitchFamily="34" charset="0"/>
                    <a:cs typeface="Times-Roman"/>
                  </a:rPr>
                  <a:t>, </a:t>
                </a:r>
                <a:r>
                  <a:rPr lang="en-US" sz="2400" i="1" dirty="0">
                    <a:effectLst/>
                    <a:latin typeface="Book Antiqua" panose="02040602050305030304" pitchFamily="18" charset="0"/>
                    <a:ea typeface="Calibri" panose="020F0502020204030204" pitchFamily="34" charset="0"/>
                    <a:cs typeface="Times New Roman" panose="02020603050405020304" pitchFamily="18" charset="0"/>
                  </a:rPr>
                  <a:t>b</a:t>
                </a:r>
                <a:r>
                  <a:rPr lang="en-US" sz="2400" dirty="0">
                    <a:effectLst/>
                    <a:latin typeface="Book Antiqua" panose="02040602050305030304" pitchFamily="18" charset="0"/>
                    <a:ea typeface="Calibri" panose="020F0502020204030204" pitchFamily="34" charset="0"/>
                    <a:cs typeface="Times-Roman"/>
                  </a:rPr>
                  <a:t>) and has the form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0"/>
                  </a:spcAft>
                </a:pPr>
                <a14:m>
                  <m:oMath xmlns:m="http://schemas.openxmlformats.org/officeDocument/2006/math">
                    <m:r>
                      <a:rPr lang="en-US" sz="2400" i="1">
                        <a:effectLst/>
                        <a:latin typeface="Cambria Math" panose="02040503050406030204" pitchFamily="18" charset="0"/>
                        <a:ea typeface="Calibri" panose="020F0502020204030204" pitchFamily="34" charset="0"/>
                        <a:cs typeface="Times-Roman"/>
                      </a:rPr>
                      <m:t>𝑓</m:t>
                    </m:r>
                    <m:d>
                      <m:dPr>
                        <m:ctrlPr>
                          <a:rPr lang="en-US" sz="2400" i="1">
                            <a:effectLst/>
                            <a:latin typeface="Cambria Math" panose="02040503050406030204" pitchFamily="18" charset="0"/>
                            <a:ea typeface="Calibri" panose="020F0502020204030204" pitchFamily="34" charset="0"/>
                            <a:cs typeface="Times-Roman"/>
                          </a:rPr>
                        </m:ctrlPr>
                      </m:dPr>
                      <m:e>
                        <m:r>
                          <a:rPr lang="en-US" sz="2400" i="1">
                            <a:effectLst/>
                            <a:latin typeface="Cambria Math" panose="02040503050406030204" pitchFamily="18" charset="0"/>
                            <a:ea typeface="Calibri" panose="020F0502020204030204" pitchFamily="34" charset="0"/>
                            <a:cs typeface="Times-Roman"/>
                          </a:rPr>
                          <m:t>𝑥</m:t>
                        </m:r>
                      </m:e>
                    </m:d>
                    <m:r>
                      <a:rPr lang="en-US" sz="2400" i="1">
                        <a:effectLst/>
                        <a:latin typeface="Cambria Math" panose="02040503050406030204" pitchFamily="18" charset="0"/>
                        <a:ea typeface="Calibri" panose="020F0502020204030204" pitchFamily="34" charset="0"/>
                        <a:cs typeface="Times-Roman"/>
                      </a:rPr>
                      <m:t>=</m:t>
                    </m:r>
                    <m:d>
                      <m:dPr>
                        <m:begChr m:val="{"/>
                        <m:endChr m:val=""/>
                        <m:ctrlPr>
                          <a:rPr lang="en-US" sz="2400" i="1">
                            <a:effectLst/>
                            <a:latin typeface="Cambria Math" panose="02040503050406030204" pitchFamily="18" charset="0"/>
                            <a:ea typeface="Calibri" panose="020F0502020204030204" pitchFamily="34" charset="0"/>
                            <a:cs typeface="Times-Roman"/>
                          </a:rPr>
                        </m:ctrlPr>
                      </m:dPr>
                      <m:e>
                        <m:eqArr>
                          <m:eqArrPr>
                            <m:ctrlPr>
                              <a:rPr lang="en-US" sz="2400" i="1">
                                <a:effectLst/>
                                <a:latin typeface="Cambria Math" panose="02040503050406030204" pitchFamily="18" charset="0"/>
                                <a:ea typeface="Calibri" panose="020F0502020204030204" pitchFamily="34" charset="0"/>
                                <a:cs typeface="Times-Roman"/>
                              </a:rPr>
                            </m:ctrlPr>
                          </m:eqArrPr>
                          <m:e>
                            <m:f>
                              <m:fPr>
                                <m:ctrlPr>
                                  <a:rPr lang="en-US" sz="2400" i="1">
                                    <a:effectLst/>
                                    <a:latin typeface="Cambria Math" panose="02040503050406030204" pitchFamily="18" charset="0"/>
                                    <a:ea typeface="Calibri" panose="020F0502020204030204" pitchFamily="34" charset="0"/>
                                    <a:cs typeface="Times-Roman"/>
                                  </a:rPr>
                                </m:ctrlPr>
                              </m:fPr>
                              <m:num>
                                <m:r>
                                  <a:rPr lang="en-US" sz="2400" i="1">
                                    <a:effectLst/>
                                    <a:latin typeface="Cambria Math" panose="02040503050406030204" pitchFamily="18" charset="0"/>
                                    <a:ea typeface="Calibri" panose="020F0502020204030204" pitchFamily="34" charset="0"/>
                                    <a:cs typeface="Times-Roman"/>
                                  </a:rPr>
                                  <m:t>1</m:t>
                                </m:r>
                              </m:num>
                              <m:den>
                                <m:r>
                                  <a:rPr lang="en-US" sz="2400" i="1">
                                    <a:effectLst/>
                                    <a:latin typeface="Cambria Math" panose="02040503050406030204" pitchFamily="18" charset="0"/>
                                    <a:ea typeface="Calibri" panose="020F0502020204030204" pitchFamily="34" charset="0"/>
                                    <a:cs typeface="Times-Roman"/>
                                  </a:rPr>
                                  <m:t>𝑏</m:t>
                                </m:r>
                                <m:r>
                                  <a:rPr lang="en-US" sz="2400" i="1">
                                    <a:effectLst/>
                                    <a:latin typeface="Cambria Math" panose="02040503050406030204" pitchFamily="18" charset="0"/>
                                    <a:ea typeface="Calibri" panose="020F0502020204030204" pitchFamily="34" charset="0"/>
                                    <a:cs typeface="Times-Roman"/>
                                  </a:rPr>
                                  <m:t>−</m:t>
                                </m:r>
                                <m:r>
                                  <a:rPr lang="en-US" sz="2400" i="1">
                                    <a:effectLst/>
                                    <a:latin typeface="Cambria Math" panose="02040503050406030204" pitchFamily="18" charset="0"/>
                                    <a:ea typeface="Calibri" panose="020F0502020204030204" pitchFamily="34" charset="0"/>
                                    <a:cs typeface="Times-Roman"/>
                                  </a:rPr>
                                  <m:t>𝑎</m:t>
                                </m:r>
                              </m:den>
                            </m:f>
                            <m:r>
                              <a:rPr lang="en-US" sz="2400" i="1">
                                <a:effectLst/>
                                <a:latin typeface="Cambria Math" panose="02040503050406030204" pitchFamily="18" charset="0"/>
                                <a:ea typeface="Calibri" panose="020F0502020204030204" pitchFamily="34" charset="0"/>
                                <a:cs typeface="Times-Roman"/>
                              </a:rPr>
                              <m:t>,       </m:t>
                            </m:r>
                            <m:r>
                              <a:rPr lang="en-US" sz="2400" i="1">
                                <a:effectLst/>
                                <a:latin typeface="Cambria Math" panose="02040503050406030204" pitchFamily="18" charset="0"/>
                                <a:ea typeface="Calibri" panose="020F0502020204030204" pitchFamily="34" charset="0"/>
                                <a:cs typeface="Times-Roman"/>
                              </a:rPr>
                              <m:t>𝑎</m:t>
                            </m:r>
                            <m:r>
                              <a:rPr lang="en-US" sz="2400" i="1">
                                <a:effectLst/>
                                <a:latin typeface="Cambria Math" panose="02040503050406030204" pitchFamily="18" charset="0"/>
                                <a:ea typeface="Calibri" panose="020F0502020204030204" pitchFamily="34" charset="0"/>
                                <a:cs typeface="Times-Roman"/>
                              </a:rPr>
                              <m:t>≤&amp;</m:t>
                            </m:r>
                            <m:r>
                              <a:rPr lang="en-US" sz="2400" i="1">
                                <a:effectLst/>
                                <a:latin typeface="Cambria Math" panose="02040503050406030204" pitchFamily="18" charset="0"/>
                                <a:ea typeface="Calibri" panose="020F0502020204030204" pitchFamily="34" charset="0"/>
                                <a:cs typeface="Times-Roman"/>
                              </a:rPr>
                              <m:t>𝑥</m:t>
                            </m:r>
                            <m:r>
                              <a:rPr lang="en-US" sz="2400" i="1">
                                <a:effectLst/>
                                <a:latin typeface="Cambria Math" panose="02040503050406030204" pitchFamily="18" charset="0"/>
                                <a:ea typeface="Calibri" panose="020F0502020204030204" pitchFamily="34" charset="0"/>
                                <a:cs typeface="Times-Roman"/>
                              </a:rPr>
                              <m:t>≤</m:t>
                            </m:r>
                            <m:r>
                              <a:rPr lang="en-US" sz="2400" i="1">
                                <a:effectLst/>
                                <a:latin typeface="Cambria Math" panose="02040503050406030204" pitchFamily="18" charset="0"/>
                                <a:ea typeface="Calibri" panose="020F0502020204030204" pitchFamily="34" charset="0"/>
                                <a:cs typeface="Times-Roman"/>
                              </a:rPr>
                              <m:t>𝑏</m:t>
                            </m:r>
                          </m:e>
                          <m:e>
                            <m:r>
                              <a:rPr lang="en-US" sz="2400" i="1">
                                <a:effectLst/>
                                <a:latin typeface="Cambria Math" panose="02040503050406030204" pitchFamily="18" charset="0"/>
                                <a:ea typeface="Calibri" panose="020F0502020204030204" pitchFamily="34" charset="0"/>
                                <a:cs typeface="Times-Roman"/>
                              </a:rPr>
                              <m:t>0,           </m:t>
                            </m:r>
                            <m:r>
                              <a:rPr lang="en-US" sz="2400" i="1">
                                <a:effectLst/>
                                <a:latin typeface="Cambria Math" panose="02040503050406030204" pitchFamily="18" charset="0"/>
                                <a:ea typeface="Calibri" panose="020F0502020204030204" pitchFamily="34" charset="0"/>
                                <a:cs typeface="Times-Roman"/>
                              </a:rPr>
                              <m:t>𝑜𝑡h𝑒𝑟𝑤𝑖𝑠𝑒</m:t>
                            </m:r>
                          </m:e>
                        </m:eqArr>
                      </m:e>
                    </m:d>
                  </m:oMath>
                </a14:m>
                <a:r>
                  <a:rPr lang="en-US" sz="2400" dirty="0">
                    <a:effectLst/>
                    <a:latin typeface="Book Antiqua" panose="02040602050305030304" pitchFamily="18" charset="0"/>
                    <a:ea typeface="SimSun" panose="02010600030101010101" pitchFamily="2" charset="-122"/>
                    <a:cs typeface="Times-Roman"/>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304800"/>
                <a:ext cx="8229600" cy="5821363"/>
              </a:xfrm>
              <a:blipFill rotWithShape="0">
                <a:blip r:embed="rId2"/>
                <a:stretch>
                  <a:fillRect l="-11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22</a:t>
            </a:fld>
            <a:endParaRPr lang="en-US" dirty="0"/>
          </a:p>
        </p:txBody>
      </p:sp>
    </p:spTree>
    <p:extLst>
      <p:ext uri="{BB962C8B-B14F-4D97-AF65-F5344CB8AC3E}">
        <p14:creationId xmlns:p14="http://schemas.microsoft.com/office/powerpoint/2010/main" val="3568306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800" dirty="0"/>
              <a:t>The probability that X lies in any subinterval of [a, b] is equal to the length of that subinterval divided by the length of the interval [ , b]. This follows since when [a, b] is a </a:t>
            </a:r>
            <a:r>
              <a:rPr lang="en-US" sz="2800" dirty="0" smtClean="0"/>
              <a:t>subinterval </a:t>
            </a:r>
            <a:r>
              <a:rPr lang="en-US" sz="2800" dirty="0"/>
              <a:t>of [c, d] </a:t>
            </a:r>
            <a:endParaRPr lang="en-US" sz="2800" dirty="0" smtClean="0"/>
          </a:p>
          <a:p>
            <a:endParaRPr lang="en-US" sz="2800"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23</a:t>
            </a:fld>
            <a:endParaRPr lang="en-US"/>
          </a:p>
        </p:txBody>
      </p:sp>
      <p:pic>
        <p:nvPicPr>
          <p:cNvPr id="10" name="Picture 9"/>
          <p:cNvPicPr>
            <a:picLocks noChangeAspect="1"/>
          </p:cNvPicPr>
          <p:nvPr/>
        </p:nvPicPr>
        <p:blipFill>
          <a:blip r:embed="rId2"/>
          <a:stretch>
            <a:fillRect/>
          </a:stretch>
        </p:blipFill>
        <p:spPr>
          <a:xfrm>
            <a:off x="1295400" y="3229000"/>
            <a:ext cx="5410199" cy="1038200"/>
          </a:xfrm>
          <a:prstGeom prst="rect">
            <a:avLst/>
          </a:prstGeom>
        </p:spPr>
      </p:pic>
    </p:spTree>
    <p:extLst>
      <p:ext uri="{BB962C8B-B14F-4D97-AF65-F5344CB8AC3E}">
        <p14:creationId xmlns:p14="http://schemas.microsoft.com/office/powerpoint/2010/main" val="5500044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457200" y="381000"/>
            <a:ext cx="7772400" cy="4571999"/>
          </a:xfrm>
          <a:prstGeom prst="rect">
            <a:avLst/>
          </a:prstGeom>
        </p:spPr>
      </p:pic>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24</a:t>
            </a:fld>
            <a:endParaRPr lang="en-US"/>
          </a:p>
        </p:txBody>
      </p:sp>
    </p:spTree>
    <p:extLst>
      <p:ext uri="{BB962C8B-B14F-4D97-AF65-F5344CB8AC3E}">
        <p14:creationId xmlns:p14="http://schemas.microsoft.com/office/powerpoint/2010/main" val="2914932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marR="0">
              <a:lnSpc>
                <a:spcPct val="150000"/>
              </a:lnSpc>
              <a:spcBef>
                <a:spcPts val="0"/>
              </a:spcBef>
              <a:spcAft>
                <a:spcPts val="0"/>
              </a:spcAft>
            </a:pPr>
            <a:r>
              <a:rPr lang="en-US" b="1" i="1" dirty="0" err="1">
                <a:latin typeface="Book Antiqua" panose="02040602050305030304" pitchFamily="18" charset="0"/>
                <a:ea typeface="Calibri" panose="020F0502020204030204" pitchFamily="34" charset="0"/>
                <a:cs typeface="Frutiger-BoldItalic"/>
              </a:rPr>
              <a:t>Example:</a:t>
            </a:r>
            <a:r>
              <a:rPr lang="en-US" dirty="0" err="1">
                <a:solidFill>
                  <a:srgbClr val="000000"/>
                </a:solidFill>
                <a:latin typeface="Book Antiqua" panose="02040602050305030304" pitchFamily="18" charset="0"/>
                <a:ea typeface="Calibri" panose="020F0502020204030204" pitchFamily="34" charset="0"/>
                <a:cs typeface="AGaramond-Regular"/>
              </a:rPr>
              <a:t>If</a:t>
            </a:r>
            <a:r>
              <a:rPr lang="en-US" dirty="0">
                <a:solidFill>
                  <a:srgbClr val="000000"/>
                </a:solidFill>
                <a:latin typeface="Book Antiqua" panose="02040602050305030304" pitchFamily="18" charset="0"/>
                <a:ea typeface="Calibri" panose="020F0502020204030204" pitchFamily="34" charset="0"/>
                <a:cs typeface="AGaramond-Regular"/>
              </a:rPr>
              <a:t> </a:t>
            </a:r>
            <a:r>
              <a:rPr lang="en-US" dirty="0">
                <a:solidFill>
                  <a:srgbClr val="000000"/>
                </a:solidFill>
                <a:latin typeface="Book Antiqua" panose="02040602050305030304" pitchFamily="18" charset="0"/>
                <a:ea typeface="Calibri" panose="020F0502020204030204" pitchFamily="34" charset="0"/>
                <a:cs typeface="AGaramond"/>
              </a:rPr>
              <a:t>X </a:t>
            </a:r>
            <a:r>
              <a:rPr lang="en-US" dirty="0">
                <a:solidFill>
                  <a:srgbClr val="000000"/>
                </a:solidFill>
                <a:latin typeface="Book Antiqua" panose="02040602050305030304" pitchFamily="18" charset="0"/>
                <a:ea typeface="Calibri" panose="020F0502020204030204" pitchFamily="34" charset="0"/>
                <a:cs typeface="AGaramond-Regular"/>
              </a:rPr>
              <a:t>is uniformly distributed over the interval [0, 10], compute the probability that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0"/>
              </a:spcBef>
              <a:buFont typeface="+mj-lt"/>
              <a:buAutoNum type="alphaUcPeriod"/>
            </a:pPr>
            <a:r>
              <a:rPr lang="en-US" dirty="0">
                <a:solidFill>
                  <a:srgbClr val="000000"/>
                </a:solidFill>
                <a:latin typeface="Book Antiqua" panose="02040602050305030304" pitchFamily="18" charset="0"/>
                <a:ea typeface="Calibri" panose="020F0502020204030204" pitchFamily="34" charset="0"/>
                <a:cs typeface="AGaramond-Regular"/>
              </a:rPr>
              <a:t>2 </a:t>
            </a:r>
            <a:r>
              <a:rPr lang="en-US" i="1" dirty="0">
                <a:solidFill>
                  <a:srgbClr val="000000"/>
                </a:solidFill>
                <a:latin typeface="Book Antiqua" panose="02040602050305030304" pitchFamily="18" charset="0"/>
                <a:ea typeface="MTMI"/>
                <a:cs typeface="MTMI"/>
              </a:rPr>
              <a:t>&lt;</a:t>
            </a:r>
            <a:r>
              <a:rPr lang="en-US" dirty="0">
                <a:solidFill>
                  <a:srgbClr val="000000"/>
                </a:solidFill>
                <a:latin typeface="Book Antiqua" panose="02040602050305030304" pitchFamily="18" charset="0"/>
                <a:ea typeface="Calibri" panose="020F0502020204030204" pitchFamily="34" charset="0"/>
                <a:cs typeface="AGaramond"/>
              </a:rPr>
              <a:t>X </a:t>
            </a:r>
            <a:r>
              <a:rPr lang="en-US" i="1" dirty="0">
                <a:solidFill>
                  <a:srgbClr val="000000"/>
                </a:solidFill>
                <a:latin typeface="Book Antiqua" panose="02040602050305030304" pitchFamily="18" charset="0"/>
                <a:ea typeface="MTMI"/>
                <a:cs typeface="MTMI"/>
              </a:rPr>
              <a:t>&lt;</a:t>
            </a:r>
            <a:r>
              <a:rPr lang="en-US" dirty="0">
                <a:solidFill>
                  <a:srgbClr val="000000"/>
                </a:solidFill>
                <a:latin typeface="Book Antiqua" panose="02040602050305030304" pitchFamily="18" charset="0"/>
                <a:ea typeface="Calibri" panose="020F0502020204030204" pitchFamily="34" charset="0"/>
                <a:cs typeface="AGaramond-Regular"/>
              </a:rPr>
              <a:t>9,</a:t>
            </a:r>
            <a:r>
              <a:rPr lang="en-US" b="1" dirty="0">
                <a:solidFill>
                  <a:srgbClr val="000000"/>
                </a:solidFill>
                <a:latin typeface="Book Antiqua" panose="02040602050305030304" pitchFamily="18" charset="0"/>
                <a:ea typeface="Calibri" panose="020F0502020204030204" pitchFamily="34" charset="0"/>
                <a:cs typeface="AGaramond-Bold"/>
              </a:rPr>
              <a:t>B. </a:t>
            </a:r>
            <a:r>
              <a:rPr lang="en-US" dirty="0">
                <a:solidFill>
                  <a:srgbClr val="000000"/>
                </a:solidFill>
                <a:latin typeface="Book Antiqua" panose="02040602050305030304" pitchFamily="18" charset="0"/>
                <a:ea typeface="Calibri" panose="020F0502020204030204" pitchFamily="34" charset="0"/>
                <a:cs typeface="AGaramond-Regular"/>
              </a:rPr>
              <a:t>1 </a:t>
            </a:r>
            <a:r>
              <a:rPr lang="en-US" i="1" dirty="0">
                <a:solidFill>
                  <a:srgbClr val="000000"/>
                </a:solidFill>
                <a:latin typeface="Book Antiqua" panose="02040602050305030304" pitchFamily="18" charset="0"/>
                <a:ea typeface="MTMI"/>
                <a:cs typeface="MTMI"/>
              </a:rPr>
              <a:t>&lt;</a:t>
            </a:r>
            <a:r>
              <a:rPr lang="en-US" dirty="0">
                <a:solidFill>
                  <a:srgbClr val="000000"/>
                </a:solidFill>
                <a:latin typeface="Book Antiqua" panose="02040602050305030304" pitchFamily="18" charset="0"/>
                <a:ea typeface="Calibri" panose="020F0502020204030204" pitchFamily="34" charset="0"/>
                <a:cs typeface="AGaramond"/>
              </a:rPr>
              <a:t>X </a:t>
            </a:r>
            <a:r>
              <a:rPr lang="en-US" i="1" dirty="0">
                <a:solidFill>
                  <a:srgbClr val="000000"/>
                </a:solidFill>
                <a:latin typeface="Book Antiqua" panose="02040602050305030304" pitchFamily="18" charset="0"/>
                <a:ea typeface="MTMI"/>
                <a:cs typeface="MTMI"/>
              </a:rPr>
              <a:t>&lt;</a:t>
            </a:r>
            <a:r>
              <a:rPr lang="en-US" dirty="0">
                <a:solidFill>
                  <a:srgbClr val="000000"/>
                </a:solidFill>
                <a:latin typeface="Book Antiqua" panose="02040602050305030304" pitchFamily="18" charset="0"/>
                <a:ea typeface="Calibri" panose="020F0502020204030204" pitchFamily="34" charset="0"/>
                <a:cs typeface="AGaramond-Regular"/>
              </a:rPr>
              <a:t>4,</a:t>
            </a:r>
            <a:r>
              <a:rPr lang="en-US" b="1" dirty="0">
                <a:solidFill>
                  <a:srgbClr val="000000"/>
                </a:solidFill>
                <a:latin typeface="Book Antiqua" panose="02040602050305030304" pitchFamily="18" charset="0"/>
                <a:ea typeface="Calibri" panose="020F0502020204030204" pitchFamily="34" charset="0"/>
                <a:cs typeface="AGaramond-Bold"/>
              </a:rPr>
              <a:t>C.</a:t>
            </a:r>
            <a:r>
              <a:rPr lang="en-US" dirty="0">
                <a:solidFill>
                  <a:srgbClr val="000000"/>
                </a:solidFill>
                <a:latin typeface="Book Antiqua" panose="02040602050305030304" pitchFamily="18" charset="0"/>
                <a:ea typeface="Calibri" panose="020F0502020204030204" pitchFamily="34" charset="0"/>
                <a:cs typeface="AGaramond"/>
              </a:rPr>
              <a:t>X </a:t>
            </a:r>
            <a:r>
              <a:rPr lang="en-US" i="1" dirty="0">
                <a:solidFill>
                  <a:srgbClr val="000000"/>
                </a:solidFill>
                <a:latin typeface="Book Antiqua" panose="02040602050305030304" pitchFamily="18" charset="0"/>
                <a:ea typeface="MTMI"/>
                <a:cs typeface="MTMI"/>
              </a:rPr>
              <a:t>&lt;</a:t>
            </a:r>
            <a:r>
              <a:rPr lang="en-US" dirty="0">
                <a:solidFill>
                  <a:srgbClr val="000000"/>
                </a:solidFill>
                <a:latin typeface="Book Antiqua" panose="02040602050305030304" pitchFamily="18" charset="0"/>
                <a:ea typeface="Calibri" panose="020F0502020204030204" pitchFamily="34" charset="0"/>
                <a:cs typeface="AGaramond-Regular"/>
              </a:rPr>
              <a:t>5      D.</a:t>
            </a:r>
            <a:r>
              <a:rPr lang="en-US" dirty="0">
                <a:solidFill>
                  <a:srgbClr val="000000"/>
                </a:solidFill>
                <a:latin typeface="Book Antiqua" panose="02040602050305030304" pitchFamily="18" charset="0"/>
                <a:ea typeface="Calibri" panose="020F0502020204030204" pitchFamily="34" charset="0"/>
                <a:cs typeface="AGaramond"/>
              </a:rPr>
              <a:t>X </a:t>
            </a:r>
            <a:r>
              <a:rPr lang="en-US" i="1" dirty="0">
                <a:solidFill>
                  <a:srgbClr val="000000"/>
                </a:solidFill>
                <a:latin typeface="Book Antiqua" panose="02040602050305030304" pitchFamily="18" charset="0"/>
                <a:ea typeface="MTMI"/>
                <a:cs typeface="MTMI"/>
              </a:rPr>
              <a:t>&gt;</a:t>
            </a:r>
            <a:r>
              <a:rPr lang="en-US" dirty="0">
                <a:solidFill>
                  <a:srgbClr val="000000"/>
                </a:solidFill>
                <a:latin typeface="Book Antiqua" panose="02040602050305030304" pitchFamily="18" charset="0"/>
                <a:ea typeface="Calibri" panose="020F0502020204030204" pitchFamily="34" charset="0"/>
                <a:cs typeface="AGaramond-Regular"/>
              </a:rPr>
              <a:t>6.</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0"/>
              </a:spcAft>
            </a:pPr>
            <a:r>
              <a:rPr lang="en-US" dirty="0">
                <a:solidFill>
                  <a:srgbClr val="000000"/>
                </a:solidFill>
                <a:latin typeface="Book Antiqua" panose="02040602050305030304" pitchFamily="18" charset="0"/>
                <a:ea typeface="Calibri" panose="020F0502020204030204" pitchFamily="34" charset="0"/>
                <a:cs typeface="AGaramond-Regular"/>
              </a:rPr>
              <a:t>Answer: The respective answers </a:t>
            </a:r>
            <a:r>
              <a:rPr lang="en-US" dirty="0" smtClean="0">
                <a:solidFill>
                  <a:srgbClr val="000000"/>
                </a:solidFill>
                <a:latin typeface="Book Antiqua" panose="02040602050305030304" pitchFamily="18" charset="0"/>
                <a:ea typeface="Calibri" panose="020F0502020204030204" pitchFamily="34" charset="0"/>
                <a:cs typeface="AGaramond-Regular"/>
              </a:rPr>
              <a:t>are</a:t>
            </a:r>
          </a:p>
          <a:p>
            <a:pPr marL="0" marR="0" indent="0">
              <a:lnSpc>
                <a:spcPct val="150000"/>
              </a:lnSpc>
              <a:spcBef>
                <a:spcPts val="0"/>
              </a:spcBef>
              <a:spcAft>
                <a:spcPts val="0"/>
              </a:spcAft>
              <a:buNone/>
            </a:pPr>
            <a:r>
              <a:rPr lang="en-US" dirty="0" smtClean="0">
                <a:solidFill>
                  <a:srgbClr val="000000"/>
                </a:solidFill>
                <a:latin typeface="Book Antiqua" panose="02040602050305030304" pitchFamily="18" charset="0"/>
                <a:ea typeface="Calibri" panose="020F0502020204030204" pitchFamily="34" charset="0"/>
                <a:cs typeface="AGaramond-Regular"/>
              </a:rPr>
              <a:t> </a:t>
            </a:r>
            <a:r>
              <a:rPr lang="en-US" b="1" dirty="0">
                <a:solidFill>
                  <a:srgbClr val="000000"/>
                </a:solidFill>
                <a:latin typeface="Book Antiqua" panose="02040602050305030304" pitchFamily="18" charset="0"/>
                <a:ea typeface="Calibri" panose="020F0502020204030204" pitchFamily="34" charset="0"/>
                <a:cs typeface="AGaramond-Bold"/>
              </a:rPr>
              <a:t>(a) </a:t>
            </a:r>
            <a:r>
              <a:rPr lang="en-US" dirty="0">
                <a:solidFill>
                  <a:srgbClr val="000000"/>
                </a:solidFill>
                <a:latin typeface="Book Antiqua" panose="02040602050305030304" pitchFamily="18" charset="0"/>
                <a:ea typeface="Calibri" panose="020F0502020204030204" pitchFamily="34" charset="0"/>
                <a:cs typeface="AGaramond-Regular"/>
              </a:rPr>
              <a:t>7/10, </a:t>
            </a:r>
            <a:r>
              <a:rPr lang="en-US" b="1" dirty="0">
                <a:solidFill>
                  <a:srgbClr val="000000"/>
                </a:solidFill>
                <a:latin typeface="Book Antiqua" panose="02040602050305030304" pitchFamily="18" charset="0"/>
                <a:ea typeface="Calibri" panose="020F0502020204030204" pitchFamily="34" charset="0"/>
                <a:cs typeface="AGaramond-Bold"/>
              </a:rPr>
              <a:t>(b) </a:t>
            </a:r>
            <a:r>
              <a:rPr lang="en-US" dirty="0">
                <a:solidFill>
                  <a:srgbClr val="000000"/>
                </a:solidFill>
                <a:latin typeface="Book Antiqua" panose="02040602050305030304" pitchFamily="18" charset="0"/>
                <a:ea typeface="Calibri" panose="020F0502020204030204" pitchFamily="34" charset="0"/>
                <a:cs typeface="AGaramond-Regular"/>
              </a:rPr>
              <a:t>3/10, </a:t>
            </a:r>
            <a:r>
              <a:rPr lang="en-US" b="1" dirty="0">
                <a:solidFill>
                  <a:srgbClr val="000000"/>
                </a:solidFill>
                <a:latin typeface="Book Antiqua" panose="02040602050305030304" pitchFamily="18" charset="0"/>
                <a:ea typeface="Calibri" panose="020F0502020204030204" pitchFamily="34" charset="0"/>
                <a:cs typeface="AGaramond-Bold"/>
              </a:rPr>
              <a:t>(c) </a:t>
            </a:r>
            <a:r>
              <a:rPr lang="en-US" dirty="0">
                <a:solidFill>
                  <a:srgbClr val="000000"/>
                </a:solidFill>
                <a:latin typeface="Book Antiqua" panose="02040602050305030304" pitchFamily="18" charset="0"/>
                <a:ea typeface="Calibri" panose="020F0502020204030204" pitchFamily="34" charset="0"/>
                <a:cs typeface="AGaramond-Regular"/>
              </a:rPr>
              <a:t>5/10, </a:t>
            </a:r>
            <a:r>
              <a:rPr lang="en-US" b="1" dirty="0">
                <a:solidFill>
                  <a:srgbClr val="000000"/>
                </a:solidFill>
                <a:latin typeface="Book Antiqua" panose="02040602050305030304" pitchFamily="18" charset="0"/>
                <a:ea typeface="Calibri" panose="020F0502020204030204" pitchFamily="34" charset="0"/>
                <a:cs typeface="AGaramond-Bold"/>
              </a:rPr>
              <a:t>(d) </a:t>
            </a:r>
            <a:r>
              <a:rPr lang="en-US" dirty="0">
                <a:solidFill>
                  <a:srgbClr val="000000"/>
                </a:solidFill>
                <a:latin typeface="Book Antiqua" panose="02040602050305030304" pitchFamily="18" charset="0"/>
                <a:ea typeface="Calibri" panose="020F0502020204030204" pitchFamily="34" charset="0"/>
                <a:cs typeface="AGaramond-Regular"/>
              </a:rPr>
              <a:t>4/10.</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25</a:t>
            </a:fld>
            <a:endParaRPr lang="en-US"/>
          </a:p>
        </p:txBody>
      </p:sp>
    </p:spTree>
    <p:extLst>
      <p:ext uri="{BB962C8B-B14F-4D97-AF65-F5344CB8AC3E}">
        <p14:creationId xmlns:p14="http://schemas.microsoft.com/office/powerpoint/2010/main" val="1733925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152400"/>
            <a:ext cx="9144000" cy="838200"/>
          </a:xfrm>
          <a:blipFill dpi="0" rotWithShape="1">
            <a:blip r:embed="rId3"/>
            <a:srcRect/>
            <a:tile tx="0" ty="0" sx="100000" sy="100000" flip="none" algn="tl"/>
          </a:blipFill>
        </p:spPr>
        <p:txBody>
          <a:bodyPr/>
          <a:lstStyle/>
          <a:p>
            <a:pPr eaLnBrk="1" hangingPunct="1"/>
            <a:r>
              <a:rPr lang="en-US" sz="3600" dirty="0" smtClean="0"/>
              <a:t>9.2.2 The Normal Distribution</a:t>
            </a:r>
          </a:p>
        </p:txBody>
      </p:sp>
      <p:grpSp>
        <p:nvGrpSpPr>
          <p:cNvPr id="2" name="Group 66"/>
          <p:cNvGrpSpPr>
            <a:grpSpLocks/>
          </p:cNvGrpSpPr>
          <p:nvPr/>
        </p:nvGrpSpPr>
        <p:grpSpPr bwMode="auto">
          <a:xfrm>
            <a:off x="7086600" y="2819400"/>
            <a:ext cx="1905000" cy="1371600"/>
            <a:chOff x="432" y="528"/>
            <a:chExt cx="1056" cy="672"/>
          </a:xfrm>
        </p:grpSpPr>
        <p:sp>
          <p:nvSpPr>
            <p:cNvPr id="50190" name="Rectangle 67"/>
            <p:cNvSpPr>
              <a:spLocks noChangeArrowheads="1"/>
            </p:cNvSpPr>
            <p:nvPr/>
          </p:nvSpPr>
          <p:spPr bwMode="auto">
            <a:xfrm>
              <a:off x="432" y="528"/>
              <a:ext cx="1056" cy="672"/>
            </a:xfrm>
            <a:prstGeom prst="rect">
              <a:avLst/>
            </a:prstGeom>
            <a:solidFill>
              <a:srgbClr val="F4ECC6"/>
            </a:solidFill>
            <a:ln w="28575">
              <a:solidFill>
                <a:schemeClr val="accent2"/>
              </a:solidFill>
              <a:miter lim="800000"/>
              <a:headEnd/>
              <a:tailEnd/>
            </a:ln>
          </p:spPr>
          <p:txBody>
            <a:bodyPr wrap="none" anchor="ctr"/>
            <a:lstStyle/>
            <a:p>
              <a:endParaRPr lang="en-US">
                <a:latin typeface="Tahoma" pitchFamily="34" charset="0"/>
              </a:endParaRPr>
            </a:p>
          </p:txBody>
        </p:sp>
        <p:pic>
          <p:nvPicPr>
            <p:cNvPr id="50191" name="Picture 68" descr="curve3"/>
            <p:cNvPicPr>
              <a:picLocks noChangeAspect="1" noChangeArrowheads="1"/>
            </p:cNvPicPr>
            <p:nvPr/>
          </p:nvPicPr>
          <p:blipFill>
            <a:blip r:embed="rId4"/>
            <a:srcRect/>
            <a:stretch>
              <a:fillRect/>
            </a:stretch>
          </p:blipFill>
          <p:spPr bwMode="auto">
            <a:xfrm>
              <a:off x="471" y="565"/>
              <a:ext cx="960" cy="571"/>
            </a:xfrm>
            <a:prstGeom prst="rect">
              <a:avLst/>
            </a:prstGeom>
            <a:solidFill>
              <a:srgbClr val="F4ECC6"/>
            </a:solidFill>
            <a:ln w="9525">
              <a:noFill/>
              <a:miter lim="800000"/>
              <a:headEnd/>
              <a:tailEnd/>
            </a:ln>
          </p:spPr>
        </p:pic>
      </p:grpSp>
      <p:sp>
        <p:nvSpPr>
          <p:cNvPr id="50180" name="Rectangle 71"/>
          <p:cNvSpPr>
            <a:spLocks noChangeArrowheads="1"/>
          </p:cNvSpPr>
          <p:nvPr/>
        </p:nvSpPr>
        <p:spPr bwMode="auto">
          <a:xfrm>
            <a:off x="0" y="1371600"/>
            <a:ext cx="9448800" cy="1143000"/>
          </a:xfrm>
          <a:prstGeom prst="rect">
            <a:avLst/>
          </a:prstGeom>
          <a:noFill/>
          <a:ln w="9525">
            <a:noFill/>
            <a:miter lim="800000"/>
            <a:headEnd/>
            <a:tailEnd/>
          </a:ln>
        </p:spPr>
        <p:txBody>
          <a:bodyPr/>
          <a:lstStyle/>
          <a:p>
            <a:pPr marL="342900" indent="-342900">
              <a:spcBef>
                <a:spcPct val="20000"/>
              </a:spcBef>
              <a:buFont typeface="Wingdings" pitchFamily="2" charset="2"/>
              <a:buChar char="Ø"/>
            </a:pPr>
            <a:r>
              <a:rPr lang="en-US">
                <a:latin typeface="Tahoma" pitchFamily="34" charset="0"/>
              </a:rPr>
              <a:t>The formula that generates the normal probability distribution is:</a:t>
            </a:r>
          </a:p>
        </p:txBody>
      </p:sp>
      <p:sp>
        <p:nvSpPr>
          <p:cNvPr id="13" name="Slide Number Placeholder 12"/>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95F602CE-1FE6-4620-A50A-9B337E100267}" type="slidenum">
              <a:rPr lang="en-US" sz="1200">
                <a:solidFill>
                  <a:schemeClr val="tx1">
                    <a:tint val="75000"/>
                  </a:schemeClr>
                </a:solidFill>
                <a:latin typeface="Tahoma" pitchFamily="34" charset="0"/>
              </a:rPr>
              <a:pPr algn="r" eaLnBrk="0" hangingPunct="0">
                <a:defRPr/>
              </a:pPr>
              <a:t>26</a:t>
            </a:fld>
            <a:endParaRPr lang="en-US" sz="1200">
              <a:solidFill>
                <a:schemeClr val="tx1">
                  <a:tint val="75000"/>
                </a:schemeClr>
              </a:solidFill>
              <a:latin typeface="Tahoma" pitchFamily="34" charset="0"/>
            </a:endParaRPr>
          </a:p>
        </p:txBody>
      </p:sp>
      <p:sp>
        <p:nvSpPr>
          <p:cNvPr id="14" name="Text Box 19"/>
          <p:cNvSpPr txBox="1">
            <a:spLocks noChangeArrowheads="1"/>
          </p:cNvSpPr>
          <p:nvPr/>
        </p:nvSpPr>
        <p:spPr bwMode="auto">
          <a:xfrm>
            <a:off x="304800" y="4572000"/>
            <a:ext cx="4572000" cy="1570038"/>
          </a:xfrm>
          <a:prstGeom prst="rect">
            <a:avLst/>
          </a:prstGeom>
          <a:noFill/>
          <a:ln w="9525">
            <a:noFill/>
            <a:miter lim="800000"/>
            <a:headEnd/>
            <a:tailEnd/>
          </a:ln>
        </p:spPr>
        <p:txBody>
          <a:bodyPr anchor="ctr">
            <a:spAutoFit/>
          </a:bodyPr>
          <a:lstStyle/>
          <a:p>
            <a:pPr algn="ctr"/>
            <a:r>
              <a:rPr lang="en-US">
                <a:latin typeface="Arial" pitchFamily="34" charset="0"/>
                <a:cs typeface="Arial" pitchFamily="34" charset="0"/>
              </a:rPr>
              <a:t>Where, </a:t>
            </a:r>
            <a:r>
              <a:rPr lang="en-US">
                <a:latin typeface="Symbol" pitchFamily="18" charset="2"/>
              </a:rPr>
              <a:t>s</a:t>
            </a:r>
            <a:r>
              <a:rPr lang="en-US">
                <a:solidFill>
                  <a:srgbClr val="FFFF00"/>
                </a:solidFill>
                <a:latin typeface="Symbol" pitchFamily="18" charset="2"/>
              </a:rPr>
              <a:t> </a:t>
            </a:r>
            <a:r>
              <a:rPr lang="en-US">
                <a:latin typeface="Arial" pitchFamily="34" charset="0"/>
                <a:cs typeface="Arial" pitchFamily="34" charset="0"/>
              </a:rPr>
              <a:t>=  Population variance </a:t>
            </a:r>
          </a:p>
          <a:p>
            <a:pPr algn="ctr"/>
            <a:r>
              <a:rPr lang="en-US">
                <a:latin typeface="Arial" pitchFamily="34" charset="0"/>
                <a:cs typeface="Arial" pitchFamily="34" charset="0"/>
              </a:rPr>
              <a:t>        µ = population mean </a:t>
            </a:r>
          </a:p>
          <a:p>
            <a:pPr algn="ctr"/>
            <a:r>
              <a:rPr lang="en-US">
                <a:latin typeface="Arial" pitchFamily="34" charset="0"/>
                <a:cs typeface="Arial" pitchFamily="34" charset="0"/>
              </a:rPr>
              <a:t>           e =2.718…, </a:t>
            </a:r>
            <a:r>
              <a:rPr lang="el-GR">
                <a:latin typeface="Arial" pitchFamily="34" charset="0"/>
                <a:cs typeface="Arial" pitchFamily="34" charset="0"/>
              </a:rPr>
              <a:t>π</a:t>
            </a:r>
            <a:r>
              <a:rPr lang="en-US">
                <a:latin typeface="Arial" pitchFamily="34" charset="0"/>
                <a:cs typeface="Arial" pitchFamily="34" charset="0"/>
              </a:rPr>
              <a:t>= 3.14… </a:t>
            </a:r>
          </a:p>
        </p:txBody>
      </p:sp>
      <p:pic>
        <p:nvPicPr>
          <p:cNvPr id="50184" name="Picture 6"/>
          <p:cNvPicPr>
            <a:picLocks noChangeAspect="1" noChangeArrowheads="1"/>
          </p:cNvPicPr>
          <p:nvPr/>
        </p:nvPicPr>
        <p:blipFill>
          <a:blip r:embed="rId5"/>
          <a:srcRect/>
          <a:stretch>
            <a:fillRect/>
          </a:stretch>
        </p:blipFill>
        <p:spPr bwMode="auto">
          <a:xfrm>
            <a:off x="381000" y="2209800"/>
            <a:ext cx="6477000" cy="1828800"/>
          </a:xfrm>
          <a:prstGeom prst="rect">
            <a:avLst/>
          </a:prstGeom>
          <a:solidFill>
            <a:srgbClr val="FFCCFF"/>
          </a:solidFill>
          <a:ln w="9525">
            <a:solidFill>
              <a:schemeClr val="tx1"/>
            </a:solidFill>
            <a:miter lim="800000"/>
            <a:headEnd/>
            <a:tailEnd/>
          </a:ln>
        </p:spPr>
      </p:pic>
      <p:sp>
        <p:nvSpPr>
          <p:cNvPr id="50185" name="Text Box 9"/>
          <p:cNvSpPr txBox="1">
            <a:spLocks noChangeArrowheads="1"/>
          </p:cNvSpPr>
          <p:nvPr/>
        </p:nvSpPr>
        <p:spPr bwMode="auto">
          <a:xfrm>
            <a:off x="5410200" y="4724400"/>
            <a:ext cx="3429000" cy="1562100"/>
          </a:xfrm>
          <a:prstGeom prst="rect">
            <a:avLst/>
          </a:prstGeom>
          <a:solidFill>
            <a:srgbClr val="FFFFFF"/>
          </a:solidFill>
          <a:ln w="9525">
            <a:solidFill>
              <a:schemeClr val="hlink"/>
            </a:solidFill>
            <a:miter lim="800000"/>
            <a:headEnd/>
            <a:tailEnd/>
          </a:ln>
        </p:spPr>
        <p:txBody>
          <a:bodyPr>
            <a:spAutoFit/>
          </a:bodyPr>
          <a:lstStyle/>
          <a:p>
            <a:r>
              <a:rPr lang="en-US"/>
              <a:t>This is a bell shaped curve with different centers and spreads depending on </a:t>
            </a:r>
            <a:r>
              <a:rPr lang="en-US">
                <a:sym typeface="Symbol" pitchFamily="18" charset="2"/>
              </a:rPr>
              <a:t> and </a:t>
            </a:r>
            <a:endParaRPr lang="en-US"/>
          </a:p>
        </p:txBody>
      </p:sp>
      <p:sp>
        <p:nvSpPr>
          <p:cNvPr id="50186" name="Rectangle 11"/>
          <p:cNvSpPr>
            <a:spLocks noChangeArrowheads="1"/>
          </p:cNvSpPr>
          <p:nvPr/>
        </p:nvSpPr>
        <p:spPr bwMode="auto">
          <a:xfrm>
            <a:off x="2362200" y="3505200"/>
            <a:ext cx="457200" cy="457200"/>
          </a:xfrm>
          <a:prstGeom prst="rect">
            <a:avLst/>
          </a:prstGeom>
          <a:noFill/>
          <a:ln w="15875">
            <a:solidFill>
              <a:schemeClr val="hlink"/>
            </a:solidFill>
            <a:miter lim="800000"/>
            <a:headEnd/>
            <a:tailEnd/>
          </a:ln>
        </p:spPr>
        <p:txBody>
          <a:bodyPr wrap="none" anchor="ctr"/>
          <a:lstStyle/>
          <a:p>
            <a:endParaRPr lang="en-US"/>
          </a:p>
        </p:txBody>
      </p:sp>
      <p:sp>
        <p:nvSpPr>
          <p:cNvPr id="50187" name="Rectangle 11"/>
          <p:cNvSpPr>
            <a:spLocks noChangeArrowheads="1"/>
          </p:cNvSpPr>
          <p:nvPr/>
        </p:nvSpPr>
        <p:spPr bwMode="auto">
          <a:xfrm>
            <a:off x="6019800" y="2286000"/>
            <a:ext cx="381000" cy="381000"/>
          </a:xfrm>
          <a:prstGeom prst="rect">
            <a:avLst/>
          </a:prstGeom>
          <a:noFill/>
          <a:ln w="15875">
            <a:solidFill>
              <a:schemeClr val="hlink"/>
            </a:solidFill>
            <a:miter lim="800000"/>
            <a:headEnd/>
            <a:tailEnd/>
          </a:ln>
        </p:spPr>
        <p:txBody>
          <a:bodyPr wrap="none" anchor="ctr"/>
          <a:lstStyle/>
          <a:p>
            <a:endParaRPr lang="en-US"/>
          </a:p>
        </p:txBody>
      </p:sp>
      <p:sp>
        <p:nvSpPr>
          <p:cNvPr id="50188" name="Line 12"/>
          <p:cNvSpPr>
            <a:spLocks noChangeShapeType="1"/>
          </p:cNvSpPr>
          <p:nvPr/>
        </p:nvSpPr>
        <p:spPr bwMode="auto">
          <a:xfrm flipH="1" flipV="1">
            <a:off x="2819400" y="3962400"/>
            <a:ext cx="2590800" cy="762000"/>
          </a:xfrm>
          <a:prstGeom prst="line">
            <a:avLst/>
          </a:prstGeom>
          <a:noFill/>
          <a:ln w="9525">
            <a:solidFill>
              <a:schemeClr val="hlink"/>
            </a:solidFill>
            <a:miter lim="800000"/>
            <a:headEnd/>
            <a:tailEnd type="triangle" w="med" len="med"/>
          </a:ln>
        </p:spPr>
        <p:txBody>
          <a:bodyPr wrap="none"/>
          <a:lstStyle/>
          <a:p>
            <a:endParaRPr lang="en-US"/>
          </a:p>
        </p:txBody>
      </p:sp>
      <p:sp>
        <p:nvSpPr>
          <p:cNvPr id="50189" name="Line 12"/>
          <p:cNvSpPr>
            <a:spLocks noChangeShapeType="1"/>
          </p:cNvSpPr>
          <p:nvPr/>
        </p:nvSpPr>
        <p:spPr bwMode="auto">
          <a:xfrm flipH="1" flipV="1">
            <a:off x="6172200" y="2743200"/>
            <a:ext cx="228600" cy="1981200"/>
          </a:xfrm>
          <a:prstGeom prst="line">
            <a:avLst/>
          </a:prstGeom>
          <a:noFill/>
          <a:ln w="9525">
            <a:solidFill>
              <a:schemeClr val="hlink"/>
            </a:solidFill>
            <a:miter lim="800000"/>
            <a:headEnd/>
            <a:tailEnd type="triangle" w="med" len="med"/>
          </a:ln>
        </p:spPr>
        <p:txBody>
          <a:bodyPr wrap="none"/>
          <a:lstStyle/>
          <a:p>
            <a:endParaRPr lang="en-US"/>
          </a:p>
        </p:txBody>
      </p:sp>
      <p:sp>
        <p:nvSpPr>
          <p:cNvPr id="16" name="Date Placeholder 15"/>
          <p:cNvSpPr>
            <a:spLocks noGrp="1"/>
          </p:cNvSpPr>
          <p:nvPr>
            <p:ph type="dt" sz="half" idx="10"/>
          </p:nvPr>
        </p:nvSpPr>
        <p:spPr/>
        <p:txBody>
          <a:bodyPr/>
          <a:lstStyle/>
          <a:p>
            <a:fld id="{604BC5F1-C8B5-4568-9C01-D0498C9491E3}" type="datetime1">
              <a:rPr lang="en-US" smtClean="0"/>
              <a:t>31-May-18</a:t>
            </a:fld>
            <a:endParaRPr lang="en-US"/>
          </a:p>
        </p:txBody>
      </p:sp>
      <p:sp>
        <p:nvSpPr>
          <p:cNvPr id="17" name="Footer Placeholder 16"/>
          <p:cNvSpPr>
            <a:spLocks noGrp="1"/>
          </p:cNvSpPr>
          <p:nvPr>
            <p:ph type="ftr" sz="quarter" idx="11"/>
          </p:nvPr>
        </p:nvSpPr>
        <p:spPr/>
        <p:txBody>
          <a:bodyPr/>
          <a:lstStyle/>
          <a:p>
            <a:r>
              <a:rPr lang="en-US" smtClean="0"/>
              <a:t>Probability Distributions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152400"/>
            <a:ext cx="9145588" cy="757238"/>
          </a:xfrm>
          <a:blipFill dpi="0" rotWithShape="1">
            <a:blip r:embed="rId3"/>
            <a:srcRect/>
            <a:tile tx="0" ty="0" sx="100000" sy="100000" flip="none" algn="tl"/>
          </a:blipFill>
        </p:spPr>
        <p:txBody>
          <a:bodyPr/>
          <a:lstStyle/>
          <a:p>
            <a:pPr eaLnBrk="1" hangingPunct="1"/>
            <a:r>
              <a:rPr lang="en-US" sz="4000" smtClean="0"/>
              <a:t>Properties of Normal Distributions</a:t>
            </a:r>
          </a:p>
        </p:txBody>
      </p:sp>
      <p:sp>
        <p:nvSpPr>
          <p:cNvPr id="670723" name="Text Box 3"/>
          <p:cNvSpPr txBox="1">
            <a:spLocks noChangeArrowheads="1"/>
          </p:cNvSpPr>
          <p:nvPr/>
        </p:nvSpPr>
        <p:spPr bwMode="auto">
          <a:xfrm>
            <a:off x="336550" y="1279525"/>
            <a:ext cx="8458200" cy="4892675"/>
          </a:xfrm>
          <a:prstGeom prst="rect">
            <a:avLst/>
          </a:prstGeom>
          <a:blipFill dpi="0" rotWithShape="1">
            <a:blip r:embed="rId4"/>
            <a:srcRect/>
            <a:tile tx="0" ty="0" sx="100000" sy="100000" flip="none" algn="tl"/>
          </a:blipFill>
          <a:ln w="9525">
            <a:solidFill>
              <a:schemeClr val="tx1"/>
            </a:solidFill>
            <a:miter lim="800000"/>
            <a:headEnd/>
            <a:tailEnd/>
          </a:ln>
        </p:spPr>
        <p:txBody>
          <a:bodyPr wrap="square" rIns="274320">
            <a:spAutoFit/>
          </a:bodyPr>
          <a:lstStyle/>
          <a:p>
            <a:pPr marL="457200" indent="-457200">
              <a:spcBef>
                <a:spcPct val="25000"/>
              </a:spcBef>
            </a:pPr>
            <a:r>
              <a:rPr lang="en-US" sz="2800" b="1"/>
              <a:t>Properties of a Normal Distribution</a:t>
            </a:r>
          </a:p>
          <a:p>
            <a:pPr marL="457200" indent="-457200">
              <a:spcBef>
                <a:spcPct val="25000"/>
              </a:spcBef>
              <a:buFontTx/>
              <a:buAutoNum type="arabicPeriod"/>
            </a:pPr>
            <a:r>
              <a:rPr lang="en-US" sz="2300"/>
              <a:t>The mean, median, and mode are equal.</a:t>
            </a:r>
          </a:p>
          <a:p>
            <a:pPr marL="457200" indent="-457200">
              <a:spcBef>
                <a:spcPct val="25000"/>
              </a:spcBef>
              <a:buFontTx/>
              <a:buAutoNum type="arabicPeriod"/>
            </a:pPr>
            <a:r>
              <a:rPr lang="en-US" sz="2300"/>
              <a:t>The normal curve is bell-shaped and symmetric about the mean.</a:t>
            </a:r>
          </a:p>
          <a:p>
            <a:pPr marL="457200" indent="-457200">
              <a:spcBef>
                <a:spcPct val="25000"/>
              </a:spcBef>
              <a:buFontTx/>
              <a:buAutoNum type="arabicPeriod"/>
            </a:pPr>
            <a:r>
              <a:rPr lang="en-US" sz="2300"/>
              <a:t>The total area under the curve is equal to one.</a:t>
            </a:r>
          </a:p>
          <a:p>
            <a:pPr marL="457200" indent="-457200">
              <a:spcBef>
                <a:spcPct val="25000"/>
              </a:spcBef>
              <a:buFontTx/>
              <a:buAutoNum type="arabicPeriod"/>
            </a:pPr>
            <a:r>
              <a:rPr lang="en-US" sz="2300"/>
              <a:t>The normal curve approaches, but never touches the </a:t>
            </a:r>
            <a:r>
              <a:rPr lang="en-US" sz="2300" i="1"/>
              <a:t>x-</a:t>
            </a:r>
            <a:r>
              <a:rPr lang="en-US" sz="2300"/>
              <a:t>axis as it extends farther and farther away from the mean.</a:t>
            </a:r>
          </a:p>
          <a:p>
            <a:pPr marL="457200" indent="-457200">
              <a:spcBef>
                <a:spcPct val="25000"/>
              </a:spcBef>
              <a:buFontTx/>
              <a:buAutoNum type="arabicPeriod"/>
            </a:pPr>
            <a:r>
              <a:rPr lang="en-US" sz="2300"/>
              <a:t>Between </a:t>
            </a:r>
            <a:r>
              <a:rPr lang="el-GR" sz="2300">
                <a:cs typeface="Times New Roman" pitchFamily="18" charset="0"/>
              </a:rPr>
              <a:t>μ</a:t>
            </a:r>
            <a:r>
              <a:rPr lang="en-US" sz="2300">
                <a:cs typeface="Times New Roman" pitchFamily="18" charset="0"/>
              </a:rPr>
              <a:t> </a:t>
            </a:r>
            <a:r>
              <a:rPr lang="en-US" sz="2300">
                <a:cs typeface="Times New Roman" pitchFamily="18" charset="0"/>
                <a:sym typeface="Symbol" pitchFamily="18" charset="2"/>
              </a:rPr>
              <a:t> </a:t>
            </a:r>
            <a:r>
              <a:rPr lang="el-GR" sz="2300">
                <a:cs typeface="Times New Roman" pitchFamily="18" charset="0"/>
              </a:rPr>
              <a:t>σ</a:t>
            </a:r>
            <a:r>
              <a:rPr lang="en-US" sz="2300">
                <a:cs typeface="Times New Roman" pitchFamily="18" charset="0"/>
              </a:rPr>
              <a:t> and </a:t>
            </a:r>
            <a:r>
              <a:rPr lang="el-GR" sz="2300">
                <a:cs typeface="Times New Roman" pitchFamily="18" charset="0"/>
              </a:rPr>
              <a:t>μ</a:t>
            </a:r>
            <a:r>
              <a:rPr lang="en-US" sz="2300">
                <a:cs typeface="Times New Roman" pitchFamily="18" charset="0"/>
              </a:rPr>
              <a:t> </a:t>
            </a:r>
            <a:r>
              <a:rPr lang="en-US" sz="2300">
                <a:cs typeface="Times New Roman" pitchFamily="18" charset="0"/>
                <a:sym typeface="Symbol" pitchFamily="18" charset="2"/>
              </a:rPr>
              <a:t>+ </a:t>
            </a:r>
            <a:r>
              <a:rPr lang="el-GR" sz="2300">
                <a:cs typeface="Times New Roman" pitchFamily="18" charset="0"/>
              </a:rPr>
              <a:t>σ</a:t>
            </a:r>
            <a:r>
              <a:rPr lang="en-US" sz="2300">
                <a:cs typeface="Times New Roman" pitchFamily="18" charset="0"/>
              </a:rPr>
              <a:t> (in the center of the curve), the graph curves downward.  The graph curves upward to the left of </a:t>
            </a:r>
            <a:r>
              <a:rPr lang="el-GR" sz="2300">
                <a:cs typeface="Times New Roman" pitchFamily="18" charset="0"/>
              </a:rPr>
              <a:t>μ</a:t>
            </a:r>
            <a:r>
              <a:rPr lang="en-US" sz="2300">
                <a:cs typeface="Times New Roman" pitchFamily="18" charset="0"/>
              </a:rPr>
              <a:t> </a:t>
            </a:r>
            <a:r>
              <a:rPr lang="en-US" sz="2300">
                <a:cs typeface="Times New Roman" pitchFamily="18" charset="0"/>
                <a:sym typeface="Symbol" pitchFamily="18" charset="2"/>
              </a:rPr>
              <a:t> </a:t>
            </a:r>
            <a:r>
              <a:rPr lang="el-GR" sz="2300">
                <a:cs typeface="Times New Roman" pitchFamily="18" charset="0"/>
              </a:rPr>
              <a:t>σ</a:t>
            </a:r>
            <a:r>
              <a:rPr lang="en-US" sz="2300">
                <a:cs typeface="Times New Roman" pitchFamily="18" charset="0"/>
              </a:rPr>
              <a:t> and to the right of </a:t>
            </a:r>
            <a:r>
              <a:rPr lang="el-GR" sz="2300">
                <a:cs typeface="Times New Roman" pitchFamily="18" charset="0"/>
              </a:rPr>
              <a:t>μ</a:t>
            </a:r>
            <a:r>
              <a:rPr lang="en-US" sz="2300">
                <a:cs typeface="Times New Roman" pitchFamily="18" charset="0"/>
              </a:rPr>
              <a:t> </a:t>
            </a:r>
            <a:r>
              <a:rPr lang="en-US" sz="2300">
                <a:cs typeface="Times New Roman" pitchFamily="18" charset="0"/>
                <a:sym typeface="Symbol" pitchFamily="18" charset="2"/>
              </a:rPr>
              <a:t>+ </a:t>
            </a:r>
            <a:r>
              <a:rPr lang="el-GR" sz="2300">
                <a:cs typeface="Times New Roman" pitchFamily="18" charset="0"/>
              </a:rPr>
              <a:t>σ</a:t>
            </a:r>
            <a:r>
              <a:rPr lang="en-US" sz="2300">
                <a:cs typeface="Times New Roman" pitchFamily="18" charset="0"/>
              </a:rPr>
              <a:t>.  The points at which the curve changes from curving upward to curving downward are called the </a:t>
            </a:r>
            <a:r>
              <a:rPr lang="en-US" sz="2300" i="1">
                <a:cs typeface="Times New Roman" pitchFamily="18" charset="0"/>
              </a:rPr>
              <a:t>inflection points</a:t>
            </a:r>
            <a:r>
              <a:rPr lang="en-US" sz="2300">
                <a:cs typeface="Times New Roman" pitchFamily="18" charset="0"/>
              </a:rPr>
              <a:t>. </a:t>
            </a:r>
            <a:endParaRPr lang="el-GR" sz="2300">
              <a:cs typeface="Times New Roman" pitchFamily="18" charset="0"/>
            </a:endParaRPr>
          </a:p>
        </p:txBody>
      </p:sp>
      <p:sp>
        <p:nvSpPr>
          <p:cNvPr id="5" name="Date Placeholder 4"/>
          <p:cNvSpPr>
            <a:spLocks noGrp="1"/>
          </p:cNvSpPr>
          <p:nvPr>
            <p:ph type="dt" sz="half" idx="10"/>
          </p:nvPr>
        </p:nvSpPr>
        <p:spPr/>
        <p:txBody>
          <a:bodyPr/>
          <a:lstStyle/>
          <a:p>
            <a:fld id="{3BE198DA-F243-4543-B788-838BEF3F8462}" type="datetime1">
              <a:rPr lang="en-US" smtClean="0"/>
              <a:t>31-May-18</a:t>
            </a:fld>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0723">
                                            <p:bg/>
                                          </p:spTgt>
                                        </p:tgtEl>
                                        <p:attrNameLst>
                                          <p:attrName>style.visibility</p:attrName>
                                        </p:attrNameLst>
                                      </p:cBhvr>
                                      <p:to>
                                        <p:strVal val="visible"/>
                                      </p:to>
                                    </p:set>
                                    <p:animEffect transition="in" filter="wipe(left)">
                                      <p:cBhvr>
                                        <p:cTn id="7" dur="1000"/>
                                        <p:tgtEl>
                                          <p:spTgt spid="67072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3">
                                            <p:txEl>
                                              <p:pRg st="0" end="0"/>
                                            </p:txEl>
                                          </p:spTgt>
                                        </p:tgtEl>
                                        <p:attrNameLst>
                                          <p:attrName>style.visibility</p:attrName>
                                        </p:attrNameLst>
                                      </p:cBhvr>
                                      <p:to>
                                        <p:strVal val="visible"/>
                                      </p:to>
                                    </p:set>
                                    <p:animEffect transition="in" filter="wipe(left)">
                                      <p:cBhvr>
                                        <p:cTn id="12" dur="1000"/>
                                        <p:tgtEl>
                                          <p:spTgt spid="6707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0723">
                                            <p:txEl>
                                              <p:pRg st="1" end="1"/>
                                            </p:txEl>
                                          </p:spTgt>
                                        </p:tgtEl>
                                        <p:attrNameLst>
                                          <p:attrName>style.visibility</p:attrName>
                                        </p:attrNameLst>
                                      </p:cBhvr>
                                      <p:to>
                                        <p:strVal val="visible"/>
                                      </p:to>
                                    </p:set>
                                    <p:animEffect transition="in" filter="wipe(left)">
                                      <p:cBhvr>
                                        <p:cTn id="17" dur="1000"/>
                                        <p:tgtEl>
                                          <p:spTgt spid="6707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0723">
                                            <p:txEl>
                                              <p:pRg st="2" end="2"/>
                                            </p:txEl>
                                          </p:spTgt>
                                        </p:tgtEl>
                                        <p:attrNameLst>
                                          <p:attrName>style.visibility</p:attrName>
                                        </p:attrNameLst>
                                      </p:cBhvr>
                                      <p:to>
                                        <p:strVal val="visible"/>
                                      </p:to>
                                    </p:set>
                                    <p:animEffect transition="in" filter="wipe(left)">
                                      <p:cBhvr>
                                        <p:cTn id="22" dur="1000"/>
                                        <p:tgtEl>
                                          <p:spTgt spid="6707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0723">
                                            <p:txEl>
                                              <p:pRg st="3" end="3"/>
                                            </p:txEl>
                                          </p:spTgt>
                                        </p:tgtEl>
                                        <p:attrNameLst>
                                          <p:attrName>style.visibility</p:attrName>
                                        </p:attrNameLst>
                                      </p:cBhvr>
                                      <p:to>
                                        <p:strVal val="visible"/>
                                      </p:to>
                                    </p:set>
                                    <p:animEffect transition="in" filter="wipe(left)">
                                      <p:cBhvr>
                                        <p:cTn id="27" dur="1000"/>
                                        <p:tgtEl>
                                          <p:spTgt spid="6707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0723">
                                            <p:txEl>
                                              <p:pRg st="4" end="4"/>
                                            </p:txEl>
                                          </p:spTgt>
                                        </p:tgtEl>
                                        <p:attrNameLst>
                                          <p:attrName>style.visibility</p:attrName>
                                        </p:attrNameLst>
                                      </p:cBhvr>
                                      <p:to>
                                        <p:strVal val="visible"/>
                                      </p:to>
                                    </p:set>
                                    <p:animEffect transition="in" filter="wipe(left)">
                                      <p:cBhvr>
                                        <p:cTn id="32" dur="1000"/>
                                        <p:tgtEl>
                                          <p:spTgt spid="6707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0723">
                                            <p:txEl>
                                              <p:pRg st="5" end="5"/>
                                            </p:txEl>
                                          </p:spTgt>
                                        </p:tgtEl>
                                        <p:attrNameLst>
                                          <p:attrName>style.visibility</p:attrName>
                                        </p:attrNameLst>
                                      </p:cBhvr>
                                      <p:to>
                                        <p:strVal val="visible"/>
                                      </p:to>
                                    </p:set>
                                    <p:animEffect transition="in" filter="wipe(left)">
                                      <p:cBhvr>
                                        <p:cTn id="37" dur="1000"/>
                                        <p:tgtEl>
                                          <p:spTgt spid="67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0" y="185738"/>
            <a:ext cx="9145588" cy="723900"/>
          </a:xfrm>
          <a:blipFill dpi="0" rotWithShape="1">
            <a:blip r:embed="rId3"/>
            <a:srcRect/>
            <a:tile tx="0" ty="0" sx="100000" sy="100000" flip="none" algn="tl"/>
          </a:blipFill>
        </p:spPr>
        <p:txBody>
          <a:bodyPr/>
          <a:lstStyle/>
          <a:p>
            <a:pPr eaLnBrk="1" hangingPunct="1"/>
            <a:r>
              <a:rPr lang="en-US" sz="4000" smtClean="0"/>
              <a:t>Properties of Normal Distributions</a:t>
            </a:r>
          </a:p>
        </p:txBody>
      </p:sp>
      <p:sp>
        <p:nvSpPr>
          <p:cNvPr id="52227" name="Line 3"/>
          <p:cNvSpPr>
            <a:spLocks noChangeShapeType="1"/>
          </p:cNvSpPr>
          <p:nvPr/>
        </p:nvSpPr>
        <p:spPr bwMode="auto">
          <a:xfrm>
            <a:off x="4572000" y="2209800"/>
            <a:ext cx="0" cy="2433638"/>
          </a:xfrm>
          <a:prstGeom prst="line">
            <a:avLst/>
          </a:prstGeom>
          <a:noFill/>
          <a:ln w="9525">
            <a:solidFill>
              <a:schemeClr val="tx1"/>
            </a:solidFill>
            <a:prstDash val="dash"/>
            <a:round/>
            <a:headEnd/>
            <a:tailEnd/>
          </a:ln>
        </p:spPr>
        <p:txBody>
          <a:bodyPr wrap="none" anchor="ctr"/>
          <a:lstStyle/>
          <a:p>
            <a:endParaRPr lang="en-US"/>
          </a:p>
        </p:txBody>
      </p:sp>
      <p:sp>
        <p:nvSpPr>
          <p:cNvPr id="52228" name="Freeform 4"/>
          <p:cNvSpPr>
            <a:spLocks/>
          </p:cNvSpPr>
          <p:nvPr/>
        </p:nvSpPr>
        <p:spPr bwMode="auto">
          <a:xfrm>
            <a:off x="914400" y="2209800"/>
            <a:ext cx="7146925" cy="2474913"/>
          </a:xfrm>
          <a:custGeom>
            <a:avLst/>
            <a:gdLst>
              <a:gd name="T0" fmla="*/ 0 w 4502"/>
              <a:gd name="T1" fmla="*/ 2147483647 h 1559"/>
              <a:gd name="T2" fmla="*/ 2147483647 w 4502"/>
              <a:gd name="T3" fmla="*/ 2147483647 h 1559"/>
              <a:gd name="T4" fmla="*/ 2147483647 w 4502"/>
              <a:gd name="T5" fmla="*/ 2147483647 h 1559"/>
              <a:gd name="T6" fmla="*/ 2147483647 w 4502"/>
              <a:gd name="T7" fmla="*/ 2147483647 h 1559"/>
              <a:gd name="T8" fmla="*/ 2147483647 w 4502"/>
              <a:gd name="T9" fmla="*/ 2147483647 h 1559"/>
              <a:gd name="T10" fmla="*/ 2147483647 w 4502"/>
              <a:gd name="T11" fmla="*/ 2147483647 h 1559"/>
              <a:gd name="T12" fmla="*/ 2147483647 w 4502"/>
              <a:gd name="T13" fmla="*/ 2147483647 h 1559"/>
              <a:gd name="T14" fmla="*/ 2147483647 w 4502"/>
              <a:gd name="T15" fmla="*/ 2147483647 h 1559"/>
              <a:gd name="T16" fmla="*/ 2147483647 w 4502"/>
              <a:gd name="T17" fmla="*/ 2147483647 h 1559"/>
              <a:gd name="T18" fmla="*/ 2147483647 w 4502"/>
              <a:gd name="T19" fmla="*/ 2147483647 h 1559"/>
              <a:gd name="T20" fmla="*/ 2147483647 w 4502"/>
              <a:gd name="T21" fmla="*/ 2147483647 h 1559"/>
              <a:gd name="T22" fmla="*/ 2147483647 w 4502"/>
              <a:gd name="T23" fmla="*/ 2147483647 h 1559"/>
              <a:gd name="T24" fmla="*/ 2147483647 w 4502"/>
              <a:gd name="T25" fmla="*/ 2147483647 h 1559"/>
              <a:gd name="T26" fmla="*/ 2147483647 w 4502"/>
              <a:gd name="T27" fmla="*/ 2147483647 h 1559"/>
              <a:gd name="T28" fmla="*/ 2147483647 w 4502"/>
              <a:gd name="T29" fmla="*/ 2147483647 h 1559"/>
              <a:gd name="T30" fmla="*/ 2147483647 w 4502"/>
              <a:gd name="T31" fmla="*/ 2147483647 h 1559"/>
              <a:gd name="T32" fmla="*/ 2147483647 w 4502"/>
              <a:gd name="T33" fmla="*/ 2147483647 h 1559"/>
              <a:gd name="T34" fmla="*/ 2147483647 w 4502"/>
              <a:gd name="T35" fmla="*/ 2147483647 h 1559"/>
              <a:gd name="T36" fmla="*/ 2147483647 w 4502"/>
              <a:gd name="T37" fmla="*/ 2147483647 h 1559"/>
              <a:gd name="T38" fmla="*/ 2147483647 w 4502"/>
              <a:gd name="T39" fmla="*/ 2147483647 h 1559"/>
              <a:gd name="T40" fmla="*/ 2147483647 w 4502"/>
              <a:gd name="T41" fmla="*/ 2147483647 h 1559"/>
              <a:gd name="T42" fmla="*/ 2147483647 w 4502"/>
              <a:gd name="T43" fmla="*/ 2147483647 h 1559"/>
              <a:gd name="T44" fmla="*/ 2147483647 w 4502"/>
              <a:gd name="T45" fmla="*/ 2147483647 h 1559"/>
              <a:gd name="T46" fmla="*/ 2147483647 w 4502"/>
              <a:gd name="T47" fmla="*/ 2147483647 h 1559"/>
              <a:gd name="T48" fmla="*/ 2147483647 w 4502"/>
              <a:gd name="T49" fmla="*/ 2147483647 h 1559"/>
              <a:gd name="T50" fmla="*/ 2147483647 w 4502"/>
              <a:gd name="T51" fmla="*/ 2147483647 h 1559"/>
              <a:gd name="T52" fmla="*/ 2147483647 w 4502"/>
              <a:gd name="T53" fmla="*/ 2147483647 h 1559"/>
              <a:gd name="T54" fmla="*/ 2147483647 w 4502"/>
              <a:gd name="T55" fmla="*/ 2147483647 h 1559"/>
              <a:gd name="T56" fmla="*/ 2147483647 w 4502"/>
              <a:gd name="T57" fmla="*/ 2147483647 h 1559"/>
              <a:gd name="T58" fmla="*/ 2147483647 w 4502"/>
              <a:gd name="T59" fmla="*/ 2147483647 h 1559"/>
              <a:gd name="T60" fmla="*/ 2147483647 w 4502"/>
              <a:gd name="T61" fmla="*/ 2147483647 h 1559"/>
              <a:gd name="T62" fmla="*/ 2147483647 w 4502"/>
              <a:gd name="T63" fmla="*/ 2147483647 h 1559"/>
              <a:gd name="T64" fmla="*/ 2147483647 w 4502"/>
              <a:gd name="T65" fmla="*/ 2147483647 h 1559"/>
              <a:gd name="T66" fmla="*/ 0 w 4502"/>
              <a:gd name="T67" fmla="*/ 2147483647 h 15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02"/>
              <a:gd name="T103" fmla="*/ 0 h 1559"/>
              <a:gd name="T104" fmla="*/ 4502 w 4502"/>
              <a:gd name="T105" fmla="*/ 1559 h 155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02" h="1559">
                <a:moveTo>
                  <a:pt x="0" y="1559"/>
                </a:moveTo>
                <a:lnTo>
                  <a:pt x="93" y="1548"/>
                </a:lnTo>
                <a:lnTo>
                  <a:pt x="175" y="1542"/>
                </a:lnTo>
                <a:cubicBezTo>
                  <a:pt x="249" y="1535"/>
                  <a:pt x="432" y="1526"/>
                  <a:pt x="536" y="1508"/>
                </a:cubicBezTo>
                <a:cubicBezTo>
                  <a:pt x="640" y="1490"/>
                  <a:pt x="706" y="1469"/>
                  <a:pt x="798" y="1435"/>
                </a:cubicBezTo>
                <a:cubicBezTo>
                  <a:pt x="890" y="1401"/>
                  <a:pt x="1012" y="1342"/>
                  <a:pt x="1089" y="1301"/>
                </a:cubicBezTo>
                <a:cubicBezTo>
                  <a:pt x="1166" y="1260"/>
                  <a:pt x="1212" y="1224"/>
                  <a:pt x="1261" y="1186"/>
                </a:cubicBezTo>
                <a:cubicBezTo>
                  <a:pt x="1310" y="1148"/>
                  <a:pt x="1351" y="1106"/>
                  <a:pt x="1383" y="1073"/>
                </a:cubicBezTo>
                <a:cubicBezTo>
                  <a:pt x="1415" y="1040"/>
                  <a:pt x="1424" y="1028"/>
                  <a:pt x="1456" y="986"/>
                </a:cubicBezTo>
                <a:lnTo>
                  <a:pt x="1575" y="818"/>
                </a:lnTo>
                <a:lnTo>
                  <a:pt x="1648" y="694"/>
                </a:lnTo>
                <a:lnTo>
                  <a:pt x="1718" y="559"/>
                </a:lnTo>
                <a:lnTo>
                  <a:pt x="1788" y="425"/>
                </a:lnTo>
                <a:lnTo>
                  <a:pt x="1875" y="273"/>
                </a:lnTo>
                <a:cubicBezTo>
                  <a:pt x="1909" y="222"/>
                  <a:pt x="1951" y="158"/>
                  <a:pt x="1993" y="117"/>
                </a:cubicBezTo>
                <a:cubicBezTo>
                  <a:pt x="2035" y="76"/>
                  <a:pt x="2083" y="46"/>
                  <a:pt x="2125" y="27"/>
                </a:cubicBezTo>
                <a:cubicBezTo>
                  <a:pt x="2167" y="8"/>
                  <a:pt x="2204" y="5"/>
                  <a:pt x="2245" y="3"/>
                </a:cubicBezTo>
                <a:cubicBezTo>
                  <a:pt x="2286" y="1"/>
                  <a:pt x="2326" y="0"/>
                  <a:pt x="2371" y="15"/>
                </a:cubicBezTo>
                <a:cubicBezTo>
                  <a:pt x="2416" y="30"/>
                  <a:pt x="2470" y="49"/>
                  <a:pt x="2515" y="93"/>
                </a:cubicBezTo>
                <a:cubicBezTo>
                  <a:pt x="2560" y="137"/>
                  <a:pt x="2599" y="204"/>
                  <a:pt x="2644" y="279"/>
                </a:cubicBezTo>
                <a:cubicBezTo>
                  <a:pt x="2689" y="354"/>
                  <a:pt x="2749" y="475"/>
                  <a:pt x="2784" y="543"/>
                </a:cubicBezTo>
                <a:cubicBezTo>
                  <a:pt x="2819" y="611"/>
                  <a:pt x="2822" y="630"/>
                  <a:pt x="2854" y="689"/>
                </a:cubicBezTo>
                <a:cubicBezTo>
                  <a:pt x="2886" y="748"/>
                  <a:pt x="2938" y="838"/>
                  <a:pt x="2976" y="896"/>
                </a:cubicBezTo>
                <a:lnTo>
                  <a:pt x="3081" y="1037"/>
                </a:lnTo>
                <a:cubicBezTo>
                  <a:pt x="3111" y="1074"/>
                  <a:pt x="3130" y="1092"/>
                  <a:pt x="3157" y="1118"/>
                </a:cubicBezTo>
                <a:cubicBezTo>
                  <a:pt x="3184" y="1144"/>
                  <a:pt x="3204" y="1164"/>
                  <a:pt x="3244" y="1194"/>
                </a:cubicBezTo>
                <a:cubicBezTo>
                  <a:pt x="3284" y="1224"/>
                  <a:pt x="3349" y="1272"/>
                  <a:pt x="3398" y="1301"/>
                </a:cubicBezTo>
                <a:lnTo>
                  <a:pt x="3535" y="1368"/>
                </a:lnTo>
                <a:lnTo>
                  <a:pt x="3675" y="1424"/>
                </a:lnTo>
                <a:lnTo>
                  <a:pt x="3815" y="1464"/>
                </a:lnTo>
                <a:cubicBezTo>
                  <a:pt x="3878" y="1480"/>
                  <a:pt x="3970" y="1508"/>
                  <a:pt x="4051" y="1521"/>
                </a:cubicBezTo>
                <a:cubicBezTo>
                  <a:pt x="4132" y="1534"/>
                  <a:pt x="4229" y="1537"/>
                  <a:pt x="4304" y="1542"/>
                </a:cubicBezTo>
                <a:lnTo>
                  <a:pt x="4502" y="1553"/>
                </a:lnTo>
                <a:lnTo>
                  <a:pt x="0" y="1559"/>
                </a:lnTo>
                <a:close/>
              </a:path>
            </a:pathLst>
          </a:custGeom>
          <a:blipFill dpi="0" rotWithShape="1">
            <a:blip r:embed="rId4"/>
            <a:srcRect/>
            <a:tile tx="0" ty="0" sx="100000" sy="100000" flip="none" algn="tl"/>
          </a:blipFill>
          <a:ln w="22225">
            <a:solidFill>
              <a:schemeClr val="tx1"/>
            </a:solidFill>
            <a:round/>
            <a:headEnd/>
            <a:tailEnd/>
          </a:ln>
        </p:spPr>
        <p:txBody>
          <a:bodyPr wrap="none"/>
          <a:lstStyle/>
          <a:p>
            <a:endParaRPr lang="en-US"/>
          </a:p>
        </p:txBody>
      </p:sp>
      <p:sp>
        <p:nvSpPr>
          <p:cNvPr id="52229" name="Line 5"/>
          <p:cNvSpPr>
            <a:spLocks noChangeShapeType="1"/>
          </p:cNvSpPr>
          <p:nvPr/>
        </p:nvSpPr>
        <p:spPr bwMode="auto">
          <a:xfrm>
            <a:off x="685800" y="4724400"/>
            <a:ext cx="7624763" cy="1588"/>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52230" name="Rectangle 6"/>
          <p:cNvSpPr>
            <a:spLocks noChangeArrowheads="1"/>
          </p:cNvSpPr>
          <p:nvPr/>
        </p:nvSpPr>
        <p:spPr bwMode="auto">
          <a:xfrm>
            <a:off x="762000" y="4800600"/>
            <a:ext cx="8207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3</a:t>
            </a:r>
            <a:r>
              <a:rPr lang="el-GR" sz="1800" i="1"/>
              <a:t>σ</a:t>
            </a:r>
            <a:endParaRPr lang="en-US" sz="1800" i="1"/>
          </a:p>
        </p:txBody>
      </p:sp>
      <p:sp>
        <p:nvSpPr>
          <p:cNvPr id="52231" name="Rectangle 7"/>
          <p:cNvSpPr>
            <a:spLocks noChangeArrowheads="1"/>
          </p:cNvSpPr>
          <p:nvPr/>
        </p:nvSpPr>
        <p:spPr bwMode="auto">
          <a:xfrm>
            <a:off x="5257800" y="4800600"/>
            <a:ext cx="7064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a:t>
            </a:r>
            <a:r>
              <a:rPr lang="el-GR" sz="1800" i="1"/>
              <a:t>σ</a:t>
            </a:r>
            <a:endParaRPr lang="en-US" sz="1800" i="1"/>
          </a:p>
        </p:txBody>
      </p:sp>
      <p:sp>
        <p:nvSpPr>
          <p:cNvPr id="52232" name="Line 8"/>
          <p:cNvSpPr>
            <a:spLocks noChangeShapeType="1"/>
          </p:cNvSpPr>
          <p:nvPr/>
        </p:nvSpPr>
        <p:spPr bwMode="auto">
          <a:xfrm>
            <a:off x="3352800" y="4572000"/>
            <a:ext cx="0" cy="228600"/>
          </a:xfrm>
          <a:prstGeom prst="line">
            <a:avLst/>
          </a:prstGeom>
          <a:noFill/>
          <a:ln w="9525">
            <a:solidFill>
              <a:schemeClr val="tx1"/>
            </a:solidFill>
            <a:round/>
            <a:headEnd/>
            <a:tailEnd/>
          </a:ln>
        </p:spPr>
        <p:txBody>
          <a:bodyPr wrap="none"/>
          <a:lstStyle/>
          <a:p>
            <a:endParaRPr lang="en-US"/>
          </a:p>
        </p:txBody>
      </p:sp>
      <p:sp>
        <p:nvSpPr>
          <p:cNvPr id="52233" name="Line 9"/>
          <p:cNvSpPr>
            <a:spLocks noChangeShapeType="1"/>
          </p:cNvSpPr>
          <p:nvPr/>
        </p:nvSpPr>
        <p:spPr bwMode="auto">
          <a:xfrm>
            <a:off x="2286000" y="4648200"/>
            <a:ext cx="0" cy="228600"/>
          </a:xfrm>
          <a:prstGeom prst="line">
            <a:avLst/>
          </a:prstGeom>
          <a:noFill/>
          <a:ln w="9525">
            <a:solidFill>
              <a:schemeClr val="tx1"/>
            </a:solidFill>
            <a:round/>
            <a:headEnd/>
            <a:tailEnd/>
          </a:ln>
        </p:spPr>
        <p:txBody>
          <a:bodyPr wrap="none"/>
          <a:lstStyle/>
          <a:p>
            <a:endParaRPr lang="en-US"/>
          </a:p>
        </p:txBody>
      </p:sp>
      <p:sp>
        <p:nvSpPr>
          <p:cNvPr id="52234" name="Line 10"/>
          <p:cNvSpPr>
            <a:spLocks noChangeShapeType="1"/>
          </p:cNvSpPr>
          <p:nvPr/>
        </p:nvSpPr>
        <p:spPr bwMode="auto">
          <a:xfrm>
            <a:off x="5638800" y="4572000"/>
            <a:ext cx="0" cy="228600"/>
          </a:xfrm>
          <a:prstGeom prst="line">
            <a:avLst/>
          </a:prstGeom>
          <a:noFill/>
          <a:ln w="9525">
            <a:solidFill>
              <a:schemeClr val="tx1"/>
            </a:solidFill>
            <a:round/>
            <a:headEnd/>
            <a:tailEnd/>
          </a:ln>
        </p:spPr>
        <p:txBody>
          <a:bodyPr wrap="none"/>
          <a:lstStyle/>
          <a:p>
            <a:endParaRPr lang="en-US"/>
          </a:p>
        </p:txBody>
      </p:sp>
      <p:sp>
        <p:nvSpPr>
          <p:cNvPr id="52235" name="Line 11"/>
          <p:cNvSpPr>
            <a:spLocks noChangeShapeType="1"/>
          </p:cNvSpPr>
          <p:nvPr/>
        </p:nvSpPr>
        <p:spPr bwMode="auto">
          <a:xfrm>
            <a:off x="6858000" y="4648200"/>
            <a:ext cx="0" cy="228600"/>
          </a:xfrm>
          <a:prstGeom prst="line">
            <a:avLst/>
          </a:prstGeom>
          <a:noFill/>
          <a:ln w="9525">
            <a:solidFill>
              <a:schemeClr val="tx1"/>
            </a:solidFill>
            <a:round/>
            <a:headEnd/>
            <a:tailEnd/>
          </a:ln>
        </p:spPr>
        <p:txBody>
          <a:bodyPr wrap="none"/>
          <a:lstStyle/>
          <a:p>
            <a:endParaRPr lang="en-US"/>
          </a:p>
        </p:txBody>
      </p:sp>
      <p:sp>
        <p:nvSpPr>
          <p:cNvPr id="52236" name="Line 12"/>
          <p:cNvSpPr>
            <a:spLocks noChangeShapeType="1"/>
          </p:cNvSpPr>
          <p:nvPr/>
        </p:nvSpPr>
        <p:spPr bwMode="auto">
          <a:xfrm>
            <a:off x="1143000" y="4648200"/>
            <a:ext cx="0" cy="152400"/>
          </a:xfrm>
          <a:prstGeom prst="line">
            <a:avLst/>
          </a:prstGeom>
          <a:noFill/>
          <a:ln w="9525">
            <a:solidFill>
              <a:schemeClr val="tx1"/>
            </a:solidFill>
            <a:round/>
            <a:headEnd/>
            <a:tailEnd/>
          </a:ln>
        </p:spPr>
        <p:txBody>
          <a:bodyPr wrap="none"/>
          <a:lstStyle/>
          <a:p>
            <a:endParaRPr lang="en-US"/>
          </a:p>
        </p:txBody>
      </p:sp>
      <p:sp>
        <p:nvSpPr>
          <p:cNvPr id="52237" name="Line 13"/>
          <p:cNvSpPr>
            <a:spLocks noChangeShapeType="1"/>
          </p:cNvSpPr>
          <p:nvPr/>
        </p:nvSpPr>
        <p:spPr bwMode="auto">
          <a:xfrm>
            <a:off x="4495800" y="4648200"/>
            <a:ext cx="0" cy="228600"/>
          </a:xfrm>
          <a:prstGeom prst="line">
            <a:avLst/>
          </a:prstGeom>
          <a:noFill/>
          <a:ln w="9525">
            <a:solidFill>
              <a:schemeClr val="tx1"/>
            </a:solidFill>
            <a:round/>
            <a:headEnd/>
            <a:tailEnd/>
          </a:ln>
        </p:spPr>
        <p:txBody>
          <a:bodyPr wrap="none"/>
          <a:lstStyle/>
          <a:p>
            <a:endParaRPr lang="en-US"/>
          </a:p>
        </p:txBody>
      </p:sp>
      <p:sp>
        <p:nvSpPr>
          <p:cNvPr id="52238" name="Line 14"/>
          <p:cNvSpPr>
            <a:spLocks noChangeShapeType="1"/>
          </p:cNvSpPr>
          <p:nvPr/>
        </p:nvSpPr>
        <p:spPr bwMode="auto">
          <a:xfrm>
            <a:off x="7848600" y="4572000"/>
            <a:ext cx="0" cy="152400"/>
          </a:xfrm>
          <a:prstGeom prst="line">
            <a:avLst/>
          </a:prstGeom>
          <a:noFill/>
          <a:ln w="9525">
            <a:solidFill>
              <a:schemeClr val="tx1"/>
            </a:solidFill>
            <a:round/>
            <a:headEnd/>
            <a:tailEnd/>
          </a:ln>
        </p:spPr>
        <p:txBody>
          <a:bodyPr wrap="none"/>
          <a:lstStyle/>
          <a:p>
            <a:endParaRPr lang="en-US"/>
          </a:p>
        </p:txBody>
      </p:sp>
      <p:sp>
        <p:nvSpPr>
          <p:cNvPr id="52239" name="Line 15"/>
          <p:cNvSpPr>
            <a:spLocks noChangeShapeType="1"/>
          </p:cNvSpPr>
          <p:nvPr/>
        </p:nvSpPr>
        <p:spPr bwMode="auto">
          <a:xfrm flipV="1">
            <a:off x="3352800" y="3657600"/>
            <a:ext cx="11113" cy="1022350"/>
          </a:xfrm>
          <a:prstGeom prst="line">
            <a:avLst/>
          </a:prstGeom>
          <a:noFill/>
          <a:ln w="9525">
            <a:solidFill>
              <a:schemeClr val="tx1"/>
            </a:solidFill>
            <a:prstDash val="dash"/>
            <a:round/>
            <a:headEnd/>
            <a:tailEnd/>
          </a:ln>
        </p:spPr>
        <p:txBody>
          <a:bodyPr wrap="none"/>
          <a:lstStyle/>
          <a:p>
            <a:endParaRPr lang="en-US"/>
          </a:p>
        </p:txBody>
      </p:sp>
      <p:sp>
        <p:nvSpPr>
          <p:cNvPr id="52240" name="Line 16"/>
          <p:cNvSpPr>
            <a:spLocks noChangeShapeType="1"/>
          </p:cNvSpPr>
          <p:nvPr/>
        </p:nvSpPr>
        <p:spPr bwMode="auto">
          <a:xfrm flipV="1">
            <a:off x="5638800" y="3657600"/>
            <a:ext cx="0" cy="1011238"/>
          </a:xfrm>
          <a:prstGeom prst="line">
            <a:avLst/>
          </a:prstGeom>
          <a:noFill/>
          <a:ln w="9525">
            <a:solidFill>
              <a:schemeClr val="tx1"/>
            </a:solidFill>
            <a:prstDash val="dash"/>
            <a:round/>
            <a:headEnd/>
            <a:tailEnd/>
          </a:ln>
        </p:spPr>
        <p:txBody>
          <a:bodyPr wrap="none"/>
          <a:lstStyle/>
          <a:p>
            <a:endParaRPr lang="en-US"/>
          </a:p>
        </p:txBody>
      </p:sp>
      <p:sp>
        <p:nvSpPr>
          <p:cNvPr id="52241" name="Rectangle 19"/>
          <p:cNvSpPr>
            <a:spLocks noChangeArrowheads="1"/>
          </p:cNvSpPr>
          <p:nvPr/>
        </p:nvSpPr>
        <p:spPr bwMode="auto">
          <a:xfrm>
            <a:off x="1905000" y="4800600"/>
            <a:ext cx="8207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2</a:t>
            </a:r>
            <a:r>
              <a:rPr lang="el-GR" sz="1800" i="1"/>
              <a:t>σ</a:t>
            </a:r>
            <a:endParaRPr lang="en-US" sz="1800" i="1"/>
          </a:p>
        </p:txBody>
      </p:sp>
      <p:sp>
        <p:nvSpPr>
          <p:cNvPr id="52242" name="Rectangle 20"/>
          <p:cNvSpPr>
            <a:spLocks noChangeArrowheads="1"/>
          </p:cNvSpPr>
          <p:nvPr/>
        </p:nvSpPr>
        <p:spPr bwMode="auto">
          <a:xfrm>
            <a:off x="3048000" y="4724400"/>
            <a:ext cx="6937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a:t>
            </a:r>
            <a:r>
              <a:rPr lang="el-GR" sz="1800" i="1"/>
              <a:t>σ</a:t>
            </a:r>
            <a:endParaRPr lang="en-US" sz="1800" i="1"/>
          </a:p>
        </p:txBody>
      </p:sp>
      <p:sp>
        <p:nvSpPr>
          <p:cNvPr id="52243" name="Rectangle 21"/>
          <p:cNvSpPr>
            <a:spLocks noChangeArrowheads="1"/>
          </p:cNvSpPr>
          <p:nvPr/>
        </p:nvSpPr>
        <p:spPr bwMode="auto">
          <a:xfrm>
            <a:off x="4343400" y="4800600"/>
            <a:ext cx="323850" cy="366713"/>
          </a:xfrm>
          <a:prstGeom prst="rect">
            <a:avLst/>
          </a:prstGeom>
          <a:noFill/>
          <a:ln w="9525">
            <a:noFill/>
            <a:miter lim="800000"/>
            <a:headEnd/>
            <a:tailEnd/>
          </a:ln>
        </p:spPr>
        <p:txBody>
          <a:bodyPr wrap="none">
            <a:spAutoFit/>
          </a:bodyPr>
          <a:lstStyle/>
          <a:p>
            <a:pPr>
              <a:spcBef>
                <a:spcPct val="0"/>
              </a:spcBef>
            </a:pPr>
            <a:r>
              <a:rPr lang="el-GR" sz="1800" i="1"/>
              <a:t>μ</a:t>
            </a:r>
            <a:endParaRPr lang="en-US" sz="1800" i="1"/>
          </a:p>
        </p:txBody>
      </p:sp>
      <p:sp>
        <p:nvSpPr>
          <p:cNvPr id="52244" name="Rectangle 22"/>
          <p:cNvSpPr>
            <a:spLocks noChangeArrowheads="1"/>
          </p:cNvSpPr>
          <p:nvPr/>
        </p:nvSpPr>
        <p:spPr bwMode="auto">
          <a:xfrm>
            <a:off x="6477000" y="4800600"/>
            <a:ext cx="8334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+ 2</a:t>
            </a:r>
            <a:r>
              <a:rPr lang="el-GR" sz="1800" i="1"/>
              <a:t>σ</a:t>
            </a:r>
            <a:endParaRPr lang="en-US" sz="1800" i="1"/>
          </a:p>
        </p:txBody>
      </p:sp>
      <p:sp>
        <p:nvSpPr>
          <p:cNvPr id="52245" name="Rectangle 23"/>
          <p:cNvSpPr>
            <a:spLocks noChangeArrowheads="1"/>
          </p:cNvSpPr>
          <p:nvPr/>
        </p:nvSpPr>
        <p:spPr bwMode="auto">
          <a:xfrm>
            <a:off x="7543800" y="4724400"/>
            <a:ext cx="833438" cy="366713"/>
          </a:xfrm>
          <a:prstGeom prst="rect">
            <a:avLst/>
          </a:prstGeom>
          <a:noFill/>
          <a:ln w="9525">
            <a:noFill/>
            <a:miter lim="800000"/>
            <a:headEnd/>
            <a:tailEnd/>
          </a:ln>
        </p:spPr>
        <p:txBody>
          <a:bodyPr wrap="none">
            <a:spAutoFit/>
          </a:bodyPr>
          <a:lstStyle/>
          <a:p>
            <a:pPr>
              <a:spcBef>
                <a:spcPct val="0"/>
              </a:spcBef>
            </a:pPr>
            <a:r>
              <a:rPr lang="el-GR" sz="1800" i="1"/>
              <a:t>μ</a:t>
            </a:r>
            <a:r>
              <a:rPr lang="en-US" sz="1800"/>
              <a:t> </a:t>
            </a:r>
            <a:r>
              <a:rPr lang="en-US" sz="1800">
                <a:sym typeface="Symbol" pitchFamily="18" charset="2"/>
              </a:rPr>
              <a:t>+ 3</a:t>
            </a:r>
            <a:r>
              <a:rPr lang="el-GR" sz="1800" i="1"/>
              <a:t>σ</a:t>
            </a:r>
            <a:endParaRPr lang="en-US" sz="1800" i="1"/>
          </a:p>
        </p:txBody>
      </p:sp>
      <p:grpSp>
        <p:nvGrpSpPr>
          <p:cNvPr id="2" name="Group 24"/>
          <p:cNvGrpSpPr>
            <a:grpSpLocks/>
          </p:cNvGrpSpPr>
          <p:nvPr/>
        </p:nvGrpSpPr>
        <p:grpSpPr bwMode="auto">
          <a:xfrm>
            <a:off x="3276600" y="2590800"/>
            <a:ext cx="5208588" cy="1065213"/>
            <a:chOff x="2119" y="1031"/>
            <a:chExt cx="3281" cy="671"/>
          </a:xfrm>
        </p:grpSpPr>
        <p:grpSp>
          <p:nvGrpSpPr>
            <p:cNvPr id="3" name="Group 25"/>
            <p:cNvGrpSpPr>
              <a:grpSpLocks/>
            </p:cNvGrpSpPr>
            <p:nvPr/>
          </p:nvGrpSpPr>
          <p:grpSpPr bwMode="auto">
            <a:xfrm>
              <a:off x="2167" y="1031"/>
              <a:ext cx="3233" cy="630"/>
              <a:chOff x="2167" y="1031"/>
              <a:chExt cx="3233" cy="630"/>
            </a:xfrm>
          </p:grpSpPr>
          <p:sp>
            <p:nvSpPr>
              <p:cNvPr id="52255" name="Rectangle 26"/>
              <p:cNvSpPr>
                <a:spLocks noChangeArrowheads="1"/>
              </p:cNvSpPr>
              <p:nvPr/>
            </p:nvSpPr>
            <p:spPr bwMode="auto">
              <a:xfrm>
                <a:off x="3833" y="1031"/>
                <a:ext cx="1567" cy="288"/>
              </a:xfrm>
              <a:prstGeom prst="rect">
                <a:avLst/>
              </a:prstGeom>
              <a:noFill/>
              <a:ln w="9525">
                <a:noFill/>
                <a:miter lim="800000"/>
                <a:headEnd/>
                <a:tailEnd/>
              </a:ln>
            </p:spPr>
            <p:txBody>
              <a:bodyPr wrap="none">
                <a:spAutoFit/>
              </a:bodyPr>
              <a:lstStyle/>
              <a:p>
                <a:pPr>
                  <a:spcBef>
                    <a:spcPct val="0"/>
                  </a:spcBef>
                </a:pPr>
                <a:r>
                  <a:rPr lang="en-US" b="1">
                    <a:solidFill>
                      <a:schemeClr val="folHlink"/>
                    </a:solidFill>
                  </a:rPr>
                  <a:t>Inflection</a:t>
                </a:r>
                <a:r>
                  <a:rPr lang="en-US" b="1">
                    <a:solidFill>
                      <a:srgbClr val="F9D435"/>
                    </a:solidFill>
                  </a:rPr>
                  <a:t> </a:t>
                </a:r>
                <a:r>
                  <a:rPr lang="en-US" b="1">
                    <a:solidFill>
                      <a:schemeClr val="folHlink"/>
                    </a:solidFill>
                  </a:rPr>
                  <a:t>points</a:t>
                </a:r>
              </a:p>
            </p:txBody>
          </p:sp>
          <p:grpSp>
            <p:nvGrpSpPr>
              <p:cNvPr id="4" name="Group 27"/>
              <p:cNvGrpSpPr>
                <a:grpSpLocks/>
              </p:cNvGrpSpPr>
              <p:nvPr/>
            </p:nvGrpSpPr>
            <p:grpSpPr bwMode="auto">
              <a:xfrm>
                <a:off x="2167" y="1271"/>
                <a:ext cx="1954" cy="390"/>
                <a:chOff x="2167" y="1271"/>
                <a:chExt cx="1954" cy="390"/>
              </a:xfrm>
            </p:grpSpPr>
            <p:sp>
              <p:nvSpPr>
                <p:cNvPr id="52257" name="Line 28"/>
                <p:cNvSpPr>
                  <a:spLocks noChangeShapeType="1"/>
                </p:cNvSpPr>
                <p:nvPr/>
              </p:nvSpPr>
              <p:spPr bwMode="auto">
                <a:xfrm flipH="1">
                  <a:off x="2167" y="1271"/>
                  <a:ext cx="1921" cy="390"/>
                </a:xfrm>
                <a:prstGeom prst="line">
                  <a:avLst/>
                </a:prstGeom>
                <a:noFill/>
                <a:ln w="9525">
                  <a:solidFill>
                    <a:schemeClr val="tx1"/>
                  </a:solidFill>
                  <a:round/>
                  <a:headEnd/>
                  <a:tailEnd type="triangle" w="med" len="med"/>
                </a:ln>
              </p:spPr>
              <p:txBody>
                <a:bodyPr wrap="none"/>
                <a:lstStyle/>
                <a:p>
                  <a:endParaRPr lang="en-US"/>
                </a:p>
              </p:txBody>
            </p:sp>
            <p:sp>
              <p:nvSpPr>
                <p:cNvPr id="52258" name="Line 29"/>
                <p:cNvSpPr>
                  <a:spLocks noChangeShapeType="1"/>
                </p:cNvSpPr>
                <p:nvPr/>
              </p:nvSpPr>
              <p:spPr bwMode="auto">
                <a:xfrm flipH="1">
                  <a:off x="3598" y="1275"/>
                  <a:ext cx="523" cy="378"/>
                </a:xfrm>
                <a:prstGeom prst="line">
                  <a:avLst/>
                </a:prstGeom>
                <a:noFill/>
                <a:ln w="9525">
                  <a:solidFill>
                    <a:schemeClr val="tx1"/>
                  </a:solidFill>
                  <a:round/>
                  <a:headEnd/>
                  <a:tailEnd type="triangle" w="med" len="med"/>
                </a:ln>
              </p:spPr>
              <p:txBody>
                <a:bodyPr wrap="none"/>
                <a:lstStyle/>
                <a:p>
                  <a:endParaRPr lang="en-US"/>
                </a:p>
              </p:txBody>
            </p:sp>
          </p:grpSp>
        </p:grpSp>
        <p:sp>
          <p:nvSpPr>
            <p:cNvPr id="52253" name="Oval 30"/>
            <p:cNvSpPr>
              <a:spLocks noChangeArrowheads="1"/>
            </p:cNvSpPr>
            <p:nvPr/>
          </p:nvSpPr>
          <p:spPr bwMode="auto">
            <a:xfrm>
              <a:off x="2119" y="1654"/>
              <a:ext cx="48"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52254" name="Oval 31"/>
            <p:cNvSpPr>
              <a:spLocks noChangeArrowheads="1"/>
            </p:cNvSpPr>
            <p:nvPr/>
          </p:nvSpPr>
          <p:spPr bwMode="auto">
            <a:xfrm>
              <a:off x="3545" y="1654"/>
              <a:ext cx="48" cy="48"/>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5" name="Group 32"/>
          <p:cNvGrpSpPr>
            <a:grpSpLocks/>
          </p:cNvGrpSpPr>
          <p:nvPr/>
        </p:nvGrpSpPr>
        <p:grpSpPr bwMode="auto">
          <a:xfrm>
            <a:off x="685800" y="2452688"/>
            <a:ext cx="2590800" cy="1108075"/>
            <a:chOff x="432" y="1868"/>
            <a:chExt cx="1632" cy="698"/>
          </a:xfrm>
        </p:grpSpPr>
        <p:sp>
          <p:nvSpPr>
            <p:cNvPr id="52250" name="Rectangle 33"/>
            <p:cNvSpPr>
              <a:spLocks noChangeArrowheads="1"/>
            </p:cNvSpPr>
            <p:nvPr/>
          </p:nvSpPr>
          <p:spPr bwMode="auto">
            <a:xfrm>
              <a:off x="432" y="1868"/>
              <a:ext cx="1360" cy="288"/>
            </a:xfrm>
            <a:prstGeom prst="rect">
              <a:avLst/>
            </a:prstGeom>
            <a:noFill/>
            <a:ln w="9525">
              <a:noFill/>
              <a:miter lim="800000"/>
              <a:headEnd/>
              <a:tailEnd/>
            </a:ln>
          </p:spPr>
          <p:txBody>
            <a:bodyPr wrap="none">
              <a:spAutoFit/>
            </a:bodyPr>
            <a:lstStyle/>
            <a:p>
              <a:pPr>
                <a:spcBef>
                  <a:spcPct val="0"/>
                </a:spcBef>
              </a:pPr>
              <a:r>
                <a:rPr lang="en-US" b="1">
                  <a:solidFill>
                    <a:schemeClr val="folHlink"/>
                  </a:solidFill>
                </a:rPr>
                <a:t>Total</a:t>
              </a:r>
              <a:r>
                <a:rPr lang="en-US" b="1">
                  <a:solidFill>
                    <a:srgbClr val="F9D435"/>
                  </a:solidFill>
                </a:rPr>
                <a:t> </a:t>
              </a:r>
              <a:r>
                <a:rPr lang="en-US" b="1">
                  <a:solidFill>
                    <a:schemeClr val="folHlink"/>
                  </a:solidFill>
                </a:rPr>
                <a:t>area</a:t>
              </a:r>
              <a:r>
                <a:rPr lang="en-US" b="1">
                  <a:solidFill>
                    <a:srgbClr val="F9D435"/>
                  </a:solidFill>
                </a:rPr>
                <a:t> </a:t>
              </a:r>
              <a:r>
                <a:rPr lang="en-US" b="1">
                  <a:solidFill>
                    <a:schemeClr val="folHlink"/>
                  </a:solidFill>
                </a:rPr>
                <a:t>= 1</a:t>
              </a:r>
            </a:p>
          </p:txBody>
        </p:sp>
        <p:sp>
          <p:nvSpPr>
            <p:cNvPr id="52251" name="Line 34"/>
            <p:cNvSpPr>
              <a:spLocks noChangeShapeType="1"/>
            </p:cNvSpPr>
            <p:nvPr/>
          </p:nvSpPr>
          <p:spPr bwMode="auto">
            <a:xfrm>
              <a:off x="1392" y="2147"/>
              <a:ext cx="672" cy="419"/>
            </a:xfrm>
            <a:prstGeom prst="line">
              <a:avLst/>
            </a:prstGeom>
            <a:noFill/>
            <a:ln w="9525">
              <a:solidFill>
                <a:schemeClr val="tx1"/>
              </a:solidFill>
              <a:round/>
              <a:headEnd/>
              <a:tailEnd/>
            </a:ln>
          </p:spPr>
          <p:txBody>
            <a:bodyPr wrap="none"/>
            <a:lstStyle/>
            <a:p>
              <a:endParaRPr lang="en-US"/>
            </a:p>
          </p:txBody>
        </p:sp>
      </p:grpSp>
      <p:sp>
        <p:nvSpPr>
          <p:cNvPr id="52248" name="Rectangle 39"/>
          <p:cNvSpPr>
            <a:spLocks noChangeArrowheads="1"/>
          </p:cNvSpPr>
          <p:nvPr/>
        </p:nvSpPr>
        <p:spPr bwMode="auto">
          <a:xfrm>
            <a:off x="8229600" y="4495800"/>
            <a:ext cx="306388" cy="366713"/>
          </a:xfrm>
          <a:prstGeom prst="rect">
            <a:avLst/>
          </a:prstGeom>
          <a:noFill/>
          <a:ln w="9525">
            <a:noFill/>
            <a:miter lim="800000"/>
            <a:headEnd/>
            <a:tailEnd/>
          </a:ln>
        </p:spPr>
        <p:txBody>
          <a:bodyPr wrap="none">
            <a:spAutoFit/>
          </a:bodyPr>
          <a:lstStyle/>
          <a:p>
            <a:r>
              <a:rPr lang="en-US" sz="1800" i="1"/>
              <a:t>x</a:t>
            </a:r>
          </a:p>
        </p:txBody>
      </p:sp>
      <p:sp>
        <p:nvSpPr>
          <p:cNvPr id="35" name="Date Placeholder 34"/>
          <p:cNvSpPr>
            <a:spLocks noGrp="1"/>
          </p:cNvSpPr>
          <p:nvPr>
            <p:ph type="dt" sz="half" idx="10"/>
          </p:nvPr>
        </p:nvSpPr>
        <p:spPr/>
        <p:txBody>
          <a:bodyPr/>
          <a:lstStyle/>
          <a:p>
            <a:fld id="{DFEBEF86-3A80-4BDE-B9A7-964F56F06251}" type="datetime1">
              <a:rPr lang="en-US" smtClean="0"/>
              <a:t>31-May-18</a:t>
            </a:fld>
            <a:endParaRPr lang="en-US"/>
          </a:p>
        </p:txBody>
      </p:sp>
      <p:sp>
        <p:nvSpPr>
          <p:cNvPr id="36" name="Slide Number Placeholder 35"/>
          <p:cNvSpPr>
            <a:spLocks noGrp="1"/>
          </p:cNvSpPr>
          <p:nvPr>
            <p:ph type="sldNum" sz="quarter" idx="12"/>
          </p:nvPr>
        </p:nvSpPr>
        <p:spPr/>
        <p:txBody>
          <a:bodyPr/>
          <a:lstStyle/>
          <a:p>
            <a:fld id="{B3501F9E-DD97-4C64-9E33-AE28349A8AEA}" type="slidenum">
              <a:rPr lang="en-US" smtClean="0"/>
              <a:pPr/>
              <a:t>28</a:t>
            </a:fld>
            <a:endParaRPr lang="en-US"/>
          </a:p>
        </p:txBody>
      </p:sp>
      <p:sp>
        <p:nvSpPr>
          <p:cNvPr id="37" name="Footer Placeholder 36"/>
          <p:cNvSpPr>
            <a:spLocks noGrp="1"/>
          </p:cNvSpPr>
          <p:nvPr>
            <p:ph type="ftr" sz="quarter" idx="11"/>
          </p:nvPr>
        </p:nvSpPr>
        <p:spPr/>
        <p:txBody>
          <a:bodyPr/>
          <a:lstStyle/>
          <a:p>
            <a:r>
              <a:rPr lang="en-US" smtClean="0"/>
              <a:t>Probability Distributions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p:stCondLst>
                              <p:cond delay="2000"/>
                            </p:stCondLst>
                            <p:childTnLst>
                              <p:par>
                                <p:cTn id="9" presetID="22" presetClass="entr" presetSubtype="8" fill="hold"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7"/>
          <p:cNvSpPr>
            <a:spLocks noGrp="1" noChangeArrowheads="1"/>
          </p:cNvSpPr>
          <p:nvPr>
            <p:ph type="title"/>
          </p:nvPr>
        </p:nvSpPr>
        <p:spPr>
          <a:xfrm>
            <a:off x="533400" y="152400"/>
            <a:ext cx="7924800" cy="914400"/>
          </a:xfrm>
        </p:spPr>
        <p:txBody>
          <a:bodyPr/>
          <a:lstStyle/>
          <a:p>
            <a:pPr eaLnBrk="1" hangingPunct="1"/>
            <a:r>
              <a:rPr lang="en-US" sz="3200" smtClean="0"/>
              <a:t>The  Family of Normal Distribution</a:t>
            </a:r>
          </a:p>
        </p:txBody>
      </p:sp>
      <p:pic>
        <p:nvPicPr>
          <p:cNvPr id="53251" name="Picture 7"/>
          <p:cNvPicPr>
            <a:picLocks noChangeAspect="1" noChangeArrowheads="1"/>
          </p:cNvPicPr>
          <p:nvPr/>
        </p:nvPicPr>
        <p:blipFill>
          <a:blip r:embed="rId3"/>
          <a:srcRect/>
          <a:stretch>
            <a:fillRect/>
          </a:stretch>
        </p:blipFill>
        <p:spPr bwMode="auto">
          <a:xfrm>
            <a:off x="304800" y="2286000"/>
            <a:ext cx="4038600" cy="2971800"/>
          </a:xfrm>
          <a:prstGeom prst="rect">
            <a:avLst/>
          </a:prstGeom>
          <a:noFill/>
          <a:ln w="9525">
            <a:noFill/>
            <a:miter lim="800000"/>
            <a:headEnd/>
            <a:tailEnd/>
          </a:ln>
        </p:spPr>
      </p:pic>
      <p:pic>
        <p:nvPicPr>
          <p:cNvPr id="53252" name="Picture 6"/>
          <p:cNvPicPr>
            <a:picLocks noChangeAspect="1" noChangeArrowheads="1"/>
          </p:cNvPicPr>
          <p:nvPr/>
        </p:nvPicPr>
        <p:blipFill>
          <a:blip r:embed="rId4"/>
          <a:srcRect/>
          <a:stretch>
            <a:fillRect/>
          </a:stretch>
        </p:blipFill>
        <p:spPr bwMode="auto">
          <a:xfrm>
            <a:off x="5029200" y="2286000"/>
            <a:ext cx="4114800" cy="2971800"/>
          </a:xfrm>
          <a:prstGeom prst="rect">
            <a:avLst/>
          </a:prstGeom>
          <a:noFill/>
          <a:ln w="9525">
            <a:noFill/>
            <a:miter lim="800000"/>
            <a:headEnd/>
            <a:tailEnd/>
          </a:ln>
        </p:spPr>
      </p:pic>
      <p:sp>
        <p:nvSpPr>
          <p:cNvPr id="14" name="Text Box 19"/>
          <p:cNvSpPr txBox="1">
            <a:spLocks noChangeArrowheads="1"/>
          </p:cNvSpPr>
          <p:nvPr/>
        </p:nvSpPr>
        <p:spPr bwMode="auto">
          <a:xfrm>
            <a:off x="0" y="5257800"/>
            <a:ext cx="8915400" cy="1338263"/>
          </a:xfrm>
          <a:prstGeom prst="rect">
            <a:avLst/>
          </a:prstGeom>
          <a:noFill/>
          <a:ln w="9525">
            <a:noFill/>
            <a:miter lim="800000"/>
            <a:headEnd/>
            <a:tailEnd/>
          </a:ln>
        </p:spPr>
        <p:txBody>
          <a:bodyPr anchor="ctr">
            <a:spAutoFit/>
          </a:bodyPr>
          <a:lstStyle/>
          <a:p>
            <a:pPr algn="ctr"/>
            <a:r>
              <a:rPr lang="en-US" sz="2700" dirty="0">
                <a:latin typeface="Arial Narrow" pitchFamily="34" charset="0"/>
              </a:rPr>
              <a:t> The Line of symmetry for the curve indicates the mean of the distribution, and  the spread shows the magnitude of the standard deviation</a:t>
            </a:r>
          </a:p>
        </p:txBody>
      </p:sp>
      <p:sp>
        <p:nvSpPr>
          <p:cNvPr id="53254" name="Text Box 3"/>
          <p:cNvSpPr txBox="1">
            <a:spLocks noChangeArrowheads="1"/>
          </p:cNvSpPr>
          <p:nvPr/>
        </p:nvSpPr>
        <p:spPr bwMode="auto">
          <a:xfrm>
            <a:off x="304800" y="1187450"/>
            <a:ext cx="8229600" cy="946150"/>
          </a:xfrm>
          <a:prstGeom prst="rect">
            <a:avLst/>
          </a:prstGeom>
          <a:noFill/>
          <a:ln w="9525">
            <a:noFill/>
            <a:miter lim="800000"/>
            <a:headEnd/>
            <a:tailEnd/>
          </a:ln>
        </p:spPr>
        <p:txBody>
          <a:bodyPr>
            <a:spAutoFit/>
          </a:bodyPr>
          <a:lstStyle/>
          <a:p>
            <a:r>
              <a:rPr lang="en-US" sz="2800"/>
              <a:t>A normal distribution can have any mean and any positive standard deviation.</a:t>
            </a:r>
          </a:p>
        </p:txBody>
      </p:sp>
      <p:sp>
        <p:nvSpPr>
          <p:cNvPr id="8" name="Footer Placeholder 7"/>
          <p:cNvSpPr>
            <a:spLocks noGrp="1"/>
          </p:cNvSpPr>
          <p:nvPr>
            <p:ph type="ftr" sz="quarter" idx="10"/>
          </p:nvPr>
        </p:nvSpPr>
        <p:spPr/>
        <p:txBody>
          <a:bodyPr/>
          <a:lstStyle/>
          <a:p>
            <a:pPr>
              <a:defRPr/>
            </a:pPr>
            <a:r>
              <a:rPr lang="en-US" smtClean="0"/>
              <a:t>Probability Distributions        </a:t>
            </a:r>
            <a:endParaRPr lang="en-US"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228600"/>
                <a:ext cx="8915400" cy="5897563"/>
              </a:xfrm>
            </p:spPr>
            <p:txBody>
              <a:bodyPr>
                <a:normAutofit fontScale="55000" lnSpcReduction="20000"/>
              </a:bodyPr>
              <a:lstStyle/>
              <a:p>
                <a:pPr marL="0" marR="0" algn="just">
                  <a:lnSpc>
                    <a:spcPct val="150000"/>
                  </a:lnSpc>
                  <a:spcBef>
                    <a:spcPts val="0"/>
                  </a:spcBef>
                  <a:spcAft>
                    <a:spcPts val="0"/>
                  </a:spcAft>
                </a:pPr>
                <a:r>
                  <a:rPr lang="en-US" b="1" u="sng" dirty="0" smtClean="0">
                    <a:latin typeface="Book Antiqua" panose="02040602050305030304" pitchFamily="18" charset="0"/>
                    <a:ea typeface="Times New Roman" panose="02020603050405020304" pitchFamily="18" charset="0"/>
                    <a:cs typeface="Times New Roman" panose="02020603050405020304" pitchFamily="18" charset="0"/>
                  </a:rPr>
                  <a:t>Correlation coefficient</a:t>
                </a:r>
                <a:r>
                  <a:rPr lang="en-US" b="1"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dirty="0">
                    <a:effectLst/>
                    <a:latin typeface="Book Antiqua" panose="02040602050305030304" pitchFamily="18" charset="0"/>
                    <a:ea typeface="Times New Roman" panose="02020603050405020304" pitchFamily="18" charset="0"/>
                    <a:cs typeface="Times New Roman" panose="02020603050405020304" pitchFamily="18" charset="0"/>
                  </a:rPr>
                  <a:t>The correlation coefficient between two random variables X and Y is defined by</a:t>
                </a:r>
                <a14:m>
                  <m:oMath xmlns:m="http://schemas.openxmlformats.org/officeDocument/2006/math">
                    <m:r>
                      <a:rPr lang="en-US" sz="40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𝑐𝑜𝑟𝑟</m:t>
                    </m:r>
                    <m:d>
                      <m:d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𝜌</m:t>
                        </m:r>
                      </m:e>
                      <m:sub>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𝑥𝑦</m:t>
                        </m:r>
                      </m:sub>
                    </m:sSub>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𝑥𝑦</m:t>
                            </m:r>
                          </m:sub>
                        </m:sSub>
                      </m:num>
                      <m:den>
                        <m:sSub>
                          <m:sSub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𝑥</m:t>
                            </m:r>
                          </m:sub>
                        </m:sSub>
                        <m:sSub>
                          <m:sSubPr>
                            <m:ctrlPr>
                              <a:rPr lang="en-US" sz="4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𝜎</m:t>
                            </m:r>
                          </m:e>
                          <m:sub>
                            <m:r>
                              <a:rPr lang="en-US" sz="4000" i="1">
                                <a:effectLst/>
                                <a:latin typeface="Cambria Math" panose="02040503050406030204" pitchFamily="18" charset="0"/>
                                <a:ea typeface="Times New Roman" panose="02020603050405020304" pitchFamily="18" charset="0"/>
                                <a:cs typeface="Times New Roman" panose="02020603050405020304" pitchFamily="18" charset="0"/>
                              </a:rPr>
                              <m:t>𝑦</m:t>
                            </m:r>
                          </m:sub>
                        </m:sSub>
                      </m:den>
                    </m:f>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Correlation coefficient tells us the degree of association and the direction of the linear relationship between the random variables.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The correlation coefficient computed from the sample data measures the strength and direction of a linear relationship between two variables.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The symbol for the sample correlation coefficient is 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The symbol for the population correlation coefficient is ρ</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The range of the correlation coefficient is from −1 to +1.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If there is a strong positive linear relationship between the variables, the value of r will be close to +1.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If there is a strong negative linear relationship between the variables, the value of r will be close to −1.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buBlip>
                    <a:blip r:embed="rId2"/>
                  </a:buBlip>
                </a:pPr>
                <a:r>
                  <a:rPr lang="en-US" dirty="0">
                    <a:effectLst/>
                    <a:latin typeface="Book Antiqua" panose="02040602050305030304" pitchFamily="18" charset="0"/>
                    <a:ea typeface="Times New Roman" panose="02020603050405020304" pitchFamily="18" charset="0"/>
                    <a:cs typeface="Times New Roman" panose="02020603050405020304" pitchFamily="18" charset="0"/>
                  </a:rPr>
                  <a:t>When there is no linear relationship between the variables or only a weak relationship, the value of r will be close to 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228600"/>
                <a:ext cx="8915400" cy="5897563"/>
              </a:xfrm>
              <a:blipFill rotWithShape="0">
                <a:blip r:embed="rId3"/>
                <a:stretch>
                  <a:fillRect l="-616" r="-54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3</a:t>
            </a:fld>
            <a:endParaRPr lang="en-US"/>
          </a:p>
        </p:txBody>
      </p:sp>
    </p:spTree>
    <p:extLst>
      <p:ext uri="{BB962C8B-B14F-4D97-AF65-F5344CB8AC3E}">
        <p14:creationId xmlns:p14="http://schemas.microsoft.com/office/powerpoint/2010/main" val="731064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itle 1"/>
          <p:cNvSpPr>
            <a:spLocks noGrp="1"/>
          </p:cNvSpPr>
          <p:nvPr>
            <p:ph type="title"/>
          </p:nvPr>
        </p:nvSpPr>
        <p:spPr/>
        <p:txBody>
          <a:bodyPr/>
          <a:lstStyle/>
          <a:p>
            <a:r>
              <a:rPr lang="en-US" smtClean="0"/>
              <a:t>The area under the curve</a:t>
            </a:r>
          </a:p>
        </p:txBody>
      </p:sp>
      <p:sp>
        <p:nvSpPr>
          <p:cNvPr id="7173" name="Content Placeholder 4"/>
          <p:cNvSpPr>
            <a:spLocks noGrp="1"/>
          </p:cNvSpPr>
          <p:nvPr>
            <p:ph idx="1"/>
          </p:nvPr>
        </p:nvSpPr>
        <p:spPr>
          <a:xfrm>
            <a:off x="0" y="1219200"/>
            <a:ext cx="9296400" cy="5105400"/>
          </a:xfrm>
        </p:spPr>
        <p:txBody>
          <a:bodyPr/>
          <a:lstStyle/>
          <a:p>
            <a:pPr>
              <a:lnSpc>
                <a:spcPts val="2575"/>
              </a:lnSpc>
              <a:buFont typeface="Wingdings" pitchFamily="2" charset="2"/>
              <a:buChar char="q"/>
            </a:pPr>
            <a:r>
              <a:rPr lang="en-US" sz="2400" smtClean="0"/>
              <a:t>  The area under a curve can be obtained:</a:t>
            </a:r>
          </a:p>
          <a:p>
            <a:pPr>
              <a:lnSpc>
                <a:spcPts val="2575"/>
              </a:lnSpc>
              <a:buFont typeface="Wingdings" pitchFamily="2" charset="2"/>
              <a:buNone/>
            </a:pPr>
            <a:r>
              <a:rPr lang="en-US" sz="2400" smtClean="0"/>
              <a:t>     a.  By taking the integral of an interval, (a, b)</a:t>
            </a:r>
          </a:p>
          <a:p>
            <a:pPr>
              <a:lnSpc>
                <a:spcPts val="2575"/>
              </a:lnSpc>
              <a:buFont typeface="Wingdings" pitchFamily="2" charset="2"/>
              <a:buNone/>
            </a:pPr>
            <a:endParaRPr lang="en-US" sz="2400" smtClean="0"/>
          </a:p>
          <a:p>
            <a:pPr>
              <a:lnSpc>
                <a:spcPts val="2575"/>
              </a:lnSpc>
              <a:buFont typeface="Wingdings" pitchFamily="2" charset="2"/>
              <a:buNone/>
            </a:pPr>
            <a:endParaRPr lang="en-US" sz="2400" smtClean="0"/>
          </a:p>
          <a:p>
            <a:pPr>
              <a:lnSpc>
                <a:spcPts val="2575"/>
              </a:lnSpc>
              <a:buFont typeface="Wingdings" pitchFamily="2" charset="2"/>
              <a:buNone/>
            </a:pPr>
            <a:endParaRPr lang="en-US" sz="2400" smtClean="0"/>
          </a:p>
          <a:p>
            <a:pPr>
              <a:lnSpc>
                <a:spcPts val="2575"/>
              </a:lnSpc>
              <a:buFont typeface="Wingdings" pitchFamily="2" charset="2"/>
              <a:buNone/>
            </a:pPr>
            <a:endParaRPr lang="en-US" sz="2400" smtClean="0"/>
          </a:p>
          <a:p>
            <a:pPr>
              <a:lnSpc>
                <a:spcPts val="2575"/>
              </a:lnSpc>
              <a:buFont typeface="Wingdings" pitchFamily="2" charset="2"/>
              <a:buNone/>
            </a:pPr>
            <a:r>
              <a:rPr lang="en-US" sz="2400" smtClean="0"/>
              <a:t>       </a:t>
            </a:r>
          </a:p>
          <a:p>
            <a:pPr>
              <a:lnSpc>
                <a:spcPts val="2575"/>
              </a:lnSpc>
              <a:buFont typeface="Wingdings" pitchFamily="2" charset="2"/>
              <a:buNone/>
            </a:pPr>
            <a:r>
              <a:rPr lang="en-US" sz="2400" smtClean="0"/>
              <a:t>      b. By preparing  a tables containing areas for each curve</a:t>
            </a:r>
          </a:p>
          <a:p>
            <a:pPr>
              <a:lnSpc>
                <a:spcPts val="2575"/>
              </a:lnSpc>
              <a:buFont typeface="Wingdings" pitchFamily="2" charset="2"/>
              <a:buNone/>
            </a:pPr>
            <a:r>
              <a:rPr lang="en-US" sz="2400" smtClean="0"/>
              <a:t>        </a:t>
            </a:r>
          </a:p>
          <a:p>
            <a:pPr>
              <a:lnSpc>
                <a:spcPts val="2575"/>
              </a:lnSpc>
              <a:buFont typeface="Wingdings" pitchFamily="2" charset="2"/>
              <a:buNone/>
            </a:pPr>
            <a:r>
              <a:rPr lang="en-US" sz="2400" smtClean="0"/>
              <a:t>     However, both of these are not good solutions because:</a:t>
            </a:r>
          </a:p>
          <a:p>
            <a:pPr>
              <a:lnSpc>
                <a:spcPts val="2575"/>
              </a:lnSpc>
              <a:buFont typeface="Wingdings" pitchFamily="2" charset="2"/>
              <a:buNone/>
            </a:pPr>
            <a:r>
              <a:rPr lang="en-US" sz="2400" smtClean="0"/>
              <a:t>   i. Either it requires us to have some knowledge of calculus or</a:t>
            </a:r>
          </a:p>
          <a:p>
            <a:pPr>
              <a:lnSpc>
                <a:spcPts val="2575"/>
              </a:lnSpc>
              <a:buFont typeface="Wingdings" pitchFamily="2" charset="2"/>
              <a:buNone/>
            </a:pPr>
            <a:r>
              <a:rPr lang="en-US" sz="2400" smtClean="0"/>
              <a:t>   ii. Preparing tables for the infinite family of normal curves is impossible </a:t>
            </a:r>
          </a:p>
          <a:p>
            <a:endParaRPr lang="en-US" sz="2400" smtClean="0"/>
          </a:p>
        </p:txBody>
      </p:sp>
      <p:graphicFrame>
        <p:nvGraphicFramePr>
          <p:cNvPr id="6" name="Object 3">
            <a:hlinkClick r:id="" action="ppaction://ole?verb=0"/>
          </p:cNvPr>
          <p:cNvGraphicFramePr>
            <a:graphicFrameLocks/>
          </p:cNvGraphicFramePr>
          <p:nvPr/>
        </p:nvGraphicFramePr>
        <p:xfrm>
          <a:off x="685800" y="2209800"/>
          <a:ext cx="6427788" cy="1676400"/>
        </p:xfrm>
        <a:graphic>
          <a:graphicData uri="http://schemas.openxmlformats.org/presentationml/2006/ole">
            <mc:AlternateContent xmlns:mc="http://schemas.openxmlformats.org/markup-compatibility/2006">
              <mc:Choice xmlns:v="urn:schemas-microsoft-com:vml" Requires="v">
                <p:oleObj spid="_x0000_s8234" name="Equation" r:id="rId4" imgW="2514600" imgH="914400" progId="Equation.3">
                  <p:embed/>
                </p:oleObj>
              </mc:Choice>
              <mc:Fallback>
                <p:oleObj name="Equation" r:id="rId4" imgW="2514600" imgH="9144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209800"/>
                        <a:ext cx="6427788" cy="1676400"/>
                      </a:xfrm>
                      <a:prstGeom prst="rect">
                        <a:avLst/>
                      </a:prstGeom>
                      <a:solidFill>
                        <a:srgbClr val="FDE3BA"/>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2">
            <a:hlinkClick r:id="" action="ppaction://ole?verb=0"/>
          </p:cNvPr>
          <p:cNvGraphicFramePr>
            <a:graphicFrameLocks/>
          </p:cNvGraphicFramePr>
          <p:nvPr/>
        </p:nvGraphicFramePr>
        <p:xfrm>
          <a:off x="7239000" y="2514600"/>
          <a:ext cx="1752600" cy="1066800"/>
        </p:xfrm>
        <a:graphic>
          <a:graphicData uri="http://schemas.openxmlformats.org/presentationml/2006/ole">
            <mc:AlternateContent xmlns:mc="http://schemas.openxmlformats.org/markup-compatibility/2006">
              <mc:Choice xmlns:v="urn:schemas-microsoft-com:vml" Requires="v">
                <p:oleObj spid="_x0000_s8235" name="Chart" r:id="rId7" imgW="4276673" imgH="3248111" progId="Excel.Sheet.8">
                  <p:embed followColorScheme="full"/>
                </p:oleObj>
              </mc:Choice>
              <mc:Fallback>
                <p:oleObj name="Chart" r:id="rId7" imgW="4276673" imgH="3248111" progId="Excel.Sheet.8">
                  <p:embed followColorScheme="full"/>
                  <p:pic>
                    <p:nvPicPr>
                      <p:cNvPr id="0" name="Object 2"/>
                      <p:cNvPicPr>
                        <a:picLocks noChangeArrowheads="1"/>
                      </p:cNvPicPr>
                      <p:nvPr/>
                    </p:nvPicPr>
                    <p:blipFill>
                      <a:blip r:embed="rId8"/>
                      <a:srcRect/>
                      <a:stretch>
                        <a:fillRect/>
                      </a:stretch>
                    </p:blipFill>
                    <p:spPr bwMode="auto">
                      <a:xfrm>
                        <a:off x="7239000" y="2514600"/>
                        <a:ext cx="1752600" cy="1066800"/>
                      </a:xfrm>
                      <a:prstGeom prst="rect">
                        <a:avLst/>
                      </a:prstGeom>
                      <a:solidFill>
                        <a:srgbClr val="FFFFFF"/>
                      </a:solidFill>
                      <a:ln w="127000">
                        <a:solidFill>
                          <a:srgbClr val="FFFF00"/>
                        </a:solidFill>
                        <a:miter lim="800000"/>
                        <a:headEnd/>
                        <a:tailEnd/>
                      </a:ln>
                    </p:spPr>
                  </p:pic>
                </p:oleObj>
              </mc:Fallback>
            </mc:AlternateContent>
          </a:graphicData>
        </a:graphic>
      </p:graphicFrame>
      <p:sp>
        <p:nvSpPr>
          <p:cNvPr id="7" name="Text Box 19"/>
          <p:cNvSpPr txBox="1">
            <a:spLocks noChangeArrowheads="1"/>
          </p:cNvSpPr>
          <p:nvPr/>
        </p:nvSpPr>
        <p:spPr bwMode="auto">
          <a:xfrm>
            <a:off x="7772400" y="3352800"/>
            <a:ext cx="685800" cy="307975"/>
          </a:xfrm>
          <a:prstGeom prst="rect">
            <a:avLst/>
          </a:prstGeom>
          <a:noFill/>
          <a:ln w="9525">
            <a:noFill/>
            <a:miter lim="800000"/>
            <a:headEnd/>
            <a:tailEnd/>
          </a:ln>
        </p:spPr>
        <p:txBody>
          <a:bodyPr anchor="ctr">
            <a:spAutoFit/>
          </a:bodyPr>
          <a:lstStyle/>
          <a:p>
            <a:pPr algn="ctr"/>
            <a:r>
              <a:rPr lang="en-US" sz="1400">
                <a:latin typeface="Arial Narrow" pitchFamily="34" charset="0"/>
              </a:rPr>
              <a:t>a   b </a:t>
            </a:r>
          </a:p>
        </p:txBody>
      </p:sp>
      <p:sp>
        <p:nvSpPr>
          <p:cNvPr id="8" name="Text Box 19"/>
          <p:cNvSpPr txBox="1">
            <a:spLocks noChangeArrowheads="1"/>
          </p:cNvSpPr>
          <p:nvPr/>
        </p:nvSpPr>
        <p:spPr bwMode="auto">
          <a:xfrm>
            <a:off x="1447800" y="3200400"/>
            <a:ext cx="457200" cy="461963"/>
          </a:xfrm>
          <a:prstGeom prst="rect">
            <a:avLst/>
          </a:prstGeom>
          <a:noFill/>
          <a:ln w="9525">
            <a:noFill/>
            <a:miter lim="800000"/>
            <a:headEnd/>
            <a:tailEnd/>
          </a:ln>
        </p:spPr>
        <p:txBody>
          <a:bodyPr anchor="ctr">
            <a:spAutoFit/>
          </a:bodyPr>
          <a:lstStyle/>
          <a:p>
            <a:pPr algn="ctr"/>
            <a:r>
              <a:rPr lang="en-US">
                <a:latin typeface="Arial Narrow" pitchFamily="34" charset="0"/>
              </a:rPr>
              <a:t>f </a:t>
            </a:r>
          </a:p>
        </p:txBody>
      </p:sp>
      <p:sp>
        <p:nvSpPr>
          <p:cNvPr id="9" name="Date Placeholder 8"/>
          <p:cNvSpPr>
            <a:spLocks noGrp="1"/>
          </p:cNvSpPr>
          <p:nvPr>
            <p:ph type="dt" sz="half" idx="10"/>
          </p:nvPr>
        </p:nvSpPr>
        <p:spPr/>
        <p:txBody>
          <a:bodyPr/>
          <a:lstStyle/>
          <a:p>
            <a:fld id="{3F66EADE-2915-48D8-98C8-C3DAB903E5C6}" type="datetime1">
              <a:rPr lang="en-US" smtClean="0"/>
              <a:t>31-May-18</a:t>
            </a:fld>
            <a:endParaRPr lang="en-US"/>
          </a:p>
        </p:txBody>
      </p:sp>
      <p:sp>
        <p:nvSpPr>
          <p:cNvPr id="10" name="Slide Number Placeholder 9"/>
          <p:cNvSpPr>
            <a:spLocks noGrp="1"/>
          </p:cNvSpPr>
          <p:nvPr>
            <p:ph type="sldNum" sz="quarter" idx="12"/>
          </p:nvPr>
        </p:nvSpPr>
        <p:spPr/>
        <p:txBody>
          <a:bodyPr/>
          <a:lstStyle/>
          <a:p>
            <a:fld id="{B3501F9E-DD97-4C64-9E33-AE28349A8AEA}"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Freeform 2"/>
          <p:cNvSpPr>
            <a:spLocks/>
          </p:cNvSpPr>
          <p:nvPr/>
        </p:nvSpPr>
        <p:spPr bwMode="auto">
          <a:xfrm>
            <a:off x="3124200" y="5257800"/>
            <a:ext cx="1981200" cy="838200"/>
          </a:xfrm>
          <a:custGeom>
            <a:avLst/>
            <a:gdLst>
              <a:gd name="T0" fmla="*/ 0 w 4502"/>
              <a:gd name="T1" fmla="*/ 2147483647 h 1559"/>
              <a:gd name="T2" fmla="*/ 2147483647 w 4502"/>
              <a:gd name="T3" fmla="*/ 2147483647 h 1559"/>
              <a:gd name="T4" fmla="*/ 2147483647 w 4502"/>
              <a:gd name="T5" fmla="*/ 2147483647 h 1559"/>
              <a:gd name="T6" fmla="*/ 2147483647 w 4502"/>
              <a:gd name="T7" fmla="*/ 2147483647 h 1559"/>
              <a:gd name="T8" fmla="*/ 2147483647 w 4502"/>
              <a:gd name="T9" fmla="*/ 2147483647 h 1559"/>
              <a:gd name="T10" fmla="*/ 2147483647 w 4502"/>
              <a:gd name="T11" fmla="*/ 2147483647 h 1559"/>
              <a:gd name="T12" fmla="*/ 2147483647 w 4502"/>
              <a:gd name="T13" fmla="*/ 2147483647 h 1559"/>
              <a:gd name="T14" fmla="*/ 2147483647 w 4502"/>
              <a:gd name="T15" fmla="*/ 2147483647 h 1559"/>
              <a:gd name="T16" fmla="*/ 2147483647 w 4502"/>
              <a:gd name="T17" fmla="*/ 2147483647 h 1559"/>
              <a:gd name="T18" fmla="*/ 2147483647 w 4502"/>
              <a:gd name="T19" fmla="*/ 2147483647 h 1559"/>
              <a:gd name="T20" fmla="*/ 2147483647 w 4502"/>
              <a:gd name="T21" fmla="*/ 2147483647 h 1559"/>
              <a:gd name="T22" fmla="*/ 2147483647 w 4502"/>
              <a:gd name="T23" fmla="*/ 2147483647 h 1559"/>
              <a:gd name="T24" fmla="*/ 2147483647 w 4502"/>
              <a:gd name="T25" fmla="*/ 2147483647 h 1559"/>
              <a:gd name="T26" fmla="*/ 2147483647 w 4502"/>
              <a:gd name="T27" fmla="*/ 2147483647 h 1559"/>
              <a:gd name="T28" fmla="*/ 2147483647 w 4502"/>
              <a:gd name="T29" fmla="*/ 2147483647 h 1559"/>
              <a:gd name="T30" fmla="*/ 2147483647 w 4502"/>
              <a:gd name="T31" fmla="*/ 2147483647 h 1559"/>
              <a:gd name="T32" fmla="*/ 2147483647 w 4502"/>
              <a:gd name="T33" fmla="*/ 2147483647 h 1559"/>
              <a:gd name="T34" fmla="*/ 2147483647 w 4502"/>
              <a:gd name="T35" fmla="*/ 2147483647 h 1559"/>
              <a:gd name="T36" fmla="*/ 2147483647 w 4502"/>
              <a:gd name="T37" fmla="*/ 2147483647 h 1559"/>
              <a:gd name="T38" fmla="*/ 2147483647 w 4502"/>
              <a:gd name="T39" fmla="*/ 2147483647 h 1559"/>
              <a:gd name="T40" fmla="*/ 2147483647 w 4502"/>
              <a:gd name="T41" fmla="*/ 2147483647 h 1559"/>
              <a:gd name="T42" fmla="*/ 2147483647 w 4502"/>
              <a:gd name="T43" fmla="*/ 2147483647 h 1559"/>
              <a:gd name="T44" fmla="*/ 2147483647 w 4502"/>
              <a:gd name="T45" fmla="*/ 2147483647 h 1559"/>
              <a:gd name="T46" fmla="*/ 2147483647 w 4502"/>
              <a:gd name="T47" fmla="*/ 2147483647 h 1559"/>
              <a:gd name="T48" fmla="*/ 2147483647 w 4502"/>
              <a:gd name="T49" fmla="*/ 2147483647 h 1559"/>
              <a:gd name="T50" fmla="*/ 2147483647 w 4502"/>
              <a:gd name="T51" fmla="*/ 2147483647 h 1559"/>
              <a:gd name="T52" fmla="*/ 2147483647 w 4502"/>
              <a:gd name="T53" fmla="*/ 2147483647 h 1559"/>
              <a:gd name="T54" fmla="*/ 2147483647 w 4502"/>
              <a:gd name="T55" fmla="*/ 2147483647 h 1559"/>
              <a:gd name="T56" fmla="*/ 2147483647 w 4502"/>
              <a:gd name="T57" fmla="*/ 2147483647 h 1559"/>
              <a:gd name="T58" fmla="*/ 2147483647 w 4502"/>
              <a:gd name="T59" fmla="*/ 2147483647 h 1559"/>
              <a:gd name="T60" fmla="*/ 2147483647 w 4502"/>
              <a:gd name="T61" fmla="*/ 2147483647 h 1559"/>
              <a:gd name="T62" fmla="*/ 2147483647 w 4502"/>
              <a:gd name="T63" fmla="*/ 2147483647 h 1559"/>
              <a:gd name="T64" fmla="*/ 2147483647 w 4502"/>
              <a:gd name="T65" fmla="*/ 2147483647 h 1559"/>
              <a:gd name="T66" fmla="*/ 0 w 4502"/>
              <a:gd name="T67" fmla="*/ 2147483647 h 15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02"/>
              <a:gd name="T103" fmla="*/ 0 h 1559"/>
              <a:gd name="T104" fmla="*/ 4502 w 4502"/>
              <a:gd name="T105" fmla="*/ 1559 h 155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02" h="1559">
                <a:moveTo>
                  <a:pt x="0" y="1559"/>
                </a:moveTo>
                <a:lnTo>
                  <a:pt x="93" y="1548"/>
                </a:lnTo>
                <a:lnTo>
                  <a:pt x="175" y="1542"/>
                </a:lnTo>
                <a:cubicBezTo>
                  <a:pt x="249" y="1535"/>
                  <a:pt x="432" y="1526"/>
                  <a:pt x="536" y="1508"/>
                </a:cubicBezTo>
                <a:cubicBezTo>
                  <a:pt x="640" y="1490"/>
                  <a:pt x="706" y="1469"/>
                  <a:pt x="798" y="1435"/>
                </a:cubicBezTo>
                <a:cubicBezTo>
                  <a:pt x="890" y="1401"/>
                  <a:pt x="1012" y="1342"/>
                  <a:pt x="1089" y="1301"/>
                </a:cubicBezTo>
                <a:cubicBezTo>
                  <a:pt x="1166" y="1260"/>
                  <a:pt x="1212" y="1224"/>
                  <a:pt x="1261" y="1186"/>
                </a:cubicBezTo>
                <a:cubicBezTo>
                  <a:pt x="1310" y="1148"/>
                  <a:pt x="1351" y="1106"/>
                  <a:pt x="1383" y="1073"/>
                </a:cubicBezTo>
                <a:cubicBezTo>
                  <a:pt x="1415" y="1040"/>
                  <a:pt x="1424" y="1028"/>
                  <a:pt x="1456" y="986"/>
                </a:cubicBezTo>
                <a:lnTo>
                  <a:pt x="1575" y="818"/>
                </a:lnTo>
                <a:lnTo>
                  <a:pt x="1648" y="694"/>
                </a:lnTo>
                <a:lnTo>
                  <a:pt x="1718" y="559"/>
                </a:lnTo>
                <a:lnTo>
                  <a:pt x="1788" y="425"/>
                </a:lnTo>
                <a:lnTo>
                  <a:pt x="1875" y="273"/>
                </a:lnTo>
                <a:cubicBezTo>
                  <a:pt x="1909" y="222"/>
                  <a:pt x="1951" y="158"/>
                  <a:pt x="1993" y="117"/>
                </a:cubicBezTo>
                <a:cubicBezTo>
                  <a:pt x="2035" y="76"/>
                  <a:pt x="2083" y="46"/>
                  <a:pt x="2125" y="27"/>
                </a:cubicBezTo>
                <a:cubicBezTo>
                  <a:pt x="2167" y="8"/>
                  <a:pt x="2204" y="5"/>
                  <a:pt x="2245" y="3"/>
                </a:cubicBezTo>
                <a:cubicBezTo>
                  <a:pt x="2286" y="1"/>
                  <a:pt x="2326" y="0"/>
                  <a:pt x="2371" y="15"/>
                </a:cubicBezTo>
                <a:cubicBezTo>
                  <a:pt x="2416" y="30"/>
                  <a:pt x="2470" y="49"/>
                  <a:pt x="2515" y="93"/>
                </a:cubicBezTo>
                <a:cubicBezTo>
                  <a:pt x="2560" y="137"/>
                  <a:pt x="2599" y="204"/>
                  <a:pt x="2644" y="279"/>
                </a:cubicBezTo>
                <a:cubicBezTo>
                  <a:pt x="2689" y="354"/>
                  <a:pt x="2749" y="475"/>
                  <a:pt x="2784" y="543"/>
                </a:cubicBezTo>
                <a:cubicBezTo>
                  <a:pt x="2819" y="611"/>
                  <a:pt x="2822" y="630"/>
                  <a:pt x="2854" y="689"/>
                </a:cubicBezTo>
                <a:cubicBezTo>
                  <a:pt x="2886" y="748"/>
                  <a:pt x="2938" y="838"/>
                  <a:pt x="2976" y="896"/>
                </a:cubicBezTo>
                <a:lnTo>
                  <a:pt x="3081" y="1037"/>
                </a:lnTo>
                <a:cubicBezTo>
                  <a:pt x="3111" y="1074"/>
                  <a:pt x="3130" y="1092"/>
                  <a:pt x="3157" y="1118"/>
                </a:cubicBezTo>
                <a:cubicBezTo>
                  <a:pt x="3184" y="1144"/>
                  <a:pt x="3204" y="1164"/>
                  <a:pt x="3244" y="1194"/>
                </a:cubicBezTo>
                <a:cubicBezTo>
                  <a:pt x="3284" y="1224"/>
                  <a:pt x="3349" y="1272"/>
                  <a:pt x="3398" y="1301"/>
                </a:cubicBezTo>
                <a:lnTo>
                  <a:pt x="3535" y="1368"/>
                </a:lnTo>
                <a:lnTo>
                  <a:pt x="3675" y="1424"/>
                </a:lnTo>
                <a:lnTo>
                  <a:pt x="3815" y="1464"/>
                </a:lnTo>
                <a:cubicBezTo>
                  <a:pt x="3878" y="1480"/>
                  <a:pt x="3970" y="1508"/>
                  <a:pt x="4051" y="1521"/>
                </a:cubicBezTo>
                <a:cubicBezTo>
                  <a:pt x="4132" y="1534"/>
                  <a:pt x="4229" y="1537"/>
                  <a:pt x="4304" y="1542"/>
                </a:cubicBezTo>
                <a:lnTo>
                  <a:pt x="4502" y="1553"/>
                </a:lnTo>
                <a:lnTo>
                  <a:pt x="0" y="1559"/>
                </a:lnTo>
                <a:close/>
              </a:path>
            </a:pathLst>
          </a:custGeom>
          <a:blipFill dpi="0" rotWithShape="1">
            <a:blip r:embed="rId4"/>
            <a:srcRect/>
            <a:tile tx="0" ty="0" sx="100000" sy="100000" flip="none" algn="tl"/>
          </a:blipFill>
          <a:ln w="22225">
            <a:solidFill>
              <a:schemeClr val="tx1"/>
            </a:solidFill>
            <a:round/>
            <a:headEnd/>
            <a:tailEnd/>
          </a:ln>
        </p:spPr>
        <p:txBody>
          <a:bodyPr wrap="none"/>
          <a:lstStyle/>
          <a:p>
            <a:endParaRPr lang="en-US"/>
          </a:p>
        </p:txBody>
      </p:sp>
      <p:grpSp>
        <p:nvGrpSpPr>
          <p:cNvPr id="2" name="Group 3"/>
          <p:cNvGrpSpPr>
            <a:grpSpLocks/>
          </p:cNvGrpSpPr>
          <p:nvPr/>
        </p:nvGrpSpPr>
        <p:grpSpPr bwMode="auto">
          <a:xfrm>
            <a:off x="2514600" y="5638800"/>
            <a:ext cx="3124200" cy="784225"/>
            <a:chOff x="65" y="2197"/>
            <a:chExt cx="5201" cy="1041"/>
          </a:xfrm>
        </p:grpSpPr>
        <p:sp>
          <p:nvSpPr>
            <p:cNvPr id="8202" name="Line 4"/>
            <p:cNvSpPr>
              <a:spLocks noChangeShapeType="1"/>
            </p:cNvSpPr>
            <p:nvPr/>
          </p:nvSpPr>
          <p:spPr bwMode="auto">
            <a:xfrm>
              <a:off x="319" y="2804"/>
              <a:ext cx="4947" cy="61"/>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8203" name="Rectangle 5"/>
            <p:cNvSpPr>
              <a:spLocks noChangeArrowheads="1"/>
            </p:cNvSpPr>
            <p:nvPr/>
          </p:nvSpPr>
          <p:spPr bwMode="auto">
            <a:xfrm>
              <a:off x="65" y="3007"/>
              <a:ext cx="275" cy="231"/>
            </a:xfrm>
            <a:prstGeom prst="rect">
              <a:avLst/>
            </a:prstGeom>
            <a:noFill/>
            <a:ln w="9525">
              <a:noFill/>
              <a:miter lim="800000"/>
              <a:headEnd/>
              <a:tailEnd/>
            </a:ln>
          </p:spPr>
          <p:txBody>
            <a:bodyPr wrap="none">
              <a:spAutoFit/>
            </a:bodyPr>
            <a:lstStyle/>
            <a:p>
              <a:pPr>
                <a:spcBef>
                  <a:spcPct val="0"/>
                </a:spcBef>
              </a:pPr>
              <a:r>
                <a:rPr lang="en-US" sz="1800">
                  <a:sym typeface="Symbol" pitchFamily="18" charset="2"/>
                </a:rPr>
                <a:t>3</a:t>
              </a:r>
              <a:endParaRPr lang="en-US" sz="1800"/>
            </a:p>
          </p:txBody>
        </p:sp>
        <p:sp>
          <p:nvSpPr>
            <p:cNvPr id="8204" name="Rectangle 6"/>
            <p:cNvSpPr>
              <a:spLocks noChangeArrowheads="1"/>
            </p:cNvSpPr>
            <p:nvPr/>
          </p:nvSpPr>
          <p:spPr bwMode="auto">
            <a:xfrm>
              <a:off x="3110" y="3007"/>
              <a:ext cx="196" cy="231"/>
            </a:xfrm>
            <a:prstGeom prst="rect">
              <a:avLst/>
            </a:prstGeom>
            <a:noFill/>
            <a:ln w="9525">
              <a:noFill/>
              <a:miter lim="800000"/>
              <a:headEnd/>
              <a:tailEnd/>
            </a:ln>
          </p:spPr>
          <p:txBody>
            <a:bodyPr wrap="none">
              <a:spAutoFit/>
            </a:bodyPr>
            <a:lstStyle/>
            <a:p>
              <a:pPr>
                <a:spcBef>
                  <a:spcPct val="0"/>
                </a:spcBef>
              </a:pPr>
              <a:r>
                <a:rPr lang="en-US" sz="1800"/>
                <a:t>1</a:t>
              </a:r>
            </a:p>
          </p:txBody>
        </p:sp>
        <p:sp>
          <p:nvSpPr>
            <p:cNvPr id="8205" name="Line 7"/>
            <p:cNvSpPr>
              <a:spLocks noChangeShapeType="1"/>
            </p:cNvSpPr>
            <p:nvPr/>
          </p:nvSpPr>
          <p:spPr bwMode="auto">
            <a:xfrm>
              <a:off x="1876" y="2886"/>
              <a:ext cx="0" cy="144"/>
            </a:xfrm>
            <a:prstGeom prst="line">
              <a:avLst/>
            </a:prstGeom>
            <a:noFill/>
            <a:ln w="9525">
              <a:solidFill>
                <a:schemeClr val="tx1"/>
              </a:solidFill>
              <a:round/>
              <a:headEnd/>
              <a:tailEnd/>
            </a:ln>
          </p:spPr>
          <p:txBody>
            <a:bodyPr wrap="none"/>
            <a:lstStyle/>
            <a:p>
              <a:endParaRPr lang="en-US"/>
            </a:p>
          </p:txBody>
        </p:sp>
        <p:sp>
          <p:nvSpPr>
            <p:cNvPr id="8206" name="Line 8"/>
            <p:cNvSpPr>
              <a:spLocks noChangeShapeType="1"/>
            </p:cNvSpPr>
            <p:nvPr/>
          </p:nvSpPr>
          <p:spPr bwMode="auto">
            <a:xfrm>
              <a:off x="1168" y="2886"/>
              <a:ext cx="0" cy="144"/>
            </a:xfrm>
            <a:prstGeom prst="line">
              <a:avLst/>
            </a:prstGeom>
            <a:noFill/>
            <a:ln w="9525">
              <a:solidFill>
                <a:schemeClr val="tx1"/>
              </a:solidFill>
              <a:round/>
              <a:headEnd/>
              <a:tailEnd/>
            </a:ln>
          </p:spPr>
          <p:txBody>
            <a:bodyPr wrap="none"/>
            <a:lstStyle/>
            <a:p>
              <a:endParaRPr lang="en-US"/>
            </a:p>
          </p:txBody>
        </p:sp>
        <p:sp>
          <p:nvSpPr>
            <p:cNvPr id="8207" name="Line 9"/>
            <p:cNvSpPr>
              <a:spLocks noChangeShapeType="1"/>
            </p:cNvSpPr>
            <p:nvPr/>
          </p:nvSpPr>
          <p:spPr bwMode="auto">
            <a:xfrm>
              <a:off x="3293" y="2886"/>
              <a:ext cx="0" cy="144"/>
            </a:xfrm>
            <a:prstGeom prst="line">
              <a:avLst/>
            </a:prstGeom>
            <a:noFill/>
            <a:ln w="9525">
              <a:solidFill>
                <a:schemeClr val="tx1"/>
              </a:solidFill>
              <a:round/>
              <a:headEnd/>
              <a:tailEnd/>
            </a:ln>
          </p:spPr>
          <p:txBody>
            <a:bodyPr wrap="none"/>
            <a:lstStyle/>
            <a:p>
              <a:endParaRPr lang="en-US"/>
            </a:p>
          </p:txBody>
        </p:sp>
        <p:sp>
          <p:nvSpPr>
            <p:cNvPr id="8208" name="Line 10"/>
            <p:cNvSpPr>
              <a:spLocks noChangeShapeType="1"/>
            </p:cNvSpPr>
            <p:nvPr/>
          </p:nvSpPr>
          <p:spPr bwMode="auto">
            <a:xfrm>
              <a:off x="4001" y="2886"/>
              <a:ext cx="0" cy="144"/>
            </a:xfrm>
            <a:prstGeom prst="line">
              <a:avLst/>
            </a:prstGeom>
            <a:noFill/>
            <a:ln w="9525">
              <a:solidFill>
                <a:schemeClr val="tx1"/>
              </a:solidFill>
              <a:round/>
              <a:headEnd/>
              <a:tailEnd/>
            </a:ln>
          </p:spPr>
          <p:txBody>
            <a:bodyPr wrap="none"/>
            <a:lstStyle/>
            <a:p>
              <a:endParaRPr lang="en-US"/>
            </a:p>
          </p:txBody>
        </p:sp>
        <p:sp>
          <p:nvSpPr>
            <p:cNvPr id="8209" name="Line 11"/>
            <p:cNvSpPr>
              <a:spLocks noChangeShapeType="1"/>
            </p:cNvSpPr>
            <p:nvPr/>
          </p:nvSpPr>
          <p:spPr bwMode="auto">
            <a:xfrm>
              <a:off x="460" y="2906"/>
              <a:ext cx="0" cy="96"/>
            </a:xfrm>
            <a:prstGeom prst="line">
              <a:avLst/>
            </a:prstGeom>
            <a:noFill/>
            <a:ln w="9525">
              <a:solidFill>
                <a:schemeClr val="tx1"/>
              </a:solidFill>
              <a:round/>
              <a:headEnd/>
              <a:tailEnd/>
            </a:ln>
          </p:spPr>
          <p:txBody>
            <a:bodyPr wrap="none"/>
            <a:lstStyle/>
            <a:p>
              <a:endParaRPr lang="en-US"/>
            </a:p>
          </p:txBody>
        </p:sp>
        <p:sp>
          <p:nvSpPr>
            <p:cNvPr id="8210" name="Line 12"/>
            <p:cNvSpPr>
              <a:spLocks noChangeShapeType="1"/>
            </p:cNvSpPr>
            <p:nvPr/>
          </p:nvSpPr>
          <p:spPr bwMode="auto">
            <a:xfrm>
              <a:off x="2585" y="2886"/>
              <a:ext cx="0" cy="144"/>
            </a:xfrm>
            <a:prstGeom prst="line">
              <a:avLst/>
            </a:prstGeom>
            <a:noFill/>
            <a:ln w="9525">
              <a:solidFill>
                <a:schemeClr val="tx1"/>
              </a:solidFill>
              <a:round/>
              <a:headEnd/>
              <a:tailEnd/>
            </a:ln>
          </p:spPr>
          <p:txBody>
            <a:bodyPr wrap="none"/>
            <a:lstStyle/>
            <a:p>
              <a:endParaRPr lang="en-US"/>
            </a:p>
          </p:txBody>
        </p:sp>
        <p:sp>
          <p:nvSpPr>
            <p:cNvPr id="8211" name="Line 13"/>
            <p:cNvSpPr>
              <a:spLocks noChangeShapeType="1"/>
            </p:cNvSpPr>
            <p:nvPr/>
          </p:nvSpPr>
          <p:spPr bwMode="auto">
            <a:xfrm>
              <a:off x="4710" y="2906"/>
              <a:ext cx="0" cy="96"/>
            </a:xfrm>
            <a:prstGeom prst="line">
              <a:avLst/>
            </a:prstGeom>
            <a:noFill/>
            <a:ln w="9525">
              <a:solidFill>
                <a:schemeClr val="tx1"/>
              </a:solidFill>
              <a:round/>
              <a:headEnd/>
              <a:tailEnd/>
            </a:ln>
          </p:spPr>
          <p:txBody>
            <a:bodyPr wrap="none"/>
            <a:lstStyle/>
            <a:p>
              <a:endParaRPr lang="en-US"/>
            </a:p>
          </p:txBody>
        </p:sp>
        <p:sp>
          <p:nvSpPr>
            <p:cNvPr id="8212" name="Rectangle 14"/>
            <p:cNvSpPr>
              <a:spLocks noChangeArrowheads="1"/>
            </p:cNvSpPr>
            <p:nvPr/>
          </p:nvSpPr>
          <p:spPr bwMode="auto">
            <a:xfrm>
              <a:off x="699" y="3007"/>
              <a:ext cx="275" cy="231"/>
            </a:xfrm>
            <a:prstGeom prst="rect">
              <a:avLst/>
            </a:prstGeom>
            <a:noFill/>
            <a:ln w="9525">
              <a:noFill/>
              <a:miter lim="800000"/>
              <a:headEnd/>
              <a:tailEnd/>
            </a:ln>
          </p:spPr>
          <p:txBody>
            <a:bodyPr wrap="none">
              <a:spAutoFit/>
            </a:bodyPr>
            <a:lstStyle/>
            <a:p>
              <a:pPr>
                <a:spcBef>
                  <a:spcPct val="0"/>
                </a:spcBef>
              </a:pPr>
              <a:r>
                <a:rPr lang="en-US" sz="1800">
                  <a:sym typeface="Symbol" pitchFamily="18" charset="2"/>
                </a:rPr>
                <a:t>2</a:t>
              </a:r>
              <a:endParaRPr lang="en-US" sz="1800"/>
            </a:p>
          </p:txBody>
        </p:sp>
        <p:sp>
          <p:nvSpPr>
            <p:cNvPr id="8213" name="Rectangle 15"/>
            <p:cNvSpPr>
              <a:spLocks noChangeArrowheads="1"/>
            </p:cNvSpPr>
            <p:nvPr/>
          </p:nvSpPr>
          <p:spPr bwMode="auto">
            <a:xfrm>
              <a:off x="1460" y="3007"/>
              <a:ext cx="275" cy="231"/>
            </a:xfrm>
            <a:prstGeom prst="rect">
              <a:avLst/>
            </a:prstGeom>
            <a:noFill/>
            <a:ln w="9525">
              <a:noFill/>
              <a:miter lim="800000"/>
              <a:headEnd/>
              <a:tailEnd/>
            </a:ln>
          </p:spPr>
          <p:txBody>
            <a:bodyPr wrap="none">
              <a:spAutoFit/>
            </a:bodyPr>
            <a:lstStyle/>
            <a:p>
              <a:pPr>
                <a:spcBef>
                  <a:spcPct val="0"/>
                </a:spcBef>
              </a:pPr>
              <a:r>
                <a:rPr lang="en-US" sz="1800">
                  <a:sym typeface="Symbol" pitchFamily="18" charset="2"/>
                </a:rPr>
                <a:t></a:t>
              </a:r>
              <a:r>
                <a:rPr lang="en-US" sz="1800"/>
                <a:t>1</a:t>
              </a:r>
            </a:p>
          </p:txBody>
        </p:sp>
        <p:sp>
          <p:nvSpPr>
            <p:cNvPr id="8214" name="Rectangle 16"/>
            <p:cNvSpPr>
              <a:spLocks noChangeArrowheads="1"/>
            </p:cNvSpPr>
            <p:nvPr/>
          </p:nvSpPr>
          <p:spPr bwMode="auto">
            <a:xfrm>
              <a:off x="2348" y="3007"/>
              <a:ext cx="196" cy="231"/>
            </a:xfrm>
            <a:prstGeom prst="rect">
              <a:avLst/>
            </a:prstGeom>
            <a:noFill/>
            <a:ln w="9525">
              <a:noFill/>
              <a:miter lim="800000"/>
              <a:headEnd/>
              <a:tailEnd/>
            </a:ln>
          </p:spPr>
          <p:txBody>
            <a:bodyPr wrap="none">
              <a:spAutoFit/>
            </a:bodyPr>
            <a:lstStyle/>
            <a:p>
              <a:pPr>
                <a:spcBef>
                  <a:spcPct val="0"/>
                </a:spcBef>
              </a:pPr>
              <a:r>
                <a:rPr lang="en-US" sz="1800"/>
                <a:t>0</a:t>
              </a:r>
            </a:p>
          </p:txBody>
        </p:sp>
        <p:sp>
          <p:nvSpPr>
            <p:cNvPr id="8215" name="Rectangle 17"/>
            <p:cNvSpPr>
              <a:spLocks noChangeArrowheads="1"/>
            </p:cNvSpPr>
            <p:nvPr/>
          </p:nvSpPr>
          <p:spPr bwMode="auto">
            <a:xfrm>
              <a:off x="3871" y="3007"/>
              <a:ext cx="196" cy="231"/>
            </a:xfrm>
            <a:prstGeom prst="rect">
              <a:avLst/>
            </a:prstGeom>
            <a:noFill/>
            <a:ln w="9525">
              <a:noFill/>
              <a:miter lim="800000"/>
              <a:headEnd/>
              <a:tailEnd/>
            </a:ln>
          </p:spPr>
          <p:txBody>
            <a:bodyPr wrap="none">
              <a:spAutoFit/>
            </a:bodyPr>
            <a:lstStyle/>
            <a:p>
              <a:pPr>
                <a:spcBef>
                  <a:spcPct val="0"/>
                </a:spcBef>
              </a:pPr>
              <a:r>
                <a:rPr lang="en-US" sz="1800">
                  <a:sym typeface="Symbol" pitchFamily="18" charset="2"/>
                </a:rPr>
                <a:t>2</a:t>
              </a:r>
              <a:endParaRPr lang="en-US" sz="1800"/>
            </a:p>
          </p:txBody>
        </p:sp>
        <p:sp>
          <p:nvSpPr>
            <p:cNvPr id="8216" name="Rectangle 18"/>
            <p:cNvSpPr>
              <a:spLocks noChangeArrowheads="1"/>
            </p:cNvSpPr>
            <p:nvPr/>
          </p:nvSpPr>
          <p:spPr bwMode="auto">
            <a:xfrm>
              <a:off x="4505" y="3007"/>
              <a:ext cx="196" cy="231"/>
            </a:xfrm>
            <a:prstGeom prst="rect">
              <a:avLst/>
            </a:prstGeom>
            <a:noFill/>
            <a:ln w="9525">
              <a:noFill/>
              <a:miter lim="800000"/>
              <a:headEnd/>
              <a:tailEnd/>
            </a:ln>
          </p:spPr>
          <p:txBody>
            <a:bodyPr wrap="none">
              <a:spAutoFit/>
            </a:bodyPr>
            <a:lstStyle/>
            <a:p>
              <a:pPr>
                <a:spcBef>
                  <a:spcPct val="0"/>
                </a:spcBef>
              </a:pPr>
              <a:r>
                <a:rPr lang="en-US" sz="1800">
                  <a:sym typeface="Symbol" pitchFamily="18" charset="2"/>
                </a:rPr>
                <a:t>3</a:t>
              </a:r>
              <a:endParaRPr lang="en-US" sz="1800"/>
            </a:p>
          </p:txBody>
        </p:sp>
        <p:sp>
          <p:nvSpPr>
            <p:cNvPr id="8217" name="Rectangle 19"/>
            <p:cNvSpPr>
              <a:spLocks noChangeArrowheads="1"/>
            </p:cNvSpPr>
            <p:nvPr/>
          </p:nvSpPr>
          <p:spPr bwMode="auto">
            <a:xfrm>
              <a:off x="2160" y="2197"/>
              <a:ext cx="169" cy="288"/>
            </a:xfrm>
            <a:prstGeom prst="rect">
              <a:avLst/>
            </a:prstGeom>
            <a:noFill/>
            <a:ln w="9525">
              <a:noFill/>
              <a:miter lim="800000"/>
              <a:headEnd/>
              <a:tailEnd/>
            </a:ln>
          </p:spPr>
          <p:txBody>
            <a:bodyPr wrap="none">
              <a:spAutoFit/>
            </a:bodyPr>
            <a:lstStyle/>
            <a:p>
              <a:pPr>
                <a:spcBef>
                  <a:spcPct val="0"/>
                </a:spcBef>
              </a:pPr>
              <a:r>
                <a:rPr lang="en-US" b="1"/>
                <a:t> </a:t>
              </a:r>
            </a:p>
          </p:txBody>
        </p:sp>
        <p:sp>
          <p:nvSpPr>
            <p:cNvPr id="8218" name="Text Box 20"/>
            <p:cNvSpPr txBox="1">
              <a:spLocks noChangeArrowheads="1"/>
            </p:cNvSpPr>
            <p:nvPr/>
          </p:nvSpPr>
          <p:spPr bwMode="auto">
            <a:xfrm>
              <a:off x="4978" y="2763"/>
              <a:ext cx="288" cy="288"/>
            </a:xfrm>
            <a:prstGeom prst="rect">
              <a:avLst/>
            </a:prstGeom>
            <a:noFill/>
            <a:ln w="9525">
              <a:noFill/>
              <a:miter lim="800000"/>
              <a:headEnd/>
              <a:tailEnd/>
            </a:ln>
          </p:spPr>
          <p:txBody>
            <a:bodyPr>
              <a:spAutoFit/>
            </a:bodyPr>
            <a:lstStyle/>
            <a:p>
              <a:r>
                <a:rPr lang="en-US" i="1"/>
                <a:t>z</a:t>
              </a:r>
            </a:p>
          </p:txBody>
        </p:sp>
      </p:grpSp>
      <p:sp>
        <p:nvSpPr>
          <p:cNvPr id="8197" name="Rectangle 21"/>
          <p:cNvSpPr>
            <a:spLocks noGrp="1" noChangeArrowheads="1"/>
          </p:cNvSpPr>
          <p:nvPr>
            <p:ph type="title"/>
          </p:nvPr>
        </p:nvSpPr>
        <p:spPr>
          <a:xfrm>
            <a:off x="0" y="152400"/>
            <a:ext cx="9145588" cy="762000"/>
          </a:xfrm>
          <a:blipFill dpi="0" rotWithShape="1">
            <a:blip r:embed="rId5"/>
            <a:srcRect/>
            <a:tile tx="0" ty="0" sx="100000" sy="100000" flip="none" algn="tl"/>
          </a:blipFill>
        </p:spPr>
        <p:txBody>
          <a:bodyPr/>
          <a:lstStyle/>
          <a:p>
            <a:pPr eaLnBrk="1" hangingPunct="1"/>
            <a:r>
              <a:rPr lang="en-US" altLang="en-US" sz="4000" smtClean="0"/>
              <a:t>The Standard Normal Distribution</a:t>
            </a:r>
          </a:p>
        </p:txBody>
      </p:sp>
      <p:sp>
        <p:nvSpPr>
          <p:cNvPr id="8198" name="Text Box 22"/>
          <p:cNvSpPr txBox="1">
            <a:spLocks noChangeArrowheads="1"/>
          </p:cNvSpPr>
          <p:nvPr/>
        </p:nvSpPr>
        <p:spPr bwMode="auto">
          <a:xfrm>
            <a:off x="304800" y="1143000"/>
            <a:ext cx="8686800" cy="4216400"/>
          </a:xfrm>
          <a:prstGeom prst="rect">
            <a:avLst/>
          </a:prstGeom>
          <a:noFill/>
          <a:ln w="9525">
            <a:noFill/>
            <a:miter lim="800000"/>
            <a:headEnd/>
            <a:tailEnd/>
          </a:ln>
        </p:spPr>
        <p:txBody>
          <a:bodyPr>
            <a:spAutoFit/>
          </a:bodyPr>
          <a:lstStyle/>
          <a:p>
            <a:pPr>
              <a:spcBef>
                <a:spcPct val="0"/>
              </a:spcBef>
            </a:pPr>
            <a:r>
              <a:rPr lang="en-US" sz="2800" b="1">
                <a:solidFill>
                  <a:srgbClr val="7030A0"/>
                </a:solidFill>
              </a:rPr>
              <a:t>Standardization solves the above two problems</a:t>
            </a:r>
          </a:p>
          <a:p>
            <a:pPr>
              <a:spcBef>
                <a:spcPct val="0"/>
              </a:spcBef>
            </a:pPr>
            <a:endParaRPr lang="en-US"/>
          </a:p>
          <a:p>
            <a:pPr>
              <a:spcBef>
                <a:spcPct val="0"/>
              </a:spcBef>
            </a:pPr>
            <a:r>
              <a:rPr lang="en-US"/>
              <a:t>Each data value  of normally distributed random variable x can be transformed into a </a:t>
            </a:r>
            <a:r>
              <a:rPr lang="en-US" i="1"/>
              <a:t>z</a:t>
            </a:r>
            <a:r>
              <a:rPr lang="en-US">
                <a:latin typeface="Times New Roman" pitchFamily="18" charset="0"/>
              </a:rPr>
              <a:t>-</a:t>
            </a:r>
            <a:r>
              <a:rPr lang="en-US"/>
              <a:t>score by using the formula: </a:t>
            </a:r>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endParaRPr lang="en-US"/>
          </a:p>
          <a:p>
            <a:pPr>
              <a:spcBef>
                <a:spcPct val="0"/>
              </a:spcBef>
            </a:pPr>
            <a:r>
              <a:rPr lang="en-US"/>
              <a:t>The resulting distribution will be the standard normal with a mean of 0 and a standard deviation of 1.</a:t>
            </a:r>
          </a:p>
        </p:txBody>
      </p:sp>
      <p:sp>
        <p:nvSpPr>
          <p:cNvPr id="680984" name="Text Box 24"/>
          <p:cNvSpPr txBox="1">
            <a:spLocks noChangeArrowheads="1"/>
          </p:cNvSpPr>
          <p:nvPr/>
        </p:nvSpPr>
        <p:spPr bwMode="auto">
          <a:xfrm>
            <a:off x="5638800" y="5334000"/>
            <a:ext cx="3048000" cy="701675"/>
          </a:xfrm>
          <a:prstGeom prst="rect">
            <a:avLst/>
          </a:prstGeom>
          <a:noFill/>
          <a:ln w="9525">
            <a:noFill/>
            <a:miter lim="800000"/>
            <a:headEnd/>
            <a:tailEnd/>
          </a:ln>
        </p:spPr>
        <p:txBody>
          <a:bodyPr>
            <a:spAutoFit/>
          </a:bodyPr>
          <a:lstStyle/>
          <a:p>
            <a:r>
              <a:rPr lang="en-US" sz="2000">
                <a:solidFill>
                  <a:schemeClr val="folHlink"/>
                </a:solidFill>
              </a:rPr>
              <a:t>The horizontal scale corresponds to </a:t>
            </a:r>
            <a:r>
              <a:rPr lang="en-US" sz="2000" i="1">
                <a:solidFill>
                  <a:schemeClr val="folHlink"/>
                </a:solidFill>
              </a:rPr>
              <a:t>z</a:t>
            </a:r>
            <a:r>
              <a:rPr lang="en-US" sz="2000">
                <a:solidFill>
                  <a:schemeClr val="folHlink"/>
                </a:solidFill>
                <a:latin typeface="Times New Roman" pitchFamily="18" charset="0"/>
              </a:rPr>
              <a:t>-</a:t>
            </a:r>
            <a:r>
              <a:rPr lang="en-US" sz="2000">
                <a:solidFill>
                  <a:schemeClr val="folHlink"/>
                </a:solidFill>
              </a:rPr>
              <a:t>scores.</a:t>
            </a:r>
          </a:p>
        </p:txBody>
      </p:sp>
      <p:graphicFrame>
        <p:nvGraphicFramePr>
          <p:cNvPr id="680985" name="Object 25"/>
          <p:cNvGraphicFramePr>
            <a:graphicFrameLocks noChangeAspect="1"/>
          </p:cNvGraphicFramePr>
          <p:nvPr/>
        </p:nvGraphicFramePr>
        <p:xfrm>
          <a:off x="1524000" y="2819400"/>
          <a:ext cx="3897313" cy="615950"/>
        </p:xfrm>
        <a:graphic>
          <a:graphicData uri="http://schemas.openxmlformats.org/presentationml/2006/ole">
            <mc:AlternateContent xmlns:mc="http://schemas.openxmlformats.org/markup-compatibility/2006">
              <mc:Choice xmlns:v="urn:schemas-microsoft-com:vml" Requires="v">
                <p:oleObj spid="_x0000_s9238" name="Equation" r:id="rId6" imgW="2247840" imgH="355320" progId="">
                  <p:embed/>
                </p:oleObj>
              </mc:Choice>
              <mc:Fallback>
                <p:oleObj name="Equation" r:id="rId6" imgW="2247840" imgH="355320" progId="">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819400"/>
                        <a:ext cx="389731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Text Box 14"/>
          <p:cNvSpPr txBox="1">
            <a:spLocks noChangeArrowheads="1"/>
          </p:cNvSpPr>
          <p:nvPr/>
        </p:nvSpPr>
        <p:spPr bwMode="auto">
          <a:xfrm>
            <a:off x="228600" y="3581400"/>
            <a:ext cx="8763000" cy="757238"/>
          </a:xfrm>
          <a:prstGeom prst="rect">
            <a:avLst/>
          </a:prstGeom>
          <a:solidFill>
            <a:srgbClr val="FF9999"/>
          </a:solidFill>
          <a:ln w="25400">
            <a:noFill/>
            <a:miter lim="800000"/>
            <a:headEnd/>
            <a:tailEnd/>
          </a:ln>
        </p:spPr>
        <p:txBody>
          <a:bodyPr>
            <a:spAutoFit/>
          </a:bodyPr>
          <a:lstStyle/>
          <a:p>
            <a:pPr>
              <a:lnSpc>
                <a:spcPct val="90000"/>
              </a:lnSpc>
              <a:spcBef>
                <a:spcPct val="20000"/>
              </a:spcBef>
            </a:pPr>
            <a:r>
              <a:rPr lang="en-US"/>
              <a:t>z-score</a:t>
            </a:r>
            <a:r>
              <a:rPr lang="en-US" b="1"/>
              <a:t> </a:t>
            </a:r>
            <a:r>
              <a:rPr lang="en-US">
                <a:sym typeface="Symbol" pitchFamily="18" charset="2"/>
              </a:rPr>
              <a:t>= no. of </a:t>
            </a:r>
            <a:r>
              <a:rPr lang="el-GR">
                <a:sym typeface="Symbol" pitchFamily="18" charset="2"/>
              </a:rPr>
              <a:t>σ</a:t>
            </a:r>
            <a:r>
              <a:rPr lang="en-US">
                <a:sym typeface="Symbol" pitchFamily="18" charset="2"/>
              </a:rPr>
              <a:t>-units above (positive </a:t>
            </a:r>
            <a:r>
              <a:rPr lang="en-US" i="1">
                <a:sym typeface="Symbol" pitchFamily="18" charset="2"/>
              </a:rPr>
              <a:t>z</a:t>
            </a:r>
            <a:r>
              <a:rPr lang="en-US">
                <a:sym typeface="Symbol" pitchFamily="18" charset="2"/>
              </a:rPr>
              <a:t>) or below (negative </a:t>
            </a:r>
            <a:r>
              <a:rPr lang="en-US" i="1">
                <a:sym typeface="Symbol" pitchFamily="18" charset="2"/>
              </a:rPr>
              <a:t>z</a:t>
            </a:r>
            <a:r>
              <a:rPr lang="en-US">
                <a:sym typeface="Symbol" pitchFamily="18" charset="2"/>
              </a:rPr>
              <a:t>) a distribution mean </a:t>
            </a:r>
            <a:r>
              <a:rPr lang="el-GR">
                <a:sym typeface="Symbol" pitchFamily="18" charset="2"/>
              </a:rPr>
              <a:t>μ</a:t>
            </a:r>
            <a:r>
              <a:rPr lang="en-US">
                <a:sym typeface="Symbol" pitchFamily="18" charset="2"/>
              </a:rPr>
              <a:t> </a:t>
            </a:r>
            <a:endParaRPr lang="en-US"/>
          </a:p>
        </p:txBody>
      </p:sp>
      <p:sp>
        <p:nvSpPr>
          <p:cNvPr id="28" name="Date Placeholder 27"/>
          <p:cNvSpPr>
            <a:spLocks noGrp="1"/>
          </p:cNvSpPr>
          <p:nvPr>
            <p:ph type="dt" sz="half" idx="10"/>
          </p:nvPr>
        </p:nvSpPr>
        <p:spPr/>
        <p:txBody>
          <a:bodyPr/>
          <a:lstStyle/>
          <a:p>
            <a:fld id="{A45F93F6-4241-438F-B17A-7DB2CF8D0495}" type="datetime1">
              <a:rPr lang="en-US" smtClean="0"/>
              <a:t>31-May-18</a:t>
            </a:fld>
            <a:endParaRPr lang="en-US"/>
          </a:p>
        </p:txBody>
      </p:sp>
      <p:sp>
        <p:nvSpPr>
          <p:cNvPr id="29" name="Slide Number Placeholder 28"/>
          <p:cNvSpPr>
            <a:spLocks noGrp="1"/>
          </p:cNvSpPr>
          <p:nvPr>
            <p:ph type="sldNum" sz="quarter" idx="12"/>
          </p:nvPr>
        </p:nvSpPr>
        <p:spPr/>
        <p:txBody>
          <a:bodyPr/>
          <a:lstStyle/>
          <a:p>
            <a:fld id="{B3501F9E-DD97-4C64-9E33-AE28349A8AEA}" type="slidenum">
              <a:rPr lang="en-US" smtClean="0"/>
              <a:pPr/>
              <a:t>31</a:t>
            </a:fld>
            <a:endParaRPr lang="en-US"/>
          </a:p>
        </p:txBody>
      </p:sp>
      <p:sp>
        <p:nvSpPr>
          <p:cNvPr id="30" name="Footer Placeholder 29"/>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80984"/>
                                        </p:tgtEl>
                                        <p:attrNameLst>
                                          <p:attrName>style.visibility</p:attrName>
                                        </p:attrNameLst>
                                      </p:cBhvr>
                                      <p:to>
                                        <p:strVal val="visible"/>
                                      </p:to>
                                    </p:set>
                                  </p:childTnLst>
                                </p:cTn>
                              </p:par>
                            </p:childTnLst>
                          </p:cTn>
                        </p:par>
                        <p:par>
                          <p:cTn id="7" fill="hold">
                            <p:stCondLst>
                              <p:cond delay="1000"/>
                            </p:stCondLst>
                            <p:childTnLst>
                              <p:par>
                                <p:cTn id="8" presetID="22" presetClass="entr" presetSubtype="8" fill="hold" nodeType="afterEffect">
                                  <p:stCondLst>
                                    <p:cond delay="0"/>
                                  </p:stCondLst>
                                  <p:childTnLst>
                                    <p:set>
                                      <p:cBhvr>
                                        <p:cTn id="9" dur="1" fill="hold">
                                          <p:stCondLst>
                                            <p:cond delay="0"/>
                                          </p:stCondLst>
                                        </p:cTn>
                                        <p:tgtEl>
                                          <p:spTgt spid="680985"/>
                                        </p:tgtEl>
                                        <p:attrNameLst>
                                          <p:attrName>style.visibility</p:attrName>
                                        </p:attrNameLst>
                                      </p:cBhvr>
                                      <p:to>
                                        <p:strVal val="visible"/>
                                      </p:to>
                                    </p:set>
                                    <p:animEffect transition="in" filter="wipe(left)">
                                      <p:cBhvr>
                                        <p:cTn id="10" dur="1000"/>
                                        <p:tgtEl>
                                          <p:spTgt spid="68098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84" grpId="0"/>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0" y="152400"/>
            <a:ext cx="9145588" cy="762000"/>
          </a:xfrm>
          <a:blipFill dpi="0" rotWithShape="1">
            <a:blip r:embed="rId3"/>
            <a:srcRect/>
            <a:tile tx="0" ty="0" sx="100000" sy="100000" flip="none" algn="tl"/>
          </a:blipFill>
        </p:spPr>
        <p:txBody>
          <a:bodyPr/>
          <a:lstStyle/>
          <a:p>
            <a:pPr eaLnBrk="1" hangingPunct="1"/>
            <a:r>
              <a:rPr lang="en-US" altLang="en-US" sz="4000" smtClean="0"/>
              <a:t>The Standard Normal Distribution</a:t>
            </a:r>
          </a:p>
        </p:txBody>
      </p:sp>
      <p:sp>
        <p:nvSpPr>
          <p:cNvPr id="683012" name="Rectangle 4"/>
          <p:cNvSpPr>
            <a:spLocks noChangeArrowheads="1"/>
          </p:cNvSpPr>
          <p:nvPr/>
        </p:nvSpPr>
        <p:spPr bwMode="auto">
          <a:xfrm>
            <a:off x="304800" y="4724400"/>
            <a:ext cx="8534400" cy="1384995"/>
          </a:xfrm>
          <a:prstGeom prst="rect">
            <a:avLst/>
          </a:prstGeom>
          <a:noFill/>
          <a:ln w="9525">
            <a:noFill/>
            <a:miter lim="800000"/>
            <a:headEnd/>
            <a:tailEnd/>
          </a:ln>
        </p:spPr>
        <p:txBody>
          <a:bodyPr wrap="square">
            <a:spAutoFit/>
          </a:bodyPr>
          <a:lstStyle/>
          <a:p>
            <a:pPr algn="just">
              <a:spcBef>
                <a:spcPct val="0"/>
              </a:spcBef>
            </a:pPr>
            <a:r>
              <a:rPr lang="en-US" sz="2800" dirty="0"/>
              <a:t>After the formula is used to transform an </a:t>
            </a:r>
            <a:r>
              <a:rPr lang="en-US" sz="2800" i="1" dirty="0"/>
              <a:t>x</a:t>
            </a:r>
            <a:r>
              <a:rPr lang="en-US" sz="2800" dirty="0">
                <a:latin typeface="Times New Roman" pitchFamily="18" charset="0"/>
              </a:rPr>
              <a:t>-</a:t>
            </a:r>
            <a:r>
              <a:rPr lang="en-US" sz="2800" dirty="0"/>
              <a:t>value into a </a:t>
            </a:r>
            <a:r>
              <a:rPr lang="en-US" sz="2800" i="1" dirty="0"/>
              <a:t>z</a:t>
            </a:r>
            <a:r>
              <a:rPr lang="en-US" sz="2800" dirty="0">
                <a:latin typeface="Times New Roman" pitchFamily="18" charset="0"/>
              </a:rPr>
              <a:t>-</a:t>
            </a:r>
            <a:r>
              <a:rPr lang="en-US" sz="2800" dirty="0"/>
              <a:t>score, a Standard Normal Table can be used to find </a:t>
            </a:r>
            <a:r>
              <a:rPr lang="en-US" sz="2800" dirty="0" smtClean="0"/>
              <a:t>the </a:t>
            </a:r>
            <a:r>
              <a:rPr lang="en-US" sz="2800" dirty="0"/>
              <a:t>area under the curve.</a:t>
            </a:r>
          </a:p>
        </p:txBody>
      </p:sp>
      <p:sp>
        <p:nvSpPr>
          <p:cNvPr id="683013" name="Text Box 5"/>
          <p:cNvSpPr txBox="1">
            <a:spLocks noChangeArrowheads="1"/>
          </p:cNvSpPr>
          <p:nvPr/>
        </p:nvSpPr>
        <p:spPr bwMode="auto">
          <a:xfrm>
            <a:off x="3962400" y="1524000"/>
            <a:ext cx="5029200" cy="2862263"/>
          </a:xfrm>
          <a:prstGeom prst="rect">
            <a:avLst/>
          </a:prstGeom>
          <a:noFill/>
          <a:ln w="9525">
            <a:noFill/>
            <a:miter lim="800000"/>
            <a:headEnd/>
            <a:tailEnd/>
          </a:ln>
        </p:spPr>
        <p:txBody>
          <a:bodyPr>
            <a:spAutoFit/>
          </a:bodyPr>
          <a:lstStyle/>
          <a:p>
            <a:pPr algn="just">
              <a:buFont typeface="Wingdings" pitchFamily="2" charset="2"/>
              <a:buChar char="ü"/>
            </a:pPr>
            <a:r>
              <a:rPr lang="en-US" sz="2000" b="1">
                <a:solidFill>
                  <a:srgbClr val="2D15DB"/>
                </a:solidFill>
              </a:rPr>
              <a:t>The area that falls in the interval under the unstandardized normal curve (the </a:t>
            </a:r>
            <a:r>
              <a:rPr lang="en-US" sz="2000" b="1" i="1">
                <a:solidFill>
                  <a:srgbClr val="2D15DB"/>
                </a:solidFill>
              </a:rPr>
              <a:t>x</a:t>
            </a:r>
            <a:r>
              <a:rPr lang="en-US" sz="2000" b="1">
                <a:solidFill>
                  <a:srgbClr val="2D15DB"/>
                </a:solidFill>
                <a:latin typeface="Times New Roman" pitchFamily="18" charset="0"/>
              </a:rPr>
              <a:t>-</a:t>
            </a:r>
            <a:r>
              <a:rPr lang="en-US" sz="2000" b="1">
                <a:solidFill>
                  <a:srgbClr val="2D15DB"/>
                </a:solidFill>
              </a:rPr>
              <a:t>values)  is the same as the area under the standard normal curve (within the corresponding  </a:t>
            </a:r>
            <a:r>
              <a:rPr lang="en-US" sz="2000" b="1" i="1">
                <a:solidFill>
                  <a:srgbClr val="2D15DB"/>
                </a:solidFill>
              </a:rPr>
              <a:t>z</a:t>
            </a:r>
            <a:r>
              <a:rPr lang="en-US" sz="2000" b="1">
                <a:solidFill>
                  <a:srgbClr val="2D15DB"/>
                </a:solidFill>
                <a:latin typeface="Times New Roman" pitchFamily="18" charset="0"/>
              </a:rPr>
              <a:t>-</a:t>
            </a:r>
            <a:r>
              <a:rPr lang="en-US" sz="2000" b="1">
                <a:solidFill>
                  <a:srgbClr val="2D15DB"/>
                </a:solidFill>
              </a:rPr>
              <a:t>boundaries)</a:t>
            </a:r>
          </a:p>
          <a:p>
            <a:pPr algn="just"/>
            <a:endParaRPr lang="en-US" sz="2000" b="1">
              <a:solidFill>
                <a:srgbClr val="2D15DB"/>
              </a:solidFill>
            </a:endParaRPr>
          </a:p>
          <a:p>
            <a:pPr algn="just">
              <a:buFont typeface="Wingdings" pitchFamily="2" charset="2"/>
              <a:buChar char="ü"/>
            </a:pPr>
            <a:r>
              <a:rPr lang="en-US" sz="2000" b="1">
                <a:solidFill>
                  <a:srgbClr val="FF0000"/>
                </a:solidFill>
              </a:rPr>
              <a:t>That means standardization preserves area</a:t>
            </a:r>
            <a:r>
              <a:rPr lang="en-US" sz="2000">
                <a:solidFill>
                  <a:srgbClr val="2D15DB"/>
                </a:solidFill>
              </a:rPr>
              <a:t>. </a:t>
            </a:r>
          </a:p>
        </p:txBody>
      </p:sp>
      <p:grpSp>
        <p:nvGrpSpPr>
          <p:cNvPr id="2" name="Group 6"/>
          <p:cNvGrpSpPr>
            <a:grpSpLocks/>
          </p:cNvGrpSpPr>
          <p:nvPr/>
        </p:nvGrpSpPr>
        <p:grpSpPr bwMode="auto">
          <a:xfrm>
            <a:off x="304800" y="1447800"/>
            <a:ext cx="3352800" cy="1676400"/>
            <a:chOff x="391" y="1592"/>
            <a:chExt cx="3817" cy="1576"/>
          </a:xfrm>
        </p:grpSpPr>
        <p:sp>
          <p:nvSpPr>
            <p:cNvPr id="54291" name="Line 7"/>
            <p:cNvSpPr>
              <a:spLocks noChangeShapeType="1"/>
            </p:cNvSpPr>
            <p:nvPr/>
          </p:nvSpPr>
          <p:spPr bwMode="auto">
            <a:xfrm>
              <a:off x="391" y="2941"/>
              <a:ext cx="3456" cy="1"/>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54292" name="Rectangle 8"/>
            <p:cNvSpPr>
              <a:spLocks noChangeArrowheads="1"/>
            </p:cNvSpPr>
            <p:nvPr/>
          </p:nvSpPr>
          <p:spPr bwMode="auto">
            <a:xfrm>
              <a:off x="480" y="2995"/>
              <a:ext cx="222"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3</a:t>
              </a:r>
              <a:endParaRPr lang="en-US" sz="1200"/>
            </a:p>
          </p:txBody>
        </p:sp>
        <p:sp>
          <p:nvSpPr>
            <p:cNvPr id="54293" name="Rectangle 9"/>
            <p:cNvSpPr>
              <a:spLocks noChangeArrowheads="1"/>
            </p:cNvSpPr>
            <p:nvPr/>
          </p:nvSpPr>
          <p:spPr bwMode="auto">
            <a:xfrm>
              <a:off x="2592" y="2993"/>
              <a:ext cx="169" cy="173"/>
            </a:xfrm>
            <a:prstGeom prst="rect">
              <a:avLst/>
            </a:prstGeom>
            <a:noFill/>
            <a:ln w="9525">
              <a:noFill/>
              <a:miter lim="800000"/>
              <a:headEnd/>
              <a:tailEnd/>
            </a:ln>
          </p:spPr>
          <p:txBody>
            <a:bodyPr wrap="none">
              <a:spAutoFit/>
            </a:bodyPr>
            <a:lstStyle/>
            <a:p>
              <a:pPr>
                <a:spcBef>
                  <a:spcPct val="0"/>
                </a:spcBef>
              </a:pPr>
              <a:r>
                <a:rPr lang="en-US" sz="1200"/>
                <a:t>1</a:t>
              </a:r>
            </a:p>
          </p:txBody>
        </p:sp>
        <p:sp>
          <p:nvSpPr>
            <p:cNvPr id="54294" name="Rectangle 10"/>
            <p:cNvSpPr>
              <a:spLocks noChangeArrowheads="1"/>
            </p:cNvSpPr>
            <p:nvPr/>
          </p:nvSpPr>
          <p:spPr bwMode="auto">
            <a:xfrm>
              <a:off x="998" y="2995"/>
              <a:ext cx="222"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2</a:t>
              </a:r>
              <a:endParaRPr lang="en-US" sz="1200"/>
            </a:p>
          </p:txBody>
        </p:sp>
        <p:sp>
          <p:nvSpPr>
            <p:cNvPr id="54295" name="Rectangle 11"/>
            <p:cNvSpPr>
              <a:spLocks noChangeArrowheads="1"/>
            </p:cNvSpPr>
            <p:nvPr/>
          </p:nvSpPr>
          <p:spPr bwMode="auto">
            <a:xfrm>
              <a:off x="1502" y="2995"/>
              <a:ext cx="222"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a:t>
              </a:r>
              <a:r>
                <a:rPr lang="en-US" sz="1200"/>
                <a:t>1</a:t>
              </a:r>
            </a:p>
          </p:txBody>
        </p:sp>
        <p:sp>
          <p:nvSpPr>
            <p:cNvPr id="54296" name="Rectangle 12"/>
            <p:cNvSpPr>
              <a:spLocks noChangeArrowheads="1"/>
            </p:cNvSpPr>
            <p:nvPr/>
          </p:nvSpPr>
          <p:spPr bwMode="auto">
            <a:xfrm>
              <a:off x="2064" y="2993"/>
              <a:ext cx="169" cy="173"/>
            </a:xfrm>
            <a:prstGeom prst="rect">
              <a:avLst/>
            </a:prstGeom>
            <a:noFill/>
            <a:ln w="9525">
              <a:noFill/>
              <a:miter lim="800000"/>
              <a:headEnd/>
              <a:tailEnd/>
            </a:ln>
          </p:spPr>
          <p:txBody>
            <a:bodyPr wrap="none">
              <a:spAutoFit/>
            </a:bodyPr>
            <a:lstStyle/>
            <a:p>
              <a:pPr>
                <a:spcBef>
                  <a:spcPct val="0"/>
                </a:spcBef>
              </a:pPr>
              <a:r>
                <a:rPr lang="en-US" sz="1200"/>
                <a:t>0</a:t>
              </a:r>
            </a:p>
          </p:txBody>
        </p:sp>
        <p:sp>
          <p:nvSpPr>
            <p:cNvPr id="54297" name="Rectangle 13"/>
            <p:cNvSpPr>
              <a:spLocks noChangeArrowheads="1"/>
            </p:cNvSpPr>
            <p:nvPr/>
          </p:nvSpPr>
          <p:spPr bwMode="auto">
            <a:xfrm>
              <a:off x="3100" y="2993"/>
              <a:ext cx="169"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2</a:t>
              </a:r>
              <a:endParaRPr lang="en-US" sz="1200"/>
            </a:p>
          </p:txBody>
        </p:sp>
        <p:sp>
          <p:nvSpPr>
            <p:cNvPr id="54298" name="Rectangle 14"/>
            <p:cNvSpPr>
              <a:spLocks noChangeArrowheads="1"/>
            </p:cNvSpPr>
            <p:nvPr/>
          </p:nvSpPr>
          <p:spPr bwMode="auto">
            <a:xfrm>
              <a:off x="3614" y="2993"/>
              <a:ext cx="169"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3</a:t>
              </a:r>
              <a:endParaRPr lang="en-US" sz="1200"/>
            </a:p>
          </p:txBody>
        </p:sp>
        <p:sp>
          <p:nvSpPr>
            <p:cNvPr id="54299" name="Line 15"/>
            <p:cNvSpPr>
              <a:spLocks noChangeShapeType="1"/>
            </p:cNvSpPr>
            <p:nvPr/>
          </p:nvSpPr>
          <p:spPr bwMode="auto">
            <a:xfrm>
              <a:off x="1630" y="2902"/>
              <a:ext cx="0" cy="115"/>
            </a:xfrm>
            <a:prstGeom prst="line">
              <a:avLst/>
            </a:prstGeom>
            <a:noFill/>
            <a:ln w="9525">
              <a:solidFill>
                <a:schemeClr val="tx1"/>
              </a:solidFill>
              <a:round/>
              <a:headEnd/>
              <a:tailEnd/>
            </a:ln>
          </p:spPr>
          <p:txBody>
            <a:bodyPr wrap="none"/>
            <a:lstStyle/>
            <a:p>
              <a:endParaRPr lang="en-US"/>
            </a:p>
          </p:txBody>
        </p:sp>
        <p:sp>
          <p:nvSpPr>
            <p:cNvPr id="54300" name="Line 16"/>
            <p:cNvSpPr>
              <a:spLocks noChangeShapeType="1"/>
            </p:cNvSpPr>
            <p:nvPr/>
          </p:nvSpPr>
          <p:spPr bwMode="auto">
            <a:xfrm>
              <a:off x="1115" y="2902"/>
              <a:ext cx="0" cy="115"/>
            </a:xfrm>
            <a:prstGeom prst="line">
              <a:avLst/>
            </a:prstGeom>
            <a:noFill/>
            <a:ln w="9525">
              <a:solidFill>
                <a:schemeClr val="tx1"/>
              </a:solidFill>
              <a:round/>
              <a:headEnd/>
              <a:tailEnd/>
            </a:ln>
          </p:spPr>
          <p:txBody>
            <a:bodyPr wrap="none"/>
            <a:lstStyle/>
            <a:p>
              <a:endParaRPr lang="en-US"/>
            </a:p>
          </p:txBody>
        </p:sp>
        <p:sp>
          <p:nvSpPr>
            <p:cNvPr id="54301" name="Line 17"/>
            <p:cNvSpPr>
              <a:spLocks noChangeShapeType="1"/>
            </p:cNvSpPr>
            <p:nvPr/>
          </p:nvSpPr>
          <p:spPr bwMode="auto">
            <a:xfrm>
              <a:off x="2661" y="2902"/>
              <a:ext cx="0" cy="115"/>
            </a:xfrm>
            <a:prstGeom prst="line">
              <a:avLst/>
            </a:prstGeom>
            <a:noFill/>
            <a:ln w="9525">
              <a:solidFill>
                <a:schemeClr val="tx1"/>
              </a:solidFill>
              <a:round/>
              <a:headEnd/>
              <a:tailEnd/>
            </a:ln>
          </p:spPr>
          <p:txBody>
            <a:bodyPr wrap="none"/>
            <a:lstStyle/>
            <a:p>
              <a:endParaRPr lang="en-US"/>
            </a:p>
          </p:txBody>
        </p:sp>
        <p:sp>
          <p:nvSpPr>
            <p:cNvPr id="54302" name="Line 18"/>
            <p:cNvSpPr>
              <a:spLocks noChangeShapeType="1"/>
            </p:cNvSpPr>
            <p:nvPr/>
          </p:nvSpPr>
          <p:spPr bwMode="auto">
            <a:xfrm>
              <a:off x="3176" y="2902"/>
              <a:ext cx="0" cy="115"/>
            </a:xfrm>
            <a:prstGeom prst="line">
              <a:avLst/>
            </a:prstGeom>
            <a:noFill/>
            <a:ln w="9525">
              <a:solidFill>
                <a:schemeClr val="tx1"/>
              </a:solidFill>
              <a:round/>
              <a:headEnd/>
              <a:tailEnd/>
            </a:ln>
          </p:spPr>
          <p:txBody>
            <a:bodyPr wrap="none"/>
            <a:lstStyle/>
            <a:p>
              <a:endParaRPr lang="en-US"/>
            </a:p>
          </p:txBody>
        </p:sp>
        <p:sp>
          <p:nvSpPr>
            <p:cNvPr id="54303" name="Line 19"/>
            <p:cNvSpPr>
              <a:spLocks noChangeShapeType="1"/>
            </p:cNvSpPr>
            <p:nvPr/>
          </p:nvSpPr>
          <p:spPr bwMode="auto">
            <a:xfrm>
              <a:off x="600" y="2918"/>
              <a:ext cx="0" cy="77"/>
            </a:xfrm>
            <a:prstGeom prst="line">
              <a:avLst/>
            </a:prstGeom>
            <a:noFill/>
            <a:ln w="9525">
              <a:solidFill>
                <a:schemeClr val="tx1"/>
              </a:solidFill>
              <a:round/>
              <a:headEnd/>
              <a:tailEnd/>
            </a:ln>
          </p:spPr>
          <p:txBody>
            <a:bodyPr wrap="none"/>
            <a:lstStyle/>
            <a:p>
              <a:endParaRPr lang="en-US"/>
            </a:p>
          </p:txBody>
        </p:sp>
        <p:sp>
          <p:nvSpPr>
            <p:cNvPr id="54304" name="Line 20"/>
            <p:cNvSpPr>
              <a:spLocks noChangeShapeType="1"/>
            </p:cNvSpPr>
            <p:nvPr/>
          </p:nvSpPr>
          <p:spPr bwMode="auto">
            <a:xfrm>
              <a:off x="2146" y="2902"/>
              <a:ext cx="0" cy="115"/>
            </a:xfrm>
            <a:prstGeom prst="line">
              <a:avLst/>
            </a:prstGeom>
            <a:noFill/>
            <a:ln w="9525">
              <a:solidFill>
                <a:schemeClr val="tx1"/>
              </a:solidFill>
              <a:round/>
              <a:headEnd/>
              <a:tailEnd/>
            </a:ln>
          </p:spPr>
          <p:txBody>
            <a:bodyPr wrap="none"/>
            <a:lstStyle/>
            <a:p>
              <a:endParaRPr lang="en-US"/>
            </a:p>
          </p:txBody>
        </p:sp>
        <p:sp>
          <p:nvSpPr>
            <p:cNvPr id="54305" name="Line 21"/>
            <p:cNvSpPr>
              <a:spLocks noChangeShapeType="1"/>
            </p:cNvSpPr>
            <p:nvPr/>
          </p:nvSpPr>
          <p:spPr bwMode="auto">
            <a:xfrm>
              <a:off x="3692" y="2918"/>
              <a:ext cx="0" cy="77"/>
            </a:xfrm>
            <a:prstGeom prst="line">
              <a:avLst/>
            </a:prstGeom>
            <a:noFill/>
            <a:ln w="9525">
              <a:solidFill>
                <a:schemeClr val="tx1"/>
              </a:solidFill>
              <a:round/>
              <a:headEnd/>
              <a:tailEnd/>
            </a:ln>
          </p:spPr>
          <p:txBody>
            <a:bodyPr wrap="none"/>
            <a:lstStyle/>
            <a:p>
              <a:endParaRPr lang="en-US"/>
            </a:p>
          </p:txBody>
        </p:sp>
        <p:sp>
          <p:nvSpPr>
            <p:cNvPr id="54306" name="Text Box 22"/>
            <p:cNvSpPr txBox="1">
              <a:spLocks noChangeArrowheads="1"/>
            </p:cNvSpPr>
            <p:nvPr/>
          </p:nvSpPr>
          <p:spPr bwMode="auto">
            <a:xfrm>
              <a:off x="3920" y="2848"/>
              <a:ext cx="288" cy="173"/>
            </a:xfrm>
            <a:prstGeom prst="rect">
              <a:avLst/>
            </a:prstGeom>
            <a:noFill/>
            <a:ln w="9525">
              <a:noFill/>
              <a:miter lim="800000"/>
              <a:headEnd/>
              <a:tailEnd/>
            </a:ln>
          </p:spPr>
          <p:txBody>
            <a:bodyPr>
              <a:spAutoFit/>
            </a:bodyPr>
            <a:lstStyle/>
            <a:p>
              <a:r>
                <a:rPr lang="en-US" sz="1200" i="1"/>
                <a:t>z</a:t>
              </a:r>
            </a:p>
          </p:txBody>
        </p:sp>
        <p:sp>
          <p:nvSpPr>
            <p:cNvPr id="54307" name="Freeform 23"/>
            <p:cNvSpPr>
              <a:spLocks/>
            </p:cNvSpPr>
            <p:nvPr/>
          </p:nvSpPr>
          <p:spPr bwMode="auto">
            <a:xfrm>
              <a:off x="478" y="1592"/>
              <a:ext cx="3350" cy="1271"/>
            </a:xfrm>
            <a:custGeom>
              <a:avLst/>
              <a:gdLst>
                <a:gd name="T0" fmla="*/ 0 w 3350"/>
                <a:gd name="T1" fmla="*/ 1271 h 1271"/>
                <a:gd name="T2" fmla="*/ 69 w 3350"/>
                <a:gd name="T3" fmla="*/ 1262 h 1271"/>
                <a:gd name="T4" fmla="*/ 130 w 3350"/>
                <a:gd name="T5" fmla="*/ 1257 h 1271"/>
                <a:gd name="T6" fmla="*/ 399 w 3350"/>
                <a:gd name="T7" fmla="*/ 1229 h 1271"/>
                <a:gd name="T8" fmla="*/ 594 w 3350"/>
                <a:gd name="T9" fmla="*/ 1170 h 1271"/>
                <a:gd name="T10" fmla="*/ 810 w 3350"/>
                <a:gd name="T11" fmla="*/ 1061 h 1271"/>
                <a:gd name="T12" fmla="*/ 938 w 3350"/>
                <a:gd name="T13" fmla="*/ 967 h 1271"/>
                <a:gd name="T14" fmla="*/ 1029 w 3350"/>
                <a:gd name="T15" fmla="*/ 875 h 1271"/>
                <a:gd name="T16" fmla="*/ 1083 w 3350"/>
                <a:gd name="T17" fmla="*/ 804 h 1271"/>
                <a:gd name="T18" fmla="*/ 1172 w 3350"/>
                <a:gd name="T19" fmla="*/ 667 h 1271"/>
                <a:gd name="T20" fmla="*/ 1226 w 3350"/>
                <a:gd name="T21" fmla="*/ 566 h 1271"/>
                <a:gd name="T22" fmla="*/ 1278 w 3350"/>
                <a:gd name="T23" fmla="*/ 456 h 1271"/>
                <a:gd name="T24" fmla="*/ 1330 w 3350"/>
                <a:gd name="T25" fmla="*/ 346 h 1271"/>
                <a:gd name="T26" fmla="*/ 1395 w 3350"/>
                <a:gd name="T27" fmla="*/ 223 h 1271"/>
                <a:gd name="T28" fmla="*/ 1483 w 3350"/>
                <a:gd name="T29" fmla="*/ 95 h 1271"/>
                <a:gd name="T30" fmla="*/ 1581 w 3350"/>
                <a:gd name="T31" fmla="*/ 22 h 1271"/>
                <a:gd name="T32" fmla="*/ 1671 w 3350"/>
                <a:gd name="T33" fmla="*/ 2 h 1271"/>
                <a:gd name="T34" fmla="*/ 1764 w 3350"/>
                <a:gd name="T35" fmla="*/ 12 h 1271"/>
                <a:gd name="T36" fmla="*/ 1871 w 3350"/>
                <a:gd name="T37" fmla="*/ 76 h 1271"/>
                <a:gd name="T38" fmla="*/ 1960 w 3350"/>
                <a:gd name="T39" fmla="*/ 216 h 1271"/>
                <a:gd name="T40" fmla="*/ 2072 w 3350"/>
                <a:gd name="T41" fmla="*/ 443 h 1271"/>
                <a:gd name="T42" fmla="*/ 2124 w 3350"/>
                <a:gd name="T43" fmla="*/ 562 h 1271"/>
                <a:gd name="T44" fmla="*/ 2214 w 3350"/>
                <a:gd name="T45" fmla="*/ 730 h 1271"/>
                <a:gd name="T46" fmla="*/ 2293 w 3350"/>
                <a:gd name="T47" fmla="*/ 845 h 1271"/>
                <a:gd name="T48" fmla="*/ 2349 w 3350"/>
                <a:gd name="T49" fmla="*/ 911 h 1271"/>
                <a:gd name="T50" fmla="*/ 2414 w 3350"/>
                <a:gd name="T51" fmla="*/ 973 h 1271"/>
                <a:gd name="T52" fmla="*/ 2528 w 3350"/>
                <a:gd name="T53" fmla="*/ 1061 h 1271"/>
                <a:gd name="T54" fmla="*/ 2630 w 3350"/>
                <a:gd name="T55" fmla="*/ 1115 h 1271"/>
                <a:gd name="T56" fmla="*/ 2735 w 3350"/>
                <a:gd name="T57" fmla="*/ 1161 h 1271"/>
                <a:gd name="T58" fmla="*/ 2839 w 3350"/>
                <a:gd name="T59" fmla="*/ 1194 h 1271"/>
                <a:gd name="T60" fmla="*/ 3014 w 3350"/>
                <a:gd name="T61" fmla="*/ 1240 h 1271"/>
                <a:gd name="T62" fmla="*/ 3203 w 3350"/>
                <a:gd name="T63" fmla="*/ 1257 h 1271"/>
                <a:gd name="T64" fmla="*/ 3350 w 3350"/>
                <a:gd name="T65" fmla="*/ 1266 h 1271"/>
                <a:gd name="T66" fmla="*/ 0 w 3350"/>
                <a:gd name="T67" fmla="*/ 1271 h 1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50"/>
                <a:gd name="T103" fmla="*/ 0 h 1271"/>
                <a:gd name="T104" fmla="*/ 3350 w 3350"/>
                <a:gd name="T105" fmla="*/ 1271 h 1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50" h="1271">
                  <a:moveTo>
                    <a:pt x="0" y="1271"/>
                  </a:moveTo>
                  <a:lnTo>
                    <a:pt x="69" y="1262"/>
                  </a:lnTo>
                  <a:lnTo>
                    <a:pt x="130" y="1257"/>
                  </a:lnTo>
                  <a:cubicBezTo>
                    <a:pt x="185" y="1251"/>
                    <a:pt x="321" y="1244"/>
                    <a:pt x="399" y="1229"/>
                  </a:cubicBezTo>
                  <a:cubicBezTo>
                    <a:pt x="476" y="1215"/>
                    <a:pt x="525" y="1198"/>
                    <a:pt x="594" y="1170"/>
                  </a:cubicBezTo>
                  <a:cubicBezTo>
                    <a:pt x="662" y="1142"/>
                    <a:pt x="753" y="1094"/>
                    <a:pt x="810" y="1061"/>
                  </a:cubicBezTo>
                  <a:cubicBezTo>
                    <a:pt x="868" y="1027"/>
                    <a:pt x="902" y="998"/>
                    <a:pt x="938" y="967"/>
                  </a:cubicBezTo>
                  <a:cubicBezTo>
                    <a:pt x="975" y="936"/>
                    <a:pt x="1005" y="902"/>
                    <a:pt x="1029" y="875"/>
                  </a:cubicBezTo>
                  <a:cubicBezTo>
                    <a:pt x="1053" y="848"/>
                    <a:pt x="1060" y="838"/>
                    <a:pt x="1083" y="804"/>
                  </a:cubicBezTo>
                  <a:lnTo>
                    <a:pt x="1172" y="667"/>
                  </a:lnTo>
                  <a:lnTo>
                    <a:pt x="1226" y="566"/>
                  </a:lnTo>
                  <a:lnTo>
                    <a:pt x="1278" y="456"/>
                  </a:lnTo>
                  <a:lnTo>
                    <a:pt x="1330" y="346"/>
                  </a:lnTo>
                  <a:lnTo>
                    <a:pt x="1395" y="223"/>
                  </a:lnTo>
                  <a:cubicBezTo>
                    <a:pt x="1421" y="181"/>
                    <a:pt x="1452" y="129"/>
                    <a:pt x="1483" y="95"/>
                  </a:cubicBezTo>
                  <a:cubicBezTo>
                    <a:pt x="1514" y="62"/>
                    <a:pt x="1550" y="38"/>
                    <a:pt x="1581" y="22"/>
                  </a:cubicBezTo>
                  <a:cubicBezTo>
                    <a:pt x="1612" y="7"/>
                    <a:pt x="1640" y="4"/>
                    <a:pt x="1671" y="2"/>
                  </a:cubicBezTo>
                  <a:cubicBezTo>
                    <a:pt x="1701" y="1"/>
                    <a:pt x="1731" y="0"/>
                    <a:pt x="1764" y="12"/>
                  </a:cubicBezTo>
                  <a:cubicBezTo>
                    <a:pt x="1798" y="24"/>
                    <a:pt x="1838" y="42"/>
                    <a:pt x="1871" y="76"/>
                  </a:cubicBezTo>
                  <a:cubicBezTo>
                    <a:pt x="1904" y="110"/>
                    <a:pt x="1926" y="155"/>
                    <a:pt x="1960" y="216"/>
                  </a:cubicBezTo>
                  <a:cubicBezTo>
                    <a:pt x="1994" y="277"/>
                    <a:pt x="2045" y="385"/>
                    <a:pt x="2072" y="443"/>
                  </a:cubicBezTo>
                  <a:cubicBezTo>
                    <a:pt x="2099" y="501"/>
                    <a:pt x="2100" y="514"/>
                    <a:pt x="2124" y="562"/>
                  </a:cubicBezTo>
                  <a:cubicBezTo>
                    <a:pt x="2148" y="610"/>
                    <a:pt x="2186" y="683"/>
                    <a:pt x="2214" y="730"/>
                  </a:cubicBezTo>
                  <a:lnTo>
                    <a:pt x="2293" y="845"/>
                  </a:lnTo>
                  <a:cubicBezTo>
                    <a:pt x="2315" y="876"/>
                    <a:pt x="2329" y="890"/>
                    <a:pt x="2349" y="911"/>
                  </a:cubicBezTo>
                  <a:cubicBezTo>
                    <a:pt x="2369" y="933"/>
                    <a:pt x="2384" y="949"/>
                    <a:pt x="2414" y="973"/>
                  </a:cubicBezTo>
                  <a:cubicBezTo>
                    <a:pt x="2444" y="998"/>
                    <a:pt x="2492" y="1037"/>
                    <a:pt x="2528" y="1061"/>
                  </a:cubicBezTo>
                  <a:lnTo>
                    <a:pt x="2630" y="1115"/>
                  </a:lnTo>
                  <a:lnTo>
                    <a:pt x="2735" y="1161"/>
                  </a:lnTo>
                  <a:lnTo>
                    <a:pt x="2839" y="1194"/>
                  </a:lnTo>
                  <a:cubicBezTo>
                    <a:pt x="2886" y="1207"/>
                    <a:pt x="2954" y="1229"/>
                    <a:pt x="3014" y="1240"/>
                  </a:cubicBezTo>
                  <a:cubicBezTo>
                    <a:pt x="3075" y="1251"/>
                    <a:pt x="3147" y="1253"/>
                    <a:pt x="3203" y="1257"/>
                  </a:cubicBezTo>
                  <a:lnTo>
                    <a:pt x="3350" y="1266"/>
                  </a:lnTo>
                  <a:lnTo>
                    <a:pt x="0" y="1271"/>
                  </a:lnTo>
                  <a:close/>
                </a:path>
              </a:pathLst>
            </a:custGeom>
            <a:blipFill dpi="0" rotWithShape="1">
              <a:blip r:embed="rId4"/>
              <a:srcRect/>
              <a:tile tx="0" ty="0" sx="100000" sy="100000" flip="none" algn="tl"/>
            </a:blipFill>
            <a:ln w="22225">
              <a:solidFill>
                <a:schemeClr val="tx1"/>
              </a:solidFill>
              <a:round/>
              <a:headEnd/>
              <a:tailEnd/>
            </a:ln>
          </p:spPr>
          <p:txBody>
            <a:bodyPr wrap="none"/>
            <a:lstStyle/>
            <a:p>
              <a:endParaRPr lang="en-US"/>
            </a:p>
          </p:txBody>
        </p:sp>
      </p:grpSp>
      <p:grpSp>
        <p:nvGrpSpPr>
          <p:cNvPr id="3" name="Group 9"/>
          <p:cNvGrpSpPr>
            <a:grpSpLocks/>
          </p:cNvGrpSpPr>
          <p:nvPr/>
        </p:nvGrpSpPr>
        <p:grpSpPr bwMode="auto">
          <a:xfrm>
            <a:off x="228600" y="3048000"/>
            <a:ext cx="3429000" cy="588963"/>
            <a:chOff x="659" y="3180"/>
            <a:chExt cx="2690" cy="371"/>
          </a:xfrm>
        </p:grpSpPr>
        <p:grpSp>
          <p:nvGrpSpPr>
            <p:cNvPr id="4" name="Group 10"/>
            <p:cNvGrpSpPr>
              <a:grpSpLocks/>
            </p:cNvGrpSpPr>
            <p:nvPr/>
          </p:nvGrpSpPr>
          <p:grpSpPr bwMode="auto">
            <a:xfrm>
              <a:off x="659" y="3180"/>
              <a:ext cx="2690" cy="370"/>
              <a:chOff x="659" y="3180"/>
              <a:chExt cx="2690" cy="370"/>
            </a:xfrm>
          </p:grpSpPr>
          <p:sp>
            <p:nvSpPr>
              <p:cNvPr id="54284" name="Text Box 11"/>
              <p:cNvSpPr txBox="1">
                <a:spLocks noChangeArrowheads="1"/>
              </p:cNvSpPr>
              <p:nvPr/>
            </p:nvSpPr>
            <p:spPr bwMode="auto">
              <a:xfrm>
                <a:off x="1592" y="3337"/>
                <a:ext cx="409" cy="213"/>
              </a:xfrm>
              <a:prstGeom prst="rect">
                <a:avLst/>
              </a:prstGeom>
              <a:noFill/>
              <a:ln w="9525">
                <a:noFill/>
                <a:miter lim="800000"/>
                <a:headEnd/>
                <a:tailEnd/>
              </a:ln>
            </p:spPr>
            <p:txBody>
              <a:bodyPr wrap="none">
                <a:spAutoFit/>
              </a:bodyPr>
              <a:lstStyle/>
              <a:p>
                <a:pPr eaLnBrk="0" hangingPunct="0">
                  <a:spcBef>
                    <a:spcPct val="0"/>
                  </a:spcBef>
                </a:pPr>
                <a:r>
                  <a:rPr lang="en-US" altLang="en-US" sz="1600"/>
                  <a:t>      </a:t>
                </a:r>
                <a:r>
                  <a:rPr lang="el-GR" altLang="en-US" sz="1600">
                    <a:latin typeface="Arial" pitchFamily="34" charset="0"/>
                    <a:cs typeface="Arial" pitchFamily="34" charset="0"/>
                  </a:rPr>
                  <a:t>μ</a:t>
                </a:r>
                <a:endParaRPr lang="en-US" altLang="en-US" sz="1600"/>
              </a:p>
            </p:txBody>
          </p:sp>
          <p:grpSp>
            <p:nvGrpSpPr>
              <p:cNvPr id="5" name="Group 12"/>
              <p:cNvGrpSpPr>
                <a:grpSpLocks/>
              </p:cNvGrpSpPr>
              <p:nvPr/>
            </p:nvGrpSpPr>
            <p:grpSpPr bwMode="auto">
              <a:xfrm>
                <a:off x="659" y="3180"/>
                <a:ext cx="2690" cy="213"/>
                <a:chOff x="659" y="3180"/>
                <a:chExt cx="2690" cy="213"/>
              </a:xfrm>
            </p:grpSpPr>
            <p:grpSp>
              <p:nvGrpSpPr>
                <p:cNvPr id="6" name="Group 13"/>
                <p:cNvGrpSpPr>
                  <a:grpSpLocks/>
                </p:cNvGrpSpPr>
                <p:nvPr/>
              </p:nvGrpSpPr>
              <p:grpSpPr bwMode="auto">
                <a:xfrm>
                  <a:off x="659" y="3247"/>
                  <a:ext cx="2496" cy="90"/>
                  <a:chOff x="659" y="3247"/>
                  <a:chExt cx="2496" cy="90"/>
                </a:xfrm>
              </p:grpSpPr>
              <p:sp>
                <p:nvSpPr>
                  <p:cNvPr id="54289" name="Freeform 14"/>
                  <p:cNvSpPr>
                    <a:spLocks/>
                  </p:cNvSpPr>
                  <p:nvPr/>
                </p:nvSpPr>
                <p:spPr bwMode="auto">
                  <a:xfrm>
                    <a:off x="659" y="3292"/>
                    <a:ext cx="2496" cy="1"/>
                  </a:xfrm>
                  <a:custGeom>
                    <a:avLst/>
                    <a:gdLst>
                      <a:gd name="T0" fmla="*/ 0 w 3152"/>
                      <a:gd name="T1" fmla="*/ 0 h 1"/>
                      <a:gd name="T2" fmla="*/ 11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54290" name="Line 16"/>
                  <p:cNvSpPr>
                    <a:spLocks noChangeShapeType="1"/>
                  </p:cNvSpPr>
                  <p:nvPr/>
                </p:nvSpPr>
                <p:spPr bwMode="auto">
                  <a:xfrm>
                    <a:off x="1907" y="3247"/>
                    <a:ext cx="0" cy="90"/>
                  </a:xfrm>
                  <a:prstGeom prst="line">
                    <a:avLst/>
                  </a:prstGeom>
                  <a:noFill/>
                  <a:ln w="9525">
                    <a:solidFill>
                      <a:schemeClr val="tx1"/>
                    </a:solidFill>
                    <a:round/>
                    <a:headEnd/>
                    <a:tailEnd/>
                  </a:ln>
                </p:spPr>
                <p:txBody>
                  <a:bodyPr wrap="none" anchor="ctr"/>
                  <a:lstStyle/>
                  <a:p>
                    <a:endParaRPr lang="en-US"/>
                  </a:p>
                </p:txBody>
              </p:sp>
            </p:grpSp>
            <p:sp>
              <p:nvSpPr>
                <p:cNvPr id="54288" name="Rectangle 17"/>
                <p:cNvSpPr>
                  <a:spLocks noChangeArrowheads="1"/>
                </p:cNvSpPr>
                <p:nvPr/>
              </p:nvSpPr>
              <p:spPr bwMode="auto">
                <a:xfrm>
                  <a:off x="3142" y="3180"/>
                  <a:ext cx="207" cy="213"/>
                </a:xfrm>
                <a:prstGeom prst="rect">
                  <a:avLst/>
                </a:prstGeom>
                <a:noFill/>
                <a:ln w="9525">
                  <a:noFill/>
                  <a:miter lim="800000"/>
                  <a:headEnd/>
                  <a:tailEnd/>
                </a:ln>
              </p:spPr>
              <p:txBody>
                <a:bodyPr wrap="none">
                  <a:spAutoFit/>
                </a:bodyPr>
                <a:lstStyle/>
                <a:p>
                  <a:r>
                    <a:rPr lang="en-US" sz="1600" i="1"/>
                    <a:t>X</a:t>
                  </a:r>
                </a:p>
              </p:txBody>
            </p:sp>
          </p:grpSp>
          <p:sp>
            <p:nvSpPr>
              <p:cNvPr id="54286" name="Text Box 18"/>
              <p:cNvSpPr txBox="1">
                <a:spLocks noChangeArrowheads="1"/>
              </p:cNvSpPr>
              <p:nvPr/>
            </p:nvSpPr>
            <p:spPr bwMode="auto">
              <a:xfrm>
                <a:off x="2147" y="3324"/>
                <a:ext cx="189" cy="213"/>
              </a:xfrm>
              <a:prstGeom prst="rect">
                <a:avLst/>
              </a:prstGeom>
              <a:noFill/>
              <a:ln w="9525">
                <a:noFill/>
                <a:miter lim="800000"/>
                <a:headEnd/>
                <a:tailEnd/>
              </a:ln>
            </p:spPr>
            <p:txBody>
              <a:bodyPr wrap="none">
                <a:spAutoFit/>
              </a:bodyPr>
              <a:lstStyle/>
              <a:p>
                <a:pPr eaLnBrk="0" hangingPunct="0">
                  <a:spcBef>
                    <a:spcPct val="0"/>
                  </a:spcBef>
                </a:pPr>
                <a:r>
                  <a:rPr lang="en-US" altLang="en-US" sz="1600">
                    <a:cs typeface="Times New Roman" pitchFamily="18" charset="0"/>
                  </a:rPr>
                  <a:t>  </a:t>
                </a:r>
                <a:endParaRPr lang="en-US" altLang="en-US" sz="1600"/>
              </a:p>
            </p:txBody>
          </p:sp>
        </p:grpSp>
        <p:sp>
          <p:nvSpPr>
            <p:cNvPr id="54283" name="Rectangle 19"/>
            <p:cNvSpPr>
              <a:spLocks noChangeArrowheads="1"/>
            </p:cNvSpPr>
            <p:nvPr/>
          </p:nvSpPr>
          <p:spPr bwMode="auto">
            <a:xfrm>
              <a:off x="1304" y="3338"/>
              <a:ext cx="116" cy="213"/>
            </a:xfrm>
            <a:prstGeom prst="rect">
              <a:avLst/>
            </a:prstGeom>
            <a:noFill/>
            <a:ln w="9525">
              <a:noFill/>
              <a:miter lim="800000"/>
              <a:headEnd/>
              <a:tailEnd/>
            </a:ln>
          </p:spPr>
          <p:txBody>
            <a:bodyPr wrap="none">
              <a:spAutoFit/>
            </a:bodyPr>
            <a:lstStyle/>
            <a:p>
              <a:pPr eaLnBrk="0" hangingPunct="0">
                <a:spcBef>
                  <a:spcPct val="0"/>
                </a:spcBef>
              </a:pPr>
              <a:endParaRPr lang="en-US" altLang="en-US" sz="1600">
                <a:cs typeface="Times New Roman" pitchFamily="18" charset="0"/>
              </a:endParaRPr>
            </a:p>
          </p:txBody>
        </p:sp>
      </p:grpSp>
      <p:sp>
        <p:nvSpPr>
          <p:cNvPr id="54280" name="Rectangle 20"/>
          <p:cNvSpPr>
            <a:spLocks noChangeArrowheads="1"/>
          </p:cNvSpPr>
          <p:nvPr/>
        </p:nvSpPr>
        <p:spPr bwMode="auto">
          <a:xfrm>
            <a:off x="2057400" y="3276600"/>
            <a:ext cx="1676400" cy="369888"/>
          </a:xfrm>
          <a:prstGeom prst="rect">
            <a:avLst/>
          </a:prstGeom>
          <a:blipFill dpi="0" rotWithShape="1">
            <a:blip r:embed="rId5"/>
            <a:srcRect/>
            <a:tile tx="0" ty="0" sx="100000" sy="100000" flip="none" algn="tl"/>
          </a:blipFill>
          <a:ln w="9525">
            <a:noFill/>
            <a:miter lim="800000"/>
            <a:headEnd/>
            <a:tailEnd/>
          </a:ln>
        </p:spPr>
        <p:txBody>
          <a:bodyPr>
            <a:spAutoFit/>
          </a:bodyPr>
          <a:lstStyle/>
          <a:p>
            <a:pPr>
              <a:spcBef>
                <a:spcPct val="0"/>
              </a:spcBef>
            </a:pPr>
            <a:r>
              <a:rPr lang="en-US" sz="1800" i="1">
                <a:solidFill>
                  <a:schemeClr val="folHlink"/>
                </a:solidFill>
              </a:rPr>
              <a:t> x</a:t>
            </a:r>
            <a:r>
              <a:rPr lang="en-US" sz="1800" i="1" baseline="-25000">
                <a:solidFill>
                  <a:schemeClr val="folHlink"/>
                </a:solidFill>
              </a:rPr>
              <a:t>1</a:t>
            </a:r>
            <a:r>
              <a:rPr lang="en-US" sz="1800" i="1">
                <a:solidFill>
                  <a:schemeClr val="folHlink"/>
                </a:solidFill>
              </a:rPr>
              <a:t>,    x</a:t>
            </a:r>
            <a:r>
              <a:rPr lang="en-US" sz="1800" i="1" baseline="-25000">
                <a:solidFill>
                  <a:schemeClr val="folHlink"/>
                </a:solidFill>
              </a:rPr>
              <a:t>2</a:t>
            </a:r>
            <a:r>
              <a:rPr lang="en-US" sz="1800" i="1">
                <a:solidFill>
                  <a:schemeClr val="folHlink"/>
                </a:solidFill>
              </a:rPr>
              <a:t>,   x</a:t>
            </a:r>
            <a:r>
              <a:rPr lang="en-US" sz="1800" i="1" baseline="-25000">
                <a:solidFill>
                  <a:schemeClr val="folHlink"/>
                </a:solidFill>
              </a:rPr>
              <a:t>3</a:t>
            </a:r>
            <a:endParaRPr lang="en-US" sz="1800" baseline="-25000">
              <a:solidFill>
                <a:schemeClr val="folHlink"/>
              </a:solidFill>
              <a:sym typeface="Symbol" pitchFamily="18" charset="2"/>
            </a:endParaRPr>
          </a:p>
        </p:txBody>
      </p:sp>
      <p:sp>
        <p:nvSpPr>
          <p:cNvPr id="54281" name="Rectangle 20"/>
          <p:cNvSpPr>
            <a:spLocks noChangeArrowheads="1"/>
          </p:cNvSpPr>
          <p:nvPr/>
        </p:nvSpPr>
        <p:spPr bwMode="auto">
          <a:xfrm>
            <a:off x="181152" y="3234948"/>
            <a:ext cx="1524000" cy="369888"/>
          </a:xfrm>
          <a:prstGeom prst="rect">
            <a:avLst/>
          </a:prstGeom>
          <a:blipFill dpi="0" rotWithShape="1">
            <a:blip r:embed="rId5"/>
            <a:srcRect/>
            <a:tile tx="0" ty="0" sx="100000" sy="100000" flip="none" algn="tl"/>
          </a:blipFill>
          <a:ln w="9525">
            <a:noFill/>
            <a:miter lim="800000"/>
            <a:headEnd/>
            <a:tailEnd/>
          </a:ln>
        </p:spPr>
        <p:txBody>
          <a:bodyPr>
            <a:spAutoFit/>
          </a:bodyPr>
          <a:lstStyle/>
          <a:p>
            <a:pPr>
              <a:spcBef>
                <a:spcPct val="0"/>
              </a:spcBef>
            </a:pPr>
            <a:r>
              <a:rPr lang="en-US" sz="1800" i="1">
                <a:solidFill>
                  <a:schemeClr val="folHlink"/>
                </a:solidFill>
              </a:rPr>
              <a:t>-x</a:t>
            </a:r>
            <a:r>
              <a:rPr lang="en-US" sz="1800" i="1" baseline="-25000">
                <a:solidFill>
                  <a:schemeClr val="folHlink"/>
                </a:solidFill>
              </a:rPr>
              <a:t>3</a:t>
            </a:r>
            <a:r>
              <a:rPr lang="en-US" sz="1800" i="1">
                <a:solidFill>
                  <a:schemeClr val="folHlink"/>
                </a:solidFill>
              </a:rPr>
              <a:t>,  -x</a:t>
            </a:r>
            <a:r>
              <a:rPr lang="en-US" sz="1800" i="1" baseline="-25000">
                <a:solidFill>
                  <a:schemeClr val="folHlink"/>
                </a:solidFill>
              </a:rPr>
              <a:t>2</a:t>
            </a:r>
            <a:r>
              <a:rPr lang="en-US" sz="1800" i="1">
                <a:solidFill>
                  <a:schemeClr val="folHlink"/>
                </a:solidFill>
              </a:rPr>
              <a:t>,  -x</a:t>
            </a:r>
            <a:r>
              <a:rPr lang="en-US" sz="1800" i="1" baseline="-25000">
                <a:solidFill>
                  <a:schemeClr val="folHlink"/>
                </a:solidFill>
              </a:rPr>
              <a:t>1</a:t>
            </a:r>
            <a:endParaRPr lang="en-US" sz="1800" baseline="-25000">
              <a:solidFill>
                <a:schemeClr val="folHlink"/>
              </a:solidFill>
              <a:sym typeface="Symbol" pitchFamily="18" charset="2"/>
            </a:endParaRPr>
          </a:p>
        </p:txBody>
      </p:sp>
      <p:sp>
        <p:nvSpPr>
          <p:cNvPr id="36" name="Date Placeholder 35"/>
          <p:cNvSpPr>
            <a:spLocks noGrp="1"/>
          </p:cNvSpPr>
          <p:nvPr>
            <p:ph type="dt" sz="half" idx="10"/>
          </p:nvPr>
        </p:nvSpPr>
        <p:spPr/>
        <p:txBody>
          <a:bodyPr/>
          <a:lstStyle/>
          <a:p>
            <a:fld id="{7DD59AD2-6431-461C-AC80-33278D3FE9E1}" type="datetime1">
              <a:rPr lang="en-US" smtClean="0"/>
              <a:t>31-May-18</a:t>
            </a:fld>
            <a:endParaRPr lang="en-US"/>
          </a:p>
        </p:txBody>
      </p:sp>
      <p:sp>
        <p:nvSpPr>
          <p:cNvPr id="37" name="Slide Number Placeholder 36"/>
          <p:cNvSpPr>
            <a:spLocks noGrp="1"/>
          </p:cNvSpPr>
          <p:nvPr>
            <p:ph type="sldNum" sz="quarter" idx="12"/>
          </p:nvPr>
        </p:nvSpPr>
        <p:spPr/>
        <p:txBody>
          <a:bodyPr/>
          <a:lstStyle/>
          <a:p>
            <a:fld id="{B3501F9E-DD97-4C64-9E33-AE28349A8AEA}" type="slidenum">
              <a:rPr lang="en-US" smtClean="0"/>
              <a:pPr/>
              <a:t>32</a:t>
            </a:fld>
            <a:endParaRPr lang="en-US" dirty="0"/>
          </a:p>
        </p:txBody>
      </p:sp>
      <p:sp>
        <p:nvSpPr>
          <p:cNvPr id="38" name="Footer Placeholder 37"/>
          <p:cNvSpPr>
            <a:spLocks noGrp="1"/>
          </p:cNvSpPr>
          <p:nvPr>
            <p:ph type="ftr" sz="quarter" idx="11"/>
          </p:nvPr>
        </p:nvSpPr>
        <p:spPr>
          <a:xfrm>
            <a:off x="3124200" y="6416675"/>
            <a:ext cx="2895600" cy="365125"/>
          </a:xfrm>
        </p:spPr>
        <p:txBody>
          <a:bodyPr/>
          <a:lstStyle/>
          <a:p>
            <a:r>
              <a:rPr lang="en-US" smtClean="0"/>
              <a:t>Probability Distributions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830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83012"/>
                                        </p:tgtEl>
                                        <p:attrNameLst>
                                          <p:attrName>style.visibility</p:attrName>
                                        </p:attrNameLst>
                                      </p:cBhvr>
                                      <p:to>
                                        <p:strVal val="visible"/>
                                      </p:to>
                                    </p:set>
                                    <p:animEffect transition="in" filter="wipe(left)">
                                      <p:cBhvr>
                                        <p:cTn id="14" dur="1000"/>
                                        <p:tgtEl>
                                          <p:spTgt spid="6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2" grpId="0"/>
      <p:bldP spid="6830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152400"/>
            <a:ext cx="9145588" cy="757238"/>
          </a:xfrm>
          <a:blipFill dpi="0" rotWithShape="1">
            <a:blip r:embed="rId3"/>
            <a:srcRect/>
            <a:tile tx="0" ty="0" sx="100000" sy="100000" flip="none" algn="tl"/>
          </a:blipFill>
        </p:spPr>
        <p:txBody>
          <a:bodyPr>
            <a:normAutofit fontScale="90000"/>
          </a:bodyPr>
          <a:lstStyle/>
          <a:p>
            <a:pPr eaLnBrk="1" hangingPunct="1"/>
            <a:r>
              <a:rPr lang="en-US" altLang="en-US" smtClean="0"/>
              <a:t>The Standard Normal Table</a:t>
            </a:r>
            <a:endParaRPr lang="en-US" smtClean="0"/>
          </a:p>
        </p:txBody>
      </p:sp>
      <p:sp>
        <p:nvSpPr>
          <p:cNvPr id="685059" name="Text Box 3"/>
          <p:cNvSpPr txBox="1">
            <a:spLocks noChangeArrowheads="1"/>
          </p:cNvSpPr>
          <p:nvPr/>
        </p:nvSpPr>
        <p:spPr bwMode="auto">
          <a:xfrm>
            <a:off x="381000" y="1223963"/>
            <a:ext cx="8458200" cy="2357437"/>
          </a:xfrm>
          <a:prstGeom prst="rect">
            <a:avLst/>
          </a:prstGeom>
          <a:blipFill dpi="0" rotWithShape="1">
            <a:blip r:embed="rId4"/>
            <a:srcRect/>
            <a:tile tx="0" ty="0" sx="100000" sy="100000" flip="none" algn="tl"/>
          </a:blipFill>
          <a:ln w="9525">
            <a:solidFill>
              <a:schemeClr val="tx1"/>
            </a:solidFill>
            <a:miter lim="800000"/>
            <a:headEnd/>
            <a:tailEnd/>
          </a:ln>
        </p:spPr>
        <p:txBody>
          <a:bodyPr>
            <a:spAutoFit/>
          </a:bodyPr>
          <a:lstStyle/>
          <a:p>
            <a:pPr marL="457200" indent="-457200"/>
            <a:r>
              <a:rPr lang="en-US" sz="2800" b="1"/>
              <a:t>Properties of the Standard Normal Distribution</a:t>
            </a:r>
          </a:p>
          <a:p>
            <a:pPr marL="457200" indent="-457200">
              <a:buFontTx/>
              <a:buAutoNum type="arabicPeriod"/>
            </a:pPr>
            <a:r>
              <a:rPr lang="en-US" sz="2000"/>
              <a:t>The cumulative area is close to 0 for </a:t>
            </a:r>
            <a:r>
              <a:rPr lang="en-US" sz="2000" i="1"/>
              <a:t>z</a:t>
            </a:r>
            <a:r>
              <a:rPr lang="en-US" sz="2000">
                <a:latin typeface="Times New Roman" pitchFamily="18" charset="0"/>
              </a:rPr>
              <a:t>-</a:t>
            </a:r>
            <a:r>
              <a:rPr lang="en-US" sz="2000"/>
              <a:t>scores close to </a:t>
            </a:r>
            <a:r>
              <a:rPr lang="en-US" sz="2000" i="1"/>
              <a:t>z</a:t>
            </a:r>
            <a:r>
              <a:rPr lang="en-US" sz="2000"/>
              <a:t> = </a:t>
            </a:r>
            <a:r>
              <a:rPr lang="en-US" sz="2000">
                <a:sym typeface="Symbol" pitchFamily="18" charset="2"/>
              </a:rPr>
              <a:t>3.49.</a:t>
            </a:r>
          </a:p>
          <a:p>
            <a:pPr marL="457200" indent="-457200">
              <a:buFontTx/>
              <a:buAutoNum type="arabicPeriod"/>
            </a:pPr>
            <a:r>
              <a:rPr lang="en-US" sz="2000"/>
              <a:t>The cumulative area increases as the </a:t>
            </a:r>
            <a:r>
              <a:rPr lang="en-US" sz="2000" i="1"/>
              <a:t>z</a:t>
            </a:r>
            <a:r>
              <a:rPr lang="en-US" sz="2000">
                <a:latin typeface="Times New Roman" pitchFamily="18" charset="0"/>
              </a:rPr>
              <a:t>-</a:t>
            </a:r>
            <a:r>
              <a:rPr lang="en-US" sz="2000"/>
              <a:t>scores increase.</a:t>
            </a:r>
          </a:p>
          <a:p>
            <a:pPr marL="457200" indent="-457200">
              <a:buFontTx/>
              <a:buAutoNum type="arabicPeriod"/>
            </a:pPr>
            <a:r>
              <a:rPr lang="en-US" sz="2000"/>
              <a:t>The cumulative area for </a:t>
            </a:r>
            <a:r>
              <a:rPr lang="en-US" sz="2000" i="1"/>
              <a:t>z </a:t>
            </a:r>
            <a:r>
              <a:rPr lang="en-US" sz="2000"/>
              <a:t>= 0 is 0.5000.</a:t>
            </a:r>
          </a:p>
          <a:p>
            <a:pPr marL="457200" indent="-457200">
              <a:buFontTx/>
              <a:buAutoNum type="arabicPeriod"/>
            </a:pPr>
            <a:r>
              <a:rPr lang="en-US" sz="2000"/>
              <a:t>The cumulative area is close to 1 for </a:t>
            </a:r>
            <a:r>
              <a:rPr lang="en-US" sz="2000" i="1"/>
              <a:t>z</a:t>
            </a:r>
            <a:r>
              <a:rPr lang="en-US" sz="2000">
                <a:latin typeface="Times New Roman" pitchFamily="18" charset="0"/>
              </a:rPr>
              <a:t>-</a:t>
            </a:r>
            <a:r>
              <a:rPr lang="en-US" sz="2000"/>
              <a:t>scores close to </a:t>
            </a:r>
            <a:r>
              <a:rPr lang="en-US" sz="2000" i="1"/>
              <a:t>z </a:t>
            </a:r>
            <a:r>
              <a:rPr lang="en-US" sz="2000"/>
              <a:t>= </a:t>
            </a:r>
            <a:r>
              <a:rPr lang="en-US" sz="2000">
                <a:sym typeface="Symbol" pitchFamily="18" charset="2"/>
              </a:rPr>
              <a:t>3.49</a:t>
            </a:r>
            <a:endParaRPr lang="el-GR" sz="2000">
              <a:sym typeface="Symbol" pitchFamily="18" charset="2"/>
            </a:endParaRPr>
          </a:p>
        </p:txBody>
      </p:sp>
      <p:grpSp>
        <p:nvGrpSpPr>
          <p:cNvPr id="2" name="Group 4"/>
          <p:cNvGrpSpPr>
            <a:grpSpLocks/>
          </p:cNvGrpSpPr>
          <p:nvPr/>
        </p:nvGrpSpPr>
        <p:grpSpPr bwMode="auto">
          <a:xfrm>
            <a:off x="1917700" y="3886200"/>
            <a:ext cx="4953000" cy="1905000"/>
            <a:chOff x="1200" y="2640"/>
            <a:chExt cx="3120" cy="1200"/>
          </a:xfrm>
        </p:grpSpPr>
        <p:sp>
          <p:nvSpPr>
            <p:cNvPr id="55325" name="Freeform 5"/>
            <p:cNvSpPr>
              <a:spLocks/>
            </p:cNvSpPr>
            <p:nvPr/>
          </p:nvSpPr>
          <p:spPr bwMode="auto">
            <a:xfrm>
              <a:off x="1248" y="2640"/>
              <a:ext cx="3071" cy="944"/>
            </a:xfrm>
            <a:custGeom>
              <a:avLst/>
              <a:gdLst>
                <a:gd name="T0" fmla="*/ 0 w 3092"/>
                <a:gd name="T1" fmla="*/ 3 h 1092"/>
                <a:gd name="T2" fmla="*/ 64 w 3092"/>
                <a:gd name="T3" fmla="*/ 3 h 1092"/>
                <a:gd name="T4" fmla="*/ 73 w 3092"/>
                <a:gd name="T5" fmla="*/ 3 h 1092"/>
                <a:gd name="T6" fmla="*/ 252 w 3092"/>
                <a:gd name="T7" fmla="*/ 3 h 1092"/>
                <a:gd name="T8" fmla="*/ 366 w 3092"/>
                <a:gd name="T9" fmla="*/ 3 h 1092"/>
                <a:gd name="T10" fmla="*/ 502 w 3092"/>
                <a:gd name="T11" fmla="*/ 3 h 1092"/>
                <a:gd name="T12" fmla="*/ 585 w 3092"/>
                <a:gd name="T13" fmla="*/ 3 h 1092"/>
                <a:gd name="T14" fmla="*/ 641 w 3092"/>
                <a:gd name="T15" fmla="*/ 3 h 1092"/>
                <a:gd name="T16" fmla="*/ 672 w 3092"/>
                <a:gd name="T17" fmla="*/ 3 h 1092"/>
                <a:gd name="T18" fmla="*/ 722 w 3092"/>
                <a:gd name="T19" fmla="*/ 3 h 1092"/>
                <a:gd name="T20" fmla="*/ 731 w 3092"/>
                <a:gd name="T21" fmla="*/ 3 h 1092"/>
                <a:gd name="T22" fmla="*/ 764 w 3092"/>
                <a:gd name="T23" fmla="*/ 3 h 1092"/>
                <a:gd name="T24" fmla="*/ 794 w 3092"/>
                <a:gd name="T25" fmla="*/ 3 h 1092"/>
                <a:gd name="T26" fmla="*/ 827 w 3092"/>
                <a:gd name="T27" fmla="*/ 3 h 1092"/>
                <a:gd name="T28" fmla="*/ 868 w 3092"/>
                <a:gd name="T29" fmla="*/ 3 h 1092"/>
                <a:gd name="T30" fmla="*/ 901 w 3092"/>
                <a:gd name="T31" fmla="*/ 3 h 1092"/>
                <a:gd name="T32" fmla="*/ 930 w 3092"/>
                <a:gd name="T33" fmla="*/ 3 h 1092"/>
                <a:gd name="T34" fmla="*/ 964 w 3092"/>
                <a:gd name="T35" fmla="*/ 3 h 1092"/>
                <a:gd name="T36" fmla="*/ 1022 w 3092"/>
                <a:gd name="T37" fmla="*/ 0 h 1092"/>
                <a:gd name="T38" fmla="*/ 1062 w 3092"/>
                <a:gd name="T39" fmla="*/ 0 h 1092"/>
                <a:gd name="T40" fmla="*/ 1115 w 3092"/>
                <a:gd name="T41" fmla="*/ 3 h 1092"/>
                <a:gd name="T42" fmla="*/ 1175 w 3092"/>
                <a:gd name="T43" fmla="*/ 3 h 1092"/>
                <a:gd name="T44" fmla="*/ 1223 w 3092"/>
                <a:gd name="T45" fmla="*/ 3 h 1092"/>
                <a:gd name="T46" fmla="*/ 1288 w 3092"/>
                <a:gd name="T47" fmla="*/ 3 h 1092"/>
                <a:gd name="T48" fmla="*/ 1321 w 3092"/>
                <a:gd name="T49" fmla="*/ 3 h 1092"/>
                <a:gd name="T50" fmla="*/ 1351 w 3092"/>
                <a:gd name="T51" fmla="*/ 3 h 1092"/>
                <a:gd name="T52" fmla="*/ 1376 w 3092"/>
                <a:gd name="T53" fmla="*/ 3 h 1092"/>
                <a:gd name="T54" fmla="*/ 1426 w 3092"/>
                <a:gd name="T55" fmla="*/ 3 h 1092"/>
                <a:gd name="T56" fmla="*/ 1461 w 3092"/>
                <a:gd name="T57" fmla="*/ 3 h 1092"/>
                <a:gd name="T58" fmla="*/ 1501 w 3092"/>
                <a:gd name="T59" fmla="*/ 3 h 1092"/>
                <a:gd name="T60" fmla="*/ 1572 w 3092"/>
                <a:gd name="T61" fmla="*/ 3 h 1092"/>
                <a:gd name="T62" fmla="*/ 1637 w 3092"/>
                <a:gd name="T63" fmla="*/ 3 h 1092"/>
                <a:gd name="T64" fmla="*/ 1699 w 3092"/>
                <a:gd name="T65" fmla="*/ 3 h 1092"/>
                <a:gd name="T66" fmla="*/ 1765 w 3092"/>
                <a:gd name="T67" fmla="*/ 3 h 1092"/>
                <a:gd name="T68" fmla="*/ 1850 w 3092"/>
                <a:gd name="T69" fmla="*/ 3 h 1092"/>
                <a:gd name="T70" fmla="*/ 1991 w 3092"/>
                <a:gd name="T71" fmla="*/ 3 h 1092"/>
                <a:gd name="T72" fmla="*/ 2083 w 3092"/>
                <a:gd name="T73" fmla="*/ 3 h 1092"/>
                <a:gd name="T74" fmla="*/ 0 w 3092"/>
                <a:gd name="T75" fmla="*/ 3 h 10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2"/>
                <a:gd name="T115" fmla="*/ 0 h 1092"/>
                <a:gd name="T116" fmla="*/ 3092 w 3092"/>
                <a:gd name="T117" fmla="*/ 1092 h 10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2" h="1092">
                  <a:moveTo>
                    <a:pt x="0" y="1092"/>
                  </a:moveTo>
                  <a:lnTo>
                    <a:pt x="64" y="1084"/>
                  </a:lnTo>
                  <a:lnTo>
                    <a:pt x="120" y="1080"/>
                  </a:lnTo>
                  <a:lnTo>
                    <a:pt x="368" y="1056"/>
                  </a:lnTo>
                  <a:lnTo>
                    <a:pt x="548" y="1004"/>
                  </a:lnTo>
                  <a:lnTo>
                    <a:pt x="748" y="908"/>
                  </a:lnTo>
                  <a:lnTo>
                    <a:pt x="866" y="826"/>
                  </a:lnTo>
                  <a:lnTo>
                    <a:pt x="950" y="746"/>
                  </a:lnTo>
                  <a:lnTo>
                    <a:pt x="1000" y="684"/>
                  </a:lnTo>
                  <a:lnTo>
                    <a:pt x="1070" y="588"/>
                  </a:lnTo>
                  <a:lnTo>
                    <a:pt x="1082" y="564"/>
                  </a:lnTo>
                  <a:lnTo>
                    <a:pt x="1132" y="476"/>
                  </a:lnTo>
                  <a:lnTo>
                    <a:pt x="1180" y="380"/>
                  </a:lnTo>
                  <a:lnTo>
                    <a:pt x="1228" y="284"/>
                  </a:lnTo>
                  <a:lnTo>
                    <a:pt x="1288" y="176"/>
                  </a:lnTo>
                  <a:lnTo>
                    <a:pt x="1336" y="104"/>
                  </a:lnTo>
                  <a:lnTo>
                    <a:pt x="1380" y="56"/>
                  </a:lnTo>
                  <a:lnTo>
                    <a:pt x="1432" y="28"/>
                  </a:lnTo>
                  <a:lnTo>
                    <a:pt x="1516" y="0"/>
                  </a:lnTo>
                  <a:lnTo>
                    <a:pt x="1576" y="0"/>
                  </a:lnTo>
                  <a:lnTo>
                    <a:pt x="1656" y="28"/>
                  </a:lnTo>
                  <a:lnTo>
                    <a:pt x="1744" y="92"/>
                  </a:lnTo>
                  <a:lnTo>
                    <a:pt x="1816" y="180"/>
                  </a:lnTo>
                  <a:lnTo>
                    <a:pt x="1912" y="368"/>
                  </a:lnTo>
                  <a:lnTo>
                    <a:pt x="1960" y="472"/>
                  </a:lnTo>
                  <a:lnTo>
                    <a:pt x="2004" y="564"/>
                  </a:lnTo>
                  <a:lnTo>
                    <a:pt x="2044" y="620"/>
                  </a:lnTo>
                  <a:lnTo>
                    <a:pt x="2116" y="720"/>
                  </a:lnTo>
                  <a:lnTo>
                    <a:pt x="2168" y="778"/>
                  </a:lnTo>
                  <a:lnTo>
                    <a:pt x="2228" y="832"/>
                  </a:lnTo>
                  <a:lnTo>
                    <a:pt x="2334" y="908"/>
                  </a:lnTo>
                  <a:lnTo>
                    <a:pt x="2428" y="956"/>
                  </a:lnTo>
                  <a:lnTo>
                    <a:pt x="2524" y="996"/>
                  </a:lnTo>
                  <a:lnTo>
                    <a:pt x="2620" y="1024"/>
                  </a:lnTo>
                  <a:lnTo>
                    <a:pt x="2748" y="1060"/>
                  </a:lnTo>
                  <a:lnTo>
                    <a:pt x="2956" y="1080"/>
                  </a:lnTo>
                  <a:lnTo>
                    <a:pt x="3092" y="1088"/>
                  </a:lnTo>
                  <a:lnTo>
                    <a:pt x="0" y="1092"/>
                  </a:lnTo>
                  <a:close/>
                </a:path>
              </a:pathLst>
            </a:custGeom>
            <a:solidFill>
              <a:srgbClr val="043066">
                <a:alpha val="59999"/>
              </a:srgbClr>
            </a:solidFill>
            <a:ln w="9525">
              <a:solidFill>
                <a:schemeClr val="tx1"/>
              </a:solidFill>
              <a:round/>
              <a:headEnd/>
              <a:tailEnd/>
            </a:ln>
          </p:spPr>
          <p:txBody>
            <a:bodyPr wrap="none"/>
            <a:lstStyle/>
            <a:p>
              <a:endParaRPr lang="en-US"/>
            </a:p>
          </p:txBody>
        </p:sp>
        <p:sp>
          <p:nvSpPr>
            <p:cNvPr id="55326" name="Line 6"/>
            <p:cNvSpPr>
              <a:spLocks noChangeShapeType="1"/>
            </p:cNvSpPr>
            <p:nvPr/>
          </p:nvSpPr>
          <p:spPr bwMode="auto">
            <a:xfrm>
              <a:off x="1200" y="3840"/>
              <a:ext cx="3120" cy="0"/>
            </a:xfrm>
            <a:prstGeom prst="line">
              <a:avLst/>
            </a:prstGeom>
            <a:noFill/>
            <a:ln w="38100" cmpd="dbl">
              <a:solidFill>
                <a:srgbClr val="043066"/>
              </a:solidFill>
              <a:round/>
              <a:headEnd/>
              <a:tailEnd type="triangle" w="med" len="med"/>
            </a:ln>
          </p:spPr>
          <p:txBody>
            <a:bodyPr wrap="none"/>
            <a:lstStyle/>
            <a:p>
              <a:endParaRPr lang="en-US"/>
            </a:p>
          </p:txBody>
        </p:sp>
      </p:grpSp>
      <p:grpSp>
        <p:nvGrpSpPr>
          <p:cNvPr id="3" name="Group 7"/>
          <p:cNvGrpSpPr>
            <a:grpSpLocks/>
          </p:cNvGrpSpPr>
          <p:nvPr/>
        </p:nvGrpSpPr>
        <p:grpSpPr bwMode="auto">
          <a:xfrm>
            <a:off x="279400" y="5011738"/>
            <a:ext cx="2673352" cy="885825"/>
            <a:chOff x="176" y="3349"/>
            <a:chExt cx="1684" cy="558"/>
          </a:xfrm>
          <a:blipFill>
            <a:blip r:embed="rId5"/>
            <a:tile tx="0" ty="0" sx="100000" sy="100000" flip="none" algn="tl"/>
          </a:blipFill>
        </p:grpSpPr>
        <p:grpSp>
          <p:nvGrpSpPr>
            <p:cNvPr id="4" name="Group 8"/>
            <p:cNvGrpSpPr>
              <a:grpSpLocks/>
            </p:cNvGrpSpPr>
            <p:nvPr/>
          </p:nvGrpSpPr>
          <p:grpSpPr bwMode="auto">
            <a:xfrm>
              <a:off x="439" y="3634"/>
              <a:ext cx="769" cy="273"/>
              <a:chOff x="439" y="3634"/>
              <a:chExt cx="769" cy="273"/>
            </a:xfrm>
            <a:grpFill/>
          </p:grpSpPr>
          <p:sp>
            <p:nvSpPr>
              <p:cNvPr id="43047" name="Rectangle 9"/>
              <p:cNvSpPr>
                <a:spLocks noChangeArrowheads="1"/>
              </p:cNvSpPr>
              <p:nvPr/>
            </p:nvSpPr>
            <p:spPr bwMode="auto">
              <a:xfrm>
                <a:off x="439" y="3676"/>
                <a:ext cx="711" cy="231"/>
              </a:xfrm>
              <a:prstGeom prst="rect">
                <a:avLst/>
              </a:prstGeom>
              <a:grpFill/>
              <a:ln w="9525">
                <a:noFill/>
                <a:miter lim="800000"/>
                <a:headEnd/>
                <a:tailEnd/>
              </a:ln>
            </p:spPr>
            <p:txBody>
              <a:bodyPr wrap="none">
                <a:spAutoFit/>
              </a:bodyPr>
              <a:lstStyle/>
              <a:p>
                <a:pPr>
                  <a:spcBef>
                    <a:spcPct val="0"/>
                  </a:spcBef>
                  <a:defRPr/>
                </a:pPr>
                <a:r>
                  <a:rPr lang="en-US" sz="1800" i="1">
                    <a:solidFill>
                      <a:schemeClr val="folHlink"/>
                    </a:solidFill>
                  </a:rPr>
                  <a:t>z</a:t>
                </a:r>
                <a:r>
                  <a:rPr lang="en-US" sz="1800">
                    <a:solidFill>
                      <a:schemeClr val="folHlink"/>
                    </a:solidFill>
                  </a:rPr>
                  <a:t> = </a:t>
                </a:r>
                <a:r>
                  <a:rPr lang="en-US" sz="1800">
                    <a:solidFill>
                      <a:schemeClr val="folHlink"/>
                    </a:solidFill>
                    <a:sym typeface="Symbol" pitchFamily="18" charset="2"/>
                  </a:rPr>
                  <a:t>3.49</a:t>
                </a:r>
              </a:p>
            </p:txBody>
          </p:sp>
          <p:sp>
            <p:nvSpPr>
              <p:cNvPr id="43048" name="Line 10"/>
              <p:cNvSpPr>
                <a:spLocks noChangeShapeType="1"/>
              </p:cNvSpPr>
              <p:nvPr/>
            </p:nvSpPr>
            <p:spPr bwMode="auto">
              <a:xfrm flipV="1">
                <a:off x="1016" y="3634"/>
                <a:ext cx="192" cy="96"/>
              </a:xfrm>
              <a:prstGeom prst="line">
                <a:avLst/>
              </a:prstGeom>
              <a:grpFill/>
              <a:ln w="9525">
                <a:solidFill>
                  <a:schemeClr val="tx1"/>
                </a:solidFill>
                <a:round/>
                <a:headEnd/>
                <a:tailEnd type="triangle" w="med" len="med"/>
              </a:ln>
            </p:spPr>
            <p:txBody>
              <a:bodyPr wrap="none"/>
              <a:lstStyle/>
              <a:p>
                <a:pPr>
                  <a:defRPr/>
                </a:pPr>
                <a:endParaRPr lang="en-US"/>
              </a:p>
            </p:txBody>
          </p:sp>
        </p:grpSp>
        <p:sp>
          <p:nvSpPr>
            <p:cNvPr id="43046" name="Rectangle 11"/>
            <p:cNvSpPr>
              <a:spLocks noChangeArrowheads="1"/>
            </p:cNvSpPr>
            <p:nvPr/>
          </p:nvSpPr>
          <p:spPr bwMode="auto">
            <a:xfrm>
              <a:off x="176" y="3349"/>
              <a:ext cx="1684" cy="233"/>
            </a:xfrm>
            <a:prstGeom prst="rect">
              <a:avLst/>
            </a:prstGeom>
            <a:grpFill/>
            <a:ln w="9525">
              <a:noFill/>
              <a:miter lim="800000"/>
              <a:headEnd/>
              <a:tailEnd/>
            </a:ln>
          </p:spPr>
          <p:txBody>
            <a:bodyPr wrap="none">
              <a:spAutoFit/>
            </a:bodyPr>
            <a:lstStyle/>
            <a:p>
              <a:pPr>
                <a:spcBef>
                  <a:spcPct val="0"/>
                </a:spcBef>
                <a:defRPr/>
              </a:pPr>
              <a:r>
                <a:rPr lang="en-US" sz="1800" dirty="0">
                  <a:solidFill>
                    <a:schemeClr val="folHlink"/>
                  </a:solidFill>
                </a:rPr>
                <a:t>Cum. Area is close to 0.</a:t>
              </a:r>
            </a:p>
          </p:txBody>
        </p:sp>
      </p:grpSp>
      <p:grpSp>
        <p:nvGrpSpPr>
          <p:cNvPr id="5" name="Group 12"/>
          <p:cNvGrpSpPr>
            <a:grpSpLocks/>
          </p:cNvGrpSpPr>
          <p:nvPr/>
        </p:nvGrpSpPr>
        <p:grpSpPr bwMode="auto">
          <a:xfrm>
            <a:off x="1981200" y="3898900"/>
            <a:ext cx="4079877" cy="2566988"/>
            <a:chOff x="1248" y="2448"/>
            <a:chExt cx="2570" cy="1617"/>
          </a:xfrm>
          <a:blipFill>
            <a:blip r:embed="rId5"/>
            <a:tile tx="0" ty="0" sx="100000" sy="100000" flip="none" algn="tl"/>
          </a:blipFill>
        </p:grpSpPr>
        <p:sp>
          <p:nvSpPr>
            <p:cNvPr id="43041" name="Freeform 13"/>
            <p:cNvSpPr>
              <a:spLocks/>
            </p:cNvSpPr>
            <p:nvPr/>
          </p:nvSpPr>
          <p:spPr bwMode="auto">
            <a:xfrm>
              <a:off x="1248" y="2448"/>
              <a:ext cx="1565" cy="944"/>
            </a:xfrm>
            <a:custGeom>
              <a:avLst/>
              <a:gdLst>
                <a:gd name="T0" fmla="*/ 0 w 1565"/>
                <a:gd name="T1" fmla="*/ 944 h 944"/>
                <a:gd name="T2" fmla="*/ 64 w 1565"/>
                <a:gd name="T3" fmla="*/ 937 h 944"/>
                <a:gd name="T4" fmla="*/ 119 w 1565"/>
                <a:gd name="T5" fmla="*/ 934 h 944"/>
                <a:gd name="T6" fmla="*/ 366 w 1565"/>
                <a:gd name="T7" fmla="*/ 913 h 944"/>
                <a:gd name="T8" fmla="*/ 544 w 1565"/>
                <a:gd name="T9" fmla="*/ 868 h 944"/>
                <a:gd name="T10" fmla="*/ 743 w 1565"/>
                <a:gd name="T11" fmla="*/ 785 h 944"/>
                <a:gd name="T12" fmla="*/ 860 w 1565"/>
                <a:gd name="T13" fmla="*/ 714 h 944"/>
                <a:gd name="T14" fmla="*/ 944 w 1565"/>
                <a:gd name="T15" fmla="*/ 645 h 944"/>
                <a:gd name="T16" fmla="*/ 993 w 1565"/>
                <a:gd name="T17" fmla="*/ 591 h 944"/>
                <a:gd name="T18" fmla="*/ 1063 w 1565"/>
                <a:gd name="T19" fmla="*/ 508 h 944"/>
                <a:gd name="T20" fmla="*/ 1075 w 1565"/>
                <a:gd name="T21" fmla="*/ 488 h 944"/>
                <a:gd name="T22" fmla="*/ 1124 w 1565"/>
                <a:gd name="T23" fmla="*/ 411 h 944"/>
                <a:gd name="T24" fmla="*/ 1172 w 1565"/>
                <a:gd name="T25" fmla="*/ 328 h 944"/>
                <a:gd name="T26" fmla="*/ 1220 w 1565"/>
                <a:gd name="T27" fmla="*/ 246 h 944"/>
                <a:gd name="T28" fmla="*/ 1279 w 1565"/>
                <a:gd name="T29" fmla="*/ 152 h 944"/>
                <a:gd name="T30" fmla="*/ 1327 w 1565"/>
                <a:gd name="T31" fmla="*/ 90 h 944"/>
                <a:gd name="T32" fmla="*/ 1371 w 1565"/>
                <a:gd name="T33" fmla="*/ 48 h 944"/>
                <a:gd name="T34" fmla="*/ 1422 w 1565"/>
                <a:gd name="T35" fmla="*/ 24 h 944"/>
                <a:gd name="T36" fmla="*/ 1506 w 1565"/>
                <a:gd name="T37" fmla="*/ 0 h 944"/>
                <a:gd name="T38" fmla="*/ 1565 w 1565"/>
                <a:gd name="T39" fmla="*/ 0 h 944"/>
                <a:gd name="T40" fmla="*/ 1548 w 1565"/>
                <a:gd name="T41" fmla="*/ 944 h 944"/>
                <a:gd name="T42" fmla="*/ 0 w 1565"/>
                <a:gd name="T43" fmla="*/ 944 h 9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65"/>
                <a:gd name="T67" fmla="*/ 0 h 944"/>
                <a:gd name="T68" fmla="*/ 1565 w 1565"/>
                <a:gd name="T69" fmla="*/ 944 h 9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65" h="944">
                  <a:moveTo>
                    <a:pt x="0" y="944"/>
                  </a:moveTo>
                  <a:lnTo>
                    <a:pt x="64" y="937"/>
                  </a:lnTo>
                  <a:lnTo>
                    <a:pt x="119" y="934"/>
                  </a:lnTo>
                  <a:lnTo>
                    <a:pt x="366" y="913"/>
                  </a:lnTo>
                  <a:lnTo>
                    <a:pt x="544" y="868"/>
                  </a:lnTo>
                  <a:lnTo>
                    <a:pt x="743" y="785"/>
                  </a:lnTo>
                  <a:lnTo>
                    <a:pt x="860" y="714"/>
                  </a:lnTo>
                  <a:lnTo>
                    <a:pt x="944" y="645"/>
                  </a:lnTo>
                  <a:lnTo>
                    <a:pt x="993" y="591"/>
                  </a:lnTo>
                  <a:lnTo>
                    <a:pt x="1063" y="508"/>
                  </a:lnTo>
                  <a:lnTo>
                    <a:pt x="1075" y="488"/>
                  </a:lnTo>
                  <a:lnTo>
                    <a:pt x="1124" y="411"/>
                  </a:lnTo>
                  <a:lnTo>
                    <a:pt x="1172" y="328"/>
                  </a:lnTo>
                  <a:lnTo>
                    <a:pt x="1220" y="246"/>
                  </a:lnTo>
                  <a:lnTo>
                    <a:pt x="1279" y="152"/>
                  </a:lnTo>
                  <a:lnTo>
                    <a:pt x="1327" y="90"/>
                  </a:lnTo>
                  <a:lnTo>
                    <a:pt x="1371" y="48"/>
                  </a:lnTo>
                  <a:lnTo>
                    <a:pt x="1422" y="24"/>
                  </a:lnTo>
                  <a:lnTo>
                    <a:pt x="1506" y="0"/>
                  </a:lnTo>
                  <a:lnTo>
                    <a:pt x="1565" y="0"/>
                  </a:lnTo>
                  <a:lnTo>
                    <a:pt x="1548" y="944"/>
                  </a:lnTo>
                  <a:lnTo>
                    <a:pt x="0" y="944"/>
                  </a:lnTo>
                  <a:close/>
                </a:path>
              </a:pathLst>
            </a:custGeom>
            <a:grpFill/>
            <a:ln w="9525">
              <a:solidFill>
                <a:schemeClr val="tx1"/>
              </a:solidFill>
              <a:round/>
              <a:headEnd/>
              <a:tailEnd/>
            </a:ln>
          </p:spPr>
          <p:txBody>
            <a:bodyPr wrap="none"/>
            <a:lstStyle/>
            <a:p>
              <a:pPr>
                <a:defRPr/>
              </a:pPr>
              <a:endParaRPr lang="en-US"/>
            </a:p>
          </p:txBody>
        </p:sp>
        <p:grpSp>
          <p:nvGrpSpPr>
            <p:cNvPr id="6" name="Group 14"/>
            <p:cNvGrpSpPr>
              <a:grpSpLocks/>
            </p:cNvGrpSpPr>
            <p:nvPr/>
          </p:nvGrpSpPr>
          <p:grpSpPr bwMode="auto">
            <a:xfrm>
              <a:off x="2304" y="3631"/>
              <a:ext cx="1514" cy="434"/>
              <a:chOff x="2304" y="3790"/>
              <a:chExt cx="1514" cy="434"/>
            </a:xfrm>
            <a:grpFill/>
          </p:grpSpPr>
          <p:sp>
            <p:nvSpPr>
              <p:cNvPr id="43043" name="Rectangle 15"/>
              <p:cNvSpPr>
                <a:spLocks noChangeArrowheads="1"/>
              </p:cNvSpPr>
              <p:nvPr/>
            </p:nvSpPr>
            <p:spPr bwMode="auto">
              <a:xfrm>
                <a:off x="2571" y="3790"/>
                <a:ext cx="432" cy="231"/>
              </a:xfrm>
              <a:prstGeom prst="rect">
                <a:avLst/>
              </a:prstGeom>
              <a:grpFill/>
              <a:ln w="9525">
                <a:noFill/>
                <a:miter lim="800000"/>
                <a:headEnd/>
                <a:tailEnd/>
              </a:ln>
            </p:spPr>
            <p:txBody>
              <a:bodyPr wrap="none">
                <a:spAutoFit/>
              </a:bodyPr>
              <a:lstStyle/>
              <a:p>
                <a:pPr>
                  <a:spcBef>
                    <a:spcPct val="0"/>
                  </a:spcBef>
                  <a:defRPr/>
                </a:pPr>
                <a:r>
                  <a:rPr lang="en-US" sz="1800" i="1" dirty="0">
                    <a:solidFill>
                      <a:schemeClr val="folHlink"/>
                    </a:solidFill>
                  </a:rPr>
                  <a:t>z</a:t>
                </a:r>
                <a:r>
                  <a:rPr lang="en-US" sz="1800" dirty="0">
                    <a:solidFill>
                      <a:schemeClr val="folHlink"/>
                    </a:solidFill>
                  </a:rPr>
                  <a:t> = </a:t>
                </a:r>
                <a:r>
                  <a:rPr lang="en-US" sz="1800" dirty="0">
                    <a:solidFill>
                      <a:schemeClr val="folHlink"/>
                    </a:solidFill>
                    <a:sym typeface="Symbol" pitchFamily="18" charset="2"/>
                  </a:rPr>
                  <a:t>0</a:t>
                </a:r>
              </a:p>
            </p:txBody>
          </p:sp>
          <p:sp>
            <p:nvSpPr>
              <p:cNvPr id="43044" name="Rectangle 16"/>
              <p:cNvSpPr>
                <a:spLocks noChangeArrowheads="1"/>
              </p:cNvSpPr>
              <p:nvPr/>
            </p:nvSpPr>
            <p:spPr bwMode="auto">
              <a:xfrm>
                <a:off x="2304" y="3991"/>
                <a:ext cx="1514" cy="233"/>
              </a:xfrm>
              <a:prstGeom prst="rect">
                <a:avLst/>
              </a:prstGeom>
              <a:grpFill/>
              <a:ln w="9525">
                <a:noFill/>
                <a:miter lim="800000"/>
                <a:headEnd/>
                <a:tailEnd/>
              </a:ln>
            </p:spPr>
            <p:txBody>
              <a:bodyPr wrap="none">
                <a:spAutoFit/>
              </a:bodyPr>
              <a:lstStyle/>
              <a:p>
                <a:pPr>
                  <a:spcBef>
                    <a:spcPct val="0"/>
                  </a:spcBef>
                  <a:defRPr/>
                </a:pPr>
                <a:r>
                  <a:rPr lang="en-US" sz="1800" dirty="0">
                    <a:solidFill>
                      <a:schemeClr val="folHlink"/>
                    </a:solidFill>
                  </a:rPr>
                  <a:t>Cum. Area is 0.5000.</a:t>
                </a:r>
              </a:p>
            </p:txBody>
          </p:sp>
        </p:grpSp>
      </p:grpSp>
      <p:grpSp>
        <p:nvGrpSpPr>
          <p:cNvPr id="7" name="Group 17"/>
          <p:cNvGrpSpPr>
            <a:grpSpLocks/>
          </p:cNvGrpSpPr>
          <p:nvPr/>
        </p:nvGrpSpPr>
        <p:grpSpPr bwMode="auto">
          <a:xfrm>
            <a:off x="1981200" y="3894138"/>
            <a:ext cx="7162802" cy="1951037"/>
            <a:chOff x="1248" y="2448"/>
            <a:chExt cx="4512" cy="1229"/>
          </a:xfrm>
          <a:blipFill>
            <a:blip r:embed="rId5"/>
            <a:tile tx="0" ty="0" sx="100000" sy="100000" flip="none" algn="tl"/>
          </a:blipFill>
        </p:grpSpPr>
        <p:sp>
          <p:nvSpPr>
            <p:cNvPr id="43036" name="Freeform 18"/>
            <p:cNvSpPr>
              <a:spLocks/>
            </p:cNvSpPr>
            <p:nvPr/>
          </p:nvSpPr>
          <p:spPr bwMode="auto">
            <a:xfrm>
              <a:off x="1248" y="2448"/>
              <a:ext cx="3071" cy="944"/>
            </a:xfrm>
            <a:custGeom>
              <a:avLst/>
              <a:gdLst>
                <a:gd name="T0" fmla="*/ 0 w 3092"/>
                <a:gd name="T1" fmla="*/ 816 h 1092"/>
                <a:gd name="T2" fmla="*/ 64 w 3092"/>
                <a:gd name="T3" fmla="*/ 810 h 1092"/>
                <a:gd name="T4" fmla="*/ 118 w 3092"/>
                <a:gd name="T5" fmla="*/ 807 h 1092"/>
                <a:gd name="T6" fmla="*/ 364 w 3092"/>
                <a:gd name="T7" fmla="*/ 789 h 1092"/>
                <a:gd name="T8" fmla="*/ 540 w 3092"/>
                <a:gd name="T9" fmla="*/ 750 h 1092"/>
                <a:gd name="T10" fmla="*/ 738 w 3092"/>
                <a:gd name="T11" fmla="*/ 679 h 1092"/>
                <a:gd name="T12" fmla="*/ 854 w 3092"/>
                <a:gd name="T13" fmla="*/ 617 h 1092"/>
                <a:gd name="T14" fmla="*/ 938 w 3092"/>
                <a:gd name="T15" fmla="*/ 558 h 1092"/>
                <a:gd name="T16" fmla="*/ 986 w 3092"/>
                <a:gd name="T17" fmla="*/ 511 h 1092"/>
                <a:gd name="T18" fmla="*/ 1056 w 3092"/>
                <a:gd name="T19" fmla="*/ 439 h 1092"/>
                <a:gd name="T20" fmla="*/ 1068 w 3092"/>
                <a:gd name="T21" fmla="*/ 422 h 1092"/>
                <a:gd name="T22" fmla="*/ 1116 w 3092"/>
                <a:gd name="T23" fmla="*/ 355 h 1092"/>
                <a:gd name="T24" fmla="*/ 1164 w 3092"/>
                <a:gd name="T25" fmla="*/ 284 h 1092"/>
                <a:gd name="T26" fmla="*/ 1212 w 3092"/>
                <a:gd name="T27" fmla="*/ 213 h 1092"/>
                <a:gd name="T28" fmla="*/ 1270 w 3092"/>
                <a:gd name="T29" fmla="*/ 131 h 1092"/>
                <a:gd name="T30" fmla="*/ 1318 w 3092"/>
                <a:gd name="T31" fmla="*/ 78 h 1092"/>
                <a:gd name="T32" fmla="*/ 1362 w 3092"/>
                <a:gd name="T33" fmla="*/ 41 h 1092"/>
                <a:gd name="T34" fmla="*/ 1412 w 3092"/>
                <a:gd name="T35" fmla="*/ 21 h 1092"/>
                <a:gd name="T36" fmla="*/ 1496 w 3092"/>
                <a:gd name="T37" fmla="*/ 0 h 1092"/>
                <a:gd name="T38" fmla="*/ 1554 w 3092"/>
                <a:gd name="T39" fmla="*/ 0 h 1092"/>
                <a:gd name="T40" fmla="*/ 1634 w 3092"/>
                <a:gd name="T41" fmla="*/ 21 h 1092"/>
                <a:gd name="T42" fmla="*/ 1720 w 3092"/>
                <a:gd name="T43" fmla="*/ 69 h 1092"/>
                <a:gd name="T44" fmla="*/ 1792 w 3092"/>
                <a:gd name="T45" fmla="*/ 135 h 1092"/>
                <a:gd name="T46" fmla="*/ 1886 w 3092"/>
                <a:gd name="T47" fmla="*/ 275 h 1092"/>
                <a:gd name="T48" fmla="*/ 1934 w 3092"/>
                <a:gd name="T49" fmla="*/ 353 h 1092"/>
                <a:gd name="T50" fmla="*/ 1976 w 3092"/>
                <a:gd name="T51" fmla="*/ 422 h 1092"/>
                <a:gd name="T52" fmla="*/ 2016 w 3092"/>
                <a:gd name="T53" fmla="*/ 463 h 1092"/>
                <a:gd name="T54" fmla="*/ 2088 w 3092"/>
                <a:gd name="T55" fmla="*/ 538 h 1092"/>
                <a:gd name="T56" fmla="*/ 2138 w 3092"/>
                <a:gd name="T57" fmla="*/ 582 h 1092"/>
                <a:gd name="T58" fmla="*/ 2198 w 3092"/>
                <a:gd name="T59" fmla="*/ 622 h 1092"/>
                <a:gd name="T60" fmla="*/ 2302 w 3092"/>
                <a:gd name="T61" fmla="*/ 679 h 1092"/>
                <a:gd name="T62" fmla="*/ 2396 w 3092"/>
                <a:gd name="T63" fmla="*/ 714 h 1092"/>
                <a:gd name="T64" fmla="*/ 2490 w 3092"/>
                <a:gd name="T65" fmla="*/ 744 h 1092"/>
                <a:gd name="T66" fmla="*/ 2584 w 3092"/>
                <a:gd name="T67" fmla="*/ 765 h 1092"/>
                <a:gd name="T68" fmla="*/ 2710 w 3092"/>
                <a:gd name="T69" fmla="*/ 792 h 1092"/>
                <a:gd name="T70" fmla="*/ 2916 w 3092"/>
                <a:gd name="T71" fmla="*/ 807 h 1092"/>
                <a:gd name="T72" fmla="*/ 3050 w 3092"/>
                <a:gd name="T73" fmla="*/ 813 h 1092"/>
                <a:gd name="T74" fmla="*/ 0 w 3092"/>
                <a:gd name="T75" fmla="*/ 816 h 10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92"/>
                <a:gd name="T115" fmla="*/ 0 h 1092"/>
                <a:gd name="T116" fmla="*/ 3092 w 3092"/>
                <a:gd name="T117" fmla="*/ 1092 h 10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92" h="1092">
                  <a:moveTo>
                    <a:pt x="0" y="1092"/>
                  </a:moveTo>
                  <a:lnTo>
                    <a:pt x="64" y="1084"/>
                  </a:lnTo>
                  <a:lnTo>
                    <a:pt x="120" y="1080"/>
                  </a:lnTo>
                  <a:lnTo>
                    <a:pt x="368" y="1056"/>
                  </a:lnTo>
                  <a:lnTo>
                    <a:pt x="548" y="1004"/>
                  </a:lnTo>
                  <a:lnTo>
                    <a:pt x="748" y="908"/>
                  </a:lnTo>
                  <a:lnTo>
                    <a:pt x="866" y="826"/>
                  </a:lnTo>
                  <a:lnTo>
                    <a:pt x="950" y="746"/>
                  </a:lnTo>
                  <a:lnTo>
                    <a:pt x="1000" y="684"/>
                  </a:lnTo>
                  <a:lnTo>
                    <a:pt x="1070" y="588"/>
                  </a:lnTo>
                  <a:lnTo>
                    <a:pt x="1082" y="564"/>
                  </a:lnTo>
                  <a:lnTo>
                    <a:pt x="1132" y="476"/>
                  </a:lnTo>
                  <a:lnTo>
                    <a:pt x="1180" y="380"/>
                  </a:lnTo>
                  <a:lnTo>
                    <a:pt x="1228" y="284"/>
                  </a:lnTo>
                  <a:lnTo>
                    <a:pt x="1288" y="176"/>
                  </a:lnTo>
                  <a:lnTo>
                    <a:pt x="1336" y="104"/>
                  </a:lnTo>
                  <a:lnTo>
                    <a:pt x="1380" y="56"/>
                  </a:lnTo>
                  <a:lnTo>
                    <a:pt x="1432" y="28"/>
                  </a:lnTo>
                  <a:lnTo>
                    <a:pt x="1516" y="0"/>
                  </a:lnTo>
                  <a:lnTo>
                    <a:pt x="1576" y="0"/>
                  </a:lnTo>
                  <a:lnTo>
                    <a:pt x="1656" y="28"/>
                  </a:lnTo>
                  <a:lnTo>
                    <a:pt x="1744" y="92"/>
                  </a:lnTo>
                  <a:lnTo>
                    <a:pt x="1816" y="180"/>
                  </a:lnTo>
                  <a:lnTo>
                    <a:pt x="1912" y="368"/>
                  </a:lnTo>
                  <a:lnTo>
                    <a:pt x="1960" y="472"/>
                  </a:lnTo>
                  <a:lnTo>
                    <a:pt x="2004" y="564"/>
                  </a:lnTo>
                  <a:lnTo>
                    <a:pt x="2044" y="620"/>
                  </a:lnTo>
                  <a:lnTo>
                    <a:pt x="2116" y="720"/>
                  </a:lnTo>
                  <a:lnTo>
                    <a:pt x="2168" y="778"/>
                  </a:lnTo>
                  <a:lnTo>
                    <a:pt x="2228" y="832"/>
                  </a:lnTo>
                  <a:lnTo>
                    <a:pt x="2334" y="908"/>
                  </a:lnTo>
                  <a:lnTo>
                    <a:pt x="2428" y="956"/>
                  </a:lnTo>
                  <a:lnTo>
                    <a:pt x="2524" y="996"/>
                  </a:lnTo>
                  <a:lnTo>
                    <a:pt x="2620" y="1024"/>
                  </a:lnTo>
                  <a:lnTo>
                    <a:pt x="2748" y="1060"/>
                  </a:lnTo>
                  <a:lnTo>
                    <a:pt x="2956" y="1080"/>
                  </a:lnTo>
                  <a:lnTo>
                    <a:pt x="3092" y="1088"/>
                  </a:lnTo>
                  <a:lnTo>
                    <a:pt x="0" y="1092"/>
                  </a:lnTo>
                  <a:close/>
                </a:path>
              </a:pathLst>
            </a:custGeom>
            <a:blipFill>
              <a:blip r:embed="rId6"/>
              <a:tile tx="0" ty="0" sx="100000" sy="100000" flip="none" algn="tl"/>
            </a:blipFill>
            <a:ln w="9525">
              <a:solidFill>
                <a:schemeClr val="tx1"/>
              </a:solidFill>
              <a:round/>
              <a:headEnd/>
              <a:tailEnd/>
            </a:ln>
          </p:spPr>
          <p:txBody>
            <a:bodyPr wrap="none"/>
            <a:lstStyle/>
            <a:p>
              <a:pPr>
                <a:defRPr/>
              </a:pPr>
              <a:endParaRPr lang="en-US"/>
            </a:p>
          </p:txBody>
        </p:sp>
        <p:grpSp>
          <p:nvGrpSpPr>
            <p:cNvPr id="8" name="Group 19"/>
            <p:cNvGrpSpPr>
              <a:grpSpLocks/>
            </p:cNvGrpSpPr>
            <p:nvPr/>
          </p:nvGrpSpPr>
          <p:grpSpPr bwMode="auto">
            <a:xfrm>
              <a:off x="4076" y="3067"/>
              <a:ext cx="1684" cy="610"/>
              <a:chOff x="4076" y="3067"/>
              <a:chExt cx="1684" cy="610"/>
            </a:xfrm>
            <a:grpFill/>
          </p:grpSpPr>
          <p:sp>
            <p:nvSpPr>
              <p:cNvPr id="43038" name="Rectangle 20"/>
              <p:cNvSpPr>
                <a:spLocks noChangeArrowheads="1"/>
              </p:cNvSpPr>
              <p:nvPr/>
            </p:nvSpPr>
            <p:spPr bwMode="auto">
              <a:xfrm>
                <a:off x="4519" y="3446"/>
                <a:ext cx="632" cy="231"/>
              </a:xfrm>
              <a:prstGeom prst="rect">
                <a:avLst/>
              </a:prstGeom>
              <a:grpFill/>
              <a:ln w="9525">
                <a:noFill/>
                <a:miter lim="800000"/>
                <a:headEnd/>
                <a:tailEnd/>
              </a:ln>
            </p:spPr>
            <p:txBody>
              <a:bodyPr wrap="none">
                <a:spAutoFit/>
              </a:bodyPr>
              <a:lstStyle/>
              <a:p>
                <a:pPr>
                  <a:spcBef>
                    <a:spcPct val="0"/>
                  </a:spcBef>
                  <a:defRPr/>
                </a:pPr>
                <a:r>
                  <a:rPr lang="en-US" sz="1800" i="1" dirty="0">
                    <a:solidFill>
                      <a:schemeClr val="folHlink"/>
                    </a:solidFill>
                  </a:rPr>
                  <a:t>z</a:t>
                </a:r>
                <a:r>
                  <a:rPr lang="en-US" sz="1800" dirty="0">
                    <a:solidFill>
                      <a:schemeClr val="folHlink"/>
                    </a:solidFill>
                  </a:rPr>
                  <a:t> = </a:t>
                </a:r>
                <a:r>
                  <a:rPr lang="en-US" sz="1800" dirty="0">
                    <a:solidFill>
                      <a:schemeClr val="folHlink"/>
                    </a:solidFill>
                    <a:sym typeface="Symbol" pitchFamily="18" charset="2"/>
                  </a:rPr>
                  <a:t>3.49</a:t>
                </a:r>
              </a:p>
            </p:txBody>
          </p:sp>
          <p:sp>
            <p:nvSpPr>
              <p:cNvPr id="43039" name="Line 21"/>
              <p:cNvSpPr>
                <a:spLocks noChangeShapeType="1"/>
              </p:cNvSpPr>
              <p:nvPr/>
            </p:nvSpPr>
            <p:spPr bwMode="auto">
              <a:xfrm flipH="1" flipV="1">
                <a:off x="4376" y="3440"/>
                <a:ext cx="144" cy="96"/>
              </a:xfrm>
              <a:prstGeom prst="line">
                <a:avLst/>
              </a:prstGeom>
              <a:grpFill/>
              <a:ln w="9525">
                <a:solidFill>
                  <a:schemeClr val="tx1"/>
                </a:solidFill>
                <a:round/>
                <a:headEnd/>
                <a:tailEnd type="triangle" w="med" len="med"/>
              </a:ln>
            </p:spPr>
            <p:txBody>
              <a:bodyPr wrap="none"/>
              <a:lstStyle/>
              <a:p>
                <a:pPr>
                  <a:defRPr/>
                </a:pPr>
                <a:endParaRPr lang="en-US"/>
              </a:p>
            </p:txBody>
          </p:sp>
          <p:sp>
            <p:nvSpPr>
              <p:cNvPr id="43040" name="Rectangle 22"/>
              <p:cNvSpPr>
                <a:spLocks noChangeArrowheads="1"/>
              </p:cNvSpPr>
              <p:nvPr/>
            </p:nvSpPr>
            <p:spPr bwMode="auto">
              <a:xfrm>
                <a:off x="4076" y="3067"/>
                <a:ext cx="1684" cy="233"/>
              </a:xfrm>
              <a:prstGeom prst="rect">
                <a:avLst/>
              </a:prstGeom>
              <a:grpFill/>
              <a:ln w="9525">
                <a:noFill/>
                <a:miter lim="800000"/>
                <a:headEnd/>
                <a:tailEnd/>
              </a:ln>
            </p:spPr>
            <p:txBody>
              <a:bodyPr wrap="none">
                <a:spAutoFit/>
              </a:bodyPr>
              <a:lstStyle/>
              <a:p>
                <a:pPr>
                  <a:spcBef>
                    <a:spcPct val="0"/>
                  </a:spcBef>
                  <a:defRPr/>
                </a:pPr>
                <a:r>
                  <a:rPr lang="en-US" sz="1800" dirty="0">
                    <a:solidFill>
                      <a:schemeClr val="folHlink"/>
                    </a:solidFill>
                  </a:rPr>
                  <a:t>Cum. Area is close to 1.</a:t>
                </a:r>
              </a:p>
            </p:txBody>
          </p:sp>
        </p:grpSp>
      </p:grpSp>
      <p:grpSp>
        <p:nvGrpSpPr>
          <p:cNvPr id="9" name="Group 23"/>
          <p:cNvGrpSpPr>
            <a:grpSpLocks/>
          </p:cNvGrpSpPr>
          <p:nvPr/>
        </p:nvGrpSpPr>
        <p:grpSpPr bwMode="auto">
          <a:xfrm>
            <a:off x="1835150" y="3898900"/>
            <a:ext cx="5556250" cy="1843088"/>
            <a:chOff x="1156" y="2456"/>
            <a:chExt cx="3500" cy="1161"/>
          </a:xfrm>
        </p:grpSpPr>
        <p:sp>
          <p:nvSpPr>
            <p:cNvPr id="55306" name="Text Box 24"/>
            <p:cNvSpPr txBox="1">
              <a:spLocks noChangeArrowheads="1"/>
            </p:cNvSpPr>
            <p:nvPr/>
          </p:nvSpPr>
          <p:spPr bwMode="auto">
            <a:xfrm>
              <a:off x="4386" y="3276"/>
              <a:ext cx="270" cy="173"/>
            </a:xfrm>
            <a:prstGeom prst="rect">
              <a:avLst/>
            </a:prstGeom>
            <a:noFill/>
            <a:ln w="9525">
              <a:noFill/>
              <a:miter lim="800000"/>
              <a:headEnd/>
              <a:tailEnd/>
            </a:ln>
          </p:spPr>
          <p:txBody>
            <a:bodyPr>
              <a:spAutoFit/>
            </a:bodyPr>
            <a:lstStyle/>
            <a:p>
              <a:r>
                <a:rPr lang="en-US" sz="1200" i="1"/>
                <a:t>z</a:t>
              </a:r>
            </a:p>
          </p:txBody>
        </p:sp>
        <p:grpSp>
          <p:nvGrpSpPr>
            <p:cNvPr id="10" name="Group 25"/>
            <p:cNvGrpSpPr>
              <a:grpSpLocks/>
            </p:cNvGrpSpPr>
            <p:nvPr/>
          </p:nvGrpSpPr>
          <p:grpSpPr bwMode="auto">
            <a:xfrm>
              <a:off x="1156" y="2456"/>
              <a:ext cx="3241" cy="1161"/>
              <a:chOff x="1152" y="2465"/>
              <a:chExt cx="3241" cy="1144"/>
            </a:xfrm>
          </p:grpSpPr>
          <p:grpSp>
            <p:nvGrpSpPr>
              <p:cNvPr id="11" name="Group 26"/>
              <p:cNvGrpSpPr>
                <a:grpSpLocks/>
              </p:cNvGrpSpPr>
              <p:nvPr/>
            </p:nvGrpSpPr>
            <p:grpSpPr bwMode="auto">
              <a:xfrm>
                <a:off x="1152" y="3367"/>
                <a:ext cx="3241" cy="242"/>
                <a:chOff x="1152" y="3367"/>
                <a:chExt cx="3241" cy="242"/>
              </a:xfrm>
            </p:grpSpPr>
            <p:sp>
              <p:nvSpPr>
                <p:cNvPr id="55310" name="Line 27"/>
                <p:cNvSpPr>
                  <a:spLocks noChangeShapeType="1"/>
                </p:cNvSpPr>
                <p:nvPr/>
              </p:nvSpPr>
              <p:spPr bwMode="auto">
                <a:xfrm>
                  <a:off x="1152" y="3397"/>
                  <a:ext cx="3241" cy="1"/>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55311" name="Rectangle 28"/>
                <p:cNvSpPr>
                  <a:spLocks noChangeArrowheads="1"/>
                </p:cNvSpPr>
                <p:nvPr/>
              </p:nvSpPr>
              <p:spPr bwMode="auto">
                <a:xfrm>
                  <a:off x="1235" y="3439"/>
                  <a:ext cx="222" cy="170"/>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3</a:t>
                  </a:r>
                  <a:endParaRPr lang="en-US" sz="1200"/>
                </a:p>
              </p:txBody>
            </p:sp>
            <p:sp>
              <p:nvSpPr>
                <p:cNvPr id="55312" name="Rectangle 29"/>
                <p:cNvSpPr>
                  <a:spLocks noChangeArrowheads="1"/>
                </p:cNvSpPr>
                <p:nvPr/>
              </p:nvSpPr>
              <p:spPr bwMode="auto">
                <a:xfrm>
                  <a:off x="3216" y="3437"/>
                  <a:ext cx="169" cy="170"/>
                </a:xfrm>
                <a:prstGeom prst="rect">
                  <a:avLst/>
                </a:prstGeom>
                <a:noFill/>
                <a:ln w="9525">
                  <a:noFill/>
                  <a:miter lim="800000"/>
                  <a:headEnd/>
                  <a:tailEnd/>
                </a:ln>
              </p:spPr>
              <p:txBody>
                <a:bodyPr wrap="none">
                  <a:spAutoFit/>
                </a:bodyPr>
                <a:lstStyle/>
                <a:p>
                  <a:pPr>
                    <a:spcBef>
                      <a:spcPct val="0"/>
                    </a:spcBef>
                  </a:pPr>
                  <a:r>
                    <a:rPr lang="en-US" sz="1200"/>
                    <a:t>1</a:t>
                  </a:r>
                </a:p>
              </p:txBody>
            </p:sp>
            <p:sp>
              <p:nvSpPr>
                <p:cNvPr id="55313" name="Rectangle 30"/>
                <p:cNvSpPr>
                  <a:spLocks noChangeArrowheads="1"/>
                </p:cNvSpPr>
                <p:nvPr/>
              </p:nvSpPr>
              <p:spPr bwMode="auto">
                <a:xfrm>
                  <a:off x="1721" y="3439"/>
                  <a:ext cx="222" cy="170"/>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2</a:t>
                  </a:r>
                  <a:endParaRPr lang="en-US" sz="1200"/>
                </a:p>
              </p:txBody>
            </p:sp>
            <p:sp>
              <p:nvSpPr>
                <p:cNvPr id="55314" name="Rectangle 31"/>
                <p:cNvSpPr>
                  <a:spLocks noChangeArrowheads="1"/>
                </p:cNvSpPr>
                <p:nvPr/>
              </p:nvSpPr>
              <p:spPr bwMode="auto">
                <a:xfrm>
                  <a:off x="2194" y="3439"/>
                  <a:ext cx="222" cy="170"/>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a:t>
                  </a:r>
                  <a:r>
                    <a:rPr lang="en-US" sz="1200"/>
                    <a:t>1</a:t>
                  </a:r>
                </a:p>
              </p:txBody>
            </p:sp>
            <p:sp>
              <p:nvSpPr>
                <p:cNvPr id="55315" name="Rectangle 32"/>
                <p:cNvSpPr>
                  <a:spLocks noChangeArrowheads="1"/>
                </p:cNvSpPr>
                <p:nvPr/>
              </p:nvSpPr>
              <p:spPr bwMode="auto">
                <a:xfrm>
                  <a:off x="2721" y="3437"/>
                  <a:ext cx="169" cy="170"/>
                </a:xfrm>
                <a:prstGeom prst="rect">
                  <a:avLst/>
                </a:prstGeom>
                <a:noFill/>
                <a:ln w="9525">
                  <a:noFill/>
                  <a:miter lim="800000"/>
                  <a:headEnd/>
                  <a:tailEnd/>
                </a:ln>
              </p:spPr>
              <p:txBody>
                <a:bodyPr wrap="none">
                  <a:spAutoFit/>
                </a:bodyPr>
                <a:lstStyle/>
                <a:p>
                  <a:pPr>
                    <a:spcBef>
                      <a:spcPct val="0"/>
                    </a:spcBef>
                  </a:pPr>
                  <a:r>
                    <a:rPr lang="en-US" sz="1200"/>
                    <a:t>0</a:t>
                  </a:r>
                </a:p>
              </p:txBody>
            </p:sp>
            <p:sp>
              <p:nvSpPr>
                <p:cNvPr id="55316" name="Rectangle 33"/>
                <p:cNvSpPr>
                  <a:spLocks noChangeArrowheads="1"/>
                </p:cNvSpPr>
                <p:nvPr/>
              </p:nvSpPr>
              <p:spPr bwMode="auto">
                <a:xfrm>
                  <a:off x="3692" y="3437"/>
                  <a:ext cx="169" cy="170"/>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2</a:t>
                  </a:r>
                  <a:endParaRPr lang="en-US" sz="1200"/>
                </a:p>
              </p:txBody>
            </p:sp>
            <p:sp>
              <p:nvSpPr>
                <p:cNvPr id="55317" name="Rectangle 34"/>
                <p:cNvSpPr>
                  <a:spLocks noChangeArrowheads="1"/>
                </p:cNvSpPr>
                <p:nvPr/>
              </p:nvSpPr>
              <p:spPr bwMode="auto">
                <a:xfrm>
                  <a:off x="4174" y="3437"/>
                  <a:ext cx="169" cy="170"/>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3</a:t>
                  </a:r>
                  <a:endParaRPr lang="en-US" sz="1200"/>
                </a:p>
              </p:txBody>
            </p:sp>
            <p:sp>
              <p:nvSpPr>
                <p:cNvPr id="55318" name="Line 35"/>
                <p:cNvSpPr>
                  <a:spLocks noChangeShapeType="1"/>
                </p:cNvSpPr>
                <p:nvPr/>
              </p:nvSpPr>
              <p:spPr bwMode="auto">
                <a:xfrm>
                  <a:off x="2314" y="3367"/>
                  <a:ext cx="0" cy="89"/>
                </a:xfrm>
                <a:prstGeom prst="line">
                  <a:avLst/>
                </a:prstGeom>
                <a:noFill/>
                <a:ln w="9525">
                  <a:solidFill>
                    <a:schemeClr val="tx1"/>
                  </a:solidFill>
                  <a:round/>
                  <a:headEnd/>
                  <a:tailEnd/>
                </a:ln>
              </p:spPr>
              <p:txBody>
                <a:bodyPr wrap="none"/>
                <a:lstStyle/>
                <a:p>
                  <a:endParaRPr lang="en-US"/>
                </a:p>
              </p:txBody>
            </p:sp>
            <p:sp>
              <p:nvSpPr>
                <p:cNvPr id="55319" name="Line 36"/>
                <p:cNvSpPr>
                  <a:spLocks noChangeShapeType="1"/>
                </p:cNvSpPr>
                <p:nvPr/>
              </p:nvSpPr>
              <p:spPr bwMode="auto">
                <a:xfrm>
                  <a:off x="1831" y="3367"/>
                  <a:ext cx="0" cy="89"/>
                </a:xfrm>
                <a:prstGeom prst="line">
                  <a:avLst/>
                </a:prstGeom>
                <a:noFill/>
                <a:ln w="9525">
                  <a:solidFill>
                    <a:schemeClr val="tx1"/>
                  </a:solidFill>
                  <a:round/>
                  <a:headEnd/>
                  <a:tailEnd/>
                </a:ln>
              </p:spPr>
              <p:txBody>
                <a:bodyPr wrap="none"/>
                <a:lstStyle/>
                <a:p>
                  <a:endParaRPr lang="en-US"/>
                </a:p>
              </p:txBody>
            </p:sp>
            <p:sp>
              <p:nvSpPr>
                <p:cNvPr id="55320" name="Line 37"/>
                <p:cNvSpPr>
                  <a:spLocks noChangeShapeType="1"/>
                </p:cNvSpPr>
                <p:nvPr/>
              </p:nvSpPr>
              <p:spPr bwMode="auto">
                <a:xfrm>
                  <a:off x="3281" y="3367"/>
                  <a:ext cx="0" cy="89"/>
                </a:xfrm>
                <a:prstGeom prst="line">
                  <a:avLst/>
                </a:prstGeom>
                <a:noFill/>
                <a:ln w="9525">
                  <a:solidFill>
                    <a:schemeClr val="tx1"/>
                  </a:solidFill>
                  <a:round/>
                  <a:headEnd/>
                  <a:tailEnd/>
                </a:ln>
              </p:spPr>
              <p:txBody>
                <a:bodyPr wrap="none"/>
                <a:lstStyle/>
                <a:p>
                  <a:endParaRPr lang="en-US"/>
                </a:p>
              </p:txBody>
            </p:sp>
            <p:sp>
              <p:nvSpPr>
                <p:cNvPr id="55321" name="Line 38"/>
                <p:cNvSpPr>
                  <a:spLocks noChangeShapeType="1"/>
                </p:cNvSpPr>
                <p:nvPr/>
              </p:nvSpPr>
              <p:spPr bwMode="auto">
                <a:xfrm>
                  <a:off x="3764" y="3367"/>
                  <a:ext cx="0" cy="89"/>
                </a:xfrm>
                <a:prstGeom prst="line">
                  <a:avLst/>
                </a:prstGeom>
                <a:noFill/>
                <a:ln w="9525">
                  <a:solidFill>
                    <a:schemeClr val="tx1"/>
                  </a:solidFill>
                  <a:round/>
                  <a:headEnd/>
                  <a:tailEnd/>
                </a:ln>
              </p:spPr>
              <p:txBody>
                <a:bodyPr wrap="none"/>
                <a:lstStyle/>
                <a:p>
                  <a:endParaRPr lang="en-US"/>
                </a:p>
              </p:txBody>
            </p:sp>
            <p:sp>
              <p:nvSpPr>
                <p:cNvPr id="55322" name="Line 39"/>
                <p:cNvSpPr>
                  <a:spLocks noChangeShapeType="1"/>
                </p:cNvSpPr>
                <p:nvPr/>
              </p:nvSpPr>
              <p:spPr bwMode="auto">
                <a:xfrm>
                  <a:off x="1348" y="3380"/>
                  <a:ext cx="0" cy="59"/>
                </a:xfrm>
                <a:prstGeom prst="line">
                  <a:avLst/>
                </a:prstGeom>
                <a:noFill/>
                <a:ln w="9525">
                  <a:solidFill>
                    <a:schemeClr val="tx1"/>
                  </a:solidFill>
                  <a:round/>
                  <a:headEnd/>
                  <a:tailEnd/>
                </a:ln>
              </p:spPr>
              <p:txBody>
                <a:bodyPr wrap="none"/>
                <a:lstStyle/>
                <a:p>
                  <a:endParaRPr lang="en-US"/>
                </a:p>
              </p:txBody>
            </p:sp>
            <p:sp>
              <p:nvSpPr>
                <p:cNvPr id="55323" name="Line 40"/>
                <p:cNvSpPr>
                  <a:spLocks noChangeShapeType="1"/>
                </p:cNvSpPr>
                <p:nvPr/>
              </p:nvSpPr>
              <p:spPr bwMode="auto">
                <a:xfrm>
                  <a:off x="2798" y="3367"/>
                  <a:ext cx="0" cy="89"/>
                </a:xfrm>
                <a:prstGeom prst="line">
                  <a:avLst/>
                </a:prstGeom>
                <a:noFill/>
                <a:ln w="9525">
                  <a:solidFill>
                    <a:schemeClr val="tx1"/>
                  </a:solidFill>
                  <a:round/>
                  <a:headEnd/>
                  <a:tailEnd/>
                </a:ln>
              </p:spPr>
              <p:txBody>
                <a:bodyPr wrap="none"/>
                <a:lstStyle/>
                <a:p>
                  <a:endParaRPr lang="en-US"/>
                </a:p>
              </p:txBody>
            </p:sp>
            <p:sp>
              <p:nvSpPr>
                <p:cNvPr id="55324" name="Line 41"/>
                <p:cNvSpPr>
                  <a:spLocks noChangeShapeType="1"/>
                </p:cNvSpPr>
                <p:nvPr/>
              </p:nvSpPr>
              <p:spPr bwMode="auto">
                <a:xfrm>
                  <a:off x="4248" y="3380"/>
                  <a:ext cx="0" cy="59"/>
                </a:xfrm>
                <a:prstGeom prst="line">
                  <a:avLst/>
                </a:prstGeom>
                <a:noFill/>
                <a:ln w="9525">
                  <a:solidFill>
                    <a:schemeClr val="tx1"/>
                  </a:solidFill>
                  <a:round/>
                  <a:headEnd/>
                  <a:tailEnd/>
                </a:ln>
              </p:spPr>
              <p:txBody>
                <a:bodyPr wrap="none"/>
                <a:lstStyle/>
                <a:p>
                  <a:endParaRPr lang="en-US"/>
                </a:p>
              </p:txBody>
            </p:sp>
          </p:grpSp>
          <p:sp>
            <p:nvSpPr>
              <p:cNvPr id="55309" name="Freeform 42"/>
              <p:cNvSpPr>
                <a:spLocks/>
              </p:cNvSpPr>
              <p:nvPr/>
            </p:nvSpPr>
            <p:spPr bwMode="auto">
              <a:xfrm>
                <a:off x="1200" y="2465"/>
                <a:ext cx="3168" cy="935"/>
              </a:xfrm>
              <a:custGeom>
                <a:avLst/>
                <a:gdLst>
                  <a:gd name="T0" fmla="*/ 0 w 3350"/>
                  <a:gd name="T1" fmla="*/ 1 h 1271"/>
                  <a:gd name="T2" fmla="*/ 9 w 3350"/>
                  <a:gd name="T3" fmla="*/ 1 h 1271"/>
                  <a:gd name="T4" fmla="*/ 9 w 3350"/>
                  <a:gd name="T5" fmla="*/ 1 h 1271"/>
                  <a:gd name="T6" fmla="*/ 17 w 3350"/>
                  <a:gd name="T7" fmla="*/ 1 h 1271"/>
                  <a:gd name="T8" fmla="*/ 24 w 3350"/>
                  <a:gd name="T9" fmla="*/ 1 h 1271"/>
                  <a:gd name="T10" fmla="*/ 32 w 3350"/>
                  <a:gd name="T11" fmla="*/ 1 h 1271"/>
                  <a:gd name="T12" fmla="*/ 38 w 3350"/>
                  <a:gd name="T13" fmla="*/ 1 h 1271"/>
                  <a:gd name="T14" fmla="*/ 41 w 3350"/>
                  <a:gd name="T15" fmla="*/ 1 h 1271"/>
                  <a:gd name="T16" fmla="*/ 43 w 3350"/>
                  <a:gd name="T17" fmla="*/ 1 h 1271"/>
                  <a:gd name="T18" fmla="*/ 46 w 3350"/>
                  <a:gd name="T19" fmla="*/ 1 h 1271"/>
                  <a:gd name="T20" fmla="*/ 48 w 3350"/>
                  <a:gd name="T21" fmla="*/ 1 h 1271"/>
                  <a:gd name="T22" fmla="*/ 51 w 3350"/>
                  <a:gd name="T23" fmla="*/ 1 h 1271"/>
                  <a:gd name="T24" fmla="*/ 52 w 3350"/>
                  <a:gd name="T25" fmla="*/ 1 h 1271"/>
                  <a:gd name="T26" fmla="*/ 55 w 3350"/>
                  <a:gd name="T27" fmla="*/ 1 h 1271"/>
                  <a:gd name="T28" fmla="*/ 58 w 3350"/>
                  <a:gd name="T29" fmla="*/ 1 h 1271"/>
                  <a:gd name="T30" fmla="*/ 62 w 3350"/>
                  <a:gd name="T31" fmla="*/ 1 h 1271"/>
                  <a:gd name="T32" fmla="*/ 65 w 3350"/>
                  <a:gd name="T33" fmla="*/ 1 h 1271"/>
                  <a:gd name="T34" fmla="*/ 69 w 3350"/>
                  <a:gd name="T35" fmla="*/ 1 h 1271"/>
                  <a:gd name="T36" fmla="*/ 74 w 3350"/>
                  <a:gd name="T37" fmla="*/ 1 h 1271"/>
                  <a:gd name="T38" fmla="*/ 77 w 3350"/>
                  <a:gd name="T39" fmla="*/ 1 h 1271"/>
                  <a:gd name="T40" fmla="*/ 81 w 3350"/>
                  <a:gd name="T41" fmla="*/ 1 h 1271"/>
                  <a:gd name="T42" fmla="*/ 84 w 3350"/>
                  <a:gd name="T43" fmla="*/ 1 h 1271"/>
                  <a:gd name="T44" fmla="*/ 87 w 3350"/>
                  <a:gd name="T45" fmla="*/ 1 h 1271"/>
                  <a:gd name="T46" fmla="*/ 90 w 3350"/>
                  <a:gd name="T47" fmla="*/ 1 h 1271"/>
                  <a:gd name="T48" fmla="*/ 93 w 3350"/>
                  <a:gd name="T49" fmla="*/ 1 h 1271"/>
                  <a:gd name="T50" fmla="*/ 95 w 3350"/>
                  <a:gd name="T51" fmla="*/ 1 h 1271"/>
                  <a:gd name="T52" fmla="*/ 99 w 3350"/>
                  <a:gd name="T53" fmla="*/ 1 h 1271"/>
                  <a:gd name="T54" fmla="*/ 104 w 3350"/>
                  <a:gd name="T55" fmla="*/ 1 h 1271"/>
                  <a:gd name="T56" fmla="*/ 107 w 3350"/>
                  <a:gd name="T57" fmla="*/ 1 h 1271"/>
                  <a:gd name="T58" fmla="*/ 112 w 3350"/>
                  <a:gd name="T59" fmla="*/ 1 h 1271"/>
                  <a:gd name="T60" fmla="*/ 118 w 3350"/>
                  <a:gd name="T61" fmla="*/ 1 h 1271"/>
                  <a:gd name="T62" fmla="*/ 125 w 3350"/>
                  <a:gd name="T63" fmla="*/ 1 h 1271"/>
                  <a:gd name="T64" fmla="*/ 131 w 3350"/>
                  <a:gd name="T65" fmla="*/ 1 h 1271"/>
                  <a:gd name="T66" fmla="*/ 0 w 3350"/>
                  <a:gd name="T67" fmla="*/ 1 h 1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50"/>
                  <a:gd name="T103" fmla="*/ 0 h 1271"/>
                  <a:gd name="T104" fmla="*/ 3350 w 3350"/>
                  <a:gd name="T105" fmla="*/ 1271 h 1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50" h="1271">
                    <a:moveTo>
                      <a:pt x="0" y="1271"/>
                    </a:moveTo>
                    <a:lnTo>
                      <a:pt x="69" y="1262"/>
                    </a:lnTo>
                    <a:lnTo>
                      <a:pt x="130" y="1257"/>
                    </a:lnTo>
                    <a:cubicBezTo>
                      <a:pt x="185" y="1251"/>
                      <a:pt x="321" y="1244"/>
                      <a:pt x="399" y="1229"/>
                    </a:cubicBezTo>
                    <a:cubicBezTo>
                      <a:pt x="476" y="1215"/>
                      <a:pt x="525" y="1198"/>
                      <a:pt x="594" y="1170"/>
                    </a:cubicBezTo>
                    <a:cubicBezTo>
                      <a:pt x="662" y="1142"/>
                      <a:pt x="753" y="1094"/>
                      <a:pt x="810" y="1061"/>
                    </a:cubicBezTo>
                    <a:cubicBezTo>
                      <a:pt x="868" y="1027"/>
                      <a:pt x="902" y="998"/>
                      <a:pt x="938" y="967"/>
                    </a:cubicBezTo>
                    <a:cubicBezTo>
                      <a:pt x="975" y="936"/>
                      <a:pt x="1005" y="902"/>
                      <a:pt x="1029" y="875"/>
                    </a:cubicBezTo>
                    <a:cubicBezTo>
                      <a:pt x="1053" y="848"/>
                      <a:pt x="1060" y="838"/>
                      <a:pt x="1083" y="804"/>
                    </a:cubicBezTo>
                    <a:lnTo>
                      <a:pt x="1172" y="667"/>
                    </a:lnTo>
                    <a:lnTo>
                      <a:pt x="1226" y="566"/>
                    </a:lnTo>
                    <a:lnTo>
                      <a:pt x="1278" y="456"/>
                    </a:lnTo>
                    <a:lnTo>
                      <a:pt x="1330" y="346"/>
                    </a:lnTo>
                    <a:lnTo>
                      <a:pt x="1395" y="223"/>
                    </a:lnTo>
                    <a:cubicBezTo>
                      <a:pt x="1421" y="181"/>
                      <a:pt x="1452" y="129"/>
                      <a:pt x="1483" y="95"/>
                    </a:cubicBezTo>
                    <a:cubicBezTo>
                      <a:pt x="1514" y="62"/>
                      <a:pt x="1550" y="38"/>
                      <a:pt x="1581" y="22"/>
                    </a:cubicBezTo>
                    <a:cubicBezTo>
                      <a:pt x="1612" y="7"/>
                      <a:pt x="1640" y="4"/>
                      <a:pt x="1671" y="2"/>
                    </a:cubicBezTo>
                    <a:cubicBezTo>
                      <a:pt x="1701" y="1"/>
                      <a:pt x="1731" y="0"/>
                      <a:pt x="1764" y="12"/>
                    </a:cubicBezTo>
                    <a:cubicBezTo>
                      <a:pt x="1798" y="24"/>
                      <a:pt x="1838" y="42"/>
                      <a:pt x="1871" y="76"/>
                    </a:cubicBezTo>
                    <a:cubicBezTo>
                      <a:pt x="1904" y="110"/>
                      <a:pt x="1926" y="155"/>
                      <a:pt x="1960" y="216"/>
                    </a:cubicBezTo>
                    <a:cubicBezTo>
                      <a:pt x="1994" y="277"/>
                      <a:pt x="2045" y="385"/>
                      <a:pt x="2072" y="443"/>
                    </a:cubicBezTo>
                    <a:cubicBezTo>
                      <a:pt x="2099" y="501"/>
                      <a:pt x="2100" y="514"/>
                      <a:pt x="2124" y="562"/>
                    </a:cubicBezTo>
                    <a:cubicBezTo>
                      <a:pt x="2148" y="610"/>
                      <a:pt x="2186" y="683"/>
                      <a:pt x="2214" y="730"/>
                    </a:cubicBezTo>
                    <a:lnTo>
                      <a:pt x="2293" y="845"/>
                    </a:lnTo>
                    <a:cubicBezTo>
                      <a:pt x="2315" y="876"/>
                      <a:pt x="2329" y="890"/>
                      <a:pt x="2349" y="911"/>
                    </a:cubicBezTo>
                    <a:cubicBezTo>
                      <a:pt x="2369" y="933"/>
                      <a:pt x="2384" y="949"/>
                      <a:pt x="2414" y="973"/>
                    </a:cubicBezTo>
                    <a:cubicBezTo>
                      <a:pt x="2444" y="998"/>
                      <a:pt x="2492" y="1037"/>
                      <a:pt x="2528" y="1061"/>
                    </a:cubicBezTo>
                    <a:lnTo>
                      <a:pt x="2630" y="1115"/>
                    </a:lnTo>
                    <a:lnTo>
                      <a:pt x="2735" y="1161"/>
                    </a:lnTo>
                    <a:lnTo>
                      <a:pt x="2839" y="1194"/>
                    </a:lnTo>
                    <a:cubicBezTo>
                      <a:pt x="2886" y="1207"/>
                      <a:pt x="2954" y="1229"/>
                      <a:pt x="3014" y="1240"/>
                    </a:cubicBezTo>
                    <a:cubicBezTo>
                      <a:pt x="3075" y="1251"/>
                      <a:pt x="3147" y="1253"/>
                      <a:pt x="3203" y="1257"/>
                    </a:cubicBezTo>
                    <a:lnTo>
                      <a:pt x="3350" y="1266"/>
                    </a:lnTo>
                    <a:lnTo>
                      <a:pt x="0" y="1271"/>
                    </a:lnTo>
                    <a:close/>
                  </a:path>
                </a:pathLst>
              </a:custGeom>
              <a:noFill/>
              <a:ln w="22225">
                <a:solidFill>
                  <a:schemeClr val="tx1"/>
                </a:solidFill>
                <a:round/>
                <a:headEnd/>
                <a:tailEnd/>
              </a:ln>
            </p:spPr>
            <p:txBody>
              <a:bodyPr wrap="none"/>
              <a:lstStyle/>
              <a:p>
                <a:endParaRPr lang="en-US"/>
              </a:p>
            </p:txBody>
          </p:sp>
        </p:grpSp>
      </p:grpSp>
      <p:sp>
        <p:nvSpPr>
          <p:cNvPr id="44" name="Date Placeholder 43"/>
          <p:cNvSpPr>
            <a:spLocks noGrp="1"/>
          </p:cNvSpPr>
          <p:nvPr>
            <p:ph type="dt" sz="half" idx="10"/>
          </p:nvPr>
        </p:nvSpPr>
        <p:spPr/>
        <p:txBody>
          <a:bodyPr/>
          <a:lstStyle/>
          <a:p>
            <a:fld id="{423E3702-46A3-4827-968E-A4B9D96E530D}" type="datetime1">
              <a:rPr lang="en-US" smtClean="0"/>
              <a:t>31-May-18</a:t>
            </a:fld>
            <a:endParaRPr lang="en-US"/>
          </a:p>
        </p:txBody>
      </p:sp>
      <p:sp>
        <p:nvSpPr>
          <p:cNvPr id="45" name="Slide Number Placeholder 44"/>
          <p:cNvSpPr>
            <a:spLocks noGrp="1"/>
          </p:cNvSpPr>
          <p:nvPr>
            <p:ph type="sldNum" sz="quarter" idx="12"/>
          </p:nvPr>
        </p:nvSpPr>
        <p:spPr/>
        <p:txBody>
          <a:bodyPr/>
          <a:lstStyle/>
          <a:p>
            <a:fld id="{B3501F9E-DD97-4C64-9E33-AE28349A8AEA}" type="slidenum">
              <a:rPr lang="en-US" smtClean="0"/>
              <a:pPr/>
              <a:t>33</a:t>
            </a:fld>
            <a:endParaRPr lang="en-US"/>
          </a:p>
        </p:txBody>
      </p:sp>
      <p:sp>
        <p:nvSpPr>
          <p:cNvPr id="46" name="Footer Placeholder 4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5059">
                                            <p:bg/>
                                          </p:spTgt>
                                        </p:tgtEl>
                                        <p:attrNameLst>
                                          <p:attrName>style.visibility</p:attrName>
                                        </p:attrNameLst>
                                      </p:cBhvr>
                                      <p:to>
                                        <p:strVal val="visible"/>
                                      </p:to>
                                    </p:set>
                                    <p:animEffect transition="in" filter="wipe(left)">
                                      <p:cBhvr>
                                        <p:cTn id="7" dur="1000"/>
                                        <p:tgtEl>
                                          <p:spTgt spid="685059">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5059">
                                            <p:txEl>
                                              <p:pRg st="1" end="1"/>
                                            </p:txEl>
                                          </p:spTgt>
                                        </p:tgtEl>
                                        <p:attrNameLst>
                                          <p:attrName>style.visibility</p:attrName>
                                        </p:attrNameLst>
                                      </p:cBhvr>
                                      <p:to>
                                        <p:strVal val="visible"/>
                                      </p:to>
                                    </p:set>
                                    <p:animEffect transition="in" filter="wipe(left)">
                                      <p:cBhvr>
                                        <p:cTn id="12" dur="1000"/>
                                        <p:tgtEl>
                                          <p:spTgt spid="685059">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par>
                          <p:cTn id="17" fill="hold">
                            <p:stCondLst>
                              <p:cond delay="2500"/>
                            </p:stCondLst>
                            <p:childTnLst>
                              <p:par>
                                <p:cTn id="18" presetID="22" presetClass="entr" presetSubtype="8" fill="hold" nodeType="afterEffect">
                                  <p:stCondLst>
                                    <p:cond delay="50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85059">
                                            <p:txEl>
                                              <p:pRg st="2" end="2"/>
                                            </p:txEl>
                                          </p:spTgt>
                                        </p:tgtEl>
                                        <p:attrNameLst>
                                          <p:attrName>style.visibility</p:attrName>
                                        </p:attrNameLst>
                                      </p:cBhvr>
                                      <p:to>
                                        <p:strVal val="visible"/>
                                      </p:to>
                                    </p:set>
                                    <p:animEffect transition="in" filter="wipe(left)">
                                      <p:cBhvr>
                                        <p:cTn id="25" dur="1000"/>
                                        <p:tgtEl>
                                          <p:spTgt spid="685059">
                                            <p:txEl>
                                              <p:pRg st="2" end="2"/>
                                            </p:txEl>
                                          </p:spTgt>
                                        </p:tgtEl>
                                      </p:cBhvr>
                                    </p:animEffect>
                                  </p:childTnLst>
                                </p:cTn>
                              </p:par>
                            </p:childTnLst>
                          </p:cTn>
                        </p:par>
                        <p:par>
                          <p:cTn id="26" fill="hold">
                            <p:stCondLst>
                              <p:cond delay="1000"/>
                            </p:stCondLst>
                            <p:childTnLst>
                              <p:par>
                                <p:cTn id="27" presetID="22" presetClass="entr" presetSubtype="8" fill="hold" nodeType="afterEffect">
                                  <p:stCondLst>
                                    <p:cond delay="150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30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5059">
                                            <p:txEl>
                                              <p:pRg st="3" end="3"/>
                                            </p:txEl>
                                          </p:spTgt>
                                        </p:tgtEl>
                                        <p:attrNameLst>
                                          <p:attrName>style.visibility</p:attrName>
                                        </p:attrNameLst>
                                      </p:cBhvr>
                                      <p:to>
                                        <p:strVal val="visible"/>
                                      </p:to>
                                    </p:set>
                                    <p:animEffect transition="in" filter="wipe(left)">
                                      <p:cBhvr>
                                        <p:cTn id="34" dur="1000"/>
                                        <p:tgtEl>
                                          <p:spTgt spid="685059">
                                            <p:txEl>
                                              <p:pRg st="3" end="3"/>
                                            </p:txEl>
                                          </p:spTgt>
                                        </p:tgtEl>
                                      </p:cBhvr>
                                    </p:animEffect>
                                  </p:childTnLst>
                                </p:cTn>
                              </p:par>
                            </p:childTnLst>
                          </p:cTn>
                        </p:par>
                        <p:par>
                          <p:cTn id="35" fill="hold">
                            <p:stCondLst>
                              <p:cond delay="1000"/>
                            </p:stCondLst>
                            <p:childTnLst>
                              <p:par>
                                <p:cTn id="36" presetID="22" presetClass="entr" presetSubtype="8" fill="hold" nodeType="afterEffect">
                                  <p:stCondLst>
                                    <p:cond delay="150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10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85059">
                                            <p:txEl>
                                              <p:pRg st="4" end="4"/>
                                            </p:txEl>
                                          </p:spTgt>
                                        </p:tgtEl>
                                        <p:attrNameLst>
                                          <p:attrName>style.visibility</p:attrName>
                                        </p:attrNameLst>
                                      </p:cBhvr>
                                      <p:to>
                                        <p:strVal val="visible"/>
                                      </p:to>
                                    </p:set>
                                    <p:animEffect transition="in" filter="wipe(left)">
                                      <p:cBhvr>
                                        <p:cTn id="43" dur="1000"/>
                                        <p:tgtEl>
                                          <p:spTgt spid="685059">
                                            <p:txEl>
                                              <p:pRg st="4" end="4"/>
                                            </p:txEl>
                                          </p:spTgt>
                                        </p:tgtEl>
                                      </p:cBhvr>
                                    </p:animEffect>
                                  </p:childTnLst>
                                </p:cTn>
                              </p:par>
                            </p:childTnLst>
                          </p:cTn>
                        </p:par>
                        <p:par>
                          <p:cTn id="44" fill="hold">
                            <p:stCondLst>
                              <p:cond delay="1000"/>
                            </p:stCondLst>
                            <p:childTnLst>
                              <p:par>
                                <p:cTn id="45" presetID="22" presetClass="entr" presetSubtype="8" fill="hold" nodeType="afterEffect">
                                  <p:stCondLst>
                                    <p:cond delay="100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152400"/>
            <a:ext cx="9145588" cy="762000"/>
          </a:xfrm>
          <a:blipFill dpi="0" rotWithShape="1">
            <a:blip r:embed="rId3"/>
            <a:srcRect/>
            <a:tile tx="0" ty="0" sx="100000" sy="100000" flip="none" algn="tl"/>
          </a:blipFill>
        </p:spPr>
        <p:txBody>
          <a:bodyPr/>
          <a:lstStyle/>
          <a:p>
            <a:pPr eaLnBrk="1" hangingPunct="1"/>
            <a:r>
              <a:rPr lang="en-US" altLang="en-US" smtClean="0"/>
              <a:t>The Standard Normal Table</a:t>
            </a:r>
            <a:endParaRPr lang="en-US" smtClean="0"/>
          </a:p>
        </p:txBody>
      </p:sp>
      <p:sp>
        <p:nvSpPr>
          <p:cNvPr id="56323" name="Text Box 3"/>
          <p:cNvSpPr txBox="1">
            <a:spLocks noChangeArrowheads="1"/>
          </p:cNvSpPr>
          <p:nvPr/>
        </p:nvSpPr>
        <p:spPr bwMode="auto">
          <a:xfrm>
            <a:off x="288925" y="1177925"/>
            <a:ext cx="8016875" cy="830997"/>
          </a:xfrm>
          <a:prstGeom prst="rect">
            <a:avLst/>
          </a:prstGeom>
          <a:noFill/>
          <a:ln w="9525">
            <a:noFill/>
            <a:miter lim="800000"/>
            <a:headEnd/>
            <a:tailEnd/>
          </a:ln>
        </p:spPr>
        <p:txBody>
          <a:bodyPr>
            <a:spAutoFit/>
          </a:bodyPr>
          <a:lstStyle/>
          <a:p>
            <a:pPr>
              <a:spcBef>
                <a:spcPct val="0"/>
              </a:spcBef>
            </a:pPr>
            <a:r>
              <a:rPr lang="en-US" sz="2400" b="1" dirty="0"/>
              <a:t>Example</a:t>
            </a:r>
            <a:r>
              <a:rPr lang="en-US" sz="2400" dirty="0">
                <a:latin typeface="Times New Roman" pitchFamily="18" charset="0"/>
              </a:rPr>
              <a:t>:</a:t>
            </a:r>
          </a:p>
          <a:p>
            <a:pPr>
              <a:spcBef>
                <a:spcPct val="0"/>
              </a:spcBef>
            </a:pPr>
            <a:r>
              <a:rPr lang="en-US" sz="2400" dirty="0"/>
              <a:t>Find the cumulative area that corresponds to a </a:t>
            </a:r>
            <a:r>
              <a:rPr lang="en-US" sz="2400" i="1" dirty="0"/>
              <a:t>z</a:t>
            </a:r>
            <a:r>
              <a:rPr lang="en-US" sz="2400" dirty="0">
                <a:latin typeface="Times New Roman" pitchFamily="18" charset="0"/>
              </a:rPr>
              <a:t>-</a:t>
            </a:r>
            <a:r>
              <a:rPr lang="en-US" sz="2400" dirty="0"/>
              <a:t>score of 2.71.</a:t>
            </a:r>
          </a:p>
        </p:txBody>
      </p:sp>
      <p:graphicFrame>
        <p:nvGraphicFramePr>
          <p:cNvPr id="687230" name="Group 126"/>
          <p:cNvGraphicFramePr>
            <a:graphicFrameLocks noGrp="1"/>
          </p:cNvGraphicFramePr>
          <p:nvPr/>
        </p:nvGraphicFramePr>
        <p:xfrm>
          <a:off x="838200" y="2665413"/>
          <a:ext cx="7391397" cy="1114427"/>
        </p:xfrm>
        <a:graphic>
          <a:graphicData uri="http://schemas.openxmlformats.org/drawingml/2006/table">
            <a:tbl>
              <a:tblPr/>
              <a:tblGrid>
                <a:gridCol w="686377"/>
                <a:gridCol w="670502"/>
                <a:gridCol w="670502"/>
                <a:gridCol w="670502"/>
                <a:gridCol w="670502"/>
                <a:gridCol w="670502"/>
                <a:gridCol w="670502"/>
                <a:gridCol w="670502"/>
                <a:gridCol w="670502"/>
                <a:gridCol w="670502"/>
                <a:gridCol w="670502"/>
              </a:tblGrid>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z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.00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.01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.02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.03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.04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.05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.06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.07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.09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0.0 </a:t>
                      </a:r>
                      <a:endParaRPr kumimoji="0" lang="en-US" sz="2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.5000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.5040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.5080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.5120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.5160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.5199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.5239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.5279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.5319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.5359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0.1 </a:t>
                      </a:r>
                      <a:endParaRPr kumimoji="0" lang="en-US" sz="2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.5398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.5438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.5478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.5517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.5557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.5596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.5636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.5675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.5714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.5753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0.2 </a:t>
                      </a:r>
                      <a:endParaRPr kumimoji="0" lang="en-US" sz="2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.5793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.5832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.5871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.5910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.5948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.5987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.6026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.6064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.6103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.6141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graphicFrame>
        <p:nvGraphicFramePr>
          <p:cNvPr id="687232" name="Group 128"/>
          <p:cNvGraphicFramePr>
            <a:graphicFrameLocks noGrp="1"/>
          </p:cNvGraphicFramePr>
          <p:nvPr/>
        </p:nvGraphicFramePr>
        <p:xfrm>
          <a:off x="838200" y="4114800"/>
          <a:ext cx="7391400" cy="823914"/>
        </p:xfrm>
        <a:graphic>
          <a:graphicData uri="http://schemas.openxmlformats.org/drawingml/2006/table">
            <a:tbl>
              <a:tblPr/>
              <a:tblGrid>
                <a:gridCol w="663575"/>
                <a:gridCol w="663575"/>
                <a:gridCol w="663575"/>
                <a:gridCol w="663575"/>
                <a:gridCol w="663575"/>
                <a:gridCol w="663575"/>
                <a:gridCol w="663575"/>
                <a:gridCol w="663575"/>
                <a:gridCol w="663575"/>
                <a:gridCol w="663575"/>
                <a:gridCol w="755650"/>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2.6 </a:t>
                      </a:r>
                      <a:endParaRPr kumimoji="0" lang="en-US" sz="2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.9953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.9955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.9956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.9957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.9959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.9960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.9961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.9962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.9963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.9964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2.7 </a:t>
                      </a:r>
                      <a:endParaRPr kumimoji="0" lang="en-US" sz="2000" b="1"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.9965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.9966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.9967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.9968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.9969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.9970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.9971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.9972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.9973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.9974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2.8 </a:t>
                      </a:r>
                      <a:endParaRPr kumimoji="0" lang="en-US" sz="2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.9974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.9975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.9976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.9977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.9977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.9978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.9979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.9980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.9981 </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9999">
                        <a:alpha val="50000"/>
                      </a:srgbClr>
                    </a:solidFill>
                  </a:tcPr>
                </a:tc>
              </a:tr>
            </a:tbl>
          </a:graphicData>
        </a:graphic>
      </p:graphicFrame>
      <p:sp>
        <p:nvSpPr>
          <p:cNvPr id="687222" name="Oval 118"/>
          <p:cNvSpPr>
            <a:spLocks noChangeArrowheads="1"/>
          </p:cNvSpPr>
          <p:nvPr/>
        </p:nvSpPr>
        <p:spPr bwMode="auto">
          <a:xfrm>
            <a:off x="2209800" y="4419600"/>
            <a:ext cx="596900" cy="258763"/>
          </a:xfrm>
          <a:prstGeom prst="ellipse">
            <a:avLst/>
          </a:prstGeom>
          <a:noFill/>
          <a:ln w="28575">
            <a:solidFill>
              <a:schemeClr val="folHlink"/>
            </a:solidFill>
            <a:round/>
            <a:headEnd/>
            <a:tailEnd/>
          </a:ln>
        </p:spPr>
        <p:txBody>
          <a:bodyPr wrap="none" anchor="ctr"/>
          <a:lstStyle/>
          <a:p>
            <a:endParaRPr lang="en-US"/>
          </a:p>
        </p:txBody>
      </p:sp>
      <p:sp>
        <p:nvSpPr>
          <p:cNvPr id="687223" name="Text Box 119"/>
          <p:cNvSpPr txBox="1">
            <a:spLocks noChangeArrowheads="1"/>
          </p:cNvSpPr>
          <p:nvPr/>
        </p:nvSpPr>
        <p:spPr bwMode="auto">
          <a:xfrm>
            <a:off x="533400" y="5105400"/>
            <a:ext cx="8229600" cy="830997"/>
          </a:xfrm>
          <a:prstGeom prst="rect">
            <a:avLst/>
          </a:prstGeom>
          <a:noFill/>
          <a:ln w="9525">
            <a:noFill/>
            <a:miter lim="800000"/>
            <a:headEnd/>
            <a:tailEnd/>
          </a:ln>
        </p:spPr>
        <p:txBody>
          <a:bodyPr>
            <a:spAutoFit/>
          </a:bodyPr>
          <a:lstStyle/>
          <a:p>
            <a:pPr>
              <a:spcBef>
                <a:spcPct val="0"/>
              </a:spcBef>
            </a:pPr>
            <a:r>
              <a:rPr lang="en-US" sz="2400" dirty="0"/>
              <a:t>Find the area by finding 2.7 in the left hand column, and then moving across the row to the column under 0.01.</a:t>
            </a:r>
          </a:p>
        </p:txBody>
      </p:sp>
      <p:sp>
        <p:nvSpPr>
          <p:cNvPr id="687224" name="Text Box 120"/>
          <p:cNvSpPr txBox="1">
            <a:spLocks noChangeArrowheads="1"/>
          </p:cNvSpPr>
          <p:nvPr/>
        </p:nvSpPr>
        <p:spPr bwMode="auto">
          <a:xfrm>
            <a:off x="533400" y="6019800"/>
            <a:ext cx="7696200" cy="457200"/>
          </a:xfrm>
          <a:prstGeom prst="rect">
            <a:avLst/>
          </a:prstGeom>
          <a:noFill/>
          <a:ln w="9525">
            <a:noFill/>
            <a:miter lim="800000"/>
            <a:headEnd/>
            <a:tailEnd/>
          </a:ln>
        </p:spPr>
        <p:txBody>
          <a:bodyPr>
            <a:spAutoFit/>
          </a:bodyPr>
          <a:lstStyle/>
          <a:p>
            <a:pPr>
              <a:spcBef>
                <a:spcPct val="0"/>
              </a:spcBef>
            </a:pPr>
            <a:r>
              <a:rPr lang="en-US" sz="2400" dirty="0"/>
              <a:t>The area to the left of </a:t>
            </a:r>
            <a:r>
              <a:rPr lang="en-US" sz="2400" i="1" dirty="0"/>
              <a:t>z</a:t>
            </a:r>
            <a:r>
              <a:rPr lang="en-US" sz="2400" dirty="0"/>
              <a:t> = 2.71 is 0.9966.</a:t>
            </a:r>
          </a:p>
        </p:txBody>
      </p:sp>
      <p:sp>
        <p:nvSpPr>
          <p:cNvPr id="687225" name="Rectangle 121"/>
          <p:cNvSpPr>
            <a:spLocks noChangeArrowheads="1"/>
          </p:cNvSpPr>
          <p:nvPr/>
        </p:nvSpPr>
        <p:spPr bwMode="auto">
          <a:xfrm>
            <a:off x="2857500" y="2300288"/>
            <a:ext cx="2709863" cy="369887"/>
          </a:xfrm>
          <a:prstGeom prst="rect">
            <a:avLst/>
          </a:prstGeom>
          <a:noFill/>
          <a:ln w="9525">
            <a:noFill/>
            <a:miter lim="800000"/>
            <a:headEnd/>
            <a:tailEnd/>
          </a:ln>
        </p:spPr>
        <p:txBody>
          <a:bodyPr wrap="none">
            <a:spAutoFit/>
          </a:bodyPr>
          <a:lstStyle/>
          <a:p>
            <a:pPr>
              <a:spcBef>
                <a:spcPct val="0"/>
              </a:spcBef>
            </a:pPr>
            <a:r>
              <a:rPr lang="en-US" sz="1800" dirty="0"/>
              <a:t>Standard Normal Table</a:t>
            </a:r>
          </a:p>
        </p:txBody>
      </p:sp>
      <p:sp>
        <p:nvSpPr>
          <p:cNvPr id="687226" name="Line 122"/>
          <p:cNvSpPr>
            <a:spLocks noChangeShapeType="1"/>
          </p:cNvSpPr>
          <p:nvPr/>
        </p:nvSpPr>
        <p:spPr bwMode="auto">
          <a:xfrm>
            <a:off x="457200" y="4495800"/>
            <a:ext cx="342900" cy="0"/>
          </a:xfrm>
          <a:prstGeom prst="line">
            <a:avLst/>
          </a:prstGeom>
          <a:noFill/>
          <a:ln w="38100" cmpd="dbl">
            <a:solidFill>
              <a:schemeClr val="folHlink"/>
            </a:solidFill>
            <a:round/>
            <a:headEnd/>
            <a:tailEnd type="triangle" w="med" len="med"/>
          </a:ln>
        </p:spPr>
        <p:txBody>
          <a:bodyPr wrap="none"/>
          <a:lstStyle/>
          <a:p>
            <a:endParaRPr lang="en-US"/>
          </a:p>
        </p:txBody>
      </p:sp>
      <p:sp>
        <p:nvSpPr>
          <p:cNvPr id="687227" name="Line 123"/>
          <p:cNvSpPr>
            <a:spLocks noChangeShapeType="1"/>
          </p:cNvSpPr>
          <p:nvPr/>
        </p:nvSpPr>
        <p:spPr bwMode="auto">
          <a:xfrm rot="5400000">
            <a:off x="2361406" y="2499519"/>
            <a:ext cx="280988" cy="0"/>
          </a:xfrm>
          <a:prstGeom prst="line">
            <a:avLst/>
          </a:prstGeom>
          <a:noFill/>
          <a:ln w="38100" cmpd="dbl">
            <a:solidFill>
              <a:schemeClr val="folHlink"/>
            </a:solidFill>
            <a:round/>
            <a:headEnd/>
            <a:tailEnd type="triangle" w="med" len="med"/>
          </a:ln>
        </p:spPr>
        <p:txBody>
          <a:bodyPr wrap="none"/>
          <a:lstStyle/>
          <a:p>
            <a:endParaRPr lang="en-US"/>
          </a:p>
        </p:txBody>
      </p:sp>
      <p:sp>
        <p:nvSpPr>
          <p:cNvPr id="13" name="Date Placeholder 12"/>
          <p:cNvSpPr>
            <a:spLocks noGrp="1"/>
          </p:cNvSpPr>
          <p:nvPr>
            <p:ph type="dt" sz="half" idx="10"/>
          </p:nvPr>
        </p:nvSpPr>
        <p:spPr/>
        <p:txBody>
          <a:bodyPr/>
          <a:lstStyle/>
          <a:p>
            <a:fld id="{766A1442-2614-442D-BB78-17CCCDFA4BF8}" type="datetime1">
              <a:rPr lang="en-US" smtClean="0"/>
              <a:t>31-May-18</a:t>
            </a:fld>
            <a:endParaRPr lang="en-US"/>
          </a:p>
        </p:txBody>
      </p:sp>
      <p:sp>
        <p:nvSpPr>
          <p:cNvPr id="14" name="Slide Number Placeholder 13"/>
          <p:cNvSpPr>
            <a:spLocks noGrp="1"/>
          </p:cNvSpPr>
          <p:nvPr>
            <p:ph type="sldNum" sz="quarter" idx="12"/>
          </p:nvPr>
        </p:nvSpPr>
        <p:spPr/>
        <p:txBody>
          <a:bodyPr/>
          <a:lstStyle/>
          <a:p>
            <a:fld id="{B3501F9E-DD97-4C64-9E33-AE28349A8AEA}" type="slidenum">
              <a:rPr lang="en-US" smtClean="0"/>
              <a:pPr/>
              <a:t>34</a:t>
            </a:fld>
            <a:endParaRPr lang="en-US"/>
          </a:p>
        </p:txBody>
      </p:sp>
      <p:sp>
        <p:nvSpPr>
          <p:cNvPr id="15" name="Footer Placeholder 14"/>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722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87230"/>
                                        </p:tgtEl>
                                        <p:attrNameLst>
                                          <p:attrName>style.visibility</p:attrName>
                                        </p:attrNameLst>
                                      </p:cBhvr>
                                      <p:to>
                                        <p:strVal val="visible"/>
                                      </p:to>
                                    </p:set>
                                    <p:animEffect transition="in" filter="wipe(up)">
                                      <p:cBhvr>
                                        <p:cTn id="10" dur="1000"/>
                                        <p:tgtEl>
                                          <p:spTgt spid="687230"/>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687232"/>
                                        </p:tgtEl>
                                        <p:attrNameLst>
                                          <p:attrName>style.visibility</p:attrName>
                                        </p:attrNameLst>
                                      </p:cBhvr>
                                      <p:to>
                                        <p:strVal val="visible"/>
                                      </p:to>
                                    </p:set>
                                    <p:animEffect transition="in" filter="wipe(up)">
                                      <p:cBhvr>
                                        <p:cTn id="14" dur="1000"/>
                                        <p:tgtEl>
                                          <p:spTgt spid="68723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72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687226"/>
                                        </p:tgtEl>
                                        <p:attrNameLst>
                                          <p:attrName>style.visibility</p:attrName>
                                        </p:attrNameLst>
                                      </p:cBhvr>
                                      <p:to>
                                        <p:strVal val="visible"/>
                                      </p:to>
                                    </p:set>
                                    <p:animEffect transition="in" filter="fade">
                                      <p:cBhvr>
                                        <p:cTn id="23" dur="1000"/>
                                        <p:tgtEl>
                                          <p:spTgt spid="687226"/>
                                        </p:tgtEl>
                                      </p:cBhvr>
                                    </p:animEffect>
                                    <p:anim calcmode="lin" valueType="num">
                                      <p:cBhvr>
                                        <p:cTn id="24" dur="1000" fill="hold"/>
                                        <p:tgtEl>
                                          <p:spTgt spid="687226"/>
                                        </p:tgtEl>
                                        <p:attrNameLst>
                                          <p:attrName>ppt_x</p:attrName>
                                        </p:attrNameLst>
                                      </p:cBhvr>
                                      <p:tavLst>
                                        <p:tav tm="0">
                                          <p:val>
                                            <p:strVal val="#ppt_x"/>
                                          </p:val>
                                        </p:tav>
                                        <p:tav tm="100000">
                                          <p:val>
                                            <p:strVal val="#ppt_x"/>
                                          </p:val>
                                        </p:tav>
                                      </p:tavLst>
                                    </p:anim>
                                    <p:anim calcmode="lin" valueType="num">
                                      <p:cBhvr>
                                        <p:cTn id="25" dur="1000" fill="hold"/>
                                        <p:tgtEl>
                                          <p:spTgt spid="687226"/>
                                        </p:tgtEl>
                                        <p:attrNameLst>
                                          <p:attrName>ppt_y</p:attrName>
                                        </p:attrNameLst>
                                      </p:cBhvr>
                                      <p:tavLst>
                                        <p:tav tm="0">
                                          <p:val>
                                            <p:strVal val="#ppt_y-.1"/>
                                          </p:val>
                                        </p:tav>
                                        <p:tav tm="100000">
                                          <p:val>
                                            <p:strVal val="#ppt_y"/>
                                          </p:val>
                                        </p:tav>
                                      </p:tavLst>
                                    </p:anim>
                                  </p:childTnLst>
                                </p:cTn>
                              </p:par>
                              <p:par>
                                <p:cTn id="26" presetID="64" presetClass="path" presetSubtype="0" accel="50000" decel="50000" fill="hold" grpId="1" nodeType="withEffect">
                                  <p:stCondLst>
                                    <p:cond delay="0"/>
                                  </p:stCondLst>
                                  <p:childTnLst>
                                    <p:animMotion origin="layout" path="M -0.00347 0.00185 L -0.00347 -0.24259 " pathEditMode="relative" rAng="0" ptsTypes="AA">
                                      <p:cBhvr>
                                        <p:cTn id="27" dur="2000" spd="-100000" fill="hold"/>
                                        <p:tgtEl>
                                          <p:spTgt spid="687226"/>
                                        </p:tgtEl>
                                        <p:attrNameLst>
                                          <p:attrName>ppt_x</p:attrName>
                                          <p:attrName>ppt_y</p:attrName>
                                        </p:attrNameLst>
                                      </p:cBhvr>
                                      <p:rCtr x="0" y="-122"/>
                                    </p:animMotion>
                                  </p:childTnLst>
                                </p:cTn>
                              </p:par>
                            </p:childTnLst>
                          </p:cTn>
                        </p:par>
                        <p:par>
                          <p:cTn id="28" fill="hold">
                            <p:stCondLst>
                              <p:cond delay="2000"/>
                            </p:stCondLst>
                            <p:childTnLst>
                              <p:par>
                                <p:cTn id="29" presetID="2" presetClass="entr" presetSubtype="2" fill="hold" grpId="0" nodeType="afterEffect">
                                  <p:stCondLst>
                                    <p:cond delay="0"/>
                                  </p:stCondLst>
                                  <p:childTnLst>
                                    <p:set>
                                      <p:cBhvr>
                                        <p:cTn id="30" dur="1" fill="hold">
                                          <p:stCondLst>
                                            <p:cond delay="0"/>
                                          </p:stCondLst>
                                        </p:cTn>
                                        <p:tgtEl>
                                          <p:spTgt spid="687227"/>
                                        </p:tgtEl>
                                        <p:attrNameLst>
                                          <p:attrName>style.visibility</p:attrName>
                                        </p:attrNameLst>
                                      </p:cBhvr>
                                      <p:to>
                                        <p:strVal val="visible"/>
                                      </p:to>
                                    </p:set>
                                    <p:anim calcmode="lin" valueType="num">
                                      <p:cBhvr additive="base">
                                        <p:cTn id="31" dur="1000" fill="hold"/>
                                        <p:tgtEl>
                                          <p:spTgt spid="687227"/>
                                        </p:tgtEl>
                                        <p:attrNameLst>
                                          <p:attrName>ppt_x</p:attrName>
                                        </p:attrNameLst>
                                      </p:cBhvr>
                                      <p:tavLst>
                                        <p:tav tm="0">
                                          <p:val>
                                            <p:strVal val="1+#ppt_w/2"/>
                                          </p:val>
                                        </p:tav>
                                        <p:tav tm="100000">
                                          <p:val>
                                            <p:strVal val="#ppt_x"/>
                                          </p:val>
                                        </p:tav>
                                      </p:tavLst>
                                    </p:anim>
                                    <p:anim calcmode="lin" valueType="num">
                                      <p:cBhvr additive="base">
                                        <p:cTn id="32" dur="1000" fill="hold"/>
                                        <p:tgtEl>
                                          <p:spTgt spid="687227"/>
                                        </p:tgtEl>
                                        <p:attrNameLst>
                                          <p:attrName>ppt_y</p:attrName>
                                        </p:attrNameLst>
                                      </p:cBhvr>
                                      <p:tavLst>
                                        <p:tav tm="0">
                                          <p:val>
                                            <p:strVal val="#ppt_y"/>
                                          </p:val>
                                        </p:tav>
                                        <p:tav tm="100000">
                                          <p:val>
                                            <p:strVal val="#ppt_y"/>
                                          </p:val>
                                        </p:tav>
                                      </p:tavLst>
                                    </p:anim>
                                  </p:childTnLst>
                                </p:cTn>
                              </p:par>
                              <p:par>
                                <p:cTn id="33" presetID="63" presetClass="path" presetSubtype="0" accel="50000" decel="50000" fill="hold" grpId="1" nodeType="withEffect">
                                  <p:stCondLst>
                                    <p:cond delay="0"/>
                                  </p:stCondLst>
                                  <p:childTnLst>
                                    <p:animMotion origin="layout" path="M -0.14167 0.00185 L 3.33333E-6 -1.85185E-6 " pathEditMode="relative" rAng="0" ptsTypes="AA">
                                      <p:cBhvr>
                                        <p:cTn id="34" dur="2000" fill="hold"/>
                                        <p:tgtEl>
                                          <p:spTgt spid="687227"/>
                                        </p:tgtEl>
                                        <p:attrNameLst>
                                          <p:attrName>ppt_x</p:attrName>
                                          <p:attrName>ppt_y</p:attrName>
                                        </p:attrNameLst>
                                      </p:cBhvr>
                                      <p:rCtr x="71" y="-1"/>
                                    </p:animMotion>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687222"/>
                                        </p:tgtEl>
                                        <p:attrNameLst>
                                          <p:attrName>style.visibility</p:attrName>
                                        </p:attrNameLst>
                                      </p:cBhvr>
                                      <p:to>
                                        <p:strVal val="visible"/>
                                      </p:to>
                                    </p:set>
                                    <p:animEffect transition="in" filter="wipe(left)">
                                      <p:cBhvr>
                                        <p:cTn id="38" dur="1000"/>
                                        <p:tgtEl>
                                          <p:spTgt spid="687222"/>
                                        </p:tgtEl>
                                      </p:cBhvr>
                                    </p:animEffect>
                                  </p:childTnLst>
                                </p:cTn>
                              </p:par>
                            </p:childTnLst>
                          </p:cTn>
                        </p:par>
                        <p:par>
                          <p:cTn id="39" fill="hold">
                            <p:stCondLst>
                              <p:cond delay="5000"/>
                            </p:stCondLst>
                            <p:childTnLst>
                              <p:par>
                                <p:cTn id="40" presetID="22" presetClass="entr" presetSubtype="8" fill="hold" grpId="0" nodeType="afterEffect">
                                  <p:stCondLst>
                                    <p:cond delay="1000"/>
                                  </p:stCondLst>
                                  <p:childTnLst>
                                    <p:set>
                                      <p:cBhvr>
                                        <p:cTn id="41" dur="1" fill="hold">
                                          <p:stCondLst>
                                            <p:cond delay="0"/>
                                          </p:stCondLst>
                                        </p:cTn>
                                        <p:tgtEl>
                                          <p:spTgt spid="687224"/>
                                        </p:tgtEl>
                                        <p:attrNameLst>
                                          <p:attrName>style.visibility</p:attrName>
                                        </p:attrNameLst>
                                      </p:cBhvr>
                                      <p:to>
                                        <p:strVal val="visible"/>
                                      </p:to>
                                    </p:set>
                                    <p:animEffect transition="in" filter="wipe(left)">
                                      <p:cBhvr>
                                        <p:cTn id="42" dur="1000"/>
                                        <p:tgtEl>
                                          <p:spTgt spid="687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222" grpId="0" animBg="1"/>
      <p:bldP spid="687223" grpId="0"/>
      <p:bldP spid="687224" grpId="0"/>
      <p:bldP spid="687225" grpId="0"/>
      <p:bldP spid="687226" grpId="0" animBg="1"/>
      <p:bldP spid="687226" grpId="1" animBg="1"/>
      <p:bldP spid="687227" grpId="0" animBg="1"/>
      <p:bldP spid="687227"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6200" y="152400"/>
            <a:ext cx="9144000" cy="762000"/>
          </a:xfrm>
          <a:blipFill dpi="0" rotWithShape="1">
            <a:blip r:embed="rId3"/>
            <a:srcRect/>
            <a:tile tx="0" ty="0" sx="100000" sy="100000" flip="none" algn="tl"/>
          </a:blipFill>
        </p:spPr>
        <p:txBody>
          <a:bodyPr/>
          <a:lstStyle/>
          <a:p>
            <a:pPr eaLnBrk="1" hangingPunct="1"/>
            <a:r>
              <a:rPr lang="en-US" altLang="en-US" smtClean="0"/>
              <a:t>The Standard Normal Table</a:t>
            </a:r>
            <a:endParaRPr lang="en-US" smtClean="0"/>
          </a:p>
        </p:txBody>
      </p:sp>
      <p:sp>
        <p:nvSpPr>
          <p:cNvPr id="57347" name="Text Box 3"/>
          <p:cNvSpPr txBox="1">
            <a:spLocks noChangeArrowheads="1"/>
          </p:cNvSpPr>
          <p:nvPr/>
        </p:nvSpPr>
        <p:spPr bwMode="auto">
          <a:xfrm>
            <a:off x="457200" y="1133475"/>
            <a:ext cx="8077200" cy="1200329"/>
          </a:xfrm>
          <a:prstGeom prst="rect">
            <a:avLst/>
          </a:prstGeom>
          <a:noFill/>
          <a:ln w="9525">
            <a:noFill/>
            <a:miter lim="800000"/>
            <a:headEnd/>
            <a:tailEnd/>
          </a:ln>
        </p:spPr>
        <p:txBody>
          <a:bodyPr>
            <a:spAutoFit/>
          </a:bodyPr>
          <a:lstStyle/>
          <a:p>
            <a:pPr>
              <a:spcBef>
                <a:spcPct val="0"/>
              </a:spcBef>
            </a:pPr>
            <a:r>
              <a:rPr lang="en-US" sz="2400" b="1" dirty="0"/>
              <a:t>Example</a:t>
            </a:r>
            <a:r>
              <a:rPr lang="en-US" sz="2400" dirty="0">
                <a:latin typeface="Times New Roman" pitchFamily="18" charset="0"/>
              </a:rPr>
              <a:t>:</a:t>
            </a:r>
          </a:p>
          <a:p>
            <a:pPr>
              <a:spcBef>
                <a:spcPct val="0"/>
              </a:spcBef>
            </a:pPr>
            <a:r>
              <a:rPr lang="en-US" sz="2400" dirty="0"/>
              <a:t>Find the cumulative area that corresponds to a </a:t>
            </a:r>
            <a:r>
              <a:rPr lang="en-US" sz="2400" i="1" dirty="0"/>
              <a:t>z</a:t>
            </a:r>
            <a:r>
              <a:rPr lang="en-US" sz="2400" dirty="0">
                <a:latin typeface="Times New Roman" pitchFamily="18" charset="0"/>
              </a:rPr>
              <a:t>-</a:t>
            </a:r>
            <a:r>
              <a:rPr lang="en-US" sz="2400" dirty="0"/>
              <a:t>score of </a:t>
            </a:r>
            <a:r>
              <a:rPr lang="en-US" sz="2400" dirty="0">
                <a:sym typeface="Symbol" pitchFamily="18" charset="2"/>
              </a:rPr>
              <a:t>0</a:t>
            </a:r>
            <a:r>
              <a:rPr lang="en-US" sz="2400" dirty="0"/>
              <a:t>.25.</a:t>
            </a:r>
          </a:p>
        </p:txBody>
      </p:sp>
      <p:graphicFrame>
        <p:nvGraphicFramePr>
          <p:cNvPr id="689276" name="Group 124"/>
          <p:cNvGraphicFramePr>
            <a:graphicFrameLocks noGrp="1"/>
          </p:cNvGraphicFramePr>
          <p:nvPr/>
        </p:nvGraphicFramePr>
        <p:xfrm>
          <a:off x="762000" y="2578100"/>
          <a:ext cx="7299325" cy="849314"/>
        </p:xfrm>
        <a:graphic>
          <a:graphicData uri="http://schemas.openxmlformats.org/drawingml/2006/table">
            <a:tbl>
              <a:tblPr/>
              <a:tblGrid>
                <a:gridCol w="663575"/>
                <a:gridCol w="663575"/>
                <a:gridCol w="663575"/>
                <a:gridCol w="663575"/>
                <a:gridCol w="663575"/>
                <a:gridCol w="663575"/>
                <a:gridCol w="663575"/>
                <a:gridCol w="663575"/>
                <a:gridCol w="663575"/>
                <a:gridCol w="663575"/>
                <a:gridCol w="663575"/>
              </a:tblGrid>
              <a:tr h="300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z </a:t>
                      </a:r>
                      <a:endParaRPr kumimoji="0" lang="en-US" sz="1000" b="1" i="0" u="none" strike="noStrike" cap="none" normalizeH="0" baseline="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.09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.06</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.05</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.01</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.00</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cs typeface="Times New Roman" pitchFamily="18" charset="0"/>
                        </a:rPr>
                        <a:t>3.4</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cs typeface="Times New Roman" pitchFamily="18" charset="0"/>
                        </a:rPr>
                        <a:t>3.3</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.0003</a:t>
                      </a: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.0004</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.0005</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.0005</a:t>
                      </a: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.0005</a:t>
                      </a: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89201" name="Line 49"/>
          <p:cNvSpPr>
            <a:spLocks noChangeShapeType="1"/>
          </p:cNvSpPr>
          <p:nvPr/>
        </p:nvSpPr>
        <p:spPr bwMode="auto">
          <a:xfrm>
            <a:off x="393700" y="4330700"/>
            <a:ext cx="342900" cy="0"/>
          </a:xfrm>
          <a:prstGeom prst="line">
            <a:avLst/>
          </a:prstGeom>
          <a:noFill/>
          <a:ln w="38100" cmpd="dbl">
            <a:solidFill>
              <a:schemeClr val="folHlink"/>
            </a:solidFill>
            <a:round/>
            <a:headEnd/>
            <a:tailEnd type="triangle" w="med" len="med"/>
          </a:ln>
        </p:spPr>
        <p:txBody>
          <a:bodyPr wrap="none"/>
          <a:lstStyle/>
          <a:p>
            <a:endParaRPr lang="en-US"/>
          </a:p>
        </p:txBody>
      </p:sp>
      <p:sp>
        <p:nvSpPr>
          <p:cNvPr id="689202" name="Line 50"/>
          <p:cNvSpPr>
            <a:spLocks noChangeShapeType="1"/>
          </p:cNvSpPr>
          <p:nvPr/>
        </p:nvSpPr>
        <p:spPr bwMode="auto">
          <a:xfrm rot="5400000">
            <a:off x="4279106" y="2413794"/>
            <a:ext cx="280988" cy="0"/>
          </a:xfrm>
          <a:prstGeom prst="line">
            <a:avLst/>
          </a:prstGeom>
          <a:noFill/>
          <a:ln w="38100" cmpd="dbl">
            <a:solidFill>
              <a:schemeClr val="folHlink"/>
            </a:solidFill>
            <a:round/>
            <a:headEnd/>
            <a:tailEnd type="triangle" w="med" len="med"/>
          </a:ln>
        </p:spPr>
        <p:txBody>
          <a:bodyPr wrap="none"/>
          <a:lstStyle/>
          <a:p>
            <a:endParaRPr lang="en-US"/>
          </a:p>
        </p:txBody>
      </p:sp>
      <p:sp>
        <p:nvSpPr>
          <p:cNvPr id="689203" name="Text Box 51"/>
          <p:cNvSpPr txBox="1">
            <a:spLocks noChangeArrowheads="1"/>
          </p:cNvSpPr>
          <p:nvPr/>
        </p:nvSpPr>
        <p:spPr bwMode="auto">
          <a:xfrm>
            <a:off x="457200" y="5121275"/>
            <a:ext cx="8534400" cy="830997"/>
          </a:xfrm>
          <a:prstGeom prst="rect">
            <a:avLst/>
          </a:prstGeom>
          <a:noFill/>
          <a:ln w="9525">
            <a:noFill/>
            <a:miter lim="800000"/>
            <a:headEnd/>
            <a:tailEnd/>
          </a:ln>
        </p:spPr>
        <p:txBody>
          <a:bodyPr>
            <a:spAutoFit/>
          </a:bodyPr>
          <a:lstStyle/>
          <a:p>
            <a:pPr>
              <a:spcBef>
                <a:spcPct val="0"/>
              </a:spcBef>
            </a:pPr>
            <a:r>
              <a:rPr lang="en-US" sz="2400" dirty="0"/>
              <a:t>Find the area by finding </a:t>
            </a:r>
            <a:r>
              <a:rPr lang="en-US" sz="2400" dirty="0">
                <a:sym typeface="Symbol" pitchFamily="18" charset="2"/>
              </a:rPr>
              <a:t>0</a:t>
            </a:r>
            <a:r>
              <a:rPr lang="en-US" sz="2400" dirty="0"/>
              <a:t>.2 in the left hand column, and then moving across the row to the column under 0.05.</a:t>
            </a:r>
          </a:p>
        </p:txBody>
      </p:sp>
      <p:sp>
        <p:nvSpPr>
          <p:cNvPr id="689204" name="Text Box 52"/>
          <p:cNvSpPr txBox="1">
            <a:spLocks noChangeArrowheads="1"/>
          </p:cNvSpPr>
          <p:nvPr/>
        </p:nvSpPr>
        <p:spPr bwMode="auto">
          <a:xfrm>
            <a:off x="457200" y="5943600"/>
            <a:ext cx="7696200" cy="457200"/>
          </a:xfrm>
          <a:prstGeom prst="rect">
            <a:avLst/>
          </a:prstGeom>
          <a:noFill/>
          <a:ln w="9525">
            <a:noFill/>
            <a:miter lim="800000"/>
            <a:headEnd/>
            <a:tailEnd/>
          </a:ln>
        </p:spPr>
        <p:txBody>
          <a:bodyPr>
            <a:spAutoFit/>
          </a:bodyPr>
          <a:lstStyle/>
          <a:p>
            <a:pPr>
              <a:spcBef>
                <a:spcPct val="0"/>
              </a:spcBef>
            </a:pPr>
            <a:r>
              <a:rPr lang="en-US" sz="2400" dirty="0"/>
              <a:t>The area to the left of </a:t>
            </a:r>
            <a:r>
              <a:rPr lang="en-US" sz="2400" i="1" dirty="0"/>
              <a:t>z</a:t>
            </a:r>
            <a:r>
              <a:rPr lang="en-US" sz="2400" dirty="0"/>
              <a:t> = </a:t>
            </a:r>
            <a:r>
              <a:rPr lang="en-US" sz="2400" dirty="0">
                <a:sym typeface="Symbol" pitchFamily="18" charset="2"/>
              </a:rPr>
              <a:t>0</a:t>
            </a:r>
            <a:r>
              <a:rPr lang="en-US" sz="2400" dirty="0"/>
              <a:t>.25 is 0.4013 </a:t>
            </a:r>
          </a:p>
        </p:txBody>
      </p:sp>
      <p:graphicFrame>
        <p:nvGraphicFramePr>
          <p:cNvPr id="689278" name="Group 126"/>
          <p:cNvGraphicFramePr>
            <a:graphicFrameLocks noGrp="1"/>
          </p:cNvGraphicFramePr>
          <p:nvPr/>
        </p:nvGraphicFramePr>
        <p:xfrm>
          <a:off x="762000" y="3895725"/>
          <a:ext cx="7299325" cy="1053466"/>
        </p:xfrm>
        <a:graphic>
          <a:graphicData uri="http://schemas.openxmlformats.org/drawingml/2006/table">
            <a:tbl>
              <a:tblPr/>
              <a:tblGrid>
                <a:gridCol w="663575"/>
                <a:gridCol w="663575"/>
                <a:gridCol w="663575"/>
                <a:gridCol w="663575"/>
                <a:gridCol w="663575"/>
                <a:gridCol w="663575"/>
                <a:gridCol w="666750"/>
                <a:gridCol w="660400"/>
                <a:gridCol w="663575"/>
                <a:gridCol w="663575"/>
                <a:gridCol w="663575"/>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sym typeface="Symbol" pitchFamily="18" charset="2"/>
                        </a:rPr>
                        <a:t></a:t>
                      </a: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0.3 </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.3483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.3520</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.3557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.3594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.3632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.3669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.3707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.3745</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.3783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.3821</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cs typeface="Times New Roman" pitchFamily="18" charset="0"/>
                        </a:rPr>
                        <a:t>0.2</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.3859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.3897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.3936</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.3974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.4013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.4052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.4090</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.4129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.4168</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.4207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rPr>
                        <a:t>0.1</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.4247 </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.4286</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.4325</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.4364</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.4404</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.4443</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.4483</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.4522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.4562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.4602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rPr>
                        <a:t>0.0</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.4641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.4681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.4724</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.4761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.4801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.4840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.4880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.4920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.4960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.5000</a:t>
                      </a:r>
                      <a:endParaRPr kumimoji="0" lang="en-US" sz="1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2" name="Group 115"/>
          <p:cNvGrpSpPr>
            <a:grpSpLocks/>
          </p:cNvGrpSpPr>
          <p:nvPr/>
        </p:nvGrpSpPr>
        <p:grpSpPr bwMode="auto">
          <a:xfrm>
            <a:off x="1270000" y="3565525"/>
            <a:ext cx="6248400" cy="228600"/>
            <a:chOff x="624" y="2976"/>
            <a:chExt cx="3936" cy="144"/>
          </a:xfrm>
        </p:grpSpPr>
        <p:sp>
          <p:nvSpPr>
            <p:cNvPr id="57457" name="Line 116"/>
            <p:cNvSpPr>
              <a:spLocks noChangeShapeType="1"/>
            </p:cNvSpPr>
            <p:nvPr/>
          </p:nvSpPr>
          <p:spPr bwMode="auto">
            <a:xfrm>
              <a:off x="624" y="3024"/>
              <a:ext cx="3936" cy="0"/>
            </a:xfrm>
            <a:prstGeom prst="line">
              <a:avLst/>
            </a:prstGeom>
            <a:noFill/>
            <a:ln w="9525">
              <a:solidFill>
                <a:schemeClr val="tx1"/>
              </a:solidFill>
              <a:round/>
              <a:headEnd/>
              <a:tailEnd/>
            </a:ln>
          </p:spPr>
          <p:txBody>
            <a:bodyPr wrap="none"/>
            <a:lstStyle/>
            <a:p>
              <a:endParaRPr lang="en-US"/>
            </a:p>
          </p:txBody>
        </p:sp>
        <p:sp>
          <p:nvSpPr>
            <p:cNvPr id="57458" name="Line 117"/>
            <p:cNvSpPr>
              <a:spLocks noChangeShapeType="1"/>
            </p:cNvSpPr>
            <p:nvPr/>
          </p:nvSpPr>
          <p:spPr bwMode="auto">
            <a:xfrm flipH="1">
              <a:off x="960" y="2976"/>
              <a:ext cx="144" cy="144"/>
            </a:xfrm>
            <a:prstGeom prst="line">
              <a:avLst/>
            </a:prstGeom>
            <a:noFill/>
            <a:ln w="9525">
              <a:solidFill>
                <a:schemeClr val="tx1"/>
              </a:solidFill>
              <a:round/>
              <a:headEnd/>
              <a:tailEnd/>
            </a:ln>
          </p:spPr>
          <p:txBody>
            <a:bodyPr wrap="none"/>
            <a:lstStyle/>
            <a:p>
              <a:endParaRPr lang="en-US"/>
            </a:p>
          </p:txBody>
        </p:sp>
        <p:sp>
          <p:nvSpPr>
            <p:cNvPr id="57459" name="Line 118"/>
            <p:cNvSpPr>
              <a:spLocks noChangeShapeType="1"/>
            </p:cNvSpPr>
            <p:nvPr/>
          </p:nvSpPr>
          <p:spPr bwMode="auto">
            <a:xfrm flipH="1">
              <a:off x="1104" y="2976"/>
              <a:ext cx="144" cy="144"/>
            </a:xfrm>
            <a:prstGeom prst="line">
              <a:avLst/>
            </a:prstGeom>
            <a:noFill/>
            <a:ln w="9525">
              <a:solidFill>
                <a:schemeClr val="tx1"/>
              </a:solidFill>
              <a:round/>
              <a:headEnd/>
              <a:tailEnd/>
            </a:ln>
          </p:spPr>
          <p:txBody>
            <a:bodyPr wrap="none"/>
            <a:lstStyle/>
            <a:p>
              <a:endParaRPr lang="en-US"/>
            </a:p>
          </p:txBody>
        </p:sp>
        <p:sp>
          <p:nvSpPr>
            <p:cNvPr id="57460" name="Line 119"/>
            <p:cNvSpPr>
              <a:spLocks noChangeShapeType="1"/>
            </p:cNvSpPr>
            <p:nvPr/>
          </p:nvSpPr>
          <p:spPr bwMode="auto">
            <a:xfrm flipH="1">
              <a:off x="3792" y="2976"/>
              <a:ext cx="144" cy="144"/>
            </a:xfrm>
            <a:prstGeom prst="line">
              <a:avLst/>
            </a:prstGeom>
            <a:noFill/>
            <a:ln w="9525">
              <a:solidFill>
                <a:schemeClr val="tx1"/>
              </a:solidFill>
              <a:round/>
              <a:headEnd/>
              <a:tailEnd/>
            </a:ln>
          </p:spPr>
          <p:txBody>
            <a:bodyPr wrap="none"/>
            <a:lstStyle/>
            <a:p>
              <a:endParaRPr lang="en-US"/>
            </a:p>
          </p:txBody>
        </p:sp>
        <p:sp>
          <p:nvSpPr>
            <p:cNvPr id="57461" name="Line 120"/>
            <p:cNvSpPr>
              <a:spLocks noChangeShapeType="1"/>
            </p:cNvSpPr>
            <p:nvPr/>
          </p:nvSpPr>
          <p:spPr bwMode="auto">
            <a:xfrm flipH="1">
              <a:off x="3936" y="2976"/>
              <a:ext cx="144" cy="144"/>
            </a:xfrm>
            <a:prstGeom prst="line">
              <a:avLst/>
            </a:prstGeom>
            <a:noFill/>
            <a:ln w="9525">
              <a:solidFill>
                <a:schemeClr val="tx1"/>
              </a:solidFill>
              <a:round/>
              <a:headEnd/>
              <a:tailEnd/>
            </a:ln>
          </p:spPr>
          <p:txBody>
            <a:bodyPr wrap="none"/>
            <a:lstStyle/>
            <a:p>
              <a:endParaRPr lang="en-US"/>
            </a:p>
          </p:txBody>
        </p:sp>
      </p:grpSp>
      <p:sp>
        <p:nvSpPr>
          <p:cNvPr id="689273" name="Oval 121"/>
          <p:cNvSpPr>
            <a:spLocks noChangeArrowheads="1"/>
          </p:cNvSpPr>
          <p:nvPr/>
        </p:nvSpPr>
        <p:spPr bwMode="auto">
          <a:xfrm>
            <a:off x="4140200" y="4178300"/>
            <a:ext cx="596900" cy="258763"/>
          </a:xfrm>
          <a:prstGeom prst="ellipse">
            <a:avLst/>
          </a:prstGeom>
          <a:noFill/>
          <a:ln w="28575">
            <a:solidFill>
              <a:schemeClr val="folHlink"/>
            </a:solidFill>
            <a:round/>
            <a:headEnd/>
            <a:tailEnd/>
          </a:ln>
        </p:spPr>
        <p:txBody>
          <a:bodyPr wrap="none" anchor="ctr"/>
          <a:lstStyle/>
          <a:p>
            <a:endParaRPr lang="en-US"/>
          </a:p>
        </p:txBody>
      </p:sp>
      <p:sp>
        <p:nvSpPr>
          <p:cNvPr id="689274" name="Rectangle 122"/>
          <p:cNvSpPr>
            <a:spLocks noChangeArrowheads="1"/>
          </p:cNvSpPr>
          <p:nvPr/>
        </p:nvSpPr>
        <p:spPr bwMode="auto">
          <a:xfrm>
            <a:off x="673100" y="2230438"/>
            <a:ext cx="2430463" cy="338137"/>
          </a:xfrm>
          <a:prstGeom prst="rect">
            <a:avLst/>
          </a:prstGeom>
          <a:noFill/>
          <a:ln w="9525">
            <a:noFill/>
            <a:miter lim="800000"/>
            <a:headEnd/>
            <a:tailEnd/>
          </a:ln>
        </p:spPr>
        <p:txBody>
          <a:bodyPr wrap="none">
            <a:spAutoFit/>
          </a:bodyPr>
          <a:lstStyle/>
          <a:p>
            <a:pPr>
              <a:spcBef>
                <a:spcPct val="0"/>
              </a:spcBef>
            </a:pPr>
            <a:r>
              <a:rPr lang="en-US" sz="1600"/>
              <a:t>Standard Normal Table</a:t>
            </a:r>
          </a:p>
        </p:txBody>
      </p:sp>
      <p:sp>
        <p:nvSpPr>
          <p:cNvPr id="19" name="Date Placeholder 18"/>
          <p:cNvSpPr>
            <a:spLocks noGrp="1"/>
          </p:cNvSpPr>
          <p:nvPr>
            <p:ph type="dt" sz="half" idx="10"/>
          </p:nvPr>
        </p:nvSpPr>
        <p:spPr/>
        <p:txBody>
          <a:bodyPr/>
          <a:lstStyle/>
          <a:p>
            <a:fld id="{2F9AF059-1B54-4DD5-9075-D85737EFBA15}" type="datetime1">
              <a:rPr lang="en-US" smtClean="0"/>
              <a:t>31-May-18</a:t>
            </a:fld>
            <a:endParaRPr lang="en-US"/>
          </a:p>
        </p:txBody>
      </p:sp>
      <p:sp>
        <p:nvSpPr>
          <p:cNvPr id="20" name="Slide Number Placeholder 19"/>
          <p:cNvSpPr>
            <a:spLocks noGrp="1"/>
          </p:cNvSpPr>
          <p:nvPr>
            <p:ph type="sldNum" sz="quarter" idx="12"/>
          </p:nvPr>
        </p:nvSpPr>
        <p:spPr/>
        <p:txBody>
          <a:bodyPr/>
          <a:lstStyle/>
          <a:p>
            <a:fld id="{B3501F9E-DD97-4C64-9E33-AE28349A8AEA}" type="slidenum">
              <a:rPr lang="en-US" smtClean="0"/>
              <a:pPr/>
              <a:t>35</a:t>
            </a:fld>
            <a:endParaRPr lang="en-US"/>
          </a:p>
        </p:txBody>
      </p:sp>
      <p:sp>
        <p:nvSpPr>
          <p:cNvPr id="21" name="Footer Placeholder 20"/>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9274"/>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689276"/>
                                        </p:tgtEl>
                                        <p:attrNameLst>
                                          <p:attrName>style.visibility</p:attrName>
                                        </p:attrNameLst>
                                      </p:cBhvr>
                                      <p:to>
                                        <p:strVal val="visible"/>
                                      </p:to>
                                    </p:set>
                                    <p:animEffect transition="in" filter="wipe(up)">
                                      <p:cBhvr>
                                        <p:cTn id="10" dur="1000"/>
                                        <p:tgtEl>
                                          <p:spTgt spid="689276"/>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000"/>
                                        <p:tgtEl>
                                          <p:spTgt spid="2"/>
                                        </p:tgtEl>
                                      </p:cBhvr>
                                    </p:animEffect>
                                  </p:childTnLst>
                                </p:cTn>
                              </p:par>
                            </p:childTnLst>
                          </p:cTn>
                        </p:par>
                        <p:par>
                          <p:cTn id="15" fill="hold">
                            <p:stCondLst>
                              <p:cond delay="2000"/>
                            </p:stCondLst>
                            <p:childTnLst>
                              <p:par>
                                <p:cTn id="16" presetID="22" presetClass="entr" presetSubtype="1" fill="hold" nodeType="afterEffect">
                                  <p:stCondLst>
                                    <p:cond delay="0"/>
                                  </p:stCondLst>
                                  <p:childTnLst>
                                    <p:set>
                                      <p:cBhvr>
                                        <p:cTn id="17" dur="1" fill="hold">
                                          <p:stCondLst>
                                            <p:cond delay="0"/>
                                          </p:stCondLst>
                                        </p:cTn>
                                        <p:tgtEl>
                                          <p:spTgt spid="689278"/>
                                        </p:tgtEl>
                                        <p:attrNameLst>
                                          <p:attrName>style.visibility</p:attrName>
                                        </p:attrNameLst>
                                      </p:cBhvr>
                                      <p:to>
                                        <p:strVal val="visible"/>
                                      </p:to>
                                    </p:set>
                                    <p:animEffect transition="in" filter="wipe(up)">
                                      <p:cBhvr>
                                        <p:cTn id="18" dur="1000"/>
                                        <p:tgtEl>
                                          <p:spTgt spid="6892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92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689201"/>
                                        </p:tgtEl>
                                        <p:attrNameLst>
                                          <p:attrName>style.visibility</p:attrName>
                                        </p:attrNameLst>
                                      </p:cBhvr>
                                      <p:to>
                                        <p:strVal val="visible"/>
                                      </p:to>
                                    </p:set>
                                    <p:animEffect transition="in" filter="fade">
                                      <p:cBhvr>
                                        <p:cTn id="27" dur="1000"/>
                                        <p:tgtEl>
                                          <p:spTgt spid="689201"/>
                                        </p:tgtEl>
                                      </p:cBhvr>
                                    </p:animEffect>
                                    <p:anim calcmode="lin" valueType="num">
                                      <p:cBhvr>
                                        <p:cTn id="28" dur="1000" fill="hold"/>
                                        <p:tgtEl>
                                          <p:spTgt spid="689201"/>
                                        </p:tgtEl>
                                        <p:attrNameLst>
                                          <p:attrName>ppt_x</p:attrName>
                                        </p:attrNameLst>
                                      </p:cBhvr>
                                      <p:tavLst>
                                        <p:tav tm="0">
                                          <p:val>
                                            <p:strVal val="#ppt_x"/>
                                          </p:val>
                                        </p:tav>
                                        <p:tav tm="100000">
                                          <p:val>
                                            <p:strVal val="#ppt_x"/>
                                          </p:val>
                                        </p:tav>
                                      </p:tavLst>
                                    </p:anim>
                                    <p:anim calcmode="lin" valueType="num">
                                      <p:cBhvr>
                                        <p:cTn id="29" dur="1000" fill="hold"/>
                                        <p:tgtEl>
                                          <p:spTgt spid="689201"/>
                                        </p:tgtEl>
                                        <p:attrNameLst>
                                          <p:attrName>ppt_y</p:attrName>
                                        </p:attrNameLst>
                                      </p:cBhvr>
                                      <p:tavLst>
                                        <p:tav tm="0">
                                          <p:val>
                                            <p:strVal val="#ppt_y-.1"/>
                                          </p:val>
                                        </p:tav>
                                        <p:tav tm="100000">
                                          <p:val>
                                            <p:strVal val="#ppt_y"/>
                                          </p:val>
                                        </p:tav>
                                      </p:tavLst>
                                    </p:anim>
                                  </p:childTnLst>
                                </p:cTn>
                              </p:par>
                              <p:par>
                                <p:cTn id="30" presetID="64" presetClass="path" presetSubtype="0" accel="50000" decel="50000" fill="hold" grpId="1" nodeType="withEffect">
                                  <p:stCondLst>
                                    <p:cond delay="0"/>
                                  </p:stCondLst>
                                  <p:childTnLst>
                                    <p:animMotion origin="layout" path="M -0.00347 0.00185 L -0.00347 -0.24259 " pathEditMode="relative" rAng="0" ptsTypes="AA">
                                      <p:cBhvr>
                                        <p:cTn id="31" dur="2000" spd="-100000" fill="hold"/>
                                        <p:tgtEl>
                                          <p:spTgt spid="689201"/>
                                        </p:tgtEl>
                                        <p:attrNameLst>
                                          <p:attrName>ppt_x</p:attrName>
                                          <p:attrName>ppt_y</p:attrName>
                                        </p:attrNameLst>
                                      </p:cBhvr>
                                      <p:rCtr x="0" y="-122"/>
                                    </p:animMotion>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689202"/>
                                        </p:tgtEl>
                                        <p:attrNameLst>
                                          <p:attrName>style.visibility</p:attrName>
                                        </p:attrNameLst>
                                      </p:cBhvr>
                                      <p:to>
                                        <p:strVal val="visible"/>
                                      </p:to>
                                    </p:set>
                                    <p:anim calcmode="lin" valueType="num">
                                      <p:cBhvr additive="base">
                                        <p:cTn id="35" dur="1000" fill="hold"/>
                                        <p:tgtEl>
                                          <p:spTgt spid="689202"/>
                                        </p:tgtEl>
                                        <p:attrNameLst>
                                          <p:attrName>ppt_x</p:attrName>
                                        </p:attrNameLst>
                                      </p:cBhvr>
                                      <p:tavLst>
                                        <p:tav tm="0">
                                          <p:val>
                                            <p:strVal val="1+#ppt_w/2"/>
                                          </p:val>
                                        </p:tav>
                                        <p:tav tm="100000">
                                          <p:val>
                                            <p:strVal val="#ppt_x"/>
                                          </p:val>
                                        </p:tav>
                                      </p:tavLst>
                                    </p:anim>
                                    <p:anim calcmode="lin" valueType="num">
                                      <p:cBhvr additive="base">
                                        <p:cTn id="36" dur="1000" fill="hold"/>
                                        <p:tgtEl>
                                          <p:spTgt spid="689202"/>
                                        </p:tgtEl>
                                        <p:attrNameLst>
                                          <p:attrName>ppt_y</p:attrName>
                                        </p:attrNameLst>
                                      </p:cBhvr>
                                      <p:tavLst>
                                        <p:tav tm="0">
                                          <p:val>
                                            <p:strVal val="#ppt_y"/>
                                          </p:val>
                                        </p:tav>
                                        <p:tav tm="100000">
                                          <p:val>
                                            <p:strVal val="#ppt_y"/>
                                          </p:val>
                                        </p:tav>
                                      </p:tavLst>
                                    </p:anim>
                                  </p:childTnLst>
                                </p:cTn>
                              </p:par>
                              <p:par>
                                <p:cTn id="37" presetID="63" presetClass="path" presetSubtype="0" accel="50000" decel="50000" fill="hold" grpId="1" nodeType="withEffect">
                                  <p:stCondLst>
                                    <p:cond delay="0"/>
                                  </p:stCondLst>
                                  <p:childTnLst>
                                    <p:animMotion origin="layout" path="M 3.33333E-6 -1.85185E-6 L 0.36527 -1.85185E-6 " pathEditMode="relative" rAng="0" ptsTypes="AA">
                                      <p:cBhvr>
                                        <p:cTn id="38" dur="2000" spd="-100000" fill="hold"/>
                                        <p:tgtEl>
                                          <p:spTgt spid="689202"/>
                                        </p:tgtEl>
                                        <p:attrNameLst>
                                          <p:attrName>ppt_x</p:attrName>
                                          <p:attrName>ppt_y</p:attrName>
                                        </p:attrNameLst>
                                      </p:cBhvr>
                                      <p:rCtr x="183" y="0"/>
                                    </p:animMotion>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689273"/>
                                        </p:tgtEl>
                                        <p:attrNameLst>
                                          <p:attrName>style.visibility</p:attrName>
                                        </p:attrNameLst>
                                      </p:cBhvr>
                                      <p:to>
                                        <p:strVal val="visible"/>
                                      </p:to>
                                    </p:set>
                                    <p:animEffect transition="in" filter="wipe(left)">
                                      <p:cBhvr>
                                        <p:cTn id="42" dur="1000"/>
                                        <p:tgtEl>
                                          <p:spTgt spid="689273"/>
                                        </p:tgtEl>
                                      </p:cBhvr>
                                    </p:animEffect>
                                  </p:childTnLst>
                                </p:cTn>
                              </p:par>
                            </p:childTnLst>
                          </p:cTn>
                        </p:par>
                        <p:par>
                          <p:cTn id="43" fill="hold">
                            <p:stCondLst>
                              <p:cond delay="5000"/>
                            </p:stCondLst>
                            <p:childTnLst>
                              <p:par>
                                <p:cTn id="44" presetID="22" presetClass="entr" presetSubtype="8" fill="hold" grpId="0" nodeType="afterEffect">
                                  <p:stCondLst>
                                    <p:cond delay="1500"/>
                                  </p:stCondLst>
                                  <p:childTnLst>
                                    <p:set>
                                      <p:cBhvr>
                                        <p:cTn id="45" dur="1" fill="hold">
                                          <p:stCondLst>
                                            <p:cond delay="0"/>
                                          </p:stCondLst>
                                        </p:cTn>
                                        <p:tgtEl>
                                          <p:spTgt spid="689204"/>
                                        </p:tgtEl>
                                        <p:attrNameLst>
                                          <p:attrName>style.visibility</p:attrName>
                                        </p:attrNameLst>
                                      </p:cBhvr>
                                      <p:to>
                                        <p:strVal val="visible"/>
                                      </p:to>
                                    </p:set>
                                    <p:animEffect transition="in" filter="wipe(left)">
                                      <p:cBhvr>
                                        <p:cTn id="46" dur="1000"/>
                                        <p:tgtEl>
                                          <p:spTgt spid="68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201" grpId="0" animBg="1"/>
      <p:bldP spid="689201" grpId="1" animBg="1"/>
      <p:bldP spid="689202" grpId="0" animBg="1"/>
      <p:bldP spid="689202" grpId="1" animBg="1"/>
      <p:bldP spid="689203" grpId="0"/>
      <p:bldP spid="689204" grpId="0"/>
      <p:bldP spid="689273" grpId="0" animBg="1"/>
      <p:bldP spid="68927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52400"/>
            <a:ext cx="9145588" cy="757238"/>
          </a:xfrm>
          <a:blipFill dpi="0" rotWithShape="1">
            <a:blip r:embed="rId3"/>
            <a:srcRect/>
            <a:tile tx="0" ty="0" sx="100000" sy="100000" flip="none" algn="tl"/>
          </a:blipFill>
        </p:spPr>
        <p:txBody>
          <a:bodyPr>
            <a:normAutofit fontScale="90000"/>
          </a:bodyPr>
          <a:lstStyle/>
          <a:p>
            <a:pPr eaLnBrk="1" hangingPunct="1"/>
            <a:r>
              <a:rPr lang="en-US" smtClean="0"/>
              <a:t>Guidelines for Finding Areas</a:t>
            </a:r>
          </a:p>
        </p:txBody>
      </p:sp>
      <p:sp>
        <p:nvSpPr>
          <p:cNvPr id="691203" name="Text Box 3"/>
          <p:cNvSpPr txBox="1">
            <a:spLocks noChangeArrowheads="1"/>
          </p:cNvSpPr>
          <p:nvPr/>
        </p:nvSpPr>
        <p:spPr bwMode="auto">
          <a:xfrm>
            <a:off x="304800" y="1219200"/>
            <a:ext cx="8458200" cy="4992688"/>
          </a:xfrm>
          <a:prstGeom prst="rect">
            <a:avLst/>
          </a:prstGeom>
          <a:blipFill dpi="0" rotWithShape="1">
            <a:blip r:embed="rId4"/>
            <a:srcRect/>
            <a:tile tx="0" ty="0" sx="100000" sy="100000" flip="none" algn="tl"/>
          </a:blipFill>
          <a:ln w="9525">
            <a:solidFill>
              <a:schemeClr val="tx1"/>
            </a:solidFill>
            <a:miter lim="800000"/>
            <a:headEnd/>
            <a:tailEnd/>
          </a:ln>
        </p:spPr>
        <p:txBody>
          <a:bodyPr/>
          <a:lstStyle/>
          <a:p>
            <a:pPr marL="457200" indent="-457200">
              <a:lnSpc>
                <a:spcPct val="95000"/>
              </a:lnSpc>
              <a:spcBef>
                <a:spcPct val="15000"/>
              </a:spcBef>
            </a:pPr>
            <a:r>
              <a:rPr lang="en-US" sz="2800" b="1" dirty="0"/>
              <a:t>Finding Areas Under the Standard Normal Curve</a:t>
            </a:r>
          </a:p>
          <a:p>
            <a:pPr marL="457200" indent="-457200">
              <a:lnSpc>
                <a:spcPct val="95000"/>
              </a:lnSpc>
              <a:spcBef>
                <a:spcPct val="15000"/>
              </a:spcBef>
              <a:buFontTx/>
              <a:buAutoNum type="arabicPeriod"/>
            </a:pPr>
            <a:r>
              <a:rPr lang="en-US" sz="2400" dirty="0"/>
              <a:t>Sketch the standard normal curve and shade the appropriate area under the curve.</a:t>
            </a:r>
          </a:p>
          <a:p>
            <a:pPr marL="457200" indent="-457200">
              <a:lnSpc>
                <a:spcPct val="95000"/>
              </a:lnSpc>
              <a:spcBef>
                <a:spcPct val="15000"/>
              </a:spcBef>
              <a:buFontTx/>
              <a:buAutoNum type="arabicPeriod"/>
            </a:pPr>
            <a:r>
              <a:rPr lang="en-US" sz="2400" dirty="0"/>
              <a:t>Find the area by following the directions for each case shown.</a:t>
            </a:r>
          </a:p>
          <a:p>
            <a:pPr marL="914400" lvl="1" indent="-457200">
              <a:lnSpc>
                <a:spcPct val="95000"/>
              </a:lnSpc>
              <a:spcBef>
                <a:spcPct val="15000"/>
              </a:spcBef>
              <a:buFontTx/>
              <a:buAutoNum type="alphaLcPeriod"/>
            </a:pPr>
            <a:r>
              <a:rPr lang="en-US" sz="2400" dirty="0"/>
              <a:t>To find the area to the </a:t>
            </a:r>
            <a:r>
              <a:rPr lang="en-US" sz="2400" i="1" dirty="0"/>
              <a:t>left</a:t>
            </a:r>
            <a:r>
              <a:rPr lang="en-US" sz="2400" dirty="0"/>
              <a:t> of </a:t>
            </a:r>
            <a:r>
              <a:rPr lang="en-US" sz="2400" i="1" dirty="0"/>
              <a:t>z</a:t>
            </a:r>
            <a:r>
              <a:rPr lang="en-US" sz="2400" dirty="0"/>
              <a:t>, find the area that corresponds to </a:t>
            </a:r>
            <a:r>
              <a:rPr lang="en-US" sz="2400" i="1" dirty="0"/>
              <a:t>z</a:t>
            </a:r>
            <a:r>
              <a:rPr lang="en-US" sz="2400" dirty="0"/>
              <a:t> in the Standard Normal Table</a:t>
            </a:r>
            <a:r>
              <a:rPr lang="en-US" dirty="0"/>
              <a:t>.</a:t>
            </a:r>
          </a:p>
          <a:p>
            <a:pPr marL="914400" lvl="1" indent="-457200">
              <a:lnSpc>
                <a:spcPct val="95000"/>
              </a:lnSpc>
              <a:spcBef>
                <a:spcPct val="15000"/>
              </a:spcBef>
              <a:buFontTx/>
              <a:buAutoNum type="alphaLcPeriod"/>
            </a:pPr>
            <a:endParaRPr lang="en-US" dirty="0"/>
          </a:p>
          <a:p>
            <a:pPr marL="914400" lvl="1" indent="-457200">
              <a:lnSpc>
                <a:spcPct val="95000"/>
              </a:lnSpc>
              <a:spcBef>
                <a:spcPct val="15000"/>
              </a:spcBef>
            </a:pPr>
            <a:endParaRPr lang="en-US" dirty="0"/>
          </a:p>
          <a:p>
            <a:pPr marL="914400" lvl="1" indent="-457200">
              <a:lnSpc>
                <a:spcPct val="95000"/>
              </a:lnSpc>
              <a:spcBef>
                <a:spcPct val="15000"/>
              </a:spcBef>
              <a:buFontTx/>
              <a:buAutoNum type="alphaLcPeriod"/>
            </a:pPr>
            <a:endParaRPr lang="en-US" dirty="0"/>
          </a:p>
          <a:p>
            <a:pPr marL="914400" lvl="1" indent="-457200">
              <a:lnSpc>
                <a:spcPct val="95000"/>
              </a:lnSpc>
              <a:spcBef>
                <a:spcPct val="15000"/>
              </a:spcBef>
            </a:pPr>
            <a:endParaRPr lang="en-US" dirty="0"/>
          </a:p>
        </p:txBody>
      </p:sp>
      <p:grpSp>
        <p:nvGrpSpPr>
          <p:cNvPr id="2" name="Group 4"/>
          <p:cNvGrpSpPr>
            <a:grpSpLocks/>
          </p:cNvGrpSpPr>
          <p:nvPr/>
        </p:nvGrpSpPr>
        <p:grpSpPr bwMode="auto">
          <a:xfrm>
            <a:off x="2590800" y="5715000"/>
            <a:ext cx="2743200" cy="517525"/>
            <a:chOff x="1517" y="3459"/>
            <a:chExt cx="1728" cy="326"/>
          </a:xfrm>
        </p:grpSpPr>
        <p:sp>
          <p:nvSpPr>
            <p:cNvPr id="58387" name="Text Box 5"/>
            <p:cNvSpPr txBox="1">
              <a:spLocks noChangeArrowheads="1"/>
            </p:cNvSpPr>
            <p:nvPr/>
          </p:nvSpPr>
          <p:spPr bwMode="auto">
            <a:xfrm>
              <a:off x="1517" y="3459"/>
              <a:ext cx="1728" cy="326"/>
            </a:xfrm>
            <a:prstGeom prst="rect">
              <a:avLst/>
            </a:prstGeom>
            <a:noFill/>
            <a:ln w="9525">
              <a:noFill/>
              <a:miter lim="800000"/>
              <a:headEnd/>
              <a:tailEnd/>
            </a:ln>
          </p:spPr>
          <p:txBody>
            <a:bodyPr>
              <a:spAutoFit/>
            </a:bodyPr>
            <a:lstStyle/>
            <a:p>
              <a:pPr marL="166688" indent="-166688"/>
              <a:r>
                <a:rPr lang="en-US" sz="1400"/>
                <a:t>1. Use the table to find           the area for the </a:t>
              </a:r>
              <a:r>
                <a:rPr lang="en-US" sz="1400" i="1"/>
                <a:t>z</a:t>
              </a:r>
              <a:r>
                <a:rPr lang="en-US" sz="1400"/>
                <a:t>-score.</a:t>
              </a:r>
            </a:p>
          </p:txBody>
        </p:sp>
        <p:sp>
          <p:nvSpPr>
            <p:cNvPr id="58388" name="Line 6"/>
            <p:cNvSpPr>
              <a:spLocks noChangeShapeType="1"/>
            </p:cNvSpPr>
            <p:nvPr/>
          </p:nvSpPr>
          <p:spPr bwMode="auto">
            <a:xfrm flipV="1">
              <a:off x="2928" y="3648"/>
              <a:ext cx="192" cy="96"/>
            </a:xfrm>
            <a:prstGeom prst="line">
              <a:avLst/>
            </a:prstGeom>
            <a:noFill/>
            <a:ln w="9525">
              <a:solidFill>
                <a:schemeClr val="tx1"/>
              </a:solidFill>
              <a:round/>
              <a:headEnd/>
              <a:tailEnd/>
            </a:ln>
          </p:spPr>
          <p:txBody>
            <a:bodyPr wrap="none"/>
            <a:lstStyle/>
            <a:p>
              <a:endParaRPr lang="en-US"/>
            </a:p>
          </p:txBody>
        </p:sp>
      </p:grpSp>
      <p:sp>
        <p:nvSpPr>
          <p:cNvPr id="691207" name="Freeform 7"/>
          <p:cNvSpPr>
            <a:spLocks/>
          </p:cNvSpPr>
          <p:nvPr/>
        </p:nvSpPr>
        <p:spPr bwMode="auto">
          <a:xfrm>
            <a:off x="2373313" y="4095750"/>
            <a:ext cx="2743200" cy="1501775"/>
          </a:xfrm>
          <a:custGeom>
            <a:avLst/>
            <a:gdLst>
              <a:gd name="T0" fmla="*/ 0 w 1728"/>
              <a:gd name="T1" fmla="*/ 2147483647 h 946"/>
              <a:gd name="T2" fmla="*/ 2147483647 w 1728"/>
              <a:gd name="T3" fmla="*/ 2147483647 h 946"/>
              <a:gd name="T4" fmla="*/ 2147483647 w 1728"/>
              <a:gd name="T5" fmla="*/ 2147483647 h 946"/>
              <a:gd name="T6" fmla="*/ 2147483647 w 1728"/>
              <a:gd name="T7" fmla="*/ 2147483647 h 946"/>
              <a:gd name="T8" fmla="*/ 2147483647 w 1728"/>
              <a:gd name="T9" fmla="*/ 2147483647 h 946"/>
              <a:gd name="T10" fmla="*/ 2147483647 w 1728"/>
              <a:gd name="T11" fmla="*/ 2147483647 h 946"/>
              <a:gd name="T12" fmla="*/ 2147483647 w 1728"/>
              <a:gd name="T13" fmla="*/ 2147483647 h 946"/>
              <a:gd name="T14" fmla="*/ 2147483647 w 1728"/>
              <a:gd name="T15" fmla="*/ 2147483647 h 946"/>
              <a:gd name="T16" fmla="*/ 2147483647 w 1728"/>
              <a:gd name="T17" fmla="*/ 2147483647 h 946"/>
              <a:gd name="T18" fmla="*/ 2147483647 w 1728"/>
              <a:gd name="T19" fmla="*/ 2147483647 h 946"/>
              <a:gd name="T20" fmla="*/ 2147483647 w 1728"/>
              <a:gd name="T21" fmla="*/ 2147483647 h 946"/>
              <a:gd name="T22" fmla="*/ 2147483647 w 1728"/>
              <a:gd name="T23" fmla="*/ 2147483647 h 946"/>
              <a:gd name="T24" fmla="*/ 2147483647 w 1728"/>
              <a:gd name="T25" fmla="*/ 2147483647 h 946"/>
              <a:gd name="T26" fmla="*/ 2147483647 w 1728"/>
              <a:gd name="T27" fmla="*/ 2147483647 h 946"/>
              <a:gd name="T28" fmla="*/ 2147483647 w 1728"/>
              <a:gd name="T29" fmla="*/ 2147483647 h 946"/>
              <a:gd name="T30" fmla="*/ 2147483647 w 1728"/>
              <a:gd name="T31" fmla="*/ 2147483647 h 946"/>
              <a:gd name="T32" fmla="*/ 2147483647 w 1728"/>
              <a:gd name="T33" fmla="*/ 2147483647 h 946"/>
              <a:gd name="T34" fmla="*/ 2147483647 w 1728"/>
              <a:gd name="T35" fmla="*/ 2147483647 h 946"/>
              <a:gd name="T36" fmla="*/ 2147483647 w 1728"/>
              <a:gd name="T37" fmla="*/ 0 h 946"/>
              <a:gd name="T38" fmla="*/ 2147483647 w 1728"/>
              <a:gd name="T39" fmla="*/ 0 h 946"/>
              <a:gd name="T40" fmla="*/ 2147483647 w 1728"/>
              <a:gd name="T41" fmla="*/ 2147483647 h 946"/>
              <a:gd name="T42" fmla="*/ 2147483647 w 1728"/>
              <a:gd name="T43" fmla="*/ 2147483647 h 946"/>
              <a:gd name="T44" fmla="*/ 2147483647 w 1728"/>
              <a:gd name="T45" fmla="*/ 2147483647 h 946"/>
              <a:gd name="T46" fmla="*/ 2147483647 w 1728"/>
              <a:gd name="T47" fmla="*/ 2147483647 h 946"/>
              <a:gd name="T48" fmla="*/ 2147483647 w 1728"/>
              <a:gd name="T49" fmla="*/ 2147483647 h 946"/>
              <a:gd name="T50" fmla="*/ 2147483647 w 1728"/>
              <a:gd name="T51" fmla="*/ 2147483647 h 946"/>
              <a:gd name="T52" fmla="*/ 2147483647 w 1728"/>
              <a:gd name="T53" fmla="*/ 2147483647 h 946"/>
              <a:gd name="T54" fmla="*/ 2147483647 w 1728"/>
              <a:gd name="T55" fmla="*/ 2147483647 h 946"/>
              <a:gd name="T56" fmla="*/ 2147483647 w 1728"/>
              <a:gd name="T57" fmla="*/ 2147483647 h 946"/>
              <a:gd name="T58" fmla="*/ 0 w 1728"/>
              <a:gd name="T59" fmla="*/ 2147483647 h 9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8"/>
              <a:gd name="T91" fmla="*/ 0 h 946"/>
              <a:gd name="T92" fmla="*/ 1728 w 1728"/>
              <a:gd name="T93" fmla="*/ 946 h 94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8" h="946">
                <a:moveTo>
                  <a:pt x="0" y="944"/>
                </a:moveTo>
                <a:lnTo>
                  <a:pt x="52" y="937"/>
                </a:lnTo>
                <a:lnTo>
                  <a:pt x="98" y="934"/>
                </a:lnTo>
                <a:lnTo>
                  <a:pt x="301" y="913"/>
                </a:lnTo>
                <a:lnTo>
                  <a:pt x="448" y="868"/>
                </a:lnTo>
                <a:lnTo>
                  <a:pt x="611" y="785"/>
                </a:lnTo>
                <a:lnTo>
                  <a:pt x="707" y="714"/>
                </a:lnTo>
                <a:lnTo>
                  <a:pt x="776" y="645"/>
                </a:lnTo>
                <a:lnTo>
                  <a:pt x="817" y="591"/>
                </a:lnTo>
                <a:lnTo>
                  <a:pt x="874" y="508"/>
                </a:lnTo>
                <a:lnTo>
                  <a:pt x="884" y="488"/>
                </a:lnTo>
                <a:lnTo>
                  <a:pt x="924" y="411"/>
                </a:lnTo>
                <a:lnTo>
                  <a:pt x="964" y="328"/>
                </a:lnTo>
                <a:lnTo>
                  <a:pt x="1003" y="246"/>
                </a:lnTo>
                <a:lnTo>
                  <a:pt x="1052" y="152"/>
                </a:lnTo>
                <a:lnTo>
                  <a:pt x="1091" y="90"/>
                </a:lnTo>
                <a:lnTo>
                  <a:pt x="1127" y="48"/>
                </a:lnTo>
                <a:lnTo>
                  <a:pt x="1169" y="24"/>
                </a:lnTo>
                <a:lnTo>
                  <a:pt x="1238" y="0"/>
                </a:lnTo>
                <a:lnTo>
                  <a:pt x="1287" y="0"/>
                </a:lnTo>
                <a:lnTo>
                  <a:pt x="1352" y="24"/>
                </a:lnTo>
                <a:lnTo>
                  <a:pt x="1441" y="74"/>
                </a:lnTo>
                <a:lnTo>
                  <a:pt x="1497" y="194"/>
                </a:lnTo>
                <a:lnTo>
                  <a:pt x="1561" y="318"/>
                </a:lnTo>
                <a:lnTo>
                  <a:pt x="1601" y="408"/>
                </a:lnTo>
                <a:lnTo>
                  <a:pt x="1637" y="488"/>
                </a:lnTo>
                <a:lnTo>
                  <a:pt x="1669" y="536"/>
                </a:lnTo>
                <a:lnTo>
                  <a:pt x="1728" y="622"/>
                </a:lnTo>
                <a:lnTo>
                  <a:pt x="1725" y="946"/>
                </a:lnTo>
                <a:lnTo>
                  <a:pt x="0" y="944"/>
                </a:lnTo>
                <a:close/>
              </a:path>
            </a:pathLst>
          </a:custGeom>
          <a:blipFill dpi="0" rotWithShape="1">
            <a:blip r:embed="rId5"/>
            <a:srcRect/>
            <a:tile tx="0" ty="0" sx="100000" sy="100000" flip="none" algn="tl"/>
          </a:blipFill>
          <a:ln w="9525">
            <a:solidFill>
              <a:schemeClr val="tx1"/>
            </a:solidFill>
            <a:round/>
            <a:headEnd/>
            <a:tailEnd/>
          </a:ln>
        </p:spPr>
        <p:txBody>
          <a:bodyPr wrap="none"/>
          <a:lstStyle/>
          <a:p>
            <a:endParaRPr lang="en-US"/>
          </a:p>
        </p:txBody>
      </p:sp>
      <p:grpSp>
        <p:nvGrpSpPr>
          <p:cNvPr id="3" name="Group 8"/>
          <p:cNvGrpSpPr>
            <a:grpSpLocks/>
          </p:cNvGrpSpPr>
          <p:nvPr/>
        </p:nvGrpSpPr>
        <p:grpSpPr bwMode="auto">
          <a:xfrm>
            <a:off x="1828800" y="4213225"/>
            <a:ext cx="2089150" cy="1066800"/>
            <a:chOff x="1344" y="2592"/>
            <a:chExt cx="1056" cy="672"/>
          </a:xfrm>
        </p:grpSpPr>
        <p:sp>
          <p:nvSpPr>
            <p:cNvPr id="58385" name="Text Box 9"/>
            <p:cNvSpPr txBox="1">
              <a:spLocks noChangeArrowheads="1"/>
            </p:cNvSpPr>
            <p:nvPr/>
          </p:nvSpPr>
          <p:spPr bwMode="auto">
            <a:xfrm>
              <a:off x="1344" y="2592"/>
              <a:ext cx="912" cy="460"/>
            </a:xfrm>
            <a:prstGeom prst="rect">
              <a:avLst/>
            </a:prstGeom>
            <a:noFill/>
            <a:ln w="9525">
              <a:noFill/>
              <a:miter lim="800000"/>
              <a:headEnd/>
              <a:tailEnd/>
            </a:ln>
          </p:spPr>
          <p:txBody>
            <a:bodyPr>
              <a:spAutoFit/>
            </a:bodyPr>
            <a:lstStyle/>
            <a:p>
              <a:pPr marL="166688" indent="-166688"/>
              <a:r>
                <a:rPr lang="en-US" sz="1400"/>
                <a:t>2. The area to the left of </a:t>
              </a:r>
              <a:r>
                <a:rPr lang="en-US" sz="1400" i="1"/>
                <a:t>z</a:t>
              </a:r>
              <a:r>
                <a:rPr lang="en-US" sz="1400"/>
                <a:t> = 1.23     is 0.8907.</a:t>
              </a:r>
            </a:p>
          </p:txBody>
        </p:sp>
        <p:sp>
          <p:nvSpPr>
            <p:cNvPr id="58386" name="Line 10"/>
            <p:cNvSpPr>
              <a:spLocks noChangeShapeType="1"/>
            </p:cNvSpPr>
            <p:nvPr/>
          </p:nvSpPr>
          <p:spPr bwMode="auto">
            <a:xfrm>
              <a:off x="1968" y="2928"/>
              <a:ext cx="432" cy="336"/>
            </a:xfrm>
            <a:prstGeom prst="line">
              <a:avLst/>
            </a:prstGeom>
            <a:noFill/>
            <a:ln w="9525">
              <a:solidFill>
                <a:schemeClr val="tx1"/>
              </a:solidFill>
              <a:round/>
              <a:headEnd/>
              <a:tailEnd/>
            </a:ln>
          </p:spPr>
          <p:txBody>
            <a:bodyPr wrap="none"/>
            <a:lstStyle/>
            <a:p>
              <a:endParaRPr lang="en-US"/>
            </a:p>
          </p:txBody>
        </p:sp>
      </p:grpSp>
      <p:grpSp>
        <p:nvGrpSpPr>
          <p:cNvPr id="4" name="Group 11"/>
          <p:cNvGrpSpPr>
            <a:grpSpLocks/>
          </p:cNvGrpSpPr>
          <p:nvPr/>
        </p:nvGrpSpPr>
        <p:grpSpPr bwMode="auto">
          <a:xfrm>
            <a:off x="2286000" y="4086225"/>
            <a:ext cx="4572000" cy="1851025"/>
            <a:chOff x="1372" y="2512"/>
            <a:chExt cx="2880" cy="1166"/>
          </a:xfrm>
        </p:grpSpPr>
        <p:grpSp>
          <p:nvGrpSpPr>
            <p:cNvPr id="5" name="Group 12"/>
            <p:cNvGrpSpPr>
              <a:grpSpLocks/>
            </p:cNvGrpSpPr>
            <p:nvPr/>
          </p:nvGrpSpPr>
          <p:grpSpPr bwMode="auto">
            <a:xfrm>
              <a:off x="1372" y="3344"/>
              <a:ext cx="2880" cy="334"/>
              <a:chOff x="1372" y="3344"/>
              <a:chExt cx="2880" cy="334"/>
            </a:xfrm>
          </p:grpSpPr>
          <p:sp>
            <p:nvSpPr>
              <p:cNvPr id="58379" name="Line 13"/>
              <p:cNvSpPr>
                <a:spLocks noChangeShapeType="1"/>
              </p:cNvSpPr>
              <p:nvPr/>
            </p:nvSpPr>
            <p:spPr bwMode="auto">
              <a:xfrm>
                <a:off x="1372" y="3465"/>
                <a:ext cx="2663" cy="1"/>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58380" name="Rectangle 14"/>
              <p:cNvSpPr>
                <a:spLocks noChangeArrowheads="1"/>
              </p:cNvSpPr>
              <p:nvPr/>
            </p:nvSpPr>
            <p:spPr bwMode="auto">
              <a:xfrm>
                <a:off x="3068" y="3505"/>
                <a:ext cx="302" cy="173"/>
              </a:xfrm>
              <a:prstGeom prst="rect">
                <a:avLst/>
              </a:prstGeom>
              <a:noFill/>
              <a:ln w="9525">
                <a:noFill/>
                <a:miter lim="800000"/>
                <a:headEnd/>
                <a:tailEnd/>
              </a:ln>
            </p:spPr>
            <p:txBody>
              <a:bodyPr wrap="none">
                <a:spAutoFit/>
              </a:bodyPr>
              <a:lstStyle/>
              <a:p>
                <a:pPr>
                  <a:spcBef>
                    <a:spcPct val="0"/>
                  </a:spcBef>
                </a:pPr>
                <a:r>
                  <a:rPr lang="en-US" sz="1200"/>
                  <a:t>1.23</a:t>
                </a:r>
              </a:p>
            </p:txBody>
          </p:sp>
          <p:sp>
            <p:nvSpPr>
              <p:cNvPr id="58381" name="Rectangle 15"/>
              <p:cNvSpPr>
                <a:spLocks noChangeArrowheads="1"/>
              </p:cNvSpPr>
              <p:nvPr/>
            </p:nvSpPr>
            <p:spPr bwMode="auto">
              <a:xfrm>
                <a:off x="2612" y="3505"/>
                <a:ext cx="169" cy="173"/>
              </a:xfrm>
              <a:prstGeom prst="rect">
                <a:avLst/>
              </a:prstGeom>
              <a:noFill/>
              <a:ln w="9525">
                <a:noFill/>
                <a:miter lim="800000"/>
                <a:headEnd/>
                <a:tailEnd/>
              </a:ln>
            </p:spPr>
            <p:txBody>
              <a:bodyPr wrap="none">
                <a:spAutoFit/>
              </a:bodyPr>
              <a:lstStyle/>
              <a:p>
                <a:pPr>
                  <a:spcBef>
                    <a:spcPct val="0"/>
                  </a:spcBef>
                </a:pPr>
                <a:r>
                  <a:rPr lang="en-US" sz="1200"/>
                  <a:t>0</a:t>
                </a:r>
              </a:p>
            </p:txBody>
          </p:sp>
          <p:sp>
            <p:nvSpPr>
              <p:cNvPr id="58382" name="Line 16"/>
              <p:cNvSpPr>
                <a:spLocks noChangeShapeType="1"/>
              </p:cNvSpPr>
              <p:nvPr/>
            </p:nvSpPr>
            <p:spPr bwMode="auto">
              <a:xfrm>
                <a:off x="3148" y="3435"/>
                <a:ext cx="0" cy="89"/>
              </a:xfrm>
              <a:prstGeom prst="line">
                <a:avLst/>
              </a:prstGeom>
              <a:noFill/>
              <a:ln w="9525">
                <a:solidFill>
                  <a:schemeClr val="tx1"/>
                </a:solidFill>
                <a:round/>
                <a:headEnd/>
                <a:tailEnd/>
              </a:ln>
            </p:spPr>
            <p:txBody>
              <a:bodyPr wrap="none"/>
              <a:lstStyle/>
              <a:p>
                <a:endParaRPr lang="en-US"/>
              </a:p>
            </p:txBody>
          </p:sp>
          <p:sp>
            <p:nvSpPr>
              <p:cNvPr id="58383" name="Line 17"/>
              <p:cNvSpPr>
                <a:spLocks noChangeShapeType="1"/>
              </p:cNvSpPr>
              <p:nvPr/>
            </p:nvSpPr>
            <p:spPr bwMode="auto">
              <a:xfrm>
                <a:off x="2692" y="3435"/>
                <a:ext cx="0" cy="89"/>
              </a:xfrm>
              <a:prstGeom prst="line">
                <a:avLst/>
              </a:prstGeom>
              <a:noFill/>
              <a:ln w="9525">
                <a:solidFill>
                  <a:schemeClr val="tx1"/>
                </a:solidFill>
                <a:round/>
                <a:headEnd/>
                <a:tailEnd/>
              </a:ln>
            </p:spPr>
            <p:txBody>
              <a:bodyPr wrap="none"/>
              <a:lstStyle/>
              <a:p>
                <a:endParaRPr lang="en-US"/>
              </a:p>
            </p:txBody>
          </p:sp>
          <p:sp>
            <p:nvSpPr>
              <p:cNvPr id="58384" name="Text Box 18"/>
              <p:cNvSpPr txBox="1">
                <a:spLocks noChangeArrowheads="1"/>
              </p:cNvSpPr>
              <p:nvPr/>
            </p:nvSpPr>
            <p:spPr bwMode="auto">
              <a:xfrm>
                <a:off x="4030" y="3344"/>
                <a:ext cx="222" cy="173"/>
              </a:xfrm>
              <a:prstGeom prst="rect">
                <a:avLst/>
              </a:prstGeom>
              <a:noFill/>
              <a:ln w="9525">
                <a:noFill/>
                <a:miter lim="800000"/>
                <a:headEnd/>
                <a:tailEnd/>
              </a:ln>
            </p:spPr>
            <p:txBody>
              <a:bodyPr>
                <a:spAutoFit/>
              </a:bodyPr>
              <a:lstStyle/>
              <a:p>
                <a:r>
                  <a:rPr lang="en-US" sz="1200" i="1"/>
                  <a:t>z</a:t>
                </a:r>
              </a:p>
            </p:txBody>
          </p:sp>
        </p:grpSp>
        <p:sp>
          <p:nvSpPr>
            <p:cNvPr id="58378" name="Freeform 19"/>
            <p:cNvSpPr>
              <a:spLocks/>
            </p:cNvSpPr>
            <p:nvPr/>
          </p:nvSpPr>
          <p:spPr bwMode="auto">
            <a:xfrm>
              <a:off x="1408" y="2512"/>
              <a:ext cx="2560" cy="966"/>
            </a:xfrm>
            <a:custGeom>
              <a:avLst/>
              <a:gdLst>
                <a:gd name="T0" fmla="*/ 0 w 3350"/>
                <a:gd name="T1" fmla="*/ 2 h 1271"/>
                <a:gd name="T2" fmla="*/ 2 w 3350"/>
                <a:gd name="T3" fmla="*/ 2 h 1271"/>
                <a:gd name="T4" fmla="*/ 2 w 3350"/>
                <a:gd name="T5" fmla="*/ 2 h 1271"/>
                <a:gd name="T6" fmla="*/ 2 w 3350"/>
                <a:gd name="T7" fmla="*/ 2 h 1271"/>
                <a:gd name="T8" fmla="*/ 2 w 3350"/>
                <a:gd name="T9" fmla="*/ 2 h 1271"/>
                <a:gd name="T10" fmla="*/ 2 w 3350"/>
                <a:gd name="T11" fmla="*/ 2 h 1271"/>
                <a:gd name="T12" fmla="*/ 2 w 3350"/>
                <a:gd name="T13" fmla="*/ 2 h 1271"/>
                <a:gd name="T14" fmla="*/ 2 w 3350"/>
                <a:gd name="T15" fmla="*/ 2 h 1271"/>
                <a:gd name="T16" fmla="*/ 2 w 3350"/>
                <a:gd name="T17" fmla="*/ 2 h 1271"/>
                <a:gd name="T18" fmla="*/ 2 w 3350"/>
                <a:gd name="T19" fmla="*/ 2 h 1271"/>
                <a:gd name="T20" fmla="*/ 2 w 3350"/>
                <a:gd name="T21" fmla="*/ 2 h 1271"/>
                <a:gd name="T22" fmla="*/ 2 w 3350"/>
                <a:gd name="T23" fmla="*/ 2 h 1271"/>
                <a:gd name="T24" fmla="*/ 2 w 3350"/>
                <a:gd name="T25" fmla="*/ 2 h 1271"/>
                <a:gd name="T26" fmla="*/ 2 w 3350"/>
                <a:gd name="T27" fmla="*/ 2 h 1271"/>
                <a:gd name="T28" fmla="*/ 2 w 3350"/>
                <a:gd name="T29" fmla="*/ 2 h 1271"/>
                <a:gd name="T30" fmla="*/ 2 w 3350"/>
                <a:gd name="T31" fmla="*/ 2 h 1271"/>
                <a:gd name="T32" fmla="*/ 2 w 3350"/>
                <a:gd name="T33" fmla="*/ 2 h 1271"/>
                <a:gd name="T34" fmla="*/ 2 w 3350"/>
                <a:gd name="T35" fmla="*/ 2 h 1271"/>
                <a:gd name="T36" fmla="*/ 2 w 3350"/>
                <a:gd name="T37" fmla="*/ 2 h 1271"/>
                <a:gd name="T38" fmla="*/ 2 w 3350"/>
                <a:gd name="T39" fmla="*/ 2 h 1271"/>
                <a:gd name="T40" fmla="*/ 2 w 3350"/>
                <a:gd name="T41" fmla="*/ 2 h 1271"/>
                <a:gd name="T42" fmla="*/ 2 w 3350"/>
                <a:gd name="T43" fmla="*/ 2 h 1271"/>
                <a:gd name="T44" fmla="*/ 2 w 3350"/>
                <a:gd name="T45" fmla="*/ 2 h 1271"/>
                <a:gd name="T46" fmla="*/ 2 w 3350"/>
                <a:gd name="T47" fmla="*/ 2 h 1271"/>
                <a:gd name="T48" fmla="*/ 2 w 3350"/>
                <a:gd name="T49" fmla="*/ 2 h 1271"/>
                <a:gd name="T50" fmla="*/ 2 w 3350"/>
                <a:gd name="T51" fmla="*/ 2 h 1271"/>
                <a:gd name="T52" fmla="*/ 2 w 3350"/>
                <a:gd name="T53" fmla="*/ 2 h 1271"/>
                <a:gd name="T54" fmla="*/ 2 w 3350"/>
                <a:gd name="T55" fmla="*/ 2 h 1271"/>
                <a:gd name="T56" fmla="*/ 2 w 3350"/>
                <a:gd name="T57" fmla="*/ 2 h 1271"/>
                <a:gd name="T58" fmla="*/ 2 w 3350"/>
                <a:gd name="T59" fmla="*/ 2 h 1271"/>
                <a:gd name="T60" fmla="*/ 2 w 3350"/>
                <a:gd name="T61" fmla="*/ 2 h 1271"/>
                <a:gd name="T62" fmla="*/ 2 w 3350"/>
                <a:gd name="T63" fmla="*/ 2 h 1271"/>
                <a:gd name="T64" fmla="*/ 2 w 3350"/>
                <a:gd name="T65" fmla="*/ 2 h 1271"/>
                <a:gd name="T66" fmla="*/ 0 w 3350"/>
                <a:gd name="T67" fmla="*/ 2 h 1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50"/>
                <a:gd name="T103" fmla="*/ 0 h 1271"/>
                <a:gd name="T104" fmla="*/ 3350 w 3350"/>
                <a:gd name="T105" fmla="*/ 1271 h 1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50" h="1271">
                  <a:moveTo>
                    <a:pt x="0" y="1271"/>
                  </a:moveTo>
                  <a:lnTo>
                    <a:pt x="69" y="1262"/>
                  </a:lnTo>
                  <a:lnTo>
                    <a:pt x="130" y="1257"/>
                  </a:lnTo>
                  <a:cubicBezTo>
                    <a:pt x="185" y="1251"/>
                    <a:pt x="321" y="1244"/>
                    <a:pt x="399" y="1229"/>
                  </a:cubicBezTo>
                  <a:cubicBezTo>
                    <a:pt x="476" y="1215"/>
                    <a:pt x="525" y="1198"/>
                    <a:pt x="594" y="1170"/>
                  </a:cubicBezTo>
                  <a:cubicBezTo>
                    <a:pt x="662" y="1142"/>
                    <a:pt x="753" y="1094"/>
                    <a:pt x="810" y="1061"/>
                  </a:cubicBezTo>
                  <a:cubicBezTo>
                    <a:pt x="868" y="1027"/>
                    <a:pt x="902" y="998"/>
                    <a:pt x="938" y="967"/>
                  </a:cubicBezTo>
                  <a:cubicBezTo>
                    <a:pt x="975" y="936"/>
                    <a:pt x="1005" y="902"/>
                    <a:pt x="1029" y="875"/>
                  </a:cubicBezTo>
                  <a:cubicBezTo>
                    <a:pt x="1053" y="848"/>
                    <a:pt x="1060" y="838"/>
                    <a:pt x="1083" y="804"/>
                  </a:cubicBezTo>
                  <a:lnTo>
                    <a:pt x="1172" y="667"/>
                  </a:lnTo>
                  <a:lnTo>
                    <a:pt x="1226" y="566"/>
                  </a:lnTo>
                  <a:lnTo>
                    <a:pt x="1278" y="456"/>
                  </a:lnTo>
                  <a:lnTo>
                    <a:pt x="1330" y="346"/>
                  </a:lnTo>
                  <a:lnTo>
                    <a:pt x="1395" y="223"/>
                  </a:lnTo>
                  <a:cubicBezTo>
                    <a:pt x="1421" y="181"/>
                    <a:pt x="1452" y="129"/>
                    <a:pt x="1483" y="95"/>
                  </a:cubicBezTo>
                  <a:cubicBezTo>
                    <a:pt x="1514" y="62"/>
                    <a:pt x="1550" y="38"/>
                    <a:pt x="1581" y="22"/>
                  </a:cubicBezTo>
                  <a:cubicBezTo>
                    <a:pt x="1612" y="7"/>
                    <a:pt x="1640" y="4"/>
                    <a:pt x="1671" y="2"/>
                  </a:cubicBezTo>
                  <a:cubicBezTo>
                    <a:pt x="1701" y="1"/>
                    <a:pt x="1731" y="0"/>
                    <a:pt x="1764" y="12"/>
                  </a:cubicBezTo>
                  <a:cubicBezTo>
                    <a:pt x="1798" y="24"/>
                    <a:pt x="1838" y="42"/>
                    <a:pt x="1871" y="76"/>
                  </a:cubicBezTo>
                  <a:cubicBezTo>
                    <a:pt x="1904" y="110"/>
                    <a:pt x="1926" y="155"/>
                    <a:pt x="1960" y="216"/>
                  </a:cubicBezTo>
                  <a:cubicBezTo>
                    <a:pt x="1994" y="277"/>
                    <a:pt x="2045" y="385"/>
                    <a:pt x="2072" y="443"/>
                  </a:cubicBezTo>
                  <a:cubicBezTo>
                    <a:pt x="2099" y="501"/>
                    <a:pt x="2100" y="514"/>
                    <a:pt x="2124" y="562"/>
                  </a:cubicBezTo>
                  <a:cubicBezTo>
                    <a:pt x="2148" y="610"/>
                    <a:pt x="2186" y="683"/>
                    <a:pt x="2214" y="730"/>
                  </a:cubicBezTo>
                  <a:lnTo>
                    <a:pt x="2293" y="845"/>
                  </a:lnTo>
                  <a:cubicBezTo>
                    <a:pt x="2315" y="876"/>
                    <a:pt x="2329" y="890"/>
                    <a:pt x="2349" y="911"/>
                  </a:cubicBezTo>
                  <a:cubicBezTo>
                    <a:pt x="2369" y="933"/>
                    <a:pt x="2384" y="949"/>
                    <a:pt x="2414" y="973"/>
                  </a:cubicBezTo>
                  <a:cubicBezTo>
                    <a:pt x="2444" y="998"/>
                    <a:pt x="2492" y="1037"/>
                    <a:pt x="2528" y="1061"/>
                  </a:cubicBezTo>
                  <a:lnTo>
                    <a:pt x="2630" y="1115"/>
                  </a:lnTo>
                  <a:lnTo>
                    <a:pt x="2735" y="1161"/>
                  </a:lnTo>
                  <a:lnTo>
                    <a:pt x="2839" y="1194"/>
                  </a:lnTo>
                  <a:cubicBezTo>
                    <a:pt x="2886" y="1207"/>
                    <a:pt x="2954" y="1229"/>
                    <a:pt x="3014" y="1240"/>
                  </a:cubicBezTo>
                  <a:cubicBezTo>
                    <a:pt x="3075" y="1251"/>
                    <a:pt x="3147" y="1253"/>
                    <a:pt x="3203" y="1257"/>
                  </a:cubicBezTo>
                  <a:lnTo>
                    <a:pt x="3350" y="1266"/>
                  </a:lnTo>
                  <a:lnTo>
                    <a:pt x="0" y="1271"/>
                  </a:lnTo>
                  <a:close/>
                </a:path>
              </a:pathLst>
            </a:custGeom>
            <a:noFill/>
            <a:ln w="28575">
              <a:solidFill>
                <a:schemeClr val="tx1"/>
              </a:solidFill>
              <a:round/>
              <a:headEnd/>
              <a:tailEnd/>
            </a:ln>
          </p:spPr>
          <p:txBody>
            <a:bodyPr wrap="none"/>
            <a:lstStyle/>
            <a:p>
              <a:endParaRPr lang="en-US"/>
            </a:p>
          </p:txBody>
        </p:sp>
      </p:grpSp>
      <p:sp>
        <p:nvSpPr>
          <p:cNvPr id="21" name="Date Placeholder 20"/>
          <p:cNvSpPr>
            <a:spLocks noGrp="1"/>
          </p:cNvSpPr>
          <p:nvPr>
            <p:ph type="dt" sz="half" idx="10"/>
          </p:nvPr>
        </p:nvSpPr>
        <p:spPr/>
        <p:txBody>
          <a:bodyPr/>
          <a:lstStyle/>
          <a:p>
            <a:fld id="{9932005B-BCB6-4865-A51B-5F848B5BEB58}" type="datetime1">
              <a:rPr lang="en-US" smtClean="0"/>
              <a:t>31-May-18</a:t>
            </a:fld>
            <a:endParaRPr lang="en-US"/>
          </a:p>
        </p:txBody>
      </p:sp>
      <p:sp>
        <p:nvSpPr>
          <p:cNvPr id="22" name="Slide Number Placeholder 21"/>
          <p:cNvSpPr>
            <a:spLocks noGrp="1"/>
          </p:cNvSpPr>
          <p:nvPr>
            <p:ph type="sldNum" sz="quarter" idx="12"/>
          </p:nvPr>
        </p:nvSpPr>
        <p:spPr/>
        <p:txBody>
          <a:bodyPr/>
          <a:lstStyle/>
          <a:p>
            <a:fld id="{B3501F9E-DD97-4C64-9E33-AE28349A8AEA}" type="slidenum">
              <a:rPr lang="en-US" smtClean="0"/>
              <a:pPr/>
              <a:t>36</a:t>
            </a:fld>
            <a:endParaRPr lang="en-US"/>
          </a:p>
        </p:txBody>
      </p:sp>
      <p:sp>
        <p:nvSpPr>
          <p:cNvPr id="23" name="Footer Placeholder 22"/>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91203">
                                            <p:bg/>
                                          </p:spTgt>
                                        </p:tgtEl>
                                        <p:attrNameLst>
                                          <p:attrName>style.visibility</p:attrName>
                                        </p:attrNameLst>
                                      </p:cBhvr>
                                      <p:to>
                                        <p:strVal val="visible"/>
                                      </p:to>
                                    </p:set>
                                    <p:animEffect transition="in" filter="wipe(left)">
                                      <p:cBhvr>
                                        <p:cTn id="7" dur="1000"/>
                                        <p:tgtEl>
                                          <p:spTgt spid="69120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1203">
                                            <p:txEl>
                                              <p:pRg st="0" end="0"/>
                                            </p:txEl>
                                          </p:spTgt>
                                        </p:tgtEl>
                                        <p:attrNameLst>
                                          <p:attrName>style.visibility</p:attrName>
                                        </p:attrNameLst>
                                      </p:cBhvr>
                                      <p:to>
                                        <p:strVal val="visible"/>
                                      </p:to>
                                    </p:set>
                                    <p:animEffect transition="in" filter="wipe(left)">
                                      <p:cBhvr>
                                        <p:cTn id="12" dur="1000"/>
                                        <p:tgtEl>
                                          <p:spTgt spid="6912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1203">
                                            <p:txEl>
                                              <p:pRg st="1" end="1"/>
                                            </p:txEl>
                                          </p:spTgt>
                                        </p:tgtEl>
                                        <p:attrNameLst>
                                          <p:attrName>style.visibility</p:attrName>
                                        </p:attrNameLst>
                                      </p:cBhvr>
                                      <p:to>
                                        <p:strVal val="visible"/>
                                      </p:to>
                                    </p:set>
                                    <p:animEffect transition="in" filter="wipe(left)">
                                      <p:cBhvr>
                                        <p:cTn id="17" dur="1000"/>
                                        <p:tgtEl>
                                          <p:spTgt spid="6912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1203">
                                            <p:txEl>
                                              <p:pRg st="2" end="2"/>
                                            </p:txEl>
                                          </p:spTgt>
                                        </p:tgtEl>
                                        <p:attrNameLst>
                                          <p:attrName>style.visibility</p:attrName>
                                        </p:attrNameLst>
                                      </p:cBhvr>
                                      <p:to>
                                        <p:strVal val="visible"/>
                                      </p:to>
                                    </p:set>
                                    <p:animEffect transition="in" filter="wipe(left)">
                                      <p:cBhvr>
                                        <p:cTn id="22" dur="1000"/>
                                        <p:tgtEl>
                                          <p:spTgt spid="691203">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91203">
                                            <p:txEl>
                                              <p:pRg st="3" end="3"/>
                                            </p:txEl>
                                          </p:spTgt>
                                        </p:tgtEl>
                                        <p:attrNameLst>
                                          <p:attrName>style.visibility</p:attrName>
                                        </p:attrNameLst>
                                      </p:cBhvr>
                                      <p:to>
                                        <p:strVal val="visible"/>
                                      </p:to>
                                    </p:set>
                                    <p:animEffect transition="in" filter="wipe(left)">
                                      <p:cBhvr>
                                        <p:cTn id="25" dur="1000"/>
                                        <p:tgtEl>
                                          <p:spTgt spid="69120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50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1000"/>
                                        <p:tgtEl>
                                          <p:spTgt spid="2"/>
                                        </p:tgtEl>
                                      </p:cBhvr>
                                    </p:animEffect>
                                  </p:childTnLst>
                                </p:cTn>
                              </p:par>
                            </p:childTnLst>
                          </p:cTn>
                        </p:par>
                        <p:par>
                          <p:cTn id="34" fill="hold">
                            <p:stCondLst>
                              <p:cond delay="1500"/>
                            </p:stCondLst>
                            <p:childTnLst>
                              <p:par>
                                <p:cTn id="35" presetID="22" presetClass="entr" presetSubtype="8" fill="hold" grpId="0" nodeType="afterEffect">
                                  <p:stCondLst>
                                    <p:cond delay="1000"/>
                                  </p:stCondLst>
                                  <p:childTnLst>
                                    <p:set>
                                      <p:cBhvr>
                                        <p:cTn id="36" dur="1" fill="hold">
                                          <p:stCondLst>
                                            <p:cond delay="0"/>
                                          </p:stCondLst>
                                        </p:cTn>
                                        <p:tgtEl>
                                          <p:spTgt spid="691207"/>
                                        </p:tgtEl>
                                        <p:attrNameLst>
                                          <p:attrName>style.visibility</p:attrName>
                                        </p:attrNameLst>
                                      </p:cBhvr>
                                      <p:to>
                                        <p:strVal val="visible"/>
                                      </p:to>
                                    </p:set>
                                    <p:animEffect transition="in" filter="wipe(left)">
                                      <p:cBhvr>
                                        <p:cTn id="37" dur="1000"/>
                                        <p:tgtEl>
                                          <p:spTgt spid="691207"/>
                                        </p:tgtEl>
                                      </p:cBhvr>
                                    </p:animEffect>
                                  </p:childTnLst>
                                </p:cTn>
                              </p:par>
                            </p:childTnLst>
                          </p:cTn>
                        </p:par>
                        <p:par>
                          <p:cTn id="38" fill="hold">
                            <p:stCondLst>
                              <p:cond delay="3500"/>
                            </p:stCondLst>
                            <p:childTnLst>
                              <p:par>
                                <p:cTn id="39" presetID="22" presetClass="entr" presetSubtype="8" fill="hold" nodeType="afterEffect">
                                  <p:stCondLst>
                                    <p:cond delay="50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build="p" animBg="1"/>
      <p:bldP spid="69120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185738"/>
            <a:ext cx="9145588" cy="723900"/>
          </a:xfrm>
          <a:blipFill dpi="0" rotWithShape="1">
            <a:blip r:embed="rId3"/>
            <a:srcRect/>
            <a:tile tx="0" ty="0" sx="100000" sy="100000" flip="none" algn="tl"/>
          </a:blipFill>
        </p:spPr>
        <p:txBody>
          <a:bodyPr>
            <a:normAutofit fontScale="90000"/>
          </a:bodyPr>
          <a:lstStyle/>
          <a:p>
            <a:pPr eaLnBrk="1" hangingPunct="1"/>
            <a:r>
              <a:rPr lang="en-US" smtClean="0"/>
              <a:t>Guidelines for Finding Areas</a:t>
            </a:r>
          </a:p>
        </p:txBody>
      </p:sp>
      <p:sp>
        <p:nvSpPr>
          <p:cNvPr id="59395" name="Text Box 3"/>
          <p:cNvSpPr txBox="1">
            <a:spLocks noChangeArrowheads="1"/>
          </p:cNvSpPr>
          <p:nvPr/>
        </p:nvSpPr>
        <p:spPr bwMode="auto">
          <a:xfrm>
            <a:off x="304800" y="1331913"/>
            <a:ext cx="8458200" cy="4147289"/>
          </a:xfrm>
          <a:prstGeom prst="rect">
            <a:avLst/>
          </a:prstGeom>
          <a:blipFill dpi="0" rotWithShape="1">
            <a:blip r:embed="rId4"/>
            <a:srcRect/>
            <a:tile tx="0" ty="0" sx="100000" sy="100000" flip="none" algn="tl"/>
          </a:blipFill>
          <a:ln w="9525">
            <a:solidFill>
              <a:schemeClr val="tx1"/>
            </a:solidFill>
            <a:miter lim="800000"/>
            <a:headEnd/>
            <a:tailEnd/>
          </a:ln>
        </p:spPr>
        <p:txBody>
          <a:bodyPr>
            <a:spAutoFit/>
          </a:bodyPr>
          <a:lstStyle/>
          <a:p>
            <a:pPr marL="457200" indent="-457200">
              <a:spcBef>
                <a:spcPct val="25000"/>
              </a:spcBef>
            </a:pPr>
            <a:r>
              <a:rPr lang="en-US" sz="2800" b="1" dirty="0"/>
              <a:t>Finding Areas Under the Standard Normal Curve</a:t>
            </a:r>
          </a:p>
          <a:p>
            <a:pPr marL="914400" lvl="1" indent="-457200">
              <a:spcBef>
                <a:spcPct val="25000"/>
              </a:spcBef>
              <a:buFontTx/>
              <a:buAutoNum type="alphaLcPeriod" startAt="2"/>
            </a:pPr>
            <a:r>
              <a:rPr lang="en-US" sz="2400" dirty="0"/>
              <a:t>To find the area to the </a:t>
            </a:r>
            <a:r>
              <a:rPr lang="en-US" sz="2400" i="1" dirty="0"/>
              <a:t>right</a:t>
            </a:r>
            <a:r>
              <a:rPr lang="en-US" sz="2400" dirty="0"/>
              <a:t> of </a:t>
            </a:r>
            <a:r>
              <a:rPr lang="en-US" sz="2400" i="1" dirty="0"/>
              <a:t>z</a:t>
            </a:r>
            <a:r>
              <a:rPr lang="en-US" sz="2400" dirty="0"/>
              <a:t>, use the Standard Normal Table to find the area that corresponds to </a:t>
            </a:r>
            <a:r>
              <a:rPr lang="en-US" sz="2400" i="1" dirty="0"/>
              <a:t>z</a:t>
            </a:r>
            <a:r>
              <a:rPr lang="en-US" sz="2400" dirty="0"/>
              <a:t>.  Then subtract the area from 1</a:t>
            </a:r>
            <a:r>
              <a:rPr lang="en-US" dirty="0"/>
              <a:t>.</a:t>
            </a:r>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a:p>
            <a:pPr marL="914400" lvl="1" indent="-457200">
              <a:spcBef>
                <a:spcPct val="25000"/>
              </a:spcBef>
              <a:buFontTx/>
              <a:buAutoNum type="alphaLcPeriod" startAt="2"/>
            </a:pPr>
            <a:endParaRPr lang="en-US" dirty="0"/>
          </a:p>
        </p:txBody>
      </p:sp>
      <p:sp>
        <p:nvSpPr>
          <p:cNvPr id="693252" name="Freeform 4"/>
          <p:cNvSpPr>
            <a:spLocks/>
          </p:cNvSpPr>
          <p:nvPr/>
        </p:nvSpPr>
        <p:spPr bwMode="auto">
          <a:xfrm>
            <a:off x="2101850" y="3602038"/>
            <a:ext cx="2946400" cy="1517650"/>
          </a:xfrm>
          <a:custGeom>
            <a:avLst/>
            <a:gdLst>
              <a:gd name="T0" fmla="*/ 0 w 1856"/>
              <a:gd name="T1" fmla="*/ 2147483647 h 956"/>
              <a:gd name="T2" fmla="*/ 2147483647 w 1856"/>
              <a:gd name="T3" fmla="*/ 2147483647 h 956"/>
              <a:gd name="T4" fmla="*/ 2147483647 w 1856"/>
              <a:gd name="T5" fmla="*/ 2147483647 h 956"/>
              <a:gd name="T6" fmla="*/ 2147483647 w 1856"/>
              <a:gd name="T7" fmla="*/ 2147483647 h 956"/>
              <a:gd name="T8" fmla="*/ 2147483647 w 1856"/>
              <a:gd name="T9" fmla="*/ 2147483647 h 956"/>
              <a:gd name="T10" fmla="*/ 2147483647 w 1856"/>
              <a:gd name="T11" fmla="*/ 2147483647 h 956"/>
              <a:gd name="T12" fmla="*/ 2147483647 w 1856"/>
              <a:gd name="T13" fmla="*/ 2147483647 h 956"/>
              <a:gd name="T14" fmla="*/ 2147483647 w 1856"/>
              <a:gd name="T15" fmla="*/ 2147483647 h 956"/>
              <a:gd name="T16" fmla="*/ 2147483647 w 1856"/>
              <a:gd name="T17" fmla="*/ 2147483647 h 956"/>
              <a:gd name="T18" fmla="*/ 2147483647 w 1856"/>
              <a:gd name="T19" fmla="*/ 2147483647 h 956"/>
              <a:gd name="T20" fmla="*/ 2147483647 w 1856"/>
              <a:gd name="T21" fmla="*/ 2147483647 h 956"/>
              <a:gd name="T22" fmla="*/ 2147483647 w 1856"/>
              <a:gd name="T23" fmla="*/ 2147483647 h 956"/>
              <a:gd name="T24" fmla="*/ 2147483647 w 1856"/>
              <a:gd name="T25" fmla="*/ 2147483647 h 956"/>
              <a:gd name="T26" fmla="*/ 2147483647 w 1856"/>
              <a:gd name="T27" fmla="*/ 2147483647 h 956"/>
              <a:gd name="T28" fmla="*/ 2147483647 w 1856"/>
              <a:gd name="T29" fmla="*/ 2147483647 h 956"/>
              <a:gd name="T30" fmla="*/ 2147483647 w 1856"/>
              <a:gd name="T31" fmla="*/ 2147483647 h 956"/>
              <a:gd name="T32" fmla="*/ 2147483647 w 1856"/>
              <a:gd name="T33" fmla="*/ 2147483647 h 956"/>
              <a:gd name="T34" fmla="*/ 2147483647 w 1856"/>
              <a:gd name="T35" fmla="*/ 2147483647 h 956"/>
              <a:gd name="T36" fmla="*/ 2147483647 w 1856"/>
              <a:gd name="T37" fmla="*/ 2147483647 h 956"/>
              <a:gd name="T38" fmla="*/ 2147483647 w 1856"/>
              <a:gd name="T39" fmla="*/ 2147483647 h 956"/>
              <a:gd name="T40" fmla="*/ 2147483647 w 1856"/>
              <a:gd name="T41" fmla="*/ 2147483647 h 956"/>
              <a:gd name="T42" fmla="*/ 2147483647 w 1856"/>
              <a:gd name="T43" fmla="*/ 2147483647 h 956"/>
              <a:gd name="T44" fmla="*/ 2147483647 w 1856"/>
              <a:gd name="T45" fmla="*/ 0 h 956"/>
              <a:gd name="T46" fmla="*/ 2147483647 w 1856"/>
              <a:gd name="T47" fmla="*/ 2147483647 h 956"/>
              <a:gd name="T48" fmla="*/ 2147483647 w 1856"/>
              <a:gd name="T49" fmla="*/ 2147483647 h 956"/>
              <a:gd name="T50" fmla="*/ 2147483647 w 1856"/>
              <a:gd name="T51" fmla="*/ 2147483647 h 956"/>
              <a:gd name="T52" fmla="*/ 2147483647 w 1856"/>
              <a:gd name="T53" fmla="*/ 2147483647 h 956"/>
              <a:gd name="T54" fmla="*/ 2147483647 w 1856"/>
              <a:gd name="T55" fmla="*/ 2147483647 h 956"/>
              <a:gd name="T56" fmla="*/ 2147483647 w 1856"/>
              <a:gd name="T57" fmla="*/ 2147483647 h 956"/>
              <a:gd name="T58" fmla="*/ 2147483647 w 1856"/>
              <a:gd name="T59" fmla="*/ 2147483647 h 956"/>
              <a:gd name="T60" fmla="*/ 2147483647 w 1856"/>
              <a:gd name="T61" fmla="*/ 2147483647 h 956"/>
              <a:gd name="T62" fmla="*/ 2147483647 w 1856"/>
              <a:gd name="T63" fmla="*/ 2147483647 h 956"/>
              <a:gd name="T64" fmla="*/ 2147483647 w 1856"/>
              <a:gd name="T65" fmla="*/ 2147483647 h 956"/>
              <a:gd name="T66" fmla="*/ 2147483647 w 1856"/>
              <a:gd name="T67" fmla="*/ 2147483647 h 956"/>
              <a:gd name="T68" fmla="*/ 0 w 1856"/>
              <a:gd name="T69" fmla="*/ 2147483647 h 9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56"/>
              <a:gd name="T106" fmla="*/ 0 h 956"/>
              <a:gd name="T107" fmla="*/ 1856 w 1856"/>
              <a:gd name="T108" fmla="*/ 956 h 9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56" h="956">
                <a:moveTo>
                  <a:pt x="0" y="956"/>
                </a:moveTo>
                <a:lnTo>
                  <a:pt x="55" y="950"/>
                </a:lnTo>
                <a:lnTo>
                  <a:pt x="105" y="947"/>
                </a:lnTo>
                <a:lnTo>
                  <a:pt x="209" y="931"/>
                </a:lnTo>
                <a:lnTo>
                  <a:pt x="312" y="910"/>
                </a:lnTo>
                <a:lnTo>
                  <a:pt x="417" y="873"/>
                </a:lnTo>
                <a:lnTo>
                  <a:pt x="487" y="835"/>
                </a:lnTo>
                <a:lnTo>
                  <a:pt x="572" y="805"/>
                </a:lnTo>
                <a:lnTo>
                  <a:pt x="641" y="760"/>
                </a:lnTo>
                <a:lnTo>
                  <a:pt x="698" y="715"/>
                </a:lnTo>
                <a:lnTo>
                  <a:pt x="761" y="652"/>
                </a:lnTo>
                <a:lnTo>
                  <a:pt x="815" y="592"/>
                </a:lnTo>
                <a:lnTo>
                  <a:pt x="875" y="511"/>
                </a:lnTo>
                <a:lnTo>
                  <a:pt x="917" y="430"/>
                </a:lnTo>
                <a:lnTo>
                  <a:pt x="944" y="378"/>
                </a:lnTo>
                <a:cubicBezTo>
                  <a:pt x="956" y="354"/>
                  <a:pt x="974" y="318"/>
                  <a:pt x="989" y="289"/>
                </a:cubicBezTo>
                <a:cubicBezTo>
                  <a:pt x="1003" y="264"/>
                  <a:pt x="1022" y="227"/>
                  <a:pt x="1034" y="205"/>
                </a:cubicBezTo>
                <a:cubicBezTo>
                  <a:pt x="1046" y="183"/>
                  <a:pt x="1049" y="176"/>
                  <a:pt x="1064" y="154"/>
                </a:cubicBezTo>
                <a:cubicBezTo>
                  <a:pt x="1078" y="135"/>
                  <a:pt x="1084" y="124"/>
                  <a:pt x="1116" y="94"/>
                </a:cubicBezTo>
                <a:cubicBezTo>
                  <a:pt x="1148" y="64"/>
                  <a:pt x="1149" y="66"/>
                  <a:pt x="1164" y="54"/>
                </a:cubicBezTo>
                <a:lnTo>
                  <a:pt x="1205" y="31"/>
                </a:lnTo>
                <a:lnTo>
                  <a:pt x="1252" y="6"/>
                </a:lnTo>
                <a:lnTo>
                  <a:pt x="1326" y="0"/>
                </a:lnTo>
                <a:lnTo>
                  <a:pt x="1384" y="26"/>
                </a:lnTo>
                <a:lnTo>
                  <a:pt x="1452" y="62"/>
                </a:lnTo>
                <a:lnTo>
                  <a:pt x="1504" y="134"/>
                </a:lnTo>
                <a:lnTo>
                  <a:pt x="1548" y="218"/>
                </a:lnTo>
                <a:lnTo>
                  <a:pt x="1584" y="302"/>
                </a:lnTo>
                <a:lnTo>
                  <a:pt x="1624" y="378"/>
                </a:lnTo>
                <a:lnTo>
                  <a:pt x="1680" y="478"/>
                </a:lnTo>
                <a:lnTo>
                  <a:pt x="1744" y="570"/>
                </a:lnTo>
                <a:lnTo>
                  <a:pt x="1776" y="622"/>
                </a:lnTo>
                <a:lnTo>
                  <a:pt x="1856" y="706"/>
                </a:lnTo>
                <a:lnTo>
                  <a:pt x="1852" y="950"/>
                </a:lnTo>
                <a:lnTo>
                  <a:pt x="0" y="956"/>
                </a:lnTo>
                <a:close/>
              </a:path>
            </a:pathLst>
          </a:custGeom>
          <a:blipFill dpi="0" rotWithShape="1">
            <a:blip r:embed="rId3"/>
            <a:srcRect/>
            <a:tile tx="0" ty="0" sx="100000" sy="100000" flip="none" algn="tl"/>
          </a:blipFill>
          <a:ln w="12700">
            <a:noFill/>
            <a:round/>
            <a:headEnd/>
            <a:tailEnd/>
          </a:ln>
        </p:spPr>
        <p:txBody>
          <a:bodyPr wrap="none"/>
          <a:lstStyle/>
          <a:p>
            <a:endParaRPr lang="en-US"/>
          </a:p>
        </p:txBody>
      </p:sp>
      <p:grpSp>
        <p:nvGrpSpPr>
          <p:cNvPr id="2" name="Group 5"/>
          <p:cNvGrpSpPr>
            <a:grpSpLocks/>
          </p:cNvGrpSpPr>
          <p:nvPr/>
        </p:nvGrpSpPr>
        <p:grpSpPr bwMode="auto">
          <a:xfrm>
            <a:off x="5181600" y="3541713"/>
            <a:ext cx="2743200" cy="1371600"/>
            <a:chOff x="3696" y="2064"/>
            <a:chExt cx="1296" cy="864"/>
          </a:xfrm>
        </p:grpSpPr>
        <p:sp>
          <p:nvSpPr>
            <p:cNvPr id="59417" name="Text Box 6"/>
            <p:cNvSpPr txBox="1">
              <a:spLocks noChangeArrowheads="1"/>
            </p:cNvSpPr>
            <p:nvPr/>
          </p:nvSpPr>
          <p:spPr bwMode="auto">
            <a:xfrm>
              <a:off x="3696" y="2064"/>
              <a:ext cx="1296" cy="465"/>
            </a:xfrm>
            <a:prstGeom prst="rect">
              <a:avLst/>
            </a:prstGeom>
            <a:noFill/>
            <a:ln w="9525">
              <a:noFill/>
              <a:miter lim="800000"/>
              <a:headEnd/>
              <a:tailEnd/>
            </a:ln>
          </p:spPr>
          <p:txBody>
            <a:bodyPr>
              <a:spAutoFit/>
            </a:bodyPr>
            <a:lstStyle/>
            <a:p>
              <a:pPr marL="228600" indent="-228600"/>
              <a:r>
                <a:rPr lang="en-US" sz="1400" dirty="0"/>
                <a:t>3. Subtract to find the area to the right of </a:t>
              </a:r>
              <a:r>
                <a:rPr lang="en-US" sz="1400" i="1" dirty="0"/>
                <a:t>z</a:t>
              </a:r>
              <a:r>
                <a:rPr lang="en-US" sz="1400" dirty="0"/>
                <a:t> = 1.23:           </a:t>
              </a:r>
              <a:endParaRPr lang="en-US" sz="1400" dirty="0" smtClean="0"/>
            </a:p>
            <a:p>
              <a:pPr marL="228600" indent="-228600"/>
              <a:r>
                <a:rPr lang="en-US" sz="1400" dirty="0" smtClean="0"/>
                <a:t>   </a:t>
              </a:r>
              <a:r>
                <a:rPr lang="en-US" sz="1400" dirty="0"/>
                <a:t>1 </a:t>
              </a:r>
              <a:r>
                <a:rPr lang="en-US" sz="1400" dirty="0">
                  <a:sym typeface="Symbol" pitchFamily="18" charset="2"/>
                </a:rPr>
                <a:t></a:t>
              </a:r>
              <a:r>
                <a:rPr lang="en-US" sz="1400" dirty="0"/>
                <a:t> 0.8907  = 0.1093.</a:t>
              </a:r>
            </a:p>
          </p:txBody>
        </p:sp>
        <p:sp>
          <p:nvSpPr>
            <p:cNvPr id="59418" name="Line 7"/>
            <p:cNvSpPr>
              <a:spLocks noChangeShapeType="1"/>
            </p:cNvSpPr>
            <p:nvPr/>
          </p:nvSpPr>
          <p:spPr bwMode="auto">
            <a:xfrm flipH="1">
              <a:off x="3696" y="2544"/>
              <a:ext cx="240" cy="384"/>
            </a:xfrm>
            <a:prstGeom prst="line">
              <a:avLst/>
            </a:prstGeom>
            <a:noFill/>
            <a:ln w="9525">
              <a:solidFill>
                <a:schemeClr val="tx1"/>
              </a:solidFill>
              <a:round/>
              <a:headEnd/>
              <a:tailEnd/>
            </a:ln>
          </p:spPr>
          <p:txBody>
            <a:bodyPr wrap="none"/>
            <a:lstStyle/>
            <a:p>
              <a:endParaRPr lang="en-US"/>
            </a:p>
          </p:txBody>
        </p:sp>
      </p:grpSp>
      <p:sp>
        <p:nvSpPr>
          <p:cNvPr id="693256" name="Freeform 8"/>
          <p:cNvSpPr>
            <a:spLocks/>
          </p:cNvSpPr>
          <p:nvPr/>
        </p:nvSpPr>
        <p:spPr bwMode="auto">
          <a:xfrm>
            <a:off x="5054600" y="4722813"/>
            <a:ext cx="1298575" cy="392112"/>
          </a:xfrm>
          <a:custGeom>
            <a:avLst/>
            <a:gdLst>
              <a:gd name="T0" fmla="*/ 2147483647 w 818"/>
              <a:gd name="T1" fmla="*/ 2147483647 h 278"/>
              <a:gd name="T2" fmla="*/ 0 w 818"/>
              <a:gd name="T3" fmla="*/ 0 h 278"/>
              <a:gd name="T4" fmla="*/ 2147483647 w 818"/>
              <a:gd name="T5" fmla="*/ 2147483647 h 278"/>
              <a:gd name="T6" fmla="*/ 2147483647 w 818"/>
              <a:gd name="T7" fmla="*/ 2147483647 h 278"/>
              <a:gd name="T8" fmla="*/ 2147483647 w 818"/>
              <a:gd name="T9" fmla="*/ 2147483647 h 278"/>
              <a:gd name="T10" fmla="*/ 2147483647 w 818"/>
              <a:gd name="T11" fmla="*/ 2147483647 h 278"/>
              <a:gd name="T12" fmla="*/ 2147483647 w 818"/>
              <a:gd name="T13" fmla="*/ 2147483647 h 278"/>
              <a:gd name="T14" fmla="*/ 2147483647 w 818"/>
              <a:gd name="T15" fmla="*/ 2147483647 h 278"/>
              <a:gd name="T16" fmla="*/ 2147483647 w 818"/>
              <a:gd name="T17" fmla="*/ 2147483647 h 278"/>
              <a:gd name="T18" fmla="*/ 2147483647 w 818"/>
              <a:gd name="T19" fmla="*/ 2147483647 h 278"/>
              <a:gd name="T20" fmla="*/ 2147483647 w 818"/>
              <a:gd name="T21" fmla="*/ 2147483647 h 2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8"/>
              <a:gd name="T34" fmla="*/ 0 h 278"/>
              <a:gd name="T35" fmla="*/ 818 w 818"/>
              <a:gd name="T36" fmla="*/ 278 h 2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8" h="278">
                <a:moveTo>
                  <a:pt x="1" y="278"/>
                </a:moveTo>
                <a:lnTo>
                  <a:pt x="0" y="0"/>
                </a:lnTo>
                <a:lnTo>
                  <a:pt x="53" y="46"/>
                </a:lnTo>
                <a:lnTo>
                  <a:pt x="147" y="112"/>
                </a:lnTo>
                <a:lnTo>
                  <a:pt x="230" y="153"/>
                </a:lnTo>
                <a:lnTo>
                  <a:pt x="315" y="187"/>
                </a:lnTo>
                <a:lnTo>
                  <a:pt x="400" y="211"/>
                </a:lnTo>
                <a:lnTo>
                  <a:pt x="514" y="242"/>
                </a:lnTo>
                <a:lnTo>
                  <a:pt x="698" y="260"/>
                </a:lnTo>
                <a:lnTo>
                  <a:pt x="818" y="267"/>
                </a:lnTo>
                <a:lnTo>
                  <a:pt x="1" y="278"/>
                </a:lnTo>
                <a:close/>
              </a:path>
            </a:pathLst>
          </a:custGeom>
          <a:solidFill>
            <a:schemeClr val="tx1"/>
          </a:solidFill>
          <a:ln w="9525">
            <a:solidFill>
              <a:schemeClr val="tx1"/>
            </a:solidFill>
            <a:round/>
            <a:headEnd/>
            <a:tailEnd/>
          </a:ln>
        </p:spPr>
        <p:txBody>
          <a:bodyPr wrap="none"/>
          <a:lstStyle/>
          <a:p>
            <a:endParaRPr lang="en-US"/>
          </a:p>
        </p:txBody>
      </p:sp>
      <p:grpSp>
        <p:nvGrpSpPr>
          <p:cNvPr id="3" name="Group 9"/>
          <p:cNvGrpSpPr>
            <a:grpSpLocks/>
          </p:cNvGrpSpPr>
          <p:nvPr/>
        </p:nvGrpSpPr>
        <p:grpSpPr bwMode="auto">
          <a:xfrm>
            <a:off x="2514600" y="5370513"/>
            <a:ext cx="2743200" cy="517525"/>
            <a:chOff x="2016" y="3216"/>
            <a:chExt cx="1728" cy="326"/>
          </a:xfrm>
        </p:grpSpPr>
        <p:sp>
          <p:nvSpPr>
            <p:cNvPr id="59415" name="Text Box 10"/>
            <p:cNvSpPr txBox="1">
              <a:spLocks noChangeArrowheads="1"/>
            </p:cNvSpPr>
            <p:nvPr/>
          </p:nvSpPr>
          <p:spPr bwMode="auto">
            <a:xfrm>
              <a:off x="2016" y="3216"/>
              <a:ext cx="1728" cy="326"/>
            </a:xfrm>
            <a:prstGeom prst="rect">
              <a:avLst/>
            </a:prstGeom>
            <a:noFill/>
            <a:ln w="9525">
              <a:noFill/>
              <a:miter lim="800000"/>
              <a:headEnd/>
              <a:tailEnd/>
            </a:ln>
          </p:spPr>
          <p:txBody>
            <a:bodyPr>
              <a:spAutoFit/>
            </a:bodyPr>
            <a:lstStyle/>
            <a:p>
              <a:pPr marL="166688" indent="-166688"/>
              <a:r>
                <a:rPr lang="en-US" sz="1400"/>
                <a:t>1. Use the table to find           the area for the </a:t>
              </a:r>
              <a:r>
                <a:rPr lang="en-US" sz="1400" i="1"/>
                <a:t>z</a:t>
              </a:r>
              <a:r>
                <a:rPr lang="en-US" sz="1400"/>
                <a:t>-score.</a:t>
              </a:r>
            </a:p>
          </p:txBody>
        </p:sp>
        <p:sp>
          <p:nvSpPr>
            <p:cNvPr id="59416" name="Line 11"/>
            <p:cNvSpPr>
              <a:spLocks noChangeShapeType="1"/>
            </p:cNvSpPr>
            <p:nvPr/>
          </p:nvSpPr>
          <p:spPr bwMode="auto">
            <a:xfrm flipV="1">
              <a:off x="3312" y="3264"/>
              <a:ext cx="240" cy="144"/>
            </a:xfrm>
            <a:prstGeom prst="line">
              <a:avLst/>
            </a:prstGeom>
            <a:noFill/>
            <a:ln w="9525">
              <a:solidFill>
                <a:schemeClr val="tx1"/>
              </a:solidFill>
              <a:round/>
              <a:headEnd/>
              <a:tailEnd/>
            </a:ln>
          </p:spPr>
          <p:txBody>
            <a:bodyPr wrap="none"/>
            <a:lstStyle/>
            <a:p>
              <a:endParaRPr lang="en-US"/>
            </a:p>
          </p:txBody>
        </p:sp>
      </p:grpSp>
      <p:grpSp>
        <p:nvGrpSpPr>
          <p:cNvPr id="4" name="Group 12"/>
          <p:cNvGrpSpPr>
            <a:grpSpLocks/>
          </p:cNvGrpSpPr>
          <p:nvPr/>
        </p:nvGrpSpPr>
        <p:grpSpPr bwMode="auto">
          <a:xfrm>
            <a:off x="1524000" y="3617913"/>
            <a:ext cx="1981200" cy="1066800"/>
            <a:chOff x="1344" y="2592"/>
            <a:chExt cx="1056" cy="672"/>
          </a:xfrm>
        </p:grpSpPr>
        <p:sp>
          <p:nvSpPr>
            <p:cNvPr id="59413" name="Text Box 13"/>
            <p:cNvSpPr txBox="1">
              <a:spLocks noChangeArrowheads="1"/>
            </p:cNvSpPr>
            <p:nvPr/>
          </p:nvSpPr>
          <p:spPr bwMode="auto">
            <a:xfrm>
              <a:off x="1344" y="2592"/>
              <a:ext cx="912" cy="460"/>
            </a:xfrm>
            <a:prstGeom prst="rect">
              <a:avLst/>
            </a:prstGeom>
            <a:noFill/>
            <a:ln w="9525">
              <a:noFill/>
              <a:miter lim="800000"/>
              <a:headEnd/>
              <a:tailEnd/>
            </a:ln>
          </p:spPr>
          <p:txBody>
            <a:bodyPr>
              <a:spAutoFit/>
            </a:bodyPr>
            <a:lstStyle/>
            <a:p>
              <a:pPr marL="166688" indent="-166688"/>
              <a:r>
                <a:rPr lang="en-US" sz="1400"/>
                <a:t>2. The area to  the left of </a:t>
              </a:r>
              <a:r>
                <a:rPr lang="en-US" sz="1400" i="1"/>
                <a:t>z</a:t>
              </a:r>
              <a:r>
                <a:rPr lang="en-US" sz="1400"/>
                <a:t> = 1.23 is 0.8907.</a:t>
              </a:r>
            </a:p>
          </p:txBody>
        </p:sp>
        <p:sp>
          <p:nvSpPr>
            <p:cNvPr id="59414" name="Line 14"/>
            <p:cNvSpPr>
              <a:spLocks noChangeShapeType="1"/>
            </p:cNvSpPr>
            <p:nvPr/>
          </p:nvSpPr>
          <p:spPr bwMode="auto">
            <a:xfrm>
              <a:off x="1968" y="2928"/>
              <a:ext cx="432" cy="336"/>
            </a:xfrm>
            <a:prstGeom prst="line">
              <a:avLst/>
            </a:prstGeom>
            <a:noFill/>
            <a:ln w="9525">
              <a:solidFill>
                <a:schemeClr val="tx1"/>
              </a:solidFill>
              <a:round/>
              <a:headEnd/>
              <a:tailEnd/>
            </a:ln>
          </p:spPr>
          <p:txBody>
            <a:bodyPr wrap="none"/>
            <a:lstStyle/>
            <a:p>
              <a:endParaRPr lang="en-US"/>
            </a:p>
          </p:txBody>
        </p:sp>
      </p:grpSp>
      <p:grpSp>
        <p:nvGrpSpPr>
          <p:cNvPr id="5" name="Group 15"/>
          <p:cNvGrpSpPr>
            <a:grpSpLocks/>
          </p:cNvGrpSpPr>
          <p:nvPr/>
        </p:nvGrpSpPr>
        <p:grpSpPr bwMode="auto">
          <a:xfrm>
            <a:off x="1828800" y="3608388"/>
            <a:ext cx="5080000" cy="1841500"/>
            <a:chOff x="1584" y="2106"/>
            <a:chExt cx="3200" cy="1160"/>
          </a:xfrm>
        </p:grpSpPr>
        <p:grpSp>
          <p:nvGrpSpPr>
            <p:cNvPr id="6" name="Group 16"/>
            <p:cNvGrpSpPr>
              <a:grpSpLocks/>
            </p:cNvGrpSpPr>
            <p:nvPr/>
          </p:nvGrpSpPr>
          <p:grpSpPr bwMode="auto">
            <a:xfrm>
              <a:off x="1584" y="2934"/>
              <a:ext cx="3200" cy="332"/>
              <a:chOff x="1584" y="2934"/>
              <a:chExt cx="3200" cy="332"/>
            </a:xfrm>
          </p:grpSpPr>
          <p:sp>
            <p:nvSpPr>
              <p:cNvPr id="59405" name="Line 17"/>
              <p:cNvSpPr>
                <a:spLocks noChangeShapeType="1"/>
              </p:cNvSpPr>
              <p:nvPr/>
            </p:nvSpPr>
            <p:spPr bwMode="auto">
              <a:xfrm>
                <a:off x="1584" y="3053"/>
                <a:ext cx="2959" cy="1"/>
              </a:xfrm>
              <a:prstGeom prst="line">
                <a:avLst/>
              </a:prstGeom>
              <a:noFill/>
              <a:ln w="9525">
                <a:solidFill>
                  <a:schemeClr val="tx1"/>
                </a:solidFill>
                <a:round/>
                <a:headEnd type="triangle" w="med" len="med"/>
                <a:tailEnd type="triangle" w="med" len="med"/>
              </a:ln>
            </p:spPr>
            <p:txBody>
              <a:bodyPr wrap="none"/>
              <a:lstStyle/>
              <a:p>
                <a:endParaRPr lang="en-US"/>
              </a:p>
            </p:txBody>
          </p:sp>
          <p:grpSp>
            <p:nvGrpSpPr>
              <p:cNvPr id="7" name="Group 18"/>
              <p:cNvGrpSpPr>
                <a:grpSpLocks/>
              </p:cNvGrpSpPr>
              <p:nvPr/>
            </p:nvGrpSpPr>
            <p:grpSpPr bwMode="auto">
              <a:xfrm>
                <a:off x="3450" y="3024"/>
                <a:ext cx="302" cy="242"/>
                <a:chOff x="3450" y="3024"/>
                <a:chExt cx="302" cy="242"/>
              </a:xfrm>
            </p:grpSpPr>
            <p:sp>
              <p:nvSpPr>
                <p:cNvPr id="59411" name="Rectangle 19"/>
                <p:cNvSpPr>
                  <a:spLocks noChangeArrowheads="1"/>
                </p:cNvSpPr>
                <p:nvPr/>
              </p:nvSpPr>
              <p:spPr bwMode="auto">
                <a:xfrm>
                  <a:off x="3450" y="3093"/>
                  <a:ext cx="302" cy="173"/>
                </a:xfrm>
                <a:prstGeom prst="rect">
                  <a:avLst/>
                </a:prstGeom>
                <a:noFill/>
                <a:ln w="9525">
                  <a:noFill/>
                  <a:miter lim="800000"/>
                  <a:headEnd/>
                  <a:tailEnd/>
                </a:ln>
              </p:spPr>
              <p:txBody>
                <a:bodyPr wrap="none">
                  <a:spAutoFit/>
                </a:bodyPr>
                <a:lstStyle/>
                <a:p>
                  <a:pPr>
                    <a:spcBef>
                      <a:spcPct val="0"/>
                    </a:spcBef>
                  </a:pPr>
                  <a:r>
                    <a:rPr lang="en-US" sz="1200"/>
                    <a:t>1.23</a:t>
                  </a:r>
                </a:p>
              </p:txBody>
            </p:sp>
            <p:sp>
              <p:nvSpPr>
                <p:cNvPr id="59412" name="Line 20"/>
                <p:cNvSpPr>
                  <a:spLocks noChangeShapeType="1"/>
                </p:cNvSpPr>
                <p:nvPr/>
              </p:nvSpPr>
              <p:spPr bwMode="auto">
                <a:xfrm>
                  <a:off x="3613" y="3024"/>
                  <a:ext cx="0" cy="87"/>
                </a:xfrm>
                <a:prstGeom prst="line">
                  <a:avLst/>
                </a:prstGeom>
                <a:noFill/>
                <a:ln w="9525">
                  <a:solidFill>
                    <a:schemeClr val="tx1"/>
                  </a:solidFill>
                  <a:round/>
                  <a:headEnd/>
                  <a:tailEnd/>
                </a:ln>
              </p:spPr>
              <p:txBody>
                <a:bodyPr wrap="none"/>
                <a:lstStyle/>
                <a:p>
                  <a:endParaRPr lang="en-US"/>
                </a:p>
              </p:txBody>
            </p:sp>
          </p:grpSp>
          <p:grpSp>
            <p:nvGrpSpPr>
              <p:cNvPr id="8" name="Group 21"/>
              <p:cNvGrpSpPr>
                <a:grpSpLocks/>
              </p:cNvGrpSpPr>
              <p:nvPr/>
            </p:nvGrpSpPr>
            <p:grpSpPr bwMode="auto">
              <a:xfrm>
                <a:off x="2954" y="3024"/>
                <a:ext cx="169" cy="242"/>
                <a:chOff x="2962" y="3024"/>
                <a:chExt cx="169" cy="242"/>
              </a:xfrm>
            </p:grpSpPr>
            <p:sp>
              <p:nvSpPr>
                <p:cNvPr id="59409" name="Rectangle 22"/>
                <p:cNvSpPr>
                  <a:spLocks noChangeArrowheads="1"/>
                </p:cNvSpPr>
                <p:nvPr/>
              </p:nvSpPr>
              <p:spPr bwMode="auto">
                <a:xfrm>
                  <a:off x="2962" y="3093"/>
                  <a:ext cx="169" cy="173"/>
                </a:xfrm>
                <a:prstGeom prst="rect">
                  <a:avLst/>
                </a:prstGeom>
                <a:noFill/>
                <a:ln w="9525">
                  <a:noFill/>
                  <a:miter lim="800000"/>
                  <a:headEnd/>
                  <a:tailEnd/>
                </a:ln>
              </p:spPr>
              <p:txBody>
                <a:bodyPr wrap="none">
                  <a:spAutoFit/>
                </a:bodyPr>
                <a:lstStyle/>
                <a:p>
                  <a:pPr>
                    <a:spcBef>
                      <a:spcPct val="0"/>
                    </a:spcBef>
                  </a:pPr>
                  <a:r>
                    <a:rPr lang="en-US" sz="1200"/>
                    <a:t>0</a:t>
                  </a:r>
                </a:p>
              </p:txBody>
            </p:sp>
            <p:sp>
              <p:nvSpPr>
                <p:cNvPr id="59410" name="Line 23"/>
                <p:cNvSpPr>
                  <a:spLocks noChangeShapeType="1"/>
                </p:cNvSpPr>
                <p:nvPr/>
              </p:nvSpPr>
              <p:spPr bwMode="auto">
                <a:xfrm>
                  <a:off x="3051" y="3024"/>
                  <a:ext cx="0" cy="87"/>
                </a:xfrm>
                <a:prstGeom prst="line">
                  <a:avLst/>
                </a:prstGeom>
                <a:noFill/>
                <a:ln w="9525">
                  <a:solidFill>
                    <a:schemeClr val="tx1"/>
                  </a:solidFill>
                  <a:round/>
                  <a:headEnd/>
                  <a:tailEnd/>
                </a:ln>
              </p:spPr>
              <p:txBody>
                <a:bodyPr wrap="none"/>
                <a:lstStyle/>
                <a:p>
                  <a:endParaRPr lang="en-US"/>
                </a:p>
              </p:txBody>
            </p:sp>
          </p:grpSp>
          <p:sp>
            <p:nvSpPr>
              <p:cNvPr id="59408" name="Text Box 24"/>
              <p:cNvSpPr txBox="1">
                <a:spLocks noChangeArrowheads="1"/>
              </p:cNvSpPr>
              <p:nvPr/>
            </p:nvSpPr>
            <p:spPr bwMode="auto">
              <a:xfrm>
                <a:off x="4537" y="2934"/>
                <a:ext cx="247" cy="173"/>
              </a:xfrm>
              <a:prstGeom prst="rect">
                <a:avLst/>
              </a:prstGeom>
              <a:noFill/>
              <a:ln w="9525">
                <a:noFill/>
                <a:miter lim="800000"/>
                <a:headEnd/>
                <a:tailEnd/>
              </a:ln>
            </p:spPr>
            <p:txBody>
              <a:bodyPr>
                <a:spAutoFit/>
              </a:bodyPr>
              <a:lstStyle/>
              <a:p>
                <a:r>
                  <a:rPr lang="en-US" sz="1200" i="1"/>
                  <a:t>z</a:t>
                </a:r>
              </a:p>
            </p:txBody>
          </p:sp>
        </p:grpSp>
        <p:sp>
          <p:nvSpPr>
            <p:cNvPr id="59404" name="Freeform 25"/>
            <p:cNvSpPr>
              <a:spLocks/>
            </p:cNvSpPr>
            <p:nvPr/>
          </p:nvSpPr>
          <p:spPr bwMode="auto">
            <a:xfrm>
              <a:off x="1655" y="2106"/>
              <a:ext cx="2773" cy="950"/>
            </a:xfrm>
            <a:custGeom>
              <a:avLst/>
              <a:gdLst>
                <a:gd name="T0" fmla="*/ 0 w 3350"/>
                <a:gd name="T1" fmla="*/ 1 h 1271"/>
                <a:gd name="T2" fmla="*/ 2 w 3350"/>
                <a:gd name="T3" fmla="*/ 1 h 1271"/>
                <a:gd name="T4" fmla="*/ 2 w 3350"/>
                <a:gd name="T5" fmla="*/ 1 h 1271"/>
                <a:gd name="T6" fmla="*/ 2 w 3350"/>
                <a:gd name="T7" fmla="*/ 1 h 1271"/>
                <a:gd name="T8" fmla="*/ 2 w 3350"/>
                <a:gd name="T9" fmla="*/ 1 h 1271"/>
                <a:gd name="T10" fmla="*/ 2 w 3350"/>
                <a:gd name="T11" fmla="*/ 1 h 1271"/>
                <a:gd name="T12" fmla="*/ 2 w 3350"/>
                <a:gd name="T13" fmla="*/ 1 h 1271"/>
                <a:gd name="T14" fmla="*/ 2 w 3350"/>
                <a:gd name="T15" fmla="*/ 1 h 1271"/>
                <a:gd name="T16" fmla="*/ 2 w 3350"/>
                <a:gd name="T17" fmla="*/ 1 h 1271"/>
                <a:gd name="T18" fmla="*/ 2 w 3350"/>
                <a:gd name="T19" fmla="*/ 1 h 1271"/>
                <a:gd name="T20" fmla="*/ 2 w 3350"/>
                <a:gd name="T21" fmla="*/ 1 h 1271"/>
                <a:gd name="T22" fmla="*/ 2 w 3350"/>
                <a:gd name="T23" fmla="*/ 1 h 1271"/>
                <a:gd name="T24" fmla="*/ 2 w 3350"/>
                <a:gd name="T25" fmla="*/ 1 h 1271"/>
                <a:gd name="T26" fmla="*/ 2 w 3350"/>
                <a:gd name="T27" fmla="*/ 1 h 1271"/>
                <a:gd name="T28" fmla="*/ 2 w 3350"/>
                <a:gd name="T29" fmla="*/ 1 h 1271"/>
                <a:gd name="T30" fmla="*/ 2 w 3350"/>
                <a:gd name="T31" fmla="*/ 1 h 1271"/>
                <a:gd name="T32" fmla="*/ 2 w 3350"/>
                <a:gd name="T33" fmla="*/ 1 h 1271"/>
                <a:gd name="T34" fmla="*/ 2 w 3350"/>
                <a:gd name="T35" fmla="*/ 1 h 1271"/>
                <a:gd name="T36" fmla="*/ 2 w 3350"/>
                <a:gd name="T37" fmla="*/ 1 h 1271"/>
                <a:gd name="T38" fmla="*/ 2 w 3350"/>
                <a:gd name="T39" fmla="*/ 1 h 1271"/>
                <a:gd name="T40" fmla="*/ 2 w 3350"/>
                <a:gd name="T41" fmla="*/ 1 h 1271"/>
                <a:gd name="T42" fmla="*/ 2 w 3350"/>
                <a:gd name="T43" fmla="*/ 1 h 1271"/>
                <a:gd name="T44" fmla="*/ 2 w 3350"/>
                <a:gd name="T45" fmla="*/ 1 h 1271"/>
                <a:gd name="T46" fmla="*/ 2 w 3350"/>
                <a:gd name="T47" fmla="*/ 1 h 1271"/>
                <a:gd name="T48" fmla="*/ 2 w 3350"/>
                <a:gd name="T49" fmla="*/ 1 h 1271"/>
                <a:gd name="T50" fmla="*/ 2 w 3350"/>
                <a:gd name="T51" fmla="*/ 1 h 1271"/>
                <a:gd name="T52" fmla="*/ 2 w 3350"/>
                <a:gd name="T53" fmla="*/ 1 h 1271"/>
                <a:gd name="T54" fmla="*/ 2 w 3350"/>
                <a:gd name="T55" fmla="*/ 1 h 1271"/>
                <a:gd name="T56" fmla="*/ 2 w 3350"/>
                <a:gd name="T57" fmla="*/ 1 h 1271"/>
                <a:gd name="T58" fmla="*/ 2 w 3350"/>
                <a:gd name="T59" fmla="*/ 1 h 1271"/>
                <a:gd name="T60" fmla="*/ 2 w 3350"/>
                <a:gd name="T61" fmla="*/ 1 h 1271"/>
                <a:gd name="T62" fmla="*/ 2 w 3350"/>
                <a:gd name="T63" fmla="*/ 1 h 1271"/>
                <a:gd name="T64" fmla="*/ 2 w 3350"/>
                <a:gd name="T65" fmla="*/ 1 h 1271"/>
                <a:gd name="T66" fmla="*/ 0 w 3350"/>
                <a:gd name="T67" fmla="*/ 1 h 1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50"/>
                <a:gd name="T103" fmla="*/ 0 h 1271"/>
                <a:gd name="T104" fmla="*/ 3350 w 3350"/>
                <a:gd name="T105" fmla="*/ 1271 h 1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50" h="1271">
                  <a:moveTo>
                    <a:pt x="0" y="1271"/>
                  </a:moveTo>
                  <a:lnTo>
                    <a:pt x="69" y="1262"/>
                  </a:lnTo>
                  <a:lnTo>
                    <a:pt x="130" y="1257"/>
                  </a:lnTo>
                  <a:cubicBezTo>
                    <a:pt x="185" y="1251"/>
                    <a:pt x="321" y="1244"/>
                    <a:pt x="399" y="1229"/>
                  </a:cubicBezTo>
                  <a:cubicBezTo>
                    <a:pt x="476" y="1215"/>
                    <a:pt x="525" y="1198"/>
                    <a:pt x="594" y="1170"/>
                  </a:cubicBezTo>
                  <a:cubicBezTo>
                    <a:pt x="662" y="1142"/>
                    <a:pt x="753" y="1094"/>
                    <a:pt x="810" y="1061"/>
                  </a:cubicBezTo>
                  <a:cubicBezTo>
                    <a:pt x="868" y="1027"/>
                    <a:pt x="902" y="998"/>
                    <a:pt x="938" y="967"/>
                  </a:cubicBezTo>
                  <a:cubicBezTo>
                    <a:pt x="975" y="936"/>
                    <a:pt x="1005" y="902"/>
                    <a:pt x="1029" y="875"/>
                  </a:cubicBezTo>
                  <a:cubicBezTo>
                    <a:pt x="1053" y="848"/>
                    <a:pt x="1060" y="838"/>
                    <a:pt x="1083" y="804"/>
                  </a:cubicBezTo>
                  <a:lnTo>
                    <a:pt x="1172" y="667"/>
                  </a:lnTo>
                  <a:lnTo>
                    <a:pt x="1226" y="566"/>
                  </a:lnTo>
                  <a:lnTo>
                    <a:pt x="1278" y="456"/>
                  </a:lnTo>
                  <a:lnTo>
                    <a:pt x="1330" y="346"/>
                  </a:lnTo>
                  <a:lnTo>
                    <a:pt x="1395" y="223"/>
                  </a:lnTo>
                  <a:cubicBezTo>
                    <a:pt x="1421" y="181"/>
                    <a:pt x="1452" y="129"/>
                    <a:pt x="1483" y="95"/>
                  </a:cubicBezTo>
                  <a:cubicBezTo>
                    <a:pt x="1514" y="62"/>
                    <a:pt x="1550" y="38"/>
                    <a:pt x="1581" y="22"/>
                  </a:cubicBezTo>
                  <a:cubicBezTo>
                    <a:pt x="1612" y="7"/>
                    <a:pt x="1640" y="4"/>
                    <a:pt x="1671" y="2"/>
                  </a:cubicBezTo>
                  <a:cubicBezTo>
                    <a:pt x="1701" y="1"/>
                    <a:pt x="1731" y="0"/>
                    <a:pt x="1764" y="12"/>
                  </a:cubicBezTo>
                  <a:cubicBezTo>
                    <a:pt x="1798" y="24"/>
                    <a:pt x="1838" y="42"/>
                    <a:pt x="1871" y="76"/>
                  </a:cubicBezTo>
                  <a:cubicBezTo>
                    <a:pt x="1904" y="110"/>
                    <a:pt x="1926" y="155"/>
                    <a:pt x="1960" y="216"/>
                  </a:cubicBezTo>
                  <a:cubicBezTo>
                    <a:pt x="1994" y="277"/>
                    <a:pt x="2045" y="385"/>
                    <a:pt x="2072" y="443"/>
                  </a:cubicBezTo>
                  <a:cubicBezTo>
                    <a:pt x="2099" y="501"/>
                    <a:pt x="2100" y="514"/>
                    <a:pt x="2124" y="562"/>
                  </a:cubicBezTo>
                  <a:cubicBezTo>
                    <a:pt x="2148" y="610"/>
                    <a:pt x="2186" y="683"/>
                    <a:pt x="2214" y="730"/>
                  </a:cubicBezTo>
                  <a:lnTo>
                    <a:pt x="2293" y="845"/>
                  </a:lnTo>
                  <a:cubicBezTo>
                    <a:pt x="2315" y="876"/>
                    <a:pt x="2329" y="890"/>
                    <a:pt x="2349" y="911"/>
                  </a:cubicBezTo>
                  <a:cubicBezTo>
                    <a:pt x="2369" y="933"/>
                    <a:pt x="2384" y="949"/>
                    <a:pt x="2414" y="973"/>
                  </a:cubicBezTo>
                  <a:cubicBezTo>
                    <a:pt x="2444" y="998"/>
                    <a:pt x="2492" y="1037"/>
                    <a:pt x="2528" y="1061"/>
                  </a:cubicBezTo>
                  <a:lnTo>
                    <a:pt x="2630" y="1115"/>
                  </a:lnTo>
                  <a:lnTo>
                    <a:pt x="2735" y="1161"/>
                  </a:lnTo>
                  <a:lnTo>
                    <a:pt x="2839" y="1194"/>
                  </a:lnTo>
                  <a:cubicBezTo>
                    <a:pt x="2886" y="1207"/>
                    <a:pt x="2954" y="1229"/>
                    <a:pt x="3014" y="1240"/>
                  </a:cubicBezTo>
                  <a:cubicBezTo>
                    <a:pt x="3075" y="1251"/>
                    <a:pt x="3147" y="1253"/>
                    <a:pt x="3203" y="1257"/>
                  </a:cubicBezTo>
                  <a:lnTo>
                    <a:pt x="3350" y="1266"/>
                  </a:lnTo>
                  <a:lnTo>
                    <a:pt x="0" y="1271"/>
                  </a:lnTo>
                  <a:close/>
                </a:path>
              </a:pathLst>
            </a:custGeom>
            <a:noFill/>
            <a:ln w="28575">
              <a:solidFill>
                <a:schemeClr val="tx1"/>
              </a:solidFill>
              <a:round/>
              <a:headEnd/>
              <a:tailEnd/>
            </a:ln>
          </p:spPr>
          <p:txBody>
            <a:bodyPr wrap="none"/>
            <a:lstStyle/>
            <a:p>
              <a:endParaRPr lang="en-US"/>
            </a:p>
          </p:txBody>
        </p:sp>
      </p:grpSp>
      <p:sp>
        <p:nvSpPr>
          <p:cNvPr id="27" name="Date Placeholder 26"/>
          <p:cNvSpPr>
            <a:spLocks noGrp="1"/>
          </p:cNvSpPr>
          <p:nvPr>
            <p:ph type="dt" sz="half" idx="10"/>
          </p:nvPr>
        </p:nvSpPr>
        <p:spPr/>
        <p:txBody>
          <a:bodyPr/>
          <a:lstStyle/>
          <a:p>
            <a:fld id="{B8712064-6B41-4796-AFC9-16332D88DE4D}" type="datetime1">
              <a:rPr lang="en-US" smtClean="0"/>
              <a:t>31-May-18</a:t>
            </a:fld>
            <a:endParaRPr lang="en-US"/>
          </a:p>
        </p:txBody>
      </p:sp>
      <p:sp>
        <p:nvSpPr>
          <p:cNvPr id="28" name="Slide Number Placeholder 27"/>
          <p:cNvSpPr>
            <a:spLocks noGrp="1"/>
          </p:cNvSpPr>
          <p:nvPr>
            <p:ph type="sldNum" sz="quarter" idx="12"/>
          </p:nvPr>
        </p:nvSpPr>
        <p:spPr/>
        <p:txBody>
          <a:bodyPr/>
          <a:lstStyle/>
          <a:p>
            <a:fld id="{B3501F9E-DD97-4C64-9E33-AE28349A8AEA}" type="slidenum">
              <a:rPr lang="en-US" smtClean="0"/>
              <a:pPr/>
              <a:t>37</a:t>
            </a:fld>
            <a:endParaRPr lang="en-US"/>
          </a:p>
        </p:txBody>
      </p:sp>
      <p:sp>
        <p:nvSpPr>
          <p:cNvPr id="29" name="Footer Placeholder 28"/>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693252"/>
                                        </p:tgtEl>
                                        <p:attrNameLst>
                                          <p:attrName>style.visibility</p:attrName>
                                        </p:attrNameLst>
                                      </p:cBhvr>
                                      <p:to>
                                        <p:strVal val="visible"/>
                                      </p:to>
                                    </p:set>
                                    <p:animEffect transition="in" filter="wipe(left)">
                                      <p:cBhvr>
                                        <p:cTn id="15" dur="1000"/>
                                        <p:tgtEl>
                                          <p:spTgt spid="693252"/>
                                        </p:tgtEl>
                                      </p:cBhvr>
                                    </p:animEffect>
                                  </p:childTnLst>
                                </p:cTn>
                              </p:par>
                            </p:childTnLst>
                          </p:cTn>
                        </p:par>
                        <p:par>
                          <p:cTn id="16" fill="hold">
                            <p:stCondLst>
                              <p:cond delay="3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93256"/>
                                        </p:tgtEl>
                                        <p:attrNameLst>
                                          <p:attrName>style.visibility</p:attrName>
                                        </p:attrNameLst>
                                      </p:cBhvr>
                                      <p:to>
                                        <p:strVal val="visible"/>
                                      </p:to>
                                    </p:set>
                                    <p:animEffect transition="in" filter="wipe(left)">
                                      <p:cBhvr>
                                        <p:cTn id="24" dur="1000"/>
                                        <p:tgtEl>
                                          <p:spTgt spid="693256"/>
                                        </p:tgtEl>
                                      </p:cBhvr>
                                    </p:animEffect>
                                  </p:childTnLst>
                                </p:cTn>
                              </p:par>
                            </p:childTnLst>
                          </p:cTn>
                        </p:par>
                        <p:par>
                          <p:cTn id="25" fill="hold">
                            <p:stCondLst>
                              <p:cond delay="1000"/>
                            </p:stCondLst>
                            <p:childTnLst>
                              <p:par>
                                <p:cTn id="26" presetID="22" presetClass="entr" presetSubtype="2" fill="hold" nodeType="afterEffect">
                                  <p:stCondLst>
                                    <p:cond delay="50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2" grpId="0" animBg="1"/>
      <p:bldP spid="6932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Text Box 2"/>
          <p:cNvSpPr txBox="1">
            <a:spLocks noChangeArrowheads="1"/>
          </p:cNvSpPr>
          <p:nvPr/>
        </p:nvSpPr>
        <p:spPr bwMode="auto">
          <a:xfrm>
            <a:off x="304800" y="1371600"/>
            <a:ext cx="8458200" cy="5029200"/>
          </a:xfrm>
          <a:prstGeom prst="rect">
            <a:avLst/>
          </a:prstGeom>
          <a:blipFill dpi="0" rotWithShape="1">
            <a:blip r:embed="rId4"/>
            <a:srcRect/>
            <a:tile tx="0" ty="0" sx="100000" sy="100000" flip="none" algn="tl"/>
          </a:blipFill>
          <a:ln w="9525">
            <a:solidFill>
              <a:schemeClr val="tx1"/>
            </a:solidFill>
            <a:miter lim="800000"/>
            <a:headEnd/>
            <a:tailEnd/>
          </a:ln>
        </p:spPr>
        <p:txBody>
          <a:bodyPr/>
          <a:lstStyle/>
          <a:p>
            <a:pPr marL="457200" indent="-457200">
              <a:spcBef>
                <a:spcPct val="25000"/>
              </a:spcBef>
            </a:pPr>
            <a:r>
              <a:rPr lang="en-US" sz="2800" b="1" dirty="0"/>
              <a:t>Finding Areas Under the Standard Normal Curve</a:t>
            </a:r>
          </a:p>
          <a:p>
            <a:pPr marL="914400" lvl="1" indent="-457200">
              <a:spcBef>
                <a:spcPct val="25000"/>
              </a:spcBef>
              <a:buFontTx/>
              <a:buAutoNum type="alphaLcPeriod" startAt="3"/>
            </a:pPr>
            <a:r>
              <a:rPr lang="en-US" sz="2400" dirty="0"/>
              <a:t>To find the area </a:t>
            </a:r>
            <a:r>
              <a:rPr lang="en-US" sz="2400" i="1" dirty="0"/>
              <a:t>between</a:t>
            </a:r>
            <a:r>
              <a:rPr lang="en-US" sz="2400" dirty="0"/>
              <a:t> two </a:t>
            </a:r>
            <a:r>
              <a:rPr lang="en-US" sz="2400" i="1" dirty="0"/>
              <a:t>z</a:t>
            </a:r>
            <a:r>
              <a:rPr lang="en-US" sz="2400" dirty="0">
                <a:latin typeface="Times New Roman" pitchFamily="18" charset="0"/>
              </a:rPr>
              <a:t>-</a:t>
            </a:r>
            <a:r>
              <a:rPr lang="en-US" sz="2400" dirty="0"/>
              <a:t>scores, find the area corresponding to each </a:t>
            </a:r>
            <a:r>
              <a:rPr lang="en-US" sz="2400" i="1" dirty="0"/>
              <a:t>z</a:t>
            </a:r>
            <a:r>
              <a:rPr lang="en-US" sz="2400" dirty="0">
                <a:latin typeface="Times New Roman" pitchFamily="18" charset="0"/>
              </a:rPr>
              <a:t>-</a:t>
            </a:r>
            <a:r>
              <a:rPr lang="en-US" sz="2400" dirty="0"/>
              <a:t>score in the Standard Normal Table.  Then subtract the smaller area from the larger area.</a:t>
            </a:r>
          </a:p>
          <a:p>
            <a:pPr marL="914400" lvl="1" indent="-457200">
              <a:spcBef>
                <a:spcPct val="25000"/>
              </a:spcBef>
              <a:buFontTx/>
              <a:buAutoNum type="alphaLcPeriod" startAt="3"/>
            </a:pPr>
            <a:endParaRPr lang="en-US" dirty="0"/>
          </a:p>
          <a:p>
            <a:pPr marL="914400" lvl="1" indent="-457200">
              <a:spcBef>
                <a:spcPct val="25000"/>
              </a:spcBef>
              <a:buFontTx/>
              <a:buAutoNum type="alphaLcPeriod" startAt="3"/>
            </a:pPr>
            <a:endParaRPr lang="en-US" dirty="0"/>
          </a:p>
          <a:p>
            <a:pPr marL="914400" lvl="1" indent="-457200">
              <a:spcBef>
                <a:spcPct val="25000"/>
              </a:spcBef>
              <a:buFontTx/>
              <a:buAutoNum type="alphaLcPeriod" startAt="3"/>
            </a:pPr>
            <a:endParaRPr lang="en-US" dirty="0"/>
          </a:p>
          <a:p>
            <a:pPr marL="914400" lvl="1" indent="-457200">
              <a:spcBef>
                <a:spcPct val="25000"/>
              </a:spcBef>
            </a:pPr>
            <a:endParaRPr lang="en-US" dirty="0"/>
          </a:p>
          <a:p>
            <a:pPr marL="914400" lvl="1" indent="-457200">
              <a:spcBef>
                <a:spcPct val="25000"/>
              </a:spcBef>
              <a:buFontTx/>
              <a:buChar char="•"/>
            </a:pPr>
            <a:endParaRPr lang="en-US" dirty="0"/>
          </a:p>
          <a:p>
            <a:pPr marL="914400" lvl="1" indent="-457200">
              <a:spcBef>
                <a:spcPct val="25000"/>
              </a:spcBef>
              <a:buFontTx/>
              <a:buChar char="•"/>
            </a:pPr>
            <a:endParaRPr lang="en-US" dirty="0"/>
          </a:p>
          <a:p>
            <a:pPr marL="914400" lvl="1" indent="-457200">
              <a:spcBef>
                <a:spcPct val="25000"/>
              </a:spcBef>
            </a:pPr>
            <a:endParaRPr lang="en-US" dirty="0"/>
          </a:p>
        </p:txBody>
      </p:sp>
      <p:graphicFrame>
        <p:nvGraphicFramePr>
          <p:cNvPr id="9218" name="Object 3"/>
          <p:cNvGraphicFramePr>
            <a:graphicFrameLocks noChangeAspect="1"/>
          </p:cNvGraphicFramePr>
          <p:nvPr/>
        </p:nvGraphicFramePr>
        <p:xfrm>
          <a:off x="3743325" y="4402138"/>
          <a:ext cx="555625" cy="122237"/>
        </p:xfrm>
        <a:graphic>
          <a:graphicData uri="http://schemas.openxmlformats.org/presentationml/2006/ole">
            <mc:AlternateContent xmlns:mc="http://schemas.openxmlformats.org/markup-compatibility/2006">
              <mc:Choice xmlns:v="urn:schemas-microsoft-com:vml" Requires="v">
                <p:oleObj spid="_x0000_s10262" name="Equation" r:id="rId5" imgW="914400" imgH="198720" progId="">
                  <p:embed/>
                </p:oleObj>
              </mc:Choice>
              <mc:Fallback>
                <p:oleObj name="Equation" r:id="rId5" imgW="914400" imgH="19872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4402138"/>
                        <a:ext cx="555625" cy="12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0" name="Rectangle 4"/>
          <p:cNvSpPr>
            <a:spLocks noGrp="1" noChangeArrowheads="1"/>
          </p:cNvSpPr>
          <p:nvPr>
            <p:ph type="title"/>
          </p:nvPr>
        </p:nvSpPr>
        <p:spPr>
          <a:xfrm>
            <a:off x="0" y="185738"/>
            <a:ext cx="9145588" cy="723900"/>
          </a:xfrm>
          <a:blipFill dpi="0" rotWithShape="1">
            <a:blip r:embed="rId7"/>
            <a:srcRect/>
            <a:tile tx="0" ty="0" sx="100000" sy="100000" flip="none" algn="tl"/>
          </a:blipFill>
        </p:spPr>
        <p:txBody>
          <a:bodyPr>
            <a:normAutofit fontScale="90000"/>
          </a:bodyPr>
          <a:lstStyle/>
          <a:p>
            <a:pPr eaLnBrk="1" hangingPunct="1"/>
            <a:r>
              <a:rPr lang="en-US" smtClean="0"/>
              <a:t>Guidelines for Finding Areas</a:t>
            </a:r>
          </a:p>
        </p:txBody>
      </p:sp>
      <p:sp>
        <p:nvSpPr>
          <p:cNvPr id="9221" name="Text Box 6"/>
          <p:cNvSpPr txBox="1">
            <a:spLocks noChangeArrowheads="1"/>
          </p:cNvSpPr>
          <p:nvPr/>
        </p:nvSpPr>
        <p:spPr bwMode="auto">
          <a:xfrm>
            <a:off x="5334000" y="3429000"/>
            <a:ext cx="2743200" cy="942975"/>
          </a:xfrm>
          <a:prstGeom prst="rect">
            <a:avLst/>
          </a:prstGeom>
          <a:noFill/>
          <a:ln w="9525">
            <a:noFill/>
            <a:miter lim="800000"/>
            <a:headEnd/>
            <a:tailEnd/>
          </a:ln>
        </p:spPr>
        <p:txBody>
          <a:bodyPr>
            <a:spAutoFit/>
          </a:bodyPr>
          <a:lstStyle/>
          <a:p>
            <a:pPr marL="166688" indent="-166688"/>
            <a:r>
              <a:rPr lang="en-US" sz="1400" dirty="0"/>
              <a:t>4. Subtract to find the area of the region between the two </a:t>
            </a:r>
            <a:r>
              <a:rPr lang="en-US" sz="1400" i="1" dirty="0"/>
              <a:t>z</a:t>
            </a:r>
            <a:r>
              <a:rPr lang="en-US" sz="1400" dirty="0">
                <a:latin typeface="Times New Roman" pitchFamily="18" charset="0"/>
              </a:rPr>
              <a:t>-</a:t>
            </a:r>
            <a:r>
              <a:rPr lang="en-US" sz="1400" dirty="0"/>
              <a:t>scores:                         0.8907 </a:t>
            </a:r>
            <a:r>
              <a:rPr lang="en-US" sz="1400" dirty="0">
                <a:sym typeface="Symbol" pitchFamily="18" charset="2"/>
              </a:rPr>
              <a:t></a:t>
            </a:r>
            <a:r>
              <a:rPr lang="en-US" sz="1400" dirty="0"/>
              <a:t> 0.2266 = 0.6641.</a:t>
            </a:r>
          </a:p>
        </p:txBody>
      </p:sp>
      <p:sp>
        <p:nvSpPr>
          <p:cNvPr id="695304" name="Freeform 8"/>
          <p:cNvSpPr>
            <a:spLocks/>
          </p:cNvSpPr>
          <p:nvPr/>
        </p:nvSpPr>
        <p:spPr bwMode="auto">
          <a:xfrm>
            <a:off x="2646363" y="3821113"/>
            <a:ext cx="2927350" cy="1492250"/>
          </a:xfrm>
          <a:custGeom>
            <a:avLst/>
            <a:gdLst>
              <a:gd name="T0" fmla="*/ 0 w 1844"/>
              <a:gd name="T1" fmla="*/ 2147483647 h 940"/>
              <a:gd name="T2" fmla="*/ 2147483647 w 1844"/>
              <a:gd name="T3" fmla="*/ 2147483647 h 940"/>
              <a:gd name="T4" fmla="*/ 2147483647 w 1844"/>
              <a:gd name="T5" fmla="*/ 2147483647 h 940"/>
              <a:gd name="T6" fmla="*/ 2147483647 w 1844"/>
              <a:gd name="T7" fmla="*/ 2147483647 h 940"/>
              <a:gd name="T8" fmla="*/ 2147483647 w 1844"/>
              <a:gd name="T9" fmla="*/ 2147483647 h 940"/>
              <a:gd name="T10" fmla="*/ 2147483647 w 1844"/>
              <a:gd name="T11" fmla="*/ 2147483647 h 940"/>
              <a:gd name="T12" fmla="*/ 2147483647 w 1844"/>
              <a:gd name="T13" fmla="*/ 2147483647 h 940"/>
              <a:gd name="T14" fmla="*/ 2147483647 w 1844"/>
              <a:gd name="T15" fmla="*/ 2147483647 h 940"/>
              <a:gd name="T16" fmla="*/ 2147483647 w 1844"/>
              <a:gd name="T17" fmla="*/ 2147483647 h 940"/>
              <a:gd name="T18" fmla="*/ 2147483647 w 1844"/>
              <a:gd name="T19" fmla="*/ 2147483647 h 940"/>
              <a:gd name="T20" fmla="*/ 2147483647 w 1844"/>
              <a:gd name="T21" fmla="*/ 2147483647 h 940"/>
              <a:gd name="T22" fmla="*/ 2147483647 w 1844"/>
              <a:gd name="T23" fmla="*/ 2147483647 h 940"/>
              <a:gd name="T24" fmla="*/ 2147483647 w 1844"/>
              <a:gd name="T25" fmla="*/ 2147483647 h 940"/>
              <a:gd name="T26" fmla="*/ 2147483647 w 1844"/>
              <a:gd name="T27" fmla="*/ 2147483647 h 940"/>
              <a:gd name="T28" fmla="*/ 2147483647 w 1844"/>
              <a:gd name="T29" fmla="*/ 2147483647 h 940"/>
              <a:gd name="T30" fmla="*/ 2147483647 w 1844"/>
              <a:gd name="T31" fmla="*/ 2147483647 h 940"/>
              <a:gd name="T32" fmla="*/ 2147483647 w 1844"/>
              <a:gd name="T33" fmla="*/ 2147483647 h 940"/>
              <a:gd name="T34" fmla="*/ 2147483647 w 1844"/>
              <a:gd name="T35" fmla="*/ 2147483647 h 940"/>
              <a:gd name="T36" fmla="*/ 2147483647 w 1844"/>
              <a:gd name="T37" fmla="*/ 2147483647 h 940"/>
              <a:gd name="T38" fmla="*/ 2147483647 w 1844"/>
              <a:gd name="T39" fmla="*/ 2147483647 h 940"/>
              <a:gd name="T40" fmla="*/ 2147483647 w 1844"/>
              <a:gd name="T41" fmla="*/ 2147483647 h 940"/>
              <a:gd name="T42" fmla="*/ 2147483647 w 1844"/>
              <a:gd name="T43" fmla="*/ 0 h 940"/>
              <a:gd name="T44" fmla="*/ 2147483647 w 1844"/>
              <a:gd name="T45" fmla="*/ 2147483647 h 940"/>
              <a:gd name="T46" fmla="*/ 2147483647 w 1844"/>
              <a:gd name="T47" fmla="*/ 2147483647 h 940"/>
              <a:gd name="T48" fmla="*/ 2147483647 w 1844"/>
              <a:gd name="T49" fmla="*/ 2147483647 h 940"/>
              <a:gd name="T50" fmla="*/ 2147483647 w 1844"/>
              <a:gd name="T51" fmla="*/ 2147483647 h 940"/>
              <a:gd name="T52" fmla="*/ 2147483647 w 1844"/>
              <a:gd name="T53" fmla="*/ 2147483647 h 940"/>
              <a:gd name="T54" fmla="*/ 2147483647 w 1844"/>
              <a:gd name="T55" fmla="*/ 2147483647 h 940"/>
              <a:gd name="T56" fmla="*/ 2147483647 w 1844"/>
              <a:gd name="T57" fmla="*/ 2147483647 h 940"/>
              <a:gd name="T58" fmla="*/ 2147483647 w 1844"/>
              <a:gd name="T59" fmla="*/ 2147483647 h 940"/>
              <a:gd name="T60" fmla="*/ 2147483647 w 1844"/>
              <a:gd name="T61" fmla="*/ 2147483647 h 940"/>
              <a:gd name="T62" fmla="*/ 2147483647 w 1844"/>
              <a:gd name="T63" fmla="*/ 2147483647 h 940"/>
              <a:gd name="T64" fmla="*/ 2147483647 w 1844"/>
              <a:gd name="T65" fmla="*/ 2147483647 h 940"/>
              <a:gd name="T66" fmla="*/ 2147483647 w 1844"/>
              <a:gd name="T67" fmla="*/ 2147483647 h 940"/>
              <a:gd name="T68" fmla="*/ 0 w 1844"/>
              <a:gd name="T69" fmla="*/ 2147483647 h 9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4"/>
              <a:gd name="T106" fmla="*/ 0 h 940"/>
              <a:gd name="T107" fmla="*/ 1844 w 1844"/>
              <a:gd name="T108" fmla="*/ 940 h 9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4" h="940">
                <a:moveTo>
                  <a:pt x="0" y="940"/>
                </a:moveTo>
                <a:lnTo>
                  <a:pt x="55" y="934"/>
                </a:lnTo>
                <a:lnTo>
                  <a:pt x="104" y="931"/>
                </a:lnTo>
                <a:lnTo>
                  <a:pt x="208" y="915"/>
                </a:lnTo>
                <a:lnTo>
                  <a:pt x="310" y="894"/>
                </a:lnTo>
                <a:lnTo>
                  <a:pt x="405" y="865"/>
                </a:lnTo>
                <a:lnTo>
                  <a:pt x="493" y="821"/>
                </a:lnTo>
                <a:lnTo>
                  <a:pt x="568" y="789"/>
                </a:lnTo>
                <a:lnTo>
                  <a:pt x="642" y="737"/>
                </a:lnTo>
                <a:lnTo>
                  <a:pt x="695" y="679"/>
                </a:lnTo>
                <a:lnTo>
                  <a:pt x="757" y="631"/>
                </a:lnTo>
                <a:lnTo>
                  <a:pt x="797" y="577"/>
                </a:lnTo>
                <a:cubicBezTo>
                  <a:pt x="815" y="551"/>
                  <a:pt x="846" y="505"/>
                  <a:pt x="865" y="477"/>
                </a:cubicBezTo>
                <a:cubicBezTo>
                  <a:pt x="884" y="449"/>
                  <a:pt x="896" y="432"/>
                  <a:pt x="909" y="409"/>
                </a:cubicBezTo>
                <a:lnTo>
                  <a:pt x="941" y="337"/>
                </a:lnTo>
                <a:cubicBezTo>
                  <a:pt x="952" y="312"/>
                  <a:pt x="964" y="282"/>
                  <a:pt x="978" y="257"/>
                </a:cubicBezTo>
                <a:cubicBezTo>
                  <a:pt x="992" y="232"/>
                  <a:pt x="1015" y="211"/>
                  <a:pt x="1027" y="189"/>
                </a:cubicBezTo>
                <a:cubicBezTo>
                  <a:pt x="1039" y="167"/>
                  <a:pt x="1042" y="160"/>
                  <a:pt x="1057" y="138"/>
                </a:cubicBezTo>
                <a:cubicBezTo>
                  <a:pt x="1071" y="119"/>
                  <a:pt x="1077" y="108"/>
                  <a:pt x="1109" y="78"/>
                </a:cubicBezTo>
                <a:cubicBezTo>
                  <a:pt x="1141" y="48"/>
                  <a:pt x="1142" y="50"/>
                  <a:pt x="1156" y="38"/>
                </a:cubicBezTo>
                <a:lnTo>
                  <a:pt x="1197" y="15"/>
                </a:lnTo>
                <a:lnTo>
                  <a:pt x="1269" y="0"/>
                </a:lnTo>
                <a:lnTo>
                  <a:pt x="1322" y="6"/>
                </a:lnTo>
                <a:lnTo>
                  <a:pt x="1379" y="24"/>
                </a:lnTo>
                <a:lnTo>
                  <a:pt x="1439" y="66"/>
                </a:lnTo>
                <a:lnTo>
                  <a:pt x="1490" y="126"/>
                </a:lnTo>
                <a:lnTo>
                  <a:pt x="1538" y="202"/>
                </a:lnTo>
                <a:lnTo>
                  <a:pt x="1574" y="286"/>
                </a:lnTo>
                <a:lnTo>
                  <a:pt x="1614" y="362"/>
                </a:lnTo>
                <a:lnTo>
                  <a:pt x="1669" y="462"/>
                </a:lnTo>
                <a:lnTo>
                  <a:pt x="1733" y="554"/>
                </a:lnTo>
                <a:lnTo>
                  <a:pt x="1765" y="606"/>
                </a:lnTo>
                <a:lnTo>
                  <a:pt x="1844" y="690"/>
                </a:lnTo>
                <a:lnTo>
                  <a:pt x="1840" y="934"/>
                </a:lnTo>
                <a:lnTo>
                  <a:pt x="0" y="940"/>
                </a:lnTo>
                <a:close/>
              </a:path>
            </a:pathLst>
          </a:custGeom>
          <a:solidFill>
            <a:schemeClr val="folHlink"/>
          </a:solidFill>
          <a:ln w="12700">
            <a:noFill/>
            <a:round/>
            <a:headEnd/>
            <a:tailEnd/>
          </a:ln>
        </p:spPr>
        <p:txBody>
          <a:bodyPr wrap="none"/>
          <a:lstStyle/>
          <a:p>
            <a:endParaRPr lang="en-US"/>
          </a:p>
        </p:txBody>
      </p:sp>
      <p:sp>
        <p:nvSpPr>
          <p:cNvPr id="695305" name="Freeform 9"/>
          <p:cNvSpPr>
            <a:spLocks/>
          </p:cNvSpPr>
          <p:nvPr/>
        </p:nvSpPr>
        <p:spPr bwMode="auto">
          <a:xfrm>
            <a:off x="4273550" y="3810000"/>
            <a:ext cx="1298575" cy="1504950"/>
          </a:xfrm>
          <a:custGeom>
            <a:avLst/>
            <a:gdLst>
              <a:gd name="T0" fmla="*/ 2147483647 w 818"/>
              <a:gd name="T1" fmla="*/ 2147483647 h 948"/>
              <a:gd name="T2" fmla="*/ 2147483647 w 818"/>
              <a:gd name="T3" fmla="*/ 2147483647 h 948"/>
              <a:gd name="T4" fmla="*/ 2147483647 w 818"/>
              <a:gd name="T5" fmla="*/ 2147483647 h 948"/>
              <a:gd name="T6" fmla="*/ 2147483647 w 818"/>
              <a:gd name="T7" fmla="*/ 2147483647 h 948"/>
              <a:gd name="T8" fmla="*/ 2147483647 w 818"/>
              <a:gd name="T9" fmla="*/ 2147483647 h 948"/>
              <a:gd name="T10" fmla="*/ 2147483647 w 818"/>
              <a:gd name="T11" fmla="*/ 2147483647 h 948"/>
              <a:gd name="T12" fmla="*/ 2147483647 w 818"/>
              <a:gd name="T13" fmla="*/ 2147483647 h 948"/>
              <a:gd name="T14" fmla="*/ 2147483647 w 818"/>
              <a:gd name="T15" fmla="*/ 2147483647 h 948"/>
              <a:gd name="T16" fmla="*/ 2147483647 w 818"/>
              <a:gd name="T17" fmla="*/ 2147483647 h 948"/>
              <a:gd name="T18" fmla="*/ 2147483647 w 818"/>
              <a:gd name="T19" fmla="*/ 2147483647 h 948"/>
              <a:gd name="T20" fmla="*/ 2147483647 w 818"/>
              <a:gd name="T21" fmla="*/ 2147483647 h 948"/>
              <a:gd name="T22" fmla="*/ 2147483647 w 818"/>
              <a:gd name="T23" fmla="*/ 0 h 948"/>
              <a:gd name="T24" fmla="*/ 2147483647 w 818"/>
              <a:gd name="T25" fmla="*/ 2147483647 h 948"/>
              <a:gd name="T26" fmla="*/ 2147483647 w 818"/>
              <a:gd name="T27" fmla="*/ 2147483647 h 948"/>
              <a:gd name="T28" fmla="*/ 2147483647 w 818"/>
              <a:gd name="T29" fmla="*/ 2147483647 h 948"/>
              <a:gd name="T30" fmla="*/ 2147483647 w 818"/>
              <a:gd name="T31" fmla="*/ 2147483647 h 948"/>
              <a:gd name="T32" fmla="*/ 0 w 818"/>
              <a:gd name="T33" fmla="*/ 2147483647 h 948"/>
              <a:gd name="T34" fmla="*/ 2147483647 w 818"/>
              <a:gd name="T35" fmla="*/ 2147483647 h 94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8"/>
              <a:gd name="T55" fmla="*/ 0 h 948"/>
              <a:gd name="T56" fmla="*/ 818 w 818"/>
              <a:gd name="T57" fmla="*/ 948 h 94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8" h="948">
                <a:moveTo>
                  <a:pt x="818" y="708"/>
                </a:moveTo>
                <a:lnTo>
                  <a:pt x="744" y="612"/>
                </a:lnTo>
                <a:lnTo>
                  <a:pt x="700" y="548"/>
                </a:lnTo>
                <a:lnTo>
                  <a:pt x="614" y="402"/>
                </a:lnTo>
                <a:lnTo>
                  <a:pt x="575" y="333"/>
                </a:lnTo>
                <a:lnTo>
                  <a:pt x="554" y="282"/>
                </a:lnTo>
                <a:lnTo>
                  <a:pt x="524" y="222"/>
                </a:lnTo>
                <a:lnTo>
                  <a:pt x="496" y="171"/>
                </a:lnTo>
                <a:lnTo>
                  <a:pt x="458" y="112"/>
                </a:lnTo>
                <a:lnTo>
                  <a:pt x="400" y="63"/>
                </a:lnTo>
                <a:lnTo>
                  <a:pt x="331" y="18"/>
                </a:lnTo>
                <a:lnTo>
                  <a:pt x="258" y="0"/>
                </a:lnTo>
                <a:lnTo>
                  <a:pt x="180" y="15"/>
                </a:lnTo>
                <a:lnTo>
                  <a:pt x="113" y="56"/>
                </a:lnTo>
                <a:lnTo>
                  <a:pt x="56" y="102"/>
                </a:lnTo>
                <a:lnTo>
                  <a:pt x="5" y="177"/>
                </a:lnTo>
                <a:lnTo>
                  <a:pt x="0" y="948"/>
                </a:lnTo>
                <a:lnTo>
                  <a:pt x="816" y="948"/>
                </a:lnTo>
              </a:path>
            </a:pathLst>
          </a:custGeom>
          <a:solidFill>
            <a:schemeClr val="tx1"/>
          </a:solidFill>
          <a:ln w="9525">
            <a:solidFill>
              <a:schemeClr val="tx1"/>
            </a:solidFill>
            <a:round/>
            <a:headEnd/>
            <a:tailEnd/>
          </a:ln>
        </p:spPr>
        <p:txBody>
          <a:bodyPr wrap="none"/>
          <a:lstStyle/>
          <a:p>
            <a:endParaRPr lang="en-US"/>
          </a:p>
        </p:txBody>
      </p:sp>
      <p:grpSp>
        <p:nvGrpSpPr>
          <p:cNvPr id="2" name="Group 10"/>
          <p:cNvGrpSpPr>
            <a:grpSpLocks/>
          </p:cNvGrpSpPr>
          <p:nvPr/>
        </p:nvGrpSpPr>
        <p:grpSpPr bwMode="auto">
          <a:xfrm>
            <a:off x="2759075" y="5654675"/>
            <a:ext cx="3276600" cy="593725"/>
            <a:chOff x="1488" y="3264"/>
            <a:chExt cx="2428" cy="374"/>
          </a:xfrm>
        </p:grpSpPr>
        <p:sp>
          <p:nvSpPr>
            <p:cNvPr id="9248" name="Text Box 11"/>
            <p:cNvSpPr txBox="1">
              <a:spLocks noChangeArrowheads="1"/>
            </p:cNvSpPr>
            <p:nvPr/>
          </p:nvSpPr>
          <p:spPr bwMode="auto">
            <a:xfrm>
              <a:off x="1488" y="3312"/>
              <a:ext cx="2428" cy="326"/>
            </a:xfrm>
            <a:prstGeom prst="rect">
              <a:avLst/>
            </a:prstGeom>
            <a:noFill/>
            <a:ln w="9525">
              <a:noFill/>
              <a:miter lim="800000"/>
              <a:headEnd/>
              <a:tailEnd/>
            </a:ln>
          </p:spPr>
          <p:txBody>
            <a:bodyPr>
              <a:spAutoFit/>
            </a:bodyPr>
            <a:lstStyle/>
            <a:p>
              <a:pPr marL="166688" indent="-166688"/>
              <a:r>
                <a:rPr lang="en-US" sz="1400"/>
                <a:t>1. Use the table to find the area for the </a:t>
              </a:r>
              <a:r>
                <a:rPr lang="en-US" sz="1400" i="1"/>
                <a:t>z</a:t>
              </a:r>
              <a:r>
                <a:rPr lang="en-US" sz="1400">
                  <a:latin typeface="Times New Roman" pitchFamily="18" charset="0"/>
                </a:rPr>
                <a:t>-</a:t>
              </a:r>
              <a:r>
                <a:rPr lang="en-US" sz="1400"/>
                <a:t>score.</a:t>
              </a:r>
            </a:p>
          </p:txBody>
        </p:sp>
        <p:sp>
          <p:nvSpPr>
            <p:cNvPr id="9249" name="Line 12"/>
            <p:cNvSpPr>
              <a:spLocks noChangeShapeType="1"/>
            </p:cNvSpPr>
            <p:nvPr/>
          </p:nvSpPr>
          <p:spPr bwMode="auto">
            <a:xfrm flipV="1">
              <a:off x="3408" y="3264"/>
              <a:ext cx="96" cy="96"/>
            </a:xfrm>
            <a:prstGeom prst="line">
              <a:avLst/>
            </a:prstGeom>
            <a:noFill/>
            <a:ln w="9525">
              <a:solidFill>
                <a:schemeClr val="tx1"/>
              </a:solidFill>
              <a:round/>
              <a:headEnd/>
              <a:tailEnd/>
            </a:ln>
          </p:spPr>
          <p:txBody>
            <a:bodyPr wrap="none"/>
            <a:lstStyle/>
            <a:p>
              <a:endParaRPr lang="en-US"/>
            </a:p>
          </p:txBody>
        </p:sp>
      </p:grpSp>
      <p:grpSp>
        <p:nvGrpSpPr>
          <p:cNvPr id="3" name="Group 13"/>
          <p:cNvGrpSpPr>
            <a:grpSpLocks/>
          </p:cNvGrpSpPr>
          <p:nvPr/>
        </p:nvGrpSpPr>
        <p:grpSpPr bwMode="auto">
          <a:xfrm>
            <a:off x="1143000" y="4300538"/>
            <a:ext cx="2362200" cy="881062"/>
            <a:chOff x="720" y="2613"/>
            <a:chExt cx="1488" cy="555"/>
          </a:xfrm>
        </p:grpSpPr>
        <p:sp>
          <p:nvSpPr>
            <p:cNvPr id="9246" name="Text Box 14"/>
            <p:cNvSpPr txBox="1">
              <a:spLocks noChangeArrowheads="1"/>
            </p:cNvSpPr>
            <p:nvPr/>
          </p:nvSpPr>
          <p:spPr bwMode="auto">
            <a:xfrm>
              <a:off x="720" y="2613"/>
              <a:ext cx="1244" cy="460"/>
            </a:xfrm>
            <a:prstGeom prst="rect">
              <a:avLst/>
            </a:prstGeom>
            <a:noFill/>
            <a:ln w="9525">
              <a:noFill/>
              <a:miter lim="800000"/>
              <a:headEnd/>
              <a:tailEnd/>
            </a:ln>
          </p:spPr>
          <p:txBody>
            <a:bodyPr>
              <a:spAutoFit/>
            </a:bodyPr>
            <a:lstStyle/>
            <a:p>
              <a:pPr marL="166688" indent="-166688"/>
              <a:r>
                <a:rPr lang="en-US" sz="1400"/>
                <a:t>3. The area to the left of </a:t>
              </a:r>
              <a:r>
                <a:rPr lang="en-US" sz="1400" i="1"/>
                <a:t>z</a:t>
              </a:r>
              <a:r>
                <a:rPr lang="en-US" sz="1400"/>
                <a:t> = </a:t>
              </a:r>
              <a:r>
                <a:rPr lang="en-US" sz="1400">
                  <a:sym typeface="Symbol" pitchFamily="18" charset="2"/>
                </a:rPr>
                <a:t>0.75</a:t>
              </a:r>
              <a:r>
                <a:rPr lang="en-US" sz="1400"/>
                <a:t> is 0.2266.</a:t>
              </a:r>
            </a:p>
          </p:txBody>
        </p:sp>
        <p:sp>
          <p:nvSpPr>
            <p:cNvPr id="9247" name="Line 15"/>
            <p:cNvSpPr>
              <a:spLocks noChangeShapeType="1"/>
            </p:cNvSpPr>
            <p:nvPr/>
          </p:nvSpPr>
          <p:spPr bwMode="auto">
            <a:xfrm>
              <a:off x="1584" y="2928"/>
              <a:ext cx="624" cy="240"/>
            </a:xfrm>
            <a:prstGeom prst="line">
              <a:avLst/>
            </a:prstGeom>
            <a:noFill/>
            <a:ln w="9525">
              <a:solidFill>
                <a:srgbClr val="FF0000"/>
              </a:solidFill>
              <a:round/>
              <a:headEnd/>
              <a:tailEnd/>
            </a:ln>
          </p:spPr>
          <p:txBody>
            <a:bodyPr wrap="none"/>
            <a:lstStyle/>
            <a:p>
              <a:endParaRPr lang="en-US"/>
            </a:p>
          </p:txBody>
        </p:sp>
      </p:grpSp>
      <p:grpSp>
        <p:nvGrpSpPr>
          <p:cNvPr id="4" name="Group 16"/>
          <p:cNvGrpSpPr>
            <a:grpSpLocks/>
          </p:cNvGrpSpPr>
          <p:nvPr/>
        </p:nvGrpSpPr>
        <p:grpSpPr bwMode="auto">
          <a:xfrm>
            <a:off x="2133600" y="3505200"/>
            <a:ext cx="2362200" cy="1219200"/>
            <a:chOff x="1584" y="1920"/>
            <a:chExt cx="1272" cy="768"/>
          </a:xfrm>
        </p:grpSpPr>
        <p:sp>
          <p:nvSpPr>
            <p:cNvPr id="9244" name="Text Box 18"/>
            <p:cNvSpPr txBox="1">
              <a:spLocks noChangeArrowheads="1"/>
            </p:cNvSpPr>
            <p:nvPr/>
          </p:nvSpPr>
          <p:spPr bwMode="auto">
            <a:xfrm>
              <a:off x="1584" y="1920"/>
              <a:ext cx="912" cy="460"/>
            </a:xfrm>
            <a:prstGeom prst="rect">
              <a:avLst/>
            </a:prstGeom>
            <a:noFill/>
            <a:ln w="9525">
              <a:noFill/>
              <a:miter lim="800000"/>
              <a:headEnd/>
              <a:tailEnd/>
            </a:ln>
          </p:spPr>
          <p:txBody>
            <a:bodyPr>
              <a:spAutoFit/>
            </a:bodyPr>
            <a:lstStyle/>
            <a:p>
              <a:pPr marL="166688" indent="-166688"/>
              <a:r>
                <a:rPr lang="en-US" sz="1400"/>
                <a:t>2. The area to the left of </a:t>
              </a:r>
              <a:r>
                <a:rPr lang="en-US" sz="1400" i="1"/>
                <a:t>z</a:t>
              </a:r>
              <a:r>
                <a:rPr lang="en-US" sz="1400"/>
                <a:t> = 1.23  is 0.8907.</a:t>
              </a:r>
            </a:p>
          </p:txBody>
        </p:sp>
        <p:sp>
          <p:nvSpPr>
            <p:cNvPr id="9245" name="Line 20"/>
            <p:cNvSpPr>
              <a:spLocks noChangeShapeType="1"/>
            </p:cNvSpPr>
            <p:nvPr/>
          </p:nvSpPr>
          <p:spPr bwMode="auto">
            <a:xfrm>
              <a:off x="2364" y="2160"/>
              <a:ext cx="492" cy="528"/>
            </a:xfrm>
            <a:prstGeom prst="line">
              <a:avLst/>
            </a:prstGeom>
            <a:noFill/>
            <a:ln w="9525">
              <a:solidFill>
                <a:srgbClr val="FF0000"/>
              </a:solidFill>
              <a:round/>
              <a:headEnd/>
              <a:tailEnd/>
            </a:ln>
          </p:spPr>
          <p:txBody>
            <a:bodyPr wrap="none"/>
            <a:lstStyle/>
            <a:p>
              <a:endParaRPr lang="en-US"/>
            </a:p>
          </p:txBody>
        </p:sp>
      </p:grpSp>
      <p:grpSp>
        <p:nvGrpSpPr>
          <p:cNvPr id="5" name="Group 21"/>
          <p:cNvGrpSpPr>
            <a:grpSpLocks/>
          </p:cNvGrpSpPr>
          <p:nvPr/>
        </p:nvGrpSpPr>
        <p:grpSpPr bwMode="auto">
          <a:xfrm>
            <a:off x="2336800" y="3810000"/>
            <a:ext cx="5080000" cy="1865313"/>
            <a:chOff x="1472" y="2160"/>
            <a:chExt cx="3200" cy="1175"/>
          </a:xfrm>
        </p:grpSpPr>
        <p:grpSp>
          <p:nvGrpSpPr>
            <p:cNvPr id="6" name="Group 22"/>
            <p:cNvGrpSpPr>
              <a:grpSpLocks/>
            </p:cNvGrpSpPr>
            <p:nvPr/>
          </p:nvGrpSpPr>
          <p:grpSpPr bwMode="auto">
            <a:xfrm>
              <a:off x="1472" y="2160"/>
              <a:ext cx="3200" cy="1175"/>
              <a:chOff x="1472" y="2160"/>
              <a:chExt cx="3200" cy="1175"/>
            </a:xfrm>
          </p:grpSpPr>
          <p:grpSp>
            <p:nvGrpSpPr>
              <p:cNvPr id="7" name="Group 23"/>
              <p:cNvGrpSpPr>
                <a:grpSpLocks/>
              </p:cNvGrpSpPr>
              <p:nvPr/>
            </p:nvGrpSpPr>
            <p:grpSpPr bwMode="auto">
              <a:xfrm>
                <a:off x="1472" y="2988"/>
                <a:ext cx="3200" cy="347"/>
                <a:chOff x="1472" y="2988"/>
                <a:chExt cx="3200" cy="347"/>
              </a:xfrm>
            </p:grpSpPr>
            <p:sp>
              <p:nvSpPr>
                <p:cNvPr id="9236" name="Line 24"/>
                <p:cNvSpPr>
                  <a:spLocks noChangeShapeType="1"/>
                </p:cNvSpPr>
                <p:nvPr/>
              </p:nvSpPr>
              <p:spPr bwMode="auto">
                <a:xfrm>
                  <a:off x="1472" y="3107"/>
                  <a:ext cx="2959" cy="1"/>
                </a:xfrm>
                <a:prstGeom prst="line">
                  <a:avLst/>
                </a:prstGeom>
                <a:noFill/>
                <a:ln w="9525">
                  <a:solidFill>
                    <a:schemeClr val="tx1"/>
                  </a:solidFill>
                  <a:round/>
                  <a:headEnd type="triangle" w="med" len="med"/>
                  <a:tailEnd type="triangle" w="med" len="med"/>
                </a:ln>
              </p:spPr>
              <p:txBody>
                <a:bodyPr wrap="none"/>
                <a:lstStyle/>
                <a:p>
                  <a:endParaRPr lang="en-US"/>
                </a:p>
              </p:txBody>
            </p:sp>
            <p:grpSp>
              <p:nvGrpSpPr>
                <p:cNvPr id="8" name="Group 25"/>
                <p:cNvGrpSpPr>
                  <a:grpSpLocks/>
                </p:cNvGrpSpPr>
                <p:nvPr/>
              </p:nvGrpSpPr>
              <p:grpSpPr bwMode="auto">
                <a:xfrm>
                  <a:off x="3338" y="3093"/>
                  <a:ext cx="302" cy="242"/>
                  <a:chOff x="3450" y="3024"/>
                  <a:chExt cx="302" cy="242"/>
                </a:xfrm>
              </p:grpSpPr>
              <p:sp>
                <p:nvSpPr>
                  <p:cNvPr id="9242" name="Rectangle 26"/>
                  <p:cNvSpPr>
                    <a:spLocks noChangeArrowheads="1"/>
                  </p:cNvSpPr>
                  <p:nvPr/>
                </p:nvSpPr>
                <p:spPr bwMode="auto">
                  <a:xfrm>
                    <a:off x="3450" y="3093"/>
                    <a:ext cx="302" cy="173"/>
                  </a:xfrm>
                  <a:prstGeom prst="rect">
                    <a:avLst/>
                  </a:prstGeom>
                  <a:noFill/>
                  <a:ln w="9525">
                    <a:noFill/>
                    <a:miter lim="800000"/>
                    <a:headEnd/>
                    <a:tailEnd/>
                  </a:ln>
                </p:spPr>
                <p:txBody>
                  <a:bodyPr wrap="none">
                    <a:spAutoFit/>
                  </a:bodyPr>
                  <a:lstStyle/>
                  <a:p>
                    <a:pPr>
                      <a:spcBef>
                        <a:spcPct val="0"/>
                      </a:spcBef>
                    </a:pPr>
                    <a:r>
                      <a:rPr lang="en-US" sz="1200"/>
                      <a:t>1.23</a:t>
                    </a:r>
                  </a:p>
                </p:txBody>
              </p:sp>
              <p:sp>
                <p:nvSpPr>
                  <p:cNvPr id="9243" name="Line 27"/>
                  <p:cNvSpPr>
                    <a:spLocks noChangeShapeType="1"/>
                  </p:cNvSpPr>
                  <p:nvPr/>
                </p:nvSpPr>
                <p:spPr bwMode="auto">
                  <a:xfrm>
                    <a:off x="3613" y="3024"/>
                    <a:ext cx="0" cy="87"/>
                  </a:xfrm>
                  <a:prstGeom prst="line">
                    <a:avLst/>
                  </a:prstGeom>
                  <a:noFill/>
                  <a:ln w="9525">
                    <a:solidFill>
                      <a:schemeClr val="tx1"/>
                    </a:solidFill>
                    <a:round/>
                    <a:headEnd/>
                    <a:tailEnd/>
                  </a:ln>
                </p:spPr>
                <p:txBody>
                  <a:bodyPr wrap="none"/>
                  <a:lstStyle/>
                  <a:p>
                    <a:endParaRPr lang="en-US"/>
                  </a:p>
                </p:txBody>
              </p:sp>
            </p:grpSp>
            <p:grpSp>
              <p:nvGrpSpPr>
                <p:cNvPr id="9" name="Group 28"/>
                <p:cNvGrpSpPr>
                  <a:grpSpLocks/>
                </p:cNvGrpSpPr>
                <p:nvPr/>
              </p:nvGrpSpPr>
              <p:grpSpPr bwMode="auto">
                <a:xfrm>
                  <a:off x="2842" y="3093"/>
                  <a:ext cx="169" cy="242"/>
                  <a:chOff x="2962" y="3024"/>
                  <a:chExt cx="169" cy="242"/>
                </a:xfrm>
              </p:grpSpPr>
              <p:sp>
                <p:nvSpPr>
                  <p:cNvPr id="9240" name="Rectangle 29"/>
                  <p:cNvSpPr>
                    <a:spLocks noChangeArrowheads="1"/>
                  </p:cNvSpPr>
                  <p:nvPr/>
                </p:nvSpPr>
                <p:spPr bwMode="auto">
                  <a:xfrm>
                    <a:off x="2962" y="3093"/>
                    <a:ext cx="169" cy="173"/>
                  </a:xfrm>
                  <a:prstGeom prst="rect">
                    <a:avLst/>
                  </a:prstGeom>
                  <a:noFill/>
                  <a:ln w="9525">
                    <a:noFill/>
                    <a:miter lim="800000"/>
                    <a:headEnd/>
                    <a:tailEnd/>
                  </a:ln>
                </p:spPr>
                <p:txBody>
                  <a:bodyPr wrap="none">
                    <a:spAutoFit/>
                  </a:bodyPr>
                  <a:lstStyle/>
                  <a:p>
                    <a:pPr>
                      <a:spcBef>
                        <a:spcPct val="0"/>
                      </a:spcBef>
                    </a:pPr>
                    <a:r>
                      <a:rPr lang="en-US" sz="1200"/>
                      <a:t>0</a:t>
                    </a:r>
                  </a:p>
                </p:txBody>
              </p:sp>
              <p:sp>
                <p:nvSpPr>
                  <p:cNvPr id="9241" name="Line 30"/>
                  <p:cNvSpPr>
                    <a:spLocks noChangeShapeType="1"/>
                  </p:cNvSpPr>
                  <p:nvPr/>
                </p:nvSpPr>
                <p:spPr bwMode="auto">
                  <a:xfrm>
                    <a:off x="3051" y="3024"/>
                    <a:ext cx="0" cy="87"/>
                  </a:xfrm>
                  <a:prstGeom prst="line">
                    <a:avLst/>
                  </a:prstGeom>
                  <a:noFill/>
                  <a:ln w="9525">
                    <a:solidFill>
                      <a:schemeClr val="tx1"/>
                    </a:solidFill>
                    <a:round/>
                    <a:headEnd/>
                    <a:tailEnd/>
                  </a:ln>
                </p:spPr>
                <p:txBody>
                  <a:bodyPr wrap="none"/>
                  <a:lstStyle/>
                  <a:p>
                    <a:endParaRPr lang="en-US"/>
                  </a:p>
                </p:txBody>
              </p:sp>
            </p:grpSp>
            <p:sp>
              <p:nvSpPr>
                <p:cNvPr id="9239" name="Text Box 31"/>
                <p:cNvSpPr txBox="1">
                  <a:spLocks noChangeArrowheads="1"/>
                </p:cNvSpPr>
                <p:nvPr/>
              </p:nvSpPr>
              <p:spPr bwMode="auto">
                <a:xfrm>
                  <a:off x="4425" y="2988"/>
                  <a:ext cx="247" cy="173"/>
                </a:xfrm>
                <a:prstGeom prst="rect">
                  <a:avLst/>
                </a:prstGeom>
                <a:noFill/>
                <a:ln w="9525">
                  <a:noFill/>
                  <a:miter lim="800000"/>
                  <a:headEnd/>
                  <a:tailEnd/>
                </a:ln>
              </p:spPr>
              <p:txBody>
                <a:bodyPr>
                  <a:spAutoFit/>
                </a:bodyPr>
                <a:lstStyle/>
                <a:p>
                  <a:r>
                    <a:rPr lang="en-US" sz="1200" i="1"/>
                    <a:t>z</a:t>
                  </a:r>
                </a:p>
              </p:txBody>
            </p:sp>
          </p:grpSp>
          <p:sp>
            <p:nvSpPr>
              <p:cNvPr id="9235" name="Freeform 32"/>
              <p:cNvSpPr>
                <a:spLocks/>
              </p:cNvSpPr>
              <p:nvPr/>
            </p:nvSpPr>
            <p:spPr bwMode="auto">
              <a:xfrm>
                <a:off x="1543" y="2160"/>
                <a:ext cx="2773" cy="950"/>
              </a:xfrm>
              <a:custGeom>
                <a:avLst/>
                <a:gdLst>
                  <a:gd name="T0" fmla="*/ 0 w 3350"/>
                  <a:gd name="T1" fmla="*/ 1 h 1271"/>
                  <a:gd name="T2" fmla="*/ 2 w 3350"/>
                  <a:gd name="T3" fmla="*/ 1 h 1271"/>
                  <a:gd name="T4" fmla="*/ 2 w 3350"/>
                  <a:gd name="T5" fmla="*/ 1 h 1271"/>
                  <a:gd name="T6" fmla="*/ 2 w 3350"/>
                  <a:gd name="T7" fmla="*/ 1 h 1271"/>
                  <a:gd name="T8" fmla="*/ 2 w 3350"/>
                  <a:gd name="T9" fmla="*/ 1 h 1271"/>
                  <a:gd name="T10" fmla="*/ 2 w 3350"/>
                  <a:gd name="T11" fmla="*/ 1 h 1271"/>
                  <a:gd name="T12" fmla="*/ 2 w 3350"/>
                  <a:gd name="T13" fmla="*/ 1 h 1271"/>
                  <a:gd name="T14" fmla="*/ 2 w 3350"/>
                  <a:gd name="T15" fmla="*/ 1 h 1271"/>
                  <a:gd name="T16" fmla="*/ 2 w 3350"/>
                  <a:gd name="T17" fmla="*/ 1 h 1271"/>
                  <a:gd name="T18" fmla="*/ 2 w 3350"/>
                  <a:gd name="T19" fmla="*/ 1 h 1271"/>
                  <a:gd name="T20" fmla="*/ 2 w 3350"/>
                  <a:gd name="T21" fmla="*/ 1 h 1271"/>
                  <a:gd name="T22" fmla="*/ 2 w 3350"/>
                  <a:gd name="T23" fmla="*/ 1 h 1271"/>
                  <a:gd name="T24" fmla="*/ 2 w 3350"/>
                  <a:gd name="T25" fmla="*/ 1 h 1271"/>
                  <a:gd name="T26" fmla="*/ 2 w 3350"/>
                  <a:gd name="T27" fmla="*/ 1 h 1271"/>
                  <a:gd name="T28" fmla="*/ 2 w 3350"/>
                  <a:gd name="T29" fmla="*/ 1 h 1271"/>
                  <a:gd name="T30" fmla="*/ 2 w 3350"/>
                  <a:gd name="T31" fmla="*/ 1 h 1271"/>
                  <a:gd name="T32" fmla="*/ 2 w 3350"/>
                  <a:gd name="T33" fmla="*/ 1 h 1271"/>
                  <a:gd name="T34" fmla="*/ 2 w 3350"/>
                  <a:gd name="T35" fmla="*/ 1 h 1271"/>
                  <a:gd name="T36" fmla="*/ 2 w 3350"/>
                  <a:gd name="T37" fmla="*/ 1 h 1271"/>
                  <a:gd name="T38" fmla="*/ 2 w 3350"/>
                  <a:gd name="T39" fmla="*/ 1 h 1271"/>
                  <a:gd name="T40" fmla="*/ 2 w 3350"/>
                  <a:gd name="T41" fmla="*/ 1 h 1271"/>
                  <a:gd name="T42" fmla="*/ 2 w 3350"/>
                  <a:gd name="T43" fmla="*/ 1 h 1271"/>
                  <a:gd name="T44" fmla="*/ 2 w 3350"/>
                  <a:gd name="T45" fmla="*/ 1 h 1271"/>
                  <a:gd name="T46" fmla="*/ 2 w 3350"/>
                  <a:gd name="T47" fmla="*/ 1 h 1271"/>
                  <a:gd name="T48" fmla="*/ 2 w 3350"/>
                  <a:gd name="T49" fmla="*/ 1 h 1271"/>
                  <a:gd name="T50" fmla="*/ 2 w 3350"/>
                  <a:gd name="T51" fmla="*/ 1 h 1271"/>
                  <a:gd name="T52" fmla="*/ 2 w 3350"/>
                  <a:gd name="T53" fmla="*/ 1 h 1271"/>
                  <a:gd name="T54" fmla="*/ 2 w 3350"/>
                  <a:gd name="T55" fmla="*/ 1 h 1271"/>
                  <a:gd name="T56" fmla="*/ 2 w 3350"/>
                  <a:gd name="T57" fmla="*/ 1 h 1271"/>
                  <a:gd name="T58" fmla="*/ 2 w 3350"/>
                  <a:gd name="T59" fmla="*/ 1 h 1271"/>
                  <a:gd name="T60" fmla="*/ 2 w 3350"/>
                  <a:gd name="T61" fmla="*/ 1 h 1271"/>
                  <a:gd name="T62" fmla="*/ 2 w 3350"/>
                  <a:gd name="T63" fmla="*/ 1 h 1271"/>
                  <a:gd name="T64" fmla="*/ 2 w 3350"/>
                  <a:gd name="T65" fmla="*/ 1 h 1271"/>
                  <a:gd name="T66" fmla="*/ 0 w 3350"/>
                  <a:gd name="T67" fmla="*/ 1 h 12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350"/>
                  <a:gd name="T103" fmla="*/ 0 h 1271"/>
                  <a:gd name="T104" fmla="*/ 3350 w 3350"/>
                  <a:gd name="T105" fmla="*/ 1271 h 12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350" h="1271">
                    <a:moveTo>
                      <a:pt x="0" y="1271"/>
                    </a:moveTo>
                    <a:lnTo>
                      <a:pt x="69" y="1262"/>
                    </a:lnTo>
                    <a:lnTo>
                      <a:pt x="130" y="1257"/>
                    </a:lnTo>
                    <a:cubicBezTo>
                      <a:pt x="185" y="1251"/>
                      <a:pt x="321" y="1244"/>
                      <a:pt x="399" y="1229"/>
                    </a:cubicBezTo>
                    <a:cubicBezTo>
                      <a:pt x="476" y="1215"/>
                      <a:pt x="525" y="1198"/>
                      <a:pt x="594" y="1170"/>
                    </a:cubicBezTo>
                    <a:cubicBezTo>
                      <a:pt x="662" y="1142"/>
                      <a:pt x="753" y="1094"/>
                      <a:pt x="810" y="1061"/>
                    </a:cubicBezTo>
                    <a:cubicBezTo>
                      <a:pt x="868" y="1027"/>
                      <a:pt x="902" y="998"/>
                      <a:pt x="938" y="967"/>
                    </a:cubicBezTo>
                    <a:cubicBezTo>
                      <a:pt x="975" y="936"/>
                      <a:pt x="1005" y="902"/>
                      <a:pt x="1029" y="875"/>
                    </a:cubicBezTo>
                    <a:cubicBezTo>
                      <a:pt x="1053" y="848"/>
                      <a:pt x="1060" y="838"/>
                      <a:pt x="1083" y="804"/>
                    </a:cubicBezTo>
                    <a:lnTo>
                      <a:pt x="1172" y="667"/>
                    </a:lnTo>
                    <a:lnTo>
                      <a:pt x="1226" y="566"/>
                    </a:lnTo>
                    <a:lnTo>
                      <a:pt x="1278" y="456"/>
                    </a:lnTo>
                    <a:lnTo>
                      <a:pt x="1330" y="346"/>
                    </a:lnTo>
                    <a:lnTo>
                      <a:pt x="1395" y="223"/>
                    </a:lnTo>
                    <a:cubicBezTo>
                      <a:pt x="1421" y="181"/>
                      <a:pt x="1452" y="129"/>
                      <a:pt x="1483" y="95"/>
                    </a:cubicBezTo>
                    <a:cubicBezTo>
                      <a:pt x="1514" y="62"/>
                      <a:pt x="1550" y="38"/>
                      <a:pt x="1581" y="22"/>
                    </a:cubicBezTo>
                    <a:cubicBezTo>
                      <a:pt x="1612" y="7"/>
                      <a:pt x="1640" y="4"/>
                      <a:pt x="1671" y="2"/>
                    </a:cubicBezTo>
                    <a:cubicBezTo>
                      <a:pt x="1701" y="1"/>
                      <a:pt x="1731" y="0"/>
                      <a:pt x="1764" y="12"/>
                    </a:cubicBezTo>
                    <a:cubicBezTo>
                      <a:pt x="1798" y="24"/>
                      <a:pt x="1838" y="42"/>
                      <a:pt x="1871" y="76"/>
                    </a:cubicBezTo>
                    <a:cubicBezTo>
                      <a:pt x="1904" y="110"/>
                      <a:pt x="1926" y="155"/>
                      <a:pt x="1960" y="216"/>
                    </a:cubicBezTo>
                    <a:cubicBezTo>
                      <a:pt x="1994" y="277"/>
                      <a:pt x="2045" y="385"/>
                      <a:pt x="2072" y="443"/>
                    </a:cubicBezTo>
                    <a:cubicBezTo>
                      <a:pt x="2099" y="501"/>
                      <a:pt x="2100" y="514"/>
                      <a:pt x="2124" y="562"/>
                    </a:cubicBezTo>
                    <a:cubicBezTo>
                      <a:pt x="2148" y="610"/>
                      <a:pt x="2186" y="683"/>
                      <a:pt x="2214" y="730"/>
                    </a:cubicBezTo>
                    <a:lnTo>
                      <a:pt x="2293" y="845"/>
                    </a:lnTo>
                    <a:cubicBezTo>
                      <a:pt x="2315" y="876"/>
                      <a:pt x="2329" y="890"/>
                      <a:pt x="2349" y="911"/>
                    </a:cubicBezTo>
                    <a:cubicBezTo>
                      <a:pt x="2369" y="933"/>
                      <a:pt x="2384" y="949"/>
                      <a:pt x="2414" y="973"/>
                    </a:cubicBezTo>
                    <a:cubicBezTo>
                      <a:pt x="2444" y="998"/>
                      <a:pt x="2492" y="1037"/>
                      <a:pt x="2528" y="1061"/>
                    </a:cubicBezTo>
                    <a:lnTo>
                      <a:pt x="2630" y="1115"/>
                    </a:lnTo>
                    <a:lnTo>
                      <a:pt x="2735" y="1161"/>
                    </a:lnTo>
                    <a:lnTo>
                      <a:pt x="2839" y="1194"/>
                    </a:lnTo>
                    <a:cubicBezTo>
                      <a:pt x="2886" y="1207"/>
                      <a:pt x="2954" y="1229"/>
                      <a:pt x="3014" y="1240"/>
                    </a:cubicBezTo>
                    <a:cubicBezTo>
                      <a:pt x="3075" y="1251"/>
                      <a:pt x="3147" y="1253"/>
                      <a:pt x="3203" y="1257"/>
                    </a:cubicBezTo>
                    <a:lnTo>
                      <a:pt x="3350" y="1266"/>
                    </a:lnTo>
                    <a:lnTo>
                      <a:pt x="0" y="1271"/>
                    </a:lnTo>
                    <a:close/>
                  </a:path>
                </a:pathLst>
              </a:custGeom>
              <a:noFill/>
              <a:ln w="28575">
                <a:solidFill>
                  <a:schemeClr val="tx1"/>
                </a:solidFill>
                <a:round/>
                <a:headEnd/>
                <a:tailEnd/>
              </a:ln>
            </p:spPr>
            <p:txBody>
              <a:bodyPr wrap="none"/>
              <a:lstStyle/>
              <a:p>
                <a:endParaRPr lang="en-US"/>
              </a:p>
            </p:txBody>
          </p:sp>
        </p:grpSp>
        <p:grpSp>
          <p:nvGrpSpPr>
            <p:cNvPr id="10" name="Group 33"/>
            <p:cNvGrpSpPr>
              <a:grpSpLocks/>
            </p:cNvGrpSpPr>
            <p:nvPr/>
          </p:nvGrpSpPr>
          <p:grpSpPr bwMode="auto">
            <a:xfrm>
              <a:off x="2480" y="3094"/>
              <a:ext cx="355" cy="241"/>
              <a:chOff x="2480" y="3094"/>
              <a:chExt cx="355" cy="241"/>
            </a:xfrm>
          </p:grpSpPr>
          <p:sp>
            <p:nvSpPr>
              <p:cNvPr id="9232" name="Rectangle 34"/>
              <p:cNvSpPr>
                <a:spLocks noChangeArrowheads="1"/>
              </p:cNvSpPr>
              <p:nvPr/>
            </p:nvSpPr>
            <p:spPr bwMode="auto">
              <a:xfrm>
                <a:off x="2480" y="3162"/>
                <a:ext cx="355" cy="173"/>
              </a:xfrm>
              <a:prstGeom prst="rect">
                <a:avLst/>
              </a:prstGeom>
              <a:noFill/>
              <a:ln w="9525">
                <a:noFill/>
                <a:miter lim="800000"/>
                <a:headEnd/>
                <a:tailEnd/>
              </a:ln>
            </p:spPr>
            <p:txBody>
              <a:bodyPr wrap="none">
                <a:spAutoFit/>
              </a:bodyPr>
              <a:lstStyle/>
              <a:p>
                <a:pPr>
                  <a:spcBef>
                    <a:spcPct val="0"/>
                  </a:spcBef>
                </a:pPr>
                <a:r>
                  <a:rPr lang="en-US" sz="1200">
                    <a:sym typeface="Symbol" pitchFamily="18" charset="2"/>
                  </a:rPr>
                  <a:t>0.75</a:t>
                </a:r>
              </a:p>
            </p:txBody>
          </p:sp>
          <p:sp>
            <p:nvSpPr>
              <p:cNvPr id="9233" name="Line 35"/>
              <p:cNvSpPr>
                <a:spLocks noChangeShapeType="1"/>
              </p:cNvSpPr>
              <p:nvPr/>
            </p:nvSpPr>
            <p:spPr bwMode="auto">
              <a:xfrm>
                <a:off x="2691" y="3094"/>
                <a:ext cx="0" cy="87"/>
              </a:xfrm>
              <a:prstGeom prst="line">
                <a:avLst/>
              </a:prstGeom>
              <a:noFill/>
              <a:ln w="9525">
                <a:solidFill>
                  <a:schemeClr val="tx1"/>
                </a:solidFill>
                <a:round/>
                <a:headEnd/>
                <a:tailEnd/>
              </a:ln>
            </p:spPr>
            <p:txBody>
              <a:bodyPr wrap="none"/>
              <a:lstStyle/>
              <a:p>
                <a:endParaRPr lang="en-US"/>
              </a:p>
            </p:txBody>
          </p:sp>
        </p:grpSp>
      </p:grpSp>
      <p:sp>
        <p:nvSpPr>
          <p:cNvPr id="9229" name="Line 7"/>
          <p:cNvSpPr>
            <a:spLocks noChangeShapeType="1"/>
          </p:cNvSpPr>
          <p:nvPr/>
        </p:nvSpPr>
        <p:spPr bwMode="auto">
          <a:xfrm flipH="1">
            <a:off x="4953000" y="3886200"/>
            <a:ext cx="508000" cy="609600"/>
          </a:xfrm>
          <a:prstGeom prst="line">
            <a:avLst/>
          </a:prstGeom>
          <a:noFill/>
          <a:ln w="9525">
            <a:solidFill>
              <a:srgbClr val="FF0000"/>
            </a:solidFill>
            <a:round/>
            <a:headEnd/>
            <a:tailEnd/>
          </a:ln>
        </p:spPr>
        <p:txBody>
          <a:bodyPr wrap="none"/>
          <a:lstStyle/>
          <a:p>
            <a:endParaRPr lang="en-US"/>
          </a:p>
        </p:txBody>
      </p:sp>
      <p:sp>
        <p:nvSpPr>
          <p:cNvPr id="34" name="Date Placeholder 33"/>
          <p:cNvSpPr>
            <a:spLocks noGrp="1"/>
          </p:cNvSpPr>
          <p:nvPr>
            <p:ph type="dt" sz="half" idx="10"/>
          </p:nvPr>
        </p:nvSpPr>
        <p:spPr/>
        <p:txBody>
          <a:bodyPr/>
          <a:lstStyle/>
          <a:p>
            <a:fld id="{85FB2567-E04C-44CA-B028-6149AE6B2501}" type="datetime1">
              <a:rPr lang="en-US" smtClean="0"/>
              <a:t>31-May-18</a:t>
            </a:fld>
            <a:endParaRPr lang="en-US"/>
          </a:p>
        </p:txBody>
      </p:sp>
      <p:sp>
        <p:nvSpPr>
          <p:cNvPr id="35" name="Slide Number Placeholder 34"/>
          <p:cNvSpPr>
            <a:spLocks noGrp="1"/>
          </p:cNvSpPr>
          <p:nvPr>
            <p:ph type="sldNum" sz="quarter" idx="12"/>
          </p:nvPr>
        </p:nvSpPr>
        <p:spPr/>
        <p:txBody>
          <a:bodyPr/>
          <a:lstStyle/>
          <a:p>
            <a:fld id="{B3501F9E-DD97-4C64-9E33-AE28349A8AEA}" type="slidenum">
              <a:rPr lang="en-US" smtClean="0"/>
              <a:pPr/>
              <a:t>38</a:t>
            </a:fld>
            <a:endParaRPr lang="en-US"/>
          </a:p>
        </p:txBody>
      </p:sp>
      <p:sp>
        <p:nvSpPr>
          <p:cNvPr id="36" name="Footer Placeholder 3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95298">
                                            <p:bg/>
                                          </p:spTgt>
                                        </p:tgtEl>
                                        <p:attrNameLst>
                                          <p:attrName>style.visibility</p:attrName>
                                        </p:attrNameLst>
                                      </p:cBhvr>
                                      <p:to>
                                        <p:strVal val="visible"/>
                                      </p:to>
                                    </p:set>
                                    <p:animEffect transition="in" filter="wipe(left)">
                                      <p:cBhvr>
                                        <p:cTn id="7" dur="1000"/>
                                        <p:tgtEl>
                                          <p:spTgt spid="695298">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95298">
                                            <p:txEl>
                                              <p:pRg st="0" end="0"/>
                                            </p:txEl>
                                          </p:spTgt>
                                        </p:tgtEl>
                                        <p:attrNameLst>
                                          <p:attrName>style.visibility</p:attrName>
                                        </p:attrNameLst>
                                      </p:cBhvr>
                                      <p:to>
                                        <p:strVal val="visible"/>
                                      </p:to>
                                    </p:set>
                                    <p:animEffect transition="in" filter="wipe(left)">
                                      <p:cBhvr>
                                        <p:cTn id="10" dur="1000"/>
                                        <p:tgtEl>
                                          <p:spTgt spid="695298">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95298">
                                            <p:txEl>
                                              <p:pRg st="1" end="1"/>
                                            </p:txEl>
                                          </p:spTgt>
                                        </p:tgtEl>
                                        <p:attrNameLst>
                                          <p:attrName>style.visibility</p:attrName>
                                        </p:attrNameLst>
                                      </p:cBhvr>
                                      <p:to>
                                        <p:strVal val="visible"/>
                                      </p:to>
                                    </p:set>
                                    <p:animEffect transition="in" filter="wipe(left)">
                                      <p:cBhvr>
                                        <p:cTn id="13" dur="1000"/>
                                        <p:tgtEl>
                                          <p:spTgt spid="69529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1000"/>
                                        <p:tgtEl>
                                          <p:spTgt spid="5"/>
                                        </p:tgtEl>
                                      </p:cBhvr>
                                    </p:animEffect>
                                  </p:childTnLst>
                                </p:cTn>
                              </p:par>
                            </p:childTnLst>
                          </p:cTn>
                        </p:par>
                        <p:par>
                          <p:cTn id="19" fill="hold">
                            <p:stCondLst>
                              <p:cond delay="1000"/>
                            </p:stCondLst>
                            <p:childTnLst>
                              <p:par>
                                <p:cTn id="20" presetID="22" presetClass="entr" presetSubtype="4" fill="hold" nodeType="afterEffect">
                                  <p:stCondLst>
                                    <p:cond delay="100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2500"/>
                            </p:stCondLst>
                            <p:childTnLst>
                              <p:par>
                                <p:cTn id="24" presetID="22" presetClass="entr" presetSubtype="8" fill="hold" grpId="0" nodeType="afterEffect">
                                  <p:stCondLst>
                                    <p:cond delay="0"/>
                                  </p:stCondLst>
                                  <p:childTnLst>
                                    <p:set>
                                      <p:cBhvr>
                                        <p:cTn id="25" dur="1" fill="hold">
                                          <p:stCondLst>
                                            <p:cond delay="0"/>
                                          </p:stCondLst>
                                        </p:cTn>
                                        <p:tgtEl>
                                          <p:spTgt spid="695304"/>
                                        </p:tgtEl>
                                        <p:attrNameLst>
                                          <p:attrName>style.visibility</p:attrName>
                                        </p:attrNameLst>
                                      </p:cBhvr>
                                      <p:to>
                                        <p:strVal val="visible"/>
                                      </p:to>
                                    </p:set>
                                    <p:animEffect transition="in" filter="wipe(left)">
                                      <p:cBhvr>
                                        <p:cTn id="26" dur="1000"/>
                                        <p:tgtEl>
                                          <p:spTgt spid="695304"/>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695305"/>
                                        </p:tgtEl>
                                        <p:attrNameLst>
                                          <p:attrName>style.visibility</p:attrName>
                                        </p:attrNameLst>
                                      </p:cBhvr>
                                      <p:to>
                                        <p:strVal val="visible"/>
                                      </p:to>
                                    </p:set>
                                    <p:animEffect transition="in" filter="wipe(left)">
                                      <p:cBhvr>
                                        <p:cTn id="39" dur="1000"/>
                                        <p:tgtEl>
                                          <p:spTgt spid="69530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9229"/>
                                        </p:tgtEl>
                                        <p:attrNameLst>
                                          <p:attrName>style.visibility</p:attrName>
                                        </p:attrNameLst>
                                      </p:cBhvr>
                                      <p:to>
                                        <p:strVal val="visible"/>
                                      </p:to>
                                    </p:set>
                                    <p:anim calcmode="lin" valueType="num">
                                      <p:cBhvr additive="base">
                                        <p:cTn id="44" dur="500" fill="hold"/>
                                        <p:tgtEl>
                                          <p:spTgt spid="9229"/>
                                        </p:tgtEl>
                                        <p:attrNameLst>
                                          <p:attrName>ppt_x</p:attrName>
                                        </p:attrNameLst>
                                      </p:cBhvr>
                                      <p:tavLst>
                                        <p:tav tm="0">
                                          <p:val>
                                            <p:strVal val="#ppt_x"/>
                                          </p:val>
                                        </p:tav>
                                        <p:tav tm="100000">
                                          <p:val>
                                            <p:strVal val="#ppt_x"/>
                                          </p:val>
                                        </p:tav>
                                      </p:tavLst>
                                    </p:anim>
                                    <p:anim calcmode="lin" valueType="num">
                                      <p:cBhvr additive="base">
                                        <p:cTn id="45" dur="500" fill="hold"/>
                                        <p:tgtEl>
                                          <p:spTgt spid="922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221">
                                            <p:txEl>
                                              <p:pRg st="0" end="0"/>
                                            </p:txEl>
                                          </p:spTgt>
                                        </p:tgtEl>
                                        <p:attrNameLst>
                                          <p:attrName>style.visibility</p:attrName>
                                        </p:attrNameLst>
                                      </p:cBhvr>
                                      <p:to>
                                        <p:strVal val="visible"/>
                                      </p:to>
                                    </p:set>
                                    <p:animEffect transition="in" filter="wipe(down)">
                                      <p:cBhvr>
                                        <p:cTn id="50" dur="500"/>
                                        <p:tgtEl>
                                          <p:spTgt spid="92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build="p" animBg="1"/>
      <p:bldP spid="9221" grpId="0" build="allAtOnce"/>
      <p:bldP spid="695304" grpId="0" animBg="1"/>
      <p:bldP spid="695305" grpId="0" animBg="1"/>
      <p:bldP spid="92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143000" y="1295400"/>
            <a:ext cx="5867400" cy="457200"/>
          </a:xfrm>
          <a:prstGeom prst="rect">
            <a:avLst/>
          </a:prstGeom>
          <a:noFill/>
          <a:ln w="9525">
            <a:noFill/>
            <a:miter lim="800000"/>
            <a:headEnd/>
            <a:tailEnd/>
          </a:ln>
        </p:spPr>
        <p:txBody>
          <a:bodyPr>
            <a:spAutoFit/>
          </a:bodyPr>
          <a:lstStyle/>
          <a:p>
            <a:endParaRPr lang="en-US"/>
          </a:p>
        </p:txBody>
      </p:sp>
      <p:sp>
        <p:nvSpPr>
          <p:cNvPr id="60419" name="Rectangle 4"/>
          <p:cNvSpPr>
            <a:spLocks noGrp="1" noChangeArrowheads="1"/>
          </p:cNvSpPr>
          <p:nvPr>
            <p:ph type="subTitle" idx="1"/>
          </p:nvPr>
        </p:nvSpPr>
        <p:spPr>
          <a:xfrm>
            <a:off x="0" y="2438400"/>
            <a:ext cx="9144000" cy="1752600"/>
          </a:xfrm>
          <a:noFill/>
        </p:spPr>
        <p:txBody>
          <a:bodyPr>
            <a:normAutofit lnSpcReduction="10000"/>
          </a:bodyPr>
          <a:lstStyle/>
          <a:p>
            <a:pPr marL="0" indent="0" eaLnBrk="1" hangingPunct="1">
              <a:buFont typeface="Wingdings" pitchFamily="2" charset="2"/>
              <a:buNone/>
            </a:pPr>
            <a:r>
              <a:rPr lang="en-US" sz="6000" smtClean="0"/>
              <a:t>Normal Distributions and Probabilities</a:t>
            </a:r>
          </a:p>
        </p:txBody>
      </p:sp>
      <p:sp>
        <p:nvSpPr>
          <p:cNvPr id="4" name="Date Placeholder 3"/>
          <p:cNvSpPr>
            <a:spLocks noGrp="1"/>
          </p:cNvSpPr>
          <p:nvPr>
            <p:ph type="dt" sz="half" idx="10"/>
          </p:nvPr>
        </p:nvSpPr>
        <p:spPr/>
        <p:txBody>
          <a:bodyPr/>
          <a:lstStyle/>
          <a:p>
            <a:fld id="{F05BF2B3-A540-4C8A-B3D9-40BB685FD385}" type="datetime1">
              <a:rPr lang="en-US" smtClean="0"/>
              <a:t>31-May-18</a:t>
            </a:fld>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ctr">
              <a:buNone/>
            </a:pPr>
            <a:endParaRPr lang="en-US" b="1" dirty="0" smtClean="0">
              <a:latin typeface="Euphemia" pitchFamily="34" charset="0"/>
            </a:endParaRPr>
          </a:p>
          <a:p>
            <a:pPr algn="ctr">
              <a:buNone/>
            </a:pPr>
            <a:endParaRPr lang="en-US" b="1" dirty="0" smtClean="0">
              <a:latin typeface="Euphemia" pitchFamily="34" charset="0"/>
            </a:endParaRPr>
          </a:p>
          <a:p>
            <a:pPr algn="ctr">
              <a:buNone/>
            </a:pPr>
            <a:r>
              <a:rPr lang="en-US" b="1" dirty="0" smtClean="0">
                <a:latin typeface="Euphemia" pitchFamily="34" charset="0"/>
              </a:rPr>
              <a:t>CHAPTER-NINE</a:t>
            </a:r>
          </a:p>
          <a:p>
            <a:pPr algn="ctr">
              <a:buNone/>
            </a:pPr>
            <a:r>
              <a:rPr lang="en-US" b="1" dirty="0" smtClean="0">
                <a:latin typeface="Euphemia" pitchFamily="34" charset="0"/>
              </a:rPr>
              <a:t/>
            </a:r>
            <a:br>
              <a:rPr lang="en-US" b="1" dirty="0" smtClean="0">
                <a:latin typeface="Euphemia" pitchFamily="34" charset="0"/>
              </a:rPr>
            </a:br>
            <a:r>
              <a:rPr lang="en-US" b="1" dirty="0" smtClean="0">
                <a:solidFill>
                  <a:srgbClr val="00B0F0"/>
                </a:solidFill>
                <a:latin typeface="Euphemia" pitchFamily="34" charset="0"/>
              </a:rPr>
              <a:t> common </a:t>
            </a:r>
            <a:r>
              <a:rPr lang="en-US" sz="3600" b="1" dirty="0" smtClean="0">
                <a:solidFill>
                  <a:srgbClr val="00B0F0"/>
                </a:solidFill>
              </a:rPr>
              <a:t>Probability </a:t>
            </a:r>
            <a:r>
              <a:rPr lang="en-US" sz="3600" b="1" dirty="0">
                <a:solidFill>
                  <a:srgbClr val="00B0F0"/>
                </a:solidFill>
              </a:rPr>
              <a:t>Distributions </a:t>
            </a:r>
            <a:r>
              <a:rPr lang="en-US" b="1" dirty="0" smtClean="0">
                <a:solidFill>
                  <a:srgbClr val="FF0000"/>
                </a:solidFill>
                <a:latin typeface="Euphemia" pitchFamily="34" charset="0"/>
              </a:rPr>
              <a:t/>
            </a:r>
            <a:br>
              <a:rPr lang="en-US" b="1" dirty="0" smtClean="0">
                <a:solidFill>
                  <a:srgbClr val="FF0000"/>
                </a:solidFill>
                <a:latin typeface="Euphemia" pitchFamily="34" charset="0"/>
              </a:rPr>
            </a:br>
            <a:r>
              <a:rPr lang="en-US" b="1" dirty="0" smtClean="0">
                <a:solidFill>
                  <a:srgbClr val="FF0000"/>
                </a:solidFill>
                <a:latin typeface="Euphemia" pitchFamily="34" charset="0"/>
              </a:rPr>
              <a:t/>
            </a:r>
            <a:br>
              <a:rPr lang="en-US" b="1" dirty="0" smtClean="0">
                <a:solidFill>
                  <a:srgbClr val="FF0000"/>
                </a:solidFill>
                <a:latin typeface="Euphemia" pitchFamily="34" charset="0"/>
              </a:rPr>
            </a:br>
            <a:endParaRPr lang="en-US" dirty="0" smtClean="0"/>
          </a:p>
          <a:p>
            <a:endParaRPr lang="en-US" dirty="0"/>
          </a:p>
        </p:txBody>
      </p:sp>
      <p:sp>
        <p:nvSpPr>
          <p:cNvPr id="4" name="Date Placeholder 3"/>
          <p:cNvSpPr>
            <a:spLocks noGrp="1"/>
          </p:cNvSpPr>
          <p:nvPr>
            <p:ph type="dt" sz="half" idx="10"/>
          </p:nvPr>
        </p:nvSpPr>
        <p:spPr/>
        <p:txBody>
          <a:bodyPr/>
          <a:lstStyle/>
          <a:p>
            <a:fld id="{EF5EB204-44E9-4965-97F2-EE1FA2077B10}" type="datetime1">
              <a:rPr lang="en-US" smtClean="0">
                <a:solidFill>
                  <a:prstClr val="black">
                    <a:tint val="75000"/>
                  </a:prstClr>
                </a:solidFill>
              </a:rPr>
              <a:pPr/>
              <a:t>31-May-18</a:t>
            </a:fld>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Probability Distributions        </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3501F9E-DD97-4C64-9E33-AE28349A8AEA}"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13692654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152400"/>
            <a:ext cx="9145588" cy="757238"/>
          </a:xfrm>
          <a:blipFill dpi="0" rotWithShape="1">
            <a:blip r:embed="rId3"/>
            <a:srcRect/>
            <a:tile tx="0" ty="0" sx="100000" sy="100000" flip="none" algn="tl"/>
          </a:blipFill>
        </p:spPr>
        <p:txBody>
          <a:bodyPr/>
          <a:lstStyle/>
          <a:p>
            <a:pPr eaLnBrk="1" hangingPunct="1"/>
            <a:r>
              <a:rPr lang="en-US" altLang="en-US" sz="4000" smtClean="0"/>
              <a:t>Probability and Normal Distributions</a:t>
            </a:r>
          </a:p>
        </p:txBody>
      </p:sp>
      <p:sp>
        <p:nvSpPr>
          <p:cNvPr id="61443" name="Line 3"/>
          <p:cNvSpPr>
            <a:spLocks noChangeShapeType="1"/>
          </p:cNvSpPr>
          <p:nvPr/>
        </p:nvSpPr>
        <p:spPr bwMode="auto">
          <a:xfrm>
            <a:off x="4216400" y="4957763"/>
            <a:ext cx="0" cy="112712"/>
          </a:xfrm>
          <a:prstGeom prst="line">
            <a:avLst/>
          </a:prstGeom>
          <a:noFill/>
          <a:ln w="9525">
            <a:noFill/>
            <a:round/>
            <a:headEnd/>
            <a:tailEnd/>
          </a:ln>
        </p:spPr>
        <p:txBody>
          <a:bodyPr wrap="none" anchor="ctr"/>
          <a:lstStyle/>
          <a:p>
            <a:endParaRPr lang="en-US"/>
          </a:p>
        </p:txBody>
      </p:sp>
      <p:sp>
        <p:nvSpPr>
          <p:cNvPr id="61444" name="Text Box 4"/>
          <p:cNvSpPr txBox="1">
            <a:spLocks noChangeArrowheads="1"/>
          </p:cNvSpPr>
          <p:nvPr/>
        </p:nvSpPr>
        <p:spPr bwMode="auto">
          <a:xfrm>
            <a:off x="228600" y="1143000"/>
            <a:ext cx="8686800" cy="5262563"/>
          </a:xfrm>
          <a:prstGeom prst="rect">
            <a:avLst/>
          </a:prstGeom>
          <a:noFill/>
          <a:ln w="9525">
            <a:noFill/>
            <a:miter lim="800000"/>
            <a:headEnd/>
            <a:tailEnd/>
          </a:ln>
        </p:spPr>
        <p:txBody>
          <a:bodyPr>
            <a:spAutoFit/>
          </a:bodyPr>
          <a:lstStyle/>
          <a:p>
            <a:pPr eaLnBrk="0" hangingPunct="0">
              <a:spcBef>
                <a:spcPct val="0"/>
              </a:spcBef>
              <a:buFont typeface="Wingdings" pitchFamily="2" charset="2"/>
              <a:buChar char="Ø"/>
            </a:pPr>
            <a:endParaRPr lang="en-US" altLang="en-US"/>
          </a:p>
          <a:p>
            <a:pPr eaLnBrk="0" hangingPunct="0">
              <a:spcBef>
                <a:spcPct val="0"/>
              </a:spcBef>
              <a:buFont typeface="Wingdings" pitchFamily="2" charset="2"/>
              <a:buChar char="Ø"/>
            </a:pPr>
            <a:r>
              <a:rPr lang="en-US" altLang="en-US"/>
              <a:t>We know that the area under any normal curve is 1 unit</a:t>
            </a:r>
          </a:p>
          <a:p>
            <a:pPr eaLnBrk="0" hangingPunct="0">
              <a:spcBef>
                <a:spcPct val="0"/>
              </a:spcBef>
              <a:buFont typeface="Wingdings" pitchFamily="2" charset="2"/>
              <a:buChar char="Ø"/>
            </a:pPr>
            <a:endParaRPr lang="en-US" altLang="en-US"/>
          </a:p>
          <a:p>
            <a:pPr eaLnBrk="0" hangingPunct="0">
              <a:spcBef>
                <a:spcPct val="0"/>
              </a:spcBef>
              <a:buFont typeface="Wingdings" pitchFamily="2" charset="2"/>
              <a:buChar char="Ø"/>
            </a:pPr>
            <a:r>
              <a:rPr lang="en-US" altLang="en-US"/>
              <a:t>Therefore, we can link these areas with probability </a:t>
            </a:r>
          </a:p>
          <a:p>
            <a:pPr eaLnBrk="0" hangingPunct="0">
              <a:spcBef>
                <a:spcPct val="0"/>
              </a:spcBef>
            </a:pPr>
            <a:endParaRPr lang="en-US" altLang="en-US"/>
          </a:p>
          <a:p>
            <a:pPr eaLnBrk="0" hangingPunct="0">
              <a:spcBef>
                <a:spcPct val="0"/>
              </a:spcBef>
              <a:buFont typeface="Wingdings" pitchFamily="2" charset="2"/>
              <a:buChar char="Ø"/>
            </a:pPr>
            <a:r>
              <a:rPr lang="en-US" altLang="en-US"/>
              <a:t>i.e. if a random variable, </a:t>
            </a:r>
            <a:r>
              <a:rPr lang="en-US" altLang="en-US" i="1"/>
              <a:t>x</a:t>
            </a:r>
            <a:r>
              <a:rPr lang="en-US" altLang="en-US"/>
              <a:t>, is normally distributed,  the probability that </a:t>
            </a:r>
            <a:r>
              <a:rPr lang="en-US" altLang="en-US" i="1"/>
              <a:t>x</a:t>
            </a:r>
            <a:r>
              <a:rPr lang="en-US" altLang="en-US"/>
              <a:t> will fall in a given interval is the area under the normal curve for that interval.</a:t>
            </a:r>
          </a:p>
          <a:p>
            <a:pPr eaLnBrk="0" hangingPunct="0">
              <a:spcBef>
                <a:spcPct val="0"/>
              </a:spcBef>
              <a:buFont typeface="Wingdings" pitchFamily="2" charset="2"/>
              <a:buChar char="Ø"/>
            </a:pPr>
            <a:endParaRPr lang="en-US"/>
          </a:p>
          <a:p>
            <a:pPr eaLnBrk="0" hangingPunct="0">
              <a:spcBef>
                <a:spcPct val="0"/>
              </a:spcBef>
              <a:buFont typeface="Wingdings" pitchFamily="2" charset="2"/>
              <a:buChar char="Ø"/>
            </a:pPr>
            <a:r>
              <a:rPr lang="en-US"/>
              <a:t>Or P(a </a:t>
            </a:r>
            <a:r>
              <a:rPr lang="en-US">
                <a:sym typeface="Symbol" pitchFamily="18" charset="2"/>
              </a:rPr>
              <a:t> </a:t>
            </a:r>
            <a:r>
              <a:rPr lang="en-US" i="1">
                <a:sym typeface="Symbol" pitchFamily="18" charset="2"/>
              </a:rPr>
              <a:t>x</a:t>
            </a:r>
            <a:r>
              <a:rPr lang="en-US">
                <a:sym typeface="Symbol" pitchFamily="18" charset="2"/>
              </a:rPr>
              <a:t>  b) = </a:t>
            </a:r>
            <a:r>
              <a:rPr lang="en-US" b="1">
                <a:solidFill>
                  <a:srgbClr val="333333"/>
                </a:solidFill>
                <a:sym typeface="Symbol" pitchFamily="18" charset="2"/>
              </a:rPr>
              <a:t>area under the curve</a:t>
            </a:r>
            <a:r>
              <a:rPr lang="en-US">
                <a:sym typeface="Symbol" pitchFamily="18" charset="2"/>
              </a:rPr>
              <a:t> </a:t>
            </a:r>
          </a:p>
          <a:p>
            <a:pPr eaLnBrk="0" hangingPunct="0">
              <a:spcBef>
                <a:spcPct val="0"/>
              </a:spcBef>
            </a:pPr>
            <a:r>
              <a:rPr lang="en-US">
                <a:sym typeface="Symbol" pitchFamily="18" charset="2"/>
              </a:rPr>
              <a:t>                                between a and b.</a:t>
            </a:r>
          </a:p>
          <a:p>
            <a:pPr eaLnBrk="0" hangingPunct="0">
              <a:spcBef>
                <a:spcPct val="0"/>
              </a:spcBef>
              <a:buFont typeface="Wingdings" pitchFamily="2" charset="2"/>
              <a:buChar char="Ø"/>
            </a:pPr>
            <a:endParaRPr lang="en-US">
              <a:solidFill>
                <a:srgbClr val="339933"/>
              </a:solidFill>
              <a:latin typeface="Tahoma" pitchFamily="34" charset="0"/>
              <a:sym typeface="Symbol" pitchFamily="18" charset="2"/>
            </a:endParaRPr>
          </a:p>
          <a:p>
            <a:pPr eaLnBrk="0" hangingPunct="0">
              <a:spcBef>
                <a:spcPct val="0"/>
              </a:spcBef>
              <a:buFont typeface="Wingdings" pitchFamily="2" charset="2"/>
              <a:buChar char="Ø"/>
            </a:pPr>
            <a:r>
              <a:rPr lang="en-US">
                <a:latin typeface="Tahoma" pitchFamily="34" charset="0"/>
                <a:sym typeface="Symbol" pitchFamily="18" charset="2"/>
              </a:rPr>
              <a:t>There is no probability attached to any single value of </a:t>
            </a:r>
            <a:r>
              <a:rPr lang="en-US" i="1">
                <a:latin typeface="Tahoma" pitchFamily="34" charset="0"/>
                <a:sym typeface="Symbol" pitchFamily="18" charset="2"/>
              </a:rPr>
              <a:t>x</a:t>
            </a:r>
            <a:r>
              <a:rPr lang="en-US">
                <a:latin typeface="Tahoma" pitchFamily="34" charset="0"/>
                <a:sym typeface="Symbol" pitchFamily="18" charset="2"/>
              </a:rPr>
              <a:t>. That is, P(</a:t>
            </a:r>
            <a:r>
              <a:rPr lang="en-US" i="1">
                <a:latin typeface="Tahoma" pitchFamily="34" charset="0"/>
                <a:sym typeface="Symbol" pitchFamily="18" charset="2"/>
              </a:rPr>
              <a:t>x</a:t>
            </a:r>
            <a:r>
              <a:rPr lang="en-US">
                <a:latin typeface="Tahoma" pitchFamily="34" charset="0"/>
                <a:sym typeface="Symbol" pitchFamily="18" charset="2"/>
              </a:rPr>
              <a:t> = a) = 0.</a:t>
            </a:r>
            <a:endParaRPr lang="en-US" altLang="en-US" sz="2800"/>
          </a:p>
        </p:txBody>
      </p:sp>
      <p:grpSp>
        <p:nvGrpSpPr>
          <p:cNvPr id="2" name="Group 89"/>
          <p:cNvGrpSpPr>
            <a:grpSpLocks/>
          </p:cNvGrpSpPr>
          <p:nvPr/>
        </p:nvGrpSpPr>
        <p:grpSpPr bwMode="auto">
          <a:xfrm>
            <a:off x="6248400" y="4038600"/>
            <a:ext cx="2286000" cy="1524000"/>
            <a:chOff x="1344" y="2688"/>
            <a:chExt cx="2064" cy="1440"/>
          </a:xfrm>
        </p:grpSpPr>
        <p:sp>
          <p:nvSpPr>
            <p:cNvPr id="27" name="Rectangle 84"/>
            <p:cNvSpPr>
              <a:spLocks noChangeArrowheads="1"/>
            </p:cNvSpPr>
            <p:nvPr/>
          </p:nvSpPr>
          <p:spPr bwMode="auto">
            <a:xfrm>
              <a:off x="1344" y="2688"/>
              <a:ext cx="2064" cy="1440"/>
            </a:xfrm>
            <a:prstGeom prst="rect">
              <a:avLst/>
            </a:prstGeom>
            <a:solidFill>
              <a:srgbClr val="F4ECC6"/>
            </a:solidFill>
            <a:ln w="28575">
              <a:solidFill>
                <a:srgbClr val="003366"/>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0000CC"/>
                </a:solidFill>
                <a:latin typeface="Tahoma" pitchFamily="34" charset="0"/>
              </a:endParaRPr>
            </a:p>
          </p:txBody>
        </p:sp>
        <p:pic>
          <p:nvPicPr>
            <p:cNvPr id="61449" name="Picture 88" descr="curve2"/>
            <p:cNvPicPr>
              <a:picLocks noChangeAspect="1" noChangeArrowheads="1"/>
            </p:cNvPicPr>
            <p:nvPr/>
          </p:nvPicPr>
          <p:blipFill>
            <a:blip r:embed="rId4"/>
            <a:srcRect/>
            <a:stretch>
              <a:fillRect/>
            </a:stretch>
          </p:blipFill>
          <p:spPr bwMode="auto">
            <a:xfrm>
              <a:off x="1428" y="2736"/>
              <a:ext cx="1920" cy="1342"/>
            </a:xfrm>
            <a:prstGeom prst="rect">
              <a:avLst/>
            </a:prstGeom>
            <a:solidFill>
              <a:srgbClr val="F4ECC6"/>
            </a:solidFill>
            <a:ln w="9525">
              <a:solidFill>
                <a:srgbClr val="003366"/>
              </a:solidFill>
              <a:miter lim="800000"/>
              <a:headEnd/>
              <a:tailEnd/>
            </a:ln>
          </p:spPr>
        </p:pic>
      </p:grpSp>
      <p:sp>
        <p:nvSpPr>
          <p:cNvPr id="9" name="Rectangle 38"/>
          <p:cNvSpPr>
            <a:spLocks noChangeArrowheads="1"/>
          </p:cNvSpPr>
          <p:nvPr/>
        </p:nvSpPr>
        <p:spPr bwMode="auto">
          <a:xfrm>
            <a:off x="533400" y="4800600"/>
            <a:ext cx="5867400" cy="523875"/>
          </a:xfrm>
          <a:prstGeom prst="rect">
            <a:avLst/>
          </a:prstGeom>
          <a:noFill/>
          <a:ln w="9525">
            <a:noFill/>
            <a:miter lim="800000"/>
            <a:headEnd/>
            <a:tailEnd/>
          </a:ln>
        </p:spPr>
        <p:txBody>
          <a:bodyPr>
            <a:spAutoFit/>
          </a:bodyPr>
          <a:lstStyle/>
          <a:p>
            <a:pPr>
              <a:spcBef>
                <a:spcPct val="0"/>
              </a:spcBef>
            </a:pPr>
            <a:endParaRPr lang="en-US" sz="2800">
              <a:solidFill>
                <a:schemeClr val="folHlink"/>
              </a:solidFill>
            </a:endParaRPr>
          </a:p>
        </p:txBody>
      </p:sp>
      <p:sp>
        <p:nvSpPr>
          <p:cNvPr id="10" name="Date Placeholder 9"/>
          <p:cNvSpPr>
            <a:spLocks noGrp="1"/>
          </p:cNvSpPr>
          <p:nvPr>
            <p:ph type="dt" sz="half" idx="10"/>
          </p:nvPr>
        </p:nvSpPr>
        <p:spPr/>
        <p:txBody>
          <a:bodyPr/>
          <a:lstStyle/>
          <a:p>
            <a:fld id="{0F17B529-88E1-4560-9273-87724EC133F0}" type="datetime1">
              <a:rPr lang="en-US" smtClean="0"/>
              <a:t>31-May-18</a:t>
            </a:fld>
            <a:endParaRPr lang="en-US"/>
          </a:p>
        </p:txBody>
      </p:sp>
      <p:sp>
        <p:nvSpPr>
          <p:cNvPr id="11" name="Slide Number Placeholder 10"/>
          <p:cNvSpPr>
            <a:spLocks noGrp="1"/>
          </p:cNvSpPr>
          <p:nvPr>
            <p:ph type="sldNum" sz="quarter" idx="12"/>
          </p:nvPr>
        </p:nvSpPr>
        <p:spPr/>
        <p:txBody>
          <a:bodyPr/>
          <a:lstStyle/>
          <a:p>
            <a:fld id="{B3501F9E-DD97-4C64-9E33-AE28349A8AEA}" type="slidenum">
              <a:rPr lang="en-US" smtClean="0"/>
              <a:pPr/>
              <a:t>40</a:t>
            </a:fld>
            <a:endParaRPr lang="en-US"/>
          </a:p>
        </p:txBody>
      </p:sp>
      <p:sp>
        <p:nvSpPr>
          <p:cNvPr id="12" name="Footer Placeholder 11"/>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nodePh="1">
                                  <p:stCondLst>
                                    <p:cond delay="50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152400"/>
            <a:ext cx="9145588" cy="757238"/>
          </a:xfrm>
          <a:blipFill dpi="0" rotWithShape="1">
            <a:blip r:embed="rId3"/>
            <a:srcRect/>
            <a:tile tx="0" ty="0" sx="100000" sy="100000" flip="none" algn="tl"/>
          </a:blipFill>
        </p:spPr>
        <p:txBody>
          <a:bodyPr/>
          <a:lstStyle/>
          <a:p>
            <a:pPr eaLnBrk="1" hangingPunct="1"/>
            <a:r>
              <a:rPr lang="en-US" altLang="en-US" sz="4000" smtClean="0"/>
              <a:t>Probability and Normal Distributions</a:t>
            </a:r>
          </a:p>
        </p:txBody>
      </p:sp>
      <p:sp>
        <p:nvSpPr>
          <p:cNvPr id="707587" name="Text Box 3"/>
          <p:cNvSpPr txBox="1">
            <a:spLocks noChangeArrowheads="1"/>
          </p:cNvSpPr>
          <p:nvPr/>
        </p:nvSpPr>
        <p:spPr bwMode="auto">
          <a:xfrm>
            <a:off x="3200400" y="4191000"/>
            <a:ext cx="1981200" cy="457200"/>
          </a:xfrm>
          <a:prstGeom prst="rect">
            <a:avLst/>
          </a:prstGeom>
          <a:noFill/>
          <a:ln w="9525">
            <a:noFill/>
            <a:miter lim="800000"/>
            <a:headEnd/>
            <a:tailEnd/>
          </a:ln>
        </p:spPr>
        <p:txBody>
          <a:bodyPr>
            <a:spAutoFit/>
          </a:bodyPr>
          <a:lstStyle/>
          <a:p>
            <a:r>
              <a:rPr lang="en-US"/>
              <a:t>Same area</a:t>
            </a:r>
          </a:p>
        </p:txBody>
      </p:sp>
      <p:sp>
        <p:nvSpPr>
          <p:cNvPr id="707588" name="Rectangle 4"/>
          <p:cNvSpPr>
            <a:spLocks noChangeArrowheads="1"/>
          </p:cNvSpPr>
          <p:nvPr/>
        </p:nvSpPr>
        <p:spPr bwMode="auto">
          <a:xfrm>
            <a:off x="533400" y="5175250"/>
            <a:ext cx="8699500" cy="519113"/>
          </a:xfrm>
          <a:prstGeom prst="rect">
            <a:avLst/>
          </a:prstGeom>
          <a:noFill/>
          <a:ln w="9525">
            <a:noFill/>
            <a:miter lim="800000"/>
            <a:headEnd/>
            <a:tailEnd/>
          </a:ln>
        </p:spPr>
        <p:txBody>
          <a:bodyPr wrap="none">
            <a:spAutoFit/>
          </a:bodyPr>
          <a:lstStyle/>
          <a:p>
            <a:pPr>
              <a:spcBef>
                <a:spcPct val="0"/>
              </a:spcBef>
            </a:pPr>
            <a:r>
              <a:rPr lang="en-US" altLang="en-US" sz="2800" i="1"/>
              <a:t>P</a:t>
            </a:r>
            <a:r>
              <a:rPr lang="en-US" altLang="en-US" sz="2800"/>
              <a:t>(</a:t>
            </a:r>
            <a:r>
              <a:rPr lang="en-US" altLang="en-US" sz="2800" i="1"/>
              <a:t>x</a:t>
            </a:r>
            <a:r>
              <a:rPr lang="en-US" altLang="en-US" sz="2800"/>
              <a:t> &lt; 15) = </a:t>
            </a:r>
            <a:r>
              <a:rPr lang="en-US" altLang="en-US" sz="2800" i="1"/>
              <a:t>P</a:t>
            </a:r>
            <a:r>
              <a:rPr lang="en-US" altLang="en-US" sz="2800"/>
              <a:t>(</a:t>
            </a:r>
            <a:r>
              <a:rPr lang="en-US" altLang="en-US" sz="2800" i="1"/>
              <a:t>z</a:t>
            </a:r>
            <a:r>
              <a:rPr lang="en-US" altLang="en-US" sz="2800"/>
              <a:t> &lt; 1) = Shaded area under the curve  </a:t>
            </a:r>
            <a:endParaRPr lang="en-US" sz="2800"/>
          </a:p>
        </p:txBody>
      </p:sp>
      <p:sp>
        <p:nvSpPr>
          <p:cNvPr id="707622" name="Rectangle 38"/>
          <p:cNvSpPr>
            <a:spLocks noChangeArrowheads="1"/>
          </p:cNvSpPr>
          <p:nvPr/>
        </p:nvSpPr>
        <p:spPr bwMode="auto">
          <a:xfrm>
            <a:off x="3759200" y="5713413"/>
            <a:ext cx="1589088" cy="519112"/>
          </a:xfrm>
          <a:prstGeom prst="rect">
            <a:avLst/>
          </a:prstGeom>
          <a:noFill/>
          <a:ln w="9525">
            <a:noFill/>
            <a:miter lim="800000"/>
            <a:headEnd/>
            <a:tailEnd/>
          </a:ln>
        </p:spPr>
        <p:txBody>
          <a:bodyPr wrap="none">
            <a:spAutoFit/>
          </a:bodyPr>
          <a:lstStyle/>
          <a:p>
            <a:pPr>
              <a:spcBef>
                <a:spcPct val="0"/>
              </a:spcBef>
            </a:pPr>
            <a:r>
              <a:rPr lang="en-US" altLang="en-US" sz="2800">
                <a:solidFill>
                  <a:schemeClr val="folHlink"/>
                </a:solidFill>
              </a:rPr>
              <a:t>= 0.8413</a:t>
            </a:r>
            <a:endParaRPr lang="en-US" sz="2800">
              <a:solidFill>
                <a:schemeClr val="folHlink"/>
              </a:solidFill>
            </a:endParaRPr>
          </a:p>
        </p:txBody>
      </p:sp>
      <p:grpSp>
        <p:nvGrpSpPr>
          <p:cNvPr id="2" name="Group 41"/>
          <p:cNvGrpSpPr>
            <a:grpSpLocks/>
          </p:cNvGrpSpPr>
          <p:nvPr/>
        </p:nvGrpSpPr>
        <p:grpSpPr bwMode="auto">
          <a:xfrm>
            <a:off x="304800" y="1371600"/>
            <a:ext cx="4217988" cy="2720975"/>
            <a:chOff x="192" y="864"/>
            <a:chExt cx="2657" cy="1714"/>
          </a:xfrm>
        </p:grpSpPr>
        <p:sp>
          <p:nvSpPr>
            <p:cNvPr id="62489" name="Line 6"/>
            <p:cNvSpPr>
              <a:spLocks noChangeShapeType="1"/>
            </p:cNvSpPr>
            <p:nvPr/>
          </p:nvSpPr>
          <p:spPr bwMode="auto">
            <a:xfrm>
              <a:off x="1440" y="2111"/>
              <a:ext cx="0" cy="58"/>
            </a:xfrm>
            <a:prstGeom prst="line">
              <a:avLst/>
            </a:prstGeom>
            <a:noFill/>
            <a:ln w="9525">
              <a:noFill/>
              <a:round/>
              <a:headEnd/>
              <a:tailEnd/>
            </a:ln>
          </p:spPr>
          <p:txBody>
            <a:bodyPr wrap="none" anchor="ctr"/>
            <a:lstStyle/>
            <a:p>
              <a:endParaRPr lang="en-US"/>
            </a:p>
          </p:txBody>
        </p:sp>
        <p:sp>
          <p:nvSpPr>
            <p:cNvPr id="62490" name="Text Box 7"/>
            <p:cNvSpPr txBox="1">
              <a:spLocks noChangeArrowheads="1"/>
            </p:cNvSpPr>
            <p:nvPr/>
          </p:nvSpPr>
          <p:spPr bwMode="auto">
            <a:xfrm>
              <a:off x="1606" y="2366"/>
              <a:ext cx="258" cy="212"/>
            </a:xfrm>
            <a:prstGeom prst="rect">
              <a:avLst/>
            </a:prstGeom>
            <a:noFill/>
            <a:ln w="9525">
              <a:noFill/>
              <a:miter lim="800000"/>
              <a:headEnd/>
              <a:tailEnd/>
            </a:ln>
          </p:spPr>
          <p:txBody>
            <a:bodyPr wrap="none">
              <a:spAutoFit/>
            </a:bodyPr>
            <a:lstStyle/>
            <a:p>
              <a:pPr eaLnBrk="0" hangingPunct="0">
                <a:spcBef>
                  <a:spcPct val="0"/>
                </a:spcBef>
              </a:pPr>
              <a:r>
                <a:rPr lang="en-US" altLang="en-US" sz="1600"/>
                <a:t>15</a:t>
              </a:r>
            </a:p>
          </p:txBody>
        </p:sp>
        <p:sp>
          <p:nvSpPr>
            <p:cNvPr id="62491" name="Line 8"/>
            <p:cNvSpPr>
              <a:spLocks noChangeShapeType="1"/>
            </p:cNvSpPr>
            <p:nvPr/>
          </p:nvSpPr>
          <p:spPr bwMode="auto">
            <a:xfrm>
              <a:off x="1706" y="2305"/>
              <a:ext cx="0" cy="90"/>
            </a:xfrm>
            <a:prstGeom prst="line">
              <a:avLst/>
            </a:prstGeom>
            <a:noFill/>
            <a:ln w="9525">
              <a:solidFill>
                <a:schemeClr val="tx1"/>
              </a:solidFill>
              <a:round/>
              <a:headEnd/>
              <a:tailEnd/>
            </a:ln>
          </p:spPr>
          <p:txBody>
            <a:bodyPr wrap="none" anchor="ctr"/>
            <a:lstStyle/>
            <a:p>
              <a:endParaRPr lang="en-US"/>
            </a:p>
          </p:txBody>
        </p:sp>
        <p:sp>
          <p:nvSpPr>
            <p:cNvPr id="62492" name="Line 9"/>
            <p:cNvSpPr>
              <a:spLocks noChangeShapeType="1"/>
            </p:cNvSpPr>
            <p:nvPr/>
          </p:nvSpPr>
          <p:spPr bwMode="auto">
            <a:xfrm flipV="1">
              <a:off x="1706" y="1660"/>
              <a:ext cx="0" cy="668"/>
            </a:xfrm>
            <a:prstGeom prst="line">
              <a:avLst/>
            </a:prstGeom>
            <a:noFill/>
            <a:ln w="9525">
              <a:solidFill>
                <a:schemeClr val="tx1"/>
              </a:solidFill>
              <a:round/>
              <a:headEnd/>
              <a:tailEnd/>
            </a:ln>
          </p:spPr>
          <p:txBody>
            <a:bodyPr wrap="none"/>
            <a:lstStyle/>
            <a:p>
              <a:endParaRPr lang="en-US"/>
            </a:p>
          </p:txBody>
        </p:sp>
        <p:sp>
          <p:nvSpPr>
            <p:cNvPr id="62493" name="Freeform 10"/>
            <p:cNvSpPr>
              <a:spLocks/>
            </p:cNvSpPr>
            <p:nvPr/>
          </p:nvSpPr>
          <p:spPr bwMode="auto">
            <a:xfrm>
              <a:off x="192" y="2341"/>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62494" name="Freeform 11"/>
            <p:cNvSpPr>
              <a:spLocks/>
            </p:cNvSpPr>
            <p:nvPr/>
          </p:nvSpPr>
          <p:spPr bwMode="auto">
            <a:xfrm>
              <a:off x="268" y="1344"/>
              <a:ext cx="237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62495" name="Line 12"/>
            <p:cNvSpPr>
              <a:spLocks noChangeShapeType="1"/>
            </p:cNvSpPr>
            <p:nvPr/>
          </p:nvSpPr>
          <p:spPr bwMode="auto">
            <a:xfrm>
              <a:off x="1440" y="1345"/>
              <a:ext cx="0" cy="983"/>
            </a:xfrm>
            <a:prstGeom prst="line">
              <a:avLst/>
            </a:prstGeom>
            <a:noFill/>
            <a:ln w="9525">
              <a:solidFill>
                <a:schemeClr val="tx1"/>
              </a:solidFill>
              <a:prstDash val="dash"/>
              <a:round/>
              <a:headEnd/>
              <a:tailEnd/>
            </a:ln>
          </p:spPr>
          <p:txBody>
            <a:bodyPr wrap="none"/>
            <a:lstStyle/>
            <a:p>
              <a:endParaRPr lang="en-US"/>
            </a:p>
          </p:txBody>
        </p:sp>
        <p:sp>
          <p:nvSpPr>
            <p:cNvPr id="62496" name="Text Box 13"/>
            <p:cNvSpPr txBox="1">
              <a:spLocks noChangeArrowheads="1"/>
            </p:cNvSpPr>
            <p:nvPr/>
          </p:nvSpPr>
          <p:spPr bwMode="auto">
            <a:xfrm>
              <a:off x="1225" y="2366"/>
              <a:ext cx="441"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10</a:t>
              </a:r>
            </a:p>
          </p:txBody>
        </p:sp>
        <p:sp>
          <p:nvSpPr>
            <p:cNvPr id="62497" name="Line 14"/>
            <p:cNvSpPr>
              <a:spLocks noChangeShapeType="1"/>
            </p:cNvSpPr>
            <p:nvPr/>
          </p:nvSpPr>
          <p:spPr bwMode="auto">
            <a:xfrm>
              <a:off x="1440" y="2305"/>
              <a:ext cx="0" cy="90"/>
            </a:xfrm>
            <a:prstGeom prst="line">
              <a:avLst/>
            </a:prstGeom>
            <a:noFill/>
            <a:ln w="9525">
              <a:solidFill>
                <a:schemeClr val="tx1"/>
              </a:solidFill>
              <a:round/>
              <a:headEnd/>
              <a:tailEnd/>
            </a:ln>
          </p:spPr>
          <p:txBody>
            <a:bodyPr wrap="none" anchor="ctr"/>
            <a:lstStyle/>
            <a:p>
              <a:endParaRPr lang="en-US"/>
            </a:p>
          </p:txBody>
        </p:sp>
        <p:sp>
          <p:nvSpPr>
            <p:cNvPr id="62498" name="Rectangle 15"/>
            <p:cNvSpPr>
              <a:spLocks noChangeArrowheads="1"/>
            </p:cNvSpPr>
            <p:nvPr/>
          </p:nvSpPr>
          <p:spPr bwMode="auto">
            <a:xfrm>
              <a:off x="288" y="1725"/>
              <a:ext cx="712" cy="231"/>
            </a:xfrm>
            <a:prstGeom prst="rect">
              <a:avLst/>
            </a:prstGeom>
            <a:noFill/>
            <a:ln w="9525">
              <a:noFill/>
              <a:miter lim="800000"/>
              <a:headEnd/>
              <a:tailEnd/>
            </a:ln>
          </p:spPr>
          <p:txBody>
            <a:bodyPr wrap="none">
              <a:spAutoFit/>
            </a:bodyPr>
            <a:lstStyle/>
            <a:p>
              <a:pPr>
                <a:spcBef>
                  <a:spcPct val="0"/>
                </a:spcBef>
              </a:pPr>
              <a:r>
                <a:rPr lang="en-US" altLang="en-US" sz="1800" i="1"/>
                <a:t>P</a:t>
              </a:r>
              <a:r>
                <a:rPr lang="en-US" altLang="en-US" sz="1800"/>
                <a:t>(</a:t>
              </a:r>
              <a:r>
                <a:rPr lang="en-US" altLang="en-US" sz="1800" i="1"/>
                <a:t>x</a:t>
              </a:r>
              <a:r>
                <a:rPr lang="en-US" altLang="en-US" sz="1800"/>
                <a:t> &lt; 15)</a:t>
              </a:r>
              <a:endParaRPr lang="en-US" sz="1800"/>
            </a:p>
          </p:txBody>
        </p:sp>
        <p:sp>
          <p:nvSpPr>
            <p:cNvPr id="62499" name="Rectangle 17"/>
            <p:cNvSpPr>
              <a:spLocks noChangeArrowheads="1"/>
            </p:cNvSpPr>
            <p:nvPr/>
          </p:nvSpPr>
          <p:spPr bwMode="auto">
            <a:xfrm>
              <a:off x="672" y="1149"/>
              <a:ext cx="565" cy="442"/>
            </a:xfrm>
            <a:prstGeom prst="rect">
              <a:avLst/>
            </a:prstGeom>
            <a:noFill/>
            <a:ln w="9525">
              <a:noFill/>
              <a:miter lim="800000"/>
              <a:headEnd/>
              <a:tailEnd/>
            </a:ln>
          </p:spPr>
          <p:txBody>
            <a:bodyPr wrap="none">
              <a:spAutoFit/>
            </a:bodyPr>
            <a:lstStyle/>
            <a:p>
              <a:pPr>
                <a:spcBef>
                  <a:spcPct val="0"/>
                </a:spcBef>
              </a:pPr>
              <a:r>
                <a:rPr lang="el-GR" altLang="en-US" sz="2000">
                  <a:solidFill>
                    <a:schemeClr val="folHlink"/>
                  </a:solidFill>
                  <a:cs typeface="Times New Roman" pitchFamily="18" charset="0"/>
                </a:rPr>
                <a:t>μ</a:t>
              </a:r>
              <a:r>
                <a:rPr lang="en-US" altLang="en-US" sz="2000">
                  <a:solidFill>
                    <a:schemeClr val="folHlink"/>
                  </a:solidFill>
                  <a:cs typeface="Times New Roman" pitchFamily="18" charset="0"/>
                </a:rPr>
                <a:t> = 10</a:t>
              </a:r>
            </a:p>
            <a:p>
              <a:pPr>
                <a:spcBef>
                  <a:spcPct val="0"/>
                </a:spcBef>
              </a:pPr>
              <a:r>
                <a:rPr lang="el-GR" altLang="en-US" sz="2000">
                  <a:solidFill>
                    <a:schemeClr val="folHlink"/>
                  </a:solidFill>
                  <a:cs typeface="Times New Roman" pitchFamily="18" charset="0"/>
                </a:rPr>
                <a:t>σ</a:t>
              </a:r>
              <a:r>
                <a:rPr lang="en-US" altLang="en-US" sz="2000">
                  <a:solidFill>
                    <a:schemeClr val="folHlink"/>
                  </a:solidFill>
                </a:rPr>
                <a:t> = 5</a:t>
              </a:r>
              <a:endParaRPr lang="en-US" sz="2000">
                <a:solidFill>
                  <a:schemeClr val="folHlink"/>
                </a:solidFill>
              </a:endParaRPr>
            </a:p>
          </p:txBody>
        </p:sp>
        <p:sp>
          <p:nvSpPr>
            <p:cNvPr id="62500" name="Text Box 18"/>
            <p:cNvSpPr txBox="1">
              <a:spLocks noChangeArrowheads="1"/>
            </p:cNvSpPr>
            <p:nvPr/>
          </p:nvSpPr>
          <p:spPr bwMode="auto">
            <a:xfrm>
              <a:off x="240" y="864"/>
              <a:ext cx="2448" cy="288"/>
            </a:xfrm>
            <a:prstGeom prst="rect">
              <a:avLst/>
            </a:prstGeom>
            <a:noFill/>
            <a:ln w="9525">
              <a:noFill/>
              <a:miter lim="800000"/>
              <a:headEnd/>
              <a:tailEnd/>
            </a:ln>
          </p:spPr>
          <p:txBody>
            <a:bodyPr>
              <a:spAutoFit/>
            </a:bodyPr>
            <a:lstStyle/>
            <a:p>
              <a:r>
                <a:rPr lang="en-US"/>
                <a:t>Normal Distribution</a:t>
              </a:r>
            </a:p>
          </p:txBody>
        </p:sp>
        <p:sp>
          <p:nvSpPr>
            <p:cNvPr id="62501" name="Rectangle 19"/>
            <p:cNvSpPr>
              <a:spLocks noChangeArrowheads="1"/>
            </p:cNvSpPr>
            <p:nvPr/>
          </p:nvSpPr>
          <p:spPr bwMode="auto">
            <a:xfrm>
              <a:off x="2664" y="2214"/>
              <a:ext cx="185" cy="212"/>
            </a:xfrm>
            <a:prstGeom prst="rect">
              <a:avLst/>
            </a:prstGeom>
            <a:noFill/>
            <a:ln w="9525">
              <a:noFill/>
              <a:miter lim="800000"/>
              <a:headEnd/>
              <a:tailEnd/>
            </a:ln>
          </p:spPr>
          <p:txBody>
            <a:bodyPr wrap="none">
              <a:spAutoFit/>
            </a:bodyPr>
            <a:lstStyle/>
            <a:p>
              <a:r>
                <a:rPr lang="en-US" sz="1600" i="1"/>
                <a:t>x</a:t>
              </a:r>
            </a:p>
          </p:txBody>
        </p:sp>
        <p:sp>
          <p:nvSpPr>
            <p:cNvPr id="62502" name="Freeform 20"/>
            <p:cNvSpPr>
              <a:spLocks/>
            </p:cNvSpPr>
            <p:nvPr/>
          </p:nvSpPr>
          <p:spPr bwMode="auto">
            <a:xfrm>
              <a:off x="259" y="1345"/>
              <a:ext cx="1454" cy="996"/>
            </a:xfrm>
            <a:custGeom>
              <a:avLst/>
              <a:gdLst>
                <a:gd name="T0" fmla="*/ 0 w 1837"/>
                <a:gd name="T1" fmla="*/ 2 h 1216"/>
                <a:gd name="T2" fmla="*/ 2 w 1837"/>
                <a:gd name="T3" fmla="*/ 2 h 1216"/>
                <a:gd name="T4" fmla="*/ 2 w 1837"/>
                <a:gd name="T5" fmla="*/ 2 h 1216"/>
                <a:gd name="T6" fmla="*/ 2 w 1837"/>
                <a:gd name="T7" fmla="*/ 2 h 1216"/>
                <a:gd name="T8" fmla="*/ 2 w 1837"/>
                <a:gd name="T9" fmla="*/ 2 h 1216"/>
                <a:gd name="T10" fmla="*/ 2 w 1837"/>
                <a:gd name="T11" fmla="*/ 2 h 1216"/>
                <a:gd name="T12" fmla="*/ 2 w 1837"/>
                <a:gd name="T13" fmla="*/ 2 h 1216"/>
                <a:gd name="T14" fmla="*/ 2 w 1837"/>
                <a:gd name="T15" fmla="*/ 2 h 1216"/>
                <a:gd name="T16" fmla="*/ 2 w 1837"/>
                <a:gd name="T17" fmla="*/ 1 h 1216"/>
                <a:gd name="T18" fmla="*/ 2 w 1837"/>
                <a:gd name="T19" fmla="*/ 2 h 1216"/>
                <a:gd name="T20" fmla="*/ 2 w 1837"/>
                <a:gd name="T21" fmla="*/ 2 h 1216"/>
                <a:gd name="T22" fmla="*/ 2 w 1837"/>
                <a:gd name="T23" fmla="*/ 2 h 1216"/>
                <a:gd name="T24" fmla="*/ 2 w 1837"/>
                <a:gd name="T25" fmla="*/ 2 h 1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7"/>
                <a:gd name="T40" fmla="*/ 0 h 1216"/>
                <a:gd name="T41" fmla="*/ 1837 w 1837"/>
                <a:gd name="T42" fmla="*/ 1216 h 1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7" h="1216">
                  <a:moveTo>
                    <a:pt x="0" y="1216"/>
                  </a:moveTo>
                  <a:cubicBezTo>
                    <a:pt x="56" y="1207"/>
                    <a:pt x="232" y="1185"/>
                    <a:pt x="337" y="1159"/>
                  </a:cubicBezTo>
                  <a:cubicBezTo>
                    <a:pt x="441" y="1135"/>
                    <a:pt x="538" y="1113"/>
                    <a:pt x="628" y="1057"/>
                  </a:cubicBezTo>
                  <a:cubicBezTo>
                    <a:pt x="723" y="1001"/>
                    <a:pt x="835" y="899"/>
                    <a:pt x="907" y="820"/>
                  </a:cubicBezTo>
                  <a:cubicBezTo>
                    <a:pt x="979" y="741"/>
                    <a:pt x="1016" y="666"/>
                    <a:pt x="1060" y="583"/>
                  </a:cubicBezTo>
                  <a:cubicBezTo>
                    <a:pt x="1104" y="500"/>
                    <a:pt x="1142" y="392"/>
                    <a:pt x="1174" y="322"/>
                  </a:cubicBezTo>
                  <a:cubicBezTo>
                    <a:pt x="1206" y="252"/>
                    <a:pt x="1220" y="208"/>
                    <a:pt x="1249" y="163"/>
                  </a:cubicBezTo>
                  <a:cubicBezTo>
                    <a:pt x="1278" y="118"/>
                    <a:pt x="1308" y="76"/>
                    <a:pt x="1348" y="49"/>
                  </a:cubicBezTo>
                  <a:cubicBezTo>
                    <a:pt x="1388" y="22"/>
                    <a:pt x="1446" y="2"/>
                    <a:pt x="1492" y="1"/>
                  </a:cubicBezTo>
                  <a:cubicBezTo>
                    <a:pt x="1538" y="0"/>
                    <a:pt x="1587" y="18"/>
                    <a:pt x="1627" y="43"/>
                  </a:cubicBezTo>
                  <a:cubicBezTo>
                    <a:pt x="1667" y="68"/>
                    <a:pt x="1697" y="93"/>
                    <a:pt x="1732" y="154"/>
                  </a:cubicBezTo>
                  <a:cubicBezTo>
                    <a:pt x="1767" y="215"/>
                    <a:pt x="1810" y="346"/>
                    <a:pt x="1837" y="412"/>
                  </a:cubicBezTo>
                  <a:lnTo>
                    <a:pt x="1832" y="1216"/>
                  </a:lnTo>
                </a:path>
              </a:pathLst>
            </a:custGeom>
            <a:blipFill dpi="0" rotWithShape="1">
              <a:blip r:embed="rId4"/>
              <a:srcRect/>
              <a:tile tx="0" ty="0" sx="100000" sy="100000" flip="none" algn="tl"/>
            </a:blipFill>
            <a:ln w="12700">
              <a:noFill/>
              <a:round/>
              <a:headEnd/>
              <a:tailEnd/>
            </a:ln>
          </p:spPr>
          <p:txBody>
            <a:bodyPr wrap="none"/>
            <a:lstStyle/>
            <a:p>
              <a:endParaRPr lang="en-US"/>
            </a:p>
          </p:txBody>
        </p:sp>
        <p:sp>
          <p:nvSpPr>
            <p:cNvPr id="62503" name="Line 16"/>
            <p:cNvSpPr>
              <a:spLocks noChangeShapeType="1"/>
            </p:cNvSpPr>
            <p:nvPr/>
          </p:nvSpPr>
          <p:spPr bwMode="auto">
            <a:xfrm>
              <a:off x="624" y="1920"/>
              <a:ext cx="288" cy="144"/>
            </a:xfrm>
            <a:prstGeom prst="line">
              <a:avLst/>
            </a:prstGeom>
            <a:noFill/>
            <a:ln w="9525">
              <a:solidFill>
                <a:schemeClr val="tx1"/>
              </a:solidFill>
              <a:round/>
              <a:headEnd/>
              <a:tailEnd type="triangle" w="med" len="med"/>
            </a:ln>
          </p:spPr>
          <p:txBody>
            <a:bodyPr wrap="none"/>
            <a:lstStyle/>
            <a:p>
              <a:endParaRPr lang="en-US"/>
            </a:p>
          </p:txBody>
        </p:sp>
      </p:grpSp>
      <p:grpSp>
        <p:nvGrpSpPr>
          <p:cNvPr id="3" name="Group 42"/>
          <p:cNvGrpSpPr>
            <a:grpSpLocks/>
          </p:cNvGrpSpPr>
          <p:nvPr/>
        </p:nvGrpSpPr>
        <p:grpSpPr bwMode="auto">
          <a:xfrm>
            <a:off x="4648200" y="1371600"/>
            <a:ext cx="4495800" cy="2720975"/>
            <a:chOff x="2928" y="864"/>
            <a:chExt cx="2832" cy="1714"/>
          </a:xfrm>
        </p:grpSpPr>
        <p:sp>
          <p:nvSpPr>
            <p:cNvPr id="62474" name="Line 22"/>
            <p:cNvSpPr>
              <a:spLocks noChangeShapeType="1"/>
            </p:cNvSpPr>
            <p:nvPr/>
          </p:nvSpPr>
          <p:spPr bwMode="auto">
            <a:xfrm>
              <a:off x="4282" y="2111"/>
              <a:ext cx="0" cy="58"/>
            </a:xfrm>
            <a:prstGeom prst="line">
              <a:avLst/>
            </a:prstGeom>
            <a:noFill/>
            <a:ln w="9525">
              <a:noFill/>
              <a:round/>
              <a:headEnd/>
              <a:tailEnd/>
            </a:ln>
          </p:spPr>
          <p:txBody>
            <a:bodyPr wrap="none" anchor="ctr"/>
            <a:lstStyle/>
            <a:p>
              <a:endParaRPr lang="en-US"/>
            </a:p>
          </p:txBody>
        </p:sp>
        <p:sp>
          <p:nvSpPr>
            <p:cNvPr id="62475" name="Text Box 23"/>
            <p:cNvSpPr txBox="1">
              <a:spLocks noChangeArrowheads="1"/>
            </p:cNvSpPr>
            <p:nvPr/>
          </p:nvSpPr>
          <p:spPr bwMode="auto">
            <a:xfrm>
              <a:off x="4456" y="2366"/>
              <a:ext cx="187" cy="212"/>
            </a:xfrm>
            <a:prstGeom prst="rect">
              <a:avLst/>
            </a:prstGeom>
            <a:noFill/>
            <a:ln w="9525">
              <a:noFill/>
              <a:miter lim="800000"/>
              <a:headEnd/>
              <a:tailEnd/>
            </a:ln>
          </p:spPr>
          <p:txBody>
            <a:bodyPr wrap="none">
              <a:spAutoFit/>
            </a:bodyPr>
            <a:lstStyle/>
            <a:p>
              <a:pPr eaLnBrk="0" hangingPunct="0">
                <a:spcBef>
                  <a:spcPct val="0"/>
                </a:spcBef>
              </a:pPr>
              <a:r>
                <a:rPr lang="en-US" altLang="en-US" sz="1600"/>
                <a:t>1</a:t>
              </a:r>
            </a:p>
          </p:txBody>
        </p:sp>
        <p:sp>
          <p:nvSpPr>
            <p:cNvPr id="62476" name="Line 24"/>
            <p:cNvSpPr>
              <a:spLocks noChangeShapeType="1"/>
            </p:cNvSpPr>
            <p:nvPr/>
          </p:nvSpPr>
          <p:spPr bwMode="auto">
            <a:xfrm>
              <a:off x="4560" y="2305"/>
              <a:ext cx="0" cy="90"/>
            </a:xfrm>
            <a:prstGeom prst="line">
              <a:avLst/>
            </a:prstGeom>
            <a:noFill/>
            <a:ln w="9525">
              <a:solidFill>
                <a:schemeClr val="tx1"/>
              </a:solidFill>
              <a:round/>
              <a:headEnd/>
              <a:tailEnd/>
            </a:ln>
          </p:spPr>
          <p:txBody>
            <a:bodyPr wrap="none" anchor="ctr"/>
            <a:lstStyle/>
            <a:p>
              <a:endParaRPr lang="en-US"/>
            </a:p>
          </p:txBody>
        </p:sp>
        <p:sp>
          <p:nvSpPr>
            <p:cNvPr id="62477" name="Line 25"/>
            <p:cNvSpPr>
              <a:spLocks noChangeShapeType="1"/>
            </p:cNvSpPr>
            <p:nvPr/>
          </p:nvSpPr>
          <p:spPr bwMode="auto">
            <a:xfrm flipV="1">
              <a:off x="4560" y="1660"/>
              <a:ext cx="0" cy="668"/>
            </a:xfrm>
            <a:prstGeom prst="line">
              <a:avLst/>
            </a:prstGeom>
            <a:noFill/>
            <a:ln w="9525">
              <a:solidFill>
                <a:schemeClr val="tx1"/>
              </a:solidFill>
              <a:round/>
              <a:headEnd/>
              <a:tailEnd/>
            </a:ln>
          </p:spPr>
          <p:txBody>
            <a:bodyPr wrap="none"/>
            <a:lstStyle/>
            <a:p>
              <a:endParaRPr lang="en-US"/>
            </a:p>
          </p:txBody>
        </p:sp>
        <p:sp>
          <p:nvSpPr>
            <p:cNvPr id="62478" name="Freeform 26"/>
            <p:cNvSpPr>
              <a:spLocks/>
            </p:cNvSpPr>
            <p:nvPr/>
          </p:nvSpPr>
          <p:spPr bwMode="auto">
            <a:xfrm>
              <a:off x="2976" y="2341"/>
              <a:ext cx="2612"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62479" name="Freeform 27"/>
            <p:cNvSpPr>
              <a:spLocks/>
            </p:cNvSpPr>
            <p:nvPr/>
          </p:nvSpPr>
          <p:spPr bwMode="auto">
            <a:xfrm>
              <a:off x="3056" y="1344"/>
              <a:ext cx="248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62480" name="Line 28"/>
            <p:cNvSpPr>
              <a:spLocks noChangeShapeType="1"/>
            </p:cNvSpPr>
            <p:nvPr/>
          </p:nvSpPr>
          <p:spPr bwMode="auto">
            <a:xfrm>
              <a:off x="4282" y="1345"/>
              <a:ext cx="0" cy="983"/>
            </a:xfrm>
            <a:prstGeom prst="line">
              <a:avLst/>
            </a:prstGeom>
            <a:noFill/>
            <a:ln w="9525">
              <a:solidFill>
                <a:schemeClr val="tx1"/>
              </a:solidFill>
              <a:prstDash val="dash"/>
              <a:round/>
              <a:headEnd/>
              <a:tailEnd/>
            </a:ln>
          </p:spPr>
          <p:txBody>
            <a:bodyPr wrap="none"/>
            <a:lstStyle/>
            <a:p>
              <a:endParaRPr lang="en-US"/>
            </a:p>
          </p:txBody>
        </p:sp>
        <p:sp>
          <p:nvSpPr>
            <p:cNvPr id="62481" name="Text Box 29"/>
            <p:cNvSpPr txBox="1">
              <a:spLocks noChangeArrowheads="1"/>
            </p:cNvSpPr>
            <p:nvPr/>
          </p:nvSpPr>
          <p:spPr bwMode="auto">
            <a:xfrm>
              <a:off x="4057" y="2366"/>
              <a:ext cx="369"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0</a:t>
              </a:r>
            </a:p>
          </p:txBody>
        </p:sp>
        <p:sp>
          <p:nvSpPr>
            <p:cNvPr id="62482" name="Line 30"/>
            <p:cNvSpPr>
              <a:spLocks noChangeShapeType="1"/>
            </p:cNvSpPr>
            <p:nvPr/>
          </p:nvSpPr>
          <p:spPr bwMode="auto">
            <a:xfrm>
              <a:off x="4282" y="2305"/>
              <a:ext cx="0" cy="90"/>
            </a:xfrm>
            <a:prstGeom prst="line">
              <a:avLst/>
            </a:prstGeom>
            <a:noFill/>
            <a:ln w="9525">
              <a:solidFill>
                <a:schemeClr val="tx1"/>
              </a:solidFill>
              <a:round/>
              <a:headEnd/>
              <a:tailEnd/>
            </a:ln>
          </p:spPr>
          <p:txBody>
            <a:bodyPr wrap="none" anchor="ctr"/>
            <a:lstStyle/>
            <a:p>
              <a:endParaRPr lang="en-US"/>
            </a:p>
          </p:txBody>
        </p:sp>
        <p:sp>
          <p:nvSpPr>
            <p:cNvPr id="62483" name="Rectangle 31"/>
            <p:cNvSpPr>
              <a:spLocks noChangeArrowheads="1"/>
            </p:cNvSpPr>
            <p:nvPr/>
          </p:nvSpPr>
          <p:spPr bwMode="auto">
            <a:xfrm>
              <a:off x="3478" y="1149"/>
              <a:ext cx="475" cy="442"/>
            </a:xfrm>
            <a:prstGeom prst="rect">
              <a:avLst/>
            </a:prstGeom>
            <a:noFill/>
            <a:ln w="9525">
              <a:noFill/>
              <a:miter lim="800000"/>
              <a:headEnd/>
              <a:tailEnd/>
            </a:ln>
          </p:spPr>
          <p:txBody>
            <a:bodyPr wrap="none">
              <a:spAutoFit/>
            </a:bodyPr>
            <a:lstStyle/>
            <a:p>
              <a:pPr>
                <a:spcBef>
                  <a:spcPct val="0"/>
                </a:spcBef>
              </a:pPr>
              <a:r>
                <a:rPr lang="el-GR" altLang="en-US" sz="2000">
                  <a:solidFill>
                    <a:schemeClr val="folHlink"/>
                  </a:solidFill>
                  <a:cs typeface="Times New Roman" pitchFamily="18" charset="0"/>
                </a:rPr>
                <a:t>μ</a:t>
              </a:r>
              <a:r>
                <a:rPr lang="en-US" altLang="en-US" sz="2000">
                  <a:solidFill>
                    <a:schemeClr val="folHlink"/>
                  </a:solidFill>
                  <a:cs typeface="Times New Roman" pitchFamily="18" charset="0"/>
                </a:rPr>
                <a:t> = 0</a:t>
              </a:r>
            </a:p>
            <a:p>
              <a:pPr>
                <a:spcBef>
                  <a:spcPct val="0"/>
                </a:spcBef>
              </a:pPr>
              <a:r>
                <a:rPr lang="el-GR" altLang="en-US" sz="2000">
                  <a:solidFill>
                    <a:schemeClr val="folHlink"/>
                  </a:solidFill>
                  <a:cs typeface="Times New Roman" pitchFamily="18" charset="0"/>
                </a:rPr>
                <a:t>σ</a:t>
              </a:r>
              <a:r>
                <a:rPr lang="en-US" altLang="en-US" sz="2000">
                  <a:solidFill>
                    <a:schemeClr val="folHlink"/>
                  </a:solidFill>
                </a:rPr>
                <a:t> = 1</a:t>
              </a:r>
              <a:endParaRPr lang="en-US" sz="2000">
                <a:solidFill>
                  <a:schemeClr val="folHlink"/>
                </a:solidFill>
              </a:endParaRPr>
            </a:p>
          </p:txBody>
        </p:sp>
        <p:sp>
          <p:nvSpPr>
            <p:cNvPr id="62484" name="Text Box 32"/>
            <p:cNvSpPr txBox="1">
              <a:spLocks noChangeArrowheads="1"/>
            </p:cNvSpPr>
            <p:nvPr/>
          </p:nvSpPr>
          <p:spPr bwMode="auto">
            <a:xfrm>
              <a:off x="2928" y="864"/>
              <a:ext cx="2832" cy="288"/>
            </a:xfrm>
            <a:prstGeom prst="rect">
              <a:avLst/>
            </a:prstGeom>
            <a:noFill/>
            <a:ln w="9525">
              <a:noFill/>
              <a:miter lim="800000"/>
              <a:headEnd/>
              <a:tailEnd/>
            </a:ln>
          </p:spPr>
          <p:txBody>
            <a:bodyPr>
              <a:spAutoFit/>
            </a:bodyPr>
            <a:lstStyle/>
            <a:p>
              <a:r>
                <a:rPr lang="en-US"/>
                <a:t>Standard Normal Distribution</a:t>
              </a:r>
            </a:p>
          </p:txBody>
        </p:sp>
        <p:sp>
          <p:nvSpPr>
            <p:cNvPr id="62485" name="Rectangle 33"/>
            <p:cNvSpPr>
              <a:spLocks noChangeArrowheads="1"/>
            </p:cNvSpPr>
            <p:nvPr/>
          </p:nvSpPr>
          <p:spPr bwMode="auto">
            <a:xfrm>
              <a:off x="5571" y="2210"/>
              <a:ext cx="179" cy="212"/>
            </a:xfrm>
            <a:prstGeom prst="rect">
              <a:avLst/>
            </a:prstGeom>
            <a:noFill/>
            <a:ln w="9525">
              <a:noFill/>
              <a:miter lim="800000"/>
              <a:headEnd/>
              <a:tailEnd/>
            </a:ln>
          </p:spPr>
          <p:txBody>
            <a:bodyPr wrap="none">
              <a:spAutoFit/>
            </a:bodyPr>
            <a:lstStyle/>
            <a:p>
              <a:r>
                <a:rPr lang="en-US" sz="1600" i="1"/>
                <a:t>z</a:t>
              </a:r>
            </a:p>
          </p:txBody>
        </p:sp>
        <p:sp>
          <p:nvSpPr>
            <p:cNvPr id="62486" name="Rectangle 34"/>
            <p:cNvSpPr>
              <a:spLocks noChangeArrowheads="1"/>
            </p:cNvSpPr>
            <p:nvPr/>
          </p:nvSpPr>
          <p:spPr bwMode="auto">
            <a:xfrm>
              <a:off x="2976" y="1681"/>
              <a:ext cx="624" cy="231"/>
            </a:xfrm>
            <a:prstGeom prst="rect">
              <a:avLst/>
            </a:prstGeom>
            <a:noFill/>
            <a:ln w="9525">
              <a:noFill/>
              <a:miter lim="800000"/>
              <a:headEnd/>
              <a:tailEnd/>
            </a:ln>
          </p:spPr>
          <p:txBody>
            <a:bodyPr wrap="none">
              <a:spAutoFit/>
            </a:bodyPr>
            <a:lstStyle/>
            <a:p>
              <a:pPr>
                <a:spcBef>
                  <a:spcPct val="0"/>
                </a:spcBef>
              </a:pPr>
              <a:r>
                <a:rPr lang="en-US" altLang="en-US" sz="1800" i="1"/>
                <a:t>P</a:t>
              </a:r>
              <a:r>
                <a:rPr lang="en-US" altLang="en-US" sz="1800"/>
                <a:t>(</a:t>
              </a:r>
              <a:r>
                <a:rPr lang="en-US" altLang="en-US" sz="1800" i="1"/>
                <a:t>z</a:t>
              </a:r>
              <a:r>
                <a:rPr lang="en-US" altLang="en-US" sz="1800"/>
                <a:t> &lt; 1)</a:t>
              </a:r>
              <a:endParaRPr lang="en-US" sz="1800"/>
            </a:p>
          </p:txBody>
        </p:sp>
        <p:sp>
          <p:nvSpPr>
            <p:cNvPr id="62487" name="Freeform 36"/>
            <p:cNvSpPr>
              <a:spLocks/>
            </p:cNvSpPr>
            <p:nvPr/>
          </p:nvSpPr>
          <p:spPr bwMode="auto">
            <a:xfrm>
              <a:off x="3046" y="1345"/>
              <a:ext cx="1522" cy="996"/>
            </a:xfrm>
            <a:custGeom>
              <a:avLst/>
              <a:gdLst>
                <a:gd name="T0" fmla="*/ 0 w 1837"/>
                <a:gd name="T1" fmla="*/ 2 h 1216"/>
                <a:gd name="T2" fmla="*/ 2 w 1837"/>
                <a:gd name="T3" fmla="*/ 2 h 1216"/>
                <a:gd name="T4" fmla="*/ 2 w 1837"/>
                <a:gd name="T5" fmla="*/ 2 h 1216"/>
                <a:gd name="T6" fmla="*/ 2 w 1837"/>
                <a:gd name="T7" fmla="*/ 2 h 1216"/>
                <a:gd name="T8" fmla="*/ 2 w 1837"/>
                <a:gd name="T9" fmla="*/ 2 h 1216"/>
                <a:gd name="T10" fmla="*/ 2 w 1837"/>
                <a:gd name="T11" fmla="*/ 2 h 1216"/>
                <a:gd name="T12" fmla="*/ 2 w 1837"/>
                <a:gd name="T13" fmla="*/ 2 h 1216"/>
                <a:gd name="T14" fmla="*/ 2 w 1837"/>
                <a:gd name="T15" fmla="*/ 2 h 1216"/>
                <a:gd name="T16" fmla="*/ 2 w 1837"/>
                <a:gd name="T17" fmla="*/ 1 h 1216"/>
                <a:gd name="T18" fmla="*/ 2 w 1837"/>
                <a:gd name="T19" fmla="*/ 2 h 1216"/>
                <a:gd name="T20" fmla="*/ 2 w 1837"/>
                <a:gd name="T21" fmla="*/ 2 h 1216"/>
                <a:gd name="T22" fmla="*/ 2 w 1837"/>
                <a:gd name="T23" fmla="*/ 2 h 1216"/>
                <a:gd name="T24" fmla="*/ 2 w 1837"/>
                <a:gd name="T25" fmla="*/ 2 h 1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37"/>
                <a:gd name="T40" fmla="*/ 0 h 1216"/>
                <a:gd name="T41" fmla="*/ 1837 w 1837"/>
                <a:gd name="T42" fmla="*/ 1216 h 12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37" h="1216">
                  <a:moveTo>
                    <a:pt x="0" y="1216"/>
                  </a:moveTo>
                  <a:cubicBezTo>
                    <a:pt x="56" y="1207"/>
                    <a:pt x="232" y="1185"/>
                    <a:pt x="337" y="1159"/>
                  </a:cubicBezTo>
                  <a:cubicBezTo>
                    <a:pt x="441" y="1135"/>
                    <a:pt x="538" y="1113"/>
                    <a:pt x="628" y="1057"/>
                  </a:cubicBezTo>
                  <a:cubicBezTo>
                    <a:pt x="723" y="1001"/>
                    <a:pt x="835" y="899"/>
                    <a:pt x="907" y="820"/>
                  </a:cubicBezTo>
                  <a:cubicBezTo>
                    <a:pt x="979" y="741"/>
                    <a:pt x="1016" y="666"/>
                    <a:pt x="1060" y="583"/>
                  </a:cubicBezTo>
                  <a:cubicBezTo>
                    <a:pt x="1104" y="500"/>
                    <a:pt x="1142" y="392"/>
                    <a:pt x="1174" y="322"/>
                  </a:cubicBezTo>
                  <a:cubicBezTo>
                    <a:pt x="1206" y="252"/>
                    <a:pt x="1220" y="208"/>
                    <a:pt x="1249" y="163"/>
                  </a:cubicBezTo>
                  <a:cubicBezTo>
                    <a:pt x="1278" y="118"/>
                    <a:pt x="1308" y="76"/>
                    <a:pt x="1348" y="49"/>
                  </a:cubicBezTo>
                  <a:cubicBezTo>
                    <a:pt x="1388" y="22"/>
                    <a:pt x="1446" y="2"/>
                    <a:pt x="1492" y="1"/>
                  </a:cubicBezTo>
                  <a:cubicBezTo>
                    <a:pt x="1538" y="0"/>
                    <a:pt x="1587" y="18"/>
                    <a:pt x="1627" y="43"/>
                  </a:cubicBezTo>
                  <a:cubicBezTo>
                    <a:pt x="1667" y="68"/>
                    <a:pt x="1697" y="93"/>
                    <a:pt x="1732" y="154"/>
                  </a:cubicBezTo>
                  <a:cubicBezTo>
                    <a:pt x="1767" y="215"/>
                    <a:pt x="1810" y="346"/>
                    <a:pt x="1837" y="412"/>
                  </a:cubicBezTo>
                  <a:lnTo>
                    <a:pt x="1832" y="1216"/>
                  </a:lnTo>
                </a:path>
              </a:pathLst>
            </a:custGeom>
            <a:blipFill dpi="0" rotWithShape="1">
              <a:blip r:embed="rId4"/>
              <a:srcRect/>
              <a:tile tx="0" ty="0" sx="100000" sy="100000" flip="none" algn="tl"/>
            </a:blipFill>
            <a:ln w="12700">
              <a:noFill/>
              <a:round/>
              <a:headEnd/>
              <a:tailEnd/>
            </a:ln>
          </p:spPr>
          <p:txBody>
            <a:bodyPr wrap="none"/>
            <a:lstStyle/>
            <a:p>
              <a:endParaRPr lang="en-US"/>
            </a:p>
          </p:txBody>
        </p:sp>
        <p:sp>
          <p:nvSpPr>
            <p:cNvPr id="62488" name="Line 35"/>
            <p:cNvSpPr>
              <a:spLocks noChangeShapeType="1"/>
            </p:cNvSpPr>
            <p:nvPr/>
          </p:nvSpPr>
          <p:spPr bwMode="auto">
            <a:xfrm>
              <a:off x="3408" y="1920"/>
              <a:ext cx="301" cy="144"/>
            </a:xfrm>
            <a:prstGeom prst="line">
              <a:avLst/>
            </a:prstGeom>
            <a:noFill/>
            <a:ln w="9525">
              <a:solidFill>
                <a:schemeClr val="tx1"/>
              </a:solidFill>
              <a:round/>
              <a:headEnd/>
              <a:tailEnd type="triangle" w="med" len="med"/>
            </a:ln>
          </p:spPr>
          <p:txBody>
            <a:bodyPr wrap="none"/>
            <a:lstStyle/>
            <a:p>
              <a:endParaRPr lang="en-US"/>
            </a:p>
          </p:txBody>
        </p:sp>
      </p:grpSp>
      <p:sp>
        <p:nvSpPr>
          <p:cNvPr id="707621" name="Arc 37"/>
          <p:cNvSpPr>
            <a:spLocks/>
          </p:cNvSpPr>
          <p:nvPr/>
        </p:nvSpPr>
        <p:spPr bwMode="auto">
          <a:xfrm flipH="1" flipV="1">
            <a:off x="1676400" y="3733800"/>
            <a:ext cx="4487863" cy="1201738"/>
          </a:xfrm>
          <a:custGeom>
            <a:avLst/>
            <a:gdLst>
              <a:gd name="T0" fmla="*/ 2147483647 w 43200"/>
              <a:gd name="T1" fmla="*/ 2147483647 h 22707"/>
              <a:gd name="T2" fmla="*/ 2147483647 w 43200"/>
              <a:gd name="T3" fmla="*/ 2147483647 h 22707"/>
              <a:gd name="T4" fmla="*/ 2147483647 w 43200"/>
              <a:gd name="T5" fmla="*/ 2147483647 h 22707"/>
              <a:gd name="T6" fmla="*/ 0 60000 65536"/>
              <a:gd name="T7" fmla="*/ 0 60000 65536"/>
              <a:gd name="T8" fmla="*/ 0 60000 65536"/>
              <a:gd name="T9" fmla="*/ 0 w 43200"/>
              <a:gd name="T10" fmla="*/ 0 h 22707"/>
              <a:gd name="T11" fmla="*/ 43200 w 43200"/>
              <a:gd name="T12" fmla="*/ 22707 h 22707"/>
            </a:gdLst>
            <a:ahLst/>
            <a:cxnLst>
              <a:cxn ang="T6">
                <a:pos x="T0" y="T1"/>
              </a:cxn>
              <a:cxn ang="T7">
                <a:pos x="T2" y="T3"/>
              </a:cxn>
              <a:cxn ang="T8">
                <a:pos x="T4" y="T5"/>
              </a:cxn>
            </a:cxnLst>
            <a:rect l="T9" t="T10" r="T11" b="T12"/>
            <a:pathLst>
              <a:path w="43200" h="22707" fill="none" extrusionOk="0">
                <a:moveTo>
                  <a:pt x="28" y="22706"/>
                </a:moveTo>
                <a:cubicBezTo>
                  <a:pt x="9" y="22338"/>
                  <a:pt x="0" y="21969"/>
                  <a:pt x="0" y="21600"/>
                </a:cubicBezTo>
                <a:cubicBezTo>
                  <a:pt x="0" y="9670"/>
                  <a:pt x="9670" y="0"/>
                  <a:pt x="21600" y="0"/>
                </a:cubicBezTo>
                <a:cubicBezTo>
                  <a:pt x="33529" y="0"/>
                  <a:pt x="43200" y="9670"/>
                  <a:pt x="43200" y="21600"/>
                </a:cubicBezTo>
                <a:cubicBezTo>
                  <a:pt x="43200" y="21919"/>
                  <a:pt x="43192" y="22239"/>
                  <a:pt x="43178" y="22558"/>
                </a:cubicBezTo>
              </a:path>
              <a:path w="43200" h="22707" stroke="0" extrusionOk="0">
                <a:moveTo>
                  <a:pt x="28" y="22706"/>
                </a:moveTo>
                <a:cubicBezTo>
                  <a:pt x="9" y="22338"/>
                  <a:pt x="0" y="21969"/>
                  <a:pt x="0" y="21600"/>
                </a:cubicBezTo>
                <a:cubicBezTo>
                  <a:pt x="0" y="9670"/>
                  <a:pt x="9670" y="0"/>
                  <a:pt x="21600" y="0"/>
                </a:cubicBezTo>
                <a:cubicBezTo>
                  <a:pt x="33529" y="0"/>
                  <a:pt x="43200" y="9670"/>
                  <a:pt x="43200" y="21600"/>
                </a:cubicBezTo>
                <a:cubicBezTo>
                  <a:pt x="43200" y="21919"/>
                  <a:pt x="43192" y="22239"/>
                  <a:pt x="43178" y="22558"/>
                </a:cubicBezTo>
                <a:lnTo>
                  <a:pt x="21600" y="21600"/>
                </a:lnTo>
                <a:close/>
              </a:path>
            </a:pathLst>
          </a:custGeom>
          <a:noFill/>
          <a:ln w="28575">
            <a:solidFill>
              <a:srgbClr val="FF0000"/>
            </a:solidFill>
            <a:round/>
            <a:headEnd type="triangle" w="med" len="med"/>
            <a:tailEnd type="triangle" w="med" len="med"/>
          </a:ln>
        </p:spPr>
        <p:txBody>
          <a:bodyPr wrap="none" anchor="ctr"/>
          <a:lstStyle/>
          <a:p>
            <a:endParaRPr lang="en-US">
              <a:solidFill>
                <a:srgbClr val="FF0000"/>
              </a:solidFill>
            </a:endParaRPr>
          </a:p>
        </p:txBody>
      </p:sp>
      <p:sp>
        <p:nvSpPr>
          <p:cNvPr id="40" name="Date Placeholder 39"/>
          <p:cNvSpPr>
            <a:spLocks noGrp="1"/>
          </p:cNvSpPr>
          <p:nvPr>
            <p:ph type="dt" sz="half" idx="10"/>
          </p:nvPr>
        </p:nvSpPr>
        <p:spPr/>
        <p:txBody>
          <a:bodyPr/>
          <a:lstStyle/>
          <a:p>
            <a:fld id="{C79AFCD6-977C-44E9-8C1B-1A5009ECE0B5}" type="datetime1">
              <a:rPr lang="en-US" smtClean="0"/>
              <a:t>31-May-18</a:t>
            </a:fld>
            <a:endParaRPr lang="en-US"/>
          </a:p>
        </p:txBody>
      </p:sp>
      <p:sp>
        <p:nvSpPr>
          <p:cNvPr id="41" name="Slide Number Placeholder 40"/>
          <p:cNvSpPr>
            <a:spLocks noGrp="1"/>
          </p:cNvSpPr>
          <p:nvPr>
            <p:ph type="sldNum" sz="quarter" idx="12"/>
          </p:nvPr>
        </p:nvSpPr>
        <p:spPr/>
        <p:txBody>
          <a:bodyPr/>
          <a:lstStyle/>
          <a:p>
            <a:fld id="{B3501F9E-DD97-4C64-9E33-AE28349A8AEA}" type="slidenum">
              <a:rPr lang="en-US" smtClean="0"/>
              <a:pPr/>
              <a:t>41</a:t>
            </a:fld>
            <a:endParaRPr lang="en-US"/>
          </a:p>
        </p:txBody>
      </p:sp>
      <p:sp>
        <p:nvSpPr>
          <p:cNvPr id="42" name="Footer Placeholder 41"/>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07621"/>
                                        </p:tgtEl>
                                        <p:attrNameLst>
                                          <p:attrName>style.visibility</p:attrName>
                                        </p:attrNameLst>
                                      </p:cBhvr>
                                      <p:to>
                                        <p:strVal val="visible"/>
                                      </p:to>
                                    </p:set>
                                    <p:animEffect transition="in" filter="wipe(left)">
                                      <p:cBhvr>
                                        <p:cTn id="11" dur="1000"/>
                                        <p:tgtEl>
                                          <p:spTgt spid="707621"/>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075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7588"/>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500"/>
                                  </p:stCondLst>
                                  <p:childTnLst>
                                    <p:set>
                                      <p:cBhvr>
                                        <p:cTn id="21" dur="1" fill="hold">
                                          <p:stCondLst>
                                            <p:cond delay="0"/>
                                          </p:stCondLst>
                                        </p:cTn>
                                        <p:tgtEl>
                                          <p:spTgt spid="707622"/>
                                        </p:tgtEl>
                                        <p:attrNameLst>
                                          <p:attrName>style.visibility</p:attrName>
                                        </p:attrNameLst>
                                      </p:cBhvr>
                                      <p:to>
                                        <p:strVal val="visible"/>
                                      </p:to>
                                    </p:set>
                                    <p:animEffect transition="in" filter="wipe(left)">
                                      <p:cBhvr>
                                        <p:cTn id="22" dur="500"/>
                                        <p:tgtEl>
                                          <p:spTgt spid="707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87" grpId="0"/>
      <p:bldP spid="707588" grpId="0"/>
      <p:bldP spid="707622" grpId="0"/>
      <p:bldP spid="70762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2"/>
          <p:cNvSpPr txBox="1">
            <a:spLocks noChangeArrowheads="1"/>
          </p:cNvSpPr>
          <p:nvPr/>
        </p:nvSpPr>
        <p:spPr bwMode="auto">
          <a:xfrm>
            <a:off x="152400" y="1130300"/>
            <a:ext cx="8991600" cy="2308225"/>
          </a:xfrm>
          <a:prstGeom prst="rect">
            <a:avLst/>
          </a:prstGeom>
          <a:noFill/>
          <a:ln w="9525">
            <a:noFill/>
            <a:miter lim="800000"/>
            <a:headEnd/>
            <a:tailEnd/>
          </a:ln>
        </p:spPr>
        <p:txBody>
          <a:bodyPr>
            <a:spAutoFit/>
          </a:bodyPr>
          <a:lstStyle/>
          <a:p>
            <a:pPr>
              <a:spcBef>
                <a:spcPct val="0"/>
              </a:spcBef>
            </a:pPr>
            <a:r>
              <a:rPr lang="en-US" b="1"/>
              <a:t>Example</a:t>
            </a:r>
            <a:r>
              <a:rPr lang="en-US">
                <a:latin typeface="Times New Roman" pitchFamily="18" charset="0"/>
              </a:rPr>
              <a:t>: </a:t>
            </a:r>
            <a:r>
              <a:rPr lang="en-US"/>
              <a:t>The average weight of pregnant women attending a prenatal care in a clinic was 78kg with a standard deviation of 8kg.  If the weights are normally distributed: </a:t>
            </a:r>
          </a:p>
          <a:p>
            <a:pPr>
              <a:spcBef>
                <a:spcPct val="0"/>
              </a:spcBef>
            </a:pPr>
            <a:endParaRPr lang="en-US"/>
          </a:p>
          <a:p>
            <a:pPr>
              <a:spcBef>
                <a:spcPct val="0"/>
              </a:spcBef>
            </a:pPr>
            <a:r>
              <a:rPr lang="en-US"/>
              <a:t>a) Find the probability that a randomly selected pregnant woman weights less than 90kg.</a:t>
            </a:r>
            <a:endParaRPr lang="en-US">
              <a:sym typeface="Symbol" pitchFamily="18" charset="2"/>
            </a:endParaRPr>
          </a:p>
        </p:txBody>
      </p:sp>
      <p:sp>
        <p:nvSpPr>
          <p:cNvPr id="10245" name="Rectangle 3"/>
          <p:cNvSpPr>
            <a:spLocks noGrp="1" noChangeArrowheads="1"/>
          </p:cNvSpPr>
          <p:nvPr>
            <p:ph type="title"/>
          </p:nvPr>
        </p:nvSpPr>
        <p:spPr>
          <a:xfrm>
            <a:off x="0" y="152400"/>
            <a:ext cx="9145588" cy="757238"/>
          </a:xfrm>
          <a:blipFill dpi="0" rotWithShape="1">
            <a:blip r:embed="rId4"/>
            <a:srcRect/>
            <a:tile tx="0" ty="0" sx="100000" sy="100000" flip="none" algn="tl"/>
          </a:blipFill>
        </p:spPr>
        <p:txBody>
          <a:bodyPr/>
          <a:lstStyle/>
          <a:p>
            <a:pPr eaLnBrk="1" hangingPunct="1"/>
            <a:r>
              <a:rPr lang="en-US" altLang="en-US" sz="4000" smtClean="0"/>
              <a:t>Probability and Normal Distributions</a:t>
            </a:r>
          </a:p>
        </p:txBody>
      </p:sp>
      <p:sp>
        <p:nvSpPr>
          <p:cNvPr id="709636" name="Rectangle 4"/>
          <p:cNvSpPr>
            <a:spLocks noChangeArrowheads="1"/>
          </p:cNvSpPr>
          <p:nvPr/>
        </p:nvSpPr>
        <p:spPr bwMode="auto">
          <a:xfrm>
            <a:off x="762000" y="6019800"/>
            <a:ext cx="4581525" cy="457200"/>
          </a:xfrm>
          <a:prstGeom prst="rect">
            <a:avLst/>
          </a:prstGeom>
          <a:noFill/>
          <a:ln w="9525">
            <a:noFill/>
            <a:miter lim="800000"/>
            <a:headEnd/>
            <a:tailEnd/>
          </a:ln>
        </p:spPr>
        <p:txBody>
          <a:bodyPr wrap="none">
            <a:spAutoFit/>
          </a:bodyPr>
          <a:lstStyle/>
          <a:p>
            <a:pPr>
              <a:spcBef>
                <a:spcPct val="0"/>
              </a:spcBef>
            </a:pPr>
            <a:r>
              <a:rPr lang="en-US" altLang="en-US" i="1"/>
              <a:t>P</a:t>
            </a:r>
            <a:r>
              <a:rPr lang="en-US" altLang="en-US"/>
              <a:t>(</a:t>
            </a:r>
            <a:r>
              <a:rPr lang="en-US" altLang="en-US" i="1"/>
              <a:t>x</a:t>
            </a:r>
            <a:r>
              <a:rPr lang="en-US" altLang="en-US"/>
              <a:t> &lt; 90) = </a:t>
            </a:r>
            <a:r>
              <a:rPr lang="en-US" altLang="en-US" i="1"/>
              <a:t>P</a:t>
            </a:r>
            <a:r>
              <a:rPr lang="en-US" altLang="en-US"/>
              <a:t>(</a:t>
            </a:r>
            <a:r>
              <a:rPr lang="en-US" altLang="en-US" i="1"/>
              <a:t>z</a:t>
            </a:r>
            <a:r>
              <a:rPr lang="en-US" altLang="en-US"/>
              <a:t> &lt; 1.5) = 0.9332  </a:t>
            </a:r>
            <a:endParaRPr lang="en-US"/>
          </a:p>
        </p:txBody>
      </p:sp>
      <p:graphicFrame>
        <p:nvGraphicFramePr>
          <p:cNvPr id="709651" name="Object 19"/>
          <p:cNvGraphicFramePr>
            <a:graphicFrameLocks noChangeAspect="1"/>
          </p:cNvGraphicFramePr>
          <p:nvPr/>
        </p:nvGraphicFramePr>
        <p:xfrm>
          <a:off x="4953000" y="3200400"/>
          <a:ext cx="2124075" cy="595313"/>
        </p:xfrm>
        <a:graphic>
          <a:graphicData uri="http://schemas.openxmlformats.org/presentationml/2006/ole">
            <mc:AlternateContent xmlns:mc="http://schemas.openxmlformats.org/markup-compatibility/2006">
              <mc:Choice xmlns:v="urn:schemas-microsoft-com:vml" Requires="v">
                <p:oleObj spid="_x0000_s11306" name="Equation" r:id="rId5" imgW="1269720" imgH="355320" progId="">
                  <p:embed/>
                </p:oleObj>
              </mc:Choice>
              <mc:Fallback>
                <p:oleObj name="Equation" r:id="rId5" imgW="1269720" imgH="355320" progId="">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200400"/>
                        <a:ext cx="21240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9652" name="Object 20"/>
          <p:cNvGraphicFramePr>
            <a:graphicFrameLocks noChangeAspect="1"/>
          </p:cNvGraphicFramePr>
          <p:nvPr/>
        </p:nvGraphicFramePr>
        <p:xfrm>
          <a:off x="6019800" y="3810000"/>
          <a:ext cx="617538" cy="298450"/>
        </p:xfrm>
        <a:graphic>
          <a:graphicData uri="http://schemas.openxmlformats.org/presentationml/2006/ole">
            <mc:AlternateContent xmlns:mc="http://schemas.openxmlformats.org/markup-compatibility/2006">
              <mc:Choice xmlns:v="urn:schemas-microsoft-com:vml" Requires="v">
                <p:oleObj spid="_x0000_s11307" name="Equation" r:id="rId7" imgW="368280" imgH="177480" progId="">
                  <p:embed/>
                </p:oleObj>
              </mc:Choice>
              <mc:Fallback>
                <p:oleObj name="Equation" r:id="rId7" imgW="368280" imgH="177480" progId="">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3810000"/>
                        <a:ext cx="61753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9653" name="Rectangle 21"/>
          <p:cNvSpPr>
            <a:spLocks noChangeArrowheads="1"/>
          </p:cNvSpPr>
          <p:nvPr/>
        </p:nvSpPr>
        <p:spPr bwMode="auto">
          <a:xfrm>
            <a:off x="5888038" y="4648200"/>
            <a:ext cx="3255962" cy="1323975"/>
          </a:xfrm>
          <a:prstGeom prst="rect">
            <a:avLst/>
          </a:prstGeom>
          <a:noFill/>
          <a:ln w="9525">
            <a:noFill/>
            <a:miter lim="800000"/>
            <a:headEnd/>
            <a:tailEnd/>
          </a:ln>
        </p:spPr>
        <p:txBody>
          <a:bodyPr>
            <a:spAutoFit/>
          </a:bodyPr>
          <a:lstStyle/>
          <a:p>
            <a:pPr>
              <a:spcBef>
                <a:spcPct val="0"/>
              </a:spcBef>
            </a:pPr>
            <a:r>
              <a:rPr lang="en-US" altLang="en-US" sz="2000"/>
              <a:t>The probability that a randomly selected </a:t>
            </a:r>
            <a:r>
              <a:rPr lang="en-US" sz="2000"/>
              <a:t>pregnant woman weights less than 90kg. </a:t>
            </a:r>
            <a:r>
              <a:rPr lang="en-US" altLang="en-US" sz="2000"/>
              <a:t>is 0.9332.</a:t>
            </a:r>
            <a:endParaRPr lang="en-US" sz="2000"/>
          </a:p>
        </p:txBody>
      </p:sp>
      <p:grpSp>
        <p:nvGrpSpPr>
          <p:cNvPr id="2" name="Group 22"/>
          <p:cNvGrpSpPr>
            <a:grpSpLocks/>
          </p:cNvGrpSpPr>
          <p:nvPr/>
        </p:nvGrpSpPr>
        <p:grpSpPr bwMode="auto">
          <a:xfrm>
            <a:off x="1447800" y="5562600"/>
            <a:ext cx="4224338" cy="719138"/>
            <a:chOff x="912" y="3180"/>
            <a:chExt cx="2661" cy="453"/>
          </a:xfrm>
        </p:grpSpPr>
        <p:sp>
          <p:nvSpPr>
            <p:cNvPr id="10265" name="Text Box 23"/>
            <p:cNvSpPr txBox="1">
              <a:spLocks noChangeArrowheads="1"/>
            </p:cNvSpPr>
            <p:nvPr/>
          </p:nvSpPr>
          <p:spPr bwMode="auto">
            <a:xfrm>
              <a:off x="1945" y="3331"/>
              <a:ext cx="336" cy="213"/>
            </a:xfrm>
            <a:prstGeom prst="rect">
              <a:avLst/>
            </a:prstGeom>
            <a:noFill/>
            <a:ln w="9525">
              <a:noFill/>
              <a:miter lim="800000"/>
              <a:headEnd/>
              <a:tailEnd/>
            </a:ln>
          </p:spPr>
          <p:txBody>
            <a:bodyPr wrap="none">
              <a:spAutoFit/>
            </a:bodyPr>
            <a:lstStyle/>
            <a:p>
              <a:pPr eaLnBrk="0" hangingPunct="0">
                <a:spcBef>
                  <a:spcPct val="0"/>
                </a:spcBef>
              </a:pPr>
              <a:r>
                <a:rPr lang="en-US" altLang="en-US" sz="1600" dirty="0">
                  <a:cs typeface="Times New Roman" pitchFamily="18" charset="0"/>
                </a:rPr>
                <a:t>Z</a:t>
              </a:r>
              <a:r>
                <a:rPr lang="en-US" altLang="en-US" sz="1600" dirty="0" smtClean="0">
                  <a:cs typeface="Times New Roman" pitchFamily="18" charset="0"/>
                </a:rPr>
                <a:t> </a:t>
              </a:r>
              <a:r>
                <a:rPr lang="en-US" altLang="en-US" sz="1600" dirty="0">
                  <a:cs typeface="Times New Roman" pitchFamily="18" charset="0"/>
                </a:rPr>
                <a:t>=</a:t>
              </a:r>
              <a:r>
                <a:rPr lang="en-US" altLang="en-US" sz="1600" dirty="0"/>
                <a:t>0</a:t>
              </a:r>
            </a:p>
          </p:txBody>
        </p:sp>
        <p:grpSp>
          <p:nvGrpSpPr>
            <p:cNvPr id="3" name="Group 24"/>
            <p:cNvGrpSpPr>
              <a:grpSpLocks/>
            </p:cNvGrpSpPr>
            <p:nvPr/>
          </p:nvGrpSpPr>
          <p:grpSpPr bwMode="auto">
            <a:xfrm>
              <a:off x="912" y="3180"/>
              <a:ext cx="2661" cy="212"/>
              <a:chOff x="912" y="3180"/>
              <a:chExt cx="2661" cy="212"/>
            </a:xfrm>
          </p:grpSpPr>
          <p:grpSp>
            <p:nvGrpSpPr>
              <p:cNvPr id="4" name="Group 25"/>
              <p:cNvGrpSpPr>
                <a:grpSpLocks/>
              </p:cNvGrpSpPr>
              <p:nvPr/>
            </p:nvGrpSpPr>
            <p:grpSpPr bwMode="auto">
              <a:xfrm>
                <a:off x="912" y="3247"/>
                <a:ext cx="2496" cy="90"/>
                <a:chOff x="912" y="3247"/>
                <a:chExt cx="2496" cy="90"/>
              </a:xfrm>
            </p:grpSpPr>
            <p:sp>
              <p:nvSpPr>
                <p:cNvPr id="10270" name="Freeform 26"/>
                <p:cNvSpPr>
                  <a:spLocks/>
                </p:cNvSpPr>
                <p:nvPr/>
              </p:nvSpPr>
              <p:spPr bwMode="auto">
                <a:xfrm>
                  <a:off x="912" y="3292"/>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0271" name="Line 27"/>
                <p:cNvSpPr>
                  <a:spLocks noChangeShapeType="1"/>
                </p:cNvSpPr>
                <p:nvPr/>
              </p:nvSpPr>
              <p:spPr bwMode="auto">
                <a:xfrm>
                  <a:off x="2596" y="3247"/>
                  <a:ext cx="0" cy="90"/>
                </a:xfrm>
                <a:prstGeom prst="line">
                  <a:avLst/>
                </a:prstGeom>
                <a:noFill/>
                <a:ln w="9525">
                  <a:solidFill>
                    <a:schemeClr val="tx1"/>
                  </a:solidFill>
                  <a:round/>
                  <a:headEnd/>
                  <a:tailEnd/>
                </a:ln>
              </p:spPr>
              <p:txBody>
                <a:bodyPr wrap="none" anchor="ctr"/>
                <a:lstStyle/>
                <a:p>
                  <a:endParaRPr lang="en-US"/>
                </a:p>
              </p:txBody>
            </p:sp>
            <p:sp>
              <p:nvSpPr>
                <p:cNvPr id="10272" name="Line 28"/>
                <p:cNvSpPr>
                  <a:spLocks noChangeShapeType="1"/>
                </p:cNvSpPr>
                <p:nvPr/>
              </p:nvSpPr>
              <p:spPr bwMode="auto">
                <a:xfrm>
                  <a:off x="2160" y="3247"/>
                  <a:ext cx="0" cy="90"/>
                </a:xfrm>
                <a:prstGeom prst="line">
                  <a:avLst/>
                </a:prstGeom>
                <a:noFill/>
                <a:ln w="9525">
                  <a:solidFill>
                    <a:schemeClr val="tx1"/>
                  </a:solidFill>
                  <a:round/>
                  <a:headEnd/>
                  <a:tailEnd/>
                </a:ln>
              </p:spPr>
              <p:txBody>
                <a:bodyPr wrap="none" anchor="ctr"/>
                <a:lstStyle/>
                <a:p>
                  <a:endParaRPr lang="en-US"/>
                </a:p>
              </p:txBody>
            </p:sp>
          </p:grpSp>
          <p:sp>
            <p:nvSpPr>
              <p:cNvPr id="10269" name="Rectangle 29"/>
              <p:cNvSpPr>
                <a:spLocks noChangeArrowheads="1"/>
              </p:cNvSpPr>
              <p:nvPr/>
            </p:nvSpPr>
            <p:spPr bwMode="auto">
              <a:xfrm>
                <a:off x="3395" y="3180"/>
                <a:ext cx="178" cy="212"/>
              </a:xfrm>
              <a:prstGeom prst="rect">
                <a:avLst/>
              </a:prstGeom>
              <a:noFill/>
              <a:ln w="9525">
                <a:noFill/>
                <a:miter lim="800000"/>
                <a:headEnd/>
                <a:tailEnd/>
              </a:ln>
            </p:spPr>
            <p:txBody>
              <a:bodyPr wrap="none">
                <a:spAutoFit/>
              </a:bodyPr>
              <a:lstStyle/>
              <a:p>
                <a:r>
                  <a:rPr lang="en-US" sz="1600" i="1"/>
                  <a:t>z</a:t>
                </a:r>
              </a:p>
            </p:txBody>
          </p:sp>
        </p:grpSp>
        <p:sp>
          <p:nvSpPr>
            <p:cNvPr id="10267" name="Text Box 30"/>
            <p:cNvSpPr txBox="1">
              <a:spLocks noChangeArrowheads="1"/>
            </p:cNvSpPr>
            <p:nvPr/>
          </p:nvSpPr>
          <p:spPr bwMode="auto">
            <a:xfrm>
              <a:off x="2496" y="3420"/>
              <a:ext cx="283" cy="213"/>
            </a:xfrm>
            <a:prstGeom prst="rect">
              <a:avLst/>
            </a:prstGeom>
            <a:noFill/>
            <a:ln w="9525">
              <a:noFill/>
              <a:miter lim="800000"/>
              <a:headEnd/>
              <a:tailEnd/>
            </a:ln>
          </p:spPr>
          <p:txBody>
            <a:bodyPr>
              <a:spAutoFit/>
            </a:bodyPr>
            <a:lstStyle/>
            <a:p>
              <a:pPr eaLnBrk="0" hangingPunct="0">
                <a:spcBef>
                  <a:spcPct val="0"/>
                </a:spcBef>
              </a:pPr>
              <a:r>
                <a:rPr lang="en-US" altLang="en-US" sz="1600">
                  <a:cs typeface="Times New Roman" pitchFamily="18" charset="0"/>
                </a:rPr>
                <a:t>?</a:t>
              </a:r>
              <a:endParaRPr lang="en-US" altLang="en-US" sz="1600"/>
            </a:p>
          </p:txBody>
        </p:sp>
      </p:grpSp>
      <p:sp useBgFill="1">
        <p:nvSpPr>
          <p:cNvPr id="709663" name="Text Box 31"/>
          <p:cNvSpPr txBox="1">
            <a:spLocks noChangeArrowheads="1"/>
          </p:cNvSpPr>
          <p:nvPr/>
        </p:nvSpPr>
        <p:spPr bwMode="auto">
          <a:xfrm>
            <a:off x="3886200" y="5638800"/>
            <a:ext cx="466725" cy="336550"/>
          </a:xfrm>
          <a:prstGeom prst="rect">
            <a:avLst/>
          </a:prstGeom>
          <a:ln w="9525">
            <a:noFill/>
            <a:miter lim="800000"/>
            <a:headEnd/>
            <a:tailEnd/>
          </a:ln>
        </p:spPr>
        <p:txBody>
          <a:bodyPr wrap="none">
            <a:spAutoFit/>
          </a:bodyPr>
          <a:lstStyle/>
          <a:p>
            <a:pPr eaLnBrk="0" hangingPunct="0">
              <a:spcBef>
                <a:spcPct val="0"/>
              </a:spcBef>
            </a:pPr>
            <a:r>
              <a:rPr lang="en-US" altLang="en-US" sz="1600" b="1">
                <a:solidFill>
                  <a:schemeClr val="folHlink"/>
                </a:solidFill>
                <a:cs typeface="Times New Roman" pitchFamily="18" charset="0"/>
              </a:rPr>
              <a:t>1.5</a:t>
            </a:r>
          </a:p>
        </p:txBody>
      </p:sp>
      <p:grpSp>
        <p:nvGrpSpPr>
          <p:cNvPr id="5" name="Group 32"/>
          <p:cNvGrpSpPr>
            <a:grpSpLocks/>
          </p:cNvGrpSpPr>
          <p:nvPr/>
        </p:nvGrpSpPr>
        <p:grpSpPr bwMode="auto">
          <a:xfrm>
            <a:off x="1371600" y="3505200"/>
            <a:ext cx="4286250" cy="2192338"/>
            <a:chOff x="864" y="1822"/>
            <a:chExt cx="2700" cy="1429"/>
          </a:xfrm>
        </p:grpSpPr>
        <p:sp>
          <p:nvSpPr>
            <p:cNvPr id="10252" name="Line 6"/>
            <p:cNvSpPr>
              <a:spLocks noChangeShapeType="1"/>
            </p:cNvSpPr>
            <p:nvPr/>
          </p:nvSpPr>
          <p:spPr bwMode="auto">
            <a:xfrm>
              <a:off x="2155" y="2784"/>
              <a:ext cx="0" cy="58"/>
            </a:xfrm>
            <a:prstGeom prst="line">
              <a:avLst/>
            </a:prstGeom>
            <a:noFill/>
            <a:ln w="9525">
              <a:noFill/>
              <a:round/>
              <a:headEnd/>
              <a:tailEnd/>
            </a:ln>
          </p:spPr>
          <p:txBody>
            <a:bodyPr wrap="none" anchor="ctr"/>
            <a:lstStyle/>
            <a:p>
              <a:endParaRPr lang="en-US"/>
            </a:p>
          </p:txBody>
        </p:sp>
        <p:sp>
          <p:nvSpPr>
            <p:cNvPr id="10253" name="Text Box 7"/>
            <p:cNvSpPr txBox="1">
              <a:spLocks noChangeArrowheads="1"/>
            </p:cNvSpPr>
            <p:nvPr/>
          </p:nvSpPr>
          <p:spPr bwMode="auto">
            <a:xfrm>
              <a:off x="2495" y="3039"/>
              <a:ext cx="258" cy="212"/>
            </a:xfrm>
            <a:prstGeom prst="rect">
              <a:avLst/>
            </a:prstGeom>
            <a:noFill/>
            <a:ln w="9525">
              <a:noFill/>
              <a:miter lim="800000"/>
              <a:headEnd/>
              <a:tailEnd/>
            </a:ln>
          </p:spPr>
          <p:txBody>
            <a:bodyPr wrap="none">
              <a:spAutoFit/>
            </a:bodyPr>
            <a:lstStyle/>
            <a:p>
              <a:pPr eaLnBrk="0" hangingPunct="0">
                <a:spcBef>
                  <a:spcPct val="0"/>
                </a:spcBef>
              </a:pPr>
              <a:r>
                <a:rPr lang="en-US" altLang="en-US" sz="1600"/>
                <a:t>90</a:t>
              </a:r>
            </a:p>
          </p:txBody>
        </p:sp>
        <p:sp>
          <p:nvSpPr>
            <p:cNvPr id="10254" name="Line 8"/>
            <p:cNvSpPr>
              <a:spLocks noChangeShapeType="1"/>
            </p:cNvSpPr>
            <p:nvPr/>
          </p:nvSpPr>
          <p:spPr bwMode="auto">
            <a:xfrm>
              <a:off x="2595" y="2978"/>
              <a:ext cx="0" cy="90"/>
            </a:xfrm>
            <a:prstGeom prst="line">
              <a:avLst/>
            </a:prstGeom>
            <a:noFill/>
            <a:ln w="9525">
              <a:solidFill>
                <a:schemeClr val="tx1"/>
              </a:solidFill>
              <a:round/>
              <a:headEnd/>
              <a:tailEnd/>
            </a:ln>
          </p:spPr>
          <p:txBody>
            <a:bodyPr wrap="none" anchor="ctr"/>
            <a:lstStyle/>
            <a:p>
              <a:endParaRPr lang="en-US"/>
            </a:p>
          </p:txBody>
        </p:sp>
        <p:sp>
          <p:nvSpPr>
            <p:cNvPr id="10255" name="Freeform 9"/>
            <p:cNvSpPr>
              <a:spLocks/>
            </p:cNvSpPr>
            <p:nvPr/>
          </p:nvSpPr>
          <p:spPr bwMode="auto">
            <a:xfrm>
              <a:off x="907" y="3014"/>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0256" name="Freeform 10"/>
            <p:cNvSpPr>
              <a:spLocks/>
            </p:cNvSpPr>
            <p:nvPr/>
          </p:nvSpPr>
          <p:spPr bwMode="auto">
            <a:xfrm>
              <a:off x="983" y="2017"/>
              <a:ext cx="237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10257" name="Line 11"/>
            <p:cNvSpPr>
              <a:spLocks noChangeShapeType="1"/>
            </p:cNvSpPr>
            <p:nvPr/>
          </p:nvSpPr>
          <p:spPr bwMode="auto">
            <a:xfrm>
              <a:off x="2155" y="2018"/>
              <a:ext cx="0" cy="983"/>
            </a:xfrm>
            <a:prstGeom prst="line">
              <a:avLst/>
            </a:prstGeom>
            <a:noFill/>
            <a:ln w="9525">
              <a:solidFill>
                <a:schemeClr val="tx1"/>
              </a:solidFill>
              <a:prstDash val="dash"/>
              <a:round/>
              <a:headEnd/>
              <a:tailEnd/>
            </a:ln>
          </p:spPr>
          <p:txBody>
            <a:bodyPr wrap="none"/>
            <a:lstStyle/>
            <a:p>
              <a:endParaRPr lang="en-US"/>
            </a:p>
          </p:txBody>
        </p:sp>
        <p:sp>
          <p:nvSpPr>
            <p:cNvPr id="10258" name="Text Box 12"/>
            <p:cNvSpPr txBox="1">
              <a:spLocks noChangeArrowheads="1"/>
            </p:cNvSpPr>
            <p:nvPr/>
          </p:nvSpPr>
          <p:spPr bwMode="auto">
            <a:xfrm>
              <a:off x="1940" y="3039"/>
              <a:ext cx="441"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78</a:t>
              </a:r>
            </a:p>
          </p:txBody>
        </p:sp>
        <p:sp>
          <p:nvSpPr>
            <p:cNvPr id="10259" name="Line 13"/>
            <p:cNvSpPr>
              <a:spLocks noChangeShapeType="1"/>
            </p:cNvSpPr>
            <p:nvPr/>
          </p:nvSpPr>
          <p:spPr bwMode="auto">
            <a:xfrm>
              <a:off x="2155" y="2978"/>
              <a:ext cx="0" cy="90"/>
            </a:xfrm>
            <a:prstGeom prst="line">
              <a:avLst/>
            </a:prstGeom>
            <a:noFill/>
            <a:ln w="9525">
              <a:solidFill>
                <a:schemeClr val="tx1"/>
              </a:solidFill>
              <a:round/>
              <a:headEnd/>
              <a:tailEnd/>
            </a:ln>
          </p:spPr>
          <p:txBody>
            <a:bodyPr wrap="none" anchor="ctr"/>
            <a:lstStyle/>
            <a:p>
              <a:endParaRPr lang="en-US"/>
            </a:p>
          </p:txBody>
        </p:sp>
        <p:sp>
          <p:nvSpPr>
            <p:cNvPr id="10260" name="Rectangle 14"/>
            <p:cNvSpPr>
              <a:spLocks noChangeArrowheads="1"/>
            </p:cNvSpPr>
            <p:nvPr/>
          </p:nvSpPr>
          <p:spPr bwMode="auto">
            <a:xfrm>
              <a:off x="864" y="2339"/>
              <a:ext cx="712" cy="231"/>
            </a:xfrm>
            <a:prstGeom prst="rect">
              <a:avLst/>
            </a:prstGeom>
            <a:noFill/>
            <a:ln w="9525">
              <a:noFill/>
              <a:miter lim="800000"/>
              <a:headEnd/>
              <a:tailEnd/>
            </a:ln>
          </p:spPr>
          <p:txBody>
            <a:bodyPr wrap="none">
              <a:spAutoFit/>
            </a:bodyPr>
            <a:lstStyle/>
            <a:p>
              <a:pPr>
                <a:spcBef>
                  <a:spcPct val="0"/>
                </a:spcBef>
              </a:pPr>
              <a:r>
                <a:rPr lang="en-US" altLang="en-US" sz="1800" i="1"/>
                <a:t>P</a:t>
              </a:r>
              <a:r>
                <a:rPr lang="en-US" altLang="en-US" sz="1800"/>
                <a:t>(</a:t>
              </a:r>
              <a:r>
                <a:rPr lang="en-US" altLang="en-US" sz="1800" i="1"/>
                <a:t>x</a:t>
              </a:r>
              <a:r>
                <a:rPr lang="en-US" altLang="en-US" sz="1800"/>
                <a:t> &lt; 90)</a:t>
              </a:r>
              <a:endParaRPr lang="en-US" sz="1800"/>
            </a:p>
          </p:txBody>
        </p:sp>
        <p:sp>
          <p:nvSpPr>
            <p:cNvPr id="10261" name="Rectangle 16"/>
            <p:cNvSpPr>
              <a:spLocks noChangeArrowheads="1"/>
            </p:cNvSpPr>
            <p:nvPr/>
          </p:nvSpPr>
          <p:spPr bwMode="auto">
            <a:xfrm>
              <a:off x="1387" y="1822"/>
              <a:ext cx="565" cy="442"/>
            </a:xfrm>
            <a:prstGeom prst="rect">
              <a:avLst/>
            </a:prstGeom>
            <a:noFill/>
            <a:ln w="9525">
              <a:noFill/>
              <a:miter lim="800000"/>
              <a:headEnd/>
              <a:tailEnd/>
            </a:ln>
          </p:spPr>
          <p:txBody>
            <a:bodyPr wrap="none">
              <a:spAutoFit/>
            </a:bodyPr>
            <a:lstStyle/>
            <a:p>
              <a:pPr>
                <a:spcBef>
                  <a:spcPct val="0"/>
                </a:spcBef>
              </a:pPr>
              <a:r>
                <a:rPr lang="el-GR" altLang="en-US" sz="2000">
                  <a:solidFill>
                    <a:schemeClr val="folHlink"/>
                  </a:solidFill>
                  <a:cs typeface="Times New Roman" pitchFamily="18" charset="0"/>
                </a:rPr>
                <a:t>μ</a:t>
              </a:r>
              <a:r>
                <a:rPr lang="en-US" altLang="en-US" sz="2000">
                  <a:solidFill>
                    <a:schemeClr val="folHlink"/>
                  </a:solidFill>
                  <a:cs typeface="Times New Roman" pitchFamily="18" charset="0"/>
                </a:rPr>
                <a:t> = 78</a:t>
              </a:r>
            </a:p>
            <a:p>
              <a:pPr>
                <a:spcBef>
                  <a:spcPct val="0"/>
                </a:spcBef>
              </a:pPr>
              <a:r>
                <a:rPr lang="el-GR" altLang="en-US" sz="2000">
                  <a:solidFill>
                    <a:schemeClr val="folHlink"/>
                  </a:solidFill>
                  <a:cs typeface="Times New Roman" pitchFamily="18" charset="0"/>
                </a:rPr>
                <a:t>σ</a:t>
              </a:r>
              <a:r>
                <a:rPr lang="en-US" altLang="en-US" sz="2000">
                  <a:solidFill>
                    <a:schemeClr val="folHlink"/>
                  </a:solidFill>
                </a:rPr>
                <a:t> = 8</a:t>
              </a:r>
              <a:endParaRPr lang="en-US" sz="2000">
                <a:solidFill>
                  <a:schemeClr val="folHlink"/>
                </a:solidFill>
              </a:endParaRPr>
            </a:p>
          </p:txBody>
        </p:sp>
        <p:sp>
          <p:nvSpPr>
            <p:cNvPr id="10262" name="Rectangle 17"/>
            <p:cNvSpPr>
              <a:spLocks noChangeArrowheads="1"/>
            </p:cNvSpPr>
            <p:nvPr/>
          </p:nvSpPr>
          <p:spPr bwMode="auto">
            <a:xfrm>
              <a:off x="3379" y="2887"/>
              <a:ext cx="185" cy="212"/>
            </a:xfrm>
            <a:prstGeom prst="rect">
              <a:avLst/>
            </a:prstGeom>
            <a:noFill/>
            <a:ln w="9525">
              <a:noFill/>
              <a:miter lim="800000"/>
              <a:headEnd/>
              <a:tailEnd/>
            </a:ln>
          </p:spPr>
          <p:txBody>
            <a:bodyPr wrap="none">
              <a:spAutoFit/>
            </a:bodyPr>
            <a:lstStyle/>
            <a:p>
              <a:r>
                <a:rPr lang="en-US" sz="1600" i="1"/>
                <a:t>x</a:t>
              </a:r>
            </a:p>
          </p:txBody>
        </p:sp>
        <p:sp>
          <p:nvSpPr>
            <p:cNvPr id="10263" name="Freeform 18"/>
            <p:cNvSpPr>
              <a:spLocks/>
            </p:cNvSpPr>
            <p:nvPr/>
          </p:nvSpPr>
          <p:spPr bwMode="auto">
            <a:xfrm>
              <a:off x="974" y="2018"/>
              <a:ext cx="1622" cy="996"/>
            </a:xfrm>
            <a:custGeom>
              <a:avLst/>
              <a:gdLst>
                <a:gd name="T0" fmla="*/ 0 w 1622"/>
                <a:gd name="T1" fmla="*/ 996 h 996"/>
                <a:gd name="T2" fmla="*/ 267 w 1622"/>
                <a:gd name="T3" fmla="*/ 949 h 996"/>
                <a:gd name="T4" fmla="*/ 497 w 1622"/>
                <a:gd name="T5" fmla="*/ 866 h 996"/>
                <a:gd name="T6" fmla="*/ 718 w 1622"/>
                <a:gd name="T7" fmla="*/ 672 h 996"/>
                <a:gd name="T8" fmla="*/ 839 w 1622"/>
                <a:gd name="T9" fmla="*/ 478 h 996"/>
                <a:gd name="T10" fmla="*/ 929 w 1622"/>
                <a:gd name="T11" fmla="*/ 264 h 996"/>
                <a:gd name="T12" fmla="*/ 989 w 1622"/>
                <a:gd name="T13" fmla="*/ 134 h 996"/>
                <a:gd name="T14" fmla="*/ 1067 w 1622"/>
                <a:gd name="T15" fmla="*/ 40 h 996"/>
                <a:gd name="T16" fmla="*/ 1181 w 1622"/>
                <a:gd name="T17" fmla="*/ 1 h 996"/>
                <a:gd name="T18" fmla="*/ 1288 w 1622"/>
                <a:gd name="T19" fmla="*/ 35 h 996"/>
                <a:gd name="T20" fmla="*/ 1371 w 1622"/>
                <a:gd name="T21" fmla="*/ 126 h 996"/>
                <a:gd name="T22" fmla="*/ 1454 w 1622"/>
                <a:gd name="T23" fmla="*/ 337 h 996"/>
                <a:gd name="T24" fmla="*/ 1618 w 1622"/>
                <a:gd name="T25" fmla="*/ 670 h 996"/>
                <a:gd name="T26" fmla="*/ 1622 w 1622"/>
                <a:gd name="T27" fmla="*/ 990 h 9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2"/>
                <a:gd name="T43" fmla="*/ 0 h 996"/>
                <a:gd name="T44" fmla="*/ 1622 w 1622"/>
                <a:gd name="T45" fmla="*/ 996 h 9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2" h="996">
                  <a:moveTo>
                    <a:pt x="0" y="996"/>
                  </a:moveTo>
                  <a:cubicBezTo>
                    <a:pt x="44" y="989"/>
                    <a:pt x="184" y="971"/>
                    <a:pt x="267" y="949"/>
                  </a:cubicBezTo>
                  <a:cubicBezTo>
                    <a:pt x="349" y="930"/>
                    <a:pt x="426" y="912"/>
                    <a:pt x="497" y="866"/>
                  </a:cubicBezTo>
                  <a:cubicBezTo>
                    <a:pt x="572" y="820"/>
                    <a:pt x="661" y="736"/>
                    <a:pt x="718" y="672"/>
                  </a:cubicBezTo>
                  <a:cubicBezTo>
                    <a:pt x="775" y="607"/>
                    <a:pt x="804" y="546"/>
                    <a:pt x="839" y="478"/>
                  </a:cubicBezTo>
                  <a:cubicBezTo>
                    <a:pt x="874" y="410"/>
                    <a:pt x="904" y="321"/>
                    <a:pt x="929" y="264"/>
                  </a:cubicBezTo>
                  <a:cubicBezTo>
                    <a:pt x="955" y="206"/>
                    <a:pt x="966" y="170"/>
                    <a:pt x="989" y="134"/>
                  </a:cubicBezTo>
                  <a:cubicBezTo>
                    <a:pt x="1012" y="97"/>
                    <a:pt x="1035" y="62"/>
                    <a:pt x="1067" y="40"/>
                  </a:cubicBezTo>
                  <a:cubicBezTo>
                    <a:pt x="1099" y="18"/>
                    <a:pt x="1145" y="2"/>
                    <a:pt x="1181" y="1"/>
                  </a:cubicBezTo>
                  <a:cubicBezTo>
                    <a:pt x="1217" y="0"/>
                    <a:pt x="1256" y="15"/>
                    <a:pt x="1288" y="35"/>
                  </a:cubicBezTo>
                  <a:cubicBezTo>
                    <a:pt x="1319" y="56"/>
                    <a:pt x="1343" y="76"/>
                    <a:pt x="1371" y="126"/>
                  </a:cubicBezTo>
                  <a:cubicBezTo>
                    <a:pt x="1399" y="176"/>
                    <a:pt x="1433" y="283"/>
                    <a:pt x="1454" y="337"/>
                  </a:cubicBezTo>
                  <a:lnTo>
                    <a:pt x="1618" y="670"/>
                  </a:lnTo>
                  <a:lnTo>
                    <a:pt x="1622" y="990"/>
                  </a:lnTo>
                </a:path>
              </a:pathLst>
            </a:custGeom>
            <a:solidFill>
              <a:srgbClr val="2D15DB">
                <a:alpha val="79999"/>
              </a:srgbClr>
            </a:solidFill>
            <a:ln w="12700">
              <a:noFill/>
              <a:round/>
              <a:headEnd/>
              <a:tailEnd/>
            </a:ln>
          </p:spPr>
          <p:txBody>
            <a:bodyPr wrap="none"/>
            <a:lstStyle/>
            <a:p>
              <a:endParaRPr lang="en-US"/>
            </a:p>
          </p:txBody>
        </p:sp>
        <p:sp>
          <p:nvSpPr>
            <p:cNvPr id="10264" name="Line 15"/>
            <p:cNvSpPr>
              <a:spLocks noChangeShapeType="1"/>
            </p:cNvSpPr>
            <p:nvPr/>
          </p:nvSpPr>
          <p:spPr bwMode="auto">
            <a:xfrm>
              <a:off x="1536" y="2485"/>
              <a:ext cx="288" cy="144"/>
            </a:xfrm>
            <a:prstGeom prst="line">
              <a:avLst/>
            </a:prstGeom>
            <a:noFill/>
            <a:ln w="9525">
              <a:solidFill>
                <a:schemeClr val="tx1"/>
              </a:solidFill>
              <a:round/>
              <a:headEnd/>
              <a:tailEnd type="triangle" w="med" len="med"/>
            </a:ln>
          </p:spPr>
          <p:txBody>
            <a:bodyPr wrap="none"/>
            <a:lstStyle/>
            <a:p>
              <a:endParaRPr lang="en-US"/>
            </a:p>
          </p:txBody>
        </p:sp>
      </p:grpSp>
      <p:sp>
        <p:nvSpPr>
          <p:cNvPr id="33" name="Date Placeholder 32"/>
          <p:cNvSpPr>
            <a:spLocks noGrp="1"/>
          </p:cNvSpPr>
          <p:nvPr>
            <p:ph type="dt" sz="half" idx="10"/>
          </p:nvPr>
        </p:nvSpPr>
        <p:spPr/>
        <p:txBody>
          <a:bodyPr/>
          <a:lstStyle/>
          <a:p>
            <a:fld id="{F18918DA-A3CE-4943-8609-32BDC25B0B89}" type="datetime1">
              <a:rPr lang="en-US" smtClean="0"/>
              <a:t>31-May-18</a:t>
            </a:fld>
            <a:endParaRPr lang="en-US"/>
          </a:p>
        </p:txBody>
      </p:sp>
      <p:sp>
        <p:nvSpPr>
          <p:cNvPr id="34" name="Slide Number Placeholder 33"/>
          <p:cNvSpPr>
            <a:spLocks noGrp="1"/>
          </p:cNvSpPr>
          <p:nvPr>
            <p:ph type="sldNum" sz="quarter" idx="12"/>
          </p:nvPr>
        </p:nvSpPr>
        <p:spPr/>
        <p:txBody>
          <a:bodyPr/>
          <a:lstStyle/>
          <a:p>
            <a:fld id="{B3501F9E-DD97-4C64-9E33-AE28349A8AEA}" type="slidenum">
              <a:rPr lang="en-US" smtClean="0"/>
              <a:pPr/>
              <a:t>42</a:t>
            </a:fld>
            <a:endParaRPr lang="en-US" dirty="0"/>
          </a:p>
        </p:txBody>
      </p:sp>
      <p:sp>
        <p:nvSpPr>
          <p:cNvPr id="35" name="Footer Placeholder 34"/>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9651"/>
                                        </p:tgtEl>
                                        <p:attrNameLst>
                                          <p:attrName>style.visibility</p:attrName>
                                        </p:attrNameLst>
                                      </p:cBhvr>
                                      <p:to>
                                        <p:strVal val="visible"/>
                                      </p:to>
                                    </p:set>
                                    <p:animEffect transition="in" filter="wipe(left)">
                                      <p:cBhvr>
                                        <p:cTn id="17" dur="500"/>
                                        <p:tgtEl>
                                          <p:spTgt spid="709651"/>
                                        </p:tgtEl>
                                      </p:cBhvr>
                                    </p:animEffect>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709652"/>
                                        </p:tgtEl>
                                        <p:attrNameLst>
                                          <p:attrName>style.visibility</p:attrName>
                                        </p:attrNameLst>
                                      </p:cBhvr>
                                      <p:to>
                                        <p:strVal val="visible"/>
                                      </p:to>
                                    </p:set>
                                    <p:animEffect transition="in" filter="wipe(left)">
                                      <p:cBhvr>
                                        <p:cTn id="21" dur="500"/>
                                        <p:tgtEl>
                                          <p:spTgt spid="709652"/>
                                        </p:tgtEl>
                                      </p:cBhvr>
                                    </p:animEffect>
                                  </p:childTnLst>
                                </p:cTn>
                              </p:par>
                            </p:childTnLst>
                          </p:cTn>
                        </p:par>
                        <p:par>
                          <p:cTn id="22" fill="hold">
                            <p:stCondLst>
                              <p:cond delay="2000"/>
                            </p:stCondLst>
                            <p:childTnLst>
                              <p:par>
                                <p:cTn id="23" presetID="23" presetClass="entr" presetSubtype="16" fill="hold" grpId="0" nodeType="afterEffect">
                                  <p:stCondLst>
                                    <p:cond delay="500"/>
                                  </p:stCondLst>
                                  <p:childTnLst>
                                    <p:set>
                                      <p:cBhvr>
                                        <p:cTn id="24" dur="1" fill="hold">
                                          <p:stCondLst>
                                            <p:cond delay="0"/>
                                          </p:stCondLst>
                                        </p:cTn>
                                        <p:tgtEl>
                                          <p:spTgt spid="709663"/>
                                        </p:tgtEl>
                                        <p:attrNameLst>
                                          <p:attrName>style.visibility</p:attrName>
                                        </p:attrNameLst>
                                      </p:cBhvr>
                                      <p:to>
                                        <p:strVal val="visible"/>
                                      </p:to>
                                    </p:set>
                                    <p:anim calcmode="lin" valueType="num">
                                      <p:cBhvr>
                                        <p:cTn id="25" dur="500" fill="hold"/>
                                        <p:tgtEl>
                                          <p:spTgt spid="709663"/>
                                        </p:tgtEl>
                                        <p:attrNameLst>
                                          <p:attrName>ppt_w</p:attrName>
                                        </p:attrNameLst>
                                      </p:cBhvr>
                                      <p:tavLst>
                                        <p:tav tm="0">
                                          <p:val>
                                            <p:fltVal val="0"/>
                                          </p:val>
                                        </p:tav>
                                        <p:tav tm="100000">
                                          <p:val>
                                            <p:strVal val="#ppt_w"/>
                                          </p:val>
                                        </p:tav>
                                      </p:tavLst>
                                    </p:anim>
                                    <p:anim calcmode="lin" valueType="num">
                                      <p:cBhvr>
                                        <p:cTn id="26" dur="500" fill="hold"/>
                                        <p:tgtEl>
                                          <p:spTgt spid="70966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96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96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7096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709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p:bldP spid="709636" grpId="1"/>
      <p:bldP spid="709653" grpId="0"/>
      <p:bldP spid="709653" grpId="1"/>
      <p:bldP spid="70966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2"/>
          <p:cNvSpPr txBox="1">
            <a:spLocks noChangeArrowheads="1"/>
          </p:cNvSpPr>
          <p:nvPr/>
        </p:nvSpPr>
        <p:spPr bwMode="auto">
          <a:xfrm>
            <a:off x="228600" y="1206500"/>
            <a:ext cx="8305800" cy="1200150"/>
          </a:xfrm>
          <a:prstGeom prst="rect">
            <a:avLst/>
          </a:prstGeom>
          <a:noFill/>
          <a:ln w="9525">
            <a:noFill/>
            <a:miter lim="800000"/>
            <a:headEnd/>
            <a:tailEnd/>
          </a:ln>
        </p:spPr>
        <p:txBody>
          <a:bodyPr>
            <a:spAutoFit/>
          </a:bodyPr>
          <a:lstStyle/>
          <a:p>
            <a:pPr>
              <a:spcBef>
                <a:spcPct val="0"/>
              </a:spcBef>
            </a:pPr>
            <a:r>
              <a:rPr lang="en-US" b="1"/>
              <a:t>Example</a:t>
            </a:r>
            <a:r>
              <a:rPr lang="en-US">
                <a:latin typeface="Times New Roman" pitchFamily="18" charset="0"/>
              </a:rPr>
              <a:t>: </a:t>
            </a:r>
            <a:endParaRPr lang="en-US"/>
          </a:p>
          <a:p>
            <a:pPr>
              <a:spcBef>
                <a:spcPct val="0"/>
              </a:spcBef>
            </a:pPr>
            <a:r>
              <a:rPr lang="en-US"/>
              <a:t>b) Based on the above example, find the probability that a pregnant woman weights greater than 85kg.</a:t>
            </a:r>
            <a:endParaRPr lang="en-US">
              <a:sym typeface="Symbol" pitchFamily="18" charset="2"/>
            </a:endParaRPr>
          </a:p>
        </p:txBody>
      </p:sp>
      <p:sp>
        <p:nvSpPr>
          <p:cNvPr id="11269" name="Rectangle 3"/>
          <p:cNvSpPr>
            <a:spLocks noGrp="1" noChangeArrowheads="1"/>
          </p:cNvSpPr>
          <p:nvPr>
            <p:ph type="title"/>
          </p:nvPr>
        </p:nvSpPr>
        <p:spPr>
          <a:xfrm>
            <a:off x="0" y="152400"/>
            <a:ext cx="9145588" cy="757238"/>
          </a:xfrm>
          <a:blipFill dpi="0" rotWithShape="1">
            <a:blip r:embed="rId4"/>
            <a:srcRect/>
            <a:tile tx="0" ty="0" sx="100000" sy="100000" flip="none" algn="tl"/>
          </a:blipFill>
        </p:spPr>
        <p:txBody>
          <a:bodyPr/>
          <a:lstStyle/>
          <a:p>
            <a:pPr eaLnBrk="1" hangingPunct="1"/>
            <a:r>
              <a:rPr lang="en-US" altLang="en-US" sz="4000" smtClean="0"/>
              <a:t>Probability and Normal Distributions</a:t>
            </a:r>
          </a:p>
        </p:txBody>
      </p:sp>
      <p:sp>
        <p:nvSpPr>
          <p:cNvPr id="711684" name="Rectangle 4"/>
          <p:cNvSpPr>
            <a:spLocks noChangeArrowheads="1"/>
          </p:cNvSpPr>
          <p:nvPr/>
        </p:nvSpPr>
        <p:spPr bwMode="auto">
          <a:xfrm>
            <a:off x="304800" y="5710238"/>
            <a:ext cx="8729663" cy="457200"/>
          </a:xfrm>
          <a:prstGeom prst="rect">
            <a:avLst/>
          </a:prstGeom>
          <a:noFill/>
          <a:ln w="9525">
            <a:noFill/>
            <a:miter lim="800000"/>
            <a:headEnd/>
            <a:tailEnd/>
          </a:ln>
        </p:spPr>
        <p:txBody>
          <a:bodyPr wrap="none">
            <a:spAutoFit/>
          </a:bodyPr>
          <a:lstStyle/>
          <a:p>
            <a:pPr>
              <a:spcBef>
                <a:spcPct val="0"/>
              </a:spcBef>
            </a:pPr>
            <a:r>
              <a:rPr lang="en-US" altLang="en-US" i="1"/>
              <a:t>P</a:t>
            </a:r>
            <a:r>
              <a:rPr lang="en-US" altLang="en-US"/>
              <a:t>(</a:t>
            </a:r>
            <a:r>
              <a:rPr lang="en-US" altLang="en-US" i="1"/>
              <a:t>x</a:t>
            </a:r>
            <a:r>
              <a:rPr lang="en-US" altLang="en-US"/>
              <a:t> &gt; 85) = </a:t>
            </a:r>
            <a:r>
              <a:rPr lang="en-US" altLang="en-US" i="1"/>
              <a:t>P</a:t>
            </a:r>
            <a:r>
              <a:rPr lang="en-US" altLang="en-US"/>
              <a:t>(</a:t>
            </a:r>
            <a:r>
              <a:rPr lang="en-US" altLang="en-US" i="1"/>
              <a:t>z</a:t>
            </a:r>
            <a:r>
              <a:rPr lang="en-US" altLang="en-US"/>
              <a:t> &gt; 0.88) = 1 </a:t>
            </a:r>
            <a:r>
              <a:rPr lang="en-US" altLang="en-US">
                <a:sym typeface="Symbol" pitchFamily="18" charset="2"/>
              </a:rPr>
              <a:t></a:t>
            </a:r>
            <a:r>
              <a:rPr lang="en-US" altLang="en-US"/>
              <a:t> </a:t>
            </a:r>
            <a:r>
              <a:rPr lang="en-US" altLang="en-US" i="1"/>
              <a:t>P</a:t>
            </a:r>
            <a:r>
              <a:rPr lang="en-US" altLang="en-US"/>
              <a:t>(</a:t>
            </a:r>
            <a:r>
              <a:rPr lang="en-US" altLang="en-US" i="1"/>
              <a:t>z</a:t>
            </a:r>
            <a:r>
              <a:rPr lang="en-US" altLang="en-US"/>
              <a:t> &lt; 0.88) = 1 </a:t>
            </a:r>
            <a:r>
              <a:rPr lang="en-US" altLang="en-US">
                <a:sym typeface="Symbol" pitchFamily="18" charset="2"/>
              </a:rPr>
              <a:t></a:t>
            </a:r>
            <a:r>
              <a:rPr lang="en-US" altLang="en-US"/>
              <a:t> 0.8106 = </a:t>
            </a:r>
            <a:r>
              <a:rPr lang="en-US" altLang="en-US">
                <a:sym typeface="Symbol" pitchFamily="18" charset="2"/>
              </a:rPr>
              <a:t>0.1894</a:t>
            </a:r>
            <a:endParaRPr lang="en-US">
              <a:sym typeface="Symbol" pitchFamily="18" charset="2"/>
            </a:endParaRPr>
          </a:p>
        </p:txBody>
      </p:sp>
      <p:graphicFrame>
        <p:nvGraphicFramePr>
          <p:cNvPr id="711685" name="Object 5"/>
          <p:cNvGraphicFramePr>
            <a:graphicFrameLocks noChangeAspect="1"/>
          </p:cNvGraphicFramePr>
          <p:nvPr/>
        </p:nvGraphicFramePr>
        <p:xfrm>
          <a:off x="4919663" y="3036888"/>
          <a:ext cx="2124075" cy="595312"/>
        </p:xfrm>
        <a:graphic>
          <a:graphicData uri="http://schemas.openxmlformats.org/presentationml/2006/ole">
            <mc:AlternateContent xmlns:mc="http://schemas.openxmlformats.org/markup-compatibility/2006">
              <mc:Choice xmlns:v="urn:schemas-microsoft-com:vml" Requires="v">
                <p:oleObj spid="_x0000_s12330" name="Equation" r:id="rId5" imgW="1269720" imgH="355320" progId="">
                  <p:embed/>
                </p:oleObj>
              </mc:Choice>
              <mc:Fallback>
                <p:oleObj name="Equation" r:id="rId5" imgW="1269720" imgH="35532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9663" y="3036888"/>
                        <a:ext cx="21240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1686" name="Object 6"/>
          <p:cNvGraphicFramePr>
            <a:graphicFrameLocks noChangeAspect="1"/>
          </p:cNvGraphicFramePr>
          <p:nvPr/>
        </p:nvGraphicFramePr>
        <p:xfrm>
          <a:off x="5949950" y="3621088"/>
          <a:ext cx="1682750" cy="298450"/>
        </p:xfrm>
        <a:graphic>
          <a:graphicData uri="http://schemas.openxmlformats.org/presentationml/2006/ole">
            <mc:AlternateContent xmlns:mc="http://schemas.openxmlformats.org/markup-compatibility/2006">
              <mc:Choice xmlns:v="urn:schemas-microsoft-com:vml" Requires="v">
                <p:oleObj spid="_x0000_s12331" name="Equation" r:id="rId7" imgW="1002960" imgH="177480" progId="">
                  <p:embed/>
                </p:oleObj>
              </mc:Choice>
              <mc:Fallback>
                <p:oleObj name="Equation" r:id="rId7" imgW="1002960" imgH="17748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9950" y="3621088"/>
                        <a:ext cx="16827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1687" name="Rectangle 7"/>
          <p:cNvSpPr>
            <a:spLocks noChangeArrowheads="1"/>
          </p:cNvSpPr>
          <p:nvPr/>
        </p:nvSpPr>
        <p:spPr bwMode="auto">
          <a:xfrm>
            <a:off x="5849938" y="4216400"/>
            <a:ext cx="3255962" cy="1631950"/>
          </a:xfrm>
          <a:prstGeom prst="rect">
            <a:avLst/>
          </a:prstGeom>
          <a:noFill/>
          <a:ln w="9525">
            <a:noFill/>
            <a:miter lim="800000"/>
            <a:headEnd/>
            <a:tailEnd/>
          </a:ln>
        </p:spPr>
        <p:txBody>
          <a:bodyPr>
            <a:spAutoFit/>
          </a:bodyPr>
          <a:lstStyle/>
          <a:p>
            <a:pPr>
              <a:spcBef>
                <a:spcPct val="0"/>
              </a:spcBef>
            </a:pPr>
            <a:r>
              <a:rPr lang="en-US" altLang="en-US" sz="2000"/>
              <a:t>The probability that </a:t>
            </a:r>
            <a:r>
              <a:rPr lang="en-US" sz="2000"/>
              <a:t>a randomly selected pregnant woman weights greater than 85kg. </a:t>
            </a:r>
            <a:r>
              <a:rPr lang="en-US" altLang="en-US" sz="2000"/>
              <a:t>is 0.1894.</a:t>
            </a:r>
            <a:endParaRPr lang="en-US" sz="2000"/>
          </a:p>
        </p:txBody>
      </p:sp>
      <p:grpSp>
        <p:nvGrpSpPr>
          <p:cNvPr id="2" name="Group 8"/>
          <p:cNvGrpSpPr>
            <a:grpSpLocks/>
          </p:cNvGrpSpPr>
          <p:nvPr/>
        </p:nvGrpSpPr>
        <p:grpSpPr bwMode="auto">
          <a:xfrm>
            <a:off x="1046163" y="5048250"/>
            <a:ext cx="4224337" cy="587375"/>
            <a:chOff x="912" y="3180"/>
            <a:chExt cx="2661" cy="370"/>
          </a:xfrm>
        </p:grpSpPr>
        <p:sp>
          <p:nvSpPr>
            <p:cNvPr id="11291" name="Text Box 9"/>
            <p:cNvSpPr txBox="1">
              <a:spLocks noChangeArrowheads="1"/>
            </p:cNvSpPr>
            <p:nvPr/>
          </p:nvSpPr>
          <p:spPr bwMode="auto">
            <a:xfrm>
              <a:off x="1945" y="3331"/>
              <a:ext cx="370"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0</a:t>
              </a:r>
            </a:p>
          </p:txBody>
        </p:sp>
        <p:grpSp>
          <p:nvGrpSpPr>
            <p:cNvPr id="3" name="Group 10"/>
            <p:cNvGrpSpPr>
              <a:grpSpLocks/>
            </p:cNvGrpSpPr>
            <p:nvPr/>
          </p:nvGrpSpPr>
          <p:grpSpPr bwMode="auto">
            <a:xfrm>
              <a:off x="912" y="3180"/>
              <a:ext cx="2661" cy="212"/>
              <a:chOff x="912" y="3180"/>
              <a:chExt cx="2661" cy="212"/>
            </a:xfrm>
          </p:grpSpPr>
          <p:grpSp>
            <p:nvGrpSpPr>
              <p:cNvPr id="4" name="Group 11"/>
              <p:cNvGrpSpPr>
                <a:grpSpLocks/>
              </p:cNvGrpSpPr>
              <p:nvPr/>
            </p:nvGrpSpPr>
            <p:grpSpPr bwMode="auto">
              <a:xfrm>
                <a:off x="912" y="3247"/>
                <a:ext cx="2496" cy="90"/>
                <a:chOff x="912" y="3247"/>
                <a:chExt cx="2496" cy="90"/>
              </a:xfrm>
            </p:grpSpPr>
            <p:sp>
              <p:nvSpPr>
                <p:cNvPr id="11296" name="Freeform 12"/>
                <p:cNvSpPr>
                  <a:spLocks/>
                </p:cNvSpPr>
                <p:nvPr/>
              </p:nvSpPr>
              <p:spPr bwMode="auto">
                <a:xfrm>
                  <a:off x="912" y="3292"/>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1297" name="Line 13"/>
                <p:cNvSpPr>
                  <a:spLocks noChangeShapeType="1"/>
                </p:cNvSpPr>
                <p:nvPr/>
              </p:nvSpPr>
              <p:spPr bwMode="auto">
                <a:xfrm>
                  <a:off x="2425" y="3247"/>
                  <a:ext cx="0" cy="90"/>
                </a:xfrm>
                <a:prstGeom prst="line">
                  <a:avLst/>
                </a:prstGeom>
                <a:noFill/>
                <a:ln w="9525">
                  <a:solidFill>
                    <a:schemeClr val="tx1"/>
                  </a:solidFill>
                  <a:round/>
                  <a:headEnd/>
                  <a:tailEnd/>
                </a:ln>
              </p:spPr>
              <p:txBody>
                <a:bodyPr wrap="none" anchor="ctr"/>
                <a:lstStyle/>
                <a:p>
                  <a:endParaRPr lang="en-US"/>
                </a:p>
              </p:txBody>
            </p:sp>
            <p:sp>
              <p:nvSpPr>
                <p:cNvPr id="11298" name="Line 14"/>
                <p:cNvSpPr>
                  <a:spLocks noChangeShapeType="1"/>
                </p:cNvSpPr>
                <p:nvPr/>
              </p:nvSpPr>
              <p:spPr bwMode="auto">
                <a:xfrm>
                  <a:off x="2160" y="3247"/>
                  <a:ext cx="0" cy="90"/>
                </a:xfrm>
                <a:prstGeom prst="line">
                  <a:avLst/>
                </a:prstGeom>
                <a:noFill/>
                <a:ln w="9525">
                  <a:solidFill>
                    <a:schemeClr val="tx1"/>
                  </a:solidFill>
                  <a:round/>
                  <a:headEnd/>
                  <a:tailEnd/>
                </a:ln>
              </p:spPr>
              <p:txBody>
                <a:bodyPr wrap="none" anchor="ctr"/>
                <a:lstStyle/>
                <a:p>
                  <a:endParaRPr lang="en-US"/>
                </a:p>
              </p:txBody>
            </p:sp>
          </p:grpSp>
          <p:sp>
            <p:nvSpPr>
              <p:cNvPr id="11295" name="Rectangle 15"/>
              <p:cNvSpPr>
                <a:spLocks noChangeArrowheads="1"/>
              </p:cNvSpPr>
              <p:nvPr/>
            </p:nvSpPr>
            <p:spPr bwMode="auto">
              <a:xfrm>
                <a:off x="3395" y="3180"/>
                <a:ext cx="178" cy="212"/>
              </a:xfrm>
              <a:prstGeom prst="rect">
                <a:avLst/>
              </a:prstGeom>
              <a:noFill/>
              <a:ln w="9525">
                <a:noFill/>
                <a:miter lim="800000"/>
                <a:headEnd/>
                <a:tailEnd/>
              </a:ln>
            </p:spPr>
            <p:txBody>
              <a:bodyPr wrap="none">
                <a:spAutoFit/>
              </a:bodyPr>
              <a:lstStyle/>
              <a:p>
                <a:r>
                  <a:rPr lang="en-US" sz="1600" i="1"/>
                  <a:t>z</a:t>
                </a:r>
              </a:p>
            </p:txBody>
          </p:sp>
        </p:grpSp>
        <p:sp>
          <p:nvSpPr>
            <p:cNvPr id="11293" name="Text Box 16"/>
            <p:cNvSpPr txBox="1">
              <a:spLocks noChangeArrowheads="1"/>
            </p:cNvSpPr>
            <p:nvPr/>
          </p:nvSpPr>
          <p:spPr bwMode="auto">
            <a:xfrm>
              <a:off x="2330" y="3338"/>
              <a:ext cx="173" cy="212"/>
            </a:xfrm>
            <a:prstGeom prst="rect">
              <a:avLst/>
            </a:prstGeom>
            <a:noFill/>
            <a:ln w="9525">
              <a:noFill/>
              <a:miter lim="800000"/>
              <a:headEnd/>
              <a:tailEnd/>
            </a:ln>
          </p:spPr>
          <p:txBody>
            <a:bodyPr wrap="none">
              <a:spAutoFit/>
            </a:bodyPr>
            <a:lstStyle/>
            <a:p>
              <a:pPr eaLnBrk="0" hangingPunct="0">
                <a:spcBef>
                  <a:spcPct val="0"/>
                </a:spcBef>
              </a:pPr>
              <a:r>
                <a:rPr lang="en-US" altLang="en-US" sz="1600">
                  <a:cs typeface="Times New Roman" pitchFamily="18" charset="0"/>
                </a:rPr>
                <a:t>?</a:t>
              </a:r>
              <a:endParaRPr lang="en-US" altLang="en-US" sz="1600"/>
            </a:p>
          </p:txBody>
        </p:sp>
      </p:grpSp>
      <p:sp useBgFill="1">
        <p:nvSpPr>
          <p:cNvPr id="711697" name="Text Box 17"/>
          <p:cNvSpPr txBox="1">
            <a:spLocks noChangeArrowheads="1"/>
          </p:cNvSpPr>
          <p:nvPr/>
        </p:nvSpPr>
        <p:spPr bwMode="auto">
          <a:xfrm>
            <a:off x="3213100" y="5281613"/>
            <a:ext cx="579438" cy="336550"/>
          </a:xfrm>
          <a:prstGeom prst="rect">
            <a:avLst/>
          </a:prstGeom>
          <a:ln w="9525">
            <a:noFill/>
            <a:miter lim="800000"/>
            <a:headEnd/>
            <a:tailEnd/>
          </a:ln>
        </p:spPr>
        <p:txBody>
          <a:bodyPr wrap="none">
            <a:spAutoFit/>
          </a:bodyPr>
          <a:lstStyle/>
          <a:p>
            <a:pPr eaLnBrk="0" hangingPunct="0">
              <a:spcBef>
                <a:spcPct val="0"/>
              </a:spcBef>
            </a:pPr>
            <a:r>
              <a:rPr lang="en-US" altLang="en-US" sz="1600" b="1" dirty="0">
                <a:solidFill>
                  <a:schemeClr val="folHlink"/>
                </a:solidFill>
                <a:cs typeface="Times New Roman" pitchFamily="18" charset="0"/>
              </a:rPr>
              <a:t>0.88</a:t>
            </a:r>
          </a:p>
        </p:txBody>
      </p:sp>
      <p:grpSp>
        <p:nvGrpSpPr>
          <p:cNvPr id="5" name="Group 18"/>
          <p:cNvGrpSpPr>
            <a:grpSpLocks/>
          </p:cNvGrpSpPr>
          <p:nvPr/>
        </p:nvGrpSpPr>
        <p:grpSpPr bwMode="auto">
          <a:xfrm>
            <a:off x="969963" y="3121025"/>
            <a:ext cx="4286250" cy="2039938"/>
            <a:chOff x="611" y="1966"/>
            <a:chExt cx="2700" cy="1285"/>
          </a:xfrm>
        </p:grpSpPr>
        <p:grpSp>
          <p:nvGrpSpPr>
            <p:cNvPr id="6" name="Group 19"/>
            <p:cNvGrpSpPr>
              <a:grpSpLocks/>
            </p:cNvGrpSpPr>
            <p:nvPr/>
          </p:nvGrpSpPr>
          <p:grpSpPr bwMode="auto">
            <a:xfrm>
              <a:off x="611" y="1966"/>
              <a:ext cx="2700" cy="1285"/>
              <a:chOff x="611" y="1966"/>
              <a:chExt cx="2700" cy="1285"/>
            </a:xfrm>
          </p:grpSpPr>
          <p:sp>
            <p:nvSpPr>
              <p:cNvPr id="11278" name="Line 20"/>
              <p:cNvSpPr>
                <a:spLocks noChangeShapeType="1"/>
              </p:cNvSpPr>
              <p:nvPr/>
            </p:nvSpPr>
            <p:spPr bwMode="auto">
              <a:xfrm>
                <a:off x="1902" y="2784"/>
                <a:ext cx="0" cy="58"/>
              </a:xfrm>
              <a:prstGeom prst="line">
                <a:avLst/>
              </a:prstGeom>
              <a:noFill/>
              <a:ln w="9525">
                <a:noFill/>
                <a:round/>
                <a:headEnd/>
                <a:tailEnd/>
              </a:ln>
            </p:spPr>
            <p:txBody>
              <a:bodyPr wrap="none" anchor="ctr"/>
              <a:lstStyle/>
              <a:p>
                <a:endParaRPr lang="en-US"/>
              </a:p>
            </p:txBody>
          </p:sp>
          <p:sp>
            <p:nvSpPr>
              <p:cNvPr id="11279" name="Text Box 21"/>
              <p:cNvSpPr txBox="1">
                <a:spLocks noChangeArrowheads="1"/>
              </p:cNvSpPr>
              <p:nvPr/>
            </p:nvSpPr>
            <p:spPr bwMode="auto">
              <a:xfrm>
                <a:off x="2035" y="3039"/>
                <a:ext cx="258" cy="212"/>
              </a:xfrm>
              <a:prstGeom prst="rect">
                <a:avLst/>
              </a:prstGeom>
              <a:noFill/>
              <a:ln w="9525">
                <a:noFill/>
                <a:miter lim="800000"/>
                <a:headEnd/>
                <a:tailEnd/>
              </a:ln>
            </p:spPr>
            <p:txBody>
              <a:bodyPr wrap="none">
                <a:spAutoFit/>
              </a:bodyPr>
              <a:lstStyle/>
              <a:p>
                <a:pPr eaLnBrk="0" hangingPunct="0">
                  <a:spcBef>
                    <a:spcPct val="0"/>
                  </a:spcBef>
                </a:pPr>
                <a:r>
                  <a:rPr lang="en-US" altLang="en-US" sz="1600"/>
                  <a:t>85</a:t>
                </a:r>
              </a:p>
            </p:txBody>
          </p:sp>
          <p:sp>
            <p:nvSpPr>
              <p:cNvPr id="11280" name="Line 22"/>
              <p:cNvSpPr>
                <a:spLocks noChangeShapeType="1"/>
              </p:cNvSpPr>
              <p:nvPr/>
            </p:nvSpPr>
            <p:spPr bwMode="auto">
              <a:xfrm>
                <a:off x="2168" y="2976"/>
                <a:ext cx="0" cy="90"/>
              </a:xfrm>
              <a:prstGeom prst="line">
                <a:avLst/>
              </a:prstGeom>
              <a:noFill/>
              <a:ln w="9525">
                <a:solidFill>
                  <a:schemeClr val="tx1"/>
                </a:solidFill>
                <a:round/>
                <a:headEnd/>
                <a:tailEnd/>
              </a:ln>
            </p:spPr>
            <p:txBody>
              <a:bodyPr wrap="none" anchor="ctr"/>
              <a:lstStyle/>
              <a:p>
                <a:endParaRPr lang="en-US"/>
              </a:p>
            </p:txBody>
          </p:sp>
          <p:sp>
            <p:nvSpPr>
              <p:cNvPr id="11281" name="Line 23"/>
              <p:cNvSpPr>
                <a:spLocks noChangeShapeType="1"/>
              </p:cNvSpPr>
              <p:nvPr/>
            </p:nvSpPr>
            <p:spPr bwMode="auto">
              <a:xfrm flipV="1">
                <a:off x="2168" y="2333"/>
                <a:ext cx="0" cy="668"/>
              </a:xfrm>
              <a:prstGeom prst="line">
                <a:avLst/>
              </a:prstGeom>
              <a:noFill/>
              <a:ln w="9525">
                <a:solidFill>
                  <a:schemeClr val="tx1"/>
                </a:solidFill>
                <a:round/>
                <a:headEnd/>
                <a:tailEnd/>
              </a:ln>
            </p:spPr>
            <p:txBody>
              <a:bodyPr wrap="none"/>
              <a:lstStyle/>
              <a:p>
                <a:endParaRPr lang="en-US"/>
              </a:p>
            </p:txBody>
          </p:sp>
          <p:sp>
            <p:nvSpPr>
              <p:cNvPr id="11282" name="Freeform 24"/>
              <p:cNvSpPr>
                <a:spLocks/>
              </p:cNvSpPr>
              <p:nvPr/>
            </p:nvSpPr>
            <p:spPr bwMode="auto">
              <a:xfrm>
                <a:off x="654" y="3014"/>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1283" name="Freeform 25"/>
              <p:cNvSpPr>
                <a:spLocks/>
              </p:cNvSpPr>
              <p:nvPr/>
            </p:nvSpPr>
            <p:spPr bwMode="auto">
              <a:xfrm>
                <a:off x="730" y="2017"/>
                <a:ext cx="237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11284" name="Line 26"/>
              <p:cNvSpPr>
                <a:spLocks noChangeShapeType="1"/>
              </p:cNvSpPr>
              <p:nvPr/>
            </p:nvSpPr>
            <p:spPr bwMode="auto">
              <a:xfrm>
                <a:off x="1902" y="2018"/>
                <a:ext cx="0" cy="983"/>
              </a:xfrm>
              <a:prstGeom prst="line">
                <a:avLst/>
              </a:prstGeom>
              <a:noFill/>
              <a:ln w="9525">
                <a:solidFill>
                  <a:schemeClr val="tx1"/>
                </a:solidFill>
                <a:prstDash val="dash"/>
                <a:round/>
                <a:headEnd/>
                <a:tailEnd/>
              </a:ln>
            </p:spPr>
            <p:txBody>
              <a:bodyPr wrap="none"/>
              <a:lstStyle/>
              <a:p>
                <a:endParaRPr lang="en-US"/>
              </a:p>
            </p:txBody>
          </p:sp>
          <p:sp>
            <p:nvSpPr>
              <p:cNvPr id="11285" name="Text Box 27"/>
              <p:cNvSpPr txBox="1">
                <a:spLocks noChangeArrowheads="1"/>
              </p:cNvSpPr>
              <p:nvPr/>
            </p:nvSpPr>
            <p:spPr bwMode="auto">
              <a:xfrm>
                <a:off x="1647" y="3039"/>
                <a:ext cx="441"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78</a:t>
                </a:r>
              </a:p>
            </p:txBody>
          </p:sp>
          <p:sp>
            <p:nvSpPr>
              <p:cNvPr id="11286" name="Line 28"/>
              <p:cNvSpPr>
                <a:spLocks noChangeShapeType="1"/>
              </p:cNvSpPr>
              <p:nvPr/>
            </p:nvSpPr>
            <p:spPr bwMode="auto">
              <a:xfrm>
                <a:off x="1902" y="2978"/>
                <a:ext cx="0" cy="90"/>
              </a:xfrm>
              <a:prstGeom prst="line">
                <a:avLst/>
              </a:prstGeom>
              <a:noFill/>
              <a:ln w="9525">
                <a:solidFill>
                  <a:schemeClr val="tx1"/>
                </a:solidFill>
                <a:round/>
                <a:headEnd/>
                <a:tailEnd/>
              </a:ln>
            </p:spPr>
            <p:txBody>
              <a:bodyPr wrap="none" anchor="ctr"/>
              <a:lstStyle/>
              <a:p>
                <a:endParaRPr lang="en-US"/>
              </a:p>
            </p:txBody>
          </p:sp>
          <p:sp>
            <p:nvSpPr>
              <p:cNvPr id="11287" name="Rectangle 29"/>
              <p:cNvSpPr>
                <a:spLocks noChangeArrowheads="1"/>
              </p:cNvSpPr>
              <p:nvPr/>
            </p:nvSpPr>
            <p:spPr bwMode="auto">
              <a:xfrm>
                <a:off x="2387" y="2398"/>
                <a:ext cx="712" cy="231"/>
              </a:xfrm>
              <a:prstGeom prst="rect">
                <a:avLst/>
              </a:prstGeom>
              <a:noFill/>
              <a:ln w="9525">
                <a:noFill/>
                <a:miter lim="800000"/>
                <a:headEnd/>
                <a:tailEnd/>
              </a:ln>
            </p:spPr>
            <p:txBody>
              <a:bodyPr wrap="none">
                <a:spAutoFit/>
              </a:bodyPr>
              <a:lstStyle/>
              <a:p>
                <a:pPr>
                  <a:spcBef>
                    <a:spcPct val="0"/>
                  </a:spcBef>
                </a:pPr>
                <a:r>
                  <a:rPr lang="en-US" altLang="en-US" sz="1800" i="1"/>
                  <a:t>P</a:t>
                </a:r>
                <a:r>
                  <a:rPr lang="en-US" altLang="en-US" sz="1800"/>
                  <a:t>(</a:t>
                </a:r>
                <a:r>
                  <a:rPr lang="en-US" altLang="en-US" sz="1800" i="1"/>
                  <a:t>x</a:t>
                </a:r>
                <a:r>
                  <a:rPr lang="en-US" altLang="en-US" sz="1800"/>
                  <a:t> &gt; 85)</a:t>
                </a:r>
                <a:endParaRPr lang="en-US" sz="1800"/>
              </a:p>
            </p:txBody>
          </p:sp>
          <p:sp>
            <p:nvSpPr>
              <p:cNvPr id="11288" name="Line 30"/>
              <p:cNvSpPr>
                <a:spLocks noChangeShapeType="1"/>
              </p:cNvSpPr>
              <p:nvPr/>
            </p:nvSpPr>
            <p:spPr bwMode="auto">
              <a:xfrm flipH="1">
                <a:off x="2483" y="2640"/>
                <a:ext cx="192" cy="192"/>
              </a:xfrm>
              <a:prstGeom prst="line">
                <a:avLst/>
              </a:prstGeom>
              <a:noFill/>
              <a:ln w="9525">
                <a:solidFill>
                  <a:schemeClr val="tx1"/>
                </a:solidFill>
                <a:round/>
                <a:headEnd/>
                <a:tailEnd type="triangle" w="med" len="med"/>
              </a:ln>
            </p:spPr>
            <p:txBody>
              <a:bodyPr wrap="none"/>
              <a:lstStyle/>
              <a:p>
                <a:endParaRPr lang="en-US"/>
              </a:p>
            </p:txBody>
          </p:sp>
          <p:sp>
            <p:nvSpPr>
              <p:cNvPr id="11289" name="Rectangle 31"/>
              <p:cNvSpPr>
                <a:spLocks noChangeArrowheads="1"/>
              </p:cNvSpPr>
              <p:nvPr/>
            </p:nvSpPr>
            <p:spPr bwMode="auto">
              <a:xfrm>
                <a:off x="611" y="1966"/>
                <a:ext cx="565" cy="442"/>
              </a:xfrm>
              <a:prstGeom prst="rect">
                <a:avLst/>
              </a:prstGeom>
              <a:noFill/>
              <a:ln w="9525">
                <a:noFill/>
                <a:miter lim="800000"/>
                <a:headEnd/>
                <a:tailEnd/>
              </a:ln>
            </p:spPr>
            <p:txBody>
              <a:bodyPr wrap="none">
                <a:spAutoFit/>
              </a:bodyPr>
              <a:lstStyle/>
              <a:p>
                <a:pPr>
                  <a:spcBef>
                    <a:spcPct val="0"/>
                  </a:spcBef>
                </a:pPr>
                <a:r>
                  <a:rPr lang="el-GR" altLang="en-US" sz="2000">
                    <a:solidFill>
                      <a:schemeClr val="folHlink"/>
                    </a:solidFill>
                    <a:cs typeface="Times New Roman" pitchFamily="18" charset="0"/>
                  </a:rPr>
                  <a:t>μ</a:t>
                </a:r>
                <a:r>
                  <a:rPr lang="en-US" altLang="en-US" sz="2000">
                    <a:solidFill>
                      <a:schemeClr val="folHlink"/>
                    </a:solidFill>
                    <a:cs typeface="Times New Roman" pitchFamily="18" charset="0"/>
                  </a:rPr>
                  <a:t> = 78</a:t>
                </a:r>
              </a:p>
              <a:p>
                <a:pPr>
                  <a:spcBef>
                    <a:spcPct val="0"/>
                  </a:spcBef>
                </a:pPr>
                <a:r>
                  <a:rPr lang="el-GR" altLang="en-US" sz="2000">
                    <a:solidFill>
                      <a:schemeClr val="folHlink"/>
                    </a:solidFill>
                    <a:cs typeface="Times New Roman" pitchFamily="18" charset="0"/>
                  </a:rPr>
                  <a:t>σ</a:t>
                </a:r>
                <a:r>
                  <a:rPr lang="en-US" altLang="en-US" sz="2000">
                    <a:solidFill>
                      <a:schemeClr val="folHlink"/>
                    </a:solidFill>
                  </a:rPr>
                  <a:t> = 8</a:t>
                </a:r>
                <a:endParaRPr lang="en-US" sz="2000">
                  <a:solidFill>
                    <a:schemeClr val="folHlink"/>
                  </a:solidFill>
                </a:endParaRPr>
              </a:p>
            </p:txBody>
          </p:sp>
          <p:sp>
            <p:nvSpPr>
              <p:cNvPr id="11290" name="Rectangle 32"/>
              <p:cNvSpPr>
                <a:spLocks noChangeArrowheads="1"/>
              </p:cNvSpPr>
              <p:nvPr/>
            </p:nvSpPr>
            <p:spPr bwMode="auto">
              <a:xfrm>
                <a:off x="3126" y="2887"/>
                <a:ext cx="185" cy="212"/>
              </a:xfrm>
              <a:prstGeom prst="rect">
                <a:avLst/>
              </a:prstGeom>
              <a:noFill/>
              <a:ln w="9525">
                <a:noFill/>
                <a:miter lim="800000"/>
                <a:headEnd/>
                <a:tailEnd/>
              </a:ln>
            </p:spPr>
            <p:txBody>
              <a:bodyPr wrap="none">
                <a:spAutoFit/>
              </a:bodyPr>
              <a:lstStyle/>
              <a:p>
                <a:r>
                  <a:rPr lang="en-US" sz="1600" i="1"/>
                  <a:t>x</a:t>
                </a:r>
              </a:p>
            </p:txBody>
          </p:sp>
        </p:grpSp>
        <p:sp>
          <p:nvSpPr>
            <p:cNvPr id="11277" name="Freeform 33"/>
            <p:cNvSpPr>
              <a:spLocks/>
            </p:cNvSpPr>
            <p:nvPr/>
          </p:nvSpPr>
          <p:spPr bwMode="auto">
            <a:xfrm>
              <a:off x="2157" y="2348"/>
              <a:ext cx="914" cy="660"/>
            </a:xfrm>
            <a:custGeom>
              <a:avLst/>
              <a:gdLst>
                <a:gd name="T0" fmla="*/ 14 w 914"/>
                <a:gd name="T1" fmla="*/ 656 h 660"/>
                <a:gd name="T2" fmla="*/ 14 w 914"/>
                <a:gd name="T3" fmla="*/ 0 h 660"/>
                <a:gd name="T4" fmla="*/ 98 w 914"/>
                <a:gd name="T5" fmla="*/ 200 h 660"/>
                <a:gd name="T6" fmla="*/ 218 w 914"/>
                <a:gd name="T7" fmla="*/ 373 h 660"/>
                <a:gd name="T8" fmla="*/ 358 w 914"/>
                <a:gd name="T9" fmla="*/ 512 h 660"/>
                <a:gd name="T10" fmla="*/ 594 w 914"/>
                <a:gd name="T11" fmla="*/ 616 h 660"/>
                <a:gd name="T12" fmla="*/ 914 w 914"/>
                <a:gd name="T13" fmla="*/ 660 h 660"/>
                <a:gd name="T14" fmla="*/ 0 60000 65536"/>
                <a:gd name="T15" fmla="*/ 0 60000 65536"/>
                <a:gd name="T16" fmla="*/ 0 60000 65536"/>
                <a:gd name="T17" fmla="*/ 0 60000 65536"/>
                <a:gd name="T18" fmla="*/ 0 60000 65536"/>
                <a:gd name="T19" fmla="*/ 0 60000 65536"/>
                <a:gd name="T20" fmla="*/ 0 60000 65536"/>
                <a:gd name="T21" fmla="*/ 0 w 914"/>
                <a:gd name="T22" fmla="*/ 0 h 660"/>
                <a:gd name="T23" fmla="*/ 914 w 914"/>
                <a:gd name="T24" fmla="*/ 660 h 6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4" h="660">
                  <a:moveTo>
                    <a:pt x="14" y="656"/>
                  </a:moveTo>
                  <a:cubicBezTo>
                    <a:pt x="14" y="547"/>
                    <a:pt x="0" y="76"/>
                    <a:pt x="14" y="0"/>
                  </a:cubicBezTo>
                  <a:lnTo>
                    <a:pt x="98" y="200"/>
                  </a:lnTo>
                  <a:cubicBezTo>
                    <a:pt x="132" y="262"/>
                    <a:pt x="175" y="321"/>
                    <a:pt x="218" y="373"/>
                  </a:cubicBezTo>
                  <a:cubicBezTo>
                    <a:pt x="261" y="425"/>
                    <a:pt x="295" y="472"/>
                    <a:pt x="358" y="512"/>
                  </a:cubicBezTo>
                  <a:lnTo>
                    <a:pt x="594" y="616"/>
                  </a:lnTo>
                  <a:lnTo>
                    <a:pt x="914" y="660"/>
                  </a:lnTo>
                </a:path>
              </a:pathLst>
            </a:custGeom>
            <a:solidFill>
              <a:srgbClr val="00B0F0">
                <a:alpha val="79999"/>
              </a:srgbClr>
            </a:solidFill>
            <a:ln w="12700">
              <a:noFill/>
              <a:round/>
              <a:headEnd/>
              <a:tailEnd/>
            </a:ln>
          </p:spPr>
          <p:txBody>
            <a:bodyPr wrap="none"/>
            <a:lstStyle/>
            <a:p>
              <a:endParaRPr lang="en-US"/>
            </a:p>
          </p:txBody>
        </p:sp>
      </p:grpSp>
      <p:sp>
        <p:nvSpPr>
          <p:cNvPr id="35" name="Date Placeholder 34"/>
          <p:cNvSpPr>
            <a:spLocks noGrp="1"/>
          </p:cNvSpPr>
          <p:nvPr>
            <p:ph type="dt" sz="half" idx="10"/>
          </p:nvPr>
        </p:nvSpPr>
        <p:spPr/>
        <p:txBody>
          <a:bodyPr/>
          <a:lstStyle/>
          <a:p>
            <a:fld id="{50AD9694-22D7-46DA-AC3A-7607226F50CE}" type="datetime1">
              <a:rPr lang="en-US" smtClean="0"/>
              <a:t>31-May-18</a:t>
            </a:fld>
            <a:endParaRPr lang="en-US"/>
          </a:p>
        </p:txBody>
      </p:sp>
      <p:sp>
        <p:nvSpPr>
          <p:cNvPr id="36" name="Slide Number Placeholder 35"/>
          <p:cNvSpPr>
            <a:spLocks noGrp="1"/>
          </p:cNvSpPr>
          <p:nvPr>
            <p:ph type="sldNum" sz="quarter" idx="12"/>
          </p:nvPr>
        </p:nvSpPr>
        <p:spPr/>
        <p:txBody>
          <a:bodyPr/>
          <a:lstStyle/>
          <a:p>
            <a:fld id="{B3501F9E-DD97-4C64-9E33-AE28349A8AEA}" type="slidenum">
              <a:rPr lang="en-US" smtClean="0"/>
              <a:pPr/>
              <a:t>43</a:t>
            </a:fld>
            <a:endParaRPr lang="en-US"/>
          </a:p>
        </p:txBody>
      </p:sp>
      <p:sp>
        <p:nvSpPr>
          <p:cNvPr id="37" name="Footer Placeholder 36"/>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1685"/>
                                        </p:tgtEl>
                                        <p:attrNameLst>
                                          <p:attrName>style.visibility</p:attrName>
                                        </p:attrNameLst>
                                      </p:cBhvr>
                                      <p:to>
                                        <p:strVal val="visible"/>
                                      </p:to>
                                    </p:set>
                                    <p:animEffect transition="in" filter="wipe(left)">
                                      <p:cBhvr>
                                        <p:cTn id="17" dur="500"/>
                                        <p:tgtEl>
                                          <p:spTgt spid="711685"/>
                                        </p:tgtEl>
                                      </p:cBhvr>
                                    </p:animEffect>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711686"/>
                                        </p:tgtEl>
                                        <p:attrNameLst>
                                          <p:attrName>style.visibility</p:attrName>
                                        </p:attrNameLst>
                                      </p:cBhvr>
                                      <p:to>
                                        <p:strVal val="visible"/>
                                      </p:to>
                                    </p:set>
                                    <p:animEffect transition="in" filter="wipe(left)">
                                      <p:cBhvr>
                                        <p:cTn id="21" dur="500"/>
                                        <p:tgtEl>
                                          <p:spTgt spid="711686"/>
                                        </p:tgtEl>
                                      </p:cBhvr>
                                    </p:animEffect>
                                  </p:childTnLst>
                                </p:cTn>
                              </p:par>
                            </p:childTnLst>
                          </p:cTn>
                        </p:par>
                        <p:par>
                          <p:cTn id="22" fill="hold">
                            <p:stCondLst>
                              <p:cond delay="2000"/>
                            </p:stCondLst>
                            <p:childTnLst>
                              <p:par>
                                <p:cTn id="23" presetID="23" presetClass="entr" presetSubtype="16" fill="hold" grpId="0" nodeType="afterEffect">
                                  <p:stCondLst>
                                    <p:cond delay="500"/>
                                  </p:stCondLst>
                                  <p:childTnLst>
                                    <p:set>
                                      <p:cBhvr>
                                        <p:cTn id="24" dur="1" fill="hold">
                                          <p:stCondLst>
                                            <p:cond delay="0"/>
                                          </p:stCondLst>
                                        </p:cTn>
                                        <p:tgtEl>
                                          <p:spTgt spid="711697"/>
                                        </p:tgtEl>
                                        <p:attrNameLst>
                                          <p:attrName>style.visibility</p:attrName>
                                        </p:attrNameLst>
                                      </p:cBhvr>
                                      <p:to>
                                        <p:strVal val="visible"/>
                                      </p:to>
                                    </p:set>
                                    <p:anim calcmode="lin" valueType="num">
                                      <p:cBhvr>
                                        <p:cTn id="25" dur="500" fill="hold"/>
                                        <p:tgtEl>
                                          <p:spTgt spid="711697"/>
                                        </p:tgtEl>
                                        <p:attrNameLst>
                                          <p:attrName>ppt_w</p:attrName>
                                        </p:attrNameLst>
                                      </p:cBhvr>
                                      <p:tavLst>
                                        <p:tav tm="0">
                                          <p:val>
                                            <p:fltVal val="0"/>
                                          </p:val>
                                        </p:tav>
                                        <p:tav tm="100000">
                                          <p:val>
                                            <p:strVal val="#ppt_w"/>
                                          </p:val>
                                        </p:tav>
                                      </p:tavLst>
                                    </p:anim>
                                    <p:anim calcmode="lin" valueType="num">
                                      <p:cBhvr>
                                        <p:cTn id="26" dur="500" fill="hold"/>
                                        <p:tgtEl>
                                          <p:spTgt spid="71169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11684"/>
                                        </p:tgtEl>
                                        <p:attrNameLst>
                                          <p:attrName>style.visibility</p:attrName>
                                        </p:attrNameLst>
                                      </p:cBhvr>
                                      <p:to>
                                        <p:strVal val="visible"/>
                                      </p:to>
                                    </p:set>
                                    <p:animEffect transition="in" filter="wipe(left)">
                                      <p:cBhvr>
                                        <p:cTn id="31" dur="1000"/>
                                        <p:tgtEl>
                                          <p:spTgt spid="71168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11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4" grpId="0"/>
      <p:bldP spid="711687" grpId="0"/>
      <p:bldP spid="71169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p:cNvSpPr txBox="1">
            <a:spLocks noChangeArrowheads="1"/>
          </p:cNvSpPr>
          <p:nvPr/>
        </p:nvSpPr>
        <p:spPr bwMode="auto">
          <a:xfrm>
            <a:off x="152400" y="1130300"/>
            <a:ext cx="8991600" cy="1200150"/>
          </a:xfrm>
          <a:prstGeom prst="rect">
            <a:avLst/>
          </a:prstGeom>
          <a:noFill/>
          <a:ln w="9525">
            <a:noFill/>
            <a:miter lim="800000"/>
            <a:headEnd/>
            <a:tailEnd/>
          </a:ln>
        </p:spPr>
        <p:txBody>
          <a:bodyPr>
            <a:spAutoFit/>
          </a:bodyPr>
          <a:lstStyle/>
          <a:p>
            <a:pPr>
              <a:spcBef>
                <a:spcPct val="0"/>
              </a:spcBef>
            </a:pPr>
            <a:r>
              <a:rPr lang="en-US" b="1"/>
              <a:t>Example</a:t>
            </a:r>
            <a:r>
              <a:rPr lang="en-US">
                <a:latin typeface="Times New Roman" pitchFamily="18" charset="0"/>
              </a:rPr>
              <a:t>: </a:t>
            </a:r>
            <a:endParaRPr lang="en-US"/>
          </a:p>
          <a:p>
            <a:pPr>
              <a:spcBef>
                <a:spcPct val="0"/>
              </a:spcBef>
            </a:pPr>
            <a:r>
              <a:rPr lang="en-US"/>
              <a:t>From the above example, find the probability that a randomly selected pregnant woman weights between 60 and 80.</a:t>
            </a:r>
            <a:endParaRPr lang="en-US">
              <a:sym typeface="Symbol" pitchFamily="18" charset="2"/>
            </a:endParaRPr>
          </a:p>
        </p:txBody>
      </p:sp>
      <p:sp>
        <p:nvSpPr>
          <p:cNvPr id="12295" name="Rectangle 3"/>
          <p:cNvSpPr>
            <a:spLocks noGrp="1" noChangeArrowheads="1"/>
          </p:cNvSpPr>
          <p:nvPr>
            <p:ph type="title"/>
          </p:nvPr>
        </p:nvSpPr>
        <p:spPr>
          <a:xfrm>
            <a:off x="0" y="152400"/>
            <a:ext cx="9145588" cy="757238"/>
          </a:xfrm>
          <a:blipFill dpi="0" rotWithShape="1">
            <a:blip r:embed="rId4"/>
            <a:srcRect/>
            <a:tile tx="0" ty="0" sx="100000" sy="100000" flip="none" algn="tl"/>
          </a:blipFill>
        </p:spPr>
        <p:txBody>
          <a:bodyPr/>
          <a:lstStyle/>
          <a:p>
            <a:pPr eaLnBrk="1" hangingPunct="1"/>
            <a:r>
              <a:rPr lang="en-US" altLang="en-US" sz="4000" smtClean="0"/>
              <a:t>Probability and Normal Distributions</a:t>
            </a:r>
          </a:p>
        </p:txBody>
      </p:sp>
      <p:sp>
        <p:nvSpPr>
          <p:cNvPr id="713732" name="Rectangle 4"/>
          <p:cNvSpPr>
            <a:spLocks noChangeArrowheads="1"/>
          </p:cNvSpPr>
          <p:nvPr/>
        </p:nvSpPr>
        <p:spPr bwMode="auto">
          <a:xfrm>
            <a:off x="152400" y="5759450"/>
            <a:ext cx="7558088" cy="396875"/>
          </a:xfrm>
          <a:prstGeom prst="rect">
            <a:avLst/>
          </a:prstGeom>
          <a:noFill/>
          <a:ln w="9525">
            <a:noFill/>
            <a:miter lim="800000"/>
            <a:headEnd/>
            <a:tailEnd/>
          </a:ln>
        </p:spPr>
        <p:txBody>
          <a:bodyPr wrap="none">
            <a:spAutoFit/>
          </a:bodyPr>
          <a:lstStyle/>
          <a:p>
            <a:pPr>
              <a:spcBef>
                <a:spcPct val="0"/>
              </a:spcBef>
            </a:pPr>
            <a:r>
              <a:rPr lang="en-US" altLang="en-US" sz="2000" i="1"/>
              <a:t>P</a:t>
            </a:r>
            <a:r>
              <a:rPr lang="en-US" altLang="en-US" sz="2000"/>
              <a:t>(60 &lt; </a:t>
            </a:r>
            <a:r>
              <a:rPr lang="en-US" altLang="en-US" sz="2000" i="1"/>
              <a:t>x</a:t>
            </a:r>
            <a:r>
              <a:rPr lang="en-US" altLang="en-US" sz="2000"/>
              <a:t> &lt; 80) = </a:t>
            </a:r>
            <a:r>
              <a:rPr lang="en-US" altLang="en-US" sz="2000" i="1"/>
              <a:t>P</a:t>
            </a:r>
            <a:r>
              <a:rPr lang="en-US" altLang="en-US" sz="2000"/>
              <a:t>(</a:t>
            </a:r>
            <a:r>
              <a:rPr lang="en-US" altLang="en-US" sz="2000">
                <a:sym typeface="Symbol" pitchFamily="18" charset="2"/>
              </a:rPr>
              <a:t></a:t>
            </a:r>
            <a:r>
              <a:rPr lang="en-US" altLang="en-US" sz="2000"/>
              <a:t>2.25 &lt; </a:t>
            </a:r>
            <a:r>
              <a:rPr lang="en-US" altLang="en-US" sz="2000" i="1"/>
              <a:t>z &lt;</a:t>
            </a:r>
            <a:r>
              <a:rPr lang="en-US" altLang="en-US" sz="2000"/>
              <a:t> 0.25) = </a:t>
            </a:r>
            <a:r>
              <a:rPr lang="en-US" altLang="en-US" sz="2000" i="1"/>
              <a:t>P</a:t>
            </a:r>
            <a:r>
              <a:rPr lang="en-US" altLang="en-US" sz="2000"/>
              <a:t>(</a:t>
            </a:r>
            <a:r>
              <a:rPr lang="en-US" altLang="en-US" sz="2000" i="1"/>
              <a:t>z &lt;</a:t>
            </a:r>
            <a:r>
              <a:rPr lang="en-US" altLang="en-US" sz="2000"/>
              <a:t> 0.25) </a:t>
            </a:r>
            <a:r>
              <a:rPr lang="en-US" altLang="en-US" sz="2000">
                <a:sym typeface="Symbol" pitchFamily="18" charset="2"/>
              </a:rPr>
              <a:t> </a:t>
            </a:r>
            <a:r>
              <a:rPr lang="en-US" altLang="en-US" sz="2000" i="1"/>
              <a:t>P</a:t>
            </a:r>
            <a:r>
              <a:rPr lang="en-US" altLang="en-US" sz="2000"/>
              <a:t>(</a:t>
            </a:r>
            <a:r>
              <a:rPr lang="en-US" altLang="en-US" sz="2000" i="1"/>
              <a:t>z </a:t>
            </a:r>
            <a:r>
              <a:rPr lang="en-US" altLang="en-US" sz="2000"/>
              <a:t>&lt;</a:t>
            </a:r>
            <a:r>
              <a:rPr lang="en-US" altLang="en-US" sz="2000" i="1"/>
              <a:t> </a:t>
            </a:r>
            <a:r>
              <a:rPr lang="en-US" altLang="en-US" sz="2000">
                <a:sym typeface="Symbol" pitchFamily="18" charset="2"/>
              </a:rPr>
              <a:t></a:t>
            </a:r>
            <a:r>
              <a:rPr lang="en-US" altLang="en-US" sz="2000"/>
              <a:t>2.25) </a:t>
            </a:r>
            <a:endParaRPr lang="en-US" sz="2000"/>
          </a:p>
        </p:txBody>
      </p:sp>
      <p:graphicFrame>
        <p:nvGraphicFramePr>
          <p:cNvPr id="713733" name="Object 5"/>
          <p:cNvGraphicFramePr>
            <a:graphicFrameLocks noChangeAspect="1"/>
          </p:cNvGraphicFramePr>
          <p:nvPr/>
        </p:nvGraphicFramePr>
        <p:xfrm>
          <a:off x="4352925" y="2698750"/>
          <a:ext cx="2233613" cy="595313"/>
        </p:xfrm>
        <a:graphic>
          <a:graphicData uri="http://schemas.openxmlformats.org/presentationml/2006/ole">
            <mc:AlternateContent xmlns:mc="http://schemas.openxmlformats.org/markup-compatibility/2006">
              <mc:Choice xmlns:v="urn:schemas-microsoft-com:vml" Requires="v">
                <p:oleObj spid="_x0000_s13394" name="Equation" r:id="rId5" imgW="1333440" imgH="355320" progId="">
                  <p:embed/>
                </p:oleObj>
              </mc:Choice>
              <mc:Fallback>
                <p:oleObj name="Equation" r:id="rId5" imgW="1333440" imgH="35532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2925" y="2698750"/>
                        <a:ext cx="2233613"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3734" name="Object 6"/>
          <p:cNvGraphicFramePr>
            <a:graphicFrameLocks noChangeAspect="1"/>
          </p:cNvGraphicFramePr>
          <p:nvPr/>
        </p:nvGraphicFramePr>
        <p:xfrm>
          <a:off x="6737350" y="2819400"/>
          <a:ext cx="873125" cy="298450"/>
        </p:xfrm>
        <a:graphic>
          <a:graphicData uri="http://schemas.openxmlformats.org/presentationml/2006/ole">
            <mc:AlternateContent xmlns:mc="http://schemas.openxmlformats.org/markup-compatibility/2006">
              <mc:Choice xmlns:v="urn:schemas-microsoft-com:vml" Requires="v">
                <p:oleObj spid="_x0000_s13395" name="Equation" r:id="rId7" imgW="520560" imgH="177480" progId="">
                  <p:embed/>
                </p:oleObj>
              </mc:Choice>
              <mc:Fallback>
                <p:oleObj name="Equation" r:id="rId7" imgW="520560" imgH="17748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7350" y="2819400"/>
                        <a:ext cx="87312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3735" name="Rectangle 7"/>
          <p:cNvSpPr>
            <a:spLocks noChangeArrowheads="1"/>
          </p:cNvSpPr>
          <p:nvPr/>
        </p:nvSpPr>
        <p:spPr bwMode="auto">
          <a:xfrm>
            <a:off x="5849938" y="4216400"/>
            <a:ext cx="3255962" cy="1631950"/>
          </a:xfrm>
          <a:prstGeom prst="rect">
            <a:avLst/>
          </a:prstGeom>
          <a:noFill/>
          <a:ln w="9525">
            <a:noFill/>
            <a:miter lim="800000"/>
            <a:headEnd/>
            <a:tailEnd/>
          </a:ln>
        </p:spPr>
        <p:txBody>
          <a:bodyPr>
            <a:spAutoFit/>
          </a:bodyPr>
          <a:lstStyle/>
          <a:p>
            <a:pPr>
              <a:spcBef>
                <a:spcPct val="0"/>
              </a:spcBef>
            </a:pPr>
            <a:r>
              <a:rPr lang="en-US" altLang="en-US" sz="2000"/>
              <a:t>The probability that a randomly selected pregnant women weights between 60 and 80 is 0.5865.</a:t>
            </a:r>
            <a:endParaRPr lang="en-US" sz="2000"/>
          </a:p>
        </p:txBody>
      </p:sp>
      <p:graphicFrame>
        <p:nvGraphicFramePr>
          <p:cNvPr id="713736" name="Object 8"/>
          <p:cNvGraphicFramePr>
            <a:graphicFrameLocks noChangeAspect="1"/>
          </p:cNvGraphicFramePr>
          <p:nvPr/>
        </p:nvGraphicFramePr>
        <p:xfrm>
          <a:off x="4356100" y="3276600"/>
          <a:ext cx="2228850" cy="595313"/>
        </p:xfrm>
        <a:graphic>
          <a:graphicData uri="http://schemas.openxmlformats.org/presentationml/2006/ole">
            <mc:AlternateContent xmlns:mc="http://schemas.openxmlformats.org/markup-compatibility/2006">
              <mc:Choice xmlns:v="urn:schemas-microsoft-com:vml" Requires="v">
                <p:oleObj spid="_x0000_s13396" name="Equation" r:id="rId9" imgW="1333440" imgH="355320" progId="">
                  <p:embed/>
                </p:oleObj>
              </mc:Choice>
              <mc:Fallback>
                <p:oleObj name="Equation" r:id="rId9" imgW="1333440" imgH="35532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6100" y="3276600"/>
                        <a:ext cx="2228850"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3737" name="Object 9"/>
          <p:cNvGraphicFramePr>
            <a:graphicFrameLocks noChangeAspect="1"/>
          </p:cNvGraphicFramePr>
          <p:nvPr/>
        </p:nvGraphicFramePr>
        <p:xfrm>
          <a:off x="6780213" y="3397250"/>
          <a:ext cx="787400" cy="298450"/>
        </p:xfrm>
        <a:graphic>
          <a:graphicData uri="http://schemas.openxmlformats.org/presentationml/2006/ole">
            <mc:AlternateContent xmlns:mc="http://schemas.openxmlformats.org/markup-compatibility/2006">
              <mc:Choice xmlns:v="urn:schemas-microsoft-com:vml" Requires="v">
                <p:oleObj spid="_x0000_s13397" name="Equation" r:id="rId11" imgW="469800" imgH="177480" progId="">
                  <p:embed/>
                </p:oleObj>
              </mc:Choice>
              <mc:Fallback>
                <p:oleObj name="Equation" r:id="rId11" imgW="469800" imgH="177480"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0213" y="3397250"/>
                        <a:ext cx="78740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1046163" y="5048250"/>
            <a:ext cx="4224337" cy="587375"/>
            <a:chOff x="659" y="3180"/>
            <a:chExt cx="2661" cy="370"/>
          </a:xfrm>
        </p:grpSpPr>
        <p:grpSp>
          <p:nvGrpSpPr>
            <p:cNvPr id="3" name="Group 11"/>
            <p:cNvGrpSpPr>
              <a:grpSpLocks/>
            </p:cNvGrpSpPr>
            <p:nvPr/>
          </p:nvGrpSpPr>
          <p:grpSpPr bwMode="auto">
            <a:xfrm>
              <a:off x="659" y="3180"/>
              <a:ext cx="2661" cy="370"/>
              <a:chOff x="659" y="3180"/>
              <a:chExt cx="2661" cy="370"/>
            </a:xfrm>
          </p:grpSpPr>
          <p:grpSp>
            <p:nvGrpSpPr>
              <p:cNvPr id="4" name="Group 12"/>
              <p:cNvGrpSpPr>
                <a:grpSpLocks/>
              </p:cNvGrpSpPr>
              <p:nvPr/>
            </p:nvGrpSpPr>
            <p:grpSpPr bwMode="auto">
              <a:xfrm>
                <a:off x="659" y="3180"/>
                <a:ext cx="2661" cy="370"/>
                <a:chOff x="659" y="3180"/>
                <a:chExt cx="2661" cy="370"/>
              </a:xfrm>
            </p:grpSpPr>
            <p:sp>
              <p:nvSpPr>
                <p:cNvPr id="12327" name="Text Box 13"/>
                <p:cNvSpPr txBox="1">
                  <a:spLocks noChangeArrowheads="1"/>
                </p:cNvSpPr>
                <p:nvPr/>
              </p:nvSpPr>
              <p:spPr bwMode="auto">
                <a:xfrm>
                  <a:off x="1592" y="3337"/>
                  <a:ext cx="336" cy="213"/>
                </a:xfrm>
                <a:prstGeom prst="rect">
                  <a:avLst/>
                </a:prstGeom>
                <a:noFill/>
                <a:ln w="9525">
                  <a:noFill/>
                  <a:miter lim="800000"/>
                  <a:headEnd/>
                  <a:tailEnd/>
                </a:ln>
              </p:spPr>
              <p:txBody>
                <a:bodyPr wrap="none">
                  <a:spAutoFit/>
                </a:bodyPr>
                <a:lstStyle/>
                <a:p>
                  <a:pPr eaLnBrk="0" hangingPunct="0">
                    <a:spcBef>
                      <a:spcPct val="0"/>
                    </a:spcBef>
                  </a:pPr>
                  <a:r>
                    <a:rPr lang="en-US" altLang="en-US" sz="1600" dirty="0">
                      <a:cs typeface="Times New Roman" pitchFamily="18" charset="0"/>
                    </a:rPr>
                    <a:t>Z</a:t>
                  </a:r>
                  <a:r>
                    <a:rPr lang="en-US" altLang="en-US" sz="1600" dirty="0" smtClean="0">
                      <a:cs typeface="Times New Roman" pitchFamily="18" charset="0"/>
                    </a:rPr>
                    <a:t> </a:t>
                  </a:r>
                  <a:r>
                    <a:rPr lang="en-US" altLang="en-US" sz="1600" dirty="0">
                      <a:cs typeface="Times New Roman" pitchFamily="18" charset="0"/>
                    </a:rPr>
                    <a:t>=</a:t>
                  </a:r>
                  <a:r>
                    <a:rPr lang="en-US" altLang="en-US" sz="1600" dirty="0"/>
                    <a:t>0</a:t>
                  </a:r>
                </a:p>
              </p:txBody>
            </p:sp>
            <p:grpSp>
              <p:nvGrpSpPr>
                <p:cNvPr id="5" name="Group 14"/>
                <p:cNvGrpSpPr>
                  <a:grpSpLocks/>
                </p:cNvGrpSpPr>
                <p:nvPr/>
              </p:nvGrpSpPr>
              <p:grpSpPr bwMode="auto">
                <a:xfrm>
                  <a:off x="659" y="3180"/>
                  <a:ext cx="2661" cy="212"/>
                  <a:chOff x="659" y="3180"/>
                  <a:chExt cx="2661" cy="212"/>
                </a:xfrm>
              </p:grpSpPr>
              <p:grpSp>
                <p:nvGrpSpPr>
                  <p:cNvPr id="6" name="Group 15"/>
                  <p:cNvGrpSpPr>
                    <a:grpSpLocks/>
                  </p:cNvGrpSpPr>
                  <p:nvPr/>
                </p:nvGrpSpPr>
                <p:grpSpPr bwMode="auto">
                  <a:xfrm>
                    <a:off x="659" y="3247"/>
                    <a:ext cx="2496" cy="90"/>
                    <a:chOff x="659" y="3247"/>
                    <a:chExt cx="2496" cy="90"/>
                  </a:xfrm>
                </p:grpSpPr>
                <p:sp>
                  <p:nvSpPr>
                    <p:cNvPr id="12332" name="Freeform 16"/>
                    <p:cNvSpPr>
                      <a:spLocks/>
                    </p:cNvSpPr>
                    <p:nvPr/>
                  </p:nvSpPr>
                  <p:spPr bwMode="auto">
                    <a:xfrm>
                      <a:off x="659" y="3292"/>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2333" name="Line 17"/>
                    <p:cNvSpPr>
                      <a:spLocks noChangeShapeType="1"/>
                    </p:cNvSpPr>
                    <p:nvPr/>
                  </p:nvSpPr>
                  <p:spPr bwMode="auto">
                    <a:xfrm>
                      <a:off x="2040" y="3247"/>
                      <a:ext cx="0" cy="90"/>
                    </a:xfrm>
                    <a:prstGeom prst="line">
                      <a:avLst/>
                    </a:prstGeom>
                    <a:noFill/>
                    <a:ln w="9525">
                      <a:solidFill>
                        <a:schemeClr val="tx1"/>
                      </a:solidFill>
                      <a:round/>
                      <a:headEnd/>
                      <a:tailEnd/>
                    </a:ln>
                  </p:spPr>
                  <p:txBody>
                    <a:bodyPr wrap="none" anchor="ctr"/>
                    <a:lstStyle/>
                    <a:p>
                      <a:endParaRPr lang="en-US"/>
                    </a:p>
                  </p:txBody>
                </p:sp>
                <p:sp>
                  <p:nvSpPr>
                    <p:cNvPr id="12334" name="Line 18"/>
                    <p:cNvSpPr>
                      <a:spLocks noChangeShapeType="1"/>
                    </p:cNvSpPr>
                    <p:nvPr/>
                  </p:nvSpPr>
                  <p:spPr bwMode="auto">
                    <a:xfrm>
                      <a:off x="1907" y="3247"/>
                      <a:ext cx="0" cy="90"/>
                    </a:xfrm>
                    <a:prstGeom prst="line">
                      <a:avLst/>
                    </a:prstGeom>
                    <a:noFill/>
                    <a:ln w="9525">
                      <a:solidFill>
                        <a:schemeClr val="tx1"/>
                      </a:solidFill>
                      <a:round/>
                      <a:headEnd/>
                      <a:tailEnd/>
                    </a:ln>
                  </p:spPr>
                  <p:txBody>
                    <a:bodyPr wrap="none" anchor="ctr"/>
                    <a:lstStyle/>
                    <a:p>
                      <a:endParaRPr lang="en-US"/>
                    </a:p>
                  </p:txBody>
                </p:sp>
              </p:grpSp>
              <p:sp>
                <p:nvSpPr>
                  <p:cNvPr id="12331" name="Rectangle 19"/>
                  <p:cNvSpPr>
                    <a:spLocks noChangeArrowheads="1"/>
                  </p:cNvSpPr>
                  <p:nvPr/>
                </p:nvSpPr>
                <p:spPr bwMode="auto">
                  <a:xfrm>
                    <a:off x="3142" y="3180"/>
                    <a:ext cx="178" cy="212"/>
                  </a:xfrm>
                  <a:prstGeom prst="rect">
                    <a:avLst/>
                  </a:prstGeom>
                  <a:noFill/>
                  <a:ln w="9525">
                    <a:noFill/>
                    <a:miter lim="800000"/>
                    <a:headEnd/>
                    <a:tailEnd/>
                  </a:ln>
                </p:spPr>
                <p:txBody>
                  <a:bodyPr wrap="none">
                    <a:spAutoFit/>
                  </a:bodyPr>
                  <a:lstStyle/>
                  <a:p>
                    <a:r>
                      <a:rPr lang="en-US" sz="1600" i="1"/>
                      <a:t>z</a:t>
                    </a:r>
                  </a:p>
                </p:txBody>
              </p:sp>
            </p:grpSp>
            <p:sp>
              <p:nvSpPr>
                <p:cNvPr id="12329" name="Text Box 20"/>
                <p:cNvSpPr txBox="1">
                  <a:spLocks noChangeArrowheads="1"/>
                </p:cNvSpPr>
                <p:nvPr/>
              </p:nvSpPr>
              <p:spPr bwMode="auto">
                <a:xfrm>
                  <a:off x="1977" y="3338"/>
                  <a:ext cx="173" cy="212"/>
                </a:xfrm>
                <a:prstGeom prst="rect">
                  <a:avLst/>
                </a:prstGeom>
                <a:noFill/>
                <a:ln w="9525">
                  <a:noFill/>
                  <a:miter lim="800000"/>
                  <a:headEnd/>
                  <a:tailEnd/>
                </a:ln>
              </p:spPr>
              <p:txBody>
                <a:bodyPr wrap="none">
                  <a:spAutoFit/>
                </a:bodyPr>
                <a:lstStyle/>
                <a:p>
                  <a:pPr eaLnBrk="0" hangingPunct="0">
                    <a:spcBef>
                      <a:spcPct val="0"/>
                    </a:spcBef>
                  </a:pPr>
                  <a:r>
                    <a:rPr lang="en-US" altLang="en-US" sz="1600">
                      <a:cs typeface="Times New Roman" pitchFamily="18" charset="0"/>
                    </a:rPr>
                    <a:t>?</a:t>
                  </a:r>
                  <a:endParaRPr lang="en-US" altLang="en-US" sz="1600"/>
                </a:p>
              </p:txBody>
            </p:sp>
          </p:grpSp>
          <p:sp>
            <p:nvSpPr>
              <p:cNvPr id="12326" name="Rectangle 21"/>
              <p:cNvSpPr>
                <a:spLocks noChangeArrowheads="1"/>
              </p:cNvSpPr>
              <p:nvPr/>
            </p:nvSpPr>
            <p:spPr bwMode="auto">
              <a:xfrm>
                <a:off x="1304" y="3338"/>
                <a:ext cx="173" cy="212"/>
              </a:xfrm>
              <a:prstGeom prst="rect">
                <a:avLst/>
              </a:prstGeom>
              <a:noFill/>
              <a:ln w="9525">
                <a:noFill/>
                <a:miter lim="800000"/>
                <a:headEnd/>
                <a:tailEnd/>
              </a:ln>
            </p:spPr>
            <p:txBody>
              <a:bodyPr wrap="none">
                <a:spAutoFit/>
              </a:bodyPr>
              <a:lstStyle/>
              <a:p>
                <a:pPr eaLnBrk="0" hangingPunct="0">
                  <a:spcBef>
                    <a:spcPct val="0"/>
                  </a:spcBef>
                </a:pPr>
                <a:r>
                  <a:rPr lang="en-US" altLang="en-US" sz="1600">
                    <a:cs typeface="Times New Roman" pitchFamily="18" charset="0"/>
                  </a:rPr>
                  <a:t>?</a:t>
                </a:r>
              </a:p>
            </p:txBody>
          </p:sp>
        </p:grpSp>
        <p:sp>
          <p:nvSpPr>
            <p:cNvPr id="12324" name="Line 22"/>
            <p:cNvSpPr>
              <a:spLocks noChangeShapeType="1"/>
            </p:cNvSpPr>
            <p:nvPr/>
          </p:nvSpPr>
          <p:spPr bwMode="auto">
            <a:xfrm>
              <a:off x="1392" y="3256"/>
              <a:ext cx="0" cy="90"/>
            </a:xfrm>
            <a:prstGeom prst="line">
              <a:avLst/>
            </a:prstGeom>
            <a:noFill/>
            <a:ln w="9525">
              <a:solidFill>
                <a:schemeClr val="tx1"/>
              </a:solidFill>
              <a:round/>
              <a:headEnd/>
              <a:tailEnd/>
            </a:ln>
          </p:spPr>
          <p:txBody>
            <a:bodyPr wrap="none" anchor="ctr"/>
            <a:lstStyle/>
            <a:p>
              <a:endParaRPr lang="en-US"/>
            </a:p>
          </p:txBody>
        </p:sp>
      </p:grpSp>
      <p:sp useBgFill="1">
        <p:nvSpPr>
          <p:cNvPr id="713751" name="Text Box 23"/>
          <p:cNvSpPr txBox="1">
            <a:spLocks noChangeArrowheads="1"/>
          </p:cNvSpPr>
          <p:nvPr/>
        </p:nvSpPr>
        <p:spPr bwMode="auto">
          <a:xfrm>
            <a:off x="3016250" y="5281613"/>
            <a:ext cx="579438" cy="336550"/>
          </a:xfrm>
          <a:prstGeom prst="rect">
            <a:avLst/>
          </a:prstGeom>
          <a:ln w="9525">
            <a:noFill/>
            <a:miter lim="800000"/>
            <a:headEnd/>
            <a:tailEnd/>
          </a:ln>
        </p:spPr>
        <p:txBody>
          <a:bodyPr wrap="none">
            <a:spAutoFit/>
          </a:bodyPr>
          <a:lstStyle/>
          <a:p>
            <a:pPr eaLnBrk="0" hangingPunct="0">
              <a:spcBef>
                <a:spcPct val="0"/>
              </a:spcBef>
            </a:pPr>
            <a:r>
              <a:rPr lang="en-US" altLang="en-US" sz="1600">
                <a:solidFill>
                  <a:schemeClr val="folHlink"/>
                </a:solidFill>
                <a:cs typeface="Times New Roman" pitchFamily="18" charset="0"/>
              </a:rPr>
              <a:t>0.25</a:t>
            </a:r>
          </a:p>
        </p:txBody>
      </p:sp>
      <p:sp useBgFill="1">
        <p:nvSpPr>
          <p:cNvPr id="713752" name="Text Box 24"/>
          <p:cNvSpPr txBox="1">
            <a:spLocks noChangeArrowheads="1"/>
          </p:cNvSpPr>
          <p:nvPr/>
        </p:nvSpPr>
        <p:spPr bwMode="auto">
          <a:xfrm>
            <a:off x="1849438" y="5292725"/>
            <a:ext cx="690562" cy="336550"/>
          </a:xfrm>
          <a:prstGeom prst="rect">
            <a:avLst/>
          </a:prstGeom>
          <a:ln w="9525">
            <a:noFill/>
            <a:miter lim="800000"/>
            <a:headEnd/>
            <a:tailEnd/>
          </a:ln>
        </p:spPr>
        <p:txBody>
          <a:bodyPr wrap="none">
            <a:spAutoFit/>
          </a:bodyPr>
          <a:lstStyle/>
          <a:p>
            <a:pPr eaLnBrk="0" hangingPunct="0">
              <a:spcBef>
                <a:spcPct val="0"/>
              </a:spcBef>
            </a:pPr>
            <a:r>
              <a:rPr lang="en-US" altLang="en-US" sz="1600">
                <a:solidFill>
                  <a:schemeClr val="folHlink"/>
                </a:solidFill>
                <a:cs typeface="Times New Roman" pitchFamily="18" charset="0"/>
                <a:sym typeface="Symbol" pitchFamily="18" charset="2"/>
              </a:rPr>
              <a:t></a:t>
            </a:r>
            <a:r>
              <a:rPr lang="en-US" altLang="en-US" sz="1600">
                <a:solidFill>
                  <a:schemeClr val="folHlink"/>
                </a:solidFill>
                <a:cs typeface="Times New Roman" pitchFamily="18" charset="0"/>
              </a:rPr>
              <a:t>2.25</a:t>
            </a:r>
          </a:p>
        </p:txBody>
      </p:sp>
      <p:sp>
        <p:nvSpPr>
          <p:cNvPr id="713753" name="Rectangle 25"/>
          <p:cNvSpPr>
            <a:spLocks noChangeArrowheads="1"/>
          </p:cNvSpPr>
          <p:nvPr/>
        </p:nvSpPr>
        <p:spPr bwMode="auto">
          <a:xfrm>
            <a:off x="4362450" y="6070600"/>
            <a:ext cx="3379788" cy="396875"/>
          </a:xfrm>
          <a:prstGeom prst="rect">
            <a:avLst/>
          </a:prstGeom>
          <a:noFill/>
          <a:ln w="9525">
            <a:noFill/>
            <a:miter lim="800000"/>
            <a:headEnd/>
            <a:tailEnd/>
          </a:ln>
        </p:spPr>
        <p:txBody>
          <a:bodyPr wrap="none">
            <a:spAutoFit/>
          </a:bodyPr>
          <a:lstStyle/>
          <a:p>
            <a:pPr>
              <a:spcBef>
                <a:spcPct val="0"/>
              </a:spcBef>
            </a:pPr>
            <a:r>
              <a:rPr lang="en-US" altLang="en-US" sz="2000"/>
              <a:t>=  0.5987 </a:t>
            </a:r>
            <a:r>
              <a:rPr lang="en-US" altLang="en-US" sz="2000">
                <a:sym typeface="Symbol" pitchFamily="18" charset="2"/>
              </a:rPr>
              <a:t></a:t>
            </a:r>
            <a:r>
              <a:rPr lang="en-US" altLang="en-US" sz="2000"/>
              <a:t> 0.0122 = </a:t>
            </a:r>
            <a:r>
              <a:rPr lang="en-US" altLang="en-US" sz="2000">
                <a:sym typeface="Symbol" pitchFamily="18" charset="2"/>
              </a:rPr>
              <a:t>0.5865</a:t>
            </a:r>
            <a:endParaRPr lang="en-US" sz="2000">
              <a:sym typeface="Symbol" pitchFamily="18" charset="2"/>
            </a:endParaRPr>
          </a:p>
        </p:txBody>
      </p:sp>
      <p:grpSp>
        <p:nvGrpSpPr>
          <p:cNvPr id="7" name="Group 26"/>
          <p:cNvGrpSpPr>
            <a:grpSpLocks/>
          </p:cNvGrpSpPr>
          <p:nvPr/>
        </p:nvGrpSpPr>
        <p:grpSpPr bwMode="auto">
          <a:xfrm>
            <a:off x="457200" y="3201988"/>
            <a:ext cx="4799013" cy="1958975"/>
            <a:chOff x="288" y="2017"/>
            <a:chExt cx="3023" cy="1234"/>
          </a:xfrm>
        </p:grpSpPr>
        <p:sp>
          <p:nvSpPr>
            <p:cNvPr id="12304" name="Text Box 27"/>
            <p:cNvSpPr txBox="1">
              <a:spLocks noChangeArrowheads="1"/>
            </p:cNvSpPr>
            <p:nvPr/>
          </p:nvSpPr>
          <p:spPr bwMode="auto">
            <a:xfrm>
              <a:off x="1281" y="3039"/>
              <a:ext cx="258" cy="212"/>
            </a:xfrm>
            <a:prstGeom prst="rect">
              <a:avLst/>
            </a:prstGeom>
            <a:noFill/>
            <a:ln w="9525">
              <a:noFill/>
              <a:miter lim="800000"/>
              <a:headEnd/>
              <a:tailEnd/>
            </a:ln>
          </p:spPr>
          <p:txBody>
            <a:bodyPr wrap="none">
              <a:spAutoFit/>
            </a:bodyPr>
            <a:lstStyle/>
            <a:p>
              <a:pPr eaLnBrk="0" hangingPunct="0">
                <a:spcBef>
                  <a:spcPct val="0"/>
                </a:spcBef>
              </a:pPr>
              <a:r>
                <a:rPr lang="en-US" altLang="en-US" sz="1600"/>
                <a:t>60</a:t>
              </a:r>
            </a:p>
          </p:txBody>
        </p:sp>
        <p:grpSp>
          <p:nvGrpSpPr>
            <p:cNvPr id="8" name="Group 28"/>
            <p:cNvGrpSpPr>
              <a:grpSpLocks/>
            </p:cNvGrpSpPr>
            <p:nvPr/>
          </p:nvGrpSpPr>
          <p:grpSpPr bwMode="auto">
            <a:xfrm>
              <a:off x="288" y="2017"/>
              <a:ext cx="3023" cy="1234"/>
              <a:chOff x="288" y="2017"/>
              <a:chExt cx="3023" cy="1234"/>
            </a:xfrm>
          </p:grpSpPr>
          <p:sp>
            <p:nvSpPr>
              <p:cNvPr id="12306" name="Line 29"/>
              <p:cNvSpPr>
                <a:spLocks noChangeShapeType="1"/>
              </p:cNvSpPr>
              <p:nvPr/>
            </p:nvSpPr>
            <p:spPr bwMode="auto">
              <a:xfrm flipV="1">
                <a:off x="1392" y="2736"/>
                <a:ext cx="0" cy="332"/>
              </a:xfrm>
              <a:prstGeom prst="line">
                <a:avLst/>
              </a:prstGeom>
              <a:noFill/>
              <a:ln w="9525">
                <a:solidFill>
                  <a:schemeClr val="tx1"/>
                </a:solidFill>
                <a:round/>
                <a:headEnd/>
                <a:tailEnd/>
              </a:ln>
            </p:spPr>
            <p:txBody>
              <a:bodyPr wrap="none"/>
              <a:lstStyle/>
              <a:p>
                <a:endParaRPr lang="en-US"/>
              </a:p>
            </p:txBody>
          </p:sp>
          <p:grpSp>
            <p:nvGrpSpPr>
              <p:cNvPr id="9" name="Group 30"/>
              <p:cNvGrpSpPr>
                <a:grpSpLocks/>
              </p:cNvGrpSpPr>
              <p:nvPr/>
            </p:nvGrpSpPr>
            <p:grpSpPr bwMode="auto">
              <a:xfrm>
                <a:off x="288" y="2017"/>
                <a:ext cx="3023" cy="1234"/>
                <a:chOff x="288" y="2017"/>
                <a:chExt cx="3023" cy="1234"/>
              </a:xfrm>
            </p:grpSpPr>
            <p:sp>
              <p:nvSpPr>
                <p:cNvPr id="12308" name="Freeform 31"/>
                <p:cNvSpPr>
                  <a:spLocks/>
                </p:cNvSpPr>
                <p:nvPr/>
              </p:nvSpPr>
              <p:spPr bwMode="auto">
                <a:xfrm>
                  <a:off x="1392" y="2020"/>
                  <a:ext cx="649" cy="984"/>
                </a:xfrm>
                <a:custGeom>
                  <a:avLst/>
                  <a:gdLst>
                    <a:gd name="T0" fmla="*/ 640 w 649"/>
                    <a:gd name="T1" fmla="*/ 984 h 984"/>
                    <a:gd name="T2" fmla="*/ 636 w 649"/>
                    <a:gd name="T3" fmla="*/ 40 h 984"/>
                    <a:gd name="T4" fmla="*/ 564 w 649"/>
                    <a:gd name="T5" fmla="*/ 0 h 984"/>
                    <a:gd name="T6" fmla="*/ 450 w 649"/>
                    <a:gd name="T7" fmla="*/ 5 h 984"/>
                    <a:gd name="T8" fmla="*/ 324 w 649"/>
                    <a:gd name="T9" fmla="*/ 104 h 984"/>
                    <a:gd name="T10" fmla="*/ 244 w 649"/>
                    <a:gd name="T11" fmla="*/ 292 h 984"/>
                    <a:gd name="T12" fmla="*/ 136 w 649"/>
                    <a:gd name="T13" fmla="*/ 532 h 984"/>
                    <a:gd name="T14" fmla="*/ 56 w 649"/>
                    <a:gd name="T15" fmla="*/ 660 h 984"/>
                    <a:gd name="T16" fmla="*/ 0 w 649"/>
                    <a:gd name="T17" fmla="*/ 720 h 984"/>
                    <a:gd name="T18" fmla="*/ 0 w 649"/>
                    <a:gd name="T19" fmla="*/ 984 h 9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9"/>
                    <a:gd name="T31" fmla="*/ 0 h 984"/>
                    <a:gd name="T32" fmla="*/ 649 w 649"/>
                    <a:gd name="T33" fmla="*/ 984 h 9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9" h="984">
                      <a:moveTo>
                        <a:pt x="640" y="984"/>
                      </a:moveTo>
                      <a:cubicBezTo>
                        <a:pt x="639" y="827"/>
                        <a:pt x="649" y="204"/>
                        <a:pt x="636" y="40"/>
                      </a:cubicBezTo>
                      <a:lnTo>
                        <a:pt x="564" y="0"/>
                      </a:lnTo>
                      <a:lnTo>
                        <a:pt x="450" y="5"/>
                      </a:lnTo>
                      <a:cubicBezTo>
                        <a:pt x="410" y="22"/>
                        <a:pt x="358" y="56"/>
                        <a:pt x="324" y="104"/>
                      </a:cubicBezTo>
                      <a:lnTo>
                        <a:pt x="244" y="292"/>
                      </a:lnTo>
                      <a:lnTo>
                        <a:pt x="136" y="532"/>
                      </a:lnTo>
                      <a:lnTo>
                        <a:pt x="56" y="660"/>
                      </a:lnTo>
                      <a:lnTo>
                        <a:pt x="0" y="720"/>
                      </a:lnTo>
                      <a:lnTo>
                        <a:pt x="0" y="984"/>
                      </a:lnTo>
                    </a:path>
                  </a:pathLst>
                </a:custGeom>
                <a:solidFill>
                  <a:srgbClr val="FF0000">
                    <a:alpha val="79999"/>
                  </a:srgbClr>
                </a:solidFill>
                <a:ln w="12700">
                  <a:noFill/>
                  <a:round/>
                  <a:headEnd/>
                  <a:tailEnd/>
                </a:ln>
              </p:spPr>
              <p:txBody>
                <a:bodyPr wrap="none"/>
                <a:lstStyle/>
                <a:p>
                  <a:endParaRPr lang="en-US"/>
                </a:p>
              </p:txBody>
            </p:sp>
            <p:grpSp>
              <p:nvGrpSpPr>
                <p:cNvPr id="10" name="Group 32"/>
                <p:cNvGrpSpPr>
                  <a:grpSpLocks/>
                </p:cNvGrpSpPr>
                <p:nvPr/>
              </p:nvGrpSpPr>
              <p:grpSpPr bwMode="auto">
                <a:xfrm>
                  <a:off x="288" y="2017"/>
                  <a:ext cx="3023" cy="1234"/>
                  <a:chOff x="288" y="2017"/>
                  <a:chExt cx="3023" cy="1234"/>
                </a:xfrm>
              </p:grpSpPr>
              <p:sp>
                <p:nvSpPr>
                  <p:cNvPr id="12310" name="Line 33"/>
                  <p:cNvSpPr>
                    <a:spLocks noChangeShapeType="1"/>
                  </p:cNvSpPr>
                  <p:nvPr/>
                </p:nvSpPr>
                <p:spPr bwMode="auto">
                  <a:xfrm flipV="1">
                    <a:off x="2032" y="2064"/>
                    <a:ext cx="0" cy="937"/>
                  </a:xfrm>
                  <a:prstGeom prst="line">
                    <a:avLst/>
                  </a:prstGeom>
                  <a:noFill/>
                  <a:ln w="9525">
                    <a:solidFill>
                      <a:schemeClr val="tx1"/>
                    </a:solidFill>
                    <a:round/>
                    <a:headEnd/>
                    <a:tailEnd/>
                  </a:ln>
                </p:spPr>
                <p:txBody>
                  <a:bodyPr wrap="none"/>
                  <a:lstStyle/>
                  <a:p>
                    <a:endParaRPr lang="en-US"/>
                  </a:p>
                </p:txBody>
              </p:sp>
              <p:sp>
                <p:nvSpPr>
                  <p:cNvPr id="12311" name="Line 34"/>
                  <p:cNvSpPr>
                    <a:spLocks noChangeShapeType="1"/>
                  </p:cNvSpPr>
                  <p:nvPr/>
                </p:nvSpPr>
                <p:spPr bwMode="auto">
                  <a:xfrm>
                    <a:off x="1902" y="2784"/>
                    <a:ext cx="0" cy="58"/>
                  </a:xfrm>
                  <a:prstGeom prst="line">
                    <a:avLst/>
                  </a:prstGeom>
                  <a:noFill/>
                  <a:ln w="9525">
                    <a:noFill/>
                    <a:round/>
                    <a:headEnd/>
                    <a:tailEnd/>
                  </a:ln>
                </p:spPr>
                <p:txBody>
                  <a:bodyPr wrap="none" anchor="ctr"/>
                  <a:lstStyle/>
                  <a:p>
                    <a:endParaRPr lang="en-US"/>
                  </a:p>
                </p:txBody>
              </p:sp>
              <p:sp>
                <p:nvSpPr>
                  <p:cNvPr id="12312" name="Text Box 35"/>
                  <p:cNvSpPr txBox="1">
                    <a:spLocks noChangeArrowheads="1"/>
                  </p:cNvSpPr>
                  <p:nvPr/>
                </p:nvSpPr>
                <p:spPr bwMode="auto">
                  <a:xfrm>
                    <a:off x="1962" y="3039"/>
                    <a:ext cx="258" cy="212"/>
                  </a:xfrm>
                  <a:prstGeom prst="rect">
                    <a:avLst/>
                  </a:prstGeom>
                  <a:noFill/>
                  <a:ln w="9525">
                    <a:noFill/>
                    <a:miter lim="800000"/>
                    <a:headEnd/>
                    <a:tailEnd/>
                  </a:ln>
                </p:spPr>
                <p:txBody>
                  <a:bodyPr wrap="none">
                    <a:spAutoFit/>
                  </a:bodyPr>
                  <a:lstStyle/>
                  <a:p>
                    <a:pPr eaLnBrk="0" hangingPunct="0">
                      <a:spcBef>
                        <a:spcPct val="0"/>
                      </a:spcBef>
                    </a:pPr>
                    <a:r>
                      <a:rPr lang="en-US" altLang="en-US" sz="1600"/>
                      <a:t>80</a:t>
                    </a:r>
                  </a:p>
                </p:txBody>
              </p:sp>
              <p:sp>
                <p:nvSpPr>
                  <p:cNvPr id="12313" name="Line 36"/>
                  <p:cNvSpPr>
                    <a:spLocks noChangeShapeType="1"/>
                  </p:cNvSpPr>
                  <p:nvPr/>
                </p:nvSpPr>
                <p:spPr bwMode="auto">
                  <a:xfrm>
                    <a:off x="2030" y="2976"/>
                    <a:ext cx="0" cy="90"/>
                  </a:xfrm>
                  <a:prstGeom prst="line">
                    <a:avLst/>
                  </a:prstGeom>
                  <a:noFill/>
                  <a:ln w="9525">
                    <a:solidFill>
                      <a:schemeClr val="tx1"/>
                    </a:solidFill>
                    <a:round/>
                    <a:headEnd/>
                    <a:tailEnd/>
                  </a:ln>
                </p:spPr>
                <p:txBody>
                  <a:bodyPr wrap="none" anchor="ctr"/>
                  <a:lstStyle/>
                  <a:p>
                    <a:endParaRPr lang="en-US"/>
                  </a:p>
                </p:txBody>
              </p:sp>
              <p:sp>
                <p:nvSpPr>
                  <p:cNvPr id="12314" name="Freeform 37"/>
                  <p:cNvSpPr>
                    <a:spLocks/>
                  </p:cNvSpPr>
                  <p:nvPr/>
                </p:nvSpPr>
                <p:spPr bwMode="auto">
                  <a:xfrm>
                    <a:off x="654" y="3014"/>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12315" name="Freeform 38"/>
                  <p:cNvSpPr>
                    <a:spLocks/>
                  </p:cNvSpPr>
                  <p:nvPr/>
                </p:nvSpPr>
                <p:spPr bwMode="auto">
                  <a:xfrm>
                    <a:off x="730" y="2017"/>
                    <a:ext cx="237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12316" name="Line 39"/>
                  <p:cNvSpPr>
                    <a:spLocks noChangeShapeType="1"/>
                  </p:cNvSpPr>
                  <p:nvPr/>
                </p:nvSpPr>
                <p:spPr bwMode="auto">
                  <a:xfrm>
                    <a:off x="1902" y="2018"/>
                    <a:ext cx="0" cy="983"/>
                  </a:xfrm>
                  <a:prstGeom prst="line">
                    <a:avLst/>
                  </a:prstGeom>
                  <a:noFill/>
                  <a:ln w="9525">
                    <a:solidFill>
                      <a:schemeClr val="tx1"/>
                    </a:solidFill>
                    <a:prstDash val="dash"/>
                    <a:round/>
                    <a:headEnd/>
                    <a:tailEnd/>
                  </a:ln>
                </p:spPr>
                <p:txBody>
                  <a:bodyPr wrap="none"/>
                  <a:lstStyle/>
                  <a:p>
                    <a:endParaRPr lang="en-US"/>
                  </a:p>
                </p:txBody>
              </p:sp>
              <p:sp>
                <p:nvSpPr>
                  <p:cNvPr id="12317" name="Text Box 40"/>
                  <p:cNvSpPr txBox="1">
                    <a:spLocks noChangeArrowheads="1"/>
                  </p:cNvSpPr>
                  <p:nvPr/>
                </p:nvSpPr>
                <p:spPr bwMode="auto">
                  <a:xfrm>
                    <a:off x="1596" y="3039"/>
                    <a:ext cx="441"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78</a:t>
                    </a:r>
                  </a:p>
                </p:txBody>
              </p:sp>
              <p:sp>
                <p:nvSpPr>
                  <p:cNvPr id="12318" name="Line 41"/>
                  <p:cNvSpPr>
                    <a:spLocks noChangeShapeType="1"/>
                  </p:cNvSpPr>
                  <p:nvPr/>
                </p:nvSpPr>
                <p:spPr bwMode="auto">
                  <a:xfrm>
                    <a:off x="1902" y="2978"/>
                    <a:ext cx="0" cy="90"/>
                  </a:xfrm>
                  <a:prstGeom prst="line">
                    <a:avLst/>
                  </a:prstGeom>
                  <a:noFill/>
                  <a:ln w="9525">
                    <a:solidFill>
                      <a:schemeClr val="tx1"/>
                    </a:solidFill>
                    <a:round/>
                    <a:headEnd/>
                    <a:tailEnd/>
                  </a:ln>
                </p:spPr>
                <p:txBody>
                  <a:bodyPr wrap="none" anchor="ctr"/>
                  <a:lstStyle/>
                  <a:p>
                    <a:endParaRPr lang="en-US"/>
                  </a:p>
                </p:txBody>
              </p:sp>
              <p:sp>
                <p:nvSpPr>
                  <p:cNvPr id="12319" name="Rectangle 42"/>
                  <p:cNvSpPr>
                    <a:spLocks noChangeArrowheads="1"/>
                  </p:cNvSpPr>
                  <p:nvPr/>
                </p:nvSpPr>
                <p:spPr bwMode="auto">
                  <a:xfrm>
                    <a:off x="648" y="2078"/>
                    <a:ext cx="1039" cy="231"/>
                  </a:xfrm>
                  <a:prstGeom prst="rect">
                    <a:avLst/>
                  </a:prstGeom>
                  <a:noFill/>
                  <a:ln w="9525">
                    <a:noFill/>
                    <a:miter lim="800000"/>
                    <a:headEnd/>
                    <a:tailEnd/>
                  </a:ln>
                </p:spPr>
                <p:txBody>
                  <a:bodyPr wrap="none">
                    <a:spAutoFit/>
                  </a:bodyPr>
                  <a:lstStyle/>
                  <a:p>
                    <a:pPr>
                      <a:spcBef>
                        <a:spcPct val="0"/>
                      </a:spcBef>
                    </a:pPr>
                    <a:r>
                      <a:rPr lang="en-US" altLang="en-US" sz="1800" i="1"/>
                      <a:t>P</a:t>
                    </a:r>
                    <a:r>
                      <a:rPr lang="en-US" altLang="en-US" sz="1800"/>
                      <a:t>(60 &lt; </a:t>
                    </a:r>
                    <a:r>
                      <a:rPr lang="en-US" altLang="en-US" sz="1800" i="1"/>
                      <a:t>x</a:t>
                    </a:r>
                    <a:r>
                      <a:rPr lang="en-US" altLang="en-US" sz="1800"/>
                      <a:t> &lt; 80)</a:t>
                    </a:r>
                    <a:endParaRPr lang="en-US" sz="1800"/>
                  </a:p>
                </p:txBody>
              </p:sp>
              <p:sp>
                <p:nvSpPr>
                  <p:cNvPr id="12320" name="Rectangle 43"/>
                  <p:cNvSpPr>
                    <a:spLocks noChangeArrowheads="1"/>
                  </p:cNvSpPr>
                  <p:nvPr/>
                </p:nvSpPr>
                <p:spPr bwMode="auto">
                  <a:xfrm>
                    <a:off x="288" y="2302"/>
                    <a:ext cx="565" cy="442"/>
                  </a:xfrm>
                  <a:prstGeom prst="rect">
                    <a:avLst/>
                  </a:prstGeom>
                  <a:noFill/>
                  <a:ln w="9525">
                    <a:noFill/>
                    <a:miter lim="800000"/>
                    <a:headEnd/>
                    <a:tailEnd/>
                  </a:ln>
                </p:spPr>
                <p:txBody>
                  <a:bodyPr wrap="none">
                    <a:spAutoFit/>
                  </a:bodyPr>
                  <a:lstStyle/>
                  <a:p>
                    <a:pPr>
                      <a:spcBef>
                        <a:spcPct val="0"/>
                      </a:spcBef>
                    </a:pPr>
                    <a:r>
                      <a:rPr lang="el-GR" altLang="en-US" sz="2000">
                        <a:solidFill>
                          <a:schemeClr val="folHlink"/>
                        </a:solidFill>
                        <a:cs typeface="Times New Roman" pitchFamily="18" charset="0"/>
                      </a:rPr>
                      <a:t>μ</a:t>
                    </a:r>
                    <a:r>
                      <a:rPr lang="en-US" altLang="en-US" sz="2000">
                        <a:solidFill>
                          <a:schemeClr val="folHlink"/>
                        </a:solidFill>
                        <a:cs typeface="Times New Roman" pitchFamily="18" charset="0"/>
                      </a:rPr>
                      <a:t> = 78</a:t>
                    </a:r>
                  </a:p>
                  <a:p>
                    <a:pPr>
                      <a:spcBef>
                        <a:spcPct val="0"/>
                      </a:spcBef>
                    </a:pPr>
                    <a:r>
                      <a:rPr lang="el-GR" altLang="en-US" sz="2000">
                        <a:solidFill>
                          <a:schemeClr val="folHlink"/>
                        </a:solidFill>
                        <a:cs typeface="Times New Roman" pitchFamily="18" charset="0"/>
                      </a:rPr>
                      <a:t>σ</a:t>
                    </a:r>
                    <a:r>
                      <a:rPr lang="en-US" altLang="en-US" sz="2000">
                        <a:solidFill>
                          <a:schemeClr val="folHlink"/>
                        </a:solidFill>
                      </a:rPr>
                      <a:t> = 8</a:t>
                    </a:r>
                    <a:endParaRPr lang="en-US" sz="2000">
                      <a:solidFill>
                        <a:schemeClr val="folHlink"/>
                      </a:solidFill>
                    </a:endParaRPr>
                  </a:p>
                </p:txBody>
              </p:sp>
              <p:sp>
                <p:nvSpPr>
                  <p:cNvPr id="12321" name="Rectangle 44"/>
                  <p:cNvSpPr>
                    <a:spLocks noChangeArrowheads="1"/>
                  </p:cNvSpPr>
                  <p:nvPr/>
                </p:nvSpPr>
                <p:spPr bwMode="auto">
                  <a:xfrm>
                    <a:off x="3126" y="2887"/>
                    <a:ext cx="185" cy="212"/>
                  </a:xfrm>
                  <a:prstGeom prst="rect">
                    <a:avLst/>
                  </a:prstGeom>
                  <a:noFill/>
                  <a:ln w="9525">
                    <a:noFill/>
                    <a:miter lim="800000"/>
                    <a:headEnd/>
                    <a:tailEnd/>
                  </a:ln>
                </p:spPr>
                <p:txBody>
                  <a:bodyPr wrap="none">
                    <a:spAutoFit/>
                  </a:bodyPr>
                  <a:lstStyle/>
                  <a:p>
                    <a:r>
                      <a:rPr lang="en-US" sz="1600" i="1"/>
                      <a:t>x</a:t>
                    </a:r>
                  </a:p>
                </p:txBody>
              </p:sp>
              <p:sp>
                <p:nvSpPr>
                  <p:cNvPr id="12322" name="Line 45"/>
                  <p:cNvSpPr>
                    <a:spLocks noChangeShapeType="1"/>
                  </p:cNvSpPr>
                  <p:nvPr/>
                </p:nvSpPr>
                <p:spPr bwMode="auto">
                  <a:xfrm>
                    <a:off x="1440" y="2304"/>
                    <a:ext cx="144" cy="192"/>
                  </a:xfrm>
                  <a:prstGeom prst="line">
                    <a:avLst/>
                  </a:prstGeom>
                  <a:noFill/>
                  <a:ln w="9525">
                    <a:solidFill>
                      <a:schemeClr val="tx1"/>
                    </a:solidFill>
                    <a:round/>
                    <a:headEnd/>
                    <a:tailEnd type="triangle" w="med" len="med"/>
                  </a:ln>
                </p:spPr>
                <p:txBody>
                  <a:bodyPr wrap="none"/>
                  <a:lstStyle/>
                  <a:p>
                    <a:endParaRPr lang="en-US"/>
                  </a:p>
                </p:txBody>
              </p:sp>
            </p:grpSp>
          </p:grpSp>
        </p:grpSp>
      </p:grpSp>
      <p:sp>
        <p:nvSpPr>
          <p:cNvPr id="47" name="Date Placeholder 46"/>
          <p:cNvSpPr>
            <a:spLocks noGrp="1"/>
          </p:cNvSpPr>
          <p:nvPr>
            <p:ph type="dt" sz="half" idx="10"/>
          </p:nvPr>
        </p:nvSpPr>
        <p:spPr/>
        <p:txBody>
          <a:bodyPr/>
          <a:lstStyle/>
          <a:p>
            <a:fld id="{B92C8DFA-0E82-4076-B795-753C7C00B25C}" type="datetime1">
              <a:rPr lang="en-US" smtClean="0"/>
              <a:t>31-May-18</a:t>
            </a:fld>
            <a:endParaRPr lang="en-US"/>
          </a:p>
        </p:txBody>
      </p:sp>
      <p:sp>
        <p:nvSpPr>
          <p:cNvPr id="48" name="Slide Number Placeholder 47"/>
          <p:cNvSpPr>
            <a:spLocks noGrp="1"/>
          </p:cNvSpPr>
          <p:nvPr>
            <p:ph type="sldNum" sz="quarter" idx="12"/>
          </p:nvPr>
        </p:nvSpPr>
        <p:spPr/>
        <p:txBody>
          <a:bodyPr/>
          <a:lstStyle/>
          <a:p>
            <a:fld id="{B3501F9E-DD97-4C64-9E33-AE28349A8AEA}" type="slidenum">
              <a:rPr lang="en-US" smtClean="0"/>
              <a:pPr/>
              <a:t>44</a:t>
            </a:fld>
            <a:endParaRPr lang="en-US"/>
          </a:p>
        </p:txBody>
      </p:sp>
      <p:sp>
        <p:nvSpPr>
          <p:cNvPr id="49" name="Footer Placeholder 48"/>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3733"/>
                                        </p:tgtEl>
                                        <p:attrNameLst>
                                          <p:attrName>style.visibility</p:attrName>
                                        </p:attrNameLst>
                                      </p:cBhvr>
                                      <p:to>
                                        <p:strVal val="visible"/>
                                      </p:to>
                                    </p:set>
                                    <p:animEffect transition="in" filter="wipe(left)">
                                      <p:cBhvr>
                                        <p:cTn id="17" dur="500"/>
                                        <p:tgtEl>
                                          <p:spTgt spid="713733"/>
                                        </p:tgtEl>
                                      </p:cBhvr>
                                    </p:animEffect>
                                  </p:childTnLst>
                                </p:cTn>
                              </p:par>
                            </p:childTnLst>
                          </p:cTn>
                        </p:par>
                        <p:par>
                          <p:cTn id="18" fill="hold">
                            <p:stCondLst>
                              <p:cond delay="500"/>
                            </p:stCondLst>
                            <p:childTnLst>
                              <p:par>
                                <p:cTn id="19" presetID="22" presetClass="entr" presetSubtype="8" fill="hold" nodeType="afterEffect">
                                  <p:stCondLst>
                                    <p:cond delay="1000"/>
                                  </p:stCondLst>
                                  <p:childTnLst>
                                    <p:set>
                                      <p:cBhvr>
                                        <p:cTn id="20" dur="1" fill="hold">
                                          <p:stCondLst>
                                            <p:cond delay="0"/>
                                          </p:stCondLst>
                                        </p:cTn>
                                        <p:tgtEl>
                                          <p:spTgt spid="713734"/>
                                        </p:tgtEl>
                                        <p:attrNameLst>
                                          <p:attrName>style.visibility</p:attrName>
                                        </p:attrNameLst>
                                      </p:cBhvr>
                                      <p:to>
                                        <p:strVal val="visible"/>
                                      </p:to>
                                    </p:set>
                                    <p:animEffect transition="in" filter="wipe(left)">
                                      <p:cBhvr>
                                        <p:cTn id="21" dur="500"/>
                                        <p:tgtEl>
                                          <p:spTgt spid="713734"/>
                                        </p:tgtEl>
                                      </p:cBhvr>
                                    </p:animEffect>
                                  </p:childTnLst>
                                </p:cTn>
                              </p:par>
                            </p:childTnLst>
                          </p:cTn>
                        </p:par>
                        <p:par>
                          <p:cTn id="22" fill="hold">
                            <p:stCondLst>
                              <p:cond delay="2000"/>
                            </p:stCondLst>
                            <p:childTnLst>
                              <p:par>
                                <p:cTn id="23" presetID="23" presetClass="entr" presetSubtype="16" fill="hold" grpId="0" nodeType="afterEffect">
                                  <p:stCondLst>
                                    <p:cond delay="0"/>
                                  </p:stCondLst>
                                  <p:childTnLst>
                                    <p:set>
                                      <p:cBhvr>
                                        <p:cTn id="24" dur="1" fill="hold">
                                          <p:stCondLst>
                                            <p:cond delay="0"/>
                                          </p:stCondLst>
                                        </p:cTn>
                                        <p:tgtEl>
                                          <p:spTgt spid="713752"/>
                                        </p:tgtEl>
                                        <p:attrNameLst>
                                          <p:attrName>style.visibility</p:attrName>
                                        </p:attrNameLst>
                                      </p:cBhvr>
                                      <p:to>
                                        <p:strVal val="visible"/>
                                      </p:to>
                                    </p:set>
                                    <p:anim calcmode="lin" valueType="num">
                                      <p:cBhvr>
                                        <p:cTn id="25" dur="500" fill="hold"/>
                                        <p:tgtEl>
                                          <p:spTgt spid="713752"/>
                                        </p:tgtEl>
                                        <p:attrNameLst>
                                          <p:attrName>ppt_w</p:attrName>
                                        </p:attrNameLst>
                                      </p:cBhvr>
                                      <p:tavLst>
                                        <p:tav tm="0">
                                          <p:val>
                                            <p:fltVal val="0"/>
                                          </p:val>
                                        </p:tav>
                                        <p:tav tm="100000">
                                          <p:val>
                                            <p:strVal val="#ppt_w"/>
                                          </p:val>
                                        </p:tav>
                                      </p:tavLst>
                                    </p:anim>
                                    <p:anim calcmode="lin" valueType="num">
                                      <p:cBhvr>
                                        <p:cTn id="26" dur="500" fill="hold"/>
                                        <p:tgtEl>
                                          <p:spTgt spid="713752"/>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13736"/>
                                        </p:tgtEl>
                                        <p:attrNameLst>
                                          <p:attrName>style.visibility</p:attrName>
                                        </p:attrNameLst>
                                      </p:cBhvr>
                                      <p:to>
                                        <p:strVal val="visible"/>
                                      </p:to>
                                    </p:set>
                                    <p:animEffect transition="in" filter="wipe(left)">
                                      <p:cBhvr>
                                        <p:cTn id="31" dur="500"/>
                                        <p:tgtEl>
                                          <p:spTgt spid="713736"/>
                                        </p:tgtEl>
                                      </p:cBhvr>
                                    </p:animEffect>
                                  </p:childTnLst>
                                </p:cTn>
                              </p:par>
                            </p:childTnLst>
                          </p:cTn>
                        </p:par>
                        <p:par>
                          <p:cTn id="32" fill="hold">
                            <p:stCondLst>
                              <p:cond delay="500"/>
                            </p:stCondLst>
                            <p:childTnLst>
                              <p:par>
                                <p:cTn id="33" presetID="22" presetClass="entr" presetSubtype="8" fill="hold" nodeType="afterEffect">
                                  <p:stCondLst>
                                    <p:cond delay="1000"/>
                                  </p:stCondLst>
                                  <p:childTnLst>
                                    <p:set>
                                      <p:cBhvr>
                                        <p:cTn id="34" dur="1" fill="hold">
                                          <p:stCondLst>
                                            <p:cond delay="0"/>
                                          </p:stCondLst>
                                        </p:cTn>
                                        <p:tgtEl>
                                          <p:spTgt spid="713737"/>
                                        </p:tgtEl>
                                        <p:attrNameLst>
                                          <p:attrName>style.visibility</p:attrName>
                                        </p:attrNameLst>
                                      </p:cBhvr>
                                      <p:to>
                                        <p:strVal val="visible"/>
                                      </p:to>
                                    </p:set>
                                    <p:animEffect transition="in" filter="wipe(left)">
                                      <p:cBhvr>
                                        <p:cTn id="35" dur="500"/>
                                        <p:tgtEl>
                                          <p:spTgt spid="713737"/>
                                        </p:tgtEl>
                                      </p:cBhvr>
                                    </p:animEffect>
                                  </p:childTnLst>
                                </p:cTn>
                              </p:par>
                            </p:childTnLst>
                          </p:cTn>
                        </p:par>
                        <p:par>
                          <p:cTn id="36" fill="hold">
                            <p:stCondLst>
                              <p:cond delay="2000"/>
                            </p:stCondLst>
                            <p:childTnLst>
                              <p:par>
                                <p:cTn id="37" presetID="23" presetClass="entr" presetSubtype="16" fill="hold" grpId="0" nodeType="afterEffect">
                                  <p:stCondLst>
                                    <p:cond delay="0"/>
                                  </p:stCondLst>
                                  <p:childTnLst>
                                    <p:set>
                                      <p:cBhvr>
                                        <p:cTn id="38" dur="1" fill="hold">
                                          <p:stCondLst>
                                            <p:cond delay="0"/>
                                          </p:stCondLst>
                                        </p:cTn>
                                        <p:tgtEl>
                                          <p:spTgt spid="713751"/>
                                        </p:tgtEl>
                                        <p:attrNameLst>
                                          <p:attrName>style.visibility</p:attrName>
                                        </p:attrNameLst>
                                      </p:cBhvr>
                                      <p:to>
                                        <p:strVal val="visible"/>
                                      </p:to>
                                    </p:set>
                                    <p:anim calcmode="lin" valueType="num">
                                      <p:cBhvr>
                                        <p:cTn id="39" dur="500" fill="hold"/>
                                        <p:tgtEl>
                                          <p:spTgt spid="713751"/>
                                        </p:tgtEl>
                                        <p:attrNameLst>
                                          <p:attrName>ppt_w</p:attrName>
                                        </p:attrNameLst>
                                      </p:cBhvr>
                                      <p:tavLst>
                                        <p:tav tm="0">
                                          <p:val>
                                            <p:fltVal val="0"/>
                                          </p:val>
                                        </p:tav>
                                        <p:tav tm="100000">
                                          <p:val>
                                            <p:strVal val="#ppt_w"/>
                                          </p:val>
                                        </p:tav>
                                      </p:tavLst>
                                    </p:anim>
                                    <p:anim calcmode="lin" valueType="num">
                                      <p:cBhvr>
                                        <p:cTn id="40" dur="500" fill="hold"/>
                                        <p:tgtEl>
                                          <p:spTgt spid="713751"/>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3732"/>
                                        </p:tgtEl>
                                        <p:attrNameLst>
                                          <p:attrName>style.visibility</p:attrName>
                                        </p:attrNameLst>
                                      </p:cBhvr>
                                      <p:to>
                                        <p:strVal val="visible"/>
                                      </p:to>
                                    </p:set>
                                    <p:animEffect transition="in" filter="wipe(left)">
                                      <p:cBhvr>
                                        <p:cTn id="45" dur="1000"/>
                                        <p:tgtEl>
                                          <p:spTgt spid="713732"/>
                                        </p:tgtEl>
                                      </p:cBhvr>
                                    </p:animEffect>
                                  </p:childTnLst>
                                </p:cTn>
                              </p:par>
                            </p:childTnLst>
                          </p:cTn>
                        </p:par>
                        <p:par>
                          <p:cTn id="46" fill="hold">
                            <p:stCondLst>
                              <p:cond delay="1000"/>
                            </p:stCondLst>
                            <p:childTnLst>
                              <p:par>
                                <p:cTn id="47" presetID="22" presetClass="entr" presetSubtype="8" fill="hold" grpId="0" nodeType="afterEffect">
                                  <p:stCondLst>
                                    <p:cond delay="500"/>
                                  </p:stCondLst>
                                  <p:childTnLst>
                                    <p:set>
                                      <p:cBhvr>
                                        <p:cTn id="48" dur="1" fill="hold">
                                          <p:stCondLst>
                                            <p:cond delay="0"/>
                                          </p:stCondLst>
                                        </p:cTn>
                                        <p:tgtEl>
                                          <p:spTgt spid="713753"/>
                                        </p:tgtEl>
                                        <p:attrNameLst>
                                          <p:attrName>style.visibility</p:attrName>
                                        </p:attrNameLst>
                                      </p:cBhvr>
                                      <p:to>
                                        <p:strVal val="visible"/>
                                      </p:to>
                                    </p:set>
                                    <p:animEffect transition="in" filter="wipe(left)">
                                      <p:cBhvr>
                                        <p:cTn id="49" dur="1000"/>
                                        <p:tgtEl>
                                          <p:spTgt spid="71375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13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2" grpId="0"/>
      <p:bldP spid="713751" grpId="0" animBg="1"/>
      <p:bldP spid="713752" grpId="0" animBg="1"/>
      <p:bldP spid="71375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152400"/>
            <a:ext cx="9144000" cy="762000"/>
          </a:xfrm>
          <a:blipFill dpi="0" rotWithShape="1">
            <a:blip r:embed="rId3"/>
            <a:srcRect/>
            <a:tile tx="0" ty="0" sx="100000" sy="100000" flip="none" algn="tl"/>
          </a:blipFill>
        </p:spPr>
        <p:txBody>
          <a:bodyPr/>
          <a:lstStyle/>
          <a:p>
            <a:pPr eaLnBrk="1" hangingPunct="1"/>
            <a:r>
              <a:rPr lang="en-US" altLang="en-US" smtClean="0"/>
              <a:t>Finding z-Scores</a:t>
            </a:r>
            <a:endParaRPr lang="en-US" smtClean="0"/>
          </a:p>
        </p:txBody>
      </p:sp>
      <p:sp>
        <p:nvSpPr>
          <p:cNvPr id="81923" name="Text Box 3"/>
          <p:cNvSpPr txBox="1">
            <a:spLocks noChangeArrowheads="1"/>
          </p:cNvSpPr>
          <p:nvPr/>
        </p:nvSpPr>
        <p:spPr bwMode="auto">
          <a:xfrm>
            <a:off x="219075" y="1174750"/>
            <a:ext cx="8924925" cy="3416320"/>
          </a:xfrm>
          <a:prstGeom prst="rect">
            <a:avLst/>
          </a:prstGeom>
          <a:noFill/>
          <a:ln w="9525">
            <a:noFill/>
            <a:miter lim="800000"/>
            <a:headEnd/>
            <a:tailEnd/>
          </a:ln>
        </p:spPr>
        <p:txBody>
          <a:bodyPr>
            <a:spAutoFit/>
          </a:bodyPr>
          <a:lstStyle/>
          <a:p>
            <a:pPr>
              <a:spcBef>
                <a:spcPct val="0"/>
              </a:spcBef>
              <a:defRPr/>
            </a:pPr>
            <a:r>
              <a:rPr lang="en-US" b="1" dirty="0"/>
              <a:t>Example</a:t>
            </a:r>
            <a:r>
              <a:rPr lang="en-US" dirty="0">
                <a:latin typeface="Times New Roman" pitchFamily="18" charset="0"/>
              </a:rPr>
              <a:t>:</a:t>
            </a:r>
          </a:p>
          <a:p>
            <a:pPr>
              <a:spcBef>
                <a:spcPct val="0"/>
              </a:spcBef>
              <a:defRPr/>
            </a:pPr>
            <a:r>
              <a:rPr lang="en-US" dirty="0"/>
              <a:t>In a certain population, the proportion of individuals with uric acid level less than a certain limit is 36.7%. </a:t>
            </a:r>
          </a:p>
          <a:p>
            <a:pPr marL="457200" indent="-457200">
              <a:spcBef>
                <a:spcPct val="0"/>
              </a:spcBef>
              <a:buFont typeface="Arial" pitchFamily="34" charset="0"/>
              <a:buChar char="•"/>
              <a:defRPr/>
            </a:pPr>
            <a:r>
              <a:rPr lang="en-US" dirty="0"/>
              <a:t>Find the </a:t>
            </a:r>
            <a:r>
              <a:rPr lang="en-US" i="1" dirty="0"/>
              <a:t>z</a:t>
            </a:r>
            <a:r>
              <a:rPr lang="en-US" dirty="0">
                <a:latin typeface="Times New Roman" pitchFamily="18" charset="0"/>
              </a:rPr>
              <a:t>-</a:t>
            </a:r>
            <a:r>
              <a:rPr lang="en-US" dirty="0"/>
              <a:t>score that corresponds to this cut of point</a:t>
            </a:r>
          </a:p>
          <a:p>
            <a:pPr>
              <a:spcBef>
                <a:spcPct val="0"/>
              </a:spcBef>
              <a:defRPr/>
            </a:pPr>
            <a:endParaRPr lang="en-US" dirty="0"/>
          </a:p>
          <a:p>
            <a:pPr>
              <a:spcBef>
                <a:spcPct val="0"/>
              </a:spcBef>
              <a:defRPr/>
            </a:pPr>
            <a:endParaRPr lang="en-US" dirty="0"/>
          </a:p>
          <a:p>
            <a:pPr>
              <a:spcBef>
                <a:spcPct val="0"/>
              </a:spcBef>
              <a:defRPr/>
            </a:pPr>
            <a:endParaRPr lang="en-US" dirty="0"/>
          </a:p>
          <a:p>
            <a:pPr>
              <a:spcBef>
                <a:spcPct val="0"/>
              </a:spcBef>
              <a:defRPr/>
            </a:pPr>
            <a:endParaRPr lang="en-US" dirty="0"/>
          </a:p>
          <a:p>
            <a:pPr>
              <a:spcBef>
                <a:spcPct val="0"/>
              </a:spcBef>
              <a:defRPr/>
            </a:pPr>
            <a:endParaRPr lang="en-US" dirty="0"/>
          </a:p>
          <a:p>
            <a:pPr>
              <a:spcBef>
                <a:spcPct val="0"/>
              </a:spcBef>
              <a:defRPr/>
            </a:pPr>
            <a:endParaRPr lang="en-US" dirty="0"/>
          </a:p>
          <a:p>
            <a:pPr>
              <a:spcBef>
                <a:spcPct val="0"/>
              </a:spcBef>
              <a:defRPr/>
            </a:pPr>
            <a:endParaRPr lang="en-US" dirty="0"/>
          </a:p>
          <a:p>
            <a:pPr>
              <a:spcBef>
                <a:spcPct val="0"/>
              </a:spcBef>
              <a:defRPr/>
            </a:pPr>
            <a:endParaRPr lang="en-US" dirty="0"/>
          </a:p>
        </p:txBody>
      </p:sp>
      <p:sp>
        <p:nvSpPr>
          <p:cNvPr id="719921" name="Text Box 49"/>
          <p:cNvSpPr txBox="1">
            <a:spLocks noChangeArrowheads="1"/>
          </p:cNvSpPr>
          <p:nvPr/>
        </p:nvSpPr>
        <p:spPr bwMode="auto">
          <a:xfrm>
            <a:off x="457200" y="5334000"/>
            <a:ext cx="8305800" cy="762000"/>
          </a:xfrm>
          <a:prstGeom prst="rect">
            <a:avLst/>
          </a:prstGeom>
          <a:noFill/>
          <a:ln w="9525">
            <a:noFill/>
            <a:miter lim="800000"/>
            <a:headEnd/>
            <a:tailEnd/>
          </a:ln>
        </p:spPr>
        <p:txBody>
          <a:bodyPr>
            <a:spAutoFit/>
          </a:bodyPr>
          <a:lstStyle/>
          <a:p>
            <a:pPr>
              <a:spcBef>
                <a:spcPct val="0"/>
              </a:spcBef>
            </a:pPr>
            <a:r>
              <a:rPr lang="en-US" sz="2200"/>
              <a:t>Find the </a:t>
            </a:r>
            <a:r>
              <a:rPr lang="en-US" sz="2200" i="1"/>
              <a:t>z</a:t>
            </a:r>
            <a:r>
              <a:rPr lang="en-US" sz="2200">
                <a:latin typeface="Times New Roman" pitchFamily="18" charset="0"/>
              </a:rPr>
              <a:t>-</a:t>
            </a:r>
            <a:r>
              <a:rPr lang="en-US" sz="2200"/>
              <a:t>score by locating 0.367 in the body of the Standard Normal Table.  Use the value closest to 0.367.</a:t>
            </a:r>
          </a:p>
        </p:txBody>
      </p:sp>
      <p:graphicFrame>
        <p:nvGraphicFramePr>
          <p:cNvPr id="720003" name="Group 131"/>
          <p:cNvGraphicFramePr>
            <a:graphicFrameLocks noGrp="1"/>
          </p:cNvGraphicFramePr>
          <p:nvPr/>
        </p:nvGraphicFramePr>
        <p:xfrm>
          <a:off x="1600200" y="4267200"/>
          <a:ext cx="7299325" cy="1053466"/>
        </p:xfrm>
        <a:graphic>
          <a:graphicData uri="http://schemas.openxmlformats.org/drawingml/2006/table">
            <a:tbl>
              <a:tblPr/>
              <a:tblGrid>
                <a:gridCol w="663575"/>
                <a:gridCol w="663575"/>
                <a:gridCol w="663575"/>
                <a:gridCol w="663575"/>
                <a:gridCol w="663575"/>
                <a:gridCol w="663575"/>
                <a:gridCol w="666750"/>
                <a:gridCol w="660400"/>
                <a:gridCol w="663575"/>
                <a:gridCol w="663575"/>
                <a:gridCol w="663575"/>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sym typeface="Symbol" pitchFamily="18" charset="2"/>
                        </a:rPr>
                        <a:t></a:t>
                      </a: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0.3 </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.3483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.3520</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.3557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.3594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.3632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.3669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.3707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.3745</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.3783</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.3821</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cs typeface="Times New Roman" pitchFamily="18" charset="0"/>
                        </a:rPr>
                        <a:t>0.2</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.3859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.3897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.3936</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.3974</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.4013</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.4052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.4090</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.4129</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.4168</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.4207</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sym typeface="Symbol" pitchFamily="18" charset="2"/>
                        </a:rPr>
                        <a:t></a:t>
                      </a:r>
                      <a:r>
                        <a:rPr kumimoji="0" lang="en-US" sz="1000" b="1" i="0" u="none" strike="noStrike" cap="none" normalizeH="0" baseline="0" smtClean="0">
                          <a:ln>
                            <a:noFill/>
                          </a:ln>
                          <a:solidFill>
                            <a:schemeClr val="tx1"/>
                          </a:solidFill>
                          <a:effectLst/>
                          <a:latin typeface="Century" pitchFamily="18" charset="0"/>
                        </a:rPr>
                        <a:t>0.1</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.4247 </a:t>
                      </a:r>
                      <a:endParaRPr kumimoji="0" lang="en-US" sz="1000" b="0" i="0" u="none" strike="noStrike" cap="none" normalizeH="0" baseline="0" dirty="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.4286</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.4325</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.4364</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.4404</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.4443</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.4483</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.4522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.4562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.4602</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2">
                        <a:alpha val="50000"/>
                      </a:schemeClr>
                    </a:solidFill>
                  </a:tcPr>
                </a:tc>
              </a:tr>
              <a:tr h="260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sym typeface="Symbol" pitchFamily="18" charset="2"/>
                        </a:rPr>
                        <a:t></a:t>
                      </a:r>
                      <a:r>
                        <a:rPr kumimoji="0" lang="en-US" sz="1000" b="1" i="0" u="none" strike="noStrike" cap="none" normalizeH="0" baseline="0" dirty="0" smtClean="0">
                          <a:ln>
                            <a:noFill/>
                          </a:ln>
                          <a:solidFill>
                            <a:schemeClr val="tx1"/>
                          </a:solidFill>
                          <a:effectLst/>
                          <a:latin typeface="Century" pitchFamily="18" charset="0"/>
                        </a:rPr>
                        <a:t>0.0</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.4641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.4681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.4724</a:t>
                      </a:r>
                      <a:endParaRPr kumimoji="0" lang="en-US" sz="1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.4761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.4801</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.4840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.4880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.4920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Century" pitchFamily="18" charset="0"/>
                          <a:cs typeface="Times New Roman" pitchFamily="18" charset="0"/>
                        </a:rPr>
                        <a:t>.4960</a:t>
                      </a:r>
                      <a:endParaRPr kumimoji="0" lang="en-US" sz="1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Century" pitchFamily="18" charset="0"/>
                          <a:cs typeface="Times New Roman" pitchFamily="18" charset="0"/>
                        </a:rPr>
                        <a:t>.5000</a:t>
                      </a:r>
                      <a:endParaRPr kumimoji="0" lang="en-US" sz="1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19990" name="Oval 118"/>
          <p:cNvSpPr>
            <a:spLocks noChangeArrowheads="1"/>
          </p:cNvSpPr>
          <p:nvPr/>
        </p:nvSpPr>
        <p:spPr bwMode="auto">
          <a:xfrm>
            <a:off x="5638800" y="4267200"/>
            <a:ext cx="596900" cy="258763"/>
          </a:xfrm>
          <a:prstGeom prst="ellipse">
            <a:avLst/>
          </a:prstGeom>
          <a:noFill/>
          <a:ln w="28575">
            <a:solidFill>
              <a:schemeClr val="folHlink"/>
            </a:solidFill>
            <a:round/>
            <a:headEnd/>
            <a:tailEnd/>
          </a:ln>
        </p:spPr>
        <p:txBody>
          <a:bodyPr wrap="none" anchor="ctr"/>
          <a:lstStyle/>
          <a:p>
            <a:endParaRPr lang="en-US"/>
          </a:p>
        </p:txBody>
      </p:sp>
      <p:sp>
        <p:nvSpPr>
          <p:cNvPr id="719995" name="Text Box 123"/>
          <p:cNvSpPr txBox="1">
            <a:spLocks noChangeArrowheads="1"/>
          </p:cNvSpPr>
          <p:nvPr/>
        </p:nvSpPr>
        <p:spPr bwMode="auto">
          <a:xfrm>
            <a:off x="457200" y="6096000"/>
            <a:ext cx="3733800" cy="427038"/>
          </a:xfrm>
          <a:prstGeom prst="rect">
            <a:avLst/>
          </a:prstGeom>
          <a:noFill/>
          <a:ln w="9525" algn="ctr">
            <a:noFill/>
            <a:miter lim="800000"/>
            <a:headEnd/>
            <a:tailEnd/>
          </a:ln>
        </p:spPr>
        <p:txBody>
          <a:bodyPr>
            <a:spAutoFit/>
          </a:bodyPr>
          <a:lstStyle/>
          <a:p>
            <a:pPr>
              <a:spcBef>
                <a:spcPct val="0"/>
              </a:spcBef>
            </a:pPr>
            <a:r>
              <a:rPr lang="en-US" sz="2200"/>
              <a:t>The </a:t>
            </a:r>
            <a:r>
              <a:rPr lang="en-US" sz="2200" i="1"/>
              <a:t>z</a:t>
            </a:r>
            <a:r>
              <a:rPr lang="en-US" sz="2200">
                <a:latin typeface="Times New Roman" pitchFamily="18" charset="0"/>
              </a:rPr>
              <a:t>-</a:t>
            </a:r>
            <a:r>
              <a:rPr lang="en-US" sz="2200"/>
              <a:t>score is </a:t>
            </a:r>
            <a:r>
              <a:rPr lang="en-US" sz="2200">
                <a:sym typeface="Symbol" pitchFamily="18" charset="2"/>
              </a:rPr>
              <a:t>0.34</a:t>
            </a:r>
            <a:r>
              <a:rPr lang="en-US" sz="2200"/>
              <a:t>.</a:t>
            </a:r>
          </a:p>
        </p:txBody>
      </p:sp>
      <p:sp>
        <p:nvSpPr>
          <p:cNvPr id="719996" name="Line 124"/>
          <p:cNvSpPr>
            <a:spLocks noChangeShapeType="1"/>
          </p:cNvSpPr>
          <p:nvPr/>
        </p:nvSpPr>
        <p:spPr bwMode="auto">
          <a:xfrm>
            <a:off x="1143000" y="4419600"/>
            <a:ext cx="355600" cy="0"/>
          </a:xfrm>
          <a:prstGeom prst="line">
            <a:avLst/>
          </a:prstGeom>
          <a:noFill/>
          <a:ln w="38100" cmpd="dbl">
            <a:solidFill>
              <a:schemeClr val="folHlink"/>
            </a:solidFill>
            <a:round/>
            <a:headEnd/>
            <a:tailEnd type="triangle" w="med" len="med"/>
          </a:ln>
        </p:spPr>
        <p:txBody>
          <a:bodyPr wrap="none"/>
          <a:lstStyle/>
          <a:p>
            <a:endParaRPr lang="en-US"/>
          </a:p>
        </p:txBody>
      </p:sp>
      <p:sp>
        <p:nvSpPr>
          <p:cNvPr id="719998" name="Line 126"/>
          <p:cNvSpPr>
            <a:spLocks noChangeShapeType="1"/>
          </p:cNvSpPr>
          <p:nvPr/>
        </p:nvSpPr>
        <p:spPr bwMode="auto">
          <a:xfrm rot="5400000">
            <a:off x="5803106" y="3874294"/>
            <a:ext cx="280988" cy="0"/>
          </a:xfrm>
          <a:prstGeom prst="line">
            <a:avLst/>
          </a:prstGeom>
          <a:noFill/>
          <a:ln w="38100" cmpd="dbl">
            <a:solidFill>
              <a:schemeClr val="folHlink"/>
            </a:solidFill>
            <a:round/>
            <a:headEnd/>
            <a:tailEnd type="triangle" w="med" len="med"/>
          </a:ln>
        </p:spPr>
        <p:txBody>
          <a:bodyPr wrap="none"/>
          <a:lstStyle/>
          <a:p>
            <a:endParaRPr lang="en-US"/>
          </a:p>
        </p:txBody>
      </p:sp>
      <p:graphicFrame>
        <p:nvGraphicFramePr>
          <p:cNvPr id="18" name="Group 129"/>
          <p:cNvGraphicFramePr>
            <a:graphicFrameLocks noGrp="1"/>
          </p:cNvGraphicFramePr>
          <p:nvPr/>
        </p:nvGraphicFramePr>
        <p:xfrm>
          <a:off x="1600200" y="3962400"/>
          <a:ext cx="7299325" cy="300038"/>
        </p:xfrm>
        <a:graphic>
          <a:graphicData uri="http://schemas.openxmlformats.org/drawingml/2006/table">
            <a:tbl>
              <a:tblPr/>
              <a:tblGrid>
                <a:gridCol w="663575"/>
                <a:gridCol w="663575"/>
                <a:gridCol w="663575"/>
                <a:gridCol w="663575"/>
                <a:gridCol w="663575"/>
                <a:gridCol w="663575"/>
                <a:gridCol w="663575"/>
                <a:gridCol w="663575"/>
                <a:gridCol w="663575"/>
                <a:gridCol w="663575"/>
                <a:gridCol w="663575"/>
              </a:tblGrid>
              <a:tr h="300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z </a:t>
                      </a:r>
                      <a:endParaRPr kumimoji="0" lang="en-US" sz="1000" b="1" i="0" u="none" strike="noStrike" cap="none" normalizeH="0" baseline="0" dirty="0" smtClean="0">
                        <a:ln>
                          <a:noFill/>
                        </a:ln>
                        <a:solidFill>
                          <a:schemeClr val="tx1"/>
                        </a:solidFill>
                        <a:effectLst/>
                        <a:latin typeface="Century"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.09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w="12700" cap="flat" cmpd="sng" algn="ctr">
                      <a:solidFill>
                        <a:schemeClr val="tx1"/>
                      </a:solidFill>
                      <a:prstDash val="solid"/>
                      <a:round/>
                      <a:headEnd type="none" w="med" len="med"/>
                      <a:tailEnd type="none" w="med" len="med"/>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.08 </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.07</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.06</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.05</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.04</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.03</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Century" pitchFamily="18" charset="0"/>
                          <a:cs typeface="Times New Roman" pitchFamily="18" charset="0"/>
                        </a:rPr>
                        <a:t>.02</a:t>
                      </a:r>
                      <a:endParaRPr kumimoji="0" lang="en-US" sz="2000" b="0" i="0" u="none" strike="noStrike" cap="none" normalizeH="0" baseline="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.01</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Century" pitchFamily="18" charset="0"/>
                          <a:cs typeface="Times New Roman" pitchFamily="18" charset="0"/>
                        </a:rPr>
                        <a:t>.00</a:t>
                      </a:r>
                      <a:endParaRPr kumimoji="0" lang="en-US" sz="2000" b="0" i="0" u="none" strike="noStrike" cap="none" normalizeH="0" baseline="0" dirty="0" smtClean="0">
                        <a:ln>
                          <a:noFill/>
                        </a:ln>
                        <a:solidFill>
                          <a:schemeClr val="tx1"/>
                        </a:solidFill>
                        <a:effectLst/>
                        <a:latin typeface="Century" pitchFamily="18" charset="0"/>
                      </a:endParaRPr>
                    </a:p>
                  </a:txBody>
                  <a:tcPr anchor="ctr" horzOverflow="overflow">
                    <a:lnL>
                      <a:noFill/>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 name="Date Placeholder 11"/>
          <p:cNvSpPr>
            <a:spLocks noGrp="1"/>
          </p:cNvSpPr>
          <p:nvPr>
            <p:ph type="dt" sz="half" idx="10"/>
          </p:nvPr>
        </p:nvSpPr>
        <p:spPr/>
        <p:txBody>
          <a:bodyPr/>
          <a:lstStyle/>
          <a:p>
            <a:fld id="{AD482409-F90E-40AB-A711-0E47102E2B2A}" type="datetime1">
              <a:rPr lang="en-US" smtClean="0"/>
              <a:t>31-May-18</a:t>
            </a:fld>
            <a:endParaRPr lang="en-US"/>
          </a:p>
        </p:txBody>
      </p:sp>
      <p:sp>
        <p:nvSpPr>
          <p:cNvPr id="13" name="Slide Number Placeholder 12"/>
          <p:cNvSpPr>
            <a:spLocks noGrp="1"/>
          </p:cNvSpPr>
          <p:nvPr>
            <p:ph type="sldNum" sz="quarter" idx="12"/>
          </p:nvPr>
        </p:nvSpPr>
        <p:spPr/>
        <p:txBody>
          <a:bodyPr/>
          <a:lstStyle/>
          <a:p>
            <a:fld id="{B3501F9E-DD97-4C64-9E33-AE28349A8AEA}" type="slidenum">
              <a:rPr lang="en-US" smtClean="0"/>
              <a:pPr/>
              <a:t>45</a:t>
            </a:fld>
            <a:endParaRPr lang="en-US"/>
          </a:p>
        </p:txBody>
      </p:sp>
      <p:sp>
        <p:nvSpPr>
          <p:cNvPr id="14" name="Footer Placeholder 13"/>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0003"/>
                                        </p:tgtEl>
                                        <p:attrNameLst>
                                          <p:attrName>style.visibility</p:attrName>
                                        </p:attrNameLst>
                                      </p:cBhvr>
                                      <p:to>
                                        <p:strVal val="visible"/>
                                      </p:to>
                                    </p:set>
                                    <p:animEffect transition="in" filter="wipe(up)">
                                      <p:cBhvr>
                                        <p:cTn id="7" dur="1000"/>
                                        <p:tgtEl>
                                          <p:spTgt spid="7200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19921"/>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grpId="0" nodeType="afterEffect">
                                  <p:stCondLst>
                                    <p:cond delay="0"/>
                                  </p:stCondLst>
                                  <p:childTnLst>
                                    <p:set>
                                      <p:cBhvr>
                                        <p:cTn id="14" dur="1" fill="hold">
                                          <p:stCondLst>
                                            <p:cond delay="0"/>
                                          </p:stCondLst>
                                        </p:cTn>
                                        <p:tgtEl>
                                          <p:spTgt spid="719990"/>
                                        </p:tgtEl>
                                        <p:attrNameLst>
                                          <p:attrName>style.visibility</p:attrName>
                                        </p:attrNameLst>
                                      </p:cBhvr>
                                      <p:to>
                                        <p:strVal val="visible"/>
                                      </p:to>
                                    </p:set>
                                    <p:animEffect transition="in" filter="wipe(left)">
                                      <p:cBhvr>
                                        <p:cTn id="15" dur="1000"/>
                                        <p:tgtEl>
                                          <p:spTgt spid="719990"/>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719996"/>
                                        </p:tgtEl>
                                        <p:attrNameLst>
                                          <p:attrName>style.visibility</p:attrName>
                                        </p:attrNameLst>
                                      </p:cBhvr>
                                      <p:to>
                                        <p:strVal val="visible"/>
                                      </p:to>
                                    </p:set>
                                    <p:animEffect transition="in" filter="fade">
                                      <p:cBhvr>
                                        <p:cTn id="20" dur="1000"/>
                                        <p:tgtEl>
                                          <p:spTgt spid="719996"/>
                                        </p:tgtEl>
                                      </p:cBhvr>
                                    </p:animEffect>
                                    <p:anim calcmode="lin" valueType="num">
                                      <p:cBhvr>
                                        <p:cTn id="21" dur="1000" fill="hold"/>
                                        <p:tgtEl>
                                          <p:spTgt spid="719996"/>
                                        </p:tgtEl>
                                        <p:attrNameLst>
                                          <p:attrName>ppt_x</p:attrName>
                                        </p:attrNameLst>
                                      </p:cBhvr>
                                      <p:tavLst>
                                        <p:tav tm="0">
                                          <p:val>
                                            <p:strVal val="#ppt_x"/>
                                          </p:val>
                                        </p:tav>
                                        <p:tav tm="100000">
                                          <p:val>
                                            <p:strVal val="#ppt_x"/>
                                          </p:val>
                                        </p:tav>
                                      </p:tavLst>
                                    </p:anim>
                                    <p:anim calcmode="lin" valueType="num">
                                      <p:cBhvr>
                                        <p:cTn id="22" dur="1000" fill="hold"/>
                                        <p:tgtEl>
                                          <p:spTgt spid="719996"/>
                                        </p:tgtEl>
                                        <p:attrNameLst>
                                          <p:attrName>ppt_y</p:attrName>
                                        </p:attrNameLst>
                                      </p:cBhvr>
                                      <p:tavLst>
                                        <p:tav tm="0">
                                          <p:val>
                                            <p:strVal val="#ppt_y-.1"/>
                                          </p:val>
                                        </p:tav>
                                        <p:tav tm="100000">
                                          <p:val>
                                            <p:strVal val="#ppt_y"/>
                                          </p:val>
                                        </p:tav>
                                      </p:tavLst>
                                    </p:anim>
                                  </p:childTnLst>
                                </p:cTn>
                              </p:par>
                              <p:par>
                                <p:cTn id="23" presetID="63" presetClass="path" presetSubtype="0" accel="50000" decel="50000" fill="hold" grpId="1" nodeType="withEffect">
                                  <p:stCondLst>
                                    <p:cond delay="0"/>
                                  </p:stCondLst>
                                  <p:childTnLst>
                                    <p:animMotion origin="layout" path="M -4.44444E-6 -0.00185 L 0.67153 -0.00185 " pathEditMode="relative" rAng="0" ptsTypes="AA">
                                      <p:cBhvr>
                                        <p:cTn id="24" dur="2000" spd="-100000" fill="hold"/>
                                        <p:tgtEl>
                                          <p:spTgt spid="719996"/>
                                        </p:tgtEl>
                                        <p:attrNameLst>
                                          <p:attrName>ppt_x</p:attrName>
                                          <p:attrName>ppt_y</p:attrName>
                                        </p:attrNameLst>
                                      </p:cBhvr>
                                      <p:rCtr x="336" y="0"/>
                                    </p:animMotion>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719998"/>
                                        </p:tgtEl>
                                        <p:attrNameLst>
                                          <p:attrName>style.visibility</p:attrName>
                                        </p:attrNameLst>
                                      </p:cBhvr>
                                      <p:to>
                                        <p:strVal val="visible"/>
                                      </p:to>
                                    </p:set>
                                    <p:anim calcmode="lin" valueType="num">
                                      <p:cBhvr additive="base">
                                        <p:cTn id="28" dur="1000" fill="hold"/>
                                        <p:tgtEl>
                                          <p:spTgt spid="719998"/>
                                        </p:tgtEl>
                                        <p:attrNameLst>
                                          <p:attrName>ppt_x</p:attrName>
                                        </p:attrNameLst>
                                      </p:cBhvr>
                                      <p:tavLst>
                                        <p:tav tm="0">
                                          <p:val>
                                            <p:strVal val="1+#ppt_w/2"/>
                                          </p:val>
                                        </p:tav>
                                        <p:tav tm="100000">
                                          <p:val>
                                            <p:strVal val="#ppt_x"/>
                                          </p:val>
                                        </p:tav>
                                      </p:tavLst>
                                    </p:anim>
                                    <p:anim calcmode="lin" valueType="num">
                                      <p:cBhvr additive="base">
                                        <p:cTn id="29" dur="1000" fill="hold"/>
                                        <p:tgtEl>
                                          <p:spTgt spid="719998"/>
                                        </p:tgtEl>
                                        <p:attrNameLst>
                                          <p:attrName>ppt_y</p:attrName>
                                        </p:attrNameLst>
                                      </p:cBhvr>
                                      <p:tavLst>
                                        <p:tav tm="0">
                                          <p:val>
                                            <p:strVal val="#ppt_y"/>
                                          </p:val>
                                        </p:tav>
                                        <p:tav tm="100000">
                                          <p:val>
                                            <p:strVal val="#ppt_y"/>
                                          </p:val>
                                        </p:tav>
                                      </p:tavLst>
                                    </p:anim>
                                  </p:childTnLst>
                                </p:cTn>
                              </p:par>
                              <p:par>
                                <p:cTn id="30" presetID="42" presetClass="path" presetSubtype="0" accel="50000" decel="50000" fill="hold" grpId="1" nodeType="withEffect">
                                  <p:stCondLst>
                                    <p:cond delay="0"/>
                                  </p:stCondLst>
                                  <p:childTnLst>
                                    <p:animMotion origin="layout" path="M 4.44444E-6 -4.81481E-6 L 4.44444E-6 0.26042 " pathEditMode="relative" rAng="0" ptsTypes="AA">
                                      <p:cBhvr>
                                        <p:cTn id="31" dur="2000" spd="-100000" fill="hold"/>
                                        <p:tgtEl>
                                          <p:spTgt spid="719998"/>
                                        </p:tgtEl>
                                        <p:attrNameLst>
                                          <p:attrName>ppt_x</p:attrName>
                                          <p:attrName>ppt_y</p:attrName>
                                        </p:attrNameLst>
                                      </p:cBhvr>
                                      <p:rCtr x="0" y="130"/>
                                    </p:animMotion>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719995"/>
                                        </p:tgtEl>
                                        <p:attrNameLst>
                                          <p:attrName>style.visibility</p:attrName>
                                        </p:attrNameLst>
                                      </p:cBhvr>
                                      <p:to>
                                        <p:strVal val="visible"/>
                                      </p:to>
                                    </p:set>
                                    <p:animEffect transition="in" filter="wipe(left)">
                                      <p:cBhvr>
                                        <p:cTn id="35" dur="1000"/>
                                        <p:tgtEl>
                                          <p:spTgt spid="719995"/>
                                        </p:tgtEl>
                                      </p:cBhvr>
                                    </p:animEffect>
                                  </p:childTnLst>
                                </p:cTn>
                              </p:par>
                            </p:childTnLst>
                          </p:cTn>
                        </p:par>
                        <p:par>
                          <p:cTn id="36" fill="hold">
                            <p:stCondLst>
                              <p:cond delay="5000"/>
                            </p:stCondLst>
                            <p:childTnLst>
                              <p:par>
                                <p:cTn id="37" presetID="22" presetClass="entr" presetSubtype="1"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21" grpId="0"/>
      <p:bldP spid="719990" grpId="0" animBg="1"/>
      <p:bldP spid="719995" grpId="0"/>
      <p:bldP spid="719996" grpId="0" animBg="1"/>
      <p:bldP spid="719996" grpId="1" animBg="1"/>
      <p:bldP spid="719998" grpId="0" animBg="1"/>
      <p:bldP spid="71999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185738"/>
            <a:ext cx="9069388" cy="723900"/>
          </a:xfrm>
          <a:blipFill dpi="0" rotWithShape="1">
            <a:blip r:embed="rId3"/>
            <a:srcRect/>
            <a:tile tx="0" ty="0" sx="100000" sy="100000" flip="none" algn="tl"/>
          </a:blipFill>
        </p:spPr>
        <p:txBody>
          <a:bodyPr/>
          <a:lstStyle/>
          <a:p>
            <a:pPr eaLnBrk="1" hangingPunct="1"/>
            <a:r>
              <a:rPr lang="en-US" altLang="en-US" sz="4000" smtClean="0"/>
              <a:t>Finding a z-Score Given a Percentile</a:t>
            </a:r>
            <a:endParaRPr lang="en-US" sz="4000" smtClean="0"/>
          </a:p>
        </p:txBody>
      </p:sp>
      <p:sp>
        <p:nvSpPr>
          <p:cNvPr id="64515" name="Text Box 3"/>
          <p:cNvSpPr txBox="1">
            <a:spLocks noChangeArrowheads="1"/>
          </p:cNvSpPr>
          <p:nvPr/>
        </p:nvSpPr>
        <p:spPr bwMode="auto">
          <a:xfrm>
            <a:off x="457200" y="1389063"/>
            <a:ext cx="7772400" cy="830262"/>
          </a:xfrm>
          <a:prstGeom prst="rect">
            <a:avLst/>
          </a:prstGeom>
          <a:noFill/>
          <a:ln w="9525">
            <a:noFill/>
            <a:miter lim="800000"/>
            <a:headEnd/>
            <a:tailEnd/>
          </a:ln>
        </p:spPr>
        <p:txBody>
          <a:bodyPr>
            <a:spAutoFit/>
          </a:bodyPr>
          <a:lstStyle/>
          <a:p>
            <a:pPr>
              <a:spcBef>
                <a:spcPct val="0"/>
              </a:spcBef>
            </a:pPr>
            <a:r>
              <a:rPr lang="en-US" b="1"/>
              <a:t>Example</a:t>
            </a:r>
            <a:r>
              <a:rPr lang="en-US">
                <a:latin typeface="Times New Roman" pitchFamily="18" charset="0"/>
              </a:rPr>
              <a:t>:</a:t>
            </a:r>
          </a:p>
          <a:p>
            <a:pPr>
              <a:spcBef>
                <a:spcPct val="0"/>
              </a:spcBef>
            </a:pPr>
            <a:r>
              <a:rPr lang="en-US"/>
              <a:t>Find the </a:t>
            </a:r>
            <a:r>
              <a:rPr lang="en-US" i="1"/>
              <a:t>z</a:t>
            </a:r>
            <a:r>
              <a:rPr lang="en-US">
                <a:latin typeface="Times New Roman" pitchFamily="18" charset="0"/>
              </a:rPr>
              <a:t>-</a:t>
            </a:r>
            <a:r>
              <a:rPr lang="en-US"/>
              <a:t>score that corresponds to </a:t>
            </a:r>
            <a:r>
              <a:rPr lang="en-US" i="1"/>
              <a:t>P75</a:t>
            </a:r>
            <a:endParaRPr lang="en-US"/>
          </a:p>
        </p:txBody>
      </p:sp>
      <p:sp>
        <p:nvSpPr>
          <p:cNvPr id="721924" name="Text Box 4"/>
          <p:cNvSpPr txBox="1">
            <a:spLocks noChangeArrowheads="1"/>
          </p:cNvSpPr>
          <p:nvPr/>
        </p:nvSpPr>
        <p:spPr bwMode="auto">
          <a:xfrm>
            <a:off x="457200" y="4749800"/>
            <a:ext cx="8305800" cy="762000"/>
          </a:xfrm>
          <a:prstGeom prst="rect">
            <a:avLst/>
          </a:prstGeom>
          <a:noFill/>
          <a:ln w="9525">
            <a:noFill/>
            <a:miter lim="800000"/>
            <a:headEnd/>
            <a:tailEnd/>
          </a:ln>
        </p:spPr>
        <p:txBody>
          <a:bodyPr>
            <a:spAutoFit/>
          </a:bodyPr>
          <a:lstStyle/>
          <a:p>
            <a:pPr>
              <a:spcBef>
                <a:spcPct val="0"/>
              </a:spcBef>
            </a:pPr>
            <a:r>
              <a:rPr lang="en-US" sz="2200"/>
              <a:t>The </a:t>
            </a:r>
            <a:r>
              <a:rPr lang="en-US" sz="2200" i="1"/>
              <a:t>z</a:t>
            </a:r>
            <a:r>
              <a:rPr lang="en-US" sz="2200">
                <a:latin typeface="Times New Roman" pitchFamily="18" charset="0"/>
              </a:rPr>
              <a:t>-</a:t>
            </a:r>
            <a:r>
              <a:rPr lang="en-US" sz="2200"/>
              <a:t>score that corresponds to </a:t>
            </a:r>
            <a:r>
              <a:rPr lang="en-US" sz="2200" i="1"/>
              <a:t>P 75 </a:t>
            </a:r>
            <a:r>
              <a:rPr lang="en-US" sz="2200" baseline="-25000"/>
              <a:t> </a:t>
            </a:r>
            <a:r>
              <a:rPr lang="en-US" sz="2200"/>
              <a:t>is the same as the </a:t>
            </a:r>
            <a:r>
              <a:rPr lang="en-US" sz="2200" i="1"/>
              <a:t>z</a:t>
            </a:r>
            <a:r>
              <a:rPr lang="en-US" sz="2200" i="1">
                <a:latin typeface="Times New Roman" pitchFamily="18" charset="0"/>
              </a:rPr>
              <a:t>-</a:t>
            </a:r>
            <a:r>
              <a:rPr lang="en-US" sz="2200"/>
              <a:t>score that corresponds to an area of 0.75.</a:t>
            </a:r>
            <a:r>
              <a:rPr lang="en-US" sz="2200" i="1"/>
              <a:t> </a:t>
            </a:r>
            <a:endParaRPr lang="en-US" sz="2200"/>
          </a:p>
        </p:txBody>
      </p:sp>
      <p:sp>
        <p:nvSpPr>
          <p:cNvPr id="721925" name="Text Box 5"/>
          <p:cNvSpPr txBox="1">
            <a:spLocks noChangeArrowheads="1"/>
          </p:cNvSpPr>
          <p:nvPr/>
        </p:nvSpPr>
        <p:spPr bwMode="auto">
          <a:xfrm>
            <a:off x="457200" y="5676900"/>
            <a:ext cx="3733800" cy="427038"/>
          </a:xfrm>
          <a:prstGeom prst="rect">
            <a:avLst/>
          </a:prstGeom>
          <a:noFill/>
          <a:ln w="9525" algn="ctr">
            <a:noFill/>
            <a:miter lim="800000"/>
            <a:headEnd/>
            <a:tailEnd/>
          </a:ln>
        </p:spPr>
        <p:txBody>
          <a:bodyPr>
            <a:spAutoFit/>
          </a:bodyPr>
          <a:lstStyle/>
          <a:p>
            <a:pPr>
              <a:spcBef>
                <a:spcPct val="0"/>
              </a:spcBef>
            </a:pPr>
            <a:r>
              <a:rPr lang="en-US" sz="2200"/>
              <a:t>The </a:t>
            </a:r>
            <a:r>
              <a:rPr lang="en-US" sz="2200" i="1"/>
              <a:t>z</a:t>
            </a:r>
            <a:r>
              <a:rPr lang="en-US" sz="2200">
                <a:latin typeface="Times New Roman" pitchFamily="18" charset="0"/>
              </a:rPr>
              <a:t>-</a:t>
            </a:r>
            <a:r>
              <a:rPr lang="en-US" sz="2200"/>
              <a:t>score is </a:t>
            </a:r>
            <a:r>
              <a:rPr lang="en-US" sz="2200">
                <a:sym typeface="Symbol" pitchFamily="18" charset="2"/>
              </a:rPr>
              <a:t>0.67</a:t>
            </a:r>
            <a:r>
              <a:rPr lang="en-US" sz="2200"/>
              <a:t>.</a:t>
            </a:r>
          </a:p>
        </p:txBody>
      </p:sp>
      <p:grpSp>
        <p:nvGrpSpPr>
          <p:cNvPr id="2" name="Group 6"/>
          <p:cNvGrpSpPr>
            <a:grpSpLocks/>
          </p:cNvGrpSpPr>
          <p:nvPr/>
        </p:nvGrpSpPr>
        <p:grpSpPr bwMode="auto">
          <a:xfrm>
            <a:off x="2190750" y="2760663"/>
            <a:ext cx="4206875" cy="1958975"/>
            <a:chOff x="1380" y="1488"/>
            <a:chExt cx="2650" cy="1234"/>
          </a:xfrm>
        </p:grpSpPr>
        <p:sp>
          <p:nvSpPr>
            <p:cNvPr id="64524" name="Line 7"/>
            <p:cNvSpPr>
              <a:spLocks noChangeShapeType="1"/>
            </p:cNvSpPr>
            <p:nvPr/>
          </p:nvSpPr>
          <p:spPr bwMode="auto">
            <a:xfrm>
              <a:off x="2628" y="2255"/>
              <a:ext cx="0" cy="58"/>
            </a:xfrm>
            <a:prstGeom prst="line">
              <a:avLst/>
            </a:prstGeom>
            <a:noFill/>
            <a:ln w="9525">
              <a:noFill/>
              <a:round/>
              <a:headEnd/>
              <a:tailEnd/>
            </a:ln>
          </p:spPr>
          <p:txBody>
            <a:bodyPr wrap="none" anchor="ctr"/>
            <a:lstStyle/>
            <a:p>
              <a:endParaRPr lang="en-US"/>
            </a:p>
          </p:txBody>
        </p:sp>
        <p:sp>
          <p:nvSpPr>
            <p:cNvPr id="64525" name="Text Box 8"/>
            <p:cNvSpPr txBox="1">
              <a:spLocks noChangeArrowheads="1"/>
            </p:cNvSpPr>
            <p:nvPr/>
          </p:nvSpPr>
          <p:spPr bwMode="auto">
            <a:xfrm>
              <a:off x="2968" y="2510"/>
              <a:ext cx="173" cy="212"/>
            </a:xfrm>
            <a:prstGeom prst="rect">
              <a:avLst/>
            </a:prstGeom>
            <a:noFill/>
            <a:ln w="9525">
              <a:noFill/>
              <a:miter lim="800000"/>
              <a:headEnd/>
              <a:tailEnd/>
            </a:ln>
          </p:spPr>
          <p:txBody>
            <a:bodyPr wrap="none">
              <a:spAutoFit/>
            </a:bodyPr>
            <a:lstStyle/>
            <a:p>
              <a:pPr eaLnBrk="0" hangingPunct="0">
                <a:spcBef>
                  <a:spcPct val="0"/>
                </a:spcBef>
              </a:pPr>
              <a:r>
                <a:rPr lang="en-US" altLang="en-US" sz="1600"/>
                <a:t>?</a:t>
              </a:r>
            </a:p>
          </p:txBody>
        </p:sp>
        <p:sp>
          <p:nvSpPr>
            <p:cNvPr id="64526" name="Line 9"/>
            <p:cNvSpPr>
              <a:spLocks noChangeShapeType="1"/>
            </p:cNvSpPr>
            <p:nvPr/>
          </p:nvSpPr>
          <p:spPr bwMode="auto">
            <a:xfrm>
              <a:off x="3068" y="2449"/>
              <a:ext cx="0" cy="90"/>
            </a:xfrm>
            <a:prstGeom prst="line">
              <a:avLst/>
            </a:prstGeom>
            <a:noFill/>
            <a:ln w="9525">
              <a:solidFill>
                <a:schemeClr val="tx1"/>
              </a:solidFill>
              <a:round/>
              <a:headEnd/>
              <a:tailEnd/>
            </a:ln>
          </p:spPr>
          <p:txBody>
            <a:bodyPr wrap="none" anchor="ctr"/>
            <a:lstStyle/>
            <a:p>
              <a:endParaRPr lang="en-US"/>
            </a:p>
          </p:txBody>
        </p:sp>
        <p:sp>
          <p:nvSpPr>
            <p:cNvPr id="64527" name="Freeform 10"/>
            <p:cNvSpPr>
              <a:spLocks/>
            </p:cNvSpPr>
            <p:nvPr/>
          </p:nvSpPr>
          <p:spPr bwMode="auto">
            <a:xfrm>
              <a:off x="1380" y="2485"/>
              <a:ext cx="2496" cy="1"/>
            </a:xfrm>
            <a:custGeom>
              <a:avLst/>
              <a:gdLst>
                <a:gd name="T0" fmla="*/ 0 w 3152"/>
                <a:gd name="T1" fmla="*/ 0 h 1"/>
                <a:gd name="T2" fmla="*/ 2 w 3152"/>
                <a:gd name="T3" fmla="*/ 0 h 1"/>
                <a:gd name="T4" fmla="*/ 0 60000 65536"/>
                <a:gd name="T5" fmla="*/ 0 60000 65536"/>
                <a:gd name="T6" fmla="*/ 0 w 3152"/>
                <a:gd name="T7" fmla="*/ 0 h 1"/>
                <a:gd name="T8" fmla="*/ 3152 w 3152"/>
                <a:gd name="T9" fmla="*/ 1 h 1"/>
              </a:gdLst>
              <a:ahLst/>
              <a:cxnLst>
                <a:cxn ang="T4">
                  <a:pos x="T0" y="T1"/>
                </a:cxn>
                <a:cxn ang="T5">
                  <a:pos x="T2" y="T3"/>
                </a:cxn>
              </a:cxnLst>
              <a:rect l="T6" t="T7" r="T8" b="T9"/>
              <a:pathLst>
                <a:path w="3152" h="1">
                  <a:moveTo>
                    <a:pt x="0" y="0"/>
                  </a:moveTo>
                  <a:lnTo>
                    <a:pt x="3152" y="0"/>
                  </a:lnTo>
                </a:path>
              </a:pathLst>
            </a:custGeom>
            <a:noFill/>
            <a:ln w="28575">
              <a:solidFill>
                <a:schemeClr val="tx1"/>
              </a:solidFill>
              <a:round/>
              <a:headEnd type="arrow" w="med" len="med"/>
              <a:tailEnd type="arrow" w="med" len="med"/>
            </a:ln>
          </p:spPr>
          <p:txBody>
            <a:bodyPr wrap="none" anchor="ctr"/>
            <a:lstStyle/>
            <a:p>
              <a:endParaRPr lang="en-US"/>
            </a:p>
          </p:txBody>
        </p:sp>
        <p:sp>
          <p:nvSpPr>
            <p:cNvPr id="64528" name="Freeform 11"/>
            <p:cNvSpPr>
              <a:spLocks/>
            </p:cNvSpPr>
            <p:nvPr/>
          </p:nvSpPr>
          <p:spPr bwMode="auto">
            <a:xfrm>
              <a:off x="1456" y="1488"/>
              <a:ext cx="2372" cy="994"/>
            </a:xfrm>
            <a:custGeom>
              <a:avLst/>
              <a:gdLst>
                <a:gd name="T0" fmla="*/ 0 w 2996"/>
                <a:gd name="T1" fmla="*/ 2 h 1213"/>
                <a:gd name="T2" fmla="*/ 2 w 2996"/>
                <a:gd name="T3" fmla="*/ 2 h 1213"/>
                <a:gd name="T4" fmla="*/ 2 w 2996"/>
                <a:gd name="T5" fmla="*/ 2 h 1213"/>
                <a:gd name="T6" fmla="*/ 2 w 2996"/>
                <a:gd name="T7" fmla="*/ 2 h 1213"/>
                <a:gd name="T8" fmla="*/ 2 w 2996"/>
                <a:gd name="T9" fmla="*/ 2 h 1213"/>
                <a:gd name="T10" fmla="*/ 2 w 2996"/>
                <a:gd name="T11" fmla="*/ 2 h 1213"/>
                <a:gd name="T12" fmla="*/ 2 w 2996"/>
                <a:gd name="T13" fmla="*/ 2 h 1213"/>
                <a:gd name="T14" fmla="*/ 2 w 2996"/>
                <a:gd name="T15" fmla="*/ 2 h 1213"/>
                <a:gd name="T16" fmla="*/ 2 w 2996"/>
                <a:gd name="T17" fmla="*/ 1 h 1213"/>
                <a:gd name="T18" fmla="*/ 2 w 2996"/>
                <a:gd name="T19" fmla="*/ 2 h 1213"/>
                <a:gd name="T20" fmla="*/ 2 w 2996"/>
                <a:gd name="T21" fmla="*/ 2 h 1213"/>
                <a:gd name="T22" fmla="*/ 2 w 2996"/>
                <a:gd name="T23" fmla="*/ 2 h 1213"/>
                <a:gd name="T24" fmla="*/ 2 w 2996"/>
                <a:gd name="T25" fmla="*/ 2 h 1213"/>
                <a:gd name="T26" fmla="*/ 2 w 2996"/>
                <a:gd name="T27" fmla="*/ 2 h 1213"/>
                <a:gd name="T28" fmla="*/ 2 w 2996"/>
                <a:gd name="T29" fmla="*/ 2 h 1213"/>
                <a:gd name="T30" fmla="*/ 2 w 2996"/>
                <a:gd name="T31" fmla="*/ 2 h 1213"/>
                <a:gd name="T32" fmla="*/ 2 w 2996"/>
                <a:gd name="T33" fmla="*/ 2 h 1213"/>
                <a:gd name="T34" fmla="*/ 2 w 2996"/>
                <a:gd name="T35" fmla="*/ 2 h 12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996"/>
                <a:gd name="T55" fmla="*/ 0 h 1213"/>
                <a:gd name="T56" fmla="*/ 2996 w 2996"/>
                <a:gd name="T57" fmla="*/ 1213 h 121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996" h="1213">
                  <a:moveTo>
                    <a:pt x="0" y="1213"/>
                  </a:moveTo>
                  <a:cubicBezTo>
                    <a:pt x="54" y="1205"/>
                    <a:pt x="222" y="1185"/>
                    <a:pt x="325" y="1159"/>
                  </a:cubicBezTo>
                  <a:cubicBezTo>
                    <a:pt x="429" y="1135"/>
                    <a:pt x="526" y="1113"/>
                    <a:pt x="616" y="1057"/>
                  </a:cubicBezTo>
                  <a:cubicBezTo>
                    <a:pt x="711" y="1001"/>
                    <a:pt x="823" y="899"/>
                    <a:pt x="895" y="820"/>
                  </a:cubicBezTo>
                  <a:cubicBezTo>
                    <a:pt x="967" y="741"/>
                    <a:pt x="1004" y="666"/>
                    <a:pt x="1048" y="583"/>
                  </a:cubicBezTo>
                  <a:cubicBezTo>
                    <a:pt x="1092" y="500"/>
                    <a:pt x="1130" y="392"/>
                    <a:pt x="1162" y="322"/>
                  </a:cubicBezTo>
                  <a:cubicBezTo>
                    <a:pt x="1194" y="252"/>
                    <a:pt x="1208" y="208"/>
                    <a:pt x="1237" y="163"/>
                  </a:cubicBezTo>
                  <a:cubicBezTo>
                    <a:pt x="1266" y="118"/>
                    <a:pt x="1296" y="76"/>
                    <a:pt x="1336" y="49"/>
                  </a:cubicBezTo>
                  <a:cubicBezTo>
                    <a:pt x="1376" y="22"/>
                    <a:pt x="1434" y="2"/>
                    <a:pt x="1480" y="1"/>
                  </a:cubicBezTo>
                  <a:cubicBezTo>
                    <a:pt x="1526" y="0"/>
                    <a:pt x="1575" y="18"/>
                    <a:pt x="1615" y="43"/>
                  </a:cubicBezTo>
                  <a:cubicBezTo>
                    <a:pt x="1655" y="68"/>
                    <a:pt x="1685" y="93"/>
                    <a:pt x="1720" y="154"/>
                  </a:cubicBezTo>
                  <a:cubicBezTo>
                    <a:pt x="1755" y="215"/>
                    <a:pt x="1798" y="346"/>
                    <a:pt x="1825" y="412"/>
                  </a:cubicBezTo>
                  <a:cubicBezTo>
                    <a:pt x="1852" y="478"/>
                    <a:pt x="1854" y="488"/>
                    <a:pt x="1885" y="550"/>
                  </a:cubicBezTo>
                  <a:cubicBezTo>
                    <a:pt x="1916" y="612"/>
                    <a:pt x="1966" y="717"/>
                    <a:pt x="2014" y="787"/>
                  </a:cubicBezTo>
                  <a:cubicBezTo>
                    <a:pt x="2062" y="857"/>
                    <a:pt x="2112" y="918"/>
                    <a:pt x="2176" y="969"/>
                  </a:cubicBezTo>
                  <a:cubicBezTo>
                    <a:pt x="2240" y="1020"/>
                    <a:pt x="2330" y="1062"/>
                    <a:pt x="2398" y="1093"/>
                  </a:cubicBezTo>
                  <a:cubicBezTo>
                    <a:pt x="2466" y="1124"/>
                    <a:pt x="2484" y="1134"/>
                    <a:pt x="2584" y="1153"/>
                  </a:cubicBezTo>
                  <a:cubicBezTo>
                    <a:pt x="2684" y="1172"/>
                    <a:pt x="2910" y="1194"/>
                    <a:pt x="2996" y="1205"/>
                  </a:cubicBezTo>
                </a:path>
              </a:pathLst>
            </a:custGeom>
            <a:noFill/>
            <a:ln w="12700">
              <a:solidFill>
                <a:schemeClr val="tx1"/>
              </a:solidFill>
              <a:round/>
              <a:headEnd/>
              <a:tailEnd/>
            </a:ln>
          </p:spPr>
          <p:txBody>
            <a:bodyPr wrap="none"/>
            <a:lstStyle/>
            <a:p>
              <a:endParaRPr lang="en-US"/>
            </a:p>
          </p:txBody>
        </p:sp>
        <p:sp>
          <p:nvSpPr>
            <p:cNvPr id="64529" name="Line 12"/>
            <p:cNvSpPr>
              <a:spLocks noChangeShapeType="1"/>
            </p:cNvSpPr>
            <p:nvPr/>
          </p:nvSpPr>
          <p:spPr bwMode="auto">
            <a:xfrm>
              <a:off x="2628" y="1489"/>
              <a:ext cx="0" cy="983"/>
            </a:xfrm>
            <a:prstGeom prst="line">
              <a:avLst/>
            </a:prstGeom>
            <a:noFill/>
            <a:ln w="9525">
              <a:solidFill>
                <a:schemeClr val="tx1"/>
              </a:solidFill>
              <a:prstDash val="dash"/>
              <a:round/>
              <a:headEnd/>
              <a:tailEnd/>
            </a:ln>
          </p:spPr>
          <p:txBody>
            <a:bodyPr wrap="none"/>
            <a:lstStyle/>
            <a:p>
              <a:endParaRPr lang="en-US"/>
            </a:p>
          </p:txBody>
        </p:sp>
        <p:sp>
          <p:nvSpPr>
            <p:cNvPr id="64530" name="Text Box 13"/>
            <p:cNvSpPr txBox="1">
              <a:spLocks noChangeArrowheads="1"/>
            </p:cNvSpPr>
            <p:nvPr/>
          </p:nvSpPr>
          <p:spPr bwMode="auto">
            <a:xfrm>
              <a:off x="2413" y="2510"/>
              <a:ext cx="370" cy="212"/>
            </a:xfrm>
            <a:prstGeom prst="rect">
              <a:avLst/>
            </a:prstGeom>
            <a:noFill/>
            <a:ln w="9525">
              <a:noFill/>
              <a:miter lim="800000"/>
              <a:headEnd/>
              <a:tailEnd/>
            </a:ln>
          </p:spPr>
          <p:txBody>
            <a:bodyPr wrap="none">
              <a:spAutoFit/>
            </a:bodyPr>
            <a:lstStyle/>
            <a:p>
              <a:pPr eaLnBrk="0" hangingPunct="0">
                <a:spcBef>
                  <a:spcPct val="0"/>
                </a:spcBef>
              </a:pPr>
              <a:r>
                <a:rPr lang="el-GR" altLang="en-US" sz="1600">
                  <a:cs typeface="Times New Roman" pitchFamily="18" charset="0"/>
                </a:rPr>
                <a:t>μ</a:t>
              </a:r>
              <a:r>
                <a:rPr lang="en-US" altLang="en-US" sz="1600">
                  <a:cs typeface="Times New Roman" pitchFamily="18" charset="0"/>
                </a:rPr>
                <a:t> =</a:t>
              </a:r>
              <a:r>
                <a:rPr lang="en-US" altLang="en-US" sz="1600"/>
                <a:t>0</a:t>
              </a:r>
            </a:p>
          </p:txBody>
        </p:sp>
        <p:sp>
          <p:nvSpPr>
            <p:cNvPr id="64531" name="Line 14"/>
            <p:cNvSpPr>
              <a:spLocks noChangeShapeType="1"/>
            </p:cNvSpPr>
            <p:nvPr/>
          </p:nvSpPr>
          <p:spPr bwMode="auto">
            <a:xfrm>
              <a:off x="2628" y="2449"/>
              <a:ext cx="0" cy="90"/>
            </a:xfrm>
            <a:prstGeom prst="line">
              <a:avLst/>
            </a:prstGeom>
            <a:noFill/>
            <a:ln w="9525">
              <a:solidFill>
                <a:schemeClr val="tx1"/>
              </a:solidFill>
              <a:round/>
              <a:headEnd/>
              <a:tailEnd/>
            </a:ln>
          </p:spPr>
          <p:txBody>
            <a:bodyPr wrap="none" anchor="ctr"/>
            <a:lstStyle/>
            <a:p>
              <a:endParaRPr lang="en-US"/>
            </a:p>
          </p:txBody>
        </p:sp>
        <p:sp>
          <p:nvSpPr>
            <p:cNvPr id="64532" name="Rectangle 15"/>
            <p:cNvSpPr>
              <a:spLocks noChangeArrowheads="1"/>
            </p:cNvSpPr>
            <p:nvPr/>
          </p:nvSpPr>
          <p:spPr bwMode="auto">
            <a:xfrm>
              <a:off x="3852" y="2358"/>
              <a:ext cx="178" cy="212"/>
            </a:xfrm>
            <a:prstGeom prst="rect">
              <a:avLst/>
            </a:prstGeom>
            <a:noFill/>
            <a:ln w="9525">
              <a:noFill/>
              <a:miter lim="800000"/>
              <a:headEnd/>
              <a:tailEnd/>
            </a:ln>
          </p:spPr>
          <p:txBody>
            <a:bodyPr wrap="none">
              <a:spAutoFit/>
            </a:bodyPr>
            <a:lstStyle/>
            <a:p>
              <a:r>
                <a:rPr lang="en-US" sz="1600" i="1"/>
                <a:t>z</a:t>
              </a:r>
            </a:p>
          </p:txBody>
        </p:sp>
        <p:sp>
          <p:nvSpPr>
            <p:cNvPr id="64533" name="Freeform 16"/>
            <p:cNvSpPr>
              <a:spLocks/>
            </p:cNvSpPr>
            <p:nvPr/>
          </p:nvSpPr>
          <p:spPr bwMode="auto">
            <a:xfrm>
              <a:off x="1447" y="1489"/>
              <a:ext cx="1622" cy="996"/>
            </a:xfrm>
            <a:custGeom>
              <a:avLst/>
              <a:gdLst>
                <a:gd name="T0" fmla="*/ 0 w 1622"/>
                <a:gd name="T1" fmla="*/ 996 h 996"/>
                <a:gd name="T2" fmla="*/ 267 w 1622"/>
                <a:gd name="T3" fmla="*/ 949 h 996"/>
                <a:gd name="T4" fmla="*/ 497 w 1622"/>
                <a:gd name="T5" fmla="*/ 866 h 996"/>
                <a:gd name="T6" fmla="*/ 718 w 1622"/>
                <a:gd name="T7" fmla="*/ 672 h 996"/>
                <a:gd name="T8" fmla="*/ 839 w 1622"/>
                <a:gd name="T9" fmla="*/ 478 h 996"/>
                <a:gd name="T10" fmla="*/ 929 w 1622"/>
                <a:gd name="T11" fmla="*/ 264 h 996"/>
                <a:gd name="T12" fmla="*/ 989 w 1622"/>
                <a:gd name="T13" fmla="*/ 134 h 996"/>
                <a:gd name="T14" fmla="*/ 1067 w 1622"/>
                <a:gd name="T15" fmla="*/ 40 h 996"/>
                <a:gd name="T16" fmla="*/ 1181 w 1622"/>
                <a:gd name="T17" fmla="*/ 1 h 996"/>
                <a:gd name="T18" fmla="*/ 1288 w 1622"/>
                <a:gd name="T19" fmla="*/ 35 h 996"/>
                <a:gd name="T20" fmla="*/ 1371 w 1622"/>
                <a:gd name="T21" fmla="*/ 126 h 996"/>
                <a:gd name="T22" fmla="*/ 1454 w 1622"/>
                <a:gd name="T23" fmla="*/ 337 h 996"/>
                <a:gd name="T24" fmla="*/ 1618 w 1622"/>
                <a:gd name="T25" fmla="*/ 670 h 996"/>
                <a:gd name="T26" fmla="*/ 1622 w 1622"/>
                <a:gd name="T27" fmla="*/ 990 h 9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2"/>
                <a:gd name="T43" fmla="*/ 0 h 996"/>
                <a:gd name="T44" fmla="*/ 1622 w 1622"/>
                <a:gd name="T45" fmla="*/ 996 h 9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2" h="996">
                  <a:moveTo>
                    <a:pt x="0" y="996"/>
                  </a:moveTo>
                  <a:cubicBezTo>
                    <a:pt x="44" y="989"/>
                    <a:pt x="184" y="971"/>
                    <a:pt x="267" y="949"/>
                  </a:cubicBezTo>
                  <a:cubicBezTo>
                    <a:pt x="349" y="930"/>
                    <a:pt x="426" y="912"/>
                    <a:pt x="497" y="866"/>
                  </a:cubicBezTo>
                  <a:cubicBezTo>
                    <a:pt x="572" y="820"/>
                    <a:pt x="661" y="736"/>
                    <a:pt x="718" y="672"/>
                  </a:cubicBezTo>
                  <a:cubicBezTo>
                    <a:pt x="775" y="607"/>
                    <a:pt x="804" y="546"/>
                    <a:pt x="839" y="478"/>
                  </a:cubicBezTo>
                  <a:cubicBezTo>
                    <a:pt x="874" y="410"/>
                    <a:pt x="904" y="321"/>
                    <a:pt x="929" y="264"/>
                  </a:cubicBezTo>
                  <a:cubicBezTo>
                    <a:pt x="955" y="206"/>
                    <a:pt x="966" y="170"/>
                    <a:pt x="989" y="134"/>
                  </a:cubicBezTo>
                  <a:cubicBezTo>
                    <a:pt x="1012" y="97"/>
                    <a:pt x="1035" y="62"/>
                    <a:pt x="1067" y="40"/>
                  </a:cubicBezTo>
                  <a:cubicBezTo>
                    <a:pt x="1099" y="18"/>
                    <a:pt x="1145" y="2"/>
                    <a:pt x="1181" y="1"/>
                  </a:cubicBezTo>
                  <a:cubicBezTo>
                    <a:pt x="1217" y="0"/>
                    <a:pt x="1256" y="15"/>
                    <a:pt x="1288" y="35"/>
                  </a:cubicBezTo>
                  <a:cubicBezTo>
                    <a:pt x="1319" y="56"/>
                    <a:pt x="1343" y="76"/>
                    <a:pt x="1371" y="126"/>
                  </a:cubicBezTo>
                  <a:cubicBezTo>
                    <a:pt x="1399" y="176"/>
                    <a:pt x="1433" y="283"/>
                    <a:pt x="1454" y="337"/>
                  </a:cubicBezTo>
                  <a:lnTo>
                    <a:pt x="1618" y="670"/>
                  </a:lnTo>
                  <a:lnTo>
                    <a:pt x="1622" y="990"/>
                  </a:lnTo>
                </a:path>
              </a:pathLst>
            </a:custGeom>
            <a:solidFill>
              <a:schemeClr val="accent2">
                <a:alpha val="79999"/>
              </a:schemeClr>
            </a:solidFill>
            <a:ln w="12700">
              <a:noFill/>
              <a:round/>
              <a:headEnd/>
              <a:tailEnd/>
            </a:ln>
          </p:spPr>
          <p:txBody>
            <a:bodyPr wrap="none"/>
            <a:lstStyle/>
            <a:p>
              <a:endParaRPr lang="en-US"/>
            </a:p>
          </p:txBody>
        </p:sp>
      </p:grpSp>
      <p:sp useBgFill="1">
        <p:nvSpPr>
          <p:cNvPr id="721937" name="Text Box 17"/>
          <p:cNvSpPr txBox="1">
            <a:spLocks noChangeArrowheads="1"/>
          </p:cNvSpPr>
          <p:nvPr/>
        </p:nvSpPr>
        <p:spPr bwMode="auto">
          <a:xfrm>
            <a:off x="4483100" y="4387850"/>
            <a:ext cx="579438" cy="336550"/>
          </a:xfrm>
          <a:prstGeom prst="rect">
            <a:avLst/>
          </a:prstGeom>
          <a:ln w="9525">
            <a:noFill/>
            <a:miter lim="800000"/>
            <a:headEnd/>
            <a:tailEnd/>
          </a:ln>
        </p:spPr>
        <p:txBody>
          <a:bodyPr wrap="none">
            <a:spAutoFit/>
          </a:bodyPr>
          <a:lstStyle/>
          <a:p>
            <a:pPr eaLnBrk="0" hangingPunct="0">
              <a:spcBef>
                <a:spcPct val="0"/>
              </a:spcBef>
            </a:pPr>
            <a:r>
              <a:rPr lang="en-US" altLang="en-US" sz="1600">
                <a:solidFill>
                  <a:schemeClr val="folHlink"/>
                </a:solidFill>
                <a:cs typeface="Times New Roman" pitchFamily="18" charset="0"/>
              </a:rPr>
              <a:t>0.67</a:t>
            </a:r>
          </a:p>
        </p:txBody>
      </p:sp>
      <p:grpSp>
        <p:nvGrpSpPr>
          <p:cNvPr id="3" name="Group 18"/>
          <p:cNvGrpSpPr>
            <a:grpSpLocks/>
          </p:cNvGrpSpPr>
          <p:nvPr/>
        </p:nvGrpSpPr>
        <p:grpSpPr bwMode="auto">
          <a:xfrm>
            <a:off x="1817688" y="3271838"/>
            <a:ext cx="1828800" cy="460375"/>
            <a:chOff x="1145" y="1810"/>
            <a:chExt cx="1152" cy="290"/>
          </a:xfrm>
        </p:grpSpPr>
        <p:sp>
          <p:nvSpPr>
            <p:cNvPr id="64522" name="Rectangle 19"/>
            <p:cNvSpPr>
              <a:spLocks noChangeArrowheads="1"/>
            </p:cNvSpPr>
            <p:nvPr/>
          </p:nvSpPr>
          <p:spPr bwMode="auto">
            <a:xfrm>
              <a:off x="1145" y="1810"/>
              <a:ext cx="883" cy="231"/>
            </a:xfrm>
            <a:prstGeom prst="rect">
              <a:avLst/>
            </a:prstGeom>
            <a:noFill/>
            <a:ln w="9525">
              <a:noFill/>
              <a:miter lim="800000"/>
              <a:headEnd/>
              <a:tailEnd/>
            </a:ln>
          </p:spPr>
          <p:txBody>
            <a:bodyPr wrap="none">
              <a:spAutoFit/>
            </a:bodyPr>
            <a:lstStyle/>
            <a:p>
              <a:pPr>
                <a:spcBef>
                  <a:spcPct val="0"/>
                </a:spcBef>
              </a:pPr>
              <a:r>
                <a:rPr lang="en-US" sz="1800"/>
                <a:t>Area = 0.75</a:t>
              </a:r>
            </a:p>
          </p:txBody>
        </p:sp>
        <p:sp>
          <p:nvSpPr>
            <p:cNvPr id="64523" name="Line 20"/>
            <p:cNvSpPr>
              <a:spLocks noChangeShapeType="1"/>
            </p:cNvSpPr>
            <p:nvPr/>
          </p:nvSpPr>
          <p:spPr bwMode="auto">
            <a:xfrm>
              <a:off x="2009" y="1956"/>
              <a:ext cx="288" cy="144"/>
            </a:xfrm>
            <a:prstGeom prst="line">
              <a:avLst/>
            </a:prstGeom>
            <a:noFill/>
            <a:ln w="9525">
              <a:solidFill>
                <a:schemeClr val="tx1"/>
              </a:solidFill>
              <a:round/>
              <a:headEnd/>
              <a:tailEnd type="triangle" w="med" len="med"/>
            </a:ln>
          </p:spPr>
          <p:txBody>
            <a:bodyPr wrap="none"/>
            <a:lstStyle/>
            <a:p>
              <a:endParaRPr lang="en-US"/>
            </a:p>
          </p:txBody>
        </p:sp>
      </p:grpSp>
      <p:sp>
        <p:nvSpPr>
          <p:cNvPr id="22" name="Date Placeholder 21"/>
          <p:cNvSpPr>
            <a:spLocks noGrp="1"/>
          </p:cNvSpPr>
          <p:nvPr>
            <p:ph type="dt" sz="half" idx="10"/>
          </p:nvPr>
        </p:nvSpPr>
        <p:spPr/>
        <p:txBody>
          <a:bodyPr/>
          <a:lstStyle/>
          <a:p>
            <a:fld id="{FE1EAD8B-C329-48DF-9345-82677F37C8E1}" type="datetime1">
              <a:rPr lang="en-US" smtClean="0"/>
              <a:t>31-May-18</a:t>
            </a:fld>
            <a:endParaRPr lang="en-US" dirty="0"/>
          </a:p>
        </p:txBody>
      </p:sp>
      <p:sp>
        <p:nvSpPr>
          <p:cNvPr id="23" name="Slide Number Placeholder 22"/>
          <p:cNvSpPr>
            <a:spLocks noGrp="1"/>
          </p:cNvSpPr>
          <p:nvPr>
            <p:ph type="sldNum" sz="quarter" idx="12"/>
          </p:nvPr>
        </p:nvSpPr>
        <p:spPr/>
        <p:txBody>
          <a:bodyPr/>
          <a:lstStyle/>
          <a:p>
            <a:fld id="{B3501F9E-DD97-4C64-9E33-AE28349A8AEA}" type="slidenum">
              <a:rPr lang="en-US" smtClean="0"/>
              <a:pPr/>
              <a:t>46</a:t>
            </a:fld>
            <a:endParaRPr lang="en-US" dirty="0"/>
          </a:p>
        </p:txBody>
      </p:sp>
      <p:sp>
        <p:nvSpPr>
          <p:cNvPr id="24" name="Footer Placeholder 23"/>
          <p:cNvSpPr>
            <a:spLocks noGrp="1"/>
          </p:cNvSpPr>
          <p:nvPr>
            <p:ph type="ftr" sz="quarter" idx="11"/>
          </p:nvPr>
        </p:nvSpPr>
        <p:spPr/>
        <p:txBody>
          <a:bodyPr/>
          <a:lstStyle/>
          <a:p>
            <a:r>
              <a:rPr lang="en-US" smtClean="0"/>
              <a:t>Probability Distributions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19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21925"/>
                                        </p:tgtEl>
                                        <p:attrNameLst>
                                          <p:attrName>style.visibility</p:attrName>
                                        </p:attrNameLst>
                                      </p:cBhvr>
                                      <p:to>
                                        <p:strVal val="visible"/>
                                      </p:to>
                                    </p:set>
                                    <p:animEffect transition="in" filter="wipe(left)">
                                      <p:cBhvr>
                                        <p:cTn id="19" dur="1000"/>
                                        <p:tgtEl>
                                          <p:spTgt spid="721925"/>
                                        </p:tgtEl>
                                      </p:cBhvr>
                                    </p:animEffect>
                                  </p:childTnLst>
                                </p:cTn>
                              </p:par>
                            </p:childTnLst>
                          </p:cTn>
                        </p:par>
                        <p:par>
                          <p:cTn id="20" fill="hold">
                            <p:stCondLst>
                              <p:cond delay="1000"/>
                            </p:stCondLst>
                            <p:childTnLst>
                              <p:par>
                                <p:cTn id="21" presetID="23" presetClass="entr" presetSubtype="16" fill="hold" grpId="0" nodeType="afterEffect">
                                  <p:stCondLst>
                                    <p:cond delay="0"/>
                                  </p:stCondLst>
                                  <p:childTnLst>
                                    <p:set>
                                      <p:cBhvr>
                                        <p:cTn id="22" dur="1" fill="hold">
                                          <p:stCondLst>
                                            <p:cond delay="0"/>
                                          </p:stCondLst>
                                        </p:cTn>
                                        <p:tgtEl>
                                          <p:spTgt spid="721937"/>
                                        </p:tgtEl>
                                        <p:attrNameLst>
                                          <p:attrName>style.visibility</p:attrName>
                                        </p:attrNameLst>
                                      </p:cBhvr>
                                      <p:to>
                                        <p:strVal val="visible"/>
                                      </p:to>
                                    </p:set>
                                    <p:anim calcmode="lin" valueType="num">
                                      <p:cBhvr>
                                        <p:cTn id="23" dur="500" fill="hold"/>
                                        <p:tgtEl>
                                          <p:spTgt spid="721937"/>
                                        </p:tgtEl>
                                        <p:attrNameLst>
                                          <p:attrName>ppt_w</p:attrName>
                                        </p:attrNameLst>
                                      </p:cBhvr>
                                      <p:tavLst>
                                        <p:tav tm="0">
                                          <p:val>
                                            <p:fltVal val="0"/>
                                          </p:val>
                                        </p:tav>
                                        <p:tav tm="100000">
                                          <p:val>
                                            <p:strVal val="#ppt_w"/>
                                          </p:val>
                                        </p:tav>
                                      </p:tavLst>
                                    </p:anim>
                                    <p:anim calcmode="lin" valueType="num">
                                      <p:cBhvr>
                                        <p:cTn id="24" dur="500" fill="hold"/>
                                        <p:tgtEl>
                                          <p:spTgt spid="7219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p:bldP spid="721925" grpId="0"/>
      <p:bldP spid="7219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solidFill>
                  <a:srgbClr val="00B0F0"/>
                </a:solidFill>
              </a:rPr>
              <a:t>Class work </a:t>
            </a:r>
            <a:endParaRPr lang="en-US" dirty="0">
              <a:solidFill>
                <a:srgbClr val="00B0F0"/>
              </a:solidFill>
            </a:endParaRP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pPr>
              <a:buFont typeface="Wingdings" pitchFamily="2" charset="2"/>
              <a:buChar char="ü"/>
            </a:pPr>
            <a:r>
              <a:rPr lang="en-US" dirty="0" smtClean="0"/>
              <a:t>For a standard normal variable Z find</a:t>
            </a:r>
          </a:p>
          <a:p>
            <a:pPr marL="914400" lvl="1" indent="-514350">
              <a:buAutoNum type="alphaLcParenR"/>
            </a:pPr>
            <a:r>
              <a:rPr lang="pl-PL" dirty="0" smtClean="0"/>
              <a:t>P(-2.2 &lt;Z&lt;1.2) </a:t>
            </a:r>
            <a:endParaRPr lang="en-US" dirty="0" smtClean="0"/>
          </a:p>
          <a:p>
            <a:pPr marL="914400" lvl="1" indent="-514350">
              <a:buAutoNum type="alphaLcParenR"/>
            </a:pPr>
            <a:r>
              <a:rPr lang="pl-PL" dirty="0" smtClean="0"/>
              <a:t>P(0&lt;Z&lt;0.96)</a:t>
            </a:r>
            <a:endParaRPr lang="en-US" dirty="0" smtClean="0"/>
          </a:p>
          <a:p>
            <a:pPr marL="914400" lvl="1" indent="-514350">
              <a:buAutoNum type="alphaLcParenR"/>
            </a:pPr>
            <a:r>
              <a:rPr lang="pl-PL" dirty="0" smtClean="0"/>
              <a:t>P(Z&gt;1.05</a:t>
            </a:r>
            <a:r>
              <a:rPr lang="pl-PL" smtClean="0"/>
              <a:t>) </a:t>
            </a:r>
            <a:endParaRPr lang="en-US" dirty="0" smtClean="0"/>
          </a:p>
          <a:p>
            <a:pPr marL="914400" lvl="1" indent="-514350">
              <a:buAutoNum type="alphaLcParenR"/>
            </a:pPr>
            <a:r>
              <a:rPr lang="pl-PL" dirty="0" smtClean="0"/>
              <a:t>p(-1.45 &lt;Z&lt;0)</a:t>
            </a:r>
            <a:endParaRPr lang="en-US" dirty="0" smtClean="0"/>
          </a:p>
          <a:p>
            <a:pPr>
              <a:buFont typeface="Wingdings" pitchFamily="2" charset="2"/>
              <a:buChar char="ü"/>
            </a:pPr>
            <a:r>
              <a:rPr lang="en-US" dirty="0" smtClean="0"/>
              <a:t>If X is normally distributed with μ = 12 and  = 4.</a:t>
            </a:r>
          </a:p>
          <a:p>
            <a:r>
              <a:rPr lang="en-US" dirty="0" smtClean="0"/>
              <a:t>Find the probability of</a:t>
            </a:r>
          </a:p>
          <a:p>
            <a:pPr lvl="1">
              <a:buNone/>
            </a:pPr>
            <a:r>
              <a:rPr lang="en-US" dirty="0" err="1" smtClean="0"/>
              <a:t>i</a:t>
            </a:r>
            <a:r>
              <a:rPr lang="en-US" dirty="0" smtClean="0"/>
              <a:t>. X&gt;20</a:t>
            </a:r>
          </a:p>
          <a:p>
            <a:pPr lvl="1">
              <a:buNone/>
            </a:pPr>
            <a:r>
              <a:rPr lang="en-US" dirty="0" smtClean="0"/>
              <a:t>ii. X&lt;20</a:t>
            </a:r>
          </a:p>
          <a:p>
            <a:pPr lvl="1">
              <a:buNone/>
            </a:pPr>
            <a:r>
              <a:rPr lang="en-US" dirty="0" smtClean="0"/>
              <a:t>iii. 0 &lt;X &lt; 12</a:t>
            </a:r>
          </a:p>
          <a:p>
            <a:pPr lvl="1">
              <a:buNone/>
            </a:pPr>
            <a:r>
              <a:rPr lang="en-US" dirty="0" smtClean="0"/>
              <a:t>iv. Find a when (X &gt; a) = 0.24</a:t>
            </a:r>
          </a:p>
          <a:p>
            <a:pPr lvl="1">
              <a:buNone/>
            </a:pPr>
            <a:r>
              <a:rPr lang="en-US" dirty="0" smtClean="0"/>
              <a:t>V. Find b and c when P(b &lt; X &lt; c) = 0.5 and P(X &gt; c) = 0.25</a:t>
            </a:r>
            <a:endParaRPr lang="en-US" dirty="0"/>
          </a:p>
        </p:txBody>
      </p:sp>
      <p:sp>
        <p:nvSpPr>
          <p:cNvPr id="4" name="Date Placeholder 3"/>
          <p:cNvSpPr>
            <a:spLocks noGrp="1"/>
          </p:cNvSpPr>
          <p:nvPr>
            <p:ph type="dt" sz="half" idx="10"/>
          </p:nvPr>
        </p:nvSpPr>
        <p:spPr/>
        <p:txBody>
          <a:bodyPr/>
          <a:lstStyle/>
          <a:p>
            <a:fld id="{6C910942-F2A9-4072-B8E2-C0FFD90EFFC1}"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52" name="Group 884"/>
          <p:cNvGraphicFramePr>
            <a:graphicFrameLocks noGrp="1"/>
          </p:cNvGraphicFramePr>
          <p:nvPr>
            <p:extLst>
              <p:ext uri="{D42A27DB-BD31-4B8C-83A1-F6EECF244321}">
                <p14:modId xmlns:p14="http://schemas.microsoft.com/office/powerpoint/2010/main" val="732579608"/>
              </p:ext>
            </p:extLst>
          </p:nvPr>
        </p:nvGraphicFramePr>
        <p:xfrm>
          <a:off x="457200" y="1143000"/>
          <a:ext cx="8458199" cy="5115717"/>
        </p:xfrm>
        <a:graphic>
          <a:graphicData uri="http://schemas.openxmlformats.org/drawingml/2006/table">
            <a:tbl>
              <a:tblPr/>
              <a:tblGrid>
                <a:gridCol w="828199"/>
                <a:gridCol w="702647"/>
                <a:gridCol w="704850"/>
                <a:gridCol w="704850"/>
                <a:gridCol w="702646"/>
                <a:gridCol w="709256"/>
                <a:gridCol w="696040"/>
                <a:gridCol w="702647"/>
                <a:gridCol w="704850"/>
                <a:gridCol w="704850"/>
                <a:gridCol w="1297364"/>
              </a:tblGrid>
              <a:tr h="302037">
                <a:tc gridSpan="11">
                  <a:txBody>
                    <a:bodyPr/>
                    <a:lstStyle/>
                    <a:p>
                      <a:pPr marL="0" marR="0" lvl="0" indent="0" algn="l" defTabSz="914400" rtl="0" eaLnBrk="1" fontAlgn="base" latinLnBrk="0" hangingPunct="1">
                        <a:lnSpc>
                          <a:spcPct val="115000"/>
                        </a:lnSpc>
                        <a:spcBef>
                          <a:spcPct val="0"/>
                        </a:spcBef>
                        <a:spcAft>
                          <a:spcPct val="0"/>
                        </a:spcAft>
                        <a:buClr>
                          <a:schemeClr val="tx1"/>
                        </a:buClr>
                        <a:buSzPct val="70000"/>
                        <a:buFontTx/>
                        <a:buNone/>
                        <a:tabLst/>
                      </a:pPr>
                      <a:r>
                        <a:rPr kumimoji="0" lang="en-US" sz="500" b="1" i="0" u="none" strike="noStrike" cap="none" normalizeH="0" baseline="0" dirty="0" smtClean="0">
                          <a:ln>
                            <a:noFill/>
                          </a:ln>
                          <a:solidFill>
                            <a:schemeClr val="tx2"/>
                          </a:solidFill>
                          <a:effectLst/>
                          <a:latin typeface="Times New Roman" pitchFamily="18" charset="0"/>
                          <a:cs typeface="Times New Roman" pitchFamily="18" charset="0"/>
                        </a:rPr>
                        <a:t>                                                                                                                                                                                      </a:t>
                      </a:r>
                      <a:r>
                        <a:rPr kumimoji="0" lang="en-US" sz="1100" b="1" i="0" u="none" strike="noStrike" cap="none" normalizeH="0" baseline="0" dirty="0" smtClean="0">
                          <a:ln>
                            <a:noFill/>
                          </a:ln>
                          <a:solidFill>
                            <a:schemeClr val="tx2"/>
                          </a:solidFill>
                          <a:effectLst/>
                          <a:latin typeface="Times New Roman" pitchFamily="18" charset="0"/>
                          <a:cs typeface="Times New Roman" pitchFamily="18" charset="0"/>
                        </a:rPr>
                        <a:t>Area between 0 and z</a:t>
                      </a:r>
                      <a:r>
                        <a:rPr kumimoji="0" lang="en-US" sz="500" b="0" i="0" u="none" strike="noStrike" cap="none" normalizeH="0" baseline="0" dirty="0" smtClean="0">
                          <a:ln>
                            <a:noFill/>
                          </a:ln>
                          <a:solidFill>
                            <a:schemeClr val="tx2"/>
                          </a:solidFill>
                          <a:effectLst/>
                          <a:latin typeface="Times New Roman" pitchFamily="18" charset="0"/>
                          <a:cs typeface="Times New Roman" pitchFamily="18" charset="0"/>
                        </a:rPr>
                        <a:t/>
                      </a:r>
                      <a:br>
                        <a:rPr kumimoji="0" lang="en-US" sz="500" b="0" i="0" u="none" strike="noStrike" cap="none" normalizeH="0" baseline="0" dirty="0" smtClean="0">
                          <a:ln>
                            <a:noFill/>
                          </a:ln>
                          <a:solidFill>
                            <a:schemeClr val="tx2"/>
                          </a:solidFill>
                          <a:effectLst/>
                          <a:latin typeface="Times New Roman" pitchFamily="18" charset="0"/>
                          <a:cs typeface="Times New Roman" pitchFamily="18" charset="0"/>
                        </a:rPr>
                      </a:br>
                      <a:endParaRPr kumimoji="0" lang="en-US" sz="500" b="0" i="0" u="none" strike="noStrike" cap="none" normalizeH="0" baseline="0" dirty="0" smtClean="0">
                        <a:ln>
                          <a:noFill/>
                        </a:ln>
                        <a:solidFill>
                          <a:schemeClr val="tx2"/>
                        </a:solidFill>
                        <a:effectLst/>
                        <a:latin typeface="Times New Roman" pitchFamily="18" charset="0"/>
                        <a:cs typeface="Times New Roman" pitchFamily="18" charset="0"/>
                      </a:endParaRPr>
                    </a:p>
                  </a:txBody>
                  <a:tcPr marL="15963" marR="15963" marT="15963" marB="1596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dirty="0" smtClean="0">
                          <a:ln>
                            <a:noFill/>
                          </a:ln>
                          <a:solidFill>
                            <a:schemeClr val="tx2"/>
                          </a:solidFill>
                          <a:effectLst/>
                          <a:latin typeface="Times New Roman" pitchFamily="18" charset="0"/>
                          <a:cs typeface="Times New Roman" pitchFamily="18" charset="0"/>
                        </a:rPr>
                        <a:t> </a:t>
                      </a:r>
                      <a:endParaRPr kumimoji="0" lang="en-US" sz="10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dirty="0" smtClean="0">
                          <a:ln>
                            <a:noFill/>
                          </a:ln>
                          <a:solidFill>
                            <a:schemeClr val="tx2"/>
                          </a:solidFill>
                          <a:effectLst/>
                          <a:latin typeface="Times New Roman" pitchFamily="18" charset="0"/>
                          <a:cs typeface="Times New Roman" pitchFamily="18" charset="0"/>
                        </a:rPr>
                        <a:t>0.00 </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0.01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0.02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0.03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0.04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0.05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0.06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0.07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0.08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1" i="0" u="none" strike="noStrike" cap="none" normalizeH="0" baseline="0" smtClean="0">
                          <a:ln>
                            <a:noFill/>
                          </a:ln>
                          <a:solidFill>
                            <a:schemeClr val="tx2"/>
                          </a:solidFill>
                          <a:effectLst/>
                          <a:latin typeface="Times New Roman" pitchFamily="18" charset="0"/>
                          <a:cs typeface="Times New Roman" pitchFamily="18" charset="0"/>
                        </a:rPr>
                        <a:t>0.09 </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dirty="0" smtClean="0">
                          <a:ln>
                            <a:noFill/>
                          </a:ln>
                          <a:solidFill>
                            <a:schemeClr val="tx2"/>
                          </a:solidFill>
                          <a:effectLst/>
                          <a:latin typeface="Times New Roman" pitchFamily="18" charset="0"/>
                          <a:cs typeface="Times New Roman" pitchFamily="18" charset="0"/>
                        </a:rPr>
                        <a:t>0.0</a:t>
                      </a:r>
                      <a:endParaRPr kumimoji="0" lang="en-US" sz="10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0.0000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0.0040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0.0080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0.0120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0.0160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0.0199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0.0239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0.0279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0.0319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0.0359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0.1</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0.0398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0.0438</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0.0478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0.0517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0.0557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0.0596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0.0636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0.0675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0.0714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0.0753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0.2</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0.0793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0.0832</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0.0871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0.0910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0.0948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0.0987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0.1026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0.1064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0.1103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0.1141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0.3</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0.1179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0.1217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0.1255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0.1293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0.1331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0.1368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0.1406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0.1443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0.1480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0.1517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0.4</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0.1554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0.1591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0.1628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0.1664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0.1700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0.1736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0.1772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0.1808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0.1844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0.1879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0.5</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0.1915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0.1950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0.1985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0.2019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0.2054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0.2088</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0.2123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0.2157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0.2190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0.2224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0.6</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0.2257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0.2291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0.2324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0.2357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0.2389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0.2422</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0.2454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0.2486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0.2517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0.2549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0.7</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0.2580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0.2611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0.2642</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0.2673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0.2704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0.2734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0.2764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0.2794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0.2823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0.2852</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0.8</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0.2881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0.2910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0.2939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0.2967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0.2995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0.3023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0.3051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0.3078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0.3106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0.3133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0.9</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0.3159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0.3186</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0.3212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0.3238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0.3264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0.3289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0.3315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0.3340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0.3365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0.3389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1.0</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0.3413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0.3438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0.3461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0.3485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0.3508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0.3531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0.3554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0.3577</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0.3599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0.3621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1.1</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0.3643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0.3665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0.3686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0.3708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0.3729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0.3749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0.3770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0.3790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0.3810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0.3830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1.2</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0.3849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0.3869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0.3888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0.3907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0.3925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0.3944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0.3962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0.3980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0.3997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0.4015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1.3</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0.4032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0.4049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0.4066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0.4082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0.4099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0.4115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0.4131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0.4147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0.4162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0.4177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1.4</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0.4192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0.4207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0.4222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0.4236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0.4251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0.4265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0.4279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0.4292</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0.4306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0.4319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1.5</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0.4332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0.4345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0.4357</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0.4370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0.4382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0.4394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0.4406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0.4418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0.4429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0.4441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1.6</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0.4452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0.4463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0.4474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0.4484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0.4495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0.4505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0.4515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0.4525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0.4535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0.4545</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1.7</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0.4554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0.4564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0.4573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0.4582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0.4591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0.4599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0.4608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0.4616</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0.4625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0.4633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1.8</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0.4641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0.4649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0.4656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0.4664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0.4671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0.4678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0.4686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0.4693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0.4699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0.4706</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1.9</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0.4713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0.4719</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0.4726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0.4732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0.4738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0.4744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0.4750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0.4756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0.4761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0.4767</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2.0</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0.4772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0.4778</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0.4783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0.4788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0.4793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0.4798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0.4803</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0.4808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0.4812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0.4817</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2.1</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0.4821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0.4826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0.4830</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0.4834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0.4838</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0.4842</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0.4846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0.4850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0.4854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0.4857</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smtClean="0">
                          <a:ln>
                            <a:noFill/>
                          </a:ln>
                          <a:solidFill>
                            <a:schemeClr val="tx2"/>
                          </a:solidFill>
                          <a:effectLst/>
                          <a:latin typeface="Times New Roman" pitchFamily="18" charset="0"/>
                          <a:cs typeface="Times New Roman" pitchFamily="18" charset="0"/>
                        </a:rPr>
                        <a:t>2.2</a:t>
                      </a:r>
                      <a:endParaRPr kumimoji="0" lang="en-US" sz="10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0.4861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0.4864</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0.4868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0.4871</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0.4875</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0.4878</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0.4881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0.4884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0.4887</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0.4890</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r h="192135">
                <a:tc>
                  <a:txBody>
                    <a:bodyPr/>
                    <a:lstStyle/>
                    <a:p>
                      <a:pPr marL="0" marR="0" lvl="0" indent="0" algn="ctr" defTabSz="914400" rtl="0" eaLnBrk="1" fontAlgn="base" latinLnBrk="0" hangingPunct="1">
                        <a:lnSpc>
                          <a:spcPts val="1220"/>
                        </a:lnSpc>
                        <a:spcBef>
                          <a:spcPct val="0"/>
                        </a:spcBef>
                        <a:spcAft>
                          <a:spcPct val="0"/>
                        </a:spcAft>
                        <a:buClr>
                          <a:schemeClr val="tx1"/>
                        </a:buClr>
                        <a:buSzPct val="70000"/>
                        <a:buFontTx/>
                        <a:buNone/>
                        <a:tabLst/>
                      </a:pPr>
                      <a:r>
                        <a:rPr kumimoji="0" lang="en-US" sz="1000" b="1" i="0" u="none" strike="noStrike" cap="none" normalizeH="0" baseline="0" dirty="0" smtClean="0">
                          <a:ln>
                            <a:noFill/>
                          </a:ln>
                          <a:solidFill>
                            <a:schemeClr val="tx2"/>
                          </a:solidFill>
                          <a:effectLst/>
                          <a:latin typeface="Times New Roman" pitchFamily="18" charset="0"/>
                          <a:cs typeface="Times New Roman" pitchFamily="18" charset="0"/>
                        </a:rPr>
                        <a:t>2.3</a:t>
                      </a:r>
                      <a:endParaRPr kumimoji="0" lang="en-US" sz="10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0.4893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0.4896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0.4898</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0.4901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0.4904</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smtClean="0">
                          <a:ln>
                            <a:noFill/>
                          </a:ln>
                          <a:solidFill>
                            <a:schemeClr val="tx2"/>
                          </a:solidFill>
                          <a:effectLst/>
                          <a:latin typeface="Times New Roman" pitchFamily="18" charset="0"/>
                          <a:cs typeface="Times New Roman" pitchFamily="18" charset="0"/>
                        </a:rPr>
                        <a:t>0.4906</a:t>
                      </a:r>
                      <a:endParaRPr kumimoji="0" lang="en-US" sz="1100" b="0" i="0" u="none" strike="noStrike" cap="none" normalizeH="0" baseline="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0.4909</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0.4911</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0.4913</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c>
                  <a:txBody>
                    <a:bodyPr/>
                    <a:lstStyle/>
                    <a:p>
                      <a:pPr marL="0" marR="0" lvl="0" indent="0" algn="l" defTabSz="914400" rtl="0" eaLnBrk="1" fontAlgn="base" latinLnBrk="0" hangingPunct="1">
                        <a:lnSpc>
                          <a:spcPts val="1220"/>
                        </a:lnSpc>
                        <a:spcBef>
                          <a:spcPct val="0"/>
                        </a:spcBef>
                        <a:spcAft>
                          <a:spcPct val="0"/>
                        </a:spcAft>
                        <a:buClr>
                          <a:schemeClr val="tx1"/>
                        </a:buClr>
                        <a:buSzPct val="70000"/>
                        <a:buFontTx/>
                        <a:buNone/>
                        <a:tabLst/>
                      </a:pPr>
                      <a:r>
                        <a:rPr kumimoji="0" lang="en-US" sz="1100" b="0" i="0" u="none" strike="noStrike" cap="none" normalizeH="0" baseline="0" dirty="0" smtClean="0">
                          <a:ln>
                            <a:noFill/>
                          </a:ln>
                          <a:solidFill>
                            <a:schemeClr val="tx2"/>
                          </a:solidFill>
                          <a:effectLst/>
                          <a:latin typeface="Times New Roman" pitchFamily="18" charset="0"/>
                          <a:cs typeface="Times New Roman" pitchFamily="18" charset="0"/>
                        </a:rPr>
                        <a:t>0.4916</a:t>
                      </a:r>
                      <a:endParaRPr kumimoji="0" lang="en-US" sz="1100" b="0" i="0" u="none" strike="noStrike" cap="none" normalizeH="0" baseline="0" dirty="0" smtClean="0">
                        <a:ln>
                          <a:noFill/>
                        </a:ln>
                        <a:solidFill>
                          <a:schemeClr val="tx2"/>
                        </a:solidFill>
                        <a:effectLst/>
                        <a:latin typeface="Arial" pitchFamily="34" charset="0"/>
                        <a:ea typeface="Calibri" pitchFamily="34" charset="0"/>
                        <a:cs typeface="Times New Roman" pitchFamily="18" charset="0"/>
                      </a:endParaRPr>
                    </a:p>
                  </a:txBody>
                  <a:tcPr marL="15963" marR="15963" marT="15963" marB="1596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3"/>
                      <a:tile tx="0" ty="0" sx="100000" sy="100000" flip="none" algn="tl"/>
                    </a:blipFill>
                  </a:tcPr>
                </a:tc>
              </a:tr>
            </a:tbl>
          </a:graphicData>
        </a:graphic>
      </p:graphicFrame>
      <p:pic>
        <p:nvPicPr>
          <p:cNvPr id="66877" name="Picture 1" descr="http://www.statsoft.com/textbook/graphics/z_chart.jpg"/>
          <p:cNvPicPr>
            <a:picLocks noChangeAspect="1" noChangeArrowheads="1"/>
          </p:cNvPicPr>
          <p:nvPr/>
        </p:nvPicPr>
        <p:blipFill>
          <a:blip r:embed="rId4"/>
          <a:srcRect/>
          <a:stretch>
            <a:fillRect/>
          </a:stretch>
        </p:blipFill>
        <p:spPr bwMode="auto">
          <a:xfrm>
            <a:off x="685800" y="476250"/>
            <a:ext cx="647700" cy="361950"/>
          </a:xfrm>
          <a:prstGeom prst="rect">
            <a:avLst/>
          </a:prstGeom>
          <a:noFill/>
          <a:ln w="9525">
            <a:noFill/>
            <a:miter lim="800000"/>
            <a:headEnd/>
            <a:tailEnd/>
          </a:ln>
        </p:spPr>
      </p:pic>
      <p:sp>
        <p:nvSpPr>
          <p:cNvPr id="5" name="Slide Number Placeholder 4"/>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488E19FB-AFC4-4126-BB02-B08AC941E290}" type="slidenum">
              <a:rPr lang="en-US" sz="1200">
                <a:solidFill>
                  <a:schemeClr val="tx1">
                    <a:tint val="75000"/>
                  </a:schemeClr>
                </a:solidFill>
                <a:latin typeface="Tahoma" pitchFamily="34" charset="0"/>
              </a:rPr>
              <a:pPr algn="r" eaLnBrk="0" hangingPunct="0">
                <a:defRPr/>
              </a:pPr>
              <a:t>48</a:t>
            </a:fld>
            <a:endParaRPr lang="en-US" sz="1200">
              <a:solidFill>
                <a:schemeClr val="tx1">
                  <a:tint val="75000"/>
                </a:schemeClr>
              </a:solidFill>
              <a:latin typeface="Tahoma" pitchFamily="34" charset="0"/>
            </a:endParaRPr>
          </a:p>
        </p:txBody>
      </p:sp>
      <p:sp>
        <p:nvSpPr>
          <p:cNvPr id="66879" name="Title 1"/>
          <p:cNvSpPr>
            <a:spLocks noGrp="1"/>
          </p:cNvSpPr>
          <p:nvPr>
            <p:ph type="title" idx="4294967295"/>
          </p:nvPr>
        </p:nvSpPr>
        <p:spPr>
          <a:xfrm>
            <a:off x="838200" y="304800"/>
            <a:ext cx="7239000" cy="533400"/>
          </a:xfrm>
        </p:spPr>
        <p:txBody>
          <a:bodyPr>
            <a:normAutofit fontScale="90000"/>
          </a:bodyPr>
          <a:lstStyle/>
          <a:p>
            <a:pPr eaLnBrk="1" hangingPunct="1"/>
            <a:r>
              <a:rPr lang="en-US" sz="4000" smtClean="0">
                <a:solidFill>
                  <a:srgbClr val="0000FF"/>
                </a:solidFill>
              </a:rPr>
              <a:t>Table : Normal distribution </a:t>
            </a:r>
          </a:p>
        </p:txBody>
      </p:sp>
      <p:sp>
        <p:nvSpPr>
          <p:cNvPr id="7" name="Date Placeholder 6"/>
          <p:cNvSpPr>
            <a:spLocks noGrp="1"/>
          </p:cNvSpPr>
          <p:nvPr>
            <p:ph type="dt" sz="half" idx="10"/>
          </p:nvPr>
        </p:nvSpPr>
        <p:spPr/>
        <p:txBody>
          <a:bodyPr/>
          <a:lstStyle/>
          <a:p>
            <a:fld id="{C9F28249-CF1F-442E-85A7-D2E5142147D8}" type="datetime1">
              <a:rPr lang="en-US" smtClean="0"/>
              <a:t>31-May-18</a:t>
            </a:fld>
            <a:endParaRPr lang="en-US"/>
          </a:p>
        </p:txBody>
      </p:sp>
      <p:sp>
        <p:nvSpPr>
          <p:cNvPr id="8" name="Footer Placeholder 7"/>
          <p:cNvSpPr>
            <a:spLocks noGrp="1"/>
          </p:cNvSpPr>
          <p:nvPr>
            <p:ph type="ftr" sz="quarter" idx="11"/>
          </p:nvPr>
        </p:nvSpPr>
        <p:spPr/>
        <p:txBody>
          <a:bodyPr/>
          <a:lstStyle/>
          <a:p>
            <a:r>
              <a:rPr lang="en-US" smtClean="0"/>
              <a:t>Probability Distributions        </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9.2.3</a:t>
            </a:r>
            <a:r>
              <a:rPr lang="en-US" b="1" dirty="0"/>
              <a:t>Exponential distribution</a:t>
            </a:r>
            <a:r>
              <a:rPr lang="en-US" dirty="0"/>
              <a:t/>
            </a:r>
            <a:br>
              <a:rPr lang="en-US" dirty="0"/>
            </a:b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A continuous random variable whose probability density function is given, for </a:t>
            </a:r>
            <a:r>
              <a:rPr lang="en-US" dirty="0" smtClean="0"/>
              <a:t>some λ </a:t>
            </a:r>
            <a:r>
              <a:rPr lang="en-US" dirty="0"/>
              <a:t>&gt; 0, by</a:t>
            </a:r>
          </a:p>
          <a:p>
            <a:pPr marL="0" indent="0">
              <a:buNone/>
            </a:pPr>
            <a:r>
              <a:rPr lang="en-US" dirty="0"/>
              <a:t>  </a:t>
            </a:r>
            <a:r>
              <a:rPr lang="en-US" dirty="0" smtClean="0"/>
              <a:t>                              , </a:t>
            </a:r>
            <a:r>
              <a:rPr lang="en-US" dirty="0"/>
              <a:t>x ≥ 0  </a:t>
            </a:r>
          </a:p>
          <a:p>
            <a:pPr marL="0" indent="0">
              <a:buNone/>
            </a:pPr>
            <a:r>
              <a:rPr lang="en-US" dirty="0"/>
              <a:t>is said to be an exponential random variable (or, more simply, is said to be exponentially distributed) with parameter λ</a:t>
            </a:r>
          </a:p>
          <a:p>
            <a:endParaRPr lang="en-US" dirty="0"/>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49</a:t>
            </a:fld>
            <a:endParaRPr lang="en-US"/>
          </a:p>
        </p:txBody>
      </p:sp>
      <p:sp>
        <p:nvSpPr>
          <p:cNvPr id="12"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1471791154"/>
              </p:ext>
            </p:extLst>
          </p:nvPr>
        </p:nvGraphicFramePr>
        <p:xfrm>
          <a:off x="1435290" y="2514600"/>
          <a:ext cx="1917510" cy="609600"/>
        </p:xfrm>
        <a:graphic>
          <a:graphicData uri="http://schemas.openxmlformats.org/presentationml/2006/ole">
            <mc:AlternateContent xmlns:mc="http://schemas.openxmlformats.org/markup-compatibility/2006">
              <mc:Choice xmlns:v="urn:schemas-microsoft-com:vml" Requires="v">
                <p:oleObj spid="_x0000_s14353" name="Equation" r:id="rId3" imgW="812447" imgH="228501" progId="Equation.3">
                  <p:embed/>
                </p:oleObj>
              </mc:Choice>
              <mc:Fallback>
                <p:oleObj name="Equation" r:id="rId3" imgW="812447"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290" y="2514600"/>
                        <a:ext cx="1917510" cy="609600"/>
                      </a:xfrm>
                      <a:prstGeom prst="rect">
                        <a:avLst/>
                      </a:prstGeom>
                      <a:noFill/>
                    </p:spPr>
                  </p:pic>
                </p:oleObj>
              </mc:Fallback>
            </mc:AlternateContent>
          </a:graphicData>
        </a:graphic>
      </p:graphicFrame>
    </p:spTree>
    <p:extLst>
      <p:ext uri="{BB962C8B-B14F-4D97-AF65-F5344CB8AC3E}">
        <p14:creationId xmlns:p14="http://schemas.microsoft.com/office/powerpoint/2010/main" val="2849039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Objectives </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solidFill>
                  <a:schemeClr val="tx2"/>
                </a:solidFill>
              </a:rPr>
              <a:t>After studying this chapter, you should be able to</a:t>
            </a:r>
            <a:r>
              <a:rPr lang="en-US" dirty="0" smtClean="0">
                <a:solidFill>
                  <a:schemeClr val="tx2"/>
                </a:solidFill>
              </a:rPr>
              <a:t>:</a:t>
            </a:r>
          </a:p>
          <a:p>
            <a:pPr>
              <a:buFont typeface="Wingdings" pitchFamily="2" charset="2"/>
              <a:buChar char="ü"/>
            </a:pPr>
            <a:r>
              <a:rPr lang="en-US" dirty="0"/>
              <a:t> </a:t>
            </a:r>
            <a:r>
              <a:rPr lang="en-US" dirty="0">
                <a:solidFill>
                  <a:schemeClr val="accent2"/>
                </a:solidFill>
              </a:rPr>
              <a:t>Distinguish between Discrete random variables from continuous </a:t>
            </a:r>
            <a:r>
              <a:rPr lang="en-US" dirty="0" smtClean="0">
                <a:solidFill>
                  <a:schemeClr val="accent2"/>
                </a:solidFill>
              </a:rPr>
              <a:t>random variables</a:t>
            </a:r>
            <a:r>
              <a:rPr lang="en-US" dirty="0">
                <a:solidFill>
                  <a:schemeClr val="accent2"/>
                </a:solidFill>
              </a:rPr>
              <a:t>.</a:t>
            </a:r>
          </a:p>
          <a:p>
            <a:pPr>
              <a:buFont typeface="Wingdings" pitchFamily="2" charset="2"/>
              <a:buChar char="ü"/>
            </a:pPr>
            <a:r>
              <a:rPr lang="en-US" dirty="0">
                <a:solidFill>
                  <a:schemeClr val="accent2">
                    <a:lumMod val="50000"/>
                  </a:schemeClr>
                </a:solidFill>
              </a:rPr>
              <a:t> Find the expected value and standard deviation of discrete </a:t>
            </a:r>
            <a:r>
              <a:rPr lang="en-US" dirty="0" smtClean="0">
                <a:solidFill>
                  <a:schemeClr val="accent2">
                    <a:lumMod val="50000"/>
                  </a:schemeClr>
                </a:solidFill>
              </a:rPr>
              <a:t>probability distribution</a:t>
            </a:r>
            <a:r>
              <a:rPr lang="en-US" dirty="0">
                <a:solidFill>
                  <a:schemeClr val="accent2">
                    <a:lumMod val="50000"/>
                  </a:schemeClr>
                </a:solidFill>
              </a:rPr>
              <a:t>.</a:t>
            </a:r>
          </a:p>
          <a:p>
            <a:pPr>
              <a:buFont typeface="Wingdings" pitchFamily="2" charset="2"/>
              <a:buChar char="ü"/>
            </a:pPr>
            <a:r>
              <a:rPr lang="en-US" dirty="0"/>
              <a:t> </a:t>
            </a:r>
            <a:r>
              <a:rPr lang="en-US" dirty="0">
                <a:solidFill>
                  <a:srgbClr val="7030A0"/>
                </a:solidFill>
              </a:rPr>
              <a:t>Calculate probability problems by applying definition of probability.</a:t>
            </a:r>
          </a:p>
          <a:p>
            <a:pPr>
              <a:buFont typeface="Wingdings" pitchFamily="2" charset="2"/>
              <a:buChar char="ü"/>
            </a:pPr>
            <a:r>
              <a:rPr lang="en-US" dirty="0">
                <a:solidFill>
                  <a:schemeClr val="accent5">
                    <a:lumMod val="75000"/>
                  </a:schemeClr>
                </a:solidFill>
              </a:rPr>
              <a:t> Apply expected value in decision making.</a:t>
            </a:r>
          </a:p>
        </p:txBody>
      </p:sp>
      <p:sp>
        <p:nvSpPr>
          <p:cNvPr id="4" name="Date Placeholder 3"/>
          <p:cNvSpPr>
            <a:spLocks noGrp="1"/>
          </p:cNvSpPr>
          <p:nvPr>
            <p:ph type="dt" sz="half" idx="10"/>
          </p:nvPr>
        </p:nvSpPr>
        <p:spPr/>
        <p:txBody>
          <a:bodyPr/>
          <a:lstStyle/>
          <a:p>
            <a:fld id="{781C8D4A-80D9-4AB5-8BCA-D2FD7C2D6B1C}" type="datetime1">
              <a:rPr lang="en-US" smtClean="0"/>
              <a:t>31-May-18</a:t>
            </a:fld>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dirty="0"/>
              <a:t>The cumulative distribution function F (x) of an exponential random variable is given by</a:t>
            </a:r>
          </a:p>
          <a:p>
            <a:pPr marL="0" indent="0">
              <a:buNone/>
            </a:pPr>
            <a:r>
              <a:rPr lang="en-US" dirty="0" smtClean="0"/>
              <a:t>                                                      </a:t>
            </a:r>
            <a:r>
              <a:rPr lang="en-US" dirty="0"/>
              <a:t>, x ≥ 0</a:t>
            </a:r>
          </a:p>
          <a:p>
            <a:pPr algn="just"/>
            <a:r>
              <a:rPr lang="en-US" dirty="0"/>
              <a:t>The exponential distribution often arises, in practice, as being the distribution of the amount of time until some specific event occurs. For instance, the amount of time (starting from now) until an earthquake occurs, or until a new war breaks out, or until a telephone call you receive turns out to be a wrong number are all random variables that tend in practice to have exponential distributions.</a:t>
            </a:r>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50</a:t>
            </a:fld>
            <a:endParaRPr lang="en-US"/>
          </a:p>
        </p:txBody>
      </p:sp>
      <p:pic>
        <p:nvPicPr>
          <p:cNvPr id="12" name="Picture 11"/>
          <p:cNvPicPr>
            <a:picLocks noChangeAspect="1"/>
          </p:cNvPicPr>
          <p:nvPr/>
        </p:nvPicPr>
        <p:blipFill>
          <a:blip r:embed="rId2"/>
          <a:stretch>
            <a:fillRect/>
          </a:stretch>
        </p:blipFill>
        <p:spPr>
          <a:xfrm>
            <a:off x="1524000" y="1295400"/>
            <a:ext cx="3581400" cy="762000"/>
          </a:xfrm>
          <a:prstGeom prst="rect">
            <a:avLst/>
          </a:prstGeom>
        </p:spPr>
      </p:pic>
    </p:spTree>
    <p:extLst>
      <p:ext uri="{BB962C8B-B14F-4D97-AF65-F5344CB8AC3E}">
        <p14:creationId xmlns:p14="http://schemas.microsoft.com/office/powerpoint/2010/main" val="16289123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04800" y="304800"/>
            <a:ext cx="8382000" cy="6051550"/>
          </a:xfrm>
          <a:prstGeom prst="rect">
            <a:avLst/>
          </a:prstGeom>
        </p:spPr>
      </p:pic>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51</a:t>
            </a:fld>
            <a:endParaRPr lang="en-US"/>
          </a:p>
        </p:txBody>
      </p:sp>
    </p:spTree>
    <p:extLst>
      <p:ext uri="{BB962C8B-B14F-4D97-AF65-F5344CB8AC3E}">
        <p14:creationId xmlns:p14="http://schemas.microsoft.com/office/powerpoint/2010/main" val="2114084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pPr marL="0" indent="0">
              <a:buNone/>
            </a:pPr>
            <a:endParaRPr lang="en-US" dirty="0" smtClean="0"/>
          </a:p>
          <a:p>
            <a:pPr marL="0" indent="0">
              <a:buNone/>
            </a:pPr>
            <a:endParaRPr lang="en-US" dirty="0"/>
          </a:p>
          <a:p>
            <a:pPr marL="0" indent="0">
              <a:buNone/>
            </a:pPr>
            <a:r>
              <a:rPr lang="en-US" dirty="0" smtClean="0"/>
              <a:t>                   </a:t>
            </a:r>
          </a:p>
          <a:p>
            <a:pPr marL="0" indent="0">
              <a:buNone/>
            </a:pPr>
            <a:r>
              <a:rPr lang="en-US" sz="4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Good </a:t>
            </a:r>
            <a:r>
              <a:rPr lang="en-US" sz="4400" b="1" dirty="0" err="1"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uck</a:t>
            </a:r>
            <a:r>
              <a:rPr lang="en-US" sz="4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t>
            </a:r>
            <a:endPar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 name="Date Placeholder 3"/>
          <p:cNvSpPr>
            <a:spLocks noGrp="1"/>
          </p:cNvSpPr>
          <p:nvPr>
            <p:ph type="dt" sz="half" idx="10"/>
          </p:nvPr>
        </p:nvSpPr>
        <p:spPr/>
        <p:txBody>
          <a:bodyPr/>
          <a:lstStyle/>
          <a:p>
            <a:fld id="{D31CE54A-A23A-46A2-BD4F-53C227C6B51B}" type="datetime1">
              <a:rPr lang="en-US" smtClean="0"/>
              <a:t>31-May-18</a:t>
            </a:fld>
            <a:endParaRPr lang="en-US"/>
          </a:p>
        </p:txBody>
      </p:sp>
      <p:sp>
        <p:nvSpPr>
          <p:cNvPr id="5" name="Footer Placeholder 4"/>
          <p:cNvSpPr>
            <a:spLocks noGrp="1"/>
          </p:cNvSpPr>
          <p:nvPr>
            <p:ph type="ftr" sz="quarter" idx="11"/>
          </p:nvPr>
        </p:nvSpPr>
        <p:spPr/>
        <p:txBody>
          <a:bodyPr/>
          <a:lstStyle/>
          <a:p>
            <a:r>
              <a:rPr lang="en-US" smtClean="0"/>
              <a:t>Probability Distributions        </a:t>
            </a:r>
            <a:endParaRPr lang="en-US"/>
          </a:p>
        </p:txBody>
      </p:sp>
      <p:sp>
        <p:nvSpPr>
          <p:cNvPr id="6" name="Slide Number Placeholder 5"/>
          <p:cNvSpPr>
            <a:spLocks noGrp="1"/>
          </p:cNvSpPr>
          <p:nvPr>
            <p:ph type="sldNum" sz="quarter" idx="12"/>
          </p:nvPr>
        </p:nvSpPr>
        <p:spPr/>
        <p:txBody>
          <a:bodyPr/>
          <a:lstStyle/>
          <a:p>
            <a:fld id="{B3501F9E-DD97-4C64-9E33-AE28349A8AEA}" type="slidenum">
              <a:rPr lang="en-US" smtClean="0"/>
              <a:pPr/>
              <a:t>52</a:t>
            </a:fld>
            <a:endParaRPr lang="en-US"/>
          </a:p>
        </p:txBody>
      </p:sp>
      <p:sp>
        <p:nvSpPr>
          <p:cNvPr id="7" name="Rectangle 6"/>
          <p:cNvSpPr/>
          <p:nvPr/>
        </p:nvSpPr>
        <p:spPr>
          <a:xfrm>
            <a:off x="1597628" y="2967335"/>
            <a:ext cx="5948744"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All about Stat2071!!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32859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0" y="2514600"/>
            <a:ext cx="9144000" cy="1470025"/>
          </a:xfrm>
          <a:noFill/>
        </p:spPr>
        <p:txBody>
          <a:bodyPr>
            <a:normAutofit fontScale="90000"/>
          </a:bodyPr>
          <a:lstStyle/>
          <a:p>
            <a:r>
              <a:rPr lang="en-US" sz="4800" b="1" dirty="0" smtClean="0"/>
              <a:t/>
            </a:r>
            <a:br>
              <a:rPr lang="en-US" sz="4800" b="1" dirty="0" smtClean="0"/>
            </a:br>
            <a:r>
              <a:rPr lang="en-US" sz="4800" b="1" dirty="0" smtClean="0">
                <a:solidFill>
                  <a:srgbClr val="00B0F0"/>
                </a:solidFill>
              </a:rPr>
              <a:t>9.1 Common discrete distributions </a:t>
            </a:r>
            <a:r>
              <a:rPr lang="en-US" sz="4800" dirty="0" smtClean="0"/>
              <a:t/>
            </a:r>
            <a:br>
              <a:rPr lang="en-US" sz="4800" dirty="0" smtClean="0"/>
            </a:br>
            <a:endParaRPr lang="en-US" sz="5400" dirty="0" smtClean="0"/>
          </a:p>
        </p:txBody>
      </p:sp>
      <p:sp>
        <p:nvSpPr>
          <p:cNvPr id="38915" name="Rectangle 3"/>
          <p:cNvSpPr>
            <a:spLocks noChangeArrowheads="1"/>
          </p:cNvSpPr>
          <p:nvPr/>
        </p:nvSpPr>
        <p:spPr bwMode="auto">
          <a:xfrm>
            <a:off x="838200" y="3200400"/>
            <a:ext cx="8153400" cy="1143000"/>
          </a:xfrm>
          <a:prstGeom prst="rect">
            <a:avLst/>
          </a:prstGeom>
          <a:noFill/>
          <a:ln w="9525">
            <a:noFill/>
            <a:miter lim="800000"/>
            <a:headEnd/>
            <a:tailEnd/>
          </a:ln>
        </p:spPr>
        <p:txBody>
          <a:bodyPr anchor="ctr"/>
          <a:lstStyle/>
          <a:p>
            <a:pPr>
              <a:spcBef>
                <a:spcPct val="0"/>
              </a:spcBef>
            </a:pPr>
            <a:endParaRPr lang="en-US" sz="6600"/>
          </a:p>
        </p:txBody>
      </p:sp>
      <p:sp>
        <p:nvSpPr>
          <p:cNvPr id="4" name="Date Placeholder 3"/>
          <p:cNvSpPr>
            <a:spLocks noGrp="1"/>
          </p:cNvSpPr>
          <p:nvPr>
            <p:ph type="dt" sz="half" idx="10"/>
          </p:nvPr>
        </p:nvSpPr>
        <p:spPr/>
        <p:txBody>
          <a:bodyPr/>
          <a:lstStyle/>
          <a:p>
            <a:fld id="{D8CF3D95-1218-4351-8AFE-0AB752D94A11}" type="datetime1">
              <a:rPr lang="en-US" smtClean="0"/>
              <a:t>31-May-18</a:t>
            </a:fld>
            <a:endParaRPr lang="en-US"/>
          </a:p>
        </p:txBody>
      </p:sp>
      <p:sp>
        <p:nvSpPr>
          <p:cNvPr id="5" name="Slide Number Placeholder 4"/>
          <p:cNvSpPr>
            <a:spLocks noGrp="1"/>
          </p:cNvSpPr>
          <p:nvPr>
            <p:ph type="sldNum" sz="quarter" idx="12"/>
          </p:nvPr>
        </p:nvSpPr>
        <p:spPr/>
        <p:txBody>
          <a:bodyPr/>
          <a:lstStyle/>
          <a:p>
            <a:fld id="{B3501F9E-DD97-4C64-9E33-AE28349A8AEA}"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1600200" y="228600"/>
            <a:ext cx="6734175" cy="609600"/>
          </a:xfrm>
        </p:spPr>
        <p:txBody>
          <a:bodyPr/>
          <a:lstStyle/>
          <a:p>
            <a:pPr eaLnBrk="1" hangingPunct="1"/>
            <a:r>
              <a:rPr lang="en-US" sz="3400" dirty="0" smtClean="0">
                <a:solidFill>
                  <a:srgbClr val="00B0F0"/>
                </a:solidFill>
              </a:rPr>
              <a:t>9.1.1Binomial distribution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EF8A78B1-53CA-46DF-BAEB-1AB43E23C8C0}" type="slidenum">
              <a:rPr lang="en-US" sz="1200">
                <a:solidFill>
                  <a:schemeClr val="tx1">
                    <a:tint val="75000"/>
                  </a:schemeClr>
                </a:solidFill>
                <a:latin typeface="Tahoma" pitchFamily="34" charset="0"/>
              </a:rPr>
              <a:pPr algn="r" eaLnBrk="0" hangingPunct="0">
                <a:defRPr/>
              </a:pPr>
              <a:t>7</a:t>
            </a:fld>
            <a:endParaRPr lang="en-US" sz="1200">
              <a:solidFill>
                <a:schemeClr val="tx1">
                  <a:tint val="75000"/>
                </a:schemeClr>
              </a:solidFill>
              <a:latin typeface="Tahoma" pitchFamily="34" charset="0"/>
            </a:endParaRPr>
          </a:p>
        </p:txBody>
      </p:sp>
      <p:sp>
        <p:nvSpPr>
          <p:cNvPr id="43012" name="Rectangle 4"/>
          <p:cNvSpPr>
            <a:spLocks noChangeArrowheads="1"/>
          </p:cNvSpPr>
          <p:nvPr/>
        </p:nvSpPr>
        <p:spPr bwMode="auto">
          <a:xfrm>
            <a:off x="381000" y="762000"/>
            <a:ext cx="8382000" cy="4672048"/>
          </a:xfrm>
          <a:prstGeom prst="rect">
            <a:avLst/>
          </a:prstGeom>
          <a:noFill/>
          <a:ln w="9525">
            <a:noFill/>
            <a:miter lim="800000"/>
            <a:headEnd/>
            <a:tailEnd/>
          </a:ln>
        </p:spPr>
        <p:txBody>
          <a:bodyPr wrap="square">
            <a:spAutoFit/>
          </a:bodyPr>
          <a:lstStyle/>
          <a:p>
            <a:pPr>
              <a:buFont typeface="Wingdings" pitchFamily="2" charset="2"/>
              <a:buChar char="ü"/>
            </a:pPr>
            <a:r>
              <a:rPr lang="en-US" sz="2400" dirty="0" smtClean="0"/>
              <a:t>A binomial experiment is a probability experiment that satisfy the following four requirements </a:t>
            </a:r>
          </a:p>
          <a:p>
            <a:pPr marL="342900" lvl="0" indent="-342900">
              <a:buFont typeface="+mj-lt"/>
              <a:buAutoNum type="arabicPeriod"/>
            </a:pPr>
            <a:r>
              <a:rPr lang="en-US" sz="2400" dirty="0" smtClean="0"/>
              <a:t>There must be a </a:t>
            </a:r>
            <a:r>
              <a:rPr lang="en-US" sz="2400" dirty="0" smtClean="0">
                <a:solidFill>
                  <a:schemeClr val="accent1"/>
                </a:solidFill>
              </a:rPr>
              <a:t>fixed number of trials </a:t>
            </a:r>
            <a:r>
              <a:rPr lang="en-US" sz="2400" dirty="0" smtClean="0"/>
              <a:t>called n</a:t>
            </a:r>
          </a:p>
          <a:p>
            <a:pPr marL="342900" lvl="0" indent="-342900">
              <a:buFont typeface="+mj-lt"/>
              <a:buAutoNum type="arabicPeriod"/>
            </a:pPr>
            <a:r>
              <a:rPr lang="en-US" sz="2400" dirty="0" smtClean="0"/>
              <a:t>Each trial can have </a:t>
            </a:r>
            <a:r>
              <a:rPr lang="en-US" sz="2400" dirty="0" smtClean="0">
                <a:solidFill>
                  <a:schemeClr val="accent1"/>
                </a:solidFill>
              </a:rPr>
              <a:t>only two outcomes </a:t>
            </a:r>
            <a:r>
              <a:rPr lang="en-US" sz="2400" dirty="0" smtClean="0"/>
              <a:t>or outcomes that can be reduced to two outcomes. These outcomes can be considered ether success or failure</a:t>
            </a:r>
          </a:p>
          <a:p>
            <a:pPr marL="342900" lvl="0" indent="-342900">
              <a:buFont typeface="+mj-lt"/>
              <a:buAutoNum type="arabicPeriod"/>
            </a:pPr>
            <a:r>
              <a:rPr lang="en-US" sz="2400" dirty="0" smtClean="0"/>
              <a:t>The outcome of </a:t>
            </a:r>
            <a:r>
              <a:rPr lang="en-US" sz="2400" dirty="0" smtClean="0">
                <a:solidFill>
                  <a:schemeClr val="accent1"/>
                </a:solidFill>
              </a:rPr>
              <a:t>each trial must be independent </a:t>
            </a:r>
            <a:r>
              <a:rPr lang="en-US" sz="2400" dirty="0" smtClean="0"/>
              <a:t>of each other.</a:t>
            </a:r>
          </a:p>
          <a:p>
            <a:pPr marL="342900" lvl="0" indent="-342900">
              <a:buFont typeface="+mj-lt"/>
              <a:buAutoNum type="arabicPeriod"/>
            </a:pPr>
            <a:r>
              <a:rPr lang="en-US" sz="2400" dirty="0" smtClean="0"/>
              <a:t>The probability of success must </a:t>
            </a:r>
            <a:r>
              <a:rPr lang="en-US" sz="2400" dirty="0" smtClean="0">
                <a:solidFill>
                  <a:schemeClr val="accent1"/>
                </a:solidFill>
              </a:rPr>
              <a:t>remain the same </a:t>
            </a:r>
            <a:r>
              <a:rPr lang="en-US" sz="2400" dirty="0" smtClean="0"/>
              <a:t>for each trial.</a:t>
            </a:r>
          </a:p>
          <a:p>
            <a:r>
              <a:rPr lang="en-US" sz="2400" dirty="0" smtClean="0"/>
              <a:t>The outcome of a binomial experiment and the corresponding probabilities of these outcomes are called a </a:t>
            </a:r>
            <a:r>
              <a:rPr lang="en-US" sz="2400" dirty="0" smtClean="0">
                <a:solidFill>
                  <a:srgbClr val="00B0F0"/>
                </a:solidFill>
              </a:rPr>
              <a:t>Binomial Distribution.</a:t>
            </a:r>
          </a:p>
          <a:p>
            <a:pPr>
              <a:lnSpc>
                <a:spcPct val="80000"/>
              </a:lnSpc>
              <a:buFont typeface="Wingdings" pitchFamily="2" charset="2"/>
              <a:buChar char="q"/>
            </a:pPr>
            <a:endParaRPr lang="en-US" sz="2400" dirty="0" smtClean="0">
              <a:latin typeface="Times New Roman" pitchFamily="18" charset="0"/>
              <a:cs typeface="Times New Roman" pitchFamily="18" charset="0"/>
            </a:endParaRPr>
          </a:p>
          <a:p>
            <a:pPr>
              <a:lnSpc>
                <a:spcPct val="80000"/>
              </a:lnSpc>
              <a:buFont typeface="Wingdings" pitchFamily="2" charset="2"/>
              <a:buChar char="ü"/>
            </a:pPr>
            <a:r>
              <a:rPr lang="en-US" sz="2400" dirty="0" smtClean="0">
                <a:latin typeface="Times New Roman" pitchFamily="18" charset="0"/>
                <a:cs typeface="Times New Roman" pitchFamily="18" charset="0"/>
              </a:rPr>
              <a:t>Pr (X=success) = Pr (X=1) =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p>
          <a:p>
            <a:pPr>
              <a:lnSpc>
                <a:spcPct val="80000"/>
              </a:lnSpc>
              <a:buFont typeface="Wingdings" pitchFamily="2" charset="2"/>
              <a:buChar char="ü"/>
            </a:pPr>
            <a:r>
              <a:rPr lang="en-US" sz="2400" dirty="0" smtClean="0">
                <a:latin typeface="Times New Roman" pitchFamily="18" charset="0"/>
                <a:cs typeface="Times New Roman" pitchFamily="18" charset="0"/>
              </a:rPr>
              <a:t> Pr (X=failure) = Pr (X=0) = 1-</a:t>
            </a:r>
            <a:r>
              <a:rPr lang="en-US" sz="2400" i="1" dirty="0" smtClean="0">
                <a:latin typeface="Times New Roman" pitchFamily="18" charset="0"/>
                <a:cs typeface="Times New Roman" pitchFamily="18" charset="0"/>
              </a:rPr>
              <a:t>p</a:t>
            </a:r>
            <a:endParaRPr lang="en-US" sz="2400" dirty="0"/>
          </a:p>
        </p:txBody>
      </p:sp>
      <p:sp>
        <p:nvSpPr>
          <p:cNvPr id="6" name="Date Placeholder 5"/>
          <p:cNvSpPr>
            <a:spLocks noGrp="1"/>
          </p:cNvSpPr>
          <p:nvPr>
            <p:ph type="dt" sz="half" idx="10"/>
          </p:nvPr>
        </p:nvSpPr>
        <p:spPr/>
        <p:txBody>
          <a:bodyPr/>
          <a:lstStyle/>
          <a:p>
            <a:fld id="{0AC13355-45B5-4E3D-8B93-26242CBD4057}" type="datetime1">
              <a:rPr lang="en-US" smtClean="0"/>
              <a:t>31-May-18</a:t>
            </a:fld>
            <a:endParaRPr lang="en-US"/>
          </a:p>
        </p:txBody>
      </p:sp>
      <p:sp>
        <p:nvSpPr>
          <p:cNvPr id="7" name="Footer Placeholder 6"/>
          <p:cNvSpPr>
            <a:spLocks noGrp="1"/>
          </p:cNvSpPr>
          <p:nvPr>
            <p:ph type="ftr" sz="quarter" idx="11"/>
          </p:nvPr>
        </p:nvSpPr>
        <p:spPr/>
        <p:txBody>
          <a:bodyPr/>
          <a:lstStyle/>
          <a:p>
            <a:r>
              <a:rPr lang="en-US" smtClean="0"/>
              <a:t>Probability Distributions        </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1752600" y="304800"/>
            <a:ext cx="6705600" cy="533400"/>
          </a:xfrm>
        </p:spPr>
        <p:txBody>
          <a:bodyPr/>
          <a:lstStyle/>
          <a:p>
            <a:pPr eaLnBrk="1" hangingPunct="1"/>
            <a:r>
              <a:rPr lang="en-US" sz="2800" smtClean="0"/>
              <a:t>Binomial distribution, generally</a:t>
            </a:r>
          </a:p>
        </p:txBody>
      </p:sp>
      <p:sp>
        <p:nvSpPr>
          <p:cNvPr id="6148" name="Rectangle 3"/>
          <p:cNvSpPr>
            <a:spLocks noChangeArrowheads="1"/>
          </p:cNvSpPr>
          <p:nvPr/>
        </p:nvSpPr>
        <p:spPr bwMode="auto">
          <a:xfrm>
            <a:off x="3876675" y="3128963"/>
            <a:ext cx="9144000" cy="0"/>
          </a:xfrm>
          <a:prstGeom prst="rect">
            <a:avLst/>
          </a:prstGeom>
          <a:noFill/>
          <a:ln w="9525">
            <a:noFill/>
            <a:miter lim="800000"/>
            <a:headEnd/>
            <a:tailEnd/>
          </a:ln>
        </p:spPr>
        <p:txBody>
          <a:bodyPr bIns="0">
            <a:spAutoFit/>
          </a:bodyPr>
          <a:lstStyle/>
          <a:p>
            <a:endParaRPr lang="en-US">
              <a:latin typeface="Tahoma" pitchFamily="34" charset="0"/>
            </a:endParaRPr>
          </a:p>
        </p:txBody>
      </p:sp>
      <p:graphicFrame>
        <p:nvGraphicFramePr>
          <p:cNvPr id="6146" name="Object 2"/>
          <p:cNvGraphicFramePr>
            <a:graphicFrameLocks noChangeAspect="1"/>
          </p:cNvGraphicFramePr>
          <p:nvPr/>
        </p:nvGraphicFramePr>
        <p:xfrm>
          <a:off x="3352800" y="3124200"/>
          <a:ext cx="2938463" cy="1187450"/>
        </p:xfrm>
        <a:graphic>
          <a:graphicData uri="http://schemas.openxmlformats.org/presentationml/2006/ole">
            <mc:AlternateContent xmlns:mc="http://schemas.openxmlformats.org/markup-compatibility/2006">
              <mc:Choice xmlns:v="urn:schemas-microsoft-com:vml" Requires="v">
                <p:oleObj spid="_x0000_s7190" name="Equation" r:id="rId4" imgW="1002960" imgH="406080" progId="Equation.3">
                  <p:embed/>
                </p:oleObj>
              </mc:Choice>
              <mc:Fallback>
                <p:oleObj name="Equation" r:id="rId4" imgW="1002960" imgH="406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124200"/>
                        <a:ext cx="2938463" cy="1187450"/>
                      </a:xfrm>
                      <a:prstGeom prst="rect">
                        <a:avLst/>
                      </a:prstGeom>
                      <a:solidFill>
                        <a:srgbClr val="CC99FF"/>
                      </a:solidFill>
                      <a:ln w="9525">
                        <a:solidFill>
                          <a:schemeClr val="tx1"/>
                        </a:solidFill>
                        <a:miter lim="800000"/>
                        <a:headEnd/>
                        <a:tailEnd/>
                      </a:ln>
                    </p:spPr>
                  </p:pic>
                </p:oleObj>
              </mc:Fallback>
            </mc:AlternateContent>
          </a:graphicData>
        </a:graphic>
      </p:graphicFrame>
      <p:grpSp>
        <p:nvGrpSpPr>
          <p:cNvPr id="2" name="Group 5"/>
          <p:cNvGrpSpPr>
            <a:grpSpLocks/>
          </p:cNvGrpSpPr>
          <p:nvPr/>
        </p:nvGrpSpPr>
        <p:grpSpPr bwMode="auto">
          <a:xfrm>
            <a:off x="4800600" y="3886200"/>
            <a:ext cx="4343400" cy="1371600"/>
            <a:chOff x="2688" y="2304"/>
            <a:chExt cx="2736" cy="864"/>
          </a:xfrm>
        </p:grpSpPr>
        <p:sp>
          <p:nvSpPr>
            <p:cNvPr id="6162" name="Line 6"/>
            <p:cNvSpPr>
              <a:spLocks noChangeShapeType="1"/>
            </p:cNvSpPr>
            <p:nvPr/>
          </p:nvSpPr>
          <p:spPr bwMode="auto">
            <a:xfrm flipH="1" flipV="1">
              <a:off x="2688" y="2304"/>
              <a:ext cx="1152" cy="240"/>
            </a:xfrm>
            <a:prstGeom prst="line">
              <a:avLst/>
            </a:prstGeom>
            <a:noFill/>
            <a:ln w="9525">
              <a:solidFill>
                <a:schemeClr val="tx1"/>
              </a:solidFill>
              <a:round/>
              <a:headEnd/>
              <a:tailEnd type="triangle" w="med" len="med"/>
            </a:ln>
          </p:spPr>
          <p:txBody>
            <a:bodyPr/>
            <a:lstStyle/>
            <a:p>
              <a:endParaRPr lang="en-US"/>
            </a:p>
          </p:txBody>
        </p:sp>
        <p:sp>
          <p:nvSpPr>
            <p:cNvPr id="6163" name="Text Box 7"/>
            <p:cNvSpPr txBox="1">
              <a:spLocks noChangeArrowheads="1"/>
            </p:cNvSpPr>
            <p:nvPr/>
          </p:nvSpPr>
          <p:spPr bwMode="auto">
            <a:xfrm>
              <a:off x="3984" y="2400"/>
              <a:ext cx="1440" cy="768"/>
            </a:xfrm>
            <a:prstGeom prst="rect">
              <a:avLst/>
            </a:prstGeom>
            <a:noFill/>
            <a:ln w="9525">
              <a:noFill/>
              <a:miter lim="800000"/>
              <a:headEnd/>
              <a:tailEnd/>
            </a:ln>
          </p:spPr>
          <p:txBody>
            <a:bodyPr lIns="0" tIns="0" rIns="0" bIns="0"/>
            <a:lstStyle/>
            <a:p>
              <a:r>
                <a:rPr lang="en-US" i="1">
                  <a:latin typeface="Times New Roman" pitchFamily="18" charset="0"/>
                </a:rPr>
                <a:t>1-p = </a:t>
              </a:r>
              <a:r>
                <a:rPr lang="en-US">
                  <a:latin typeface="Times New Roman" pitchFamily="18" charset="0"/>
                </a:rPr>
                <a:t>probability of failure</a:t>
              </a:r>
            </a:p>
          </p:txBody>
        </p:sp>
      </p:grpSp>
      <p:grpSp>
        <p:nvGrpSpPr>
          <p:cNvPr id="3" name="Group 8"/>
          <p:cNvGrpSpPr>
            <a:grpSpLocks/>
          </p:cNvGrpSpPr>
          <p:nvPr/>
        </p:nvGrpSpPr>
        <p:grpSpPr bwMode="auto">
          <a:xfrm>
            <a:off x="4191000" y="3962400"/>
            <a:ext cx="2895600" cy="1524000"/>
            <a:chOff x="1872" y="2352"/>
            <a:chExt cx="1824" cy="960"/>
          </a:xfrm>
        </p:grpSpPr>
        <p:sp>
          <p:nvSpPr>
            <p:cNvPr id="6160" name="Line 9"/>
            <p:cNvSpPr>
              <a:spLocks noChangeShapeType="1"/>
            </p:cNvSpPr>
            <p:nvPr/>
          </p:nvSpPr>
          <p:spPr bwMode="auto">
            <a:xfrm flipH="1" flipV="1">
              <a:off x="1872" y="2352"/>
              <a:ext cx="672" cy="672"/>
            </a:xfrm>
            <a:prstGeom prst="line">
              <a:avLst/>
            </a:prstGeom>
            <a:noFill/>
            <a:ln w="9525">
              <a:solidFill>
                <a:schemeClr val="tx1"/>
              </a:solidFill>
              <a:round/>
              <a:headEnd/>
              <a:tailEnd type="triangle" w="med" len="med"/>
            </a:ln>
          </p:spPr>
          <p:txBody>
            <a:bodyPr/>
            <a:lstStyle/>
            <a:p>
              <a:endParaRPr lang="en-US"/>
            </a:p>
          </p:txBody>
        </p:sp>
        <p:sp>
          <p:nvSpPr>
            <p:cNvPr id="6161" name="Text Box 10"/>
            <p:cNvSpPr txBox="1">
              <a:spLocks noChangeArrowheads="1"/>
            </p:cNvSpPr>
            <p:nvPr/>
          </p:nvSpPr>
          <p:spPr bwMode="auto">
            <a:xfrm>
              <a:off x="2592" y="2976"/>
              <a:ext cx="1104" cy="336"/>
            </a:xfrm>
            <a:prstGeom prst="rect">
              <a:avLst/>
            </a:prstGeom>
            <a:noFill/>
            <a:ln w="9525">
              <a:noFill/>
              <a:miter lim="800000"/>
              <a:headEnd/>
              <a:tailEnd/>
            </a:ln>
          </p:spPr>
          <p:txBody>
            <a:bodyPr lIns="0" tIns="0" rIns="0" bIns="0"/>
            <a:lstStyle/>
            <a:p>
              <a:r>
                <a:rPr lang="en-US" i="1">
                  <a:latin typeface="Times New Roman" pitchFamily="18" charset="0"/>
                </a:rPr>
                <a:t>p </a:t>
              </a:r>
              <a:r>
                <a:rPr lang="en-US">
                  <a:latin typeface="Times New Roman" pitchFamily="18" charset="0"/>
                </a:rPr>
                <a:t>= probability of success</a:t>
              </a:r>
            </a:p>
          </p:txBody>
        </p:sp>
      </p:grpSp>
      <p:grpSp>
        <p:nvGrpSpPr>
          <p:cNvPr id="4" name="Group 11"/>
          <p:cNvGrpSpPr>
            <a:grpSpLocks/>
          </p:cNvGrpSpPr>
          <p:nvPr/>
        </p:nvGrpSpPr>
        <p:grpSpPr bwMode="auto">
          <a:xfrm>
            <a:off x="2057400" y="4191000"/>
            <a:ext cx="1600200" cy="1828800"/>
            <a:chOff x="288" y="2976"/>
            <a:chExt cx="1008" cy="1152"/>
          </a:xfrm>
        </p:grpSpPr>
        <p:sp>
          <p:nvSpPr>
            <p:cNvPr id="6158" name="Text Box 12"/>
            <p:cNvSpPr txBox="1">
              <a:spLocks noChangeArrowheads="1"/>
            </p:cNvSpPr>
            <p:nvPr/>
          </p:nvSpPr>
          <p:spPr bwMode="auto">
            <a:xfrm>
              <a:off x="288" y="3408"/>
              <a:ext cx="864" cy="720"/>
            </a:xfrm>
            <a:prstGeom prst="rect">
              <a:avLst/>
            </a:prstGeom>
            <a:noFill/>
            <a:ln w="9525">
              <a:noFill/>
              <a:miter lim="800000"/>
              <a:headEnd/>
              <a:tailEnd/>
            </a:ln>
          </p:spPr>
          <p:txBody>
            <a:bodyPr lIns="0" tIns="0" rIns="0" bIns="0"/>
            <a:lstStyle/>
            <a:p>
              <a:r>
                <a:rPr lang="en-US" i="1">
                  <a:latin typeface="Times New Roman" pitchFamily="18" charset="0"/>
                </a:rPr>
                <a:t>X = </a:t>
              </a:r>
              <a:r>
                <a:rPr lang="en-US">
                  <a:latin typeface="Times New Roman" pitchFamily="18" charset="0"/>
                </a:rPr>
                <a:t># successes out of </a:t>
              </a:r>
              <a:r>
                <a:rPr lang="en-US" i="1">
                  <a:latin typeface="Times New Roman" pitchFamily="18" charset="0"/>
                </a:rPr>
                <a:t>n</a:t>
              </a:r>
              <a:r>
                <a:rPr lang="en-US">
                  <a:latin typeface="Times New Roman" pitchFamily="18" charset="0"/>
                </a:rPr>
                <a:t> trials</a:t>
              </a:r>
            </a:p>
          </p:txBody>
        </p:sp>
        <p:sp>
          <p:nvSpPr>
            <p:cNvPr id="6159" name="Line 13"/>
            <p:cNvSpPr>
              <a:spLocks noChangeShapeType="1"/>
            </p:cNvSpPr>
            <p:nvPr/>
          </p:nvSpPr>
          <p:spPr bwMode="auto">
            <a:xfrm flipV="1">
              <a:off x="522" y="2976"/>
              <a:ext cx="774" cy="456"/>
            </a:xfrm>
            <a:prstGeom prst="line">
              <a:avLst/>
            </a:prstGeom>
            <a:noFill/>
            <a:ln w="9525">
              <a:solidFill>
                <a:schemeClr val="tx1"/>
              </a:solidFill>
              <a:round/>
              <a:headEnd/>
              <a:tailEnd type="triangle" w="med" len="med"/>
            </a:ln>
          </p:spPr>
          <p:txBody>
            <a:bodyPr/>
            <a:lstStyle/>
            <a:p>
              <a:endParaRPr lang="en-US"/>
            </a:p>
          </p:txBody>
        </p:sp>
      </p:grpSp>
      <p:grpSp>
        <p:nvGrpSpPr>
          <p:cNvPr id="5" name="Group 14"/>
          <p:cNvGrpSpPr>
            <a:grpSpLocks/>
          </p:cNvGrpSpPr>
          <p:nvPr/>
        </p:nvGrpSpPr>
        <p:grpSpPr bwMode="auto">
          <a:xfrm>
            <a:off x="685800" y="2895600"/>
            <a:ext cx="2971800" cy="533400"/>
            <a:chOff x="-336" y="1584"/>
            <a:chExt cx="1872" cy="336"/>
          </a:xfrm>
        </p:grpSpPr>
        <p:sp>
          <p:nvSpPr>
            <p:cNvPr id="6156" name="Line 15"/>
            <p:cNvSpPr>
              <a:spLocks noChangeShapeType="1"/>
            </p:cNvSpPr>
            <p:nvPr/>
          </p:nvSpPr>
          <p:spPr bwMode="auto">
            <a:xfrm>
              <a:off x="816" y="1728"/>
              <a:ext cx="720" cy="192"/>
            </a:xfrm>
            <a:prstGeom prst="line">
              <a:avLst/>
            </a:prstGeom>
            <a:noFill/>
            <a:ln w="9525">
              <a:solidFill>
                <a:schemeClr val="tx1"/>
              </a:solidFill>
              <a:round/>
              <a:headEnd/>
              <a:tailEnd type="triangle" w="med" len="med"/>
            </a:ln>
          </p:spPr>
          <p:txBody>
            <a:bodyPr/>
            <a:lstStyle/>
            <a:p>
              <a:endParaRPr lang="en-US"/>
            </a:p>
          </p:txBody>
        </p:sp>
        <p:sp>
          <p:nvSpPr>
            <p:cNvPr id="6157" name="Text Box 16"/>
            <p:cNvSpPr txBox="1">
              <a:spLocks noChangeArrowheads="1"/>
            </p:cNvSpPr>
            <p:nvPr/>
          </p:nvSpPr>
          <p:spPr bwMode="auto">
            <a:xfrm>
              <a:off x="-336" y="1584"/>
              <a:ext cx="1536" cy="240"/>
            </a:xfrm>
            <a:prstGeom prst="rect">
              <a:avLst/>
            </a:prstGeom>
            <a:noFill/>
            <a:ln w="9525">
              <a:noFill/>
              <a:miter lim="800000"/>
              <a:headEnd/>
              <a:tailEnd/>
            </a:ln>
          </p:spPr>
          <p:txBody>
            <a:bodyPr lIns="0" tIns="0" rIns="0" bIns="0"/>
            <a:lstStyle/>
            <a:p>
              <a:r>
                <a:rPr lang="en-US" i="1">
                  <a:latin typeface="Times New Roman" pitchFamily="18" charset="0"/>
                </a:rPr>
                <a:t>n</a:t>
              </a:r>
              <a:r>
                <a:rPr lang="en-US">
                  <a:latin typeface="Times New Roman" pitchFamily="18" charset="0"/>
                </a:rPr>
                <a:t> = number of trials</a:t>
              </a:r>
            </a:p>
          </p:txBody>
        </p:sp>
      </p:grpSp>
      <p:sp>
        <p:nvSpPr>
          <p:cNvPr id="6153" name="Rectangle 17"/>
          <p:cNvSpPr>
            <a:spLocks noChangeArrowheads="1"/>
          </p:cNvSpPr>
          <p:nvPr/>
        </p:nvSpPr>
        <p:spPr bwMode="auto">
          <a:xfrm>
            <a:off x="457200" y="1066800"/>
            <a:ext cx="8382000" cy="1338828"/>
          </a:xfrm>
          <a:prstGeom prst="rect">
            <a:avLst/>
          </a:prstGeom>
          <a:noFill/>
          <a:ln w="9525">
            <a:noFill/>
            <a:miter lim="800000"/>
            <a:headEnd/>
            <a:tailEnd/>
          </a:ln>
        </p:spPr>
        <p:txBody>
          <a:bodyPr bIns="0">
            <a:spAutoFit/>
          </a:bodyPr>
          <a:lstStyle/>
          <a:p>
            <a:r>
              <a:rPr lang="en-US" sz="2800" dirty="0" smtClean="0">
                <a:solidFill>
                  <a:schemeClr val="tx2"/>
                </a:solidFill>
                <a:latin typeface="Times New Roman" pitchFamily="18" charset="0"/>
                <a:cs typeface="Times New Roman" pitchFamily="18" charset="0"/>
              </a:rPr>
              <a:t>I</a:t>
            </a:r>
            <a:r>
              <a:rPr lang="en-US" sz="2800" dirty="0" smtClean="0">
                <a:solidFill>
                  <a:schemeClr val="tx2"/>
                </a:solidFill>
                <a:latin typeface="Times New Roman" pitchFamily="18" charset="0"/>
                <a:cs typeface="Times New Roman" pitchFamily="18" charset="0"/>
                <a:sym typeface="Wingdings" pitchFamily="2" charset="2"/>
              </a:rPr>
              <a:t>f </a:t>
            </a:r>
            <a:r>
              <a:rPr lang="en-US" sz="2800" dirty="0">
                <a:solidFill>
                  <a:schemeClr val="tx2"/>
                </a:solidFill>
                <a:latin typeface="Times New Roman" pitchFamily="18" charset="0"/>
                <a:cs typeface="Times New Roman" pitchFamily="18" charset="0"/>
                <a:sym typeface="Wingdings" pitchFamily="2" charset="2"/>
              </a:rPr>
              <a:t>you have only two possible outcomes (call them 1/0 or yes/no or success/failure) in </a:t>
            </a:r>
            <a:r>
              <a:rPr lang="en-US" sz="2800" i="1" dirty="0">
                <a:solidFill>
                  <a:schemeClr val="tx2"/>
                </a:solidFill>
                <a:latin typeface="Times New Roman" pitchFamily="18" charset="0"/>
                <a:cs typeface="Times New Roman" pitchFamily="18" charset="0"/>
                <a:sym typeface="Wingdings" pitchFamily="2" charset="2"/>
              </a:rPr>
              <a:t>n</a:t>
            </a:r>
            <a:r>
              <a:rPr lang="en-US" sz="2800" dirty="0">
                <a:solidFill>
                  <a:schemeClr val="tx2"/>
                </a:solidFill>
                <a:latin typeface="Times New Roman" pitchFamily="18" charset="0"/>
                <a:cs typeface="Times New Roman" pitchFamily="18" charset="0"/>
                <a:sym typeface="Wingdings" pitchFamily="2" charset="2"/>
              </a:rPr>
              <a:t> independent trials, then the probability of exactly </a:t>
            </a:r>
            <a:r>
              <a:rPr lang="en-US" sz="2800" i="1" dirty="0">
                <a:solidFill>
                  <a:schemeClr val="tx2"/>
                </a:solidFill>
                <a:latin typeface="Times New Roman" pitchFamily="18" charset="0"/>
                <a:cs typeface="Times New Roman" pitchFamily="18" charset="0"/>
                <a:sym typeface="Wingdings" pitchFamily="2" charset="2"/>
              </a:rPr>
              <a:t>X</a:t>
            </a:r>
            <a:r>
              <a:rPr lang="en-US" sz="2800" dirty="0">
                <a:solidFill>
                  <a:schemeClr val="tx2"/>
                </a:solidFill>
                <a:latin typeface="Times New Roman" pitchFamily="18" charset="0"/>
                <a:cs typeface="Times New Roman" pitchFamily="18" charset="0"/>
                <a:sym typeface="Wingdings" pitchFamily="2" charset="2"/>
              </a:rPr>
              <a:t> “successes” is: </a:t>
            </a:r>
          </a:p>
        </p:txBody>
      </p:sp>
      <p:sp>
        <p:nvSpPr>
          <p:cNvPr id="18" name="Slide Number Placeholder 17"/>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E31659F2-626C-48F3-910D-9C763D08A724}" type="slidenum">
              <a:rPr lang="en-US" sz="1200">
                <a:solidFill>
                  <a:schemeClr val="tx1">
                    <a:tint val="75000"/>
                  </a:schemeClr>
                </a:solidFill>
                <a:latin typeface="Tahoma" pitchFamily="34" charset="0"/>
              </a:rPr>
              <a:pPr algn="r" eaLnBrk="0" hangingPunct="0">
                <a:defRPr/>
              </a:pPr>
              <a:t>8</a:t>
            </a:fld>
            <a:endParaRPr lang="en-US" sz="1200">
              <a:solidFill>
                <a:schemeClr val="tx1">
                  <a:tint val="75000"/>
                </a:schemeClr>
              </a:solidFill>
              <a:latin typeface="Tahoma" pitchFamily="34" charset="0"/>
            </a:endParaRPr>
          </a:p>
        </p:txBody>
      </p:sp>
      <p:sp>
        <p:nvSpPr>
          <p:cNvPr id="20" name="Date Placeholder 19"/>
          <p:cNvSpPr>
            <a:spLocks noGrp="1"/>
          </p:cNvSpPr>
          <p:nvPr>
            <p:ph type="dt" sz="half" idx="10"/>
          </p:nvPr>
        </p:nvSpPr>
        <p:spPr/>
        <p:txBody>
          <a:bodyPr/>
          <a:lstStyle/>
          <a:p>
            <a:fld id="{91AFD004-88C7-4B9B-A6A7-7C5BD0F67248}" type="datetime1">
              <a:rPr lang="en-US" smtClean="0"/>
              <a:t>31-May-18</a:t>
            </a:fld>
            <a:endParaRPr lang="en-US" dirty="0"/>
          </a:p>
        </p:txBody>
      </p:sp>
      <p:sp>
        <p:nvSpPr>
          <p:cNvPr id="21" name="Footer Placeholder 20"/>
          <p:cNvSpPr>
            <a:spLocks noGrp="1"/>
          </p:cNvSpPr>
          <p:nvPr>
            <p:ph type="ftr" sz="quarter" idx="11"/>
          </p:nvPr>
        </p:nvSpPr>
        <p:spPr/>
        <p:txBody>
          <a:bodyPr/>
          <a:lstStyle/>
          <a:p>
            <a:r>
              <a:rPr lang="en-US" smtClean="0"/>
              <a:t>Probability Distributions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38200" y="214313"/>
            <a:ext cx="8105775" cy="928687"/>
          </a:xfrm>
        </p:spPr>
        <p:txBody>
          <a:bodyPr/>
          <a:lstStyle/>
          <a:p>
            <a:pPr eaLnBrk="1" hangingPunct="1"/>
            <a:r>
              <a:rPr lang="en-US" sz="2500" smtClean="0"/>
              <a:t>Binomial distribution….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nchor="ctr"/>
          <a:lstStyle/>
          <a:p>
            <a:pPr algn="r" eaLnBrk="0" hangingPunct="0">
              <a:defRPr/>
            </a:pPr>
            <a:fld id="{838F8E28-A8F8-4190-B46A-57C01E57917D}" type="slidenum">
              <a:rPr lang="en-US" sz="1200">
                <a:solidFill>
                  <a:schemeClr val="tx1">
                    <a:tint val="75000"/>
                  </a:schemeClr>
                </a:solidFill>
                <a:latin typeface="Tahoma" pitchFamily="34" charset="0"/>
              </a:rPr>
              <a:pPr algn="r" eaLnBrk="0" hangingPunct="0">
                <a:defRPr/>
              </a:pPr>
              <a:t>9</a:t>
            </a:fld>
            <a:endParaRPr lang="en-US" sz="1200">
              <a:solidFill>
                <a:schemeClr val="tx1">
                  <a:tint val="75000"/>
                </a:schemeClr>
              </a:solidFill>
              <a:latin typeface="Tahoma" pitchFamily="34" charset="0"/>
            </a:endParaRPr>
          </a:p>
        </p:txBody>
      </p:sp>
      <p:sp>
        <p:nvSpPr>
          <p:cNvPr id="44036" name="Rectangle 4"/>
          <p:cNvSpPr>
            <a:spLocks noChangeArrowheads="1"/>
          </p:cNvSpPr>
          <p:nvPr/>
        </p:nvSpPr>
        <p:spPr bwMode="auto">
          <a:xfrm>
            <a:off x="0" y="1143000"/>
            <a:ext cx="9144000" cy="4751044"/>
          </a:xfrm>
          <a:prstGeom prst="rect">
            <a:avLst/>
          </a:prstGeom>
          <a:noFill/>
          <a:ln w="9525">
            <a:noFill/>
            <a:miter lim="800000"/>
            <a:headEnd/>
            <a:tailEnd/>
          </a:ln>
        </p:spPr>
        <p:txBody>
          <a:bodyPr>
            <a:spAutoFit/>
          </a:bodyPr>
          <a:lstStyle/>
          <a:p>
            <a:pPr>
              <a:lnSpc>
                <a:spcPct val="90000"/>
              </a:lnSpc>
              <a:buFont typeface="Wingdings" pitchFamily="2" charset="2"/>
              <a:buNone/>
            </a:pPr>
            <a:r>
              <a:rPr lang="en-US" sz="2400" dirty="0">
                <a:latin typeface="Times New Roman" pitchFamily="18" charset="0"/>
                <a:cs typeface="Times New Roman" pitchFamily="18" charset="0"/>
              </a:rPr>
              <a:t>Example 1: Suppose that in a certain population, 52% of all recorded births are males. If we </a:t>
            </a:r>
            <a:r>
              <a:rPr lang="en-US" sz="2400" dirty="0">
                <a:solidFill>
                  <a:srgbClr val="FF0000"/>
                </a:solidFill>
                <a:latin typeface="Times New Roman" pitchFamily="18" charset="0"/>
                <a:cs typeface="Times New Roman" pitchFamily="18" charset="0"/>
              </a:rPr>
              <a:t>select </a:t>
            </a:r>
            <a:r>
              <a:rPr lang="en-US" sz="2400" dirty="0">
                <a:latin typeface="Times New Roman" pitchFamily="18" charset="0"/>
                <a:cs typeface="Times New Roman" pitchFamily="18" charset="0"/>
              </a:rPr>
              <a:t>randomly 10 birth records, what is the probability that exactly </a:t>
            </a:r>
          </a:p>
          <a:p>
            <a:pPr lvl="1">
              <a:lnSpc>
                <a:spcPct val="90000"/>
              </a:lnSpc>
            </a:pPr>
            <a:r>
              <a:rPr lang="en-US" sz="2400" dirty="0">
                <a:latin typeface="Times New Roman" pitchFamily="18" charset="0"/>
                <a:cs typeface="Times New Roman" pitchFamily="18" charset="0"/>
              </a:rPr>
              <a:t>5 will be males? </a:t>
            </a:r>
          </a:p>
          <a:p>
            <a:pPr lvl="1">
              <a:lnSpc>
                <a:spcPct val="90000"/>
              </a:lnSpc>
              <a:buFont typeface="Wingdings" pitchFamily="2" charset="2"/>
              <a:buNone/>
            </a:pPr>
            <a:r>
              <a:rPr lang="en-US" sz="2400" i="1" dirty="0">
                <a:latin typeface="Times New Roman" pitchFamily="18" charset="0"/>
                <a:cs typeface="Times New Roman" pitchFamily="18" charset="0"/>
              </a:rPr>
              <a:t>    </a:t>
            </a:r>
            <a:endParaRPr lang="en-US" sz="2400" i="1" dirty="0" smtClean="0">
              <a:latin typeface="Times New Roman" pitchFamily="18" charset="0"/>
              <a:cs typeface="Times New Roman" pitchFamily="18" charset="0"/>
            </a:endParaRPr>
          </a:p>
          <a:p>
            <a:pPr lvl="1">
              <a:lnSpc>
                <a:spcPct val="90000"/>
              </a:lnSpc>
              <a:buFont typeface="Wingdings" pitchFamily="2" charset="2"/>
              <a:buNone/>
            </a:pPr>
            <a:r>
              <a:rPr lang="en-US" sz="2400" i="1" dirty="0" smtClean="0">
                <a:latin typeface="Times New Roman" pitchFamily="18" charset="0"/>
                <a:cs typeface="Times New Roman" pitchFamily="18" charset="0"/>
              </a:rPr>
              <a:t>Given </a:t>
            </a:r>
            <a:r>
              <a:rPr lang="en-US" sz="2400" i="1" dirty="0">
                <a:latin typeface="Times New Roman" pitchFamily="18" charset="0"/>
                <a:cs typeface="Times New Roman" pitchFamily="18" charset="0"/>
              </a:rPr>
              <a:t>n=10, </a:t>
            </a:r>
            <a:r>
              <a:rPr lang="en-US" sz="2400" b="1" i="1" dirty="0">
                <a:latin typeface="Times New Roman" pitchFamily="18" charset="0"/>
                <a:cs typeface="Times New Roman" pitchFamily="18" charset="0"/>
              </a:rPr>
              <a:t>x</a:t>
            </a:r>
            <a:r>
              <a:rPr lang="en-US" sz="2400" i="1" dirty="0">
                <a:latin typeface="Times New Roman" pitchFamily="18" charset="0"/>
                <a:cs typeface="Times New Roman" pitchFamily="18" charset="0"/>
              </a:rPr>
              <a:t>=5 and  p = 0.52</a:t>
            </a:r>
          </a:p>
          <a:p>
            <a:pPr lvl="1">
              <a:lnSpc>
                <a:spcPts val="1000"/>
              </a:lnSpc>
              <a:buFont typeface="Wingdings" pitchFamily="2" charset="2"/>
              <a:buNone/>
            </a:pPr>
            <a:endParaRPr lang="en-US" sz="2400" dirty="0" smtClean="0">
              <a:latin typeface="Times New Roman" pitchFamily="18" charset="0"/>
              <a:cs typeface="Times New Roman" pitchFamily="18" charset="0"/>
            </a:endParaRPr>
          </a:p>
          <a:p>
            <a:pPr lvl="1">
              <a:lnSpc>
                <a:spcPts val="1000"/>
              </a:lnSpc>
              <a:buFont typeface="Wingdings" pitchFamily="2" charset="2"/>
              <a:buNone/>
            </a:pPr>
            <a:endParaRPr lang="en-US" sz="2400" dirty="0" smtClean="0">
              <a:latin typeface="Times New Roman" pitchFamily="18" charset="0"/>
              <a:cs typeface="Times New Roman" pitchFamily="18" charset="0"/>
            </a:endParaRPr>
          </a:p>
          <a:p>
            <a:pPr lvl="1">
              <a:lnSpc>
                <a:spcPts val="1000"/>
              </a:lnSpc>
              <a:buFont typeface="Wingdings" pitchFamily="2" charset="2"/>
              <a:buNone/>
            </a:pPr>
            <a:endParaRPr lang="en-US" sz="2400" dirty="0" smtClean="0">
              <a:latin typeface="Times New Roman" pitchFamily="18" charset="0"/>
              <a:cs typeface="Times New Roman" pitchFamily="18" charset="0"/>
            </a:endParaRPr>
          </a:p>
          <a:p>
            <a:pPr lvl="1">
              <a:lnSpc>
                <a:spcPts val="1000"/>
              </a:lnSpc>
              <a:buFont typeface="Wingdings" pitchFamily="2" charset="2"/>
              <a:buNone/>
            </a:pPr>
            <a:endParaRPr lang="en-US" sz="2400" dirty="0" smtClean="0">
              <a:latin typeface="Times New Roman" pitchFamily="18" charset="0"/>
              <a:cs typeface="Times New Roman" pitchFamily="18" charset="0"/>
            </a:endParaRPr>
          </a:p>
          <a:p>
            <a:pPr lvl="1">
              <a:lnSpc>
                <a:spcPts val="1000"/>
              </a:lnSpc>
              <a:buFont typeface="Wingdings" pitchFamily="2" charset="2"/>
              <a:buNone/>
            </a:pPr>
            <a:r>
              <a:rPr lang="en-US" sz="2400" dirty="0" smtClean="0">
                <a:latin typeface="Times New Roman" pitchFamily="18" charset="0"/>
                <a:cs typeface="Times New Roman" pitchFamily="18" charset="0"/>
              </a:rPr>
              <a:t>Pr </a:t>
            </a:r>
            <a:r>
              <a:rPr lang="en-US" sz="2400" dirty="0">
                <a:latin typeface="Times New Roman" pitchFamily="18" charset="0"/>
                <a:cs typeface="Times New Roman" pitchFamily="18" charset="0"/>
              </a:rPr>
              <a:t>(X= </a:t>
            </a:r>
            <a:r>
              <a:rPr lang="en-US" sz="2400" i="1" dirty="0">
                <a:latin typeface="Times New Roman" pitchFamily="18" charset="0"/>
                <a:ea typeface="Batang" pitchFamily="18" charset="-127"/>
                <a:cs typeface="Times New Roman" pitchFamily="18" charset="0"/>
              </a:rPr>
              <a:t>x</a:t>
            </a:r>
            <a:r>
              <a:rPr lang="en-US" sz="2400" dirty="0">
                <a:latin typeface="Times New Roman" pitchFamily="18" charset="0"/>
                <a:cs typeface="Times New Roman" pitchFamily="18" charset="0"/>
              </a:rPr>
              <a:t>) = </a:t>
            </a:r>
            <a:r>
              <a:rPr lang="en-US" sz="2400" u="sng" dirty="0">
                <a:latin typeface="Times New Roman" pitchFamily="18" charset="0"/>
                <a:cs typeface="Times New Roman" pitchFamily="18" charset="0"/>
              </a:rPr>
              <a:t>  n!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p</a:t>
            </a:r>
            <a:r>
              <a:rPr lang="en-US" sz="2400" dirty="0" smtClean="0">
                <a:latin typeface="Times New Roman" pitchFamily="18" charset="0"/>
                <a:cs typeface="Times New Roman" pitchFamily="18" charset="0"/>
              </a:rPr>
              <a:t> </a:t>
            </a:r>
            <a:r>
              <a:rPr lang="en-US" sz="2400" i="1" baseline="30000" dirty="0">
                <a:latin typeface="Times New Roman" pitchFamily="18" charset="0"/>
                <a:ea typeface="Batang" pitchFamily="18" charset="-127"/>
              </a:rPr>
              <a:t>x </a:t>
            </a:r>
            <a:r>
              <a:rPr lang="en-US" sz="2400" dirty="0">
                <a:latin typeface="Times New Roman" pitchFamily="18" charset="0"/>
                <a:cs typeface="Times New Roman" pitchFamily="18" charset="0"/>
              </a:rPr>
              <a:t> (1-</a:t>
            </a:r>
            <a:r>
              <a:rPr lang="en-US" sz="2400" i="1" dirty="0">
                <a:latin typeface="Times New Roman" pitchFamily="18" charset="0"/>
                <a:cs typeface="Times New Roman" pitchFamily="18" charset="0"/>
              </a:rPr>
              <a:t> p</a:t>
            </a:r>
            <a:r>
              <a:rPr lang="en-US" sz="2400" dirty="0">
                <a:latin typeface="Times New Roman" pitchFamily="18" charset="0"/>
                <a:cs typeface="Times New Roman" pitchFamily="18" charset="0"/>
              </a:rPr>
              <a:t>) </a:t>
            </a:r>
            <a:r>
              <a:rPr lang="en-US" sz="2400" i="1" baseline="30000" dirty="0">
                <a:latin typeface="Times New Roman" pitchFamily="18" charset="0"/>
                <a:cs typeface="Times New Roman" pitchFamily="18" charset="0"/>
              </a:rPr>
              <a:t>n- </a:t>
            </a:r>
            <a:r>
              <a:rPr lang="en-US" sz="2400" i="1" baseline="30000" dirty="0">
                <a:latin typeface="Times New Roman" pitchFamily="18" charset="0"/>
                <a:ea typeface="Batang" pitchFamily="18" charset="-127"/>
              </a:rPr>
              <a:t>x</a:t>
            </a:r>
            <a:r>
              <a:rPr lang="en-US" sz="2400" i="1" baseline="30000" dirty="0">
                <a:latin typeface="Times New Roman" pitchFamily="18" charset="0"/>
                <a:cs typeface="Times New Roman" pitchFamily="18" charset="0"/>
              </a:rPr>
              <a:t>  </a:t>
            </a:r>
          </a:p>
          <a:p>
            <a:pPr lvl="1">
              <a:lnSpc>
                <a:spcPts val="1000"/>
              </a:lnSpc>
              <a:buFont typeface="Wingdings" pitchFamily="2" charset="2"/>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lvl="1">
              <a:lnSpc>
                <a:spcPts val="1000"/>
              </a:lnSpc>
              <a:buFont typeface="Wingdings" pitchFamily="2" charset="2"/>
              <a:buNone/>
            </a:pPr>
            <a:r>
              <a:rPr lang="en-US" sz="2400" i="1" dirty="0" smtClean="0">
                <a:latin typeface="Times New Roman" pitchFamily="18" charset="0"/>
                <a:ea typeface="Batang" pitchFamily="18" charset="-127"/>
                <a:cs typeface="Times New Roman" pitchFamily="18" charset="0"/>
              </a:rPr>
              <a:t>               </a:t>
            </a:r>
            <a:r>
              <a:rPr lang="en-US" sz="2400" i="1" dirty="0" smtClean="0">
                <a:latin typeface="Times New Roman" pitchFamily="18" charset="0"/>
                <a:ea typeface="Batang" pitchFamily="18" charset="-127"/>
              </a:rPr>
              <a:t>x</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(n -</a:t>
            </a:r>
            <a:r>
              <a:rPr lang="en-US" sz="2400" i="1" dirty="0">
                <a:latin typeface="Times New Roman" pitchFamily="18" charset="0"/>
                <a:ea typeface="Batang" pitchFamily="18" charset="-127"/>
              </a:rPr>
              <a:t>x</a:t>
            </a:r>
            <a:r>
              <a:rPr lang="en-US" sz="2400" dirty="0">
                <a:latin typeface="Times New Roman" pitchFamily="18" charset="0"/>
                <a:cs typeface="Times New Roman" pitchFamily="18" charset="0"/>
              </a:rPr>
              <a:t> )! </a:t>
            </a:r>
            <a:endParaRPr lang="en-US" sz="2400" i="1" dirty="0">
              <a:latin typeface="Times New Roman" pitchFamily="18" charset="0"/>
              <a:cs typeface="Times New Roman" pitchFamily="18" charset="0"/>
            </a:endParaRPr>
          </a:p>
          <a:p>
            <a:pPr lvl="2">
              <a:lnSpc>
                <a:spcPts val="1000"/>
              </a:lnSpc>
            </a:pPr>
            <a:endParaRPr lang="en-US" sz="2400" i="1" dirty="0" smtClean="0">
              <a:latin typeface="Times New Roman" pitchFamily="18" charset="0"/>
              <a:cs typeface="Times New Roman" pitchFamily="18" charset="0"/>
            </a:endParaRPr>
          </a:p>
          <a:p>
            <a:pPr lvl="2">
              <a:lnSpc>
                <a:spcPts val="1000"/>
              </a:lnSpc>
            </a:pPr>
            <a:endParaRPr lang="en-US" sz="2400" i="1" dirty="0" smtClean="0">
              <a:latin typeface="Times New Roman" pitchFamily="18" charset="0"/>
              <a:cs typeface="Times New Roman" pitchFamily="18" charset="0"/>
            </a:endParaRPr>
          </a:p>
          <a:p>
            <a:pPr lvl="2">
              <a:lnSpc>
                <a:spcPts val="1000"/>
              </a:lnSpc>
            </a:pPr>
            <a:endParaRPr lang="en-US" sz="2400" i="1" dirty="0" smtClean="0">
              <a:latin typeface="Times New Roman" pitchFamily="18" charset="0"/>
              <a:cs typeface="Times New Roman" pitchFamily="18" charset="0"/>
            </a:endParaRPr>
          </a:p>
          <a:p>
            <a:pPr lvl="2">
              <a:lnSpc>
                <a:spcPts val="1000"/>
              </a:lnSpc>
            </a:pPr>
            <a:r>
              <a:rPr lang="en-US" sz="2400" i="1" dirty="0" smtClean="0">
                <a:latin typeface="Times New Roman" pitchFamily="18" charset="0"/>
                <a:cs typeface="Times New Roman" pitchFamily="18" charset="0"/>
              </a:rPr>
              <a:t>Therefore</a:t>
            </a:r>
            <a:r>
              <a:rPr lang="en-US" sz="2400" i="1" dirty="0">
                <a:latin typeface="Times New Roman" pitchFamily="18" charset="0"/>
                <a:cs typeface="Times New Roman" pitchFamily="18" charset="0"/>
              </a:rPr>
              <a:t>,  Pr (X=5) = </a:t>
            </a:r>
            <a:r>
              <a:rPr lang="en-US" sz="2400" i="1" u="sng" dirty="0">
                <a:latin typeface="Times New Roman" pitchFamily="18" charset="0"/>
                <a:cs typeface="Times New Roman" pitchFamily="18" charset="0"/>
              </a:rPr>
              <a:t> 10!   </a:t>
            </a:r>
            <a:r>
              <a:rPr lang="en-US" sz="2400" i="1" dirty="0">
                <a:latin typeface="Times New Roman" pitchFamily="18" charset="0"/>
                <a:cs typeface="Times New Roman" pitchFamily="18" charset="0"/>
              </a:rPr>
              <a:t> </a:t>
            </a:r>
            <a:r>
              <a:rPr lang="en-US" sz="2400" i="1" dirty="0" smtClean="0">
                <a:latin typeface="Times New Roman" pitchFamily="18" charset="0"/>
                <a:cs typeface="Times New Roman" pitchFamily="18" charset="0"/>
              </a:rPr>
              <a:t>    X </a:t>
            </a:r>
            <a:r>
              <a:rPr lang="en-US" sz="2400" i="1" dirty="0">
                <a:latin typeface="Times New Roman" pitchFamily="18" charset="0"/>
                <a:cs typeface="Times New Roman" pitchFamily="18" charset="0"/>
              </a:rPr>
              <a:t>0.52 </a:t>
            </a:r>
            <a:r>
              <a:rPr lang="en-US" sz="2400" i="1" baseline="30000" dirty="0">
                <a:latin typeface="Times New Roman" pitchFamily="18" charset="0"/>
                <a:cs typeface="Times New Roman" pitchFamily="18" charset="0"/>
              </a:rPr>
              <a:t>5</a:t>
            </a:r>
            <a:r>
              <a:rPr lang="en-US" sz="2400" i="1" dirty="0">
                <a:latin typeface="Times New Roman" pitchFamily="18" charset="0"/>
                <a:cs typeface="Times New Roman" pitchFamily="18" charset="0"/>
              </a:rPr>
              <a:t> x (1- 0.52)</a:t>
            </a:r>
            <a:r>
              <a:rPr lang="en-US" sz="2400" i="1" baseline="30000" dirty="0">
                <a:latin typeface="Times New Roman" pitchFamily="18" charset="0"/>
                <a:cs typeface="Times New Roman" pitchFamily="18" charset="0"/>
              </a:rPr>
              <a:t>10-5</a:t>
            </a:r>
            <a:r>
              <a:rPr lang="en-US" sz="2400" i="1" dirty="0">
                <a:latin typeface="Times New Roman" pitchFamily="18" charset="0"/>
                <a:cs typeface="Times New Roman" pitchFamily="18" charset="0"/>
              </a:rPr>
              <a:t> =0.24            </a:t>
            </a:r>
          </a:p>
          <a:p>
            <a:pPr lvl="2">
              <a:lnSpc>
                <a:spcPts val="1000"/>
              </a:lnSpc>
            </a:pPr>
            <a:r>
              <a:rPr lang="en-US" sz="2400" i="1" dirty="0">
                <a:latin typeface="Times New Roman" pitchFamily="18" charset="0"/>
                <a:cs typeface="Times New Roman" pitchFamily="18" charset="0"/>
              </a:rPr>
              <a:t>                                    </a:t>
            </a:r>
            <a:endParaRPr lang="en-US" sz="2400" i="1" dirty="0" smtClean="0">
              <a:latin typeface="Times New Roman" pitchFamily="18" charset="0"/>
              <a:cs typeface="Times New Roman" pitchFamily="18" charset="0"/>
            </a:endParaRPr>
          </a:p>
          <a:p>
            <a:pPr lvl="2">
              <a:lnSpc>
                <a:spcPts val="1000"/>
              </a:lnSpc>
            </a:pPr>
            <a:r>
              <a:rPr lang="en-US" sz="2400" i="1" dirty="0" smtClean="0">
                <a:latin typeface="Times New Roman" pitchFamily="18" charset="0"/>
                <a:cs typeface="Times New Roman" pitchFamily="18" charset="0"/>
              </a:rPr>
              <a:t>                                   5</a:t>
            </a:r>
            <a:r>
              <a:rPr lang="en-US" sz="2400" i="1" dirty="0">
                <a:latin typeface="Times New Roman" pitchFamily="18" charset="0"/>
                <a:cs typeface="Times New Roman" pitchFamily="18" charset="0"/>
              </a:rPr>
              <a:t>!(10-5)!</a:t>
            </a:r>
          </a:p>
          <a:p>
            <a:pPr lvl="1">
              <a:lnSpc>
                <a:spcPct val="90000"/>
              </a:lnSpc>
            </a:pPr>
            <a:r>
              <a:rPr lang="en-US" sz="2400" dirty="0" smtClean="0">
                <a:latin typeface="Times New Roman" pitchFamily="18" charset="0"/>
                <a:cs typeface="Times New Roman" pitchFamily="18" charset="0"/>
              </a:rPr>
              <a:t>    3 </a:t>
            </a:r>
            <a:r>
              <a:rPr lang="en-US" sz="2400" dirty="0">
                <a:latin typeface="Times New Roman" pitchFamily="18" charset="0"/>
                <a:cs typeface="Times New Roman" pitchFamily="18" charset="0"/>
              </a:rPr>
              <a:t>or more will be females? </a:t>
            </a:r>
          </a:p>
          <a:p>
            <a:pPr lvl="2">
              <a:lnSpc>
                <a:spcPct val="90000"/>
              </a:lnSpc>
            </a:pPr>
            <a:r>
              <a:rPr lang="en-US" sz="2400" i="1" dirty="0">
                <a:latin typeface="Times New Roman" pitchFamily="18" charset="0"/>
                <a:cs typeface="Times New Roman" pitchFamily="18" charset="0"/>
              </a:rPr>
              <a:t>Pr(X≥3) = 1- Pr (X&lt;3) = 1-[Pr(X=0)+Pr(X=1)+Pr(X=2)]</a:t>
            </a:r>
          </a:p>
          <a:p>
            <a:pPr lvl="2">
              <a:lnSpc>
                <a:spcPct val="90000"/>
              </a:lnSpc>
            </a:pPr>
            <a:r>
              <a:rPr lang="en-US" sz="2400" i="1" dirty="0">
                <a:latin typeface="Times New Roman" pitchFamily="18" charset="0"/>
                <a:cs typeface="Times New Roman" pitchFamily="18" charset="0"/>
              </a:rPr>
              <a:t>     =1-[0.001+0.013+0.055]= 1-0.069=0.931 </a:t>
            </a:r>
            <a:endParaRPr lang="en-US" sz="2400" dirty="0"/>
          </a:p>
        </p:txBody>
      </p:sp>
      <p:sp>
        <p:nvSpPr>
          <p:cNvPr id="6" name="Date Placeholder 5"/>
          <p:cNvSpPr>
            <a:spLocks noGrp="1"/>
          </p:cNvSpPr>
          <p:nvPr>
            <p:ph type="dt" sz="half" idx="10"/>
          </p:nvPr>
        </p:nvSpPr>
        <p:spPr/>
        <p:txBody>
          <a:bodyPr/>
          <a:lstStyle/>
          <a:p>
            <a:fld id="{6549A749-C7BF-483C-AAE4-C5EBE46F6214}" type="datetime1">
              <a:rPr lang="en-US" smtClean="0"/>
              <a:t>31-May-18</a:t>
            </a:fld>
            <a:endParaRPr lang="en-US"/>
          </a:p>
        </p:txBody>
      </p:sp>
      <p:sp>
        <p:nvSpPr>
          <p:cNvPr id="7" name="Footer Placeholder 6"/>
          <p:cNvSpPr>
            <a:spLocks noGrp="1"/>
          </p:cNvSpPr>
          <p:nvPr>
            <p:ph type="ftr" sz="quarter" idx="11"/>
          </p:nvPr>
        </p:nvSpPr>
        <p:spPr/>
        <p:txBody>
          <a:bodyPr/>
          <a:lstStyle/>
          <a:p>
            <a:r>
              <a:rPr lang="en-US" smtClean="0"/>
              <a:t>Probability Distributions        </a:t>
            </a:r>
            <a:endParaRPr lang="en-US"/>
          </a:p>
        </p:txBody>
      </p:sp>
    </p:spTree>
  </p:cSld>
  <p:clrMapOvr>
    <a:masterClrMapping/>
  </p:clrMapOvr>
  <p:transition/>
  <p:timing>
    <p:tnLst>
      <p:par>
        <p:cTn id="1" dur="indefinite" restart="never" nodeType="tmRoot"/>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853</TotalTime>
  <Words>4027</Words>
  <Application>Microsoft Office PowerPoint</Application>
  <PresentationFormat>On-screen Show (4:3)</PresentationFormat>
  <Paragraphs>1100</Paragraphs>
  <Slides>52</Slides>
  <Notes>37</Notes>
  <HiddenSlides>0</HiddenSlides>
  <MMClips>0</MMClips>
  <ScaleCrop>false</ScaleCrop>
  <HeadingPairs>
    <vt:vector size="8" baseType="variant">
      <vt:variant>
        <vt:lpstr>Fonts Used</vt:lpstr>
      </vt:variant>
      <vt:variant>
        <vt:i4>26</vt:i4>
      </vt:variant>
      <vt:variant>
        <vt:lpstr>Theme</vt:lpstr>
      </vt:variant>
      <vt:variant>
        <vt:i4>2</vt:i4>
      </vt:variant>
      <vt:variant>
        <vt:lpstr>Embedded OLE Servers</vt:lpstr>
      </vt:variant>
      <vt:variant>
        <vt:i4>2</vt:i4>
      </vt:variant>
      <vt:variant>
        <vt:lpstr>Slide Titles</vt:lpstr>
      </vt:variant>
      <vt:variant>
        <vt:i4>52</vt:i4>
      </vt:variant>
    </vt:vector>
  </HeadingPairs>
  <TitlesOfParts>
    <vt:vector size="82" baseType="lpstr">
      <vt:lpstr>Batang</vt:lpstr>
      <vt:lpstr>SimSun</vt:lpstr>
      <vt:lpstr>AGaramond</vt:lpstr>
      <vt:lpstr>AGaramond-Bold</vt:lpstr>
      <vt:lpstr>AGaramond-Regular</vt:lpstr>
      <vt:lpstr>Arial</vt:lpstr>
      <vt:lpstr>Arial Narrow</vt:lpstr>
      <vt:lpstr>Book Antiqua</vt:lpstr>
      <vt:lpstr>Calibri</vt:lpstr>
      <vt:lpstr>Cambria Math</vt:lpstr>
      <vt:lpstr>Century</vt:lpstr>
      <vt:lpstr>Euphemia</vt:lpstr>
      <vt:lpstr>Franklin Gothic Book</vt:lpstr>
      <vt:lpstr>Frutiger-BoldItalic</vt:lpstr>
      <vt:lpstr>Garamond</vt:lpstr>
      <vt:lpstr>MTMI</vt:lpstr>
      <vt:lpstr>MTSYN</vt:lpstr>
      <vt:lpstr>Symbol</vt:lpstr>
      <vt:lpstr>Tahoma</vt:lpstr>
      <vt:lpstr>Times New Roman</vt:lpstr>
      <vt:lpstr>TimesNewRoman</vt:lpstr>
      <vt:lpstr>Times-Roman</vt:lpstr>
      <vt:lpstr>TimesTen-Italic</vt:lpstr>
      <vt:lpstr>TimesTen-Roman</vt:lpstr>
      <vt:lpstr>Wingdings</vt:lpstr>
      <vt:lpstr>Wingdings 2</vt:lpstr>
      <vt:lpstr>Office Theme</vt:lpstr>
      <vt:lpstr>Organic</vt:lpstr>
      <vt:lpstr>Equation</vt:lpstr>
      <vt:lpstr>Chart</vt:lpstr>
      <vt:lpstr>PowerPoint Presentation</vt:lpstr>
      <vt:lpstr>PowerPoint Presentation</vt:lpstr>
      <vt:lpstr>PowerPoint Presentation</vt:lpstr>
      <vt:lpstr>PowerPoint Presentation</vt:lpstr>
      <vt:lpstr>Objectives </vt:lpstr>
      <vt:lpstr> 9.1 Common discrete distributions  </vt:lpstr>
      <vt:lpstr>9.1.1Binomial distribution</vt:lpstr>
      <vt:lpstr>Binomial distribution, generally</vt:lpstr>
      <vt:lpstr>Binomial distribution….</vt:lpstr>
      <vt:lpstr>Binomial distribution….</vt:lpstr>
      <vt:lpstr>9.2 Poisson Distribution </vt:lpstr>
      <vt:lpstr>Poisson Distribution Con…</vt:lpstr>
      <vt:lpstr>Example</vt:lpstr>
      <vt:lpstr>Solution </vt:lpstr>
      <vt:lpstr>Characteristics of poison distribution</vt:lpstr>
      <vt:lpstr>A poison distribution differs from binomial</vt:lpstr>
      <vt:lpstr>PowerPoint Presentation</vt:lpstr>
      <vt:lpstr>PowerPoint Presentation</vt:lpstr>
      <vt:lpstr>PowerPoint Presentation</vt:lpstr>
      <vt:lpstr>PowerPoint Presentation</vt:lpstr>
      <vt:lpstr>9.2 Continuous Probability Distributions</vt:lpstr>
      <vt:lpstr>PowerPoint Presentation</vt:lpstr>
      <vt:lpstr>PowerPoint Presentation</vt:lpstr>
      <vt:lpstr>PowerPoint Presentation</vt:lpstr>
      <vt:lpstr>PowerPoint Presentation</vt:lpstr>
      <vt:lpstr>9.2.2 The Normal Distribution</vt:lpstr>
      <vt:lpstr>Properties of Normal Distributions</vt:lpstr>
      <vt:lpstr>Properties of Normal Distributions</vt:lpstr>
      <vt:lpstr>The  Family of Normal Distribution</vt:lpstr>
      <vt:lpstr>The area under the curve</vt:lpstr>
      <vt:lpstr>The Standard Normal Distribution</vt:lpstr>
      <vt:lpstr>The Standard Normal Distribution</vt:lpstr>
      <vt:lpstr>The Standard Normal Table</vt:lpstr>
      <vt:lpstr>The Standard Normal Table</vt:lpstr>
      <vt:lpstr>The Standard Normal Table</vt:lpstr>
      <vt:lpstr>Guidelines for Finding Areas</vt:lpstr>
      <vt:lpstr>Guidelines for Finding Areas</vt:lpstr>
      <vt:lpstr>Guidelines for Finding Areas</vt:lpstr>
      <vt:lpstr>PowerPoint Presentation</vt:lpstr>
      <vt:lpstr>Probability and Normal Distributions</vt:lpstr>
      <vt:lpstr>Probability and Normal Distributions</vt:lpstr>
      <vt:lpstr>Probability and Normal Distributions</vt:lpstr>
      <vt:lpstr>Probability and Normal Distributions</vt:lpstr>
      <vt:lpstr>Probability and Normal Distributions</vt:lpstr>
      <vt:lpstr>Finding z-Scores</vt:lpstr>
      <vt:lpstr>Finding a z-Score Given a Percentile</vt:lpstr>
      <vt:lpstr>Class work </vt:lpstr>
      <vt:lpstr>Table : Normal distribution </vt:lpstr>
      <vt:lpstr>9.2.3Exponential distribution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Dawi</cp:lastModifiedBy>
  <cp:revision>68</cp:revision>
  <dcterms:created xsi:type="dcterms:W3CDTF">2017-12-11T09:29:49Z</dcterms:created>
  <dcterms:modified xsi:type="dcterms:W3CDTF">2018-05-31T08:27:34Z</dcterms:modified>
</cp:coreProperties>
</file>