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59" r:id="rId5"/>
    <p:sldId id="261" r:id="rId6"/>
    <p:sldId id="260" r:id="rId7"/>
    <p:sldId id="262" r:id="rId8"/>
    <p:sldId id="265" r:id="rId9"/>
    <p:sldId id="263" r:id="rId10"/>
    <p:sldId id="264" r:id="rId11"/>
    <p:sldId id="266" r:id="rId12"/>
    <p:sldId id="272" r:id="rId13"/>
    <p:sldId id="271" r:id="rId14"/>
    <p:sldId id="270" r:id="rId15"/>
    <p:sldId id="269" r:id="rId16"/>
    <p:sldId id="274" r:id="rId17"/>
    <p:sldId id="273" r:id="rId18"/>
    <p:sldId id="280" r:id="rId19"/>
    <p:sldId id="279" r:id="rId20"/>
    <p:sldId id="278" r:id="rId21"/>
    <p:sldId id="277" r:id="rId22"/>
    <p:sldId id="276" r:id="rId23"/>
    <p:sldId id="275" r:id="rId24"/>
    <p:sldId id="268"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7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5BEF0D-6C04-4A8C-A8FF-5B005A881FBD}" type="datetimeFigureOut">
              <a:rPr lang="en-US" smtClean="0"/>
              <a:pPr/>
              <a:t>5/31/2019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94A-926E-4D6E-862B-3975C5C04464}" type="slidenum">
              <a:rPr lang="en-US" smtClean="0"/>
              <a:pPr/>
              <a:t>‹#›</a:t>
            </a:fld>
            <a:endParaRPr lang="en-US"/>
          </a:p>
        </p:txBody>
      </p:sp>
    </p:spTree>
    <p:extLst>
      <p:ext uri="{BB962C8B-B14F-4D97-AF65-F5344CB8AC3E}">
        <p14:creationId xmlns:p14="http://schemas.microsoft.com/office/powerpoint/2010/main" xmlns="" val="3752535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C694A-926E-4D6E-862B-3975C5C04464}" type="slidenum">
              <a:rPr lang="en-US" smtClean="0"/>
              <a:pPr/>
              <a:t>22</a:t>
            </a:fld>
            <a:endParaRPr lang="en-US"/>
          </a:p>
        </p:txBody>
      </p:sp>
    </p:spTree>
    <p:extLst>
      <p:ext uri="{BB962C8B-B14F-4D97-AF65-F5344CB8AC3E}">
        <p14:creationId xmlns:p14="http://schemas.microsoft.com/office/powerpoint/2010/main" xmlns="" val="2436983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86A5D0-E244-4E1A-BF0B-8D9EF707BD50}" type="datetimeFigureOut">
              <a:rPr lang="en-US" smtClean="0"/>
              <a:pPr/>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9A3BB2-F952-40F9-A25A-7A78BAB3C051}" type="slidenum">
              <a:rPr lang="en-US" smtClean="0"/>
              <a:pPr/>
              <a:t>‹#›</a:t>
            </a:fld>
            <a:endParaRPr lang="en-US"/>
          </a:p>
        </p:txBody>
      </p:sp>
    </p:spTree>
    <p:extLst>
      <p:ext uri="{BB962C8B-B14F-4D97-AF65-F5344CB8AC3E}">
        <p14:creationId xmlns:p14="http://schemas.microsoft.com/office/powerpoint/2010/main" xmlns="" val="448680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86A5D0-E244-4E1A-BF0B-8D9EF707BD50}" type="datetimeFigureOut">
              <a:rPr lang="en-US" smtClean="0"/>
              <a:pPr/>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9A3BB2-F952-40F9-A25A-7A78BAB3C051}" type="slidenum">
              <a:rPr lang="en-US" smtClean="0"/>
              <a:pPr/>
              <a:t>‹#›</a:t>
            </a:fld>
            <a:endParaRPr lang="en-US"/>
          </a:p>
        </p:txBody>
      </p:sp>
    </p:spTree>
    <p:extLst>
      <p:ext uri="{BB962C8B-B14F-4D97-AF65-F5344CB8AC3E}">
        <p14:creationId xmlns:p14="http://schemas.microsoft.com/office/powerpoint/2010/main" xmlns="" val="4125818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86A5D0-E244-4E1A-BF0B-8D9EF707BD50}" type="datetimeFigureOut">
              <a:rPr lang="en-US" smtClean="0"/>
              <a:pPr/>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9A3BB2-F952-40F9-A25A-7A78BAB3C051}" type="slidenum">
              <a:rPr lang="en-US" smtClean="0"/>
              <a:pPr/>
              <a:t>‹#›</a:t>
            </a:fld>
            <a:endParaRPr lang="en-US"/>
          </a:p>
        </p:txBody>
      </p:sp>
    </p:spTree>
    <p:extLst>
      <p:ext uri="{BB962C8B-B14F-4D97-AF65-F5344CB8AC3E}">
        <p14:creationId xmlns:p14="http://schemas.microsoft.com/office/powerpoint/2010/main" xmlns="" val="1501101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86A5D0-E244-4E1A-BF0B-8D9EF707BD50}" type="datetimeFigureOut">
              <a:rPr lang="en-US" smtClean="0"/>
              <a:pPr/>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9A3BB2-F952-40F9-A25A-7A78BAB3C051}" type="slidenum">
              <a:rPr lang="en-US" smtClean="0"/>
              <a:pPr/>
              <a:t>‹#›</a:t>
            </a:fld>
            <a:endParaRPr lang="en-US"/>
          </a:p>
        </p:txBody>
      </p:sp>
    </p:spTree>
    <p:extLst>
      <p:ext uri="{BB962C8B-B14F-4D97-AF65-F5344CB8AC3E}">
        <p14:creationId xmlns:p14="http://schemas.microsoft.com/office/powerpoint/2010/main" xmlns="" val="2363220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86A5D0-E244-4E1A-BF0B-8D9EF707BD50}" type="datetimeFigureOut">
              <a:rPr lang="en-US" smtClean="0"/>
              <a:pPr/>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9A3BB2-F952-40F9-A25A-7A78BAB3C051}" type="slidenum">
              <a:rPr lang="en-US" smtClean="0"/>
              <a:pPr/>
              <a:t>‹#›</a:t>
            </a:fld>
            <a:endParaRPr lang="en-US"/>
          </a:p>
        </p:txBody>
      </p:sp>
    </p:spTree>
    <p:extLst>
      <p:ext uri="{BB962C8B-B14F-4D97-AF65-F5344CB8AC3E}">
        <p14:creationId xmlns:p14="http://schemas.microsoft.com/office/powerpoint/2010/main" xmlns="" val="973743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C86A5D0-E244-4E1A-BF0B-8D9EF707BD50}" type="datetimeFigureOut">
              <a:rPr lang="en-US" smtClean="0"/>
              <a:pPr/>
              <a:t>5/31/2019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9A3BB2-F952-40F9-A25A-7A78BAB3C051}" type="slidenum">
              <a:rPr lang="en-US" smtClean="0"/>
              <a:pPr/>
              <a:t>‹#›</a:t>
            </a:fld>
            <a:endParaRPr lang="en-US"/>
          </a:p>
        </p:txBody>
      </p:sp>
    </p:spTree>
    <p:extLst>
      <p:ext uri="{BB962C8B-B14F-4D97-AF65-F5344CB8AC3E}">
        <p14:creationId xmlns:p14="http://schemas.microsoft.com/office/powerpoint/2010/main" xmlns="" val="1114183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86A5D0-E244-4E1A-BF0B-8D9EF707BD50}" type="datetimeFigureOut">
              <a:rPr lang="en-US" smtClean="0"/>
              <a:pPr/>
              <a:t>5/31/2019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9A3BB2-F952-40F9-A25A-7A78BAB3C051}" type="slidenum">
              <a:rPr lang="en-US" smtClean="0"/>
              <a:pPr/>
              <a:t>‹#›</a:t>
            </a:fld>
            <a:endParaRPr lang="en-US"/>
          </a:p>
        </p:txBody>
      </p:sp>
    </p:spTree>
    <p:extLst>
      <p:ext uri="{BB962C8B-B14F-4D97-AF65-F5344CB8AC3E}">
        <p14:creationId xmlns:p14="http://schemas.microsoft.com/office/powerpoint/2010/main" xmlns="" val="2974059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86A5D0-E244-4E1A-BF0B-8D9EF707BD50}" type="datetimeFigureOut">
              <a:rPr lang="en-US" smtClean="0"/>
              <a:pPr/>
              <a:t>5/31/2019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9A3BB2-F952-40F9-A25A-7A78BAB3C051}" type="slidenum">
              <a:rPr lang="en-US" smtClean="0"/>
              <a:pPr/>
              <a:t>‹#›</a:t>
            </a:fld>
            <a:endParaRPr lang="en-US"/>
          </a:p>
        </p:txBody>
      </p:sp>
    </p:spTree>
    <p:extLst>
      <p:ext uri="{BB962C8B-B14F-4D97-AF65-F5344CB8AC3E}">
        <p14:creationId xmlns:p14="http://schemas.microsoft.com/office/powerpoint/2010/main" xmlns="" val="568317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86A5D0-E244-4E1A-BF0B-8D9EF707BD50}" type="datetimeFigureOut">
              <a:rPr lang="en-US" smtClean="0"/>
              <a:pPr/>
              <a:t>5/31/2019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9A3BB2-F952-40F9-A25A-7A78BAB3C051}" type="slidenum">
              <a:rPr lang="en-US" smtClean="0"/>
              <a:pPr/>
              <a:t>‹#›</a:t>
            </a:fld>
            <a:endParaRPr lang="en-US"/>
          </a:p>
        </p:txBody>
      </p:sp>
    </p:spTree>
    <p:extLst>
      <p:ext uri="{BB962C8B-B14F-4D97-AF65-F5344CB8AC3E}">
        <p14:creationId xmlns:p14="http://schemas.microsoft.com/office/powerpoint/2010/main" xmlns="" val="890655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86A5D0-E244-4E1A-BF0B-8D9EF707BD50}" type="datetimeFigureOut">
              <a:rPr lang="en-US" smtClean="0"/>
              <a:pPr/>
              <a:t>5/31/2019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9A3BB2-F952-40F9-A25A-7A78BAB3C051}" type="slidenum">
              <a:rPr lang="en-US" smtClean="0"/>
              <a:pPr/>
              <a:t>‹#›</a:t>
            </a:fld>
            <a:endParaRPr lang="en-US"/>
          </a:p>
        </p:txBody>
      </p:sp>
    </p:spTree>
    <p:extLst>
      <p:ext uri="{BB962C8B-B14F-4D97-AF65-F5344CB8AC3E}">
        <p14:creationId xmlns:p14="http://schemas.microsoft.com/office/powerpoint/2010/main" xmlns="" val="3155172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86A5D0-E244-4E1A-BF0B-8D9EF707BD50}" type="datetimeFigureOut">
              <a:rPr lang="en-US" smtClean="0"/>
              <a:pPr/>
              <a:t>5/31/2019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9A3BB2-F952-40F9-A25A-7A78BAB3C051}" type="slidenum">
              <a:rPr lang="en-US" smtClean="0"/>
              <a:pPr/>
              <a:t>‹#›</a:t>
            </a:fld>
            <a:endParaRPr lang="en-US"/>
          </a:p>
        </p:txBody>
      </p:sp>
    </p:spTree>
    <p:extLst>
      <p:ext uri="{BB962C8B-B14F-4D97-AF65-F5344CB8AC3E}">
        <p14:creationId xmlns:p14="http://schemas.microsoft.com/office/powerpoint/2010/main" xmlns="" val="33188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86A5D0-E244-4E1A-BF0B-8D9EF707BD50}" type="datetimeFigureOut">
              <a:rPr lang="en-US" smtClean="0"/>
              <a:pPr/>
              <a:t>5/31/2019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9A3BB2-F952-40F9-A25A-7A78BAB3C051}" type="slidenum">
              <a:rPr lang="en-US" smtClean="0"/>
              <a:pPr/>
              <a:t>‹#›</a:t>
            </a:fld>
            <a:endParaRPr lang="en-US"/>
          </a:p>
        </p:txBody>
      </p:sp>
    </p:spTree>
    <p:extLst>
      <p:ext uri="{BB962C8B-B14F-4D97-AF65-F5344CB8AC3E}">
        <p14:creationId xmlns:p14="http://schemas.microsoft.com/office/powerpoint/2010/main" xmlns="" val="304718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investopedia.com/terms/a/assign.asp"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gi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748" y="-31955"/>
            <a:ext cx="9067800" cy="6555641"/>
          </a:xfrm>
          <a:prstGeom prst="rect">
            <a:avLst/>
          </a:prstGeom>
        </p:spPr>
        <p:txBody>
          <a:bodyPr wrap="square">
            <a:spAutoFit/>
          </a:bodyPr>
          <a:lstStyle/>
          <a:p>
            <a:pPr algn="ctr">
              <a:lnSpc>
                <a:spcPct val="150000"/>
              </a:lnSpc>
              <a:tabLst>
                <a:tab pos="914400" algn="l"/>
              </a:tabLst>
            </a:pPr>
            <a:r>
              <a:rPr lang="en-US" sz="2800" b="1" dirty="0" smtClean="0">
                <a:solidFill>
                  <a:srgbClr val="FF0000"/>
                </a:solidFill>
                <a:effectLst/>
                <a:latin typeface="Times New Roman" pitchFamily="18" charset="0"/>
                <a:ea typeface="Calibri"/>
                <a:cs typeface="Times New Roman" pitchFamily="18" charset="0"/>
              </a:rPr>
              <a:t>Chapter -5</a:t>
            </a:r>
            <a:endParaRPr lang="en-US" sz="2800" dirty="0">
              <a:solidFill>
                <a:srgbClr val="FF0000"/>
              </a:solidFill>
              <a:latin typeface="Times New Roman" pitchFamily="18" charset="0"/>
              <a:ea typeface="Calibri"/>
              <a:cs typeface="Times New Roman" pitchFamily="18" charset="0"/>
            </a:endParaRPr>
          </a:p>
          <a:p>
            <a:pPr marL="457200" marR="0" algn="just">
              <a:lnSpc>
                <a:spcPct val="150000"/>
              </a:lnSpc>
              <a:spcBef>
                <a:spcPts val="0"/>
              </a:spcBef>
              <a:spcAft>
                <a:spcPts val="0"/>
              </a:spcAft>
              <a:tabLst>
                <a:tab pos="914400" algn="l"/>
              </a:tabLst>
            </a:pPr>
            <a:r>
              <a:rPr lang="en-US" sz="2800" b="1" dirty="0" smtClean="0">
                <a:solidFill>
                  <a:srgbClr val="000000"/>
                </a:solidFill>
                <a:effectLst/>
                <a:latin typeface="Times New Roman" pitchFamily="18" charset="0"/>
                <a:ea typeface="Calibri"/>
                <a:cs typeface="Times New Roman" pitchFamily="18" charset="0"/>
              </a:rPr>
              <a:t>One Dimensional Random Variable</a:t>
            </a:r>
            <a:endParaRPr lang="en-US" sz="2800" dirty="0">
              <a:latin typeface="Times New Roman" pitchFamily="18" charset="0"/>
              <a:ea typeface="Calibri"/>
              <a:cs typeface="Times New Roman" pitchFamily="18" charset="0"/>
            </a:endParaRPr>
          </a:p>
          <a:p>
            <a:pPr marL="228600" marR="0" algn="just">
              <a:lnSpc>
                <a:spcPct val="150000"/>
              </a:lnSpc>
              <a:spcBef>
                <a:spcPts val="0"/>
              </a:spcBef>
              <a:spcAft>
                <a:spcPts val="0"/>
              </a:spcAft>
            </a:pPr>
            <a:r>
              <a:rPr lang="en-US" sz="2800" b="1" u="sng" dirty="0" smtClean="0">
                <a:effectLst/>
                <a:latin typeface="Times New Roman" pitchFamily="18" charset="0"/>
                <a:ea typeface="Calibri"/>
                <a:cs typeface="Times New Roman" pitchFamily="18" charset="0"/>
              </a:rPr>
              <a:t>Definitions of</a:t>
            </a:r>
            <a:r>
              <a:rPr lang="en-US" sz="2800" b="1" dirty="0" smtClean="0">
                <a:effectLst/>
                <a:latin typeface="Times New Roman" pitchFamily="18" charset="0"/>
                <a:ea typeface="Calibri"/>
                <a:cs typeface="Times New Roman" pitchFamily="18" charset="0"/>
              </a:rPr>
              <a:t> Random variable</a:t>
            </a:r>
            <a:endParaRPr lang="en-US" sz="2800" dirty="0">
              <a:latin typeface="Times New Roman" pitchFamily="18" charset="0"/>
              <a:ea typeface="Calibri"/>
              <a:cs typeface="Times New Roman" pitchFamily="18" charset="0"/>
            </a:endParaRPr>
          </a:p>
          <a:p>
            <a:pPr marL="685800" lvl="1" indent="-228600" algn="just">
              <a:lnSpc>
                <a:spcPct val="150000"/>
              </a:lnSpc>
              <a:buFont typeface="Symbol"/>
              <a:buChar char=""/>
            </a:pPr>
            <a:r>
              <a:rPr lang="en-US" sz="2800" dirty="0" smtClean="0">
                <a:solidFill>
                  <a:srgbClr val="000000"/>
                </a:solidFill>
                <a:effectLst/>
                <a:latin typeface="Times New Roman" pitchFamily="18" charset="0"/>
                <a:ea typeface="Calibri"/>
                <a:cs typeface="Times New Roman" pitchFamily="18" charset="0"/>
              </a:rPr>
              <a:t>A variable whose value is unknown or a function that </a:t>
            </a:r>
            <a:r>
              <a:rPr lang="en-US" sz="2800" u="sng" dirty="0" smtClean="0">
                <a:solidFill>
                  <a:srgbClr val="005B9D"/>
                </a:solidFill>
                <a:effectLst/>
                <a:latin typeface="Times New Roman" pitchFamily="18" charset="0"/>
                <a:ea typeface="Calibri"/>
                <a:cs typeface="Times New Roman" pitchFamily="18" charset="0"/>
                <a:hlinkClick r:id="rId2"/>
              </a:rPr>
              <a:t>assigns</a:t>
            </a:r>
            <a:r>
              <a:rPr lang="en-US" sz="2800" dirty="0" smtClean="0">
                <a:solidFill>
                  <a:srgbClr val="000000"/>
                </a:solidFill>
                <a:effectLst/>
                <a:latin typeface="Times New Roman" pitchFamily="18" charset="0"/>
                <a:ea typeface="Calibri"/>
                <a:cs typeface="Times New Roman" pitchFamily="18" charset="0"/>
              </a:rPr>
              <a:t> values to each of an experiment's outcomes. </a:t>
            </a:r>
          </a:p>
          <a:p>
            <a:pPr marL="685800" lvl="1" indent="-228600" algn="just">
              <a:lnSpc>
                <a:spcPct val="150000"/>
              </a:lnSpc>
              <a:buFont typeface="Symbol"/>
              <a:buChar char=""/>
            </a:pPr>
            <a:r>
              <a:rPr lang="en-US" sz="2800" dirty="0" smtClean="0">
                <a:solidFill>
                  <a:srgbClr val="000000"/>
                </a:solidFill>
                <a:effectLst/>
                <a:latin typeface="Times New Roman" pitchFamily="18" charset="0"/>
                <a:ea typeface="Calibri"/>
                <a:cs typeface="Times New Roman" pitchFamily="18" charset="0"/>
              </a:rPr>
              <a:t>Random variables are often designated by letters and can be classified as </a:t>
            </a:r>
          </a:p>
          <a:p>
            <a:pPr marL="685800" lvl="1" indent="-228600" algn="just">
              <a:lnSpc>
                <a:spcPct val="150000"/>
              </a:lnSpc>
              <a:buFont typeface="Symbol"/>
              <a:buChar char=""/>
            </a:pPr>
            <a:r>
              <a:rPr lang="en-US" sz="2800" dirty="0" smtClean="0">
                <a:solidFill>
                  <a:srgbClr val="FF0000"/>
                </a:solidFill>
                <a:effectLst/>
                <a:latin typeface="Times New Roman" pitchFamily="18" charset="0"/>
                <a:ea typeface="Calibri"/>
                <a:cs typeface="Times New Roman" pitchFamily="18" charset="0"/>
              </a:rPr>
              <a:t>discrete</a:t>
            </a:r>
            <a:r>
              <a:rPr lang="en-US" sz="2800" dirty="0" smtClean="0">
                <a:solidFill>
                  <a:srgbClr val="000000"/>
                </a:solidFill>
                <a:effectLst/>
                <a:latin typeface="Times New Roman" pitchFamily="18" charset="0"/>
                <a:ea typeface="Calibri"/>
                <a:cs typeface="Times New Roman" pitchFamily="18" charset="0"/>
              </a:rPr>
              <a:t>, which are variables that have specific values, or</a:t>
            </a:r>
          </a:p>
          <a:p>
            <a:pPr marL="685800" lvl="1" indent="-228600" algn="just">
              <a:lnSpc>
                <a:spcPct val="150000"/>
              </a:lnSpc>
              <a:buFont typeface="Symbol"/>
              <a:buChar char=""/>
            </a:pPr>
            <a:r>
              <a:rPr lang="en-US" sz="2800" dirty="0" smtClean="0">
                <a:solidFill>
                  <a:srgbClr val="000000"/>
                </a:solidFill>
                <a:effectLst/>
                <a:latin typeface="Times New Roman" pitchFamily="18" charset="0"/>
                <a:ea typeface="Calibri"/>
                <a:cs typeface="Times New Roman" pitchFamily="18" charset="0"/>
              </a:rPr>
              <a:t> </a:t>
            </a:r>
            <a:r>
              <a:rPr lang="en-US" sz="2800" dirty="0" smtClean="0">
                <a:solidFill>
                  <a:srgbClr val="FF0000"/>
                </a:solidFill>
                <a:effectLst/>
                <a:latin typeface="Times New Roman" pitchFamily="18" charset="0"/>
                <a:ea typeface="Calibri"/>
                <a:cs typeface="Times New Roman" pitchFamily="18" charset="0"/>
              </a:rPr>
              <a:t>continuous</a:t>
            </a:r>
            <a:r>
              <a:rPr lang="en-US" sz="2800" dirty="0" smtClean="0">
                <a:solidFill>
                  <a:srgbClr val="000000"/>
                </a:solidFill>
                <a:effectLst/>
                <a:latin typeface="Times New Roman" pitchFamily="18" charset="0"/>
                <a:ea typeface="Calibri"/>
                <a:cs typeface="Times New Roman" pitchFamily="18" charset="0"/>
              </a:rPr>
              <a:t>, which are variables that can have any values within a continuous range.</a:t>
            </a:r>
            <a:endParaRPr lang="en-US" sz="2800" dirty="0">
              <a:latin typeface="Times New Roman" pitchFamily="18" charset="0"/>
              <a:ea typeface="Calibri"/>
              <a:cs typeface="Times New Roman" pitchFamily="18" charset="0"/>
            </a:endParaRPr>
          </a:p>
        </p:txBody>
      </p:sp>
    </p:spTree>
    <p:extLst>
      <p:ext uri="{BB962C8B-B14F-4D97-AF65-F5344CB8AC3E}">
        <p14:creationId xmlns:p14="http://schemas.microsoft.com/office/powerpoint/2010/main" xmlns="" val="28918287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Rectangle 1"/>
              <p:cNvSpPr/>
              <p:nvPr/>
            </p:nvSpPr>
            <p:spPr>
              <a:xfrm>
                <a:off x="838200" y="685800"/>
                <a:ext cx="7543800" cy="5262979"/>
              </a:xfrm>
              <a:prstGeom prst="rect">
                <a:avLst/>
              </a:prstGeom>
            </p:spPr>
            <p:txBody>
              <a:bodyPr wrap="square">
                <a:spAutoFit/>
              </a:bodyPr>
              <a:lstStyle/>
              <a:p>
                <a:pPr algn="just">
                  <a:lnSpc>
                    <a:spcPct val="150000"/>
                  </a:lnSpc>
                </a:pPr>
                <a:r>
                  <a:rPr lang="en-US" sz="2800" u="sng" dirty="0" smtClean="0">
                    <a:effectLst/>
                    <a:latin typeface="Times New Roman" pitchFamily="18" charset="0"/>
                    <a:ea typeface="Calibri"/>
                    <a:cs typeface="Times New Roman" pitchFamily="18" charset="0"/>
                  </a:rPr>
                  <a:t>Cumulative distribution function </a:t>
                </a:r>
                <a:r>
                  <a:rPr lang="en-US" sz="2800" u="sng" dirty="0" err="1" smtClean="0">
                    <a:effectLst/>
                    <a:latin typeface="Times New Roman" pitchFamily="18" charset="0"/>
                    <a:ea typeface="Calibri"/>
                    <a:cs typeface="Times New Roman" pitchFamily="18" charset="0"/>
                  </a:rPr>
                  <a:t>ofdiscrete</a:t>
                </a:r>
                <a:r>
                  <a:rPr lang="en-US" sz="2800" u="sng" dirty="0" smtClean="0">
                    <a:effectLst/>
                    <a:latin typeface="Times New Roman" pitchFamily="18" charset="0"/>
                    <a:ea typeface="Calibri"/>
                    <a:cs typeface="Times New Roman" pitchFamily="18" charset="0"/>
                  </a:rPr>
                  <a:t> random variable</a:t>
                </a:r>
                <a:endParaRPr lang="en-US" sz="2800" dirty="0">
                  <a:latin typeface="Times New Roman" pitchFamily="18" charset="0"/>
                  <a:ea typeface="Calibri"/>
                  <a:cs typeface="Times New Roman" pitchFamily="18" charset="0"/>
                </a:endParaRPr>
              </a:p>
              <a:p>
                <a:pPr marL="457200" marR="0" algn="just">
                  <a:lnSpc>
                    <a:spcPct val="150000"/>
                  </a:lnSpc>
                  <a:spcBef>
                    <a:spcPts val="0"/>
                  </a:spcBef>
                  <a:spcAft>
                    <a:spcPts val="0"/>
                  </a:spcAft>
                </a:pPr>
                <a:r>
                  <a:rPr lang="en-US" sz="2800" dirty="0">
                    <a:effectLst/>
                    <a:latin typeface="Times New Roman" pitchFamily="18" charset="0"/>
                    <a:ea typeface="Calibri"/>
                    <a:cs typeface="Times New Roman" pitchFamily="18" charset="0"/>
                  </a:rPr>
                  <a:t>Let X be a discrete random variable with probability mass function (pmf) then the cumulative distribution function is denoted by F(x) and it is defined by;</a:t>
                </a:r>
                <a:endParaRPr lang="en-US" sz="2800" dirty="0">
                  <a:latin typeface="Times New Roman" pitchFamily="18" charset="0"/>
                  <a:ea typeface="Calibri"/>
                  <a:cs typeface="Times New Roman" pitchFamily="18" charset="0"/>
                </a:endParaRPr>
              </a:p>
              <a:p>
                <a:pPr marL="457200" marR="0" algn="just">
                  <a:lnSpc>
                    <a:spcPct val="150000"/>
                  </a:lnSpc>
                  <a:spcBef>
                    <a:spcPts val="0"/>
                  </a:spcBef>
                  <a:spcAft>
                    <a:spcPts val="0"/>
                  </a:spcAft>
                </a:pPr>
                <a:r>
                  <a:rPr lang="en-US" sz="2800" dirty="0">
                    <a:effectLst/>
                    <a:latin typeface="Times New Roman" pitchFamily="18" charset="0"/>
                    <a:ea typeface="Calibri"/>
                    <a:cs typeface="Times New Roman" pitchFamily="18" charset="0"/>
                  </a:rPr>
                  <a:t>F(x) = P(</a:t>
                </a:r>
                <a:r>
                  <a:rPr lang="en-US" sz="2800" dirty="0" err="1">
                    <a:effectLst/>
                    <a:latin typeface="Times New Roman" pitchFamily="18" charset="0"/>
                    <a:ea typeface="Calibri"/>
                    <a:cs typeface="Times New Roman" pitchFamily="18" charset="0"/>
                  </a:rPr>
                  <a:t>X≤x</a:t>
                </a:r>
                <a:r>
                  <a:rPr lang="en-US" sz="2800" dirty="0">
                    <a:effectLst/>
                    <a:latin typeface="Times New Roman" pitchFamily="18" charset="0"/>
                    <a:ea typeface="Calibri"/>
                    <a:cs typeface="Times New Roman" pitchFamily="18" charset="0"/>
                  </a:rPr>
                  <a:t>)</a:t>
                </a:r>
                <a:endParaRPr lang="en-US" sz="2800" dirty="0">
                  <a:latin typeface="Times New Roman" pitchFamily="18" charset="0"/>
                  <a:ea typeface="Calibri"/>
                  <a:cs typeface="Times New Roman" pitchFamily="18" charset="0"/>
                </a:endParaRPr>
              </a:p>
              <a:p>
                <a:pPr marL="457200" marR="0" algn="just">
                  <a:lnSpc>
                    <a:spcPct val="150000"/>
                  </a:lnSpc>
                  <a:spcBef>
                    <a:spcPts val="0"/>
                  </a:spcBef>
                  <a:spcAft>
                    <a:spcPts val="0"/>
                  </a:spcAft>
                </a:pPr>
                <a:r>
                  <a:rPr lang="en-US" sz="2800" dirty="0">
                    <a:effectLst/>
                    <a:latin typeface="Times New Roman" pitchFamily="18" charset="0"/>
                    <a:ea typeface="Calibri"/>
                    <a:cs typeface="Times New Roman" pitchFamily="18" charset="0"/>
                  </a:rPr>
                  <a:t>                     =</a:t>
                </a:r>
                <a14:m>
                  <m:oMath xmlns:m="http://schemas.openxmlformats.org/officeDocument/2006/math">
                    <m:nary>
                      <m:naryPr>
                        <m:chr m:val="∑"/>
                        <m:limLoc m:val="undOvr"/>
                        <m:ctrlPr>
                          <a:rPr lang="en-US" sz="2800" b="1" i="1">
                            <a:effectLst/>
                            <a:latin typeface="Cambria Math"/>
                            <a:ea typeface="Calibri"/>
                            <a:cs typeface="Times New Roman"/>
                          </a:rPr>
                        </m:ctrlPr>
                      </m:naryPr>
                      <m:sub>
                        <m:r>
                          <a:rPr lang="en-US" sz="2800" b="1" i="1">
                            <a:effectLst/>
                            <a:latin typeface="Cambria Math"/>
                            <a:ea typeface="Calibri"/>
                            <a:cs typeface="Times New Roman"/>
                          </a:rPr>
                          <m:t>𝒙</m:t>
                        </m:r>
                        <m:r>
                          <a:rPr lang="en-US" sz="2800" b="1" i="1">
                            <a:effectLst/>
                            <a:latin typeface="Cambria Math"/>
                            <a:ea typeface="Calibri"/>
                            <a:cs typeface="Times New Roman"/>
                          </a:rPr>
                          <m:t>=</m:t>
                        </m:r>
                        <m:r>
                          <a:rPr lang="en-US" sz="2800" b="1" i="1">
                            <a:effectLst/>
                            <a:latin typeface="Cambria Math"/>
                            <a:ea typeface="Calibri"/>
                            <a:cs typeface="Times New Roman"/>
                          </a:rPr>
                          <m:t>𝟎</m:t>
                        </m:r>
                      </m:sub>
                      <m:sup>
                        <m:r>
                          <a:rPr lang="en-US" sz="2800" b="1" i="1">
                            <a:effectLst/>
                            <a:latin typeface="Cambria Math"/>
                            <a:ea typeface="Calibri"/>
                            <a:cs typeface="Times New Roman"/>
                          </a:rPr>
                          <m:t>𝒙</m:t>
                        </m:r>
                      </m:sup>
                      <m:e>
                        <m:r>
                          <m:rPr>
                            <m:sty m:val="p"/>
                          </m:rPr>
                          <a:rPr lang="en-US" sz="2800">
                            <a:effectLst/>
                            <a:latin typeface="Cambria Math"/>
                            <a:ea typeface="Calibri"/>
                            <a:cs typeface="Times New Roman"/>
                          </a:rPr>
                          <m:t>P</m:t>
                        </m:r>
                        <m:r>
                          <a:rPr lang="en-US" sz="2800">
                            <a:effectLst/>
                            <a:latin typeface="Cambria Math"/>
                            <a:ea typeface="Calibri"/>
                            <a:cs typeface="Times New Roman"/>
                          </a:rPr>
                          <m:t>(</m:t>
                        </m:r>
                        <m:r>
                          <m:rPr>
                            <m:sty m:val="p"/>
                          </m:rPr>
                          <a:rPr lang="en-US" sz="2800">
                            <a:effectLst/>
                            <a:latin typeface="Cambria Math"/>
                            <a:ea typeface="Calibri"/>
                            <a:cs typeface="Times New Roman"/>
                          </a:rPr>
                          <m:t>X</m:t>
                        </m:r>
                        <m:r>
                          <a:rPr lang="en-US" sz="2800">
                            <a:effectLst/>
                            <a:latin typeface="Cambria Math"/>
                            <a:ea typeface="Calibri"/>
                            <a:cs typeface="Times New Roman"/>
                          </a:rPr>
                          <m:t>=</m:t>
                        </m:r>
                        <m:r>
                          <m:rPr>
                            <m:sty m:val="p"/>
                          </m:rPr>
                          <a:rPr lang="en-US" sz="2800">
                            <a:effectLst/>
                            <a:latin typeface="Cambria Math"/>
                            <a:ea typeface="Calibri"/>
                            <a:cs typeface="Times New Roman"/>
                          </a:rPr>
                          <m:t>xi</m:t>
                        </m:r>
                        <m:r>
                          <a:rPr lang="en-US" sz="2800">
                            <a:effectLst/>
                            <a:latin typeface="Cambria Math"/>
                            <a:ea typeface="Calibri"/>
                            <a:cs typeface="Times New Roman"/>
                          </a:rPr>
                          <m:t>)</m:t>
                        </m:r>
                      </m:e>
                    </m:nary>
                  </m:oMath>
                </a14:m>
                <a:endParaRPr lang="en-US" sz="2800" dirty="0">
                  <a:latin typeface="Times New Roman" pitchFamily="18" charset="0"/>
                  <a:ea typeface="Calibri"/>
                  <a:cs typeface="Times New Roman"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838200" y="685800"/>
                <a:ext cx="7543800" cy="5262979"/>
              </a:xfrm>
              <a:prstGeom prst="rect">
                <a:avLst/>
              </a:prstGeom>
              <a:blipFill rotWithShape="1">
                <a:blip r:embed="rId2"/>
                <a:stretch>
                  <a:fillRect l="-1698" r="-2910" b="-811"/>
                </a:stretch>
              </a:blipFill>
            </p:spPr>
            <p:txBody>
              <a:bodyPr/>
              <a:lstStyle/>
              <a:p>
                <a:r>
                  <a:rPr lang="en-US">
                    <a:noFill/>
                  </a:rPr>
                  <a:t> </a:t>
                </a:r>
              </a:p>
            </p:txBody>
          </p:sp>
        </mc:Fallback>
      </mc:AlternateContent>
    </p:spTree>
    <p:extLst>
      <p:ext uri="{BB962C8B-B14F-4D97-AF65-F5344CB8AC3E}">
        <p14:creationId xmlns:p14="http://schemas.microsoft.com/office/powerpoint/2010/main" xmlns="" val="1433392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166890"/>
            <a:ext cx="9067800" cy="3246530"/>
          </a:xfrm>
          <a:prstGeom prst="rect">
            <a:avLst/>
          </a:prstGeom>
        </p:spPr>
        <p:txBody>
          <a:bodyPr wrap="square">
            <a:spAutoFit/>
          </a:bodyPr>
          <a:lstStyle/>
          <a:p>
            <a:pPr marL="457200" marR="0" algn="just">
              <a:lnSpc>
                <a:spcPct val="150000"/>
              </a:lnSpc>
              <a:spcBef>
                <a:spcPts val="0"/>
              </a:spcBef>
              <a:spcAft>
                <a:spcPts val="0"/>
              </a:spcAft>
            </a:pPr>
            <a:r>
              <a:rPr lang="en-US" sz="2800" b="1" dirty="0" smtClean="0">
                <a:effectLst/>
                <a:latin typeface="Times New Roman" pitchFamily="18" charset="0"/>
                <a:ea typeface="Times New Roman"/>
                <a:cs typeface="Times New Roman" pitchFamily="18" charset="0"/>
              </a:rPr>
              <a:t>Example:  </a:t>
            </a:r>
            <a:r>
              <a:rPr lang="en-US" sz="2800" dirty="0" smtClean="0">
                <a:effectLst/>
                <a:latin typeface="Times New Roman" pitchFamily="18" charset="0"/>
                <a:ea typeface="Times New Roman"/>
                <a:cs typeface="Times New Roman" pitchFamily="18" charset="0"/>
              </a:rPr>
              <a:t>Tossing a coin three time, let X be getting the numbers of head, then find the CDF of x</a:t>
            </a:r>
            <a:endParaRPr lang="en-US" sz="2800" dirty="0">
              <a:latin typeface="Times New Roman" pitchFamily="18" charset="0"/>
              <a:ea typeface="Calibri"/>
              <a:cs typeface="Times New Roman" pitchFamily="18" charset="0"/>
            </a:endParaRPr>
          </a:p>
          <a:p>
            <a:pPr marL="457200" marR="0" algn="just">
              <a:lnSpc>
                <a:spcPct val="150000"/>
              </a:lnSpc>
              <a:spcBef>
                <a:spcPts val="0"/>
              </a:spcBef>
              <a:spcAft>
                <a:spcPts val="0"/>
              </a:spcAft>
            </a:pPr>
            <a:r>
              <a:rPr lang="en-US" sz="2800" b="1" dirty="0" smtClean="0">
                <a:effectLst/>
                <a:latin typeface="Times New Roman" pitchFamily="18" charset="0"/>
                <a:ea typeface="Times New Roman"/>
                <a:cs typeface="Times New Roman" pitchFamily="18" charset="0"/>
              </a:rPr>
              <a:t>Solution:</a:t>
            </a:r>
            <a:r>
              <a:rPr lang="en-US" sz="2800" dirty="0" smtClean="0">
                <a:effectLst/>
                <a:latin typeface="Times New Roman" pitchFamily="18" charset="0"/>
                <a:ea typeface="Calibri"/>
                <a:cs typeface="Times New Roman" pitchFamily="18" charset="0"/>
              </a:rPr>
              <a:t> The variable ‘x’ takes the value 0,1,2,3 with probability distribution</a:t>
            </a:r>
            <a:endParaRPr lang="en-US" sz="2800" dirty="0">
              <a:latin typeface="Times New Roman" pitchFamily="18" charset="0"/>
              <a:ea typeface="Calibri"/>
              <a:cs typeface="Times New Roman" pitchFamily="18" charset="0"/>
            </a:endParaRPr>
          </a:p>
          <a:p>
            <a:pPr marL="457200" marR="0" algn="just">
              <a:lnSpc>
                <a:spcPct val="150000"/>
              </a:lnSpc>
              <a:spcBef>
                <a:spcPts val="0"/>
              </a:spcBef>
              <a:spcAft>
                <a:spcPts val="0"/>
              </a:spcAft>
            </a:pPr>
            <a:r>
              <a:rPr lang="en-US" sz="2800" dirty="0" smtClean="0">
                <a:effectLst/>
                <a:latin typeface="Times New Roman" pitchFamily="18" charset="0"/>
                <a:ea typeface="Calibri"/>
                <a:cs typeface="Times New Roman" pitchFamily="18" charset="0"/>
              </a:rPr>
              <a:t> (HHH, HHT, HTH, TTH, THT, THH, HTT, TTT)</a:t>
            </a:r>
            <a:endParaRPr lang="en-US" sz="2800" dirty="0">
              <a:latin typeface="Times New Roman" pitchFamily="18" charset="0"/>
              <a:ea typeface="Calibri"/>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2974543519"/>
              </p:ext>
            </p:extLst>
          </p:nvPr>
        </p:nvGraphicFramePr>
        <p:xfrm>
          <a:off x="1905000" y="3733800"/>
          <a:ext cx="5257800" cy="3200400"/>
        </p:xfrm>
        <a:graphic>
          <a:graphicData uri="http://schemas.openxmlformats.org/drawingml/2006/table">
            <a:tbl>
              <a:tblPr firstRow="1" firstCol="1" bandRow="1"/>
              <a:tblGrid>
                <a:gridCol w="1752600"/>
                <a:gridCol w="1752600"/>
                <a:gridCol w="1752600"/>
              </a:tblGrid>
              <a:tr h="487680">
                <a:tc>
                  <a:txBody>
                    <a:bodyPr/>
                    <a:lstStyle/>
                    <a:p>
                      <a:pPr marL="0" marR="0" algn="just">
                        <a:lnSpc>
                          <a:spcPct val="150000"/>
                        </a:lnSpc>
                        <a:spcBef>
                          <a:spcPts val="0"/>
                        </a:spcBef>
                        <a:spcAft>
                          <a:spcPts val="0"/>
                        </a:spcAft>
                      </a:pPr>
                      <a:r>
                        <a:rPr lang="en-US" sz="2800" dirty="0">
                          <a:effectLst/>
                          <a:latin typeface="Times New Roman"/>
                          <a:ea typeface="Times New Roman"/>
                          <a:cs typeface="Times New Roman"/>
                        </a:rPr>
                        <a:t>x</a:t>
                      </a:r>
                      <a:endParaRPr lang="en-US" sz="28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2800">
                          <a:effectLst/>
                          <a:latin typeface="Times New Roman"/>
                          <a:ea typeface="Times New Roman"/>
                          <a:cs typeface="Times New Roman"/>
                        </a:rPr>
                        <a:t>P(x)</a:t>
                      </a:r>
                      <a:endParaRPr lang="en-US" sz="2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2800">
                          <a:effectLst/>
                          <a:latin typeface="Times New Roman"/>
                          <a:ea typeface="Times New Roman"/>
                          <a:cs typeface="Times New Roman"/>
                        </a:rPr>
                        <a:t>F(X)</a:t>
                      </a:r>
                      <a:endParaRPr lang="en-US" sz="2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7680">
                <a:tc>
                  <a:txBody>
                    <a:bodyPr/>
                    <a:lstStyle/>
                    <a:p>
                      <a:pPr marL="0" marR="0" algn="just">
                        <a:lnSpc>
                          <a:spcPct val="150000"/>
                        </a:lnSpc>
                        <a:spcBef>
                          <a:spcPts val="0"/>
                        </a:spcBef>
                        <a:spcAft>
                          <a:spcPts val="0"/>
                        </a:spcAft>
                      </a:pPr>
                      <a:r>
                        <a:rPr lang="en-US" sz="2800" dirty="0">
                          <a:effectLst/>
                          <a:latin typeface="Times New Roman"/>
                          <a:ea typeface="Times New Roman"/>
                          <a:cs typeface="Times New Roman"/>
                        </a:rPr>
                        <a:t>0</a:t>
                      </a:r>
                      <a:endParaRPr lang="en-US" sz="28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2800" dirty="0">
                          <a:effectLst/>
                          <a:latin typeface="Times New Roman"/>
                          <a:ea typeface="Times New Roman"/>
                          <a:cs typeface="Times New Roman"/>
                        </a:rPr>
                        <a:t>1/8</a:t>
                      </a:r>
                      <a:endParaRPr lang="en-US" sz="28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2800">
                          <a:effectLst/>
                          <a:latin typeface="Times New Roman"/>
                          <a:ea typeface="Times New Roman"/>
                          <a:cs typeface="Times New Roman"/>
                        </a:rPr>
                        <a:t>1/8   </a:t>
                      </a:r>
                      <a:endParaRPr lang="en-US" sz="2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7680">
                <a:tc>
                  <a:txBody>
                    <a:bodyPr/>
                    <a:lstStyle/>
                    <a:p>
                      <a:pPr marL="0" marR="0" algn="just">
                        <a:lnSpc>
                          <a:spcPct val="150000"/>
                        </a:lnSpc>
                        <a:spcBef>
                          <a:spcPts val="0"/>
                        </a:spcBef>
                        <a:spcAft>
                          <a:spcPts val="0"/>
                        </a:spcAft>
                      </a:pPr>
                      <a:r>
                        <a:rPr lang="en-US" sz="2800">
                          <a:effectLst/>
                          <a:latin typeface="Times New Roman"/>
                          <a:ea typeface="Times New Roman"/>
                          <a:cs typeface="Times New Roman"/>
                        </a:rPr>
                        <a:t>1</a:t>
                      </a:r>
                      <a:endParaRPr lang="en-US" sz="2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2800" dirty="0">
                          <a:effectLst/>
                          <a:latin typeface="Times New Roman"/>
                          <a:ea typeface="Times New Roman"/>
                          <a:cs typeface="Times New Roman"/>
                        </a:rPr>
                        <a:t>3/8</a:t>
                      </a:r>
                      <a:endParaRPr lang="en-US" sz="28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2800">
                          <a:effectLst/>
                          <a:latin typeface="Times New Roman"/>
                          <a:ea typeface="Times New Roman"/>
                          <a:cs typeface="Times New Roman"/>
                        </a:rPr>
                        <a:t>4/8</a:t>
                      </a:r>
                      <a:endParaRPr lang="en-US" sz="2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7680">
                <a:tc>
                  <a:txBody>
                    <a:bodyPr/>
                    <a:lstStyle/>
                    <a:p>
                      <a:pPr marL="0" marR="0" algn="just">
                        <a:lnSpc>
                          <a:spcPct val="150000"/>
                        </a:lnSpc>
                        <a:spcBef>
                          <a:spcPts val="0"/>
                        </a:spcBef>
                        <a:spcAft>
                          <a:spcPts val="0"/>
                        </a:spcAft>
                      </a:pPr>
                      <a:r>
                        <a:rPr lang="en-US" sz="2800">
                          <a:effectLst/>
                          <a:latin typeface="Times New Roman"/>
                          <a:ea typeface="Times New Roman"/>
                          <a:cs typeface="Times New Roman"/>
                        </a:rPr>
                        <a:t>2</a:t>
                      </a:r>
                      <a:endParaRPr lang="en-US" sz="2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2800">
                          <a:effectLst/>
                          <a:latin typeface="Times New Roman"/>
                          <a:ea typeface="Times New Roman"/>
                          <a:cs typeface="Times New Roman"/>
                        </a:rPr>
                        <a:t>3/8</a:t>
                      </a:r>
                      <a:endParaRPr lang="en-US" sz="2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2800" dirty="0">
                          <a:effectLst/>
                          <a:latin typeface="Times New Roman"/>
                          <a:ea typeface="Times New Roman"/>
                          <a:cs typeface="Times New Roman"/>
                        </a:rPr>
                        <a:t>7/8</a:t>
                      </a:r>
                      <a:endParaRPr lang="en-US" sz="28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7680">
                <a:tc>
                  <a:txBody>
                    <a:bodyPr/>
                    <a:lstStyle/>
                    <a:p>
                      <a:pPr marL="0" marR="0" algn="just">
                        <a:lnSpc>
                          <a:spcPct val="150000"/>
                        </a:lnSpc>
                        <a:spcBef>
                          <a:spcPts val="0"/>
                        </a:spcBef>
                        <a:spcAft>
                          <a:spcPts val="0"/>
                        </a:spcAft>
                      </a:pPr>
                      <a:r>
                        <a:rPr lang="en-US" sz="2800">
                          <a:effectLst/>
                          <a:latin typeface="Times New Roman"/>
                          <a:ea typeface="Times New Roman"/>
                          <a:cs typeface="Times New Roman"/>
                        </a:rPr>
                        <a:t>3</a:t>
                      </a:r>
                      <a:endParaRPr lang="en-US" sz="2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2800">
                          <a:effectLst/>
                          <a:latin typeface="Times New Roman"/>
                          <a:ea typeface="Times New Roman"/>
                          <a:cs typeface="Times New Roman"/>
                        </a:rPr>
                        <a:t>1/8</a:t>
                      </a:r>
                      <a:endParaRPr lang="en-US" sz="2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2800" dirty="0">
                          <a:effectLst/>
                          <a:latin typeface="Times New Roman"/>
                          <a:ea typeface="Times New Roman"/>
                          <a:cs typeface="Times New Roman"/>
                        </a:rPr>
                        <a:t>1</a:t>
                      </a:r>
                      <a:endParaRPr lang="en-US" sz="28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288025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Rectangle 1"/>
              <p:cNvSpPr/>
              <p:nvPr/>
            </p:nvSpPr>
            <p:spPr>
              <a:xfrm>
                <a:off x="398206" y="6381"/>
                <a:ext cx="8593393" cy="6201441"/>
              </a:xfrm>
              <a:prstGeom prst="rect">
                <a:avLst/>
              </a:prstGeom>
            </p:spPr>
            <p:txBody>
              <a:bodyPr wrap="square">
                <a:spAutoFit/>
              </a:bodyPr>
              <a:lstStyle/>
              <a:p>
                <a:pPr algn="just">
                  <a:lnSpc>
                    <a:spcPct val="150000"/>
                  </a:lnSpc>
                </a:pPr>
                <a:r>
                  <a:rPr lang="en-US" sz="3200" u="sng" dirty="0" smtClean="0">
                    <a:effectLst/>
                    <a:latin typeface="Times New Roman" pitchFamily="18" charset="0"/>
                    <a:ea typeface="Calibri"/>
                    <a:cs typeface="Times New Roman" pitchFamily="18" charset="0"/>
                  </a:rPr>
                  <a:t>Cumulative distribution function for continuous random variable</a:t>
                </a:r>
                <a:endParaRPr lang="en-US" sz="3200" dirty="0">
                  <a:latin typeface="Times New Roman" pitchFamily="18" charset="0"/>
                  <a:ea typeface="Calibri"/>
                  <a:cs typeface="Times New Roman" pitchFamily="18" charset="0"/>
                </a:endParaRPr>
              </a:p>
              <a:p>
                <a:pPr algn="just">
                  <a:lnSpc>
                    <a:spcPct val="150000"/>
                  </a:lnSpc>
                </a:pPr>
                <a:r>
                  <a:rPr lang="en-US" sz="3200" dirty="0">
                    <a:effectLst/>
                    <a:latin typeface="Times New Roman" pitchFamily="18" charset="0"/>
                    <a:ea typeface="Calibri"/>
                    <a:cs typeface="Times New Roman" pitchFamily="18" charset="0"/>
                  </a:rPr>
                  <a:t>If X is continuous random variable with probability density function (pdf),</a:t>
                </a:r>
                <a14:m>
                  <m:oMath xmlns:m="http://schemas.openxmlformats.org/officeDocument/2006/math">
                    <m:r>
                      <a:rPr lang="en-US" sz="3200">
                        <a:effectLst/>
                        <a:latin typeface="Cambria Math"/>
                        <a:ea typeface="Calibri"/>
                        <a:cs typeface="Times New Roman"/>
                      </a:rPr>
                      <m:t> </m:t>
                    </m:r>
                    <m:r>
                      <m:rPr>
                        <m:sty m:val="p"/>
                      </m:rPr>
                      <a:rPr lang="en-US" sz="3200">
                        <a:effectLst/>
                        <a:latin typeface="Cambria Math"/>
                        <a:ea typeface="Calibri"/>
                        <a:cs typeface="Times New Roman"/>
                      </a:rPr>
                      <m:t>f</m:t>
                    </m:r>
                    <m:r>
                      <a:rPr lang="en-US" sz="3200">
                        <a:effectLst/>
                        <a:latin typeface="Cambria Math"/>
                        <a:ea typeface="Calibri"/>
                        <a:cs typeface="Times New Roman"/>
                      </a:rPr>
                      <m:t>(</m:t>
                    </m:r>
                    <m:r>
                      <m:rPr>
                        <m:sty m:val="p"/>
                      </m:rPr>
                      <a:rPr lang="en-US" sz="3200">
                        <a:effectLst/>
                        <a:latin typeface="Cambria Math"/>
                        <a:ea typeface="Calibri"/>
                        <a:cs typeface="Times New Roman"/>
                      </a:rPr>
                      <m:t>x</m:t>
                    </m:r>
                    <m:r>
                      <a:rPr lang="en-US" sz="3200">
                        <a:effectLst/>
                        <a:latin typeface="Cambria Math"/>
                        <a:ea typeface="Calibri"/>
                        <a:cs typeface="Times New Roman"/>
                      </a:rPr>
                      <m:t>)</m:t>
                    </m:r>
                  </m:oMath>
                </a14:m>
                <a:r>
                  <a:rPr lang="en-US" sz="3200" dirty="0">
                    <a:effectLst/>
                    <a:latin typeface="Times New Roman" pitchFamily="18" charset="0"/>
                    <a:ea typeface="Times New Roman"/>
                    <a:cs typeface="Times New Roman" pitchFamily="18" charset="0"/>
                  </a:rPr>
                  <a:t> then the </a:t>
                </a:r>
                <a:r>
                  <a:rPr lang="en-US" sz="3200" dirty="0">
                    <a:effectLst/>
                    <a:latin typeface="Times New Roman" pitchFamily="18" charset="0"/>
                    <a:ea typeface="Calibri"/>
                    <a:cs typeface="Times New Roman" pitchFamily="18" charset="0"/>
                  </a:rPr>
                  <a:t>Cumulative distribution function of X is F(x) which is defined as; </a:t>
                </a:r>
                <a:endParaRPr lang="en-US" sz="3200" dirty="0">
                  <a:latin typeface="Times New Roman" pitchFamily="18" charset="0"/>
                  <a:ea typeface="Calibri"/>
                  <a:cs typeface="Times New Roman" pitchFamily="18" charset="0"/>
                </a:endParaRPr>
              </a:p>
              <a:p>
                <a:pPr algn="just">
                  <a:lnSpc>
                    <a:spcPct val="150000"/>
                  </a:lnSpc>
                </a:pPr>
                <a:r>
                  <a:rPr lang="en-US" sz="3200" dirty="0">
                    <a:effectLst/>
                    <a:latin typeface="Times New Roman" pitchFamily="18" charset="0"/>
                    <a:ea typeface="Calibri"/>
                    <a:cs typeface="Times New Roman" pitchFamily="18" charset="0"/>
                  </a:rPr>
                  <a:t> F(x) = </a:t>
                </a:r>
                <a14:m>
                  <m:oMath xmlns:m="http://schemas.openxmlformats.org/officeDocument/2006/math">
                    <m:r>
                      <a:rPr lang="en-US" sz="3200" i="1">
                        <a:effectLst/>
                        <a:latin typeface="Cambria Math"/>
                        <a:ea typeface="Calibri"/>
                        <a:cs typeface="Times New Roman"/>
                      </a:rPr>
                      <m:t>𝑝</m:t>
                    </m:r>
                    <m:r>
                      <a:rPr lang="en-US" sz="3200" i="1">
                        <a:effectLst/>
                        <a:latin typeface="Cambria Math"/>
                        <a:ea typeface="Calibri"/>
                        <a:cs typeface="Times New Roman"/>
                      </a:rPr>
                      <m:t>(</m:t>
                    </m:r>
                    <m:r>
                      <a:rPr lang="en-US" sz="3200" i="1">
                        <a:effectLst/>
                        <a:latin typeface="Cambria Math"/>
                        <a:ea typeface="Calibri"/>
                        <a:cs typeface="Times New Roman"/>
                      </a:rPr>
                      <m:t>𝑋</m:t>
                    </m:r>
                    <m:r>
                      <a:rPr lang="en-US" sz="3200" i="1">
                        <a:effectLst/>
                        <a:latin typeface="Cambria Math"/>
                        <a:ea typeface="Calibri"/>
                        <a:cs typeface="Times New Roman"/>
                      </a:rPr>
                      <m:t>≤</m:t>
                    </m:r>
                    <m:r>
                      <a:rPr lang="en-US" sz="3200" i="1">
                        <a:effectLst/>
                        <a:latin typeface="Cambria Math"/>
                        <a:ea typeface="Calibri"/>
                        <a:cs typeface="Times New Roman"/>
                      </a:rPr>
                      <m:t>𝑥</m:t>
                    </m:r>
                    <m:r>
                      <a:rPr lang="en-US" sz="3200" i="1">
                        <a:effectLst/>
                        <a:latin typeface="Cambria Math"/>
                        <a:ea typeface="Calibri"/>
                        <a:cs typeface="Times New Roman"/>
                      </a:rPr>
                      <m:t>)</m:t>
                    </m:r>
                  </m:oMath>
                </a14:m>
                <a:r>
                  <a:rPr lang="en-US" sz="3200" dirty="0">
                    <a:effectLst/>
                    <a:latin typeface="Times New Roman" pitchFamily="18" charset="0"/>
                    <a:ea typeface="Calibri"/>
                    <a:cs typeface="Times New Roman" pitchFamily="18" charset="0"/>
                  </a:rPr>
                  <a:t> =</a:t>
                </a:r>
                <a14:m>
                  <m:oMath xmlns:m="http://schemas.openxmlformats.org/officeDocument/2006/math">
                    <m:nary>
                      <m:naryPr>
                        <m:limLoc m:val="subSup"/>
                        <m:ctrlPr>
                          <a:rPr lang="en-US" sz="3200" i="1">
                            <a:effectLst/>
                            <a:latin typeface="Cambria Math"/>
                            <a:ea typeface="Calibri"/>
                            <a:cs typeface="Times New Roman"/>
                          </a:rPr>
                        </m:ctrlPr>
                      </m:naryPr>
                      <m:sub>
                        <m:r>
                          <a:rPr lang="en-US" sz="3200" i="1">
                            <a:effectLst/>
                            <a:latin typeface="Cambria Math"/>
                            <a:ea typeface="Calibri"/>
                            <a:cs typeface="Times New Roman"/>
                          </a:rPr>
                          <m:t>−∞</m:t>
                        </m:r>
                      </m:sub>
                      <m:sup>
                        <m:r>
                          <a:rPr lang="en-US" sz="3200" i="1">
                            <a:effectLst/>
                            <a:latin typeface="Cambria Math"/>
                            <a:ea typeface="Calibri"/>
                            <a:cs typeface="Times New Roman"/>
                          </a:rPr>
                          <m:t>𝑥</m:t>
                        </m:r>
                      </m:sup>
                      <m:e>
                        <m:r>
                          <m:rPr>
                            <m:sty m:val="p"/>
                          </m:rPr>
                          <a:rPr lang="en-US" sz="3200">
                            <a:effectLst/>
                            <a:latin typeface="Cambria Math"/>
                            <a:ea typeface="Calibri"/>
                            <a:cs typeface="Times New Roman"/>
                          </a:rPr>
                          <m:t>f</m:t>
                        </m:r>
                        <m:r>
                          <a:rPr lang="en-US" sz="3200">
                            <a:effectLst/>
                            <a:latin typeface="Cambria Math"/>
                            <a:ea typeface="Calibri"/>
                            <a:cs typeface="Times New Roman"/>
                          </a:rPr>
                          <m:t>(</m:t>
                        </m:r>
                        <m:r>
                          <m:rPr>
                            <m:sty m:val="p"/>
                          </m:rPr>
                          <a:rPr lang="en-US" sz="3200">
                            <a:effectLst/>
                            <a:latin typeface="Cambria Math"/>
                            <a:ea typeface="Calibri"/>
                            <a:cs typeface="Times New Roman"/>
                          </a:rPr>
                          <m:t>t</m:t>
                        </m:r>
                        <m:r>
                          <a:rPr lang="en-US" sz="3200">
                            <a:effectLst/>
                            <a:latin typeface="Cambria Math"/>
                            <a:ea typeface="Calibri"/>
                            <a:cs typeface="Times New Roman"/>
                          </a:rPr>
                          <m:t>)</m:t>
                        </m:r>
                        <m:r>
                          <m:rPr>
                            <m:sty m:val="p"/>
                          </m:rPr>
                          <a:rPr lang="en-US" sz="3200">
                            <a:effectLst/>
                            <a:latin typeface="Cambria Math"/>
                            <a:ea typeface="Calibri"/>
                            <a:cs typeface="Times New Roman"/>
                          </a:rPr>
                          <m:t>dt</m:t>
                        </m:r>
                      </m:e>
                    </m:nary>
                  </m:oMath>
                </a14:m>
                <a:endParaRPr lang="en-US" sz="3200" dirty="0">
                  <a:latin typeface="Times New Roman" pitchFamily="18" charset="0"/>
                  <a:ea typeface="Calibri"/>
                  <a:cs typeface="Times New Roman" pitchFamily="18" charset="0"/>
                </a:endParaRPr>
              </a:p>
              <a:p>
                <a:pPr algn="just">
                  <a:lnSpc>
                    <a:spcPct val="150000"/>
                  </a:lnSpc>
                </a:pPr>
                <a:r>
                  <a:rPr lang="en-US" sz="3200" dirty="0">
                    <a:effectLst/>
                    <a:latin typeface="Times New Roman" pitchFamily="18" charset="0"/>
                    <a:ea typeface="Times New Roman"/>
                    <a:cs typeface="Times New Roman" pitchFamily="18" charset="0"/>
                  </a:rPr>
                  <a:t>F(X) gives the “accumulated” probability “up to x .</a:t>
                </a:r>
                <a:endParaRPr lang="en-US" sz="3200" dirty="0">
                  <a:latin typeface="Times New Roman" pitchFamily="18" charset="0"/>
                  <a:ea typeface="Calibri"/>
                  <a:cs typeface="Times New Roman"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398206" y="6381"/>
                <a:ext cx="8593393" cy="6201441"/>
              </a:xfrm>
              <a:prstGeom prst="rect">
                <a:avLst/>
              </a:prstGeom>
              <a:blipFill rotWithShape="1">
                <a:blip r:embed="rId2"/>
                <a:stretch>
                  <a:fillRect l="-1773" r="-2979" b="-787"/>
                </a:stretch>
              </a:blipFill>
            </p:spPr>
            <p:txBody>
              <a:bodyPr/>
              <a:lstStyle/>
              <a:p>
                <a:r>
                  <a:rPr lang="en-US">
                    <a:noFill/>
                  </a:rPr>
                  <a:t> </a:t>
                </a:r>
              </a:p>
            </p:txBody>
          </p:sp>
        </mc:Fallback>
      </mc:AlternateContent>
    </p:spTree>
    <p:extLst>
      <p:ext uri="{BB962C8B-B14F-4D97-AF65-F5344CB8AC3E}">
        <p14:creationId xmlns:p14="http://schemas.microsoft.com/office/powerpoint/2010/main" xmlns="" val="2601075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Rectangle 1"/>
              <p:cNvSpPr/>
              <p:nvPr/>
            </p:nvSpPr>
            <p:spPr>
              <a:xfrm>
                <a:off x="570271" y="228600"/>
                <a:ext cx="7772400" cy="5856732"/>
              </a:xfrm>
              <a:prstGeom prst="rect">
                <a:avLst/>
              </a:prstGeom>
            </p:spPr>
            <p:txBody>
              <a:bodyPr wrap="square">
                <a:spAutoFit/>
              </a:bodyPr>
              <a:lstStyle/>
              <a:p>
                <a:pPr algn="just">
                  <a:lnSpc>
                    <a:spcPct val="150000"/>
                  </a:lnSpc>
                </a:pPr>
                <a:r>
                  <a:rPr lang="en-US" sz="2800" dirty="0" smtClean="0">
                    <a:solidFill>
                      <a:srgbClr val="FF0000"/>
                    </a:solidFill>
                    <a:effectLst/>
                    <a:latin typeface="Times New Roman" pitchFamily="18" charset="0"/>
                    <a:ea typeface="Times New Roman"/>
                    <a:cs typeface="Times New Roman" pitchFamily="18" charset="0"/>
                  </a:rPr>
                  <a:t>Properties of CDF</a:t>
                </a:r>
                <a:endParaRPr lang="en-US" sz="2800" dirty="0">
                  <a:solidFill>
                    <a:srgbClr val="FF0000"/>
                  </a:solidFill>
                  <a:latin typeface="Times New Roman" pitchFamily="18" charset="0"/>
                  <a:ea typeface="Calibri"/>
                  <a:cs typeface="Times New Roman" pitchFamily="18" charset="0"/>
                </a:endParaRPr>
              </a:p>
              <a:p>
                <a:pPr marL="742950" marR="0" lvl="1" indent="-285750" algn="just">
                  <a:lnSpc>
                    <a:spcPct val="150000"/>
                  </a:lnSpc>
                  <a:spcBef>
                    <a:spcPts val="0"/>
                  </a:spcBef>
                  <a:spcAft>
                    <a:spcPts val="0"/>
                  </a:spcAft>
                  <a:buFont typeface="+mj-lt"/>
                  <a:buAutoNum type="arabicPeriod"/>
                </a:pPr>
                <a:r>
                  <a:rPr lang="en-US" sz="2800" dirty="0">
                    <a:effectLst/>
                    <a:latin typeface="Times New Roman" pitchFamily="18" charset="0"/>
                    <a:ea typeface="Times New Roman"/>
                    <a:cs typeface="Times New Roman" pitchFamily="18" charset="0"/>
                  </a:rPr>
                  <a:t>0≤F(X)≤1</a:t>
                </a:r>
              </a:p>
              <a:p>
                <a:pPr marL="742950" marR="0" lvl="1" indent="-285750" algn="just">
                  <a:lnSpc>
                    <a:spcPct val="150000"/>
                  </a:lnSpc>
                  <a:spcBef>
                    <a:spcPts val="0"/>
                  </a:spcBef>
                  <a:spcAft>
                    <a:spcPts val="0"/>
                  </a:spcAft>
                  <a:buFont typeface="+mj-lt"/>
                  <a:buAutoNum type="arabicPeriod"/>
                </a:pPr>
                <a14:m>
                  <m:oMath xmlns:m="http://schemas.openxmlformats.org/officeDocument/2006/math">
                    <m:func>
                      <m:funcPr>
                        <m:ctrlPr>
                          <a:rPr lang="en-US" sz="2800" i="1">
                            <a:effectLst/>
                            <a:latin typeface="Cambria Math"/>
                            <a:ea typeface="Times New Roman"/>
                            <a:cs typeface="Times New Roman"/>
                          </a:rPr>
                        </m:ctrlPr>
                      </m:funcPr>
                      <m:fName>
                        <m:limLow>
                          <m:limLowPr>
                            <m:ctrlPr>
                              <a:rPr lang="en-US" sz="2800" i="1">
                                <a:effectLst/>
                                <a:latin typeface="Cambria Math"/>
                                <a:ea typeface="Times New Roman"/>
                                <a:cs typeface="Times New Roman"/>
                              </a:rPr>
                            </m:ctrlPr>
                          </m:limLowPr>
                          <m:e>
                            <m:r>
                              <m:rPr>
                                <m:sty m:val="p"/>
                              </m:rPr>
                              <a:rPr lang="en-US" sz="2800">
                                <a:effectLst/>
                                <a:latin typeface="Cambria Math"/>
                                <a:ea typeface="Times New Roman"/>
                                <a:cs typeface="Times New Roman"/>
                              </a:rPr>
                              <m:t>lim</m:t>
                            </m:r>
                          </m:e>
                          <m:lim>
                            <m:r>
                              <a:rPr lang="en-US" sz="2800" i="1">
                                <a:effectLst/>
                                <a:latin typeface="Cambria Math"/>
                                <a:ea typeface="Times New Roman"/>
                                <a:cs typeface="Times New Roman"/>
                              </a:rPr>
                              <m:t>𝑋</m:t>
                            </m:r>
                            <m:r>
                              <a:rPr lang="en-US" sz="2800" i="1">
                                <a:effectLst/>
                                <a:latin typeface="Cambria Math"/>
                                <a:ea typeface="Times New Roman"/>
                                <a:cs typeface="Times New Roman"/>
                              </a:rPr>
                              <m:t>→∞</m:t>
                            </m:r>
                          </m:lim>
                        </m:limLow>
                      </m:fName>
                      <m:e>
                        <m:r>
                          <a:rPr lang="en-US" sz="2800" i="1">
                            <a:effectLst/>
                            <a:latin typeface="Cambria Math"/>
                            <a:ea typeface="Times New Roman"/>
                            <a:cs typeface="Times New Roman"/>
                          </a:rPr>
                          <m:t>𝐹</m:t>
                        </m:r>
                        <m:d>
                          <m:dPr>
                            <m:ctrlPr>
                              <a:rPr lang="en-US" sz="2800" i="1">
                                <a:effectLst/>
                                <a:latin typeface="Cambria Math"/>
                                <a:ea typeface="Times New Roman"/>
                                <a:cs typeface="Times New Roman"/>
                              </a:rPr>
                            </m:ctrlPr>
                          </m:dPr>
                          <m:e>
                            <m:r>
                              <a:rPr lang="en-US" sz="2800" i="1">
                                <a:effectLst/>
                                <a:latin typeface="Cambria Math"/>
                                <a:ea typeface="Times New Roman"/>
                                <a:cs typeface="Times New Roman"/>
                              </a:rPr>
                              <m:t>𝑋</m:t>
                            </m:r>
                          </m:e>
                        </m:d>
                        <m:r>
                          <a:rPr lang="en-US" sz="2800" i="1">
                            <a:effectLst/>
                            <a:latin typeface="Cambria Math"/>
                            <a:ea typeface="Times New Roman"/>
                            <a:cs typeface="Times New Roman"/>
                          </a:rPr>
                          <m:t>=</m:t>
                        </m:r>
                        <m:func>
                          <m:funcPr>
                            <m:ctrlPr>
                              <a:rPr lang="en-US" sz="2800" i="1">
                                <a:effectLst/>
                                <a:latin typeface="Cambria Math"/>
                                <a:ea typeface="Times New Roman"/>
                                <a:cs typeface="Times New Roman"/>
                              </a:rPr>
                            </m:ctrlPr>
                          </m:funcPr>
                          <m:fName>
                            <m:limLow>
                              <m:limLowPr>
                                <m:ctrlPr>
                                  <a:rPr lang="en-US" sz="2800" i="1">
                                    <a:effectLst/>
                                    <a:latin typeface="Cambria Math"/>
                                    <a:ea typeface="Times New Roman"/>
                                    <a:cs typeface="Times New Roman"/>
                                  </a:rPr>
                                </m:ctrlPr>
                              </m:limLowPr>
                              <m:e>
                                <m:r>
                                  <m:rPr>
                                    <m:sty m:val="p"/>
                                  </m:rPr>
                                  <a:rPr lang="en-US" sz="2800">
                                    <a:effectLst/>
                                    <a:latin typeface="Cambria Math"/>
                                    <a:ea typeface="Times New Roman"/>
                                    <a:cs typeface="Times New Roman"/>
                                  </a:rPr>
                                  <m:t>lim</m:t>
                                </m:r>
                              </m:e>
                              <m:lim>
                                <m:r>
                                  <a:rPr lang="en-US" sz="2800" i="1">
                                    <a:effectLst/>
                                    <a:latin typeface="Cambria Math"/>
                                    <a:ea typeface="Times New Roman"/>
                                    <a:cs typeface="Times New Roman"/>
                                  </a:rPr>
                                  <m:t>𝑥</m:t>
                                </m:r>
                                <m:r>
                                  <a:rPr lang="en-US" sz="2800" i="1">
                                    <a:effectLst/>
                                    <a:latin typeface="Cambria Math"/>
                                    <a:ea typeface="Times New Roman"/>
                                    <a:cs typeface="Times New Roman"/>
                                  </a:rPr>
                                  <m:t>→∞</m:t>
                                </m:r>
                              </m:lim>
                            </m:limLow>
                          </m:fName>
                          <m:e>
                            <m:nary>
                              <m:naryPr>
                                <m:limLoc m:val="undOvr"/>
                                <m:ctrlPr>
                                  <a:rPr lang="en-US" sz="2800" i="1">
                                    <a:effectLst/>
                                    <a:latin typeface="Cambria Math"/>
                                    <a:ea typeface="Times New Roman"/>
                                    <a:cs typeface="Times New Roman"/>
                                  </a:rPr>
                                </m:ctrlPr>
                              </m:naryPr>
                              <m:sub>
                                <m:r>
                                  <a:rPr lang="en-US" sz="2800" i="1">
                                    <a:effectLst/>
                                    <a:latin typeface="Cambria Math"/>
                                    <a:ea typeface="Times New Roman"/>
                                    <a:cs typeface="Times New Roman"/>
                                  </a:rPr>
                                  <m:t>−∞</m:t>
                                </m:r>
                              </m:sub>
                              <m:sup>
                                <m:r>
                                  <a:rPr lang="en-US" sz="2800" i="1">
                                    <a:effectLst/>
                                    <a:latin typeface="Cambria Math"/>
                                    <a:ea typeface="Times New Roman"/>
                                    <a:cs typeface="Times New Roman"/>
                                  </a:rPr>
                                  <m:t>𝑋</m:t>
                                </m:r>
                              </m:sup>
                              <m:e>
                                <m:r>
                                  <a:rPr lang="en-US" sz="2800" i="1">
                                    <a:effectLst/>
                                    <a:latin typeface="Cambria Math"/>
                                    <a:ea typeface="Times New Roman"/>
                                    <a:cs typeface="Times New Roman"/>
                                  </a:rPr>
                                  <m:t>𝑓</m:t>
                                </m:r>
                                <m:d>
                                  <m:dPr>
                                    <m:ctrlPr>
                                      <a:rPr lang="en-US" sz="2800" i="1">
                                        <a:effectLst/>
                                        <a:latin typeface="Cambria Math"/>
                                        <a:ea typeface="Times New Roman"/>
                                        <a:cs typeface="Times New Roman"/>
                                      </a:rPr>
                                    </m:ctrlPr>
                                  </m:dPr>
                                  <m:e>
                                    <m:r>
                                      <a:rPr lang="en-US" sz="2800" i="1">
                                        <a:effectLst/>
                                        <a:latin typeface="Cambria Math"/>
                                        <a:ea typeface="Times New Roman"/>
                                        <a:cs typeface="Times New Roman"/>
                                      </a:rPr>
                                      <m:t>𝑡</m:t>
                                    </m:r>
                                  </m:e>
                                </m:d>
                                <m:r>
                                  <a:rPr lang="en-US" sz="2800" i="1">
                                    <a:effectLst/>
                                    <a:latin typeface="Cambria Math"/>
                                    <a:ea typeface="Times New Roman"/>
                                    <a:cs typeface="Times New Roman"/>
                                  </a:rPr>
                                  <m:t>𝑑𝑡</m:t>
                                </m:r>
                              </m:e>
                            </m:nary>
                          </m:e>
                        </m:func>
                        <m:r>
                          <a:rPr lang="en-US" sz="2800" i="1">
                            <a:effectLst/>
                            <a:latin typeface="Cambria Math"/>
                            <a:ea typeface="Times New Roman"/>
                            <a:cs typeface="Times New Roman"/>
                          </a:rPr>
                          <m:t>=</m:t>
                        </m:r>
                        <m:nary>
                          <m:naryPr>
                            <m:limLoc m:val="undOvr"/>
                            <m:ctrlPr>
                              <a:rPr lang="en-US" sz="2800" i="1">
                                <a:effectLst/>
                                <a:latin typeface="Cambria Math"/>
                                <a:ea typeface="Times New Roman"/>
                                <a:cs typeface="Times New Roman"/>
                              </a:rPr>
                            </m:ctrlPr>
                          </m:naryPr>
                          <m:sub>
                            <m:r>
                              <a:rPr lang="en-US" sz="2800" i="1">
                                <a:effectLst/>
                                <a:latin typeface="Cambria Math"/>
                                <a:ea typeface="Times New Roman"/>
                                <a:cs typeface="Times New Roman"/>
                              </a:rPr>
                              <m:t>−∞</m:t>
                            </m:r>
                          </m:sub>
                          <m:sup>
                            <m:r>
                              <a:rPr lang="en-US" sz="2800" i="1">
                                <a:effectLst/>
                                <a:latin typeface="Cambria Math"/>
                                <a:ea typeface="Times New Roman"/>
                                <a:cs typeface="Times New Roman"/>
                              </a:rPr>
                              <m:t>∞</m:t>
                            </m:r>
                          </m:sup>
                          <m:e>
                            <m:r>
                              <a:rPr lang="en-US" sz="2800" i="1">
                                <a:effectLst/>
                                <a:latin typeface="Cambria Math"/>
                                <a:ea typeface="Times New Roman"/>
                                <a:cs typeface="Times New Roman"/>
                              </a:rPr>
                              <m:t>𝑓</m:t>
                            </m:r>
                            <m:d>
                              <m:dPr>
                                <m:ctrlPr>
                                  <a:rPr lang="en-US" sz="2800" i="1">
                                    <a:effectLst/>
                                    <a:latin typeface="Cambria Math"/>
                                    <a:ea typeface="Times New Roman"/>
                                    <a:cs typeface="Times New Roman"/>
                                  </a:rPr>
                                </m:ctrlPr>
                              </m:dPr>
                              <m:e>
                                <m:r>
                                  <a:rPr lang="en-US" sz="2800" i="1">
                                    <a:effectLst/>
                                    <a:latin typeface="Cambria Math"/>
                                    <a:ea typeface="Times New Roman"/>
                                    <a:cs typeface="Times New Roman"/>
                                  </a:rPr>
                                  <m:t>𝑡</m:t>
                                </m:r>
                              </m:e>
                            </m:d>
                            <m:r>
                              <a:rPr lang="en-US" sz="2800" i="1">
                                <a:effectLst/>
                                <a:latin typeface="Cambria Math"/>
                                <a:ea typeface="Times New Roman"/>
                                <a:cs typeface="Times New Roman"/>
                              </a:rPr>
                              <m:t>𝑑𝑡</m:t>
                            </m:r>
                            <m:r>
                              <a:rPr lang="en-US" sz="2800" i="1">
                                <a:effectLst/>
                                <a:latin typeface="Cambria Math"/>
                                <a:ea typeface="Times New Roman"/>
                                <a:cs typeface="Times New Roman"/>
                              </a:rPr>
                              <m:t>=1</m:t>
                            </m:r>
                          </m:e>
                        </m:nary>
                      </m:e>
                    </m:func>
                  </m:oMath>
                </a14:m>
                <a:endParaRPr lang="en-US" sz="2800" dirty="0">
                  <a:effectLst/>
                  <a:latin typeface="Times New Roman" pitchFamily="18" charset="0"/>
                  <a:ea typeface="Times New Roman"/>
                  <a:cs typeface="Times New Roman" pitchFamily="18" charset="0"/>
                </a:endParaRPr>
              </a:p>
              <a:p>
                <a:pPr marL="742950" marR="0" lvl="1" indent="-285750" algn="just">
                  <a:lnSpc>
                    <a:spcPct val="150000"/>
                  </a:lnSpc>
                  <a:spcBef>
                    <a:spcPts val="0"/>
                  </a:spcBef>
                  <a:spcAft>
                    <a:spcPts val="0"/>
                  </a:spcAft>
                  <a:buFont typeface="+mj-lt"/>
                  <a:buAutoNum type="arabicPeriod"/>
                </a:pPr>
                <a14:m>
                  <m:oMath xmlns:m="http://schemas.openxmlformats.org/officeDocument/2006/math">
                    <m:func>
                      <m:funcPr>
                        <m:ctrlPr>
                          <a:rPr lang="en-US" sz="2800" i="1">
                            <a:effectLst/>
                            <a:latin typeface="Cambria Math"/>
                            <a:ea typeface="Times New Roman"/>
                            <a:cs typeface="Times New Roman"/>
                          </a:rPr>
                        </m:ctrlPr>
                      </m:funcPr>
                      <m:fName>
                        <m:limLow>
                          <m:limLowPr>
                            <m:ctrlPr>
                              <a:rPr lang="en-US" sz="2800" i="1">
                                <a:effectLst/>
                                <a:latin typeface="Cambria Math"/>
                                <a:ea typeface="Times New Roman"/>
                                <a:cs typeface="Times New Roman"/>
                              </a:rPr>
                            </m:ctrlPr>
                          </m:limLowPr>
                          <m:e>
                            <m:r>
                              <m:rPr>
                                <m:sty m:val="p"/>
                              </m:rPr>
                              <a:rPr lang="en-US" sz="2800">
                                <a:effectLst/>
                                <a:latin typeface="Cambria Math"/>
                                <a:ea typeface="Times New Roman"/>
                                <a:cs typeface="Times New Roman"/>
                              </a:rPr>
                              <m:t>lim</m:t>
                            </m:r>
                          </m:e>
                          <m:lim>
                            <m:r>
                              <a:rPr lang="en-US" sz="2800" i="1">
                                <a:effectLst/>
                                <a:latin typeface="Cambria Math"/>
                                <a:ea typeface="Times New Roman"/>
                                <a:cs typeface="Times New Roman"/>
                              </a:rPr>
                              <m:t>𝑥</m:t>
                            </m:r>
                            <m:r>
                              <a:rPr lang="en-US" sz="2800" i="1">
                                <a:effectLst/>
                                <a:latin typeface="Cambria Math"/>
                                <a:ea typeface="Times New Roman"/>
                                <a:cs typeface="Times New Roman"/>
                              </a:rPr>
                              <m:t>→−∞</m:t>
                            </m:r>
                          </m:lim>
                        </m:limLow>
                      </m:fName>
                      <m:e>
                        <m:r>
                          <a:rPr lang="en-US" sz="2800" i="1">
                            <a:effectLst/>
                            <a:latin typeface="Cambria Math"/>
                            <a:ea typeface="Times New Roman"/>
                            <a:cs typeface="Times New Roman"/>
                          </a:rPr>
                          <m:t>𝐹</m:t>
                        </m:r>
                        <m:d>
                          <m:dPr>
                            <m:ctrlPr>
                              <a:rPr lang="en-US" sz="2800" i="1">
                                <a:effectLst/>
                                <a:latin typeface="Cambria Math"/>
                                <a:ea typeface="Times New Roman"/>
                                <a:cs typeface="Times New Roman"/>
                              </a:rPr>
                            </m:ctrlPr>
                          </m:dPr>
                          <m:e>
                            <m:r>
                              <a:rPr lang="en-US" sz="2800" i="1">
                                <a:effectLst/>
                                <a:latin typeface="Cambria Math"/>
                                <a:ea typeface="Times New Roman"/>
                                <a:cs typeface="Times New Roman"/>
                              </a:rPr>
                              <m:t>𝑋</m:t>
                            </m:r>
                          </m:e>
                        </m:d>
                        <m:r>
                          <a:rPr lang="en-US" sz="2800" i="1">
                            <a:effectLst/>
                            <a:latin typeface="Cambria Math"/>
                            <a:ea typeface="Times New Roman"/>
                            <a:cs typeface="Times New Roman"/>
                          </a:rPr>
                          <m:t>=</m:t>
                        </m:r>
                        <m:func>
                          <m:funcPr>
                            <m:ctrlPr>
                              <a:rPr lang="en-US" sz="2800" i="1">
                                <a:effectLst/>
                                <a:latin typeface="Cambria Math"/>
                                <a:ea typeface="Times New Roman"/>
                                <a:cs typeface="Times New Roman"/>
                              </a:rPr>
                            </m:ctrlPr>
                          </m:funcPr>
                          <m:fName>
                            <m:limLow>
                              <m:limLowPr>
                                <m:ctrlPr>
                                  <a:rPr lang="en-US" sz="2800" i="1">
                                    <a:effectLst/>
                                    <a:latin typeface="Cambria Math"/>
                                    <a:ea typeface="Times New Roman"/>
                                    <a:cs typeface="Times New Roman"/>
                                  </a:rPr>
                                </m:ctrlPr>
                              </m:limLowPr>
                              <m:e>
                                <m:r>
                                  <m:rPr>
                                    <m:sty m:val="p"/>
                                  </m:rPr>
                                  <a:rPr lang="en-US" sz="2800">
                                    <a:effectLst/>
                                    <a:latin typeface="Cambria Math"/>
                                    <a:ea typeface="Times New Roman"/>
                                    <a:cs typeface="Times New Roman"/>
                                  </a:rPr>
                                  <m:t>lim</m:t>
                                </m:r>
                              </m:e>
                              <m:lim>
                                <m:r>
                                  <a:rPr lang="en-US" sz="2800" i="1">
                                    <a:effectLst/>
                                    <a:latin typeface="Cambria Math"/>
                                    <a:ea typeface="Times New Roman"/>
                                    <a:cs typeface="Times New Roman"/>
                                  </a:rPr>
                                  <m:t>𝑋</m:t>
                                </m:r>
                                <m:r>
                                  <a:rPr lang="en-US" sz="2800" i="1">
                                    <a:effectLst/>
                                    <a:latin typeface="Cambria Math"/>
                                    <a:ea typeface="Times New Roman"/>
                                    <a:cs typeface="Times New Roman"/>
                                  </a:rPr>
                                  <m:t>→−∞</m:t>
                                </m:r>
                              </m:lim>
                            </m:limLow>
                          </m:fName>
                          <m:e>
                            <m:nary>
                              <m:naryPr>
                                <m:limLoc m:val="undOvr"/>
                                <m:ctrlPr>
                                  <a:rPr lang="en-US" sz="2800" i="1">
                                    <a:effectLst/>
                                    <a:latin typeface="Cambria Math"/>
                                    <a:ea typeface="Times New Roman"/>
                                    <a:cs typeface="Times New Roman"/>
                                  </a:rPr>
                                </m:ctrlPr>
                              </m:naryPr>
                              <m:sub>
                                <m:r>
                                  <a:rPr lang="en-US" sz="2800" i="1">
                                    <a:effectLst/>
                                    <a:latin typeface="Cambria Math"/>
                                    <a:ea typeface="Times New Roman"/>
                                    <a:cs typeface="Times New Roman"/>
                                  </a:rPr>
                                  <m:t>−∞</m:t>
                                </m:r>
                              </m:sub>
                              <m:sup>
                                <m:r>
                                  <a:rPr lang="en-US" sz="2800" i="1">
                                    <a:effectLst/>
                                    <a:latin typeface="Cambria Math"/>
                                    <a:ea typeface="Times New Roman"/>
                                    <a:cs typeface="Times New Roman"/>
                                  </a:rPr>
                                  <m:t>𝑋</m:t>
                                </m:r>
                              </m:sup>
                              <m:e>
                                <m:r>
                                  <a:rPr lang="en-US" sz="2800" i="1">
                                    <a:effectLst/>
                                    <a:latin typeface="Cambria Math"/>
                                    <a:ea typeface="Times New Roman"/>
                                    <a:cs typeface="Times New Roman"/>
                                  </a:rPr>
                                  <m:t>𝑓</m:t>
                                </m:r>
                                <m:d>
                                  <m:dPr>
                                    <m:ctrlPr>
                                      <a:rPr lang="en-US" sz="2800" i="1">
                                        <a:effectLst/>
                                        <a:latin typeface="Cambria Math"/>
                                        <a:ea typeface="Times New Roman"/>
                                        <a:cs typeface="Times New Roman"/>
                                      </a:rPr>
                                    </m:ctrlPr>
                                  </m:dPr>
                                  <m:e>
                                    <m:r>
                                      <a:rPr lang="en-US" sz="2800" i="1">
                                        <a:effectLst/>
                                        <a:latin typeface="Cambria Math"/>
                                        <a:ea typeface="Times New Roman"/>
                                        <a:cs typeface="Times New Roman"/>
                                      </a:rPr>
                                      <m:t>𝑡</m:t>
                                    </m:r>
                                  </m:e>
                                </m:d>
                                <m:r>
                                  <a:rPr lang="en-US" sz="2800" i="1">
                                    <a:effectLst/>
                                    <a:latin typeface="Cambria Math"/>
                                    <a:ea typeface="Times New Roman"/>
                                    <a:cs typeface="Times New Roman"/>
                                  </a:rPr>
                                  <m:t>𝑑𝑡</m:t>
                                </m:r>
                                <m:r>
                                  <a:rPr lang="en-US" sz="2800" i="1">
                                    <a:effectLst/>
                                    <a:latin typeface="Cambria Math"/>
                                    <a:ea typeface="Times New Roman"/>
                                    <a:cs typeface="Times New Roman"/>
                                  </a:rPr>
                                  <m:t>=</m:t>
                                </m:r>
                                <m:nary>
                                  <m:naryPr>
                                    <m:limLoc m:val="undOvr"/>
                                    <m:ctrlPr>
                                      <a:rPr lang="en-US" sz="2800" i="1">
                                        <a:effectLst/>
                                        <a:latin typeface="Cambria Math"/>
                                        <a:ea typeface="Times New Roman"/>
                                        <a:cs typeface="Times New Roman"/>
                                      </a:rPr>
                                    </m:ctrlPr>
                                  </m:naryPr>
                                  <m:sub>
                                    <m:r>
                                      <a:rPr lang="en-US" sz="2800" i="1">
                                        <a:effectLst/>
                                        <a:latin typeface="Cambria Math"/>
                                        <a:ea typeface="Times New Roman"/>
                                        <a:cs typeface="Times New Roman"/>
                                      </a:rPr>
                                      <m:t>−∞</m:t>
                                    </m:r>
                                  </m:sub>
                                  <m:sup>
                                    <m:r>
                                      <a:rPr lang="en-US" sz="2800" i="1">
                                        <a:effectLst/>
                                        <a:latin typeface="Cambria Math"/>
                                        <a:ea typeface="Times New Roman"/>
                                        <a:cs typeface="Times New Roman"/>
                                      </a:rPr>
                                      <m:t>∞</m:t>
                                    </m:r>
                                  </m:sup>
                                  <m:e>
                                    <m:r>
                                      <a:rPr lang="en-US" sz="2800" i="1">
                                        <a:effectLst/>
                                        <a:latin typeface="Cambria Math"/>
                                        <a:ea typeface="Times New Roman"/>
                                        <a:cs typeface="Times New Roman"/>
                                      </a:rPr>
                                      <m:t>𝑓</m:t>
                                    </m:r>
                                    <m:d>
                                      <m:dPr>
                                        <m:ctrlPr>
                                          <a:rPr lang="en-US" sz="2800" i="1">
                                            <a:effectLst/>
                                            <a:latin typeface="Cambria Math"/>
                                            <a:ea typeface="Times New Roman"/>
                                            <a:cs typeface="Times New Roman"/>
                                          </a:rPr>
                                        </m:ctrlPr>
                                      </m:dPr>
                                      <m:e>
                                        <m:r>
                                          <a:rPr lang="en-US" sz="2800" i="1">
                                            <a:effectLst/>
                                            <a:latin typeface="Cambria Math"/>
                                            <a:ea typeface="Times New Roman"/>
                                            <a:cs typeface="Times New Roman"/>
                                          </a:rPr>
                                          <m:t>𝑡</m:t>
                                        </m:r>
                                      </m:e>
                                    </m:d>
                                    <m:r>
                                      <a:rPr lang="en-US" sz="2800" i="1">
                                        <a:effectLst/>
                                        <a:latin typeface="Cambria Math"/>
                                        <a:ea typeface="Times New Roman"/>
                                        <a:cs typeface="Times New Roman"/>
                                      </a:rPr>
                                      <m:t>𝑑𝑡</m:t>
                                    </m:r>
                                  </m:e>
                                </m:nary>
                              </m:e>
                            </m:nary>
                          </m:e>
                        </m:func>
                      </m:e>
                    </m:func>
                  </m:oMath>
                </a14:m>
                <a:r>
                  <a:rPr lang="en-US" sz="2800" dirty="0">
                    <a:effectLst/>
                    <a:latin typeface="Times New Roman" pitchFamily="18" charset="0"/>
                    <a:ea typeface="Times New Roman"/>
                    <a:cs typeface="Times New Roman" pitchFamily="18" charset="0"/>
                  </a:rPr>
                  <a:t>=0</a:t>
                </a:r>
              </a:p>
              <a:p>
                <a:pPr marL="742950" marR="0" lvl="1" indent="-285750" algn="just">
                  <a:lnSpc>
                    <a:spcPct val="150000"/>
                  </a:lnSpc>
                  <a:spcBef>
                    <a:spcPts val="0"/>
                  </a:spcBef>
                  <a:spcAft>
                    <a:spcPts val="0"/>
                  </a:spcAft>
                  <a:buFont typeface="+mj-lt"/>
                  <a:buAutoNum type="arabicPeriod"/>
                </a:pPr>
                <a:r>
                  <a:rPr lang="en-US" sz="2800" dirty="0">
                    <a:effectLst/>
                    <a:latin typeface="Times New Roman" pitchFamily="18" charset="0"/>
                    <a:ea typeface="Times New Roman"/>
                    <a:cs typeface="Times New Roman" pitchFamily="18" charset="0"/>
                  </a:rPr>
                  <a:t>F’(X)=f(x</a:t>
                </a:r>
                <a:r>
                  <a:rPr lang="en-US" sz="2800" dirty="0" smtClean="0">
                    <a:effectLst/>
                    <a:latin typeface="Times New Roman" pitchFamily="18" charset="0"/>
                    <a:ea typeface="Times New Roman"/>
                    <a:cs typeface="Times New Roman" pitchFamily="18" charset="0"/>
                  </a:rPr>
                  <a:t>)   </a:t>
                </a:r>
                <a:r>
                  <a:rPr lang="en-US" sz="2800" dirty="0" err="1" smtClean="0">
                    <a:effectLst/>
                    <a:latin typeface="Times New Roman" pitchFamily="18" charset="0"/>
                    <a:ea typeface="Times New Roman"/>
                    <a:cs typeface="Times New Roman" pitchFamily="18" charset="0"/>
                  </a:rPr>
                  <a:t>i.e</a:t>
                </a:r>
                <a:r>
                  <a:rPr lang="en-US" sz="2800" dirty="0" smtClean="0">
                    <a:effectLst/>
                    <a:latin typeface="Times New Roman" pitchFamily="18" charset="0"/>
                    <a:ea typeface="Times New Roman"/>
                    <a:cs typeface="Times New Roman" pitchFamily="18" charset="0"/>
                  </a:rPr>
                  <a:t/>
                </a:r>
                <a:r>
                  <a:rPr lang="en-US" sz="2800" dirty="0">
                    <a:effectLst/>
                    <a:latin typeface="Times New Roman" pitchFamily="18" charset="0"/>
                    <a:ea typeface="Times New Roman"/>
                    <a:cs typeface="Times New Roman" pitchFamily="18" charset="0"/>
                  </a:rPr>
                  <a:t>(F(X)  is the anti-derivative of f(x) ).</a:t>
                </a:r>
              </a:p>
              <a:p>
                <a:pPr marL="742950" marR="0" lvl="1" indent="-285750" algn="just">
                  <a:lnSpc>
                    <a:spcPct val="150000"/>
                  </a:lnSpc>
                  <a:spcBef>
                    <a:spcPts val="0"/>
                  </a:spcBef>
                  <a:spcAft>
                    <a:spcPts val="0"/>
                  </a:spcAft>
                  <a:buFont typeface="+mj-lt"/>
                  <a:buAutoNum type="arabicPeriod"/>
                </a:pPr>
                <a:r>
                  <a:rPr lang="en-US" sz="2800" dirty="0">
                    <a:effectLst/>
                    <a:latin typeface="Times New Roman" pitchFamily="18" charset="0"/>
                    <a:ea typeface="Times New Roman"/>
                    <a:cs typeface="Times New Roman" pitchFamily="18" charset="0"/>
                  </a:rPr>
                  <a:t>F(X) is a non –decreasing function</a:t>
                </a:r>
              </a:p>
            </p:txBody>
          </p:sp>
        </mc:Choice>
        <mc:Fallback>
          <p:sp>
            <p:nvSpPr>
              <p:cNvPr id="2" name="Rectangle 1"/>
              <p:cNvSpPr>
                <a:spLocks noRot="1" noChangeAspect="1" noMove="1" noResize="1" noEditPoints="1" noAdjustHandles="1" noChangeArrowheads="1" noChangeShapeType="1" noTextEdit="1"/>
              </p:cNvSpPr>
              <p:nvPr/>
            </p:nvSpPr>
            <p:spPr>
              <a:xfrm>
                <a:off x="570271" y="228600"/>
                <a:ext cx="7772400" cy="5856732"/>
              </a:xfrm>
              <a:prstGeom prst="rect">
                <a:avLst/>
              </a:prstGeom>
              <a:blipFill rotWithShape="1">
                <a:blip r:embed="rId2"/>
                <a:stretch>
                  <a:fillRect l="-1647" r="-4471" b="-1979"/>
                </a:stretch>
              </a:blipFill>
            </p:spPr>
            <p:txBody>
              <a:bodyPr/>
              <a:lstStyle/>
              <a:p>
                <a:r>
                  <a:rPr lang="en-US">
                    <a:noFill/>
                  </a:rPr>
                  <a:t> </a:t>
                </a:r>
              </a:p>
            </p:txBody>
          </p:sp>
        </mc:Fallback>
      </mc:AlternateContent>
    </p:spTree>
    <p:extLst>
      <p:ext uri="{BB962C8B-B14F-4D97-AF65-F5344CB8AC3E}">
        <p14:creationId xmlns:p14="http://schemas.microsoft.com/office/powerpoint/2010/main" xmlns="" val="1380358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Rectangle 1"/>
              <p:cNvSpPr/>
              <p:nvPr/>
            </p:nvSpPr>
            <p:spPr>
              <a:xfrm>
                <a:off x="1371600" y="838200"/>
                <a:ext cx="6324600" cy="4444037"/>
              </a:xfrm>
              <a:prstGeom prst="rect">
                <a:avLst/>
              </a:prstGeom>
            </p:spPr>
            <p:txBody>
              <a:bodyPr wrap="square">
                <a:spAutoFit/>
              </a:bodyPr>
              <a:lstStyle/>
              <a:p>
                <a:pPr marL="457200" marR="0" algn="just">
                  <a:lnSpc>
                    <a:spcPct val="150000"/>
                  </a:lnSpc>
                  <a:spcBef>
                    <a:spcPts val="0"/>
                  </a:spcBef>
                  <a:spcAft>
                    <a:spcPts val="0"/>
                  </a:spcAft>
                </a:pPr>
                <a:r>
                  <a:rPr lang="en-US" sz="2800" b="1" dirty="0" smtClean="0">
                    <a:effectLst/>
                    <a:latin typeface="Times New Roman" pitchFamily="18" charset="0"/>
                    <a:ea typeface="Times New Roman"/>
                    <a:cs typeface="Times New Roman" pitchFamily="18" charset="0"/>
                  </a:rPr>
                  <a:t>Example: I</a:t>
                </a:r>
                <a:r>
                  <a:rPr lang="en-US" sz="2800" dirty="0">
                    <a:effectLst/>
                    <a:latin typeface="Times New Roman" pitchFamily="18" charset="0"/>
                    <a:ea typeface="Times New Roman"/>
                    <a:cs typeface="Times New Roman" pitchFamily="18" charset="0"/>
                  </a:rPr>
                  <a:t>f the pdf of a continuous random variable x is given by</a:t>
                </a:r>
                <a:endParaRPr lang="en-US" sz="2800" dirty="0">
                  <a:latin typeface="Times New Roman" pitchFamily="18" charset="0"/>
                  <a:ea typeface="Calibri"/>
                  <a:cs typeface="Times New Roman" pitchFamily="18" charset="0"/>
                </a:endParaRPr>
              </a:p>
              <a:p>
                <a:pPr algn="just">
                  <a:lnSpc>
                    <a:spcPct val="150000"/>
                  </a:lnSpc>
                </a:pPr>
                <a14:m>
                  <m:oMathPara xmlns:m="http://schemas.openxmlformats.org/officeDocument/2006/math">
                    <m:oMathParaPr>
                      <m:jc m:val="centerGroup"/>
                    </m:oMathParaPr>
                    <m:oMath xmlns:m="http://schemas.openxmlformats.org/officeDocument/2006/math">
                      <m:r>
                        <a:rPr lang="en-US" sz="2800" i="1">
                          <a:effectLst/>
                          <a:latin typeface="Cambria Math"/>
                          <a:ea typeface="Times New Roman"/>
                          <a:cs typeface="Times New Roman"/>
                        </a:rPr>
                        <m:t>𝑓</m:t>
                      </m:r>
                      <m:d>
                        <m:dPr>
                          <m:ctrlPr>
                            <a:rPr lang="en-US" sz="2800" i="1">
                              <a:effectLst/>
                              <a:latin typeface="Cambria Math"/>
                              <a:ea typeface="Times New Roman"/>
                              <a:cs typeface="Times New Roman"/>
                            </a:rPr>
                          </m:ctrlPr>
                        </m:dPr>
                        <m:e>
                          <m:r>
                            <a:rPr lang="en-US" sz="2800" i="1">
                              <a:effectLst/>
                              <a:latin typeface="Cambria Math"/>
                              <a:ea typeface="Times New Roman"/>
                              <a:cs typeface="Times New Roman"/>
                            </a:rPr>
                            <m:t>𝑥</m:t>
                          </m:r>
                        </m:e>
                      </m:d>
                      <m:r>
                        <a:rPr lang="en-US" sz="2800" i="1">
                          <a:effectLst/>
                          <a:latin typeface="Cambria Math"/>
                          <a:ea typeface="Times New Roman"/>
                          <a:cs typeface="Times New Roman"/>
                        </a:rPr>
                        <m:t>=</m:t>
                      </m:r>
                      <m:d>
                        <m:dPr>
                          <m:begChr m:val="{"/>
                          <m:endChr m:val=""/>
                          <m:ctrlPr>
                            <a:rPr lang="en-US" sz="2800" i="1">
                              <a:effectLst/>
                              <a:latin typeface="Cambria Math"/>
                              <a:ea typeface="Times New Roman"/>
                              <a:cs typeface="Times New Roman"/>
                            </a:rPr>
                          </m:ctrlPr>
                        </m:dPr>
                        <m:e>
                          <m:eqArr>
                            <m:eqArrPr>
                              <m:ctrlPr>
                                <a:rPr lang="en-US" sz="2800" i="1">
                                  <a:effectLst/>
                                  <a:latin typeface="Cambria Math"/>
                                  <a:ea typeface="Times New Roman"/>
                                  <a:cs typeface="Times New Roman"/>
                                </a:rPr>
                              </m:ctrlPr>
                            </m:eqArrPr>
                            <m:e>
                              <m:f>
                                <m:fPr>
                                  <m:ctrlPr>
                                    <a:rPr lang="en-US" sz="2800" i="1">
                                      <a:effectLst/>
                                      <a:latin typeface="Cambria Math"/>
                                      <a:ea typeface="Times New Roman"/>
                                      <a:cs typeface="Times New Roman"/>
                                    </a:rPr>
                                  </m:ctrlPr>
                                </m:fPr>
                                <m:num>
                                  <m:r>
                                    <a:rPr lang="en-US" sz="2800" i="1">
                                      <a:effectLst/>
                                      <a:latin typeface="Cambria Math"/>
                                      <a:ea typeface="Times New Roman"/>
                                      <a:cs typeface="Times New Roman"/>
                                    </a:rPr>
                                    <m:t>2</m:t>
                                  </m:r>
                                </m:num>
                                <m:den>
                                  <m:r>
                                    <a:rPr lang="en-US" sz="2800" i="1">
                                      <a:effectLst/>
                                      <a:latin typeface="Cambria Math"/>
                                      <a:ea typeface="Times New Roman"/>
                                      <a:cs typeface="Times New Roman"/>
                                    </a:rPr>
                                    <m:t>49</m:t>
                                  </m:r>
                                </m:den>
                              </m:f>
                              <m:r>
                                <a:rPr lang="en-US" sz="2800" i="1">
                                  <a:effectLst/>
                                  <a:latin typeface="Cambria Math"/>
                                  <a:ea typeface="Times New Roman"/>
                                  <a:cs typeface="Times New Roman"/>
                                </a:rPr>
                                <m:t>𝑋</m:t>
                              </m:r>
                              <m:r>
                                <a:rPr lang="en-US" sz="2800" i="1">
                                  <a:effectLst/>
                                  <a:latin typeface="Cambria Math"/>
                                  <a:ea typeface="Times New Roman"/>
                                  <a:cs typeface="Times New Roman"/>
                                </a:rPr>
                                <m:t>   0≤</m:t>
                              </m:r>
                              <m:r>
                                <a:rPr lang="en-US" sz="2800" i="1">
                                  <a:effectLst/>
                                  <a:latin typeface="Cambria Math"/>
                                  <a:ea typeface="Times New Roman"/>
                                  <a:cs typeface="Times New Roman"/>
                                </a:rPr>
                                <m:t>𝑥</m:t>
                              </m:r>
                              <m:r>
                                <a:rPr lang="en-US" sz="2800" i="1">
                                  <a:effectLst/>
                                  <a:latin typeface="Cambria Math"/>
                                  <a:ea typeface="Times New Roman"/>
                                  <a:cs typeface="Times New Roman"/>
                                </a:rPr>
                                <m:t>≤7</m:t>
                              </m:r>
                            </m:e>
                            <m:e>
                              <m:r>
                                <a:rPr lang="en-US" sz="2800" i="1">
                                  <a:effectLst/>
                                  <a:latin typeface="Cambria Math"/>
                                  <a:ea typeface="Times New Roman"/>
                                  <a:cs typeface="Times New Roman"/>
                                </a:rPr>
                                <m:t>0         </m:t>
                              </m:r>
                              <m:r>
                                <a:rPr lang="en-US" sz="2800" i="1">
                                  <a:effectLst/>
                                  <a:latin typeface="Cambria Math"/>
                                  <a:ea typeface="Times New Roman"/>
                                  <a:cs typeface="Times New Roman"/>
                                </a:rPr>
                                <m:t>𝑜𝑡h𝑒𝑟𝑤𝑖𝑠𝑒</m:t>
                              </m:r>
                            </m:e>
                          </m:eqArr>
                        </m:e>
                      </m:d>
                    </m:oMath>
                  </m:oMathPara>
                </a14:m>
                <a:endParaRPr lang="en-US" sz="2800" dirty="0">
                  <a:latin typeface="Times New Roman" pitchFamily="18" charset="0"/>
                  <a:ea typeface="Calibri"/>
                  <a:cs typeface="Times New Roman" pitchFamily="18" charset="0"/>
                </a:endParaRPr>
              </a:p>
              <a:p>
                <a:pPr marL="342900" marR="0" lvl="0" indent="-342900" algn="just">
                  <a:lnSpc>
                    <a:spcPct val="150000"/>
                  </a:lnSpc>
                  <a:spcBef>
                    <a:spcPts val="0"/>
                  </a:spcBef>
                  <a:spcAft>
                    <a:spcPts val="0"/>
                  </a:spcAft>
                  <a:buFont typeface="+mj-lt"/>
                  <a:buAutoNum type="alphaUcPeriod"/>
                </a:pPr>
                <a:r>
                  <a:rPr lang="en-US" sz="2800" dirty="0">
                    <a:effectLst/>
                    <a:latin typeface="Times New Roman" pitchFamily="18" charset="0"/>
                    <a:ea typeface="Calibri"/>
                    <a:cs typeface="Times New Roman" pitchFamily="18" charset="0"/>
                  </a:rPr>
                  <a:t>find the CDF of x</a:t>
                </a:r>
                <a:endParaRPr lang="en-US" sz="2800" dirty="0">
                  <a:latin typeface="Times New Roman" pitchFamily="18" charset="0"/>
                  <a:ea typeface="Calibri"/>
                  <a:cs typeface="Times New Roman" pitchFamily="18" charset="0"/>
                </a:endParaRPr>
              </a:p>
              <a:p>
                <a:pPr marL="342900" marR="0" lvl="0" indent="-342900" algn="just">
                  <a:lnSpc>
                    <a:spcPct val="150000"/>
                  </a:lnSpc>
                  <a:spcBef>
                    <a:spcPts val="0"/>
                  </a:spcBef>
                  <a:spcAft>
                    <a:spcPts val="0"/>
                  </a:spcAft>
                  <a:buFont typeface="+mj-lt"/>
                  <a:buAutoNum type="alphaUcPeriod"/>
                </a:pPr>
                <a:r>
                  <a:rPr lang="en-US" sz="2800" dirty="0">
                    <a:effectLst/>
                    <a:latin typeface="Times New Roman" pitchFamily="18" charset="0"/>
                    <a:ea typeface="Calibri"/>
                    <a:cs typeface="Times New Roman" pitchFamily="18" charset="0"/>
                  </a:rPr>
                  <a:t>find </a:t>
                </a:r>
                <a14:m>
                  <m:oMath xmlns:m="http://schemas.openxmlformats.org/officeDocument/2006/math">
                    <m:r>
                      <a:rPr lang="en-US" sz="2800" i="1">
                        <a:effectLst/>
                        <a:latin typeface="Cambria Math"/>
                        <a:ea typeface="Calibri"/>
                        <a:cs typeface="Times New Roman"/>
                      </a:rPr>
                      <m:t>𝑝</m:t>
                    </m:r>
                    <m:r>
                      <a:rPr lang="en-US" sz="2800" i="1">
                        <a:effectLst/>
                        <a:latin typeface="Cambria Math"/>
                        <a:ea typeface="Calibri"/>
                        <a:cs typeface="Times New Roman"/>
                      </a:rPr>
                      <m:t>(4≤</m:t>
                    </m:r>
                    <m:r>
                      <a:rPr lang="en-US" sz="2800" i="1">
                        <a:effectLst/>
                        <a:latin typeface="Cambria Math"/>
                        <a:ea typeface="Calibri"/>
                        <a:cs typeface="Times New Roman"/>
                      </a:rPr>
                      <m:t>𝑥</m:t>
                    </m:r>
                    <m:r>
                      <a:rPr lang="en-US" sz="2800" i="1">
                        <a:effectLst/>
                        <a:latin typeface="Cambria Math"/>
                        <a:ea typeface="Calibri"/>
                        <a:cs typeface="Times New Roman"/>
                      </a:rPr>
                      <m:t>≤5</m:t>
                    </m:r>
                  </m:oMath>
                </a14:m>
                <a:r>
                  <a:rPr lang="en-US" sz="2800" dirty="0">
                    <a:effectLst/>
                    <a:latin typeface="Times New Roman" pitchFamily="18" charset="0"/>
                    <a:ea typeface="Times New Roman"/>
                    <a:cs typeface="Times New Roman" pitchFamily="18" charset="0"/>
                  </a:rPr>
                  <a:t>)</a:t>
                </a:r>
                <a:endParaRPr lang="en-US" sz="2800" dirty="0">
                  <a:latin typeface="Times New Roman" pitchFamily="18" charset="0"/>
                  <a:ea typeface="Calibri"/>
                  <a:cs typeface="Times New Roman"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1371600" y="838200"/>
                <a:ext cx="6324600" cy="4444037"/>
              </a:xfrm>
              <a:prstGeom prst="rect">
                <a:avLst/>
              </a:prstGeom>
              <a:blipFill rotWithShape="1">
                <a:blip r:embed="rId2"/>
                <a:stretch>
                  <a:fillRect l="-1638" r="-3372" b="-1097"/>
                </a:stretch>
              </a:blipFill>
            </p:spPr>
            <p:txBody>
              <a:bodyPr/>
              <a:lstStyle/>
              <a:p>
                <a:r>
                  <a:rPr lang="en-US">
                    <a:noFill/>
                  </a:rPr>
                  <a:t> </a:t>
                </a:r>
              </a:p>
            </p:txBody>
          </p:sp>
        </mc:Fallback>
      </mc:AlternateContent>
    </p:spTree>
    <p:extLst>
      <p:ext uri="{BB962C8B-B14F-4D97-AF65-F5344CB8AC3E}">
        <p14:creationId xmlns:p14="http://schemas.microsoft.com/office/powerpoint/2010/main" xmlns="" val="18969860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Rectangle 1"/>
              <p:cNvSpPr/>
              <p:nvPr/>
            </p:nvSpPr>
            <p:spPr>
              <a:xfrm>
                <a:off x="412955" y="-98323"/>
                <a:ext cx="8458200" cy="4616648"/>
              </a:xfrm>
              <a:prstGeom prst="rect">
                <a:avLst/>
              </a:prstGeom>
            </p:spPr>
            <p:txBody>
              <a:bodyPr wrap="square">
                <a:spAutoFit/>
              </a:bodyPr>
              <a:lstStyle/>
              <a:p>
                <a:pPr algn="ctr">
                  <a:lnSpc>
                    <a:spcPct val="150000"/>
                  </a:lnSpc>
                </a:pPr>
                <a:r>
                  <a:rPr lang="en-US" sz="2800" dirty="0" smtClean="0">
                    <a:effectLst/>
                    <a:latin typeface="Times New Roman" pitchFamily="18" charset="0"/>
                    <a:ea typeface="Calibri"/>
                    <a:cs typeface="Times New Roman" pitchFamily="18" charset="0"/>
                  </a:rPr>
                  <a:t>Chapter-6</a:t>
                </a:r>
                <a:endParaRPr lang="en-US" sz="2800" dirty="0">
                  <a:latin typeface="Times New Roman" pitchFamily="18" charset="0"/>
                  <a:ea typeface="Calibri"/>
                  <a:cs typeface="Times New Roman" pitchFamily="18" charset="0"/>
                </a:endParaRPr>
              </a:p>
              <a:p>
                <a:pPr algn="ctr">
                  <a:lnSpc>
                    <a:spcPct val="150000"/>
                  </a:lnSpc>
                </a:pPr>
                <a:r>
                  <a:rPr lang="en-US" sz="2800" dirty="0">
                    <a:effectLst/>
                    <a:latin typeface="Times New Roman" pitchFamily="18" charset="0"/>
                    <a:ea typeface="Calibri"/>
                    <a:cs typeface="Times New Roman" pitchFamily="18" charset="0"/>
                  </a:rPr>
                  <a:t>Two-dimensional random variable</a:t>
                </a:r>
                <a:endParaRPr lang="en-US" sz="2800" dirty="0">
                  <a:latin typeface="Times New Roman" pitchFamily="18" charset="0"/>
                  <a:ea typeface="Calibri"/>
                  <a:cs typeface="Times New Roman" pitchFamily="18" charset="0"/>
                </a:endParaRPr>
              </a:p>
              <a:p>
                <a:pPr algn="just">
                  <a:lnSpc>
                    <a:spcPct val="150000"/>
                  </a:lnSpc>
                </a:pPr>
                <a:r>
                  <a:rPr lang="en-US" sz="2800" b="1" dirty="0">
                    <a:solidFill>
                      <a:srgbClr val="FF0000"/>
                    </a:solidFill>
                    <a:effectLst/>
                    <a:latin typeface="Times New Roman" pitchFamily="18" charset="0"/>
                    <a:ea typeface="Calibri"/>
                    <a:cs typeface="Times New Roman" pitchFamily="18" charset="0"/>
                  </a:rPr>
                  <a:t>Definition</a:t>
                </a:r>
                <a:r>
                  <a:rPr lang="en-US" sz="2800" b="1" dirty="0">
                    <a:effectLst/>
                    <a:latin typeface="Times New Roman" pitchFamily="18" charset="0"/>
                    <a:ea typeface="Calibri"/>
                    <a:cs typeface="Times New Roman" pitchFamily="18" charset="0"/>
                  </a:rPr>
                  <a:t>:</a:t>
                </a:r>
                <a:r>
                  <a:rPr lang="en-US" sz="2800" dirty="0">
                    <a:effectLst/>
                    <a:latin typeface="Times New Roman" pitchFamily="18" charset="0"/>
                    <a:ea typeface="Calibri"/>
                    <a:cs typeface="Times New Roman" pitchFamily="18" charset="0"/>
                  </a:rPr>
                  <a:t> Let E be an experiment and S a sample space associated with E. Let X=X(s) and Y= Y(s) be two functions each assigning a real number to each outcomes s</a:t>
                </a:r>
                <a14:m>
                  <m:oMath xmlns:m="http://schemas.openxmlformats.org/officeDocument/2006/math">
                    <m:r>
                      <a:rPr lang="en-US" sz="2800" i="1">
                        <a:effectLst/>
                        <a:latin typeface="Cambria Math"/>
                        <a:ea typeface="Calibri"/>
                        <a:cs typeface="Times New Roman"/>
                      </a:rPr>
                      <m:t> ∈</m:t>
                    </m:r>
                  </m:oMath>
                </a14:m>
                <a:r>
                  <a:rPr lang="en-US" sz="2800" dirty="0" err="1">
                    <a:effectLst/>
                    <a:latin typeface="Times New Roman" pitchFamily="18" charset="0"/>
                    <a:ea typeface="Calibri"/>
                    <a:cs typeface="Times New Roman" pitchFamily="18" charset="0"/>
                  </a:rPr>
                  <a:t>S.We</a:t>
                </a:r>
                <a:r>
                  <a:rPr lang="en-US" sz="2800" dirty="0">
                    <a:effectLst/>
                    <a:latin typeface="Times New Roman" pitchFamily="18" charset="0"/>
                    <a:ea typeface="Calibri"/>
                    <a:cs typeface="Times New Roman" pitchFamily="18" charset="0"/>
                  </a:rPr>
                  <a:t> call (X, Y) a two-dimensional random variable (sometimes called a random vector).</a:t>
                </a:r>
                <a:endParaRPr lang="en-US" sz="2800" dirty="0">
                  <a:latin typeface="Times New Roman" pitchFamily="18" charset="0"/>
                  <a:ea typeface="Calibri"/>
                  <a:cs typeface="Times New Roman"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412955" y="-98323"/>
                <a:ext cx="8458200" cy="4616648"/>
              </a:xfrm>
              <a:prstGeom prst="rect">
                <a:avLst/>
              </a:prstGeom>
              <a:blipFill rotWithShape="1">
                <a:blip r:embed="rId2"/>
                <a:stretch>
                  <a:fillRect l="-1514" r="-2596" b="-1189"/>
                </a:stretch>
              </a:blipFill>
            </p:spPr>
            <p:txBody>
              <a:bodyPr/>
              <a:lstStyle/>
              <a:p>
                <a:r>
                  <a:rPr lang="en-US">
                    <a:noFill/>
                  </a:rPr>
                  <a:t> </a:t>
                </a:r>
              </a:p>
            </p:txBody>
          </p:sp>
        </mc:Fallback>
      </mc:AlternateContent>
      <p:pic>
        <p:nvPicPr>
          <p:cNvPr id="3" name="Picture 2"/>
          <p:cNvPicPr/>
          <p:nvPr/>
        </p:nvPicPr>
        <p:blipFill>
          <a:blip r:embed="rId3"/>
          <a:stretch>
            <a:fillRect/>
          </a:stretch>
        </p:blipFill>
        <p:spPr>
          <a:xfrm>
            <a:off x="685800" y="4518325"/>
            <a:ext cx="7696200" cy="2339675"/>
          </a:xfrm>
          <a:prstGeom prst="rect">
            <a:avLst/>
          </a:prstGeom>
        </p:spPr>
      </p:pic>
    </p:spTree>
    <p:extLst>
      <p:ext uri="{BB962C8B-B14F-4D97-AF65-F5344CB8AC3E}">
        <p14:creationId xmlns:p14="http://schemas.microsoft.com/office/powerpoint/2010/main" xmlns="" val="29250034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819" y="-108155"/>
            <a:ext cx="8610600" cy="3246530"/>
          </a:xfrm>
          <a:prstGeom prst="rect">
            <a:avLst/>
          </a:prstGeom>
        </p:spPr>
        <p:txBody>
          <a:bodyPr wrap="square">
            <a:spAutoFit/>
          </a:bodyPr>
          <a:lstStyle/>
          <a:p>
            <a:pPr algn="just">
              <a:lnSpc>
                <a:spcPct val="150000"/>
              </a:lnSpc>
            </a:pPr>
            <a:r>
              <a:rPr lang="en-US" sz="2800" dirty="0" smtClean="0">
                <a:effectLst/>
                <a:latin typeface="Times New Roman" pitchFamily="18" charset="0"/>
                <a:ea typeface="Calibri"/>
                <a:cs typeface="Times New Roman" pitchFamily="18" charset="0"/>
              </a:rPr>
              <a:t>Example: </a:t>
            </a:r>
            <a:endParaRPr lang="en-US" sz="2800" dirty="0">
              <a:latin typeface="Times New Roman" pitchFamily="18" charset="0"/>
              <a:ea typeface="Calibri"/>
              <a:cs typeface="Times New Roman" pitchFamily="18" charset="0"/>
            </a:endParaRPr>
          </a:p>
          <a:p>
            <a:pPr marL="342900" marR="0" lvl="0" indent="-342900" algn="just">
              <a:lnSpc>
                <a:spcPct val="150000"/>
              </a:lnSpc>
              <a:spcBef>
                <a:spcPts val="0"/>
              </a:spcBef>
              <a:spcAft>
                <a:spcPts val="0"/>
              </a:spcAft>
              <a:buFont typeface="+mj-lt"/>
              <a:buAutoNum type="arabicPeriod"/>
            </a:pPr>
            <a:r>
              <a:rPr lang="en-US" sz="2800" dirty="0" smtClean="0">
                <a:effectLst/>
                <a:latin typeface="Times New Roman" pitchFamily="18" charset="0"/>
                <a:ea typeface="Calibri"/>
                <a:cs typeface="Times New Roman" pitchFamily="18" charset="0"/>
              </a:rPr>
              <a:t>recording the amount of precipitate (p) and volume of gas (q) for a given locality, (</a:t>
            </a:r>
            <a:r>
              <a:rPr lang="en-US" sz="2800" dirty="0" err="1" smtClean="0">
                <a:effectLst/>
                <a:latin typeface="Times New Roman" pitchFamily="18" charset="0"/>
                <a:ea typeface="Calibri"/>
                <a:cs typeface="Times New Roman" pitchFamily="18" charset="0"/>
              </a:rPr>
              <a:t>p,q</a:t>
            </a:r>
            <a:r>
              <a:rPr lang="en-US" sz="2800" dirty="0" smtClean="0">
                <a:effectLst/>
                <a:latin typeface="Times New Roman" pitchFamily="18" charset="0"/>
                <a:ea typeface="Calibri"/>
                <a:cs typeface="Times New Roman" pitchFamily="18" charset="0"/>
              </a:rPr>
              <a:t>)</a:t>
            </a:r>
            <a:endParaRPr lang="en-US" sz="2800" dirty="0" smtClean="0">
              <a:effectLst/>
              <a:latin typeface="Times New Roman" pitchFamily="18" charset="0"/>
              <a:cs typeface="Times New Roman" pitchFamily="18" charset="0"/>
            </a:endParaRPr>
          </a:p>
          <a:p>
            <a:pPr marL="342900" marR="0" lvl="0" indent="-342900" algn="just">
              <a:lnSpc>
                <a:spcPct val="150000"/>
              </a:lnSpc>
              <a:spcBef>
                <a:spcPts val="0"/>
              </a:spcBef>
              <a:spcAft>
                <a:spcPts val="0"/>
              </a:spcAft>
              <a:buFont typeface="+mj-lt"/>
              <a:buAutoNum type="arabicPeriod"/>
            </a:pPr>
            <a:r>
              <a:rPr lang="en-US" sz="2800" dirty="0" smtClean="0">
                <a:effectLst/>
                <a:latin typeface="Times New Roman" pitchFamily="18" charset="0"/>
                <a:ea typeface="Calibri"/>
                <a:cs typeface="Times New Roman" pitchFamily="18" charset="0"/>
              </a:rPr>
              <a:t>Observing the rainfall (R) and temperature (T) of certain town (R, T)</a:t>
            </a:r>
            <a:endParaRPr lang="en-US" sz="2800" dirty="0">
              <a:effectLst/>
              <a:latin typeface="Times New Roman" pitchFamily="18" charset="0"/>
              <a:cs typeface="Times New Roman" pitchFamily="18" charset="0"/>
            </a:endParaRPr>
          </a:p>
        </p:txBody>
      </p:sp>
      <p:sp>
        <p:nvSpPr>
          <p:cNvPr id="3" name="Rectangle 2"/>
          <p:cNvSpPr/>
          <p:nvPr/>
        </p:nvSpPr>
        <p:spPr>
          <a:xfrm>
            <a:off x="76200" y="3048000"/>
            <a:ext cx="9067800" cy="3970318"/>
          </a:xfrm>
          <a:prstGeom prst="rect">
            <a:avLst/>
          </a:prstGeom>
        </p:spPr>
        <p:txBody>
          <a:bodyPr wrap="square">
            <a:spAutoFit/>
          </a:bodyPr>
          <a:lstStyle/>
          <a:p>
            <a:pPr algn="just">
              <a:lnSpc>
                <a:spcPct val="150000"/>
              </a:lnSpc>
            </a:pPr>
            <a:r>
              <a:rPr lang="en-US" sz="2800" b="1" dirty="0" smtClean="0">
                <a:effectLst/>
                <a:latin typeface="Times New Roman" pitchFamily="18" charset="0"/>
                <a:ea typeface="Calibri"/>
                <a:cs typeface="Times New Roman" pitchFamily="18" charset="0"/>
              </a:rPr>
              <a:t>Note</a:t>
            </a:r>
            <a:r>
              <a:rPr lang="en-US" sz="2800" dirty="0" smtClean="0">
                <a:effectLst/>
                <a:latin typeface="Times New Roman" pitchFamily="18" charset="0"/>
                <a:ea typeface="Calibri"/>
                <a:cs typeface="Times New Roman" pitchFamily="18" charset="0"/>
              </a:rPr>
              <a:t>: If the possible values (x, y) are finite countable infinite, then (x, y) is called </a:t>
            </a:r>
            <a:r>
              <a:rPr lang="en-US" sz="2800" dirty="0" smtClean="0">
                <a:solidFill>
                  <a:srgbClr val="FF0000"/>
                </a:solidFill>
                <a:effectLst/>
                <a:latin typeface="Times New Roman" pitchFamily="18" charset="0"/>
                <a:ea typeface="Calibri"/>
                <a:cs typeface="Times New Roman" pitchFamily="18" charset="0"/>
              </a:rPr>
              <a:t>two-dimensional discrete random variable.</a:t>
            </a:r>
            <a:endParaRPr lang="en-US" sz="2800" dirty="0">
              <a:solidFill>
                <a:srgbClr val="FF0000"/>
              </a:solidFill>
              <a:latin typeface="Times New Roman" pitchFamily="18" charset="0"/>
              <a:ea typeface="Calibri"/>
              <a:cs typeface="Times New Roman" pitchFamily="18" charset="0"/>
            </a:endParaRPr>
          </a:p>
          <a:p>
            <a:pPr algn="just">
              <a:lnSpc>
                <a:spcPct val="150000"/>
              </a:lnSpc>
            </a:pPr>
            <a:r>
              <a:rPr lang="en-US" sz="2800" dirty="0" smtClean="0">
                <a:effectLst/>
                <a:latin typeface="Times New Roman" pitchFamily="18" charset="0"/>
                <a:ea typeface="Calibri"/>
                <a:cs typeface="Times New Roman" pitchFamily="18" charset="0"/>
              </a:rPr>
              <a:t>If (x, y) assumes all values in a specified region R in the </a:t>
            </a:r>
            <a:r>
              <a:rPr lang="en-US" sz="2800" dirty="0" err="1" smtClean="0">
                <a:effectLst/>
                <a:latin typeface="Times New Roman" pitchFamily="18" charset="0"/>
                <a:ea typeface="Calibri"/>
                <a:cs typeface="Times New Roman" pitchFamily="18" charset="0"/>
              </a:rPr>
              <a:t>xy</a:t>
            </a:r>
            <a:r>
              <a:rPr lang="en-US" sz="2800" dirty="0" smtClean="0">
                <a:effectLst/>
                <a:latin typeface="Times New Roman" pitchFamily="18" charset="0"/>
                <a:ea typeface="Calibri"/>
                <a:cs typeface="Times New Roman" pitchFamily="18" charset="0"/>
              </a:rPr>
              <a:t>-plane then (</a:t>
            </a:r>
            <a:r>
              <a:rPr lang="en-US" sz="2800" dirty="0" err="1" smtClean="0">
                <a:effectLst/>
                <a:latin typeface="Times New Roman" pitchFamily="18" charset="0"/>
                <a:ea typeface="Calibri"/>
                <a:cs typeface="Times New Roman" pitchFamily="18" charset="0"/>
              </a:rPr>
              <a:t>x,y</a:t>
            </a:r>
            <a:r>
              <a:rPr lang="en-US" sz="2800" dirty="0" smtClean="0">
                <a:effectLst/>
                <a:latin typeface="Times New Roman" pitchFamily="18" charset="0"/>
                <a:ea typeface="Calibri"/>
                <a:cs typeface="Times New Roman" pitchFamily="18" charset="0"/>
              </a:rPr>
              <a:t>) is called </a:t>
            </a:r>
            <a:r>
              <a:rPr lang="en-US" sz="2800" dirty="0" smtClean="0">
                <a:solidFill>
                  <a:srgbClr val="FF0000"/>
                </a:solidFill>
                <a:effectLst/>
                <a:latin typeface="Times New Roman" pitchFamily="18" charset="0"/>
                <a:ea typeface="Calibri"/>
                <a:cs typeface="Times New Roman" pitchFamily="18" charset="0"/>
              </a:rPr>
              <a:t>two-dimensional continuous random variable.</a:t>
            </a:r>
            <a:endParaRPr lang="en-US" sz="2800" dirty="0">
              <a:solidFill>
                <a:srgbClr val="FF0000"/>
              </a:solidFill>
              <a:latin typeface="Times New Roman" pitchFamily="18" charset="0"/>
              <a:ea typeface="Calibri"/>
              <a:cs typeface="Times New Roman" pitchFamily="18" charset="0"/>
            </a:endParaRPr>
          </a:p>
        </p:txBody>
      </p:sp>
    </p:spTree>
    <p:extLst>
      <p:ext uri="{BB962C8B-B14F-4D97-AF65-F5344CB8AC3E}">
        <p14:creationId xmlns:p14="http://schemas.microsoft.com/office/powerpoint/2010/main" xmlns="" val="17727012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533400"/>
            <a:ext cx="8610600" cy="3970318"/>
          </a:xfrm>
          <a:prstGeom prst="rect">
            <a:avLst/>
          </a:prstGeom>
        </p:spPr>
        <p:txBody>
          <a:bodyPr wrap="square">
            <a:spAutoFit/>
          </a:bodyPr>
          <a:lstStyle/>
          <a:p>
            <a:pPr algn="just">
              <a:lnSpc>
                <a:spcPct val="150000"/>
              </a:lnSpc>
            </a:pPr>
            <a:r>
              <a:rPr lang="en-US" sz="2800" b="1" dirty="0" smtClean="0">
                <a:solidFill>
                  <a:srgbClr val="FF0000"/>
                </a:solidFill>
                <a:effectLst/>
                <a:latin typeface="Times New Roman" pitchFamily="18" charset="0"/>
                <a:ea typeface="Calibri"/>
                <a:cs typeface="Times New Roman" pitchFamily="18" charset="0"/>
              </a:rPr>
              <a:t>Joint probability distribution</a:t>
            </a:r>
            <a:endParaRPr lang="en-US" sz="2800" dirty="0">
              <a:solidFill>
                <a:srgbClr val="FF0000"/>
              </a:solidFill>
              <a:latin typeface="Times New Roman" pitchFamily="18" charset="0"/>
              <a:ea typeface="Calibri"/>
              <a:cs typeface="Times New Roman" pitchFamily="18" charset="0"/>
            </a:endParaRPr>
          </a:p>
          <a:p>
            <a:pPr algn="just">
              <a:lnSpc>
                <a:spcPct val="150000"/>
              </a:lnSpc>
            </a:pPr>
            <a:r>
              <a:rPr lang="en-US" sz="2800" dirty="0" smtClean="0">
                <a:effectLst/>
                <a:latin typeface="Times New Roman" pitchFamily="18" charset="0"/>
                <a:ea typeface="Calibri"/>
                <a:cs typeface="Times New Roman" pitchFamily="18" charset="0"/>
              </a:rPr>
              <a:t>If X and Y are two random variable the probability distribution for their simultaneous occurrences can be represented by a function f(</a:t>
            </a:r>
            <a:r>
              <a:rPr lang="en-US" sz="2800" dirty="0" err="1" smtClean="0">
                <a:effectLst/>
                <a:latin typeface="Times New Roman" pitchFamily="18" charset="0"/>
                <a:ea typeface="Calibri"/>
                <a:cs typeface="Times New Roman" pitchFamily="18" charset="0"/>
              </a:rPr>
              <a:t>x,y</a:t>
            </a:r>
            <a:r>
              <a:rPr lang="en-US" sz="2800" dirty="0" smtClean="0">
                <a:effectLst/>
                <a:latin typeface="Times New Roman" pitchFamily="18" charset="0"/>
                <a:ea typeface="Calibri"/>
                <a:cs typeface="Times New Roman" pitchFamily="18" charset="0"/>
              </a:rPr>
              <a:t>),for any pair values (X,Y) within the range </a:t>
            </a:r>
            <a:r>
              <a:rPr lang="en-US" sz="2800" dirty="0" err="1" smtClean="0">
                <a:effectLst/>
                <a:latin typeface="Times New Roman" pitchFamily="18" charset="0"/>
                <a:ea typeface="Calibri"/>
                <a:cs typeface="Times New Roman" pitchFamily="18" charset="0"/>
              </a:rPr>
              <a:t>ofthe</a:t>
            </a:r>
            <a:r>
              <a:rPr lang="en-US" sz="2800" dirty="0" smtClean="0">
                <a:effectLst/>
                <a:latin typeface="Times New Roman" pitchFamily="18" charset="0"/>
                <a:ea typeface="Calibri"/>
                <a:cs typeface="Times New Roman" pitchFamily="18" charset="0"/>
              </a:rPr>
              <a:t> random variable X and Y. This function is known as joint probability distribution (X, Y).</a:t>
            </a:r>
            <a:endParaRPr lang="en-US" sz="2800" dirty="0">
              <a:latin typeface="Times New Roman" pitchFamily="18" charset="0"/>
              <a:ea typeface="Calibri"/>
              <a:cs typeface="Times New Roman" pitchFamily="18" charset="0"/>
            </a:endParaRPr>
          </a:p>
        </p:txBody>
      </p:sp>
    </p:spTree>
    <p:extLst>
      <p:ext uri="{BB962C8B-B14F-4D97-AF65-F5344CB8AC3E}">
        <p14:creationId xmlns:p14="http://schemas.microsoft.com/office/powerpoint/2010/main" xmlns="" val="1505549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Rectangle 1"/>
              <p:cNvSpPr/>
              <p:nvPr/>
            </p:nvSpPr>
            <p:spPr>
              <a:xfrm>
                <a:off x="76200" y="76200"/>
                <a:ext cx="8915400" cy="6033896"/>
              </a:xfrm>
              <a:prstGeom prst="rect">
                <a:avLst/>
              </a:prstGeom>
            </p:spPr>
            <p:txBody>
              <a:bodyPr wrap="square">
                <a:spAutoFit/>
              </a:bodyPr>
              <a:lstStyle/>
              <a:p>
                <a:pPr algn="just">
                  <a:lnSpc>
                    <a:spcPct val="150000"/>
                  </a:lnSpc>
                </a:pPr>
                <a:r>
                  <a:rPr lang="en-US" sz="2800" b="1" dirty="0" smtClean="0">
                    <a:solidFill>
                      <a:srgbClr val="FF0000"/>
                    </a:solidFill>
                    <a:effectLst/>
                    <a:latin typeface="Times New Roman" pitchFamily="18" charset="0"/>
                    <a:ea typeface="Calibri"/>
                    <a:cs typeface="Times New Roman" pitchFamily="18" charset="0"/>
                  </a:rPr>
                  <a:t>Definition: 1</a:t>
                </a:r>
                <a:r>
                  <a:rPr lang="en-US" sz="2800" dirty="0">
                    <a:effectLst/>
                    <a:latin typeface="Times New Roman" pitchFamily="18" charset="0"/>
                    <a:ea typeface="Calibri"/>
                    <a:cs typeface="Times New Roman" pitchFamily="18" charset="0"/>
                  </a:rPr>
                  <a:t>. Let   (x, y) is a two-dimensional discrete random variable with each possible outcome (Xi, Yi) we associate a number (Xi, Yi) representing P(X=Xi, Y=Yi) and satisfying the following conditions.</a:t>
                </a:r>
                <a:endParaRPr lang="en-US" sz="2800" dirty="0">
                  <a:latin typeface="Times New Roman" pitchFamily="18" charset="0"/>
                  <a:ea typeface="Calibri"/>
                  <a:cs typeface="Times New Roman" pitchFamily="18" charset="0"/>
                </a:endParaRPr>
              </a:p>
              <a:p>
                <a:pPr marL="342900" marR="0" lvl="0" indent="-342900" algn="just">
                  <a:lnSpc>
                    <a:spcPct val="150000"/>
                  </a:lnSpc>
                  <a:spcBef>
                    <a:spcPts val="0"/>
                  </a:spcBef>
                  <a:spcAft>
                    <a:spcPts val="0"/>
                  </a:spcAft>
                  <a:buFont typeface="+mj-lt"/>
                  <a:buAutoNum type="arabicPeriod"/>
                </a:pPr>
                <a14:m>
                  <m:oMath xmlns:m="http://schemas.openxmlformats.org/officeDocument/2006/math">
                    <m:r>
                      <a:rPr lang="en-US" sz="2800" i="1">
                        <a:effectLst/>
                        <a:latin typeface="Cambria Math"/>
                        <a:ea typeface="Calibri"/>
                        <a:cs typeface="Times New Roman"/>
                      </a:rPr>
                      <m:t>𝑃</m:t>
                    </m:r>
                    <m:d>
                      <m:dPr>
                        <m:ctrlPr>
                          <a:rPr lang="en-US" sz="2800" i="1">
                            <a:effectLst/>
                            <a:latin typeface="Cambria Math"/>
                            <a:ea typeface="Calibri"/>
                            <a:cs typeface="Times New Roman"/>
                          </a:rPr>
                        </m:ctrlPr>
                      </m:dPr>
                      <m:e>
                        <m:sSub>
                          <m:sSubPr>
                            <m:ctrlPr>
                              <a:rPr lang="en-US" sz="2800" i="1">
                                <a:effectLst/>
                                <a:latin typeface="Cambria Math"/>
                                <a:ea typeface="Calibri"/>
                                <a:cs typeface="Times New Roman"/>
                              </a:rPr>
                            </m:ctrlPr>
                          </m:sSubPr>
                          <m:e>
                            <m:r>
                              <a:rPr lang="en-US" sz="2800" i="1">
                                <a:effectLst/>
                                <a:latin typeface="Cambria Math"/>
                                <a:ea typeface="Calibri"/>
                                <a:cs typeface="Times New Roman"/>
                              </a:rPr>
                              <m:t>𝑋</m:t>
                            </m:r>
                          </m:e>
                          <m:sub>
                            <m:r>
                              <a:rPr lang="en-US" sz="2800" i="1">
                                <a:effectLst/>
                                <a:latin typeface="Cambria Math"/>
                                <a:ea typeface="Calibri"/>
                                <a:cs typeface="Times New Roman"/>
                              </a:rPr>
                              <m:t>𝑖</m:t>
                            </m:r>
                          </m:sub>
                        </m:sSub>
                        <m:r>
                          <a:rPr lang="en-US" sz="2800" i="1">
                            <a:effectLst/>
                            <a:latin typeface="Cambria Math"/>
                            <a:ea typeface="Calibri"/>
                            <a:cs typeface="Times New Roman"/>
                          </a:rPr>
                          <m:t>, </m:t>
                        </m:r>
                        <m:sSub>
                          <m:sSubPr>
                            <m:ctrlPr>
                              <a:rPr lang="en-US" sz="2800" i="1">
                                <a:effectLst/>
                                <a:latin typeface="Cambria Math"/>
                                <a:ea typeface="Calibri"/>
                                <a:cs typeface="Times New Roman"/>
                              </a:rPr>
                            </m:ctrlPr>
                          </m:sSubPr>
                          <m:e>
                            <m:r>
                              <a:rPr lang="en-US" sz="2800" i="1">
                                <a:effectLst/>
                                <a:latin typeface="Cambria Math"/>
                                <a:ea typeface="Calibri"/>
                                <a:cs typeface="Times New Roman"/>
                              </a:rPr>
                              <m:t>𝑌</m:t>
                            </m:r>
                          </m:e>
                          <m:sub>
                            <m:r>
                              <a:rPr lang="en-US" sz="2800" i="1">
                                <a:effectLst/>
                                <a:latin typeface="Cambria Math"/>
                                <a:ea typeface="Calibri"/>
                                <a:cs typeface="Times New Roman"/>
                              </a:rPr>
                              <m:t>𝑖</m:t>
                            </m:r>
                          </m:sub>
                        </m:sSub>
                      </m:e>
                    </m:d>
                    <m:r>
                      <a:rPr lang="en-US" sz="2800" i="1">
                        <a:effectLst/>
                        <a:latin typeface="Cambria Math"/>
                        <a:ea typeface="Times New Roman"/>
                        <a:cs typeface="Times New Roman"/>
                      </a:rPr>
                      <m:t>≥0,</m:t>
                    </m:r>
                    <m:sSub>
                      <m:sSubPr>
                        <m:ctrlPr>
                          <a:rPr lang="en-US" sz="2800" i="1">
                            <a:effectLst/>
                            <a:latin typeface="Cambria Math"/>
                            <a:ea typeface="Times New Roman"/>
                            <a:cs typeface="Times New Roman"/>
                          </a:rPr>
                        </m:ctrlPr>
                      </m:sSubPr>
                      <m:e>
                        <m:r>
                          <a:rPr lang="en-US" sz="2800" i="1">
                            <a:effectLst/>
                            <a:latin typeface="Cambria Math"/>
                            <a:ea typeface="Times New Roman"/>
                            <a:cs typeface="Times New Roman"/>
                          </a:rPr>
                          <m:t>∀</m:t>
                        </m:r>
                      </m:e>
                      <m:sub>
                        <m:r>
                          <a:rPr lang="en-US" sz="2800" i="1">
                            <a:effectLst/>
                            <a:latin typeface="Cambria Math"/>
                            <a:ea typeface="Times New Roman"/>
                            <a:cs typeface="Times New Roman"/>
                          </a:rPr>
                          <m:t>𝑥</m:t>
                        </m:r>
                        <m:r>
                          <a:rPr lang="en-US" sz="2800" i="1">
                            <a:effectLst/>
                            <a:latin typeface="Cambria Math"/>
                            <a:ea typeface="Times New Roman"/>
                            <a:cs typeface="Times New Roman"/>
                          </a:rPr>
                          <m:t>,</m:t>
                        </m:r>
                        <m:r>
                          <a:rPr lang="en-US" sz="2800" i="1">
                            <a:effectLst/>
                            <a:latin typeface="Cambria Math"/>
                            <a:ea typeface="Times New Roman"/>
                            <a:cs typeface="Times New Roman"/>
                          </a:rPr>
                          <m:t>𝑦</m:t>
                        </m:r>
                      </m:sub>
                    </m:sSub>
                  </m:oMath>
                </a14:m>
                <a:endParaRPr lang="en-US" sz="2800" dirty="0">
                  <a:effectLst/>
                  <a:latin typeface="Times New Roman" pitchFamily="18" charset="0"/>
                  <a:ea typeface="Times New Roman"/>
                  <a:cs typeface="Times New Roman" pitchFamily="18" charset="0"/>
                </a:endParaRPr>
              </a:p>
              <a:p>
                <a:pPr marL="342900" marR="0" lvl="0" indent="-342900" algn="just">
                  <a:lnSpc>
                    <a:spcPct val="150000"/>
                  </a:lnSpc>
                  <a:spcBef>
                    <a:spcPts val="0"/>
                  </a:spcBef>
                  <a:spcAft>
                    <a:spcPts val="0"/>
                  </a:spcAft>
                  <a:buFont typeface="+mj-lt"/>
                  <a:buAutoNum type="arabicPeriod"/>
                </a:pPr>
                <a14:m>
                  <m:oMath xmlns:m="http://schemas.openxmlformats.org/officeDocument/2006/math">
                    <m:nary>
                      <m:naryPr>
                        <m:chr m:val="∑"/>
                        <m:limLoc m:val="undOvr"/>
                        <m:ctrlPr>
                          <a:rPr lang="en-US" sz="2800" i="1">
                            <a:effectLst/>
                            <a:latin typeface="Cambria Math"/>
                            <a:ea typeface="Calibri"/>
                            <a:cs typeface="Times New Roman"/>
                          </a:rPr>
                        </m:ctrlPr>
                      </m:naryPr>
                      <m:sub>
                        <m:r>
                          <a:rPr lang="en-US" sz="2800" i="1">
                            <a:effectLst/>
                            <a:latin typeface="Cambria Math"/>
                            <a:ea typeface="Calibri"/>
                            <a:cs typeface="Times New Roman"/>
                          </a:rPr>
                          <m:t>𝑖</m:t>
                        </m:r>
                        <m:r>
                          <a:rPr lang="en-US" sz="2800" i="1">
                            <a:effectLst/>
                            <a:latin typeface="Cambria Math"/>
                            <a:ea typeface="Calibri"/>
                            <a:cs typeface="Times New Roman"/>
                          </a:rPr>
                          <m:t>=1</m:t>
                        </m:r>
                      </m:sub>
                      <m:sup>
                        <m:r>
                          <a:rPr lang="en-US" sz="2800" i="1">
                            <a:effectLst/>
                            <a:latin typeface="Cambria Math"/>
                            <a:ea typeface="Calibri"/>
                            <a:cs typeface="Times New Roman"/>
                          </a:rPr>
                          <m:t>∞</m:t>
                        </m:r>
                      </m:sup>
                      <m:e>
                        <m:nary>
                          <m:naryPr>
                            <m:chr m:val="∑"/>
                            <m:limLoc m:val="subSup"/>
                            <m:ctrlPr>
                              <a:rPr lang="en-US" sz="2800" i="1">
                                <a:effectLst/>
                                <a:latin typeface="Cambria Math"/>
                                <a:ea typeface="Calibri"/>
                                <a:cs typeface="Times New Roman"/>
                              </a:rPr>
                            </m:ctrlPr>
                          </m:naryPr>
                          <m:sub>
                            <m:r>
                              <a:rPr lang="en-US" sz="2800" i="1">
                                <a:effectLst/>
                                <a:latin typeface="Cambria Math"/>
                                <a:ea typeface="Calibri"/>
                                <a:cs typeface="Times New Roman"/>
                              </a:rPr>
                              <m:t>𝑗</m:t>
                            </m:r>
                            <m:r>
                              <a:rPr lang="en-US" sz="2800" i="1">
                                <a:effectLst/>
                                <a:latin typeface="Cambria Math"/>
                                <a:ea typeface="Calibri"/>
                                <a:cs typeface="Times New Roman"/>
                              </a:rPr>
                              <m:t>=1</m:t>
                            </m:r>
                          </m:sub>
                          <m:sup>
                            <m:r>
                              <a:rPr lang="en-US" sz="2800" i="1">
                                <a:effectLst/>
                                <a:latin typeface="Cambria Math"/>
                                <a:ea typeface="Calibri"/>
                                <a:cs typeface="Times New Roman"/>
                              </a:rPr>
                              <m:t>∞</m:t>
                            </m:r>
                          </m:sup>
                          <m:e>
                            <m:r>
                              <a:rPr lang="en-US" sz="2800" i="1">
                                <a:effectLst/>
                                <a:latin typeface="Cambria Math"/>
                                <a:ea typeface="Calibri"/>
                                <a:cs typeface="Times New Roman"/>
                              </a:rPr>
                              <m:t>𝑃</m:t>
                            </m:r>
                            <m:d>
                              <m:dPr>
                                <m:ctrlPr>
                                  <a:rPr lang="en-US" sz="2800" i="1">
                                    <a:effectLst/>
                                    <a:latin typeface="Cambria Math"/>
                                    <a:ea typeface="Calibri"/>
                                    <a:cs typeface="Times New Roman"/>
                                  </a:rPr>
                                </m:ctrlPr>
                              </m:dPr>
                              <m:e>
                                <m:sSub>
                                  <m:sSubPr>
                                    <m:ctrlPr>
                                      <a:rPr lang="en-US" sz="2800" i="1">
                                        <a:effectLst/>
                                        <a:latin typeface="Cambria Math"/>
                                        <a:ea typeface="Calibri"/>
                                        <a:cs typeface="Times New Roman"/>
                                      </a:rPr>
                                    </m:ctrlPr>
                                  </m:sSubPr>
                                  <m:e>
                                    <m:r>
                                      <a:rPr lang="en-US" sz="2800" i="1">
                                        <a:effectLst/>
                                        <a:latin typeface="Cambria Math"/>
                                        <a:ea typeface="Calibri"/>
                                        <a:cs typeface="Times New Roman"/>
                                      </a:rPr>
                                      <m:t>𝑋</m:t>
                                    </m:r>
                                  </m:e>
                                  <m:sub>
                                    <m:r>
                                      <a:rPr lang="en-US" sz="2800" i="1">
                                        <a:effectLst/>
                                        <a:latin typeface="Cambria Math"/>
                                        <a:ea typeface="Calibri"/>
                                        <a:cs typeface="Times New Roman"/>
                                      </a:rPr>
                                      <m:t>𝑖</m:t>
                                    </m:r>
                                  </m:sub>
                                </m:sSub>
                                <m:r>
                                  <a:rPr lang="en-US" sz="2800" i="1">
                                    <a:effectLst/>
                                    <a:latin typeface="Cambria Math"/>
                                    <a:ea typeface="Calibri"/>
                                    <a:cs typeface="Times New Roman"/>
                                  </a:rPr>
                                  <m:t>, </m:t>
                                </m:r>
                                <m:sSub>
                                  <m:sSubPr>
                                    <m:ctrlPr>
                                      <a:rPr lang="en-US" sz="2800" i="1">
                                        <a:effectLst/>
                                        <a:latin typeface="Cambria Math"/>
                                        <a:ea typeface="Calibri"/>
                                        <a:cs typeface="Times New Roman"/>
                                      </a:rPr>
                                    </m:ctrlPr>
                                  </m:sSubPr>
                                  <m:e>
                                    <m:r>
                                      <a:rPr lang="en-US" sz="2800" i="1">
                                        <a:effectLst/>
                                        <a:latin typeface="Cambria Math"/>
                                        <a:ea typeface="Calibri"/>
                                        <a:cs typeface="Times New Roman"/>
                                      </a:rPr>
                                      <m:t>𝑌</m:t>
                                    </m:r>
                                  </m:e>
                                  <m:sub>
                                    <m:r>
                                      <a:rPr lang="en-US" sz="2800" i="1">
                                        <a:effectLst/>
                                        <a:latin typeface="Cambria Math"/>
                                        <a:ea typeface="Calibri"/>
                                        <a:cs typeface="Times New Roman"/>
                                      </a:rPr>
                                      <m:t>𝑖</m:t>
                                    </m:r>
                                  </m:sub>
                                </m:sSub>
                              </m:e>
                            </m:d>
                            <m:r>
                              <a:rPr lang="en-US" sz="2800" i="1">
                                <a:effectLst/>
                                <a:latin typeface="Cambria Math"/>
                                <a:ea typeface="Calibri"/>
                                <a:cs typeface="Times New Roman"/>
                              </a:rPr>
                              <m:t>=1</m:t>
                            </m:r>
                          </m:e>
                        </m:nary>
                      </m:e>
                    </m:nary>
                  </m:oMath>
                </a14:m>
                <a:endParaRPr lang="en-US" sz="2800" dirty="0">
                  <a:effectLst/>
                  <a:latin typeface="Times New Roman" pitchFamily="18" charset="0"/>
                  <a:ea typeface="Times New Roman"/>
                  <a:cs typeface="Times New Roman" pitchFamily="18" charset="0"/>
                </a:endParaRPr>
              </a:p>
              <a:p>
                <a:pPr algn="just">
                  <a:lnSpc>
                    <a:spcPct val="150000"/>
                  </a:lnSpc>
                </a:pPr>
                <a:r>
                  <a:rPr lang="en-US" sz="2800" dirty="0">
                    <a:effectLst/>
                    <a:latin typeface="Times New Roman" pitchFamily="18" charset="0"/>
                    <a:ea typeface="Times New Roman"/>
                    <a:cs typeface="Times New Roman" pitchFamily="18" charset="0"/>
                  </a:rPr>
                  <a:t>The function P is joint probability mass function</a:t>
                </a:r>
                <a14:m>
                  <m:oMath xmlns:m="http://schemas.openxmlformats.org/officeDocument/2006/math">
                    <m:d>
                      <m:dPr>
                        <m:ctrlPr>
                          <a:rPr lang="en-US" sz="2800" i="1">
                            <a:effectLst/>
                            <a:latin typeface="Cambria Math"/>
                            <a:ea typeface="Calibri"/>
                            <a:cs typeface="Times New Roman"/>
                          </a:rPr>
                        </m:ctrlPr>
                      </m:dPr>
                      <m:e>
                        <m:r>
                          <a:rPr lang="en-US" sz="2800" i="1">
                            <a:effectLst/>
                            <a:latin typeface="Cambria Math"/>
                            <a:ea typeface="Calibri"/>
                            <a:cs typeface="Times New Roman"/>
                          </a:rPr>
                          <m:t>𝑋</m:t>
                        </m:r>
                        <m:r>
                          <a:rPr lang="en-US" sz="2800" i="1">
                            <a:effectLst/>
                            <a:latin typeface="Cambria Math"/>
                            <a:ea typeface="Calibri"/>
                            <a:cs typeface="Times New Roman"/>
                          </a:rPr>
                          <m:t>, </m:t>
                        </m:r>
                        <m:r>
                          <a:rPr lang="en-US" sz="2800" i="1">
                            <a:effectLst/>
                            <a:latin typeface="Cambria Math"/>
                            <a:ea typeface="Calibri"/>
                            <a:cs typeface="Times New Roman"/>
                          </a:rPr>
                          <m:t>𝑌</m:t>
                        </m:r>
                      </m:e>
                    </m:d>
                  </m:oMath>
                </a14:m>
                <a:r>
                  <a:rPr lang="en-US" sz="2800" dirty="0">
                    <a:effectLst/>
                    <a:latin typeface="Times New Roman" pitchFamily="18" charset="0"/>
                    <a:ea typeface="Times New Roman"/>
                    <a:cs typeface="Times New Roman" pitchFamily="18" charset="0"/>
                  </a:rPr>
                  <a:t>. </a:t>
                </a:r>
                <a:endParaRPr lang="en-US" sz="2800" dirty="0">
                  <a:latin typeface="Times New Roman" pitchFamily="18" charset="0"/>
                  <a:ea typeface="Calibri"/>
                  <a:cs typeface="Times New Roman" pitchFamily="18" charset="0"/>
                </a:endParaRPr>
              </a:p>
              <a:p>
                <a:pPr algn="just">
                  <a:lnSpc>
                    <a:spcPct val="150000"/>
                  </a:lnSpc>
                </a:pPr>
                <a:r>
                  <a:rPr lang="en-US" sz="2800" dirty="0">
                    <a:effectLst/>
                    <a:latin typeface="Times New Roman" pitchFamily="18" charset="0"/>
                    <a:ea typeface="Times New Roman"/>
                    <a:cs typeface="Times New Roman" pitchFamily="18" charset="0"/>
                  </a:rPr>
                  <a:t>The set of triples</a:t>
                </a:r>
                <a14:m>
                  <m:oMath xmlns:m="http://schemas.openxmlformats.org/officeDocument/2006/math">
                    <m:r>
                      <a:rPr lang="en-US" sz="2800" i="1">
                        <a:effectLst/>
                        <a:latin typeface="Cambria Math"/>
                        <a:ea typeface="Calibri"/>
                        <a:cs typeface="Times New Roman"/>
                      </a:rPr>
                      <m:t>[</m:t>
                    </m:r>
                    <m:d>
                      <m:dPr>
                        <m:ctrlPr>
                          <a:rPr lang="en-US" sz="2800" i="1">
                            <a:effectLst/>
                            <a:latin typeface="Cambria Math"/>
                            <a:ea typeface="Calibri"/>
                            <a:cs typeface="Times New Roman"/>
                          </a:rPr>
                        </m:ctrlPr>
                      </m:dPr>
                      <m:e>
                        <m:sSub>
                          <m:sSubPr>
                            <m:ctrlPr>
                              <a:rPr lang="en-US" sz="2800" i="1">
                                <a:effectLst/>
                                <a:latin typeface="Cambria Math"/>
                                <a:ea typeface="Calibri"/>
                                <a:cs typeface="Times New Roman"/>
                              </a:rPr>
                            </m:ctrlPr>
                          </m:sSubPr>
                          <m:e>
                            <m:r>
                              <a:rPr lang="en-US" sz="2800" i="1">
                                <a:effectLst/>
                                <a:latin typeface="Cambria Math"/>
                                <a:ea typeface="Calibri"/>
                                <a:cs typeface="Times New Roman"/>
                              </a:rPr>
                              <m:t>𝑋</m:t>
                            </m:r>
                          </m:e>
                          <m:sub>
                            <m:r>
                              <a:rPr lang="en-US" sz="2800" i="1">
                                <a:effectLst/>
                                <a:latin typeface="Cambria Math"/>
                                <a:ea typeface="Calibri"/>
                                <a:cs typeface="Times New Roman"/>
                              </a:rPr>
                              <m:t>𝑖</m:t>
                            </m:r>
                          </m:sub>
                        </m:sSub>
                        <m:r>
                          <a:rPr lang="en-US" sz="2800" i="1">
                            <a:effectLst/>
                            <a:latin typeface="Cambria Math"/>
                            <a:ea typeface="Calibri"/>
                            <a:cs typeface="Times New Roman"/>
                          </a:rPr>
                          <m:t>, </m:t>
                        </m:r>
                        <m:sSub>
                          <m:sSubPr>
                            <m:ctrlPr>
                              <a:rPr lang="en-US" sz="2800" i="1">
                                <a:effectLst/>
                                <a:latin typeface="Cambria Math"/>
                                <a:ea typeface="Calibri"/>
                                <a:cs typeface="Times New Roman"/>
                              </a:rPr>
                            </m:ctrlPr>
                          </m:sSubPr>
                          <m:e>
                            <m:r>
                              <a:rPr lang="en-US" sz="2800" i="1">
                                <a:effectLst/>
                                <a:latin typeface="Cambria Math"/>
                                <a:ea typeface="Calibri"/>
                                <a:cs typeface="Times New Roman"/>
                              </a:rPr>
                              <m:t>𝑌</m:t>
                            </m:r>
                          </m:e>
                          <m:sub>
                            <m:r>
                              <a:rPr lang="en-US" sz="2800" i="1">
                                <a:effectLst/>
                                <a:latin typeface="Cambria Math"/>
                                <a:ea typeface="Calibri"/>
                                <a:cs typeface="Times New Roman"/>
                              </a:rPr>
                              <m:t>𝑖</m:t>
                            </m:r>
                          </m:sub>
                        </m:sSub>
                      </m:e>
                    </m:d>
                    <m:r>
                      <a:rPr lang="en-US" sz="2800" i="1">
                        <a:effectLst/>
                        <a:latin typeface="Cambria Math"/>
                        <a:ea typeface="Calibri"/>
                        <a:cs typeface="Times New Roman"/>
                      </a:rPr>
                      <m:t>, </m:t>
                    </m:r>
                    <m:r>
                      <a:rPr lang="en-US" sz="2800" i="1">
                        <a:effectLst/>
                        <a:latin typeface="Cambria Math"/>
                        <a:ea typeface="Calibri"/>
                        <a:cs typeface="Times New Roman"/>
                      </a:rPr>
                      <m:t>𝑃</m:t>
                    </m:r>
                    <m:d>
                      <m:dPr>
                        <m:ctrlPr>
                          <a:rPr lang="en-US" sz="2800" i="1">
                            <a:effectLst/>
                            <a:latin typeface="Cambria Math"/>
                            <a:ea typeface="Calibri"/>
                            <a:cs typeface="Times New Roman"/>
                          </a:rPr>
                        </m:ctrlPr>
                      </m:dPr>
                      <m:e>
                        <m:sSub>
                          <m:sSubPr>
                            <m:ctrlPr>
                              <a:rPr lang="en-US" sz="2800" i="1">
                                <a:effectLst/>
                                <a:latin typeface="Cambria Math"/>
                                <a:ea typeface="Calibri"/>
                                <a:cs typeface="Times New Roman"/>
                              </a:rPr>
                            </m:ctrlPr>
                          </m:sSubPr>
                          <m:e>
                            <m:r>
                              <a:rPr lang="en-US" sz="2800" i="1">
                                <a:effectLst/>
                                <a:latin typeface="Cambria Math"/>
                                <a:ea typeface="Calibri"/>
                                <a:cs typeface="Times New Roman"/>
                              </a:rPr>
                              <m:t>𝑋</m:t>
                            </m:r>
                          </m:e>
                          <m:sub>
                            <m:r>
                              <a:rPr lang="en-US" sz="2800" i="1">
                                <a:effectLst/>
                                <a:latin typeface="Cambria Math"/>
                                <a:ea typeface="Calibri"/>
                                <a:cs typeface="Times New Roman"/>
                              </a:rPr>
                              <m:t>𝑖</m:t>
                            </m:r>
                          </m:sub>
                        </m:sSub>
                        <m:r>
                          <a:rPr lang="en-US" sz="2800" i="1">
                            <a:effectLst/>
                            <a:latin typeface="Cambria Math"/>
                            <a:ea typeface="Calibri"/>
                            <a:cs typeface="Times New Roman"/>
                          </a:rPr>
                          <m:t>, </m:t>
                        </m:r>
                        <m:sSub>
                          <m:sSubPr>
                            <m:ctrlPr>
                              <a:rPr lang="en-US" sz="2800" i="1">
                                <a:effectLst/>
                                <a:latin typeface="Cambria Math"/>
                                <a:ea typeface="Calibri"/>
                                <a:cs typeface="Times New Roman"/>
                              </a:rPr>
                            </m:ctrlPr>
                          </m:sSubPr>
                          <m:e>
                            <m:r>
                              <a:rPr lang="en-US" sz="2800" i="1">
                                <a:effectLst/>
                                <a:latin typeface="Cambria Math"/>
                                <a:ea typeface="Calibri"/>
                                <a:cs typeface="Times New Roman"/>
                              </a:rPr>
                              <m:t>𝑌</m:t>
                            </m:r>
                          </m:e>
                          <m:sub>
                            <m:r>
                              <a:rPr lang="en-US" sz="2800" i="1">
                                <a:effectLst/>
                                <a:latin typeface="Cambria Math"/>
                                <a:ea typeface="Calibri"/>
                                <a:cs typeface="Times New Roman"/>
                              </a:rPr>
                              <m:t>𝑖</m:t>
                            </m:r>
                          </m:sub>
                        </m:sSub>
                      </m:e>
                    </m:d>
                    <m:r>
                      <a:rPr lang="en-US" sz="2800" i="1">
                        <a:effectLst/>
                        <a:latin typeface="Cambria Math"/>
                        <a:ea typeface="Calibri"/>
                        <a:cs typeface="Times New Roman"/>
                      </a:rPr>
                      <m:t>]</m:t>
                    </m:r>
                  </m:oMath>
                </a14:m>
                <a:r>
                  <a:rPr lang="en-US" sz="2800" dirty="0">
                    <a:effectLst/>
                    <a:latin typeface="Times New Roman" pitchFamily="18" charset="0"/>
                    <a:ea typeface="Times New Roman"/>
                    <a:cs typeface="Times New Roman" pitchFamily="18" charset="0"/>
                  </a:rPr>
                  <a:t>, i=j=1, 2,3,…, is the joint probability distribution of </a:t>
                </a:r>
                <a14:m>
                  <m:oMath xmlns:m="http://schemas.openxmlformats.org/officeDocument/2006/math">
                    <m:d>
                      <m:dPr>
                        <m:ctrlPr>
                          <a:rPr lang="en-US" sz="2800" i="1">
                            <a:effectLst/>
                            <a:latin typeface="Cambria Math"/>
                            <a:ea typeface="Calibri"/>
                            <a:cs typeface="Times New Roman"/>
                          </a:rPr>
                        </m:ctrlPr>
                      </m:dPr>
                      <m:e>
                        <m:r>
                          <a:rPr lang="en-US" sz="2800" i="1">
                            <a:effectLst/>
                            <a:latin typeface="Cambria Math"/>
                            <a:ea typeface="Calibri"/>
                            <a:cs typeface="Times New Roman"/>
                          </a:rPr>
                          <m:t>𝑋</m:t>
                        </m:r>
                        <m:r>
                          <a:rPr lang="en-US" sz="2800" i="1">
                            <a:effectLst/>
                            <a:latin typeface="Cambria Math"/>
                            <a:ea typeface="Calibri"/>
                            <a:cs typeface="Times New Roman"/>
                          </a:rPr>
                          <m:t>, </m:t>
                        </m:r>
                        <m:r>
                          <a:rPr lang="en-US" sz="2800" i="1">
                            <a:effectLst/>
                            <a:latin typeface="Cambria Math"/>
                            <a:ea typeface="Calibri"/>
                            <a:cs typeface="Times New Roman"/>
                          </a:rPr>
                          <m:t>𝑌</m:t>
                        </m:r>
                      </m:e>
                    </m:d>
                  </m:oMath>
                </a14:m>
                <a:r>
                  <a:rPr lang="en-US" sz="2800" dirty="0">
                    <a:effectLst/>
                    <a:latin typeface="Times New Roman" pitchFamily="18" charset="0"/>
                    <a:ea typeface="Times New Roman"/>
                    <a:cs typeface="Times New Roman" pitchFamily="18" charset="0"/>
                  </a:rPr>
                  <a:t>.</a:t>
                </a:r>
                <a:endParaRPr lang="en-US" sz="2800" dirty="0">
                  <a:latin typeface="Times New Roman" pitchFamily="18" charset="0"/>
                  <a:ea typeface="Calibri"/>
                  <a:cs typeface="Times New Roman"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76200" y="76200"/>
                <a:ext cx="8915400" cy="6033896"/>
              </a:xfrm>
              <a:prstGeom prst="rect">
                <a:avLst/>
              </a:prstGeom>
              <a:blipFill rotWithShape="1">
                <a:blip r:embed="rId2"/>
                <a:stretch>
                  <a:fillRect l="-1436" r="-2462" b="-607"/>
                </a:stretch>
              </a:blipFill>
            </p:spPr>
            <p:txBody>
              <a:bodyPr/>
              <a:lstStyle/>
              <a:p>
                <a:r>
                  <a:rPr lang="en-US">
                    <a:noFill/>
                  </a:rPr>
                  <a:t> </a:t>
                </a:r>
              </a:p>
            </p:txBody>
          </p:sp>
        </mc:Fallback>
      </mc:AlternateContent>
    </p:spTree>
    <p:extLst>
      <p:ext uri="{BB962C8B-B14F-4D97-AF65-F5344CB8AC3E}">
        <p14:creationId xmlns:p14="http://schemas.microsoft.com/office/powerpoint/2010/main" xmlns="" val="18948744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Rectangle 1"/>
              <p:cNvSpPr/>
              <p:nvPr/>
            </p:nvSpPr>
            <p:spPr>
              <a:xfrm>
                <a:off x="152400" y="228600"/>
                <a:ext cx="8839200" cy="4772076"/>
              </a:xfrm>
              <a:prstGeom prst="rect">
                <a:avLst/>
              </a:prstGeom>
            </p:spPr>
            <p:txBody>
              <a:bodyPr wrap="square">
                <a:spAutoFit/>
              </a:bodyPr>
              <a:lstStyle/>
              <a:p>
                <a:pPr algn="just">
                  <a:lnSpc>
                    <a:spcPct val="150000"/>
                  </a:lnSpc>
                </a:pPr>
                <a:r>
                  <a:rPr lang="en-US" sz="2800" b="1" dirty="0" smtClean="0">
                    <a:effectLst/>
                    <a:latin typeface="Times New Roman" pitchFamily="18" charset="0"/>
                    <a:ea typeface="Times New Roman"/>
                    <a:cs typeface="Times New Roman" pitchFamily="18" charset="0"/>
                  </a:rPr>
                  <a:t>Definition: 2</a:t>
                </a:r>
                <a:r>
                  <a:rPr lang="en-US" sz="2800" dirty="0">
                    <a:effectLst/>
                    <a:latin typeface="Times New Roman" pitchFamily="18" charset="0"/>
                    <a:ea typeface="Times New Roman"/>
                    <a:cs typeface="Times New Roman" pitchFamily="18" charset="0"/>
                  </a:rPr>
                  <a:t>. Let (X, Y) be a continuous random variable. If it assuming all values in some region R of the Euclidean plane.  Let (X, Y) be two-dimensional continuous random variable then the joint probability density function f is a function satisfying the following conditions:</a:t>
                </a:r>
                <a:endParaRPr lang="en-US" sz="2800" dirty="0">
                  <a:latin typeface="Times New Roman" pitchFamily="18" charset="0"/>
                  <a:ea typeface="Calibri"/>
                  <a:cs typeface="Times New Roman" pitchFamily="18" charset="0"/>
                </a:endParaRPr>
              </a:p>
              <a:p>
                <a:pPr marL="342900" marR="0" lvl="0" indent="-342900" algn="just">
                  <a:lnSpc>
                    <a:spcPct val="150000"/>
                  </a:lnSpc>
                  <a:spcBef>
                    <a:spcPts val="0"/>
                  </a:spcBef>
                  <a:spcAft>
                    <a:spcPts val="0"/>
                  </a:spcAft>
                  <a:buFont typeface="+mj-lt"/>
                  <a:buAutoNum type="arabicPeriod"/>
                </a:pPr>
                <a14:m>
                  <m:oMath xmlns:m="http://schemas.openxmlformats.org/officeDocument/2006/math">
                    <m:r>
                      <a:rPr lang="en-US" sz="2800" i="1">
                        <a:effectLst/>
                        <a:latin typeface="Cambria Math"/>
                        <a:ea typeface="Calibri"/>
                        <a:cs typeface="Times New Roman"/>
                      </a:rPr>
                      <m:t>𝑓</m:t>
                    </m:r>
                    <m:d>
                      <m:dPr>
                        <m:ctrlPr>
                          <a:rPr lang="en-US" sz="2800" i="1">
                            <a:effectLst/>
                            <a:latin typeface="Cambria Math"/>
                            <a:ea typeface="Calibri"/>
                            <a:cs typeface="Times New Roman"/>
                          </a:rPr>
                        </m:ctrlPr>
                      </m:dPr>
                      <m:e>
                        <m:r>
                          <a:rPr lang="en-US" sz="2800" i="1">
                            <a:effectLst/>
                            <a:latin typeface="Cambria Math"/>
                            <a:ea typeface="Calibri"/>
                            <a:cs typeface="Times New Roman"/>
                          </a:rPr>
                          <m:t>𝑥</m:t>
                        </m:r>
                        <m:r>
                          <a:rPr lang="en-US" sz="2800" i="1">
                            <a:effectLst/>
                            <a:latin typeface="Cambria Math"/>
                            <a:ea typeface="Calibri"/>
                            <a:cs typeface="Times New Roman"/>
                          </a:rPr>
                          <m:t>, </m:t>
                        </m:r>
                        <m:r>
                          <a:rPr lang="en-US" sz="2800" i="1">
                            <a:effectLst/>
                            <a:latin typeface="Cambria Math"/>
                            <a:ea typeface="Calibri"/>
                            <a:cs typeface="Times New Roman"/>
                          </a:rPr>
                          <m:t>𝑦</m:t>
                        </m:r>
                      </m:e>
                    </m:d>
                    <m:r>
                      <a:rPr lang="en-US" sz="2800" i="1">
                        <a:effectLst/>
                        <a:latin typeface="Cambria Math"/>
                        <a:ea typeface="Times New Roman"/>
                        <a:cs typeface="Times New Roman"/>
                      </a:rPr>
                      <m:t>≥0,</m:t>
                    </m:r>
                    <m:sSub>
                      <m:sSubPr>
                        <m:ctrlPr>
                          <a:rPr lang="en-US" sz="2800" i="1">
                            <a:effectLst/>
                            <a:latin typeface="Cambria Math"/>
                            <a:ea typeface="Times New Roman"/>
                            <a:cs typeface="Times New Roman"/>
                          </a:rPr>
                        </m:ctrlPr>
                      </m:sSubPr>
                      <m:e>
                        <m:r>
                          <a:rPr lang="en-US" sz="2800" i="1">
                            <a:effectLst/>
                            <a:latin typeface="Cambria Math"/>
                            <a:ea typeface="Times New Roman"/>
                            <a:cs typeface="Times New Roman"/>
                          </a:rPr>
                          <m:t>∀</m:t>
                        </m:r>
                      </m:e>
                      <m:sub>
                        <m:r>
                          <a:rPr lang="en-US" sz="2800" i="1">
                            <a:effectLst/>
                            <a:latin typeface="Cambria Math"/>
                            <a:ea typeface="Times New Roman"/>
                            <a:cs typeface="Times New Roman"/>
                          </a:rPr>
                          <m:t>𝑥</m:t>
                        </m:r>
                        <m:r>
                          <a:rPr lang="en-US" sz="2800" i="1">
                            <a:effectLst/>
                            <a:latin typeface="Cambria Math"/>
                            <a:ea typeface="Times New Roman"/>
                            <a:cs typeface="Times New Roman"/>
                          </a:rPr>
                          <m:t>,</m:t>
                        </m:r>
                        <m:r>
                          <a:rPr lang="en-US" sz="2800" i="1">
                            <a:effectLst/>
                            <a:latin typeface="Cambria Math"/>
                            <a:ea typeface="Times New Roman"/>
                            <a:cs typeface="Times New Roman"/>
                          </a:rPr>
                          <m:t>𝑦</m:t>
                        </m:r>
                      </m:sub>
                    </m:sSub>
                    <m:r>
                      <a:rPr lang="en-US" sz="2800" i="1">
                        <a:effectLst/>
                        <a:latin typeface="Cambria Math"/>
                        <a:ea typeface="Times New Roman"/>
                        <a:cs typeface="Times New Roman"/>
                      </a:rPr>
                      <m:t>∈</m:t>
                    </m:r>
                    <m:r>
                      <a:rPr lang="en-US" sz="2800" i="1">
                        <a:effectLst/>
                        <a:latin typeface="Cambria Math"/>
                        <a:ea typeface="Times New Roman"/>
                        <a:cs typeface="Times New Roman"/>
                      </a:rPr>
                      <m:t>𝑅</m:t>
                    </m:r>
                  </m:oMath>
                </a14:m>
                <a:endParaRPr lang="en-US" sz="2800" dirty="0">
                  <a:effectLst/>
                  <a:latin typeface="Times New Roman" pitchFamily="18" charset="0"/>
                  <a:ea typeface="Times New Roman"/>
                  <a:cs typeface="Times New Roman" pitchFamily="18" charset="0"/>
                </a:endParaRPr>
              </a:p>
              <a:p>
                <a:pPr marL="342900" marR="0" lvl="0" indent="-342900" algn="just">
                  <a:lnSpc>
                    <a:spcPct val="150000"/>
                  </a:lnSpc>
                  <a:spcBef>
                    <a:spcPts val="0"/>
                  </a:spcBef>
                  <a:spcAft>
                    <a:spcPts val="0"/>
                  </a:spcAft>
                  <a:buFont typeface="+mj-lt"/>
                  <a:buAutoNum type="arabicPeriod"/>
                </a:pPr>
                <a14:m>
                  <m:oMath xmlns:m="http://schemas.openxmlformats.org/officeDocument/2006/math">
                    <m:nary>
                      <m:naryPr>
                        <m:chr m:val="∬"/>
                        <m:limLoc m:val="undOvr"/>
                        <m:ctrlPr>
                          <a:rPr lang="en-US" sz="2800" i="1">
                            <a:effectLst/>
                            <a:latin typeface="Cambria Math"/>
                            <a:ea typeface="Calibri"/>
                            <a:cs typeface="Times New Roman"/>
                          </a:rPr>
                        </m:ctrlPr>
                      </m:naryPr>
                      <m:sub>
                        <m:r>
                          <a:rPr lang="en-US" sz="2800" i="1">
                            <a:effectLst/>
                            <a:latin typeface="Cambria Math"/>
                            <a:ea typeface="Calibri"/>
                            <a:cs typeface="Times New Roman"/>
                          </a:rPr>
                          <m:t>𝑅</m:t>
                        </m:r>
                      </m:sub>
                      <m:sup>
                        <m:r>
                          <a:rPr lang="en-US" sz="2800" i="1">
                            <a:effectLst/>
                            <a:latin typeface="Cambria Math"/>
                            <a:ea typeface="Calibri"/>
                            <a:cs typeface="Times New Roman"/>
                          </a:rPr>
                          <m:t>∞</m:t>
                        </m:r>
                      </m:sup>
                      <m:e>
                        <m:r>
                          <a:rPr lang="en-US" sz="2800" i="1">
                            <a:effectLst/>
                            <a:latin typeface="Cambria Math"/>
                            <a:ea typeface="Calibri"/>
                            <a:cs typeface="Times New Roman"/>
                          </a:rPr>
                          <m:t>𝑓</m:t>
                        </m:r>
                        <m:d>
                          <m:dPr>
                            <m:ctrlPr>
                              <a:rPr lang="en-US" sz="2800" i="1">
                                <a:effectLst/>
                                <a:latin typeface="Cambria Math"/>
                                <a:ea typeface="Calibri"/>
                                <a:cs typeface="Times New Roman"/>
                              </a:rPr>
                            </m:ctrlPr>
                          </m:dPr>
                          <m:e>
                            <m:r>
                              <a:rPr lang="en-US" sz="2800" i="1">
                                <a:effectLst/>
                                <a:latin typeface="Cambria Math"/>
                                <a:ea typeface="Calibri"/>
                                <a:cs typeface="Times New Roman"/>
                              </a:rPr>
                              <m:t>𝑥</m:t>
                            </m:r>
                            <m:r>
                              <a:rPr lang="en-US" sz="2800" i="1">
                                <a:effectLst/>
                                <a:latin typeface="Cambria Math"/>
                                <a:ea typeface="Calibri"/>
                                <a:cs typeface="Times New Roman"/>
                              </a:rPr>
                              <m:t>, </m:t>
                            </m:r>
                            <m:r>
                              <a:rPr lang="en-US" sz="2800" i="1">
                                <a:effectLst/>
                                <a:latin typeface="Cambria Math"/>
                                <a:ea typeface="Calibri"/>
                                <a:cs typeface="Times New Roman"/>
                              </a:rPr>
                              <m:t>𝑦</m:t>
                            </m:r>
                          </m:e>
                        </m:d>
                        <m:box>
                          <m:boxPr>
                            <m:diff m:val="on"/>
                            <m:ctrlPr>
                              <a:rPr lang="en-US" sz="2800" i="1">
                                <a:effectLst/>
                                <a:latin typeface="Cambria Math"/>
                                <a:ea typeface="Calibri"/>
                                <a:cs typeface="Times New Roman"/>
                              </a:rPr>
                            </m:ctrlPr>
                          </m:boxPr>
                          <m:e>
                            <m:r>
                              <a:rPr lang="en-US" sz="2800" i="1">
                                <a:effectLst/>
                                <a:latin typeface="Cambria Math"/>
                                <a:ea typeface="Calibri"/>
                                <a:cs typeface="Times New Roman"/>
                              </a:rPr>
                              <m:t>𝑑𝑥</m:t>
                            </m:r>
                          </m:e>
                        </m:box>
                        <m:box>
                          <m:boxPr>
                            <m:diff m:val="on"/>
                            <m:ctrlPr>
                              <a:rPr lang="en-US" sz="2800" i="1">
                                <a:effectLst/>
                                <a:latin typeface="Cambria Math"/>
                                <a:ea typeface="Calibri"/>
                                <a:cs typeface="Times New Roman"/>
                              </a:rPr>
                            </m:ctrlPr>
                          </m:boxPr>
                          <m:e>
                            <m:r>
                              <a:rPr lang="en-US" sz="2800" i="1">
                                <a:effectLst/>
                                <a:latin typeface="Cambria Math"/>
                                <a:ea typeface="Calibri"/>
                                <a:cs typeface="Times New Roman"/>
                              </a:rPr>
                              <m:t>𝑑𝑦</m:t>
                            </m:r>
                          </m:e>
                        </m:box>
                      </m:e>
                    </m:nary>
                    <m:r>
                      <a:rPr lang="en-US" sz="2800" i="1">
                        <a:effectLst/>
                        <a:latin typeface="Cambria Math"/>
                        <a:ea typeface="Times New Roman"/>
                        <a:cs typeface="Times New Roman"/>
                      </a:rPr>
                      <m:t>=1</m:t>
                    </m:r>
                  </m:oMath>
                </a14:m>
                <a:endParaRPr lang="en-US" sz="2800" dirty="0">
                  <a:effectLst/>
                  <a:latin typeface="Times New Roman" pitchFamily="18" charset="0"/>
                  <a:ea typeface="Times New Roman"/>
                  <a:cs typeface="Times New Roman"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152400" y="228600"/>
                <a:ext cx="8839200" cy="4772076"/>
              </a:xfrm>
              <a:prstGeom prst="rect">
                <a:avLst/>
              </a:prstGeom>
              <a:blipFill rotWithShape="1">
                <a:blip r:embed="rId2"/>
                <a:stretch>
                  <a:fillRect l="-1379" r="-2483" b="-1279"/>
                </a:stretch>
              </a:blipFill>
            </p:spPr>
            <p:txBody>
              <a:bodyPr/>
              <a:lstStyle/>
              <a:p>
                <a:r>
                  <a:rPr lang="en-US">
                    <a:noFill/>
                  </a:rPr>
                  <a:t> </a:t>
                </a:r>
              </a:p>
            </p:txBody>
          </p:sp>
        </mc:Fallback>
      </mc:AlternateContent>
    </p:spTree>
    <p:extLst>
      <p:ext uri="{BB962C8B-B14F-4D97-AF65-F5344CB8AC3E}">
        <p14:creationId xmlns:p14="http://schemas.microsoft.com/office/powerpoint/2010/main" xmlns="" val="8595589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2955" y="457200"/>
            <a:ext cx="8229600" cy="6240426"/>
          </a:xfrm>
          <a:prstGeom prst="rect">
            <a:avLst/>
          </a:prstGeom>
        </p:spPr>
        <p:txBody>
          <a:bodyPr wrap="square">
            <a:spAutoFit/>
          </a:bodyPr>
          <a:lstStyle/>
          <a:p>
            <a:pPr marL="342900" marR="0" lvl="0" indent="-342900" algn="just">
              <a:lnSpc>
                <a:spcPct val="150000"/>
              </a:lnSpc>
              <a:spcBef>
                <a:spcPts val="0"/>
              </a:spcBef>
              <a:spcAft>
                <a:spcPts val="0"/>
              </a:spcAft>
              <a:buFont typeface="Symbol"/>
              <a:buChar char=""/>
            </a:pPr>
            <a:r>
              <a:rPr lang="en-US" sz="2800" dirty="0" smtClean="0">
                <a:solidFill>
                  <a:srgbClr val="FF0000"/>
                </a:solidFill>
                <a:effectLst/>
                <a:latin typeface="Times New Roman" pitchFamily="18" charset="0"/>
                <a:ea typeface="Calibri"/>
                <a:cs typeface="Times New Roman" pitchFamily="18" charset="0"/>
              </a:rPr>
              <a:t>A probability distribution </a:t>
            </a:r>
            <a:r>
              <a:rPr lang="en-US" sz="2800" dirty="0" smtClean="0">
                <a:effectLst/>
                <a:latin typeface="Times New Roman" pitchFamily="18" charset="0"/>
                <a:ea typeface="Calibri"/>
                <a:cs typeface="Times New Roman" pitchFamily="18" charset="0"/>
              </a:rPr>
              <a:t>is a description of the chance a random variable has of taking on particular values. It is often displayed in a graph, table, or formula.</a:t>
            </a:r>
          </a:p>
          <a:p>
            <a:pPr algn="just">
              <a:lnSpc>
                <a:spcPct val="150000"/>
              </a:lnSpc>
            </a:pPr>
            <a:r>
              <a:rPr lang="en-US" sz="2800" dirty="0" smtClean="0">
                <a:effectLst/>
                <a:latin typeface="Times New Roman" pitchFamily="18" charset="0"/>
                <a:ea typeface="Calibri"/>
                <a:cs typeface="Times New Roman" pitchFamily="18" charset="0"/>
              </a:rPr>
              <a:t>Random variable is a variable X whose value is determined by the outcomes of random experiment. It is classified as ;</a:t>
            </a:r>
            <a:endParaRPr lang="en-US" sz="2800" dirty="0">
              <a:latin typeface="Times New Roman" pitchFamily="18" charset="0"/>
              <a:ea typeface="Calibri"/>
              <a:cs typeface="Times New Roman" pitchFamily="18" charset="0"/>
            </a:endParaRPr>
          </a:p>
          <a:p>
            <a:pPr marL="342900" marR="0" lvl="0" indent="-342900" algn="just">
              <a:lnSpc>
                <a:spcPct val="150000"/>
              </a:lnSpc>
              <a:spcBef>
                <a:spcPts val="0"/>
              </a:spcBef>
              <a:spcAft>
                <a:spcPts val="0"/>
              </a:spcAft>
              <a:buFont typeface="Symbol"/>
              <a:buChar char=""/>
            </a:pPr>
            <a:r>
              <a:rPr lang="en-US" sz="2800" dirty="0" smtClean="0">
                <a:effectLst/>
                <a:latin typeface="Times New Roman" pitchFamily="18" charset="0"/>
                <a:ea typeface="Calibri"/>
                <a:cs typeface="Times New Roman" pitchFamily="18" charset="0"/>
              </a:rPr>
              <a:t>Discrete random variable</a:t>
            </a:r>
            <a:endParaRPr lang="en-US" sz="2800" dirty="0">
              <a:latin typeface="Times New Roman" pitchFamily="18" charset="0"/>
              <a:ea typeface="Calibri"/>
              <a:cs typeface="Times New Roman" pitchFamily="18" charset="0"/>
            </a:endParaRPr>
          </a:p>
          <a:p>
            <a:pPr marL="342900" marR="0" lvl="0" indent="-342900" algn="just">
              <a:lnSpc>
                <a:spcPct val="150000"/>
              </a:lnSpc>
              <a:spcBef>
                <a:spcPts val="0"/>
              </a:spcBef>
              <a:spcAft>
                <a:spcPts val="0"/>
              </a:spcAft>
              <a:buFont typeface="Symbol"/>
              <a:buChar char=""/>
            </a:pPr>
            <a:r>
              <a:rPr lang="en-US" sz="2800" dirty="0" smtClean="0">
                <a:effectLst/>
                <a:latin typeface="Times New Roman" pitchFamily="18" charset="0"/>
                <a:ea typeface="Calibri"/>
                <a:cs typeface="Times New Roman" pitchFamily="18" charset="0"/>
              </a:rPr>
              <a:t>Continuous random variable</a:t>
            </a:r>
            <a:endParaRPr lang="en-US" sz="2800" dirty="0">
              <a:latin typeface="Times New Roman" pitchFamily="18" charset="0"/>
              <a:ea typeface="Calibri"/>
              <a:cs typeface="Times New Roman" pitchFamily="18" charset="0"/>
            </a:endParaRPr>
          </a:p>
          <a:p>
            <a:pPr marL="342900" marR="0" lvl="0" indent="-342900" algn="just">
              <a:lnSpc>
                <a:spcPct val="150000"/>
              </a:lnSpc>
              <a:spcBef>
                <a:spcPts val="0"/>
              </a:spcBef>
              <a:spcAft>
                <a:spcPts val="0"/>
              </a:spcAft>
              <a:buFont typeface="Symbol"/>
              <a:buChar char=""/>
            </a:pPr>
            <a:endParaRPr lang="en-US" sz="1600" dirty="0">
              <a:ea typeface="Calibri"/>
              <a:cs typeface="Times New Roman"/>
            </a:endParaRPr>
          </a:p>
        </p:txBody>
      </p:sp>
    </p:spTree>
    <p:extLst>
      <p:ext uri="{BB962C8B-B14F-4D97-AF65-F5344CB8AC3E}">
        <p14:creationId xmlns:p14="http://schemas.microsoft.com/office/powerpoint/2010/main" xmlns="" val="3068752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4272556580"/>
              </p:ext>
            </p:extLst>
          </p:nvPr>
        </p:nvGraphicFramePr>
        <p:xfrm>
          <a:off x="838198" y="3505200"/>
          <a:ext cx="7239001" cy="2453640"/>
        </p:xfrm>
        <a:graphic>
          <a:graphicData uri="http://schemas.openxmlformats.org/drawingml/2006/table">
            <a:tbl>
              <a:tblPr firstRow="1" firstCol="1" bandRow="1"/>
              <a:tblGrid>
                <a:gridCol w="994671"/>
                <a:gridCol w="884153"/>
                <a:gridCol w="977480"/>
                <a:gridCol w="1122383"/>
                <a:gridCol w="939413"/>
                <a:gridCol w="1215710"/>
                <a:gridCol w="1105191"/>
              </a:tblGrid>
              <a:tr h="438912">
                <a:tc>
                  <a:txBody>
                    <a:bodyPr/>
                    <a:lstStyle/>
                    <a:p>
                      <a:pPr marL="0" marR="0" algn="just">
                        <a:lnSpc>
                          <a:spcPct val="115000"/>
                        </a:lnSpc>
                      </a:pPr>
                      <a:r>
                        <a:rPr lang="en-US" sz="2800" dirty="0">
                          <a:effectLst/>
                          <a:latin typeface="Book Antiqua"/>
                          <a:ea typeface="Times New Roman"/>
                          <a:cs typeface="Times New Roman"/>
                        </a:rPr>
                        <a:t>Y|X</a:t>
                      </a:r>
                      <a:endParaRPr lang="en-US" sz="28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tabLst>
                          <a:tab pos="695325" algn="l"/>
                        </a:tabLst>
                      </a:pPr>
                      <a:r>
                        <a:rPr lang="en-US" sz="2800">
                          <a:effectLst/>
                          <a:latin typeface="Book Antiqua"/>
                          <a:ea typeface="Times New Roman"/>
                          <a:cs typeface="Times New Roman"/>
                        </a:rPr>
                        <a:t>0</a:t>
                      </a:r>
                      <a:endParaRPr lang="en-US" sz="2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pPr>
                      <a:r>
                        <a:rPr lang="en-US" sz="2800">
                          <a:effectLst/>
                          <a:latin typeface="Book Antiqua"/>
                          <a:ea typeface="Times New Roman"/>
                          <a:cs typeface="Times New Roman"/>
                        </a:rPr>
                        <a:t>1</a:t>
                      </a:r>
                      <a:endParaRPr lang="en-US" sz="2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pPr>
                      <a:r>
                        <a:rPr lang="en-US" sz="2800">
                          <a:effectLst/>
                          <a:latin typeface="Book Antiqua"/>
                          <a:ea typeface="Times New Roman"/>
                          <a:cs typeface="Times New Roman"/>
                        </a:rPr>
                        <a:t>2</a:t>
                      </a:r>
                      <a:endParaRPr lang="en-US" sz="2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pPr>
                      <a:r>
                        <a:rPr lang="en-US" sz="2800">
                          <a:effectLst/>
                          <a:latin typeface="Book Antiqua"/>
                          <a:ea typeface="Times New Roman"/>
                          <a:cs typeface="Times New Roman"/>
                        </a:rPr>
                        <a:t>3</a:t>
                      </a:r>
                      <a:endParaRPr lang="en-US" sz="2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pPr>
                      <a:r>
                        <a:rPr lang="en-US" sz="2800">
                          <a:effectLst/>
                          <a:latin typeface="Book Antiqua"/>
                          <a:ea typeface="Times New Roman"/>
                          <a:cs typeface="Times New Roman"/>
                        </a:rPr>
                        <a:t>4</a:t>
                      </a:r>
                      <a:endParaRPr lang="en-US" sz="2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pPr>
                      <a:r>
                        <a:rPr lang="en-US" sz="2800">
                          <a:effectLst/>
                          <a:latin typeface="Book Antiqua"/>
                          <a:ea typeface="Times New Roman"/>
                          <a:cs typeface="Times New Roman"/>
                        </a:rPr>
                        <a:t>5</a:t>
                      </a:r>
                      <a:endParaRPr lang="en-US" sz="2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8912">
                <a:tc>
                  <a:txBody>
                    <a:bodyPr/>
                    <a:lstStyle/>
                    <a:p>
                      <a:pPr marL="0" marR="0" algn="just">
                        <a:lnSpc>
                          <a:spcPct val="115000"/>
                        </a:lnSpc>
                      </a:pPr>
                      <a:r>
                        <a:rPr lang="en-US" sz="2800">
                          <a:effectLst/>
                          <a:latin typeface="Book Antiqua"/>
                          <a:ea typeface="Times New Roman"/>
                          <a:cs typeface="Times New Roman"/>
                        </a:rPr>
                        <a:t>0</a:t>
                      </a:r>
                      <a:endParaRPr lang="en-US" sz="2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pPr>
                      <a:r>
                        <a:rPr lang="en-US" sz="2800" dirty="0">
                          <a:effectLst/>
                          <a:latin typeface="Book Antiqua"/>
                          <a:ea typeface="Times New Roman"/>
                          <a:cs typeface="Times New Roman"/>
                        </a:rPr>
                        <a:t>0</a:t>
                      </a:r>
                      <a:endParaRPr lang="en-US" sz="28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pPr>
                      <a:r>
                        <a:rPr lang="en-US" sz="2800" dirty="0">
                          <a:effectLst/>
                          <a:latin typeface="Book Antiqua"/>
                          <a:ea typeface="Times New Roman"/>
                          <a:cs typeface="Times New Roman"/>
                        </a:rPr>
                        <a:t>0.01</a:t>
                      </a:r>
                      <a:endParaRPr lang="en-US" sz="28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pPr>
                      <a:r>
                        <a:rPr lang="en-US" sz="2800">
                          <a:effectLst/>
                          <a:latin typeface="Book Antiqua"/>
                          <a:ea typeface="Times New Roman"/>
                          <a:cs typeface="Times New Roman"/>
                        </a:rPr>
                        <a:t>0.03</a:t>
                      </a:r>
                      <a:endParaRPr lang="en-US" sz="2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pPr>
                      <a:r>
                        <a:rPr lang="en-US" sz="2800">
                          <a:effectLst/>
                          <a:latin typeface="Book Antiqua"/>
                          <a:ea typeface="Times New Roman"/>
                          <a:cs typeface="Times New Roman"/>
                        </a:rPr>
                        <a:t>0.05</a:t>
                      </a:r>
                      <a:endParaRPr lang="en-US" sz="2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pPr>
                      <a:r>
                        <a:rPr lang="en-US" sz="2800">
                          <a:effectLst/>
                          <a:latin typeface="Book Antiqua"/>
                          <a:ea typeface="Times New Roman"/>
                          <a:cs typeface="Times New Roman"/>
                        </a:rPr>
                        <a:t>0.07</a:t>
                      </a:r>
                      <a:endParaRPr lang="en-US" sz="2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pPr>
                      <a:r>
                        <a:rPr lang="en-US" sz="2800">
                          <a:effectLst/>
                          <a:latin typeface="Book Antiqua"/>
                          <a:ea typeface="Times New Roman"/>
                          <a:cs typeface="Times New Roman"/>
                        </a:rPr>
                        <a:t>0.09</a:t>
                      </a:r>
                      <a:endParaRPr lang="en-US" sz="2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8912">
                <a:tc>
                  <a:txBody>
                    <a:bodyPr/>
                    <a:lstStyle/>
                    <a:p>
                      <a:pPr marL="0" marR="0" algn="just">
                        <a:lnSpc>
                          <a:spcPct val="115000"/>
                        </a:lnSpc>
                      </a:pPr>
                      <a:r>
                        <a:rPr lang="en-US" sz="2800">
                          <a:effectLst/>
                          <a:latin typeface="Book Antiqua"/>
                          <a:ea typeface="Times New Roman"/>
                          <a:cs typeface="Times New Roman"/>
                        </a:rPr>
                        <a:t>1</a:t>
                      </a:r>
                      <a:endParaRPr lang="en-US" sz="2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pPr>
                      <a:r>
                        <a:rPr lang="en-US" sz="2800">
                          <a:effectLst/>
                          <a:latin typeface="Book Antiqua"/>
                          <a:ea typeface="Times New Roman"/>
                          <a:cs typeface="Times New Roman"/>
                        </a:rPr>
                        <a:t>0.01</a:t>
                      </a:r>
                      <a:endParaRPr lang="en-US" sz="2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pPr>
                      <a:r>
                        <a:rPr lang="en-US" sz="2800" dirty="0">
                          <a:effectLst/>
                          <a:latin typeface="Book Antiqua"/>
                          <a:ea typeface="Times New Roman"/>
                          <a:cs typeface="Times New Roman"/>
                        </a:rPr>
                        <a:t>0.02</a:t>
                      </a:r>
                      <a:endParaRPr lang="en-US" sz="28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pPr>
                      <a:r>
                        <a:rPr lang="en-US" sz="2800" dirty="0">
                          <a:effectLst/>
                          <a:latin typeface="Book Antiqua"/>
                          <a:ea typeface="Times New Roman"/>
                          <a:cs typeface="Times New Roman"/>
                        </a:rPr>
                        <a:t>0.04</a:t>
                      </a:r>
                      <a:endParaRPr lang="en-US" sz="28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pPr>
                      <a:r>
                        <a:rPr lang="en-US" sz="2800">
                          <a:effectLst/>
                          <a:latin typeface="Book Antiqua"/>
                          <a:ea typeface="Times New Roman"/>
                          <a:cs typeface="Times New Roman"/>
                        </a:rPr>
                        <a:t>0.05</a:t>
                      </a:r>
                      <a:endParaRPr lang="en-US" sz="2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pPr>
                      <a:r>
                        <a:rPr lang="en-US" sz="2800">
                          <a:effectLst/>
                          <a:latin typeface="Book Antiqua"/>
                          <a:ea typeface="Times New Roman"/>
                          <a:cs typeface="Times New Roman"/>
                        </a:rPr>
                        <a:t>0.06</a:t>
                      </a:r>
                      <a:endParaRPr lang="en-US" sz="2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pPr>
                      <a:r>
                        <a:rPr lang="en-US" sz="2800">
                          <a:effectLst/>
                          <a:latin typeface="Book Antiqua"/>
                          <a:ea typeface="Times New Roman"/>
                          <a:cs typeface="Times New Roman"/>
                        </a:rPr>
                        <a:t>0.08</a:t>
                      </a:r>
                      <a:endParaRPr lang="en-US" sz="2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8912">
                <a:tc>
                  <a:txBody>
                    <a:bodyPr/>
                    <a:lstStyle/>
                    <a:p>
                      <a:pPr marL="0" marR="0" algn="just">
                        <a:lnSpc>
                          <a:spcPct val="115000"/>
                        </a:lnSpc>
                      </a:pPr>
                      <a:r>
                        <a:rPr lang="en-US" sz="2800">
                          <a:effectLst/>
                          <a:latin typeface="Book Antiqua"/>
                          <a:ea typeface="Times New Roman"/>
                          <a:cs typeface="Times New Roman"/>
                        </a:rPr>
                        <a:t>2</a:t>
                      </a:r>
                      <a:endParaRPr lang="en-US" sz="2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pPr>
                      <a:r>
                        <a:rPr lang="en-US" sz="2800">
                          <a:effectLst/>
                          <a:latin typeface="Book Antiqua"/>
                          <a:ea typeface="Times New Roman"/>
                          <a:cs typeface="Times New Roman"/>
                        </a:rPr>
                        <a:t>0.01</a:t>
                      </a:r>
                      <a:endParaRPr lang="en-US" sz="2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pPr>
                      <a:r>
                        <a:rPr lang="en-US" sz="2800">
                          <a:effectLst/>
                          <a:latin typeface="Book Antiqua"/>
                          <a:ea typeface="Times New Roman"/>
                          <a:cs typeface="Times New Roman"/>
                        </a:rPr>
                        <a:t>0.03</a:t>
                      </a:r>
                      <a:endParaRPr lang="en-US" sz="2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pPr>
                      <a:r>
                        <a:rPr lang="en-US" sz="2800" dirty="0">
                          <a:effectLst/>
                          <a:latin typeface="Book Antiqua"/>
                          <a:ea typeface="Times New Roman"/>
                          <a:cs typeface="Times New Roman"/>
                        </a:rPr>
                        <a:t>0.05</a:t>
                      </a:r>
                      <a:endParaRPr lang="en-US" sz="28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pPr>
                      <a:r>
                        <a:rPr lang="en-US" sz="2800">
                          <a:effectLst/>
                          <a:latin typeface="Book Antiqua"/>
                          <a:ea typeface="Times New Roman"/>
                          <a:cs typeface="Times New Roman"/>
                        </a:rPr>
                        <a:t>0.05</a:t>
                      </a:r>
                      <a:endParaRPr lang="en-US" sz="2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pPr>
                      <a:r>
                        <a:rPr lang="en-US" sz="2800">
                          <a:effectLst/>
                          <a:latin typeface="Book Antiqua"/>
                          <a:ea typeface="Times New Roman"/>
                          <a:cs typeface="Times New Roman"/>
                        </a:rPr>
                        <a:t>0.05</a:t>
                      </a:r>
                      <a:endParaRPr lang="en-US" sz="2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pPr>
                      <a:r>
                        <a:rPr lang="en-US" sz="2800">
                          <a:effectLst/>
                          <a:latin typeface="Book Antiqua"/>
                          <a:ea typeface="Times New Roman"/>
                          <a:cs typeface="Times New Roman"/>
                        </a:rPr>
                        <a:t>0.06</a:t>
                      </a:r>
                      <a:endParaRPr lang="en-US" sz="2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8912">
                <a:tc>
                  <a:txBody>
                    <a:bodyPr/>
                    <a:lstStyle/>
                    <a:p>
                      <a:pPr marL="0" marR="0" algn="just">
                        <a:lnSpc>
                          <a:spcPct val="115000"/>
                        </a:lnSpc>
                      </a:pPr>
                      <a:r>
                        <a:rPr lang="en-US" sz="2800">
                          <a:effectLst/>
                          <a:latin typeface="Book Antiqua"/>
                          <a:ea typeface="Times New Roman"/>
                          <a:cs typeface="Times New Roman"/>
                        </a:rPr>
                        <a:t>3</a:t>
                      </a:r>
                      <a:endParaRPr lang="en-US" sz="2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pPr>
                      <a:r>
                        <a:rPr lang="en-US" sz="2800">
                          <a:effectLst/>
                          <a:latin typeface="Book Antiqua"/>
                          <a:ea typeface="Times New Roman"/>
                          <a:cs typeface="Times New Roman"/>
                        </a:rPr>
                        <a:t>0.01</a:t>
                      </a:r>
                      <a:endParaRPr lang="en-US" sz="2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pPr>
                      <a:r>
                        <a:rPr lang="en-US" sz="2800">
                          <a:effectLst/>
                          <a:latin typeface="Book Antiqua"/>
                          <a:ea typeface="Times New Roman"/>
                          <a:cs typeface="Times New Roman"/>
                        </a:rPr>
                        <a:t>0.02</a:t>
                      </a:r>
                      <a:endParaRPr lang="en-US" sz="2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pPr>
                      <a:r>
                        <a:rPr lang="en-US" sz="2800">
                          <a:effectLst/>
                          <a:latin typeface="Book Antiqua"/>
                          <a:ea typeface="Times New Roman"/>
                          <a:cs typeface="Times New Roman"/>
                        </a:rPr>
                        <a:t>0.04</a:t>
                      </a:r>
                      <a:endParaRPr lang="en-US" sz="2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pPr>
                      <a:r>
                        <a:rPr lang="en-US" sz="2800" dirty="0">
                          <a:effectLst/>
                          <a:latin typeface="Book Antiqua"/>
                          <a:ea typeface="Times New Roman"/>
                          <a:cs typeface="Times New Roman"/>
                        </a:rPr>
                        <a:t>0.06</a:t>
                      </a:r>
                      <a:endParaRPr lang="en-US" sz="28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pPr>
                      <a:r>
                        <a:rPr lang="en-US" sz="2800" dirty="0">
                          <a:effectLst/>
                          <a:latin typeface="Book Antiqua"/>
                          <a:ea typeface="Times New Roman"/>
                          <a:cs typeface="Times New Roman"/>
                        </a:rPr>
                        <a:t>0.06</a:t>
                      </a:r>
                      <a:endParaRPr lang="en-US" sz="28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pPr>
                      <a:r>
                        <a:rPr lang="en-US" sz="2800" dirty="0">
                          <a:effectLst/>
                          <a:latin typeface="Book Antiqua"/>
                          <a:ea typeface="Times New Roman"/>
                          <a:cs typeface="Times New Roman"/>
                        </a:rPr>
                        <a:t>0.05</a:t>
                      </a:r>
                      <a:endParaRPr lang="en-US" sz="28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Rectangle 1"/>
          <p:cNvSpPr>
            <a:spLocks noChangeArrowheads="1"/>
          </p:cNvSpPr>
          <p:nvPr/>
        </p:nvSpPr>
        <p:spPr bwMode="auto">
          <a:xfrm>
            <a:off x="427703" y="29497"/>
            <a:ext cx="8458200" cy="35394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695325" algn="l"/>
              </a:tabLst>
            </a:pPr>
            <a:r>
              <a:rPr kumimoji="0" lang="en-US" sz="2800" b="0"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Example: </a:t>
            </a:r>
            <a:endParaRPr kumimoji="0" lang="en-US" sz="2800" b="0" i="0" u="none" strike="noStrike" cap="none" normalizeH="0" baseline="0" dirty="0" smtClean="0">
              <a:ln>
                <a:noFill/>
              </a:ln>
              <a:solidFill>
                <a:srgbClr val="FF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695325" algn="l"/>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Two production lines 1 and 2 have a capacity of producing 5 and 3 items per day respectively, assume the numbers of items produced by each line is a random variable. Let </a:t>
            </a:r>
            <a:r>
              <a:rPr kumimoji="0" lang="en-US" sz="28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x, y</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be a two-dimensional random variable yielding the number of items produced by line 1 and line 2 respectively.</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695325" algn="l"/>
              </a:tabLst>
            </a:pP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25304010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Rectangle 1"/>
              <p:cNvSpPr/>
              <p:nvPr/>
            </p:nvSpPr>
            <p:spPr>
              <a:xfrm>
                <a:off x="152400" y="152400"/>
                <a:ext cx="8839200" cy="6877652"/>
              </a:xfrm>
              <a:prstGeom prst="rect">
                <a:avLst/>
              </a:prstGeom>
            </p:spPr>
            <p:txBody>
              <a:bodyPr wrap="square">
                <a:spAutoFit/>
              </a:bodyPr>
              <a:lstStyle/>
              <a:p>
                <a:pPr marL="342900" lvl="0" indent="-342900" algn="just">
                  <a:lnSpc>
                    <a:spcPct val="115000"/>
                  </a:lnSpc>
                  <a:spcBef>
                    <a:spcPts val="600"/>
                  </a:spcBef>
                  <a:spcAft>
                    <a:spcPts val="600"/>
                  </a:spcAft>
                  <a:buFont typeface="+mj-lt"/>
                  <a:buAutoNum type="alphaUcPeriod"/>
                </a:pPr>
                <a:r>
                  <a:rPr lang="en-US" sz="2800" dirty="0" smtClean="0">
                    <a:effectLst/>
                    <a:latin typeface="Times New Roman" pitchFamily="18" charset="0"/>
                    <a:ea typeface="Times New Roman"/>
                    <a:cs typeface="Times New Roman" pitchFamily="18" charset="0"/>
                  </a:rPr>
                  <a:t>Show that </a:t>
                </a:r>
                <a14:m>
                  <m:oMath xmlns:m="http://schemas.openxmlformats.org/officeDocument/2006/math">
                    <m:r>
                      <a:rPr lang="en-US" sz="2800" i="1">
                        <a:effectLst/>
                        <a:latin typeface="Cambria Math"/>
                        <a:ea typeface="Calibri"/>
                        <a:cs typeface="Times New Roman"/>
                      </a:rPr>
                      <m:t>𝑃</m:t>
                    </m:r>
                    <m:d>
                      <m:dPr>
                        <m:ctrlPr>
                          <a:rPr lang="en-US" sz="2800" i="1">
                            <a:effectLst/>
                            <a:latin typeface="Cambria Math"/>
                            <a:ea typeface="Calibri"/>
                            <a:cs typeface="Times New Roman"/>
                          </a:rPr>
                        </m:ctrlPr>
                      </m:dPr>
                      <m:e>
                        <m:sSub>
                          <m:sSubPr>
                            <m:ctrlPr>
                              <a:rPr lang="en-US" sz="2800" i="1">
                                <a:effectLst/>
                                <a:latin typeface="Cambria Math"/>
                                <a:ea typeface="Calibri"/>
                                <a:cs typeface="Times New Roman"/>
                              </a:rPr>
                            </m:ctrlPr>
                          </m:sSubPr>
                          <m:e>
                            <m:r>
                              <a:rPr lang="en-US" sz="2800" i="1">
                                <a:effectLst/>
                                <a:latin typeface="Cambria Math"/>
                                <a:ea typeface="Calibri"/>
                                <a:cs typeface="Times New Roman"/>
                              </a:rPr>
                              <m:t>𝑋</m:t>
                            </m:r>
                          </m:e>
                          <m:sub>
                            <m:r>
                              <a:rPr lang="en-US" sz="2800" i="1">
                                <a:effectLst/>
                                <a:latin typeface="Cambria Math"/>
                                <a:ea typeface="Calibri"/>
                                <a:cs typeface="Times New Roman"/>
                              </a:rPr>
                              <m:t>𝑖</m:t>
                            </m:r>
                          </m:sub>
                        </m:sSub>
                        <m:r>
                          <a:rPr lang="en-US" sz="2800" i="1">
                            <a:effectLst/>
                            <a:latin typeface="Cambria Math"/>
                            <a:ea typeface="Calibri"/>
                            <a:cs typeface="Times New Roman"/>
                          </a:rPr>
                          <m:t>, </m:t>
                        </m:r>
                        <m:sSub>
                          <m:sSubPr>
                            <m:ctrlPr>
                              <a:rPr lang="en-US" sz="2800" i="1">
                                <a:effectLst/>
                                <a:latin typeface="Cambria Math"/>
                                <a:ea typeface="Calibri"/>
                                <a:cs typeface="Times New Roman"/>
                              </a:rPr>
                            </m:ctrlPr>
                          </m:sSubPr>
                          <m:e>
                            <m:r>
                              <a:rPr lang="en-US" sz="2800" i="1">
                                <a:effectLst/>
                                <a:latin typeface="Cambria Math"/>
                                <a:ea typeface="Calibri"/>
                                <a:cs typeface="Times New Roman"/>
                              </a:rPr>
                              <m:t>𝑌</m:t>
                            </m:r>
                          </m:e>
                          <m:sub>
                            <m:r>
                              <a:rPr lang="en-US" sz="2800" i="1">
                                <a:effectLst/>
                                <a:latin typeface="Cambria Math"/>
                                <a:ea typeface="Calibri"/>
                                <a:cs typeface="Times New Roman"/>
                              </a:rPr>
                              <m:t>𝑖</m:t>
                            </m:r>
                          </m:sub>
                        </m:sSub>
                      </m:e>
                    </m:d>
                  </m:oMath>
                </a14:m>
                <a:r>
                  <a:rPr lang="en-US" sz="2800" dirty="0">
                    <a:effectLst/>
                    <a:latin typeface="Times New Roman" pitchFamily="18" charset="0"/>
                    <a:ea typeface="Times New Roman"/>
                    <a:cs typeface="Times New Roman" pitchFamily="18" charset="0"/>
                  </a:rPr>
                  <a:t> is a legitimate probability function of </a:t>
                </a:r>
                <a14:m>
                  <m:oMath xmlns:m="http://schemas.openxmlformats.org/officeDocument/2006/math">
                    <m:d>
                      <m:dPr>
                        <m:ctrlPr>
                          <a:rPr lang="en-US" sz="2800" i="1">
                            <a:effectLst/>
                            <a:latin typeface="Cambria Math"/>
                            <a:ea typeface="Calibri"/>
                            <a:cs typeface="Times New Roman"/>
                          </a:rPr>
                        </m:ctrlPr>
                      </m:dPr>
                      <m:e>
                        <m:r>
                          <a:rPr lang="en-US" sz="2800" i="1">
                            <a:effectLst/>
                            <a:latin typeface="Cambria Math"/>
                            <a:ea typeface="Calibri"/>
                            <a:cs typeface="Times New Roman"/>
                          </a:rPr>
                          <m:t>𝑥</m:t>
                        </m:r>
                        <m:r>
                          <a:rPr lang="en-US" sz="2800" i="1">
                            <a:effectLst/>
                            <a:latin typeface="Cambria Math"/>
                            <a:ea typeface="Calibri"/>
                            <a:cs typeface="Times New Roman"/>
                          </a:rPr>
                          <m:t>, </m:t>
                        </m:r>
                        <m:r>
                          <a:rPr lang="en-US" sz="2800" i="1">
                            <a:effectLst/>
                            <a:latin typeface="Cambria Math"/>
                            <a:ea typeface="Calibri"/>
                            <a:cs typeface="Times New Roman"/>
                          </a:rPr>
                          <m:t>𝑦</m:t>
                        </m:r>
                      </m:e>
                    </m:d>
                  </m:oMath>
                </a14:m>
                <a:r>
                  <a:rPr lang="en-US" sz="2800" dirty="0">
                    <a:effectLst/>
                    <a:latin typeface="Times New Roman" pitchFamily="18" charset="0"/>
                    <a:ea typeface="Times New Roman"/>
                    <a:cs typeface="Times New Roman" pitchFamily="18" charset="0"/>
                  </a:rPr>
                  <a:t>.</a:t>
                </a:r>
                <a:endParaRPr lang="en-US" sz="2800" dirty="0">
                  <a:effectLst/>
                  <a:latin typeface="Times New Roman" pitchFamily="18" charset="0"/>
                  <a:cs typeface="Times New Roman" pitchFamily="18" charset="0"/>
                </a:endParaRPr>
              </a:p>
              <a:p>
                <a:pPr marL="342900" lvl="0" indent="-342900" algn="just">
                  <a:lnSpc>
                    <a:spcPct val="115000"/>
                  </a:lnSpc>
                  <a:spcBef>
                    <a:spcPts val="0"/>
                  </a:spcBef>
                  <a:spcAft>
                    <a:spcPts val="1000"/>
                  </a:spcAft>
                  <a:buFont typeface="+mj-lt"/>
                  <a:buAutoNum type="alphaUcPeriod"/>
                </a:pPr>
                <a:r>
                  <a:rPr lang="en-US" sz="2800" dirty="0">
                    <a:effectLst/>
                    <a:latin typeface="Times New Roman" pitchFamily="18" charset="0"/>
                    <a:ea typeface="Times New Roman"/>
                    <a:cs typeface="Times New Roman" pitchFamily="18" charset="0"/>
                  </a:rPr>
                  <a:t>What is the probability that both lines produce the same numbers of items?</a:t>
                </a:r>
                <a:endParaRPr lang="en-US" sz="2800" dirty="0">
                  <a:effectLst/>
                  <a:latin typeface="Times New Roman" pitchFamily="18" charset="0"/>
                  <a:cs typeface="Times New Roman" pitchFamily="18" charset="0"/>
                </a:endParaRPr>
              </a:p>
              <a:p>
                <a:pPr marL="342900" lvl="0" indent="-342900" algn="just">
                  <a:lnSpc>
                    <a:spcPct val="115000"/>
                  </a:lnSpc>
                  <a:spcBef>
                    <a:spcPts val="0"/>
                  </a:spcBef>
                  <a:spcAft>
                    <a:spcPts val="1000"/>
                  </a:spcAft>
                  <a:buFont typeface="+mj-lt"/>
                  <a:buAutoNum type="alphaUcPeriod"/>
                </a:pPr>
                <a:r>
                  <a:rPr lang="en-US" sz="2800" dirty="0">
                    <a:effectLst/>
                    <a:latin typeface="Times New Roman" pitchFamily="18" charset="0"/>
                    <a:ea typeface="Times New Roman"/>
                    <a:cs typeface="Times New Roman" pitchFamily="18" charset="0"/>
                  </a:rPr>
                  <a:t>What is the probability that more items are produce by line </a:t>
                </a:r>
                <a:r>
                  <a:rPr lang="en-US" sz="2800" dirty="0" smtClean="0">
                    <a:effectLst/>
                    <a:latin typeface="Times New Roman" pitchFamily="18" charset="0"/>
                    <a:ea typeface="Times New Roman"/>
                    <a:cs typeface="Times New Roman" pitchFamily="18" charset="0"/>
                  </a:rPr>
                  <a:t>2?</a:t>
                </a:r>
                <a:endParaRPr lang="en-US" sz="2800" dirty="0" smtClean="0">
                  <a:effectLst/>
                  <a:latin typeface="Times New Roman" pitchFamily="18" charset="0"/>
                  <a:cs typeface="Times New Roman" pitchFamily="18" charset="0"/>
                </a:endParaRPr>
              </a:p>
              <a:p>
                <a:pPr marR="0" lvl="0" algn="just">
                  <a:lnSpc>
                    <a:spcPct val="115000"/>
                  </a:lnSpc>
                  <a:spcBef>
                    <a:spcPts val="0"/>
                  </a:spcBef>
                  <a:spcAft>
                    <a:spcPts val="1000"/>
                  </a:spcAft>
                </a:pPr>
                <a:r>
                  <a:rPr lang="en-US" sz="2800" dirty="0" smtClean="0">
                    <a:effectLst/>
                    <a:latin typeface="Times New Roman" pitchFamily="18" charset="0"/>
                    <a:ea typeface="Times New Roman"/>
                    <a:cs typeface="Times New Roman" pitchFamily="18" charset="0"/>
                  </a:rPr>
                  <a:t>2. Let </a:t>
                </a:r>
                <a14:m>
                  <m:oMath xmlns:m="http://schemas.openxmlformats.org/officeDocument/2006/math">
                    <m:d>
                      <m:dPr>
                        <m:ctrlPr>
                          <a:rPr lang="en-US" sz="2800" i="1">
                            <a:effectLst/>
                            <a:latin typeface="Cambria Math"/>
                            <a:ea typeface="Calibri"/>
                            <a:cs typeface="Times New Roman"/>
                          </a:rPr>
                        </m:ctrlPr>
                      </m:dPr>
                      <m:e>
                        <m:r>
                          <a:rPr lang="en-US" sz="2800" i="1">
                            <a:effectLst/>
                            <a:latin typeface="Cambria Math"/>
                            <a:ea typeface="Calibri"/>
                            <a:cs typeface="Times New Roman"/>
                          </a:rPr>
                          <m:t>𝑥</m:t>
                        </m:r>
                        <m:r>
                          <a:rPr lang="en-US" sz="2800" i="1">
                            <a:effectLst/>
                            <a:latin typeface="Cambria Math"/>
                            <a:ea typeface="Calibri"/>
                            <a:cs typeface="Times New Roman"/>
                          </a:rPr>
                          <m:t>, </m:t>
                        </m:r>
                        <m:r>
                          <a:rPr lang="en-US" sz="2800" i="1">
                            <a:effectLst/>
                            <a:latin typeface="Cambria Math"/>
                            <a:ea typeface="Calibri"/>
                            <a:cs typeface="Times New Roman"/>
                          </a:rPr>
                          <m:t>𝑦</m:t>
                        </m:r>
                      </m:e>
                    </m:d>
                  </m:oMath>
                </a14:m>
                <a:r>
                  <a:rPr lang="en-US" sz="2800" dirty="0">
                    <a:effectLst/>
                    <a:latin typeface="Times New Roman" pitchFamily="18" charset="0"/>
                    <a:ea typeface="Times New Roman"/>
                    <a:cs typeface="Times New Roman" pitchFamily="18" charset="0"/>
                  </a:rPr>
                  <a:t> be a two-dimensional discrete random variable  with</a:t>
                </a:r>
                <a:endParaRPr lang="en-US" sz="2800" dirty="0">
                  <a:effectLst/>
                  <a:latin typeface="Times New Roman" pitchFamily="18" charset="0"/>
                  <a:cs typeface="Times New Roman" pitchFamily="18" charset="0"/>
                </a:endParaRPr>
              </a:p>
              <a:p>
                <a:pPr marL="228600" algn="just"/>
                <a14:m>
                  <m:oMathPara xmlns:m="http://schemas.openxmlformats.org/officeDocument/2006/math">
                    <m:oMathParaPr>
                      <m:jc m:val="centerGroup"/>
                    </m:oMathParaPr>
                    <m:oMath xmlns:m="http://schemas.openxmlformats.org/officeDocument/2006/math">
                      <m:r>
                        <a:rPr lang="en-US" sz="2800" i="1">
                          <a:effectLst/>
                          <a:latin typeface="Cambria Math"/>
                          <a:ea typeface="Calibri"/>
                          <a:cs typeface="Times New Roman"/>
                        </a:rPr>
                        <m:t>𝑃</m:t>
                      </m:r>
                      <m:d>
                        <m:dPr>
                          <m:ctrlPr>
                            <a:rPr lang="en-US" sz="2800" i="1">
                              <a:effectLst/>
                              <a:latin typeface="Cambria Math"/>
                              <a:ea typeface="Calibri"/>
                              <a:cs typeface="Times New Roman"/>
                            </a:rPr>
                          </m:ctrlPr>
                        </m:dPr>
                        <m:e>
                          <m:r>
                            <a:rPr lang="en-US" sz="2800" i="1">
                              <a:effectLst/>
                              <a:latin typeface="Cambria Math"/>
                              <a:ea typeface="Calibri"/>
                              <a:cs typeface="Times New Roman"/>
                            </a:rPr>
                            <m:t>𝑥</m:t>
                          </m:r>
                          <m:r>
                            <a:rPr lang="en-US" sz="2800" i="1">
                              <a:effectLst/>
                              <a:latin typeface="Cambria Math"/>
                              <a:ea typeface="Calibri"/>
                              <a:cs typeface="Times New Roman"/>
                            </a:rPr>
                            <m:t>, </m:t>
                          </m:r>
                          <m:r>
                            <a:rPr lang="en-US" sz="2800" i="1">
                              <a:effectLst/>
                              <a:latin typeface="Cambria Math"/>
                              <a:ea typeface="Calibri"/>
                              <a:cs typeface="Times New Roman"/>
                            </a:rPr>
                            <m:t>𝑦</m:t>
                          </m:r>
                        </m:e>
                      </m:d>
                      <m:r>
                        <a:rPr lang="en-US" sz="2800" i="1">
                          <a:effectLst/>
                          <a:latin typeface="Cambria Math"/>
                          <a:ea typeface="Calibri"/>
                          <a:cs typeface="Times New Roman"/>
                        </a:rPr>
                        <m:t>=</m:t>
                      </m:r>
                      <m:d>
                        <m:dPr>
                          <m:begChr m:val="{"/>
                          <m:endChr m:val=""/>
                          <m:ctrlPr>
                            <a:rPr lang="en-US" sz="2800" i="1">
                              <a:effectLst/>
                              <a:latin typeface="Cambria Math"/>
                              <a:ea typeface="Times New Roman"/>
                              <a:cs typeface="Times New Roman"/>
                            </a:rPr>
                          </m:ctrlPr>
                        </m:dPr>
                        <m:e>
                          <m:eqArr>
                            <m:eqArrPr>
                              <m:ctrlPr>
                                <a:rPr lang="en-US" sz="2800" i="1">
                                  <a:effectLst/>
                                  <a:latin typeface="Cambria Math"/>
                                  <a:ea typeface="Times New Roman"/>
                                  <a:cs typeface="Times New Roman"/>
                                </a:rPr>
                              </m:ctrlPr>
                            </m:eqArrPr>
                            <m:e>
                              <m:sSup>
                                <m:sSupPr>
                                  <m:ctrlPr>
                                    <a:rPr lang="en-US" sz="2800" i="1">
                                      <a:effectLst/>
                                      <a:latin typeface="Cambria Math"/>
                                      <a:ea typeface="Calibri"/>
                                      <a:cs typeface="Times New Roman"/>
                                    </a:rPr>
                                  </m:ctrlPr>
                                </m:sSupPr>
                                <m:e>
                                  <m:r>
                                    <a:rPr lang="en-US" sz="2800" i="1">
                                      <a:effectLst/>
                                      <a:latin typeface="Cambria Math"/>
                                      <a:ea typeface="Calibri"/>
                                      <a:cs typeface="Times New Roman"/>
                                    </a:rPr>
                                    <m:t>2</m:t>
                                  </m:r>
                                </m:e>
                                <m:sup>
                                  <m:r>
                                    <a:rPr lang="en-US" sz="2800" i="1">
                                      <a:effectLst/>
                                      <a:latin typeface="Cambria Math"/>
                                      <a:ea typeface="Calibri"/>
                                      <a:cs typeface="Times New Roman"/>
                                    </a:rPr>
                                    <m:t>−(</m:t>
                                  </m:r>
                                  <m:r>
                                    <a:rPr lang="en-US" sz="2800" i="1">
                                      <a:effectLst/>
                                      <a:latin typeface="Cambria Math"/>
                                      <a:ea typeface="Calibri"/>
                                      <a:cs typeface="Times New Roman"/>
                                    </a:rPr>
                                    <m:t>𝑥</m:t>
                                  </m:r>
                                  <m:r>
                                    <a:rPr lang="en-US" sz="2800" i="1">
                                      <a:effectLst/>
                                      <a:latin typeface="Cambria Math"/>
                                      <a:ea typeface="Calibri"/>
                                      <a:cs typeface="Times New Roman"/>
                                    </a:rPr>
                                    <m:t>+</m:t>
                                  </m:r>
                                  <m:r>
                                    <a:rPr lang="en-US" sz="2800" i="1">
                                      <a:effectLst/>
                                      <a:latin typeface="Cambria Math"/>
                                      <a:ea typeface="Calibri"/>
                                      <a:cs typeface="Times New Roman"/>
                                    </a:rPr>
                                    <m:t>𝑦</m:t>
                                  </m:r>
                                  <m:r>
                                    <a:rPr lang="en-US" sz="2800" i="1">
                                      <a:effectLst/>
                                      <a:latin typeface="Cambria Math"/>
                                      <a:ea typeface="Calibri"/>
                                      <a:cs typeface="Times New Roman"/>
                                    </a:rPr>
                                    <m:t>)</m:t>
                                  </m:r>
                                </m:sup>
                              </m:sSup>
                              <m:r>
                                <a:rPr lang="en-US" sz="2800" i="1">
                                  <a:effectLst/>
                                  <a:latin typeface="Cambria Math"/>
                                  <a:ea typeface="Calibri"/>
                                  <a:cs typeface="Times New Roman"/>
                                </a:rPr>
                                <m:t>,               &amp;</m:t>
                              </m:r>
                              <m:r>
                                <a:rPr lang="en-US" sz="2800" i="1">
                                  <a:effectLst/>
                                  <a:latin typeface="Cambria Math"/>
                                  <a:ea typeface="Calibri"/>
                                  <a:cs typeface="Times New Roman"/>
                                </a:rPr>
                                <m:t>𝑥</m:t>
                              </m:r>
                              <m:r>
                                <a:rPr lang="en-US" sz="2800" i="1">
                                  <a:effectLst/>
                                  <a:latin typeface="Cambria Math"/>
                                  <a:ea typeface="Calibri"/>
                                  <a:cs typeface="Times New Roman"/>
                                </a:rPr>
                                <m:t>=1,2,3 </m:t>
                              </m:r>
                              <m:r>
                                <a:rPr lang="en-US" sz="2800" i="1">
                                  <a:effectLst/>
                                  <a:latin typeface="Cambria Math"/>
                                  <a:ea typeface="Calibri"/>
                                  <a:cs typeface="Times New Roman"/>
                                </a:rPr>
                                <m:t>𝑎𝑛𝑑</m:t>
                              </m:r>
                              <m:r>
                                <a:rPr lang="en-US" sz="2800" i="1">
                                  <a:effectLst/>
                                  <a:latin typeface="Cambria Math"/>
                                  <a:ea typeface="Calibri"/>
                                  <a:cs typeface="Times New Roman"/>
                                </a:rPr>
                                <m:t> </m:t>
                              </m:r>
                              <m:r>
                                <a:rPr lang="en-US" sz="2800" i="1">
                                  <a:effectLst/>
                                  <a:latin typeface="Cambria Math"/>
                                  <a:ea typeface="Calibri"/>
                                  <a:cs typeface="Times New Roman"/>
                                </a:rPr>
                                <m:t>𝑦</m:t>
                              </m:r>
                              <m:r>
                                <a:rPr lang="en-US" sz="2800" i="1">
                                  <a:effectLst/>
                                  <a:latin typeface="Cambria Math"/>
                                  <a:ea typeface="Calibri"/>
                                  <a:cs typeface="Times New Roman"/>
                                </a:rPr>
                                <m:t>=1,2,3,…</m:t>
                              </m:r>
                            </m:e>
                            <m:e>
                              <m:r>
                                <a:rPr lang="en-US" sz="2800" i="1">
                                  <a:effectLst/>
                                  <a:latin typeface="Cambria Math"/>
                                  <a:ea typeface="Calibri"/>
                                  <a:cs typeface="Times New Roman"/>
                                </a:rPr>
                                <m:t> 0,     </m:t>
                              </m:r>
                              <m:r>
                                <a:rPr lang="en-US" sz="2800" i="1">
                                  <a:effectLst/>
                                  <a:latin typeface="Cambria Math"/>
                                  <a:ea typeface="Calibri"/>
                                  <a:cs typeface="Times New Roman"/>
                                </a:rPr>
                                <m:t>𝑜𝑡h𝑒𝑟𝑤𝑖𝑠𝑒</m:t>
                              </m:r>
                              <m:r>
                                <a:rPr lang="en-US" sz="2800" i="1">
                                  <a:effectLst/>
                                  <a:latin typeface="Cambria Math"/>
                                  <a:ea typeface="Calibri"/>
                                  <a:cs typeface="Times New Roman"/>
                                </a:rPr>
                                <m:t> &amp;</m:t>
                              </m:r>
                            </m:e>
                          </m:eqArr>
                        </m:e>
                      </m:d>
                    </m:oMath>
                  </m:oMathPara>
                </a14:m>
                <a:endParaRPr lang="en-US" sz="2800" dirty="0">
                  <a:effectLst/>
                  <a:latin typeface="Times New Roman" pitchFamily="18" charset="0"/>
                  <a:cs typeface="Times New Roman" pitchFamily="18" charset="0"/>
                </a:endParaRPr>
              </a:p>
              <a:p>
                <a:pPr marL="342900" lvl="0" indent="-342900" algn="just">
                  <a:lnSpc>
                    <a:spcPct val="115000"/>
                  </a:lnSpc>
                  <a:spcBef>
                    <a:spcPts val="0"/>
                  </a:spcBef>
                  <a:spcAft>
                    <a:spcPts val="1000"/>
                  </a:spcAft>
                  <a:buFont typeface="+mj-lt"/>
                  <a:buAutoNum type="alphaUcPeriod"/>
                </a:pPr>
                <a:r>
                  <a:rPr lang="en-US" sz="2800" dirty="0">
                    <a:effectLst/>
                    <a:latin typeface="Times New Roman" pitchFamily="18" charset="0"/>
                    <a:ea typeface="Times New Roman"/>
                    <a:cs typeface="Times New Roman" pitchFamily="18" charset="0"/>
                  </a:rPr>
                  <a:t>Show that </a:t>
                </a:r>
                <a14:m>
                  <m:oMath xmlns:m="http://schemas.openxmlformats.org/officeDocument/2006/math">
                    <m:r>
                      <a:rPr lang="en-US" sz="2800" i="1">
                        <a:effectLst/>
                        <a:latin typeface="Cambria Math"/>
                        <a:ea typeface="Calibri"/>
                        <a:cs typeface="Times New Roman"/>
                      </a:rPr>
                      <m:t>𝑃</m:t>
                    </m:r>
                    <m:d>
                      <m:dPr>
                        <m:ctrlPr>
                          <a:rPr lang="en-US" sz="2800" i="1">
                            <a:effectLst/>
                            <a:latin typeface="Cambria Math"/>
                            <a:ea typeface="Calibri"/>
                            <a:cs typeface="Times New Roman"/>
                          </a:rPr>
                        </m:ctrlPr>
                      </m:dPr>
                      <m:e>
                        <m:r>
                          <a:rPr lang="en-US" sz="2800" i="1">
                            <a:effectLst/>
                            <a:latin typeface="Cambria Math"/>
                            <a:ea typeface="Calibri"/>
                            <a:cs typeface="Times New Roman"/>
                          </a:rPr>
                          <m:t>𝑥</m:t>
                        </m:r>
                        <m:r>
                          <a:rPr lang="en-US" sz="2800" i="1">
                            <a:effectLst/>
                            <a:latin typeface="Cambria Math"/>
                            <a:ea typeface="Calibri"/>
                            <a:cs typeface="Times New Roman"/>
                          </a:rPr>
                          <m:t>, </m:t>
                        </m:r>
                        <m:r>
                          <a:rPr lang="en-US" sz="2800" i="1">
                            <a:effectLst/>
                            <a:latin typeface="Cambria Math"/>
                            <a:ea typeface="Calibri"/>
                            <a:cs typeface="Times New Roman"/>
                          </a:rPr>
                          <m:t>𝑦</m:t>
                        </m:r>
                      </m:e>
                    </m:d>
                  </m:oMath>
                </a14:m>
                <a:r>
                  <a:rPr lang="en-US" sz="2800" dirty="0">
                    <a:effectLst/>
                    <a:latin typeface="Times New Roman" pitchFamily="18" charset="0"/>
                    <a:ea typeface="Times New Roman"/>
                    <a:cs typeface="Times New Roman" pitchFamily="18" charset="0"/>
                  </a:rPr>
                  <a:t> is probability pmf?</a:t>
                </a:r>
                <a:endParaRPr lang="en-US" sz="2800" dirty="0">
                  <a:effectLst/>
                  <a:latin typeface="Times New Roman" pitchFamily="18" charset="0"/>
                  <a:cs typeface="Times New Roman" pitchFamily="18" charset="0"/>
                </a:endParaRPr>
              </a:p>
              <a:p>
                <a:pPr marL="342900" lvl="0" indent="-342900" algn="just">
                  <a:lnSpc>
                    <a:spcPct val="115000"/>
                  </a:lnSpc>
                  <a:spcBef>
                    <a:spcPts val="0"/>
                  </a:spcBef>
                  <a:spcAft>
                    <a:spcPts val="1000"/>
                  </a:spcAft>
                  <a:buFont typeface="+mj-lt"/>
                  <a:buAutoNum type="alphaUcPeriod"/>
                </a:pPr>
                <a:r>
                  <a:rPr lang="en-US" sz="2800" dirty="0">
                    <a:effectLst/>
                    <a:latin typeface="Times New Roman" pitchFamily="18" charset="0"/>
                    <a:ea typeface="Times New Roman"/>
                    <a:cs typeface="Times New Roman" pitchFamily="18" charset="0"/>
                  </a:rPr>
                  <a:t>Find </a:t>
                </a:r>
                <a14:m>
                  <m:oMath xmlns:m="http://schemas.openxmlformats.org/officeDocument/2006/math">
                    <m:r>
                      <a:rPr lang="en-US" sz="2800" i="1">
                        <a:effectLst/>
                        <a:latin typeface="Cambria Math"/>
                        <a:ea typeface="Calibri"/>
                        <a:cs typeface="Times New Roman"/>
                      </a:rPr>
                      <m:t>𝑃</m:t>
                    </m:r>
                    <m:d>
                      <m:dPr>
                        <m:ctrlPr>
                          <a:rPr lang="en-US" sz="2800" i="1">
                            <a:effectLst/>
                            <a:latin typeface="Cambria Math"/>
                            <a:ea typeface="Calibri"/>
                            <a:cs typeface="Times New Roman"/>
                          </a:rPr>
                        </m:ctrlPr>
                      </m:dPr>
                      <m:e>
                        <m:r>
                          <a:rPr lang="en-US" sz="2800" i="1">
                            <a:effectLst/>
                            <a:latin typeface="Cambria Math"/>
                            <a:ea typeface="Calibri"/>
                            <a:cs typeface="Times New Roman"/>
                          </a:rPr>
                          <m:t>𝑥</m:t>
                        </m:r>
                        <m:r>
                          <a:rPr lang="en-US" sz="2800" i="1">
                            <a:effectLst/>
                            <a:latin typeface="Cambria Math"/>
                            <a:ea typeface="Calibri"/>
                            <a:cs typeface="Times New Roman"/>
                          </a:rPr>
                          <m:t>&gt;</m:t>
                        </m:r>
                        <m:r>
                          <a:rPr lang="en-US" sz="2800" i="1">
                            <a:effectLst/>
                            <a:latin typeface="Cambria Math"/>
                            <a:ea typeface="Calibri"/>
                            <a:cs typeface="Times New Roman"/>
                          </a:rPr>
                          <m:t>𝑦</m:t>
                        </m:r>
                      </m:e>
                    </m:d>
                  </m:oMath>
                </a14:m>
                <a:endParaRPr lang="en-US" sz="2800" dirty="0">
                  <a:effectLst/>
                  <a:latin typeface="Times New Roman" pitchFamily="18" charset="0"/>
                  <a:cs typeface="Times New Roman"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152400" y="152400"/>
                <a:ext cx="8839200" cy="6877652"/>
              </a:xfrm>
              <a:prstGeom prst="rect">
                <a:avLst/>
              </a:prstGeom>
              <a:blipFill rotWithShape="1">
                <a:blip r:embed="rId2"/>
                <a:stretch>
                  <a:fillRect l="-1379" t="-532" r="-3448" b="-1596"/>
                </a:stretch>
              </a:blipFill>
            </p:spPr>
            <p:txBody>
              <a:bodyPr/>
              <a:lstStyle/>
              <a:p>
                <a:r>
                  <a:rPr lang="en-US">
                    <a:noFill/>
                  </a:rPr>
                  <a:t> </a:t>
                </a:r>
              </a:p>
            </p:txBody>
          </p:sp>
        </mc:Fallback>
      </mc:AlternateContent>
    </p:spTree>
    <p:extLst>
      <p:ext uri="{BB962C8B-B14F-4D97-AF65-F5344CB8AC3E}">
        <p14:creationId xmlns:p14="http://schemas.microsoft.com/office/powerpoint/2010/main" xmlns="" val="10023978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Rectangle 1"/>
              <p:cNvSpPr/>
              <p:nvPr/>
            </p:nvSpPr>
            <p:spPr>
              <a:xfrm>
                <a:off x="280219" y="457200"/>
                <a:ext cx="8839200" cy="5092741"/>
              </a:xfrm>
              <a:prstGeom prst="rect">
                <a:avLst/>
              </a:prstGeom>
            </p:spPr>
            <p:txBody>
              <a:bodyPr wrap="square">
                <a:spAutoFit/>
              </a:bodyPr>
              <a:lstStyle/>
              <a:p>
                <a:pPr marL="457200" algn="just"/>
                <a:r>
                  <a:rPr lang="en-US" sz="2000" b="1" u="sng" dirty="0" smtClean="0">
                    <a:solidFill>
                      <a:srgbClr val="FF0000"/>
                    </a:solidFill>
                    <a:effectLst/>
                    <a:latin typeface="Book Antiqua"/>
                    <a:ea typeface="Times New Roman"/>
                    <a:cs typeface="Times New Roman"/>
                  </a:rPr>
                  <a:t>Solution </a:t>
                </a:r>
                <a:endParaRPr lang="en-US" sz="2000" dirty="0">
                  <a:solidFill>
                    <a:srgbClr val="FF0000"/>
                  </a:solidFill>
                  <a:effectLst/>
                </a:endParaRPr>
              </a:p>
              <a:p>
                <a:pPr marL="342900" marR="0" lvl="0" indent="-342900" algn="just">
                  <a:lnSpc>
                    <a:spcPct val="150000"/>
                  </a:lnSpc>
                  <a:spcBef>
                    <a:spcPts val="0"/>
                  </a:spcBef>
                  <a:spcAft>
                    <a:spcPts val="0"/>
                  </a:spcAft>
                  <a:buFont typeface="+mj-lt"/>
                  <a:buAutoNum type="arabicPeriod"/>
                </a:pPr>
                <a:r>
                  <a:rPr lang="en-US" sz="2000" dirty="0">
                    <a:effectLst/>
                    <a:latin typeface="Book Antiqua"/>
                    <a:ea typeface="Times New Roman"/>
                    <a:cs typeface="Times New Roman"/>
                  </a:rPr>
                  <a:t>A. </a:t>
                </a:r>
                <a:endParaRPr lang="en-US" sz="2000" dirty="0">
                  <a:effectLst/>
                </a:endParaRPr>
              </a:p>
              <a:p>
                <a:pPr marL="342900" marR="0" lvl="0" indent="-342900" algn="just">
                  <a:lnSpc>
                    <a:spcPct val="150000"/>
                  </a:lnSpc>
                  <a:spcBef>
                    <a:spcPts val="0"/>
                  </a:spcBef>
                  <a:spcAft>
                    <a:spcPts val="0"/>
                  </a:spcAft>
                  <a:buFont typeface="+mj-lt"/>
                  <a:buAutoNum type="romanUcPeriod"/>
                </a:pPr>
                <a14:m>
                  <m:oMath xmlns:m="http://schemas.openxmlformats.org/officeDocument/2006/math">
                    <m:r>
                      <a:rPr lang="en-US" sz="2000" i="1">
                        <a:effectLst/>
                        <a:latin typeface="Cambria Math"/>
                        <a:ea typeface="Calibri"/>
                        <a:cs typeface="Times New Roman"/>
                      </a:rPr>
                      <m:t>𝑃</m:t>
                    </m:r>
                    <m:d>
                      <m:dPr>
                        <m:ctrlPr>
                          <a:rPr lang="en-US" sz="2000" i="1">
                            <a:effectLst/>
                            <a:latin typeface="Cambria Math"/>
                            <a:ea typeface="Calibri"/>
                            <a:cs typeface="Times New Roman"/>
                          </a:rPr>
                        </m:ctrlPr>
                      </m:dPr>
                      <m:e>
                        <m:sSub>
                          <m:sSubPr>
                            <m:ctrlPr>
                              <a:rPr lang="en-US" sz="2000" i="1">
                                <a:effectLst/>
                                <a:latin typeface="Cambria Math"/>
                                <a:ea typeface="Calibri"/>
                                <a:cs typeface="Times New Roman"/>
                              </a:rPr>
                            </m:ctrlPr>
                          </m:sSubPr>
                          <m:e>
                            <m:r>
                              <a:rPr lang="en-US" sz="2000" i="1">
                                <a:effectLst/>
                                <a:latin typeface="Cambria Math"/>
                                <a:ea typeface="Calibri"/>
                                <a:cs typeface="Times New Roman"/>
                              </a:rPr>
                              <m:t>𝑋</m:t>
                            </m:r>
                          </m:e>
                          <m:sub>
                            <m:r>
                              <a:rPr lang="en-US" sz="2000" i="1">
                                <a:effectLst/>
                                <a:latin typeface="Cambria Math"/>
                                <a:ea typeface="Calibri"/>
                                <a:cs typeface="Times New Roman"/>
                              </a:rPr>
                              <m:t>𝑖</m:t>
                            </m:r>
                          </m:sub>
                        </m:sSub>
                        <m:r>
                          <a:rPr lang="en-US" sz="2000" i="1">
                            <a:effectLst/>
                            <a:latin typeface="Cambria Math"/>
                            <a:ea typeface="Calibri"/>
                            <a:cs typeface="Times New Roman"/>
                          </a:rPr>
                          <m:t>, </m:t>
                        </m:r>
                        <m:sSub>
                          <m:sSubPr>
                            <m:ctrlPr>
                              <a:rPr lang="en-US" sz="2000" i="1">
                                <a:effectLst/>
                                <a:latin typeface="Cambria Math"/>
                                <a:ea typeface="Calibri"/>
                                <a:cs typeface="Times New Roman"/>
                              </a:rPr>
                            </m:ctrlPr>
                          </m:sSubPr>
                          <m:e>
                            <m:r>
                              <a:rPr lang="en-US" sz="2000" i="1">
                                <a:effectLst/>
                                <a:latin typeface="Cambria Math"/>
                                <a:ea typeface="Calibri"/>
                                <a:cs typeface="Times New Roman"/>
                              </a:rPr>
                              <m:t>𝑌</m:t>
                            </m:r>
                          </m:e>
                          <m:sub>
                            <m:r>
                              <a:rPr lang="en-US" sz="2000" i="1">
                                <a:effectLst/>
                                <a:latin typeface="Cambria Math"/>
                                <a:ea typeface="Calibri"/>
                                <a:cs typeface="Times New Roman"/>
                              </a:rPr>
                              <m:t>𝑖</m:t>
                            </m:r>
                          </m:sub>
                        </m:sSub>
                      </m:e>
                    </m:d>
                    <m:r>
                      <a:rPr lang="en-US" sz="2000" i="1">
                        <a:effectLst/>
                        <a:latin typeface="Cambria Math"/>
                        <a:ea typeface="Times New Roman"/>
                        <a:cs typeface="Times New Roman"/>
                      </a:rPr>
                      <m:t>≥0,</m:t>
                    </m:r>
                    <m:sSub>
                      <m:sSubPr>
                        <m:ctrlPr>
                          <a:rPr lang="en-US" sz="2000" i="1">
                            <a:effectLst/>
                            <a:latin typeface="Cambria Math"/>
                            <a:ea typeface="Times New Roman"/>
                            <a:cs typeface="Times New Roman"/>
                          </a:rPr>
                        </m:ctrlPr>
                      </m:sSubPr>
                      <m:e>
                        <m:r>
                          <a:rPr lang="en-US" sz="2000" i="1">
                            <a:effectLst/>
                            <a:latin typeface="Cambria Math"/>
                            <a:ea typeface="Times New Roman"/>
                            <a:cs typeface="Times New Roman"/>
                          </a:rPr>
                          <m:t>∀</m:t>
                        </m:r>
                      </m:e>
                      <m:sub>
                        <m:r>
                          <a:rPr lang="en-US" sz="2000" i="1">
                            <a:effectLst/>
                            <a:latin typeface="Cambria Math"/>
                            <a:ea typeface="Times New Roman"/>
                            <a:cs typeface="Times New Roman"/>
                          </a:rPr>
                          <m:t>𝑥</m:t>
                        </m:r>
                        <m:r>
                          <a:rPr lang="en-US" sz="2000" i="1">
                            <a:effectLst/>
                            <a:latin typeface="Cambria Math"/>
                            <a:ea typeface="Times New Roman"/>
                            <a:cs typeface="Times New Roman"/>
                          </a:rPr>
                          <m:t>,</m:t>
                        </m:r>
                        <m:r>
                          <a:rPr lang="en-US" sz="2000" i="1">
                            <a:effectLst/>
                            <a:latin typeface="Cambria Math"/>
                            <a:ea typeface="Times New Roman"/>
                            <a:cs typeface="Times New Roman"/>
                          </a:rPr>
                          <m:t>𝑦</m:t>
                        </m:r>
                      </m:sub>
                    </m:sSub>
                  </m:oMath>
                </a14:m>
                <a:endParaRPr lang="en-US" sz="2000" dirty="0">
                  <a:effectLst/>
                  <a:latin typeface="Book Antiqua"/>
                  <a:ea typeface="Times New Roman"/>
                  <a:cs typeface="Times New Roman"/>
                </a:endParaRPr>
              </a:p>
              <a:p>
                <a:pPr marL="342900" marR="0" lvl="0" indent="-342900" algn="just">
                  <a:lnSpc>
                    <a:spcPct val="150000"/>
                  </a:lnSpc>
                  <a:spcBef>
                    <a:spcPts val="0"/>
                  </a:spcBef>
                  <a:spcAft>
                    <a:spcPts val="0"/>
                  </a:spcAft>
                  <a:buFont typeface="+mj-lt"/>
                  <a:buAutoNum type="romanUcPeriod"/>
                </a:pPr>
                <a14:m>
                  <m:oMath xmlns:m="http://schemas.openxmlformats.org/officeDocument/2006/math">
                    <m:nary>
                      <m:naryPr>
                        <m:chr m:val="∑"/>
                        <m:limLoc m:val="undOvr"/>
                        <m:ctrlPr>
                          <a:rPr lang="en-US" sz="2000" i="1">
                            <a:effectLst/>
                            <a:latin typeface="Cambria Math"/>
                            <a:ea typeface="Calibri"/>
                            <a:cs typeface="Times New Roman"/>
                          </a:rPr>
                        </m:ctrlPr>
                      </m:naryPr>
                      <m:sub>
                        <m:r>
                          <a:rPr lang="en-US" sz="2000" i="1">
                            <a:effectLst/>
                            <a:latin typeface="Cambria Math"/>
                            <a:ea typeface="Calibri"/>
                            <a:cs typeface="Times New Roman"/>
                          </a:rPr>
                          <m:t>𝑖</m:t>
                        </m:r>
                        <m:r>
                          <a:rPr lang="en-US" sz="2000" i="1">
                            <a:effectLst/>
                            <a:latin typeface="Cambria Math"/>
                            <a:ea typeface="Calibri"/>
                            <a:cs typeface="Times New Roman"/>
                          </a:rPr>
                          <m:t>=0</m:t>
                        </m:r>
                      </m:sub>
                      <m:sup>
                        <m:r>
                          <a:rPr lang="en-US" sz="2000" i="1">
                            <a:effectLst/>
                            <a:latin typeface="Cambria Math"/>
                            <a:ea typeface="Calibri"/>
                            <a:cs typeface="Times New Roman"/>
                          </a:rPr>
                          <m:t>5</m:t>
                        </m:r>
                      </m:sup>
                      <m:e>
                        <m:nary>
                          <m:naryPr>
                            <m:chr m:val="∑"/>
                            <m:limLoc m:val="subSup"/>
                            <m:ctrlPr>
                              <a:rPr lang="en-US" sz="2000" i="1">
                                <a:effectLst/>
                                <a:latin typeface="Cambria Math"/>
                                <a:ea typeface="Calibri"/>
                                <a:cs typeface="Times New Roman"/>
                              </a:rPr>
                            </m:ctrlPr>
                          </m:naryPr>
                          <m:sub>
                            <m:r>
                              <a:rPr lang="en-US" sz="2000" i="1">
                                <a:effectLst/>
                                <a:latin typeface="Cambria Math"/>
                                <a:ea typeface="Calibri"/>
                                <a:cs typeface="Times New Roman"/>
                              </a:rPr>
                              <m:t>𝑗</m:t>
                            </m:r>
                            <m:r>
                              <a:rPr lang="en-US" sz="2000" i="1">
                                <a:effectLst/>
                                <a:latin typeface="Cambria Math"/>
                                <a:ea typeface="Calibri"/>
                                <a:cs typeface="Times New Roman"/>
                              </a:rPr>
                              <m:t>=0</m:t>
                            </m:r>
                          </m:sub>
                          <m:sup>
                            <m:r>
                              <a:rPr lang="en-US" sz="2000" i="1">
                                <a:effectLst/>
                                <a:latin typeface="Cambria Math"/>
                                <a:ea typeface="Calibri"/>
                                <a:cs typeface="Times New Roman"/>
                              </a:rPr>
                              <m:t>3</m:t>
                            </m:r>
                          </m:sup>
                          <m:e>
                            <m:r>
                              <a:rPr lang="en-US" sz="2000" i="1">
                                <a:effectLst/>
                                <a:latin typeface="Cambria Math"/>
                                <a:ea typeface="Calibri"/>
                                <a:cs typeface="Times New Roman"/>
                              </a:rPr>
                              <m:t>𝑃</m:t>
                            </m:r>
                            <m:d>
                              <m:dPr>
                                <m:ctrlPr>
                                  <a:rPr lang="en-US" sz="2000" i="1">
                                    <a:effectLst/>
                                    <a:latin typeface="Cambria Math"/>
                                    <a:ea typeface="Calibri"/>
                                    <a:cs typeface="Times New Roman"/>
                                  </a:rPr>
                                </m:ctrlPr>
                              </m:dPr>
                              <m:e>
                                <m:sSub>
                                  <m:sSubPr>
                                    <m:ctrlPr>
                                      <a:rPr lang="en-US" sz="2000" i="1">
                                        <a:effectLst/>
                                        <a:latin typeface="Cambria Math"/>
                                        <a:ea typeface="Calibri"/>
                                        <a:cs typeface="Times New Roman"/>
                                      </a:rPr>
                                    </m:ctrlPr>
                                  </m:sSubPr>
                                  <m:e>
                                    <m:r>
                                      <a:rPr lang="en-US" sz="2000" i="1">
                                        <a:effectLst/>
                                        <a:latin typeface="Cambria Math"/>
                                        <a:ea typeface="Calibri"/>
                                        <a:cs typeface="Times New Roman"/>
                                      </a:rPr>
                                      <m:t>𝑋</m:t>
                                    </m:r>
                                  </m:e>
                                  <m:sub>
                                    <m:r>
                                      <a:rPr lang="en-US" sz="2000" i="1">
                                        <a:effectLst/>
                                        <a:latin typeface="Cambria Math"/>
                                        <a:ea typeface="Calibri"/>
                                        <a:cs typeface="Times New Roman"/>
                                      </a:rPr>
                                      <m:t>𝑖</m:t>
                                    </m:r>
                                  </m:sub>
                                </m:sSub>
                                <m:r>
                                  <a:rPr lang="en-US" sz="2000" i="1">
                                    <a:effectLst/>
                                    <a:latin typeface="Cambria Math"/>
                                    <a:ea typeface="Calibri"/>
                                    <a:cs typeface="Times New Roman"/>
                                  </a:rPr>
                                  <m:t>, </m:t>
                                </m:r>
                                <m:sSub>
                                  <m:sSubPr>
                                    <m:ctrlPr>
                                      <a:rPr lang="en-US" sz="2000" i="1">
                                        <a:effectLst/>
                                        <a:latin typeface="Cambria Math"/>
                                        <a:ea typeface="Calibri"/>
                                        <a:cs typeface="Times New Roman"/>
                                      </a:rPr>
                                    </m:ctrlPr>
                                  </m:sSubPr>
                                  <m:e>
                                    <m:r>
                                      <a:rPr lang="en-US" sz="2000" i="1">
                                        <a:effectLst/>
                                        <a:latin typeface="Cambria Math"/>
                                        <a:ea typeface="Calibri"/>
                                        <a:cs typeface="Times New Roman"/>
                                      </a:rPr>
                                      <m:t>𝑌</m:t>
                                    </m:r>
                                  </m:e>
                                  <m:sub>
                                    <m:r>
                                      <a:rPr lang="en-US" sz="2000" i="1">
                                        <a:effectLst/>
                                        <a:latin typeface="Cambria Math"/>
                                        <a:ea typeface="Calibri"/>
                                        <a:cs typeface="Times New Roman"/>
                                      </a:rPr>
                                      <m:t>𝑖</m:t>
                                    </m:r>
                                  </m:sub>
                                </m:sSub>
                              </m:e>
                            </m:d>
                            <m:r>
                              <a:rPr lang="en-US" sz="2000" i="1">
                                <a:effectLst/>
                                <a:latin typeface="Cambria Math"/>
                                <a:ea typeface="Calibri"/>
                                <a:cs typeface="Times New Roman"/>
                              </a:rPr>
                              <m:t>=1</m:t>
                            </m:r>
                          </m:e>
                        </m:nary>
                      </m:e>
                    </m:nary>
                  </m:oMath>
                </a14:m>
                <a:r>
                  <a:rPr lang="en-US" sz="2000" dirty="0">
                    <a:effectLst/>
                    <a:latin typeface="Book Antiqua"/>
                    <a:ea typeface="Times New Roman"/>
                    <a:cs typeface="Times New Roman"/>
                  </a:rPr>
                  <a:t>=0.01+0.03+…+0.06+0.05 </a:t>
                </a:r>
              </a:p>
              <a:p>
                <a:pPr marL="1028700" marR="0" algn="just">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2000" i="1">
                          <a:effectLst/>
                          <a:latin typeface="Cambria Math"/>
                          <a:ea typeface="Calibri"/>
                          <a:cs typeface="Times New Roman"/>
                        </a:rPr>
                        <m:t>𝑡h𝑒𝑟𝑒𝑓𝑜𝑟𝑒</m:t>
                      </m:r>
                      <m:r>
                        <a:rPr lang="en-US" sz="2000" i="1">
                          <a:effectLst/>
                          <a:latin typeface="Cambria Math"/>
                          <a:ea typeface="Calibri"/>
                          <a:cs typeface="Times New Roman"/>
                        </a:rPr>
                        <m:t>  </m:t>
                      </m:r>
                      <m:r>
                        <a:rPr lang="en-US" sz="2000" i="1">
                          <a:effectLst/>
                          <a:latin typeface="Cambria Math"/>
                          <a:ea typeface="Calibri"/>
                          <a:cs typeface="Times New Roman"/>
                        </a:rPr>
                        <m:t>𝑖𝑡</m:t>
                      </m:r>
                      <m:r>
                        <a:rPr lang="en-US" sz="2000" i="1">
                          <a:effectLst/>
                          <a:latin typeface="Cambria Math"/>
                          <a:ea typeface="Calibri"/>
                          <a:cs typeface="Times New Roman"/>
                        </a:rPr>
                        <m:t> </m:t>
                      </m:r>
                      <m:r>
                        <a:rPr lang="en-US" sz="2000" i="1">
                          <a:effectLst/>
                          <a:latin typeface="Cambria Math"/>
                          <a:ea typeface="Calibri"/>
                          <a:cs typeface="Times New Roman"/>
                        </a:rPr>
                        <m:t>𝑖𝑠</m:t>
                      </m:r>
                      <m:r>
                        <a:rPr lang="en-US" sz="2000" i="1">
                          <a:effectLst/>
                          <a:latin typeface="Cambria Math"/>
                          <a:ea typeface="Calibri"/>
                          <a:cs typeface="Times New Roman"/>
                        </a:rPr>
                        <m:t> </m:t>
                      </m:r>
                      <m:r>
                        <a:rPr lang="en-US" sz="2000" i="1">
                          <a:effectLst/>
                          <a:latin typeface="Cambria Math"/>
                          <a:ea typeface="Calibri"/>
                          <a:cs typeface="Times New Roman"/>
                        </a:rPr>
                        <m:t>𝑙𝑒𝑔𝑖𝑡𝑖𝑚𝑎𝑡𝑒</m:t>
                      </m:r>
                      <m:r>
                        <a:rPr lang="en-US" sz="2000" i="1">
                          <a:effectLst/>
                          <a:latin typeface="Cambria Math"/>
                          <a:ea typeface="Calibri"/>
                          <a:cs typeface="Times New Roman"/>
                        </a:rPr>
                        <m:t> </m:t>
                      </m:r>
                      <m:r>
                        <a:rPr lang="en-US" sz="2000" i="1">
                          <a:effectLst/>
                          <a:latin typeface="Cambria Math"/>
                          <a:ea typeface="Calibri"/>
                          <a:cs typeface="Times New Roman"/>
                        </a:rPr>
                        <m:t>𝑓𝑢𝑛𝑐𝑡𝑖𝑜𝑛</m:t>
                      </m:r>
                    </m:oMath>
                  </m:oMathPara>
                </a14:m>
                <a:endParaRPr lang="en-US" sz="2000" dirty="0">
                  <a:effectLst/>
                </a:endParaRPr>
              </a:p>
              <a:p>
                <a:pPr algn="just">
                  <a:lnSpc>
                    <a:spcPct val="150000"/>
                  </a:lnSpc>
                </a:pPr>
                <a:r>
                  <a:rPr lang="en-US" sz="2000" dirty="0" smtClean="0">
                    <a:effectLst/>
                    <a:latin typeface="Book Antiqua"/>
                    <a:ea typeface="Calibri"/>
                    <a:cs typeface="Times New Roman"/>
                  </a:rPr>
                  <a:t>1B. </a:t>
                </a:r>
                <a14:m>
                  <m:oMath xmlns:m="http://schemas.openxmlformats.org/officeDocument/2006/math">
                    <m:r>
                      <a:rPr lang="en-US" sz="2000" i="1">
                        <a:effectLst/>
                        <a:latin typeface="Cambria Math"/>
                        <a:ea typeface="Calibri"/>
                        <a:cs typeface="Times New Roman"/>
                      </a:rPr>
                      <m:t>𝑃</m:t>
                    </m:r>
                    <m:d>
                      <m:dPr>
                        <m:ctrlPr>
                          <a:rPr lang="en-US" sz="2000" i="1">
                            <a:effectLst/>
                            <a:latin typeface="Cambria Math"/>
                            <a:ea typeface="Calibri"/>
                            <a:cs typeface="Times New Roman"/>
                          </a:rPr>
                        </m:ctrlPr>
                      </m:dPr>
                      <m:e>
                        <m:r>
                          <a:rPr lang="en-US" sz="2000" i="1">
                            <a:effectLst/>
                            <a:latin typeface="Cambria Math"/>
                            <a:ea typeface="Calibri"/>
                            <a:cs typeface="Times New Roman"/>
                          </a:rPr>
                          <m:t>𝑥</m:t>
                        </m:r>
                        <m:r>
                          <a:rPr lang="en-US" sz="2000" i="1">
                            <a:effectLst/>
                            <a:latin typeface="Cambria Math"/>
                            <a:ea typeface="Calibri"/>
                            <a:cs typeface="Times New Roman"/>
                          </a:rPr>
                          <m:t>=</m:t>
                        </m:r>
                        <m:r>
                          <a:rPr lang="en-US" sz="2000" i="1">
                            <a:effectLst/>
                            <a:latin typeface="Cambria Math"/>
                            <a:ea typeface="Calibri"/>
                            <a:cs typeface="Times New Roman"/>
                          </a:rPr>
                          <m:t>𝑦</m:t>
                        </m:r>
                      </m:e>
                    </m:d>
                    <m:r>
                      <a:rPr lang="en-US" sz="2000" i="1">
                        <a:effectLst/>
                        <a:latin typeface="Cambria Math"/>
                        <a:ea typeface="Calibri"/>
                        <a:cs typeface="Times New Roman"/>
                      </a:rPr>
                      <m:t>= </m:t>
                    </m:r>
                    <m:r>
                      <a:rPr lang="en-US" sz="2000" i="1">
                        <a:effectLst/>
                        <a:latin typeface="Cambria Math"/>
                        <a:ea typeface="Calibri"/>
                        <a:cs typeface="Times New Roman"/>
                      </a:rPr>
                      <m:t>𝑃</m:t>
                    </m:r>
                    <m:d>
                      <m:dPr>
                        <m:ctrlPr>
                          <a:rPr lang="en-US" sz="2000" i="1">
                            <a:effectLst/>
                            <a:latin typeface="Cambria Math"/>
                            <a:ea typeface="Calibri"/>
                            <a:cs typeface="Times New Roman"/>
                          </a:rPr>
                        </m:ctrlPr>
                      </m:dPr>
                      <m:e>
                        <m:r>
                          <a:rPr lang="en-US" sz="2000" i="1">
                            <a:effectLst/>
                            <a:latin typeface="Cambria Math"/>
                            <a:ea typeface="Calibri"/>
                            <a:cs typeface="Times New Roman"/>
                          </a:rPr>
                          <m:t>𝑥</m:t>
                        </m:r>
                        <m:r>
                          <a:rPr lang="en-US" sz="2000" i="1">
                            <a:effectLst/>
                            <a:latin typeface="Cambria Math"/>
                            <a:ea typeface="Calibri"/>
                            <a:cs typeface="Times New Roman"/>
                          </a:rPr>
                          <m:t>=0,</m:t>
                        </m:r>
                        <m:r>
                          <a:rPr lang="en-US" sz="2000" i="1">
                            <a:effectLst/>
                            <a:latin typeface="Cambria Math"/>
                            <a:ea typeface="Calibri"/>
                            <a:cs typeface="Times New Roman"/>
                          </a:rPr>
                          <m:t>𝑦</m:t>
                        </m:r>
                        <m:r>
                          <a:rPr lang="en-US" sz="2000" i="1">
                            <a:effectLst/>
                            <a:latin typeface="Cambria Math"/>
                            <a:ea typeface="Calibri"/>
                            <a:cs typeface="Times New Roman"/>
                          </a:rPr>
                          <m:t>=0</m:t>
                        </m:r>
                      </m:e>
                    </m:d>
                    <m:r>
                      <a:rPr lang="en-US" sz="2000" i="1">
                        <a:effectLst/>
                        <a:latin typeface="Cambria Math"/>
                        <a:ea typeface="Calibri"/>
                        <a:cs typeface="Times New Roman"/>
                      </a:rPr>
                      <m:t>+ </m:t>
                    </m:r>
                    <m:r>
                      <a:rPr lang="en-US" sz="2000" i="1">
                        <a:effectLst/>
                        <a:latin typeface="Cambria Math"/>
                        <a:ea typeface="Calibri"/>
                        <a:cs typeface="Times New Roman"/>
                      </a:rPr>
                      <m:t>𝑃</m:t>
                    </m:r>
                    <m:d>
                      <m:dPr>
                        <m:ctrlPr>
                          <a:rPr lang="en-US" sz="2000" i="1">
                            <a:effectLst/>
                            <a:latin typeface="Cambria Math"/>
                            <a:ea typeface="Calibri"/>
                            <a:cs typeface="Times New Roman"/>
                          </a:rPr>
                        </m:ctrlPr>
                      </m:dPr>
                      <m:e>
                        <m:r>
                          <a:rPr lang="en-US" sz="2000" i="1">
                            <a:effectLst/>
                            <a:latin typeface="Cambria Math"/>
                            <a:ea typeface="Calibri"/>
                            <a:cs typeface="Times New Roman"/>
                          </a:rPr>
                          <m:t>𝑥</m:t>
                        </m:r>
                        <m:r>
                          <a:rPr lang="en-US" sz="2000" i="1">
                            <a:effectLst/>
                            <a:latin typeface="Cambria Math"/>
                            <a:ea typeface="Calibri"/>
                            <a:cs typeface="Times New Roman"/>
                          </a:rPr>
                          <m:t>=1,</m:t>
                        </m:r>
                        <m:r>
                          <a:rPr lang="en-US" sz="2000" i="1">
                            <a:effectLst/>
                            <a:latin typeface="Cambria Math"/>
                            <a:ea typeface="Calibri"/>
                            <a:cs typeface="Times New Roman"/>
                          </a:rPr>
                          <m:t>𝑦</m:t>
                        </m:r>
                        <m:r>
                          <a:rPr lang="en-US" sz="2000" i="1">
                            <a:effectLst/>
                            <a:latin typeface="Cambria Math"/>
                            <a:ea typeface="Calibri"/>
                            <a:cs typeface="Times New Roman"/>
                          </a:rPr>
                          <m:t>=1</m:t>
                        </m:r>
                      </m:e>
                    </m:d>
                    <m:r>
                      <a:rPr lang="en-US" sz="2000" i="1">
                        <a:effectLst/>
                        <a:latin typeface="Cambria Math"/>
                        <a:ea typeface="Calibri"/>
                        <a:cs typeface="Times New Roman"/>
                      </a:rPr>
                      <m:t>+</m:t>
                    </m:r>
                    <m:r>
                      <a:rPr lang="en-US" sz="2000" i="1">
                        <a:effectLst/>
                        <a:latin typeface="Cambria Math"/>
                        <a:ea typeface="Calibri"/>
                        <a:cs typeface="Times New Roman"/>
                      </a:rPr>
                      <m:t>𝑃</m:t>
                    </m:r>
                    <m:d>
                      <m:dPr>
                        <m:ctrlPr>
                          <a:rPr lang="en-US" sz="2000" i="1">
                            <a:effectLst/>
                            <a:latin typeface="Cambria Math"/>
                            <a:ea typeface="Calibri"/>
                            <a:cs typeface="Times New Roman"/>
                          </a:rPr>
                        </m:ctrlPr>
                      </m:dPr>
                      <m:e>
                        <m:r>
                          <a:rPr lang="en-US" sz="2000" i="1">
                            <a:effectLst/>
                            <a:latin typeface="Cambria Math"/>
                            <a:ea typeface="Calibri"/>
                            <a:cs typeface="Times New Roman"/>
                          </a:rPr>
                          <m:t>𝑥</m:t>
                        </m:r>
                        <m:r>
                          <a:rPr lang="en-US" sz="2000" i="1">
                            <a:effectLst/>
                            <a:latin typeface="Cambria Math"/>
                            <a:ea typeface="Calibri"/>
                            <a:cs typeface="Times New Roman"/>
                          </a:rPr>
                          <m:t>=2,</m:t>
                        </m:r>
                        <m:r>
                          <a:rPr lang="en-US" sz="2000" i="1">
                            <a:effectLst/>
                            <a:latin typeface="Cambria Math"/>
                            <a:ea typeface="Calibri"/>
                            <a:cs typeface="Times New Roman"/>
                          </a:rPr>
                          <m:t>𝑦</m:t>
                        </m:r>
                        <m:r>
                          <a:rPr lang="en-US" sz="2000" i="1">
                            <a:effectLst/>
                            <a:latin typeface="Cambria Math"/>
                            <a:ea typeface="Calibri"/>
                            <a:cs typeface="Times New Roman"/>
                          </a:rPr>
                          <m:t>=2</m:t>
                        </m:r>
                      </m:e>
                    </m:d>
                    <m:r>
                      <a:rPr lang="en-US" sz="2000" i="1">
                        <a:effectLst/>
                        <a:latin typeface="Cambria Math"/>
                        <a:ea typeface="Calibri"/>
                        <a:cs typeface="Times New Roman"/>
                      </a:rPr>
                      <m:t>+</m:t>
                    </m:r>
                    <m:r>
                      <a:rPr lang="en-US" sz="2000" i="1">
                        <a:effectLst/>
                        <a:latin typeface="Cambria Math"/>
                        <a:ea typeface="Calibri"/>
                        <a:cs typeface="Times New Roman"/>
                      </a:rPr>
                      <m:t>𝑃</m:t>
                    </m:r>
                    <m:d>
                      <m:dPr>
                        <m:ctrlPr>
                          <a:rPr lang="en-US" sz="2000" i="1">
                            <a:effectLst/>
                            <a:latin typeface="Cambria Math"/>
                            <a:ea typeface="Calibri"/>
                            <a:cs typeface="Times New Roman"/>
                          </a:rPr>
                        </m:ctrlPr>
                      </m:dPr>
                      <m:e>
                        <m:r>
                          <a:rPr lang="en-US" sz="2000" i="1">
                            <a:effectLst/>
                            <a:latin typeface="Cambria Math"/>
                            <a:ea typeface="Calibri"/>
                            <a:cs typeface="Times New Roman"/>
                          </a:rPr>
                          <m:t>𝑥</m:t>
                        </m:r>
                        <m:r>
                          <a:rPr lang="en-US" sz="2000" i="1">
                            <a:effectLst/>
                            <a:latin typeface="Cambria Math"/>
                            <a:ea typeface="Calibri"/>
                            <a:cs typeface="Times New Roman"/>
                          </a:rPr>
                          <m:t>=3,</m:t>
                        </m:r>
                        <m:r>
                          <a:rPr lang="en-US" sz="2000" i="1">
                            <a:effectLst/>
                            <a:latin typeface="Cambria Math"/>
                            <a:ea typeface="Calibri"/>
                            <a:cs typeface="Times New Roman"/>
                          </a:rPr>
                          <m:t>𝑦</m:t>
                        </m:r>
                        <m:r>
                          <a:rPr lang="en-US" sz="2000" i="1">
                            <a:effectLst/>
                            <a:latin typeface="Cambria Math"/>
                            <a:ea typeface="Calibri"/>
                            <a:cs typeface="Times New Roman"/>
                          </a:rPr>
                          <m:t>=3</m:t>
                        </m:r>
                      </m:e>
                    </m:d>
                  </m:oMath>
                </a14:m>
                <a:endParaRPr lang="en-US" sz="2000" dirty="0">
                  <a:ea typeface="Calibri"/>
                  <a:cs typeface="Times New Roman"/>
                </a:endParaRPr>
              </a:p>
              <a:p>
                <a:pPr algn="just">
                  <a:lnSpc>
                    <a:spcPct val="150000"/>
                  </a:lnSpc>
                </a:pPr>
                <a14:m>
                  <m:oMathPara xmlns:m="http://schemas.openxmlformats.org/officeDocument/2006/math">
                    <m:oMathParaPr>
                      <m:jc m:val="centerGroup"/>
                    </m:oMathParaPr>
                    <m:oMath xmlns:m="http://schemas.openxmlformats.org/officeDocument/2006/math">
                      <m:r>
                        <a:rPr lang="en-US" sz="2000" i="1">
                          <a:effectLst/>
                          <a:latin typeface="Cambria Math"/>
                          <a:ea typeface="Calibri"/>
                          <a:cs typeface="Times New Roman"/>
                        </a:rPr>
                        <m:t>= </m:t>
                      </m:r>
                      <m:r>
                        <a:rPr lang="en-US" sz="2000" i="1">
                          <a:effectLst/>
                          <a:latin typeface="Cambria Math"/>
                          <a:ea typeface="Calibri"/>
                          <a:cs typeface="Times New Roman"/>
                        </a:rPr>
                        <m:t>𝑃</m:t>
                      </m:r>
                      <m:d>
                        <m:dPr>
                          <m:ctrlPr>
                            <a:rPr lang="en-US" sz="2000" i="1">
                              <a:effectLst/>
                              <a:latin typeface="Cambria Math"/>
                              <a:ea typeface="Calibri"/>
                              <a:cs typeface="Times New Roman"/>
                            </a:rPr>
                          </m:ctrlPr>
                        </m:dPr>
                        <m:e>
                          <m:r>
                            <a:rPr lang="en-US" sz="2000" i="1">
                              <a:effectLst/>
                              <a:latin typeface="Cambria Math"/>
                              <a:ea typeface="Calibri"/>
                              <a:cs typeface="Times New Roman"/>
                            </a:rPr>
                            <m:t>0,0</m:t>
                          </m:r>
                        </m:e>
                      </m:d>
                      <m:r>
                        <a:rPr lang="en-US" sz="2000" i="1">
                          <a:effectLst/>
                          <a:latin typeface="Cambria Math"/>
                          <a:ea typeface="Calibri"/>
                          <a:cs typeface="Times New Roman"/>
                        </a:rPr>
                        <m:t>+ </m:t>
                      </m:r>
                      <m:r>
                        <a:rPr lang="en-US" sz="2000" i="1">
                          <a:effectLst/>
                          <a:latin typeface="Cambria Math"/>
                          <a:ea typeface="Calibri"/>
                          <a:cs typeface="Times New Roman"/>
                        </a:rPr>
                        <m:t>𝑃</m:t>
                      </m:r>
                      <m:d>
                        <m:dPr>
                          <m:ctrlPr>
                            <a:rPr lang="en-US" sz="2000" i="1">
                              <a:effectLst/>
                              <a:latin typeface="Cambria Math"/>
                              <a:ea typeface="Calibri"/>
                              <a:cs typeface="Times New Roman"/>
                            </a:rPr>
                          </m:ctrlPr>
                        </m:dPr>
                        <m:e>
                          <m:r>
                            <a:rPr lang="en-US" sz="2000" i="1">
                              <a:effectLst/>
                              <a:latin typeface="Cambria Math"/>
                              <a:ea typeface="Calibri"/>
                              <a:cs typeface="Times New Roman"/>
                            </a:rPr>
                            <m:t>1,1</m:t>
                          </m:r>
                        </m:e>
                      </m:d>
                      <m:r>
                        <a:rPr lang="en-US" sz="2000" i="1">
                          <a:effectLst/>
                          <a:latin typeface="Cambria Math"/>
                          <a:ea typeface="Calibri"/>
                          <a:cs typeface="Times New Roman"/>
                        </a:rPr>
                        <m:t>+</m:t>
                      </m:r>
                      <m:r>
                        <a:rPr lang="en-US" sz="2000" i="1">
                          <a:effectLst/>
                          <a:latin typeface="Cambria Math"/>
                          <a:ea typeface="Calibri"/>
                          <a:cs typeface="Times New Roman"/>
                        </a:rPr>
                        <m:t>𝑃</m:t>
                      </m:r>
                      <m:d>
                        <m:dPr>
                          <m:ctrlPr>
                            <a:rPr lang="en-US" sz="2000" i="1">
                              <a:effectLst/>
                              <a:latin typeface="Cambria Math"/>
                              <a:ea typeface="Calibri"/>
                              <a:cs typeface="Times New Roman"/>
                            </a:rPr>
                          </m:ctrlPr>
                        </m:dPr>
                        <m:e>
                          <m:r>
                            <a:rPr lang="en-US" sz="2000" i="1">
                              <a:effectLst/>
                              <a:latin typeface="Cambria Math"/>
                              <a:ea typeface="Calibri"/>
                              <a:cs typeface="Times New Roman"/>
                            </a:rPr>
                            <m:t>2,2</m:t>
                          </m:r>
                        </m:e>
                      </m:d>
                      <m:r>
                        <a:rPr lang="en-US" sz="2000" i="1">
                          <a:effectLst/>
                          <a:latin typeface="Cambria Math"/>
                          <a:ea typeface="Calibri"/>
                          <a:cs typeface="Times New Roman"/>
                        </a:rPr>
                        <m:t>+</m:t>
                      </m:r>
                      <m:r>
                        <a:rPr lang="en-US" sz="2000" i="1">
                          <a:effectLst/>
                          <a:latin typeface="Cambria Math"/>
                          <a:ea typeface="Calibri"/>
                          <a:cs typeface="Times New Roman"/>
                        </a:rPr>
                        <m:t>𝑃</m:t>
                      </m:r>
                      <m:d>
                        <m:dPr>
                          <m:ctrlPr>
                            <a:rPr lang="en-US" sz="2000" i="1">
                              <a:effectLst/>
                              <a:latin typeface="Cambria Math"/>
                              <a:ea typeface="Calibri"/>
                              <a:cs typeface="Times New Roman"/>
                            </a:rPr>
                          </m:ctrlPr>
                        </m:dPr>
                        <m:e>
                          <m:r>
                            <a:rPr lang="en-US" sz="2000" i="1">
                              <a:effectLst/>
                              <a:latin typeface="Cambria Math"/>
                              <a:ea typeface="Calibri"/>
                              <a:cs typeface="Times New Roman"/>
                            </a:rPr>
                            <m:t>3,3</m:t>
                          </m:r>
                        </m:e>
                      </m:d>
                    </m:oMath>
                  </m:oMathPara>
                </a14:m>
                <a:endParaRPr lang="en-US" sz="2000" dirty="0">
                  <a:ea typeface="Calibri"/>
                  <a:cs typeface="Times New Roman"/>
                </a:endParaRPr>
              </a:p>
              <a:p>
                <a:pPr algn="just">
                  <a:lnSpc>
                    <a:spcPct val="150000"/>
                  </a:lnSpc>
                </a:pPr>
                <a14:m>
                  <m:oMathPara xmlns:m="http://schemas.openxmlformats.org/officeDocument/2006/math">
                    <m:oMathParaPr>
                      <m:jc m:val="centerGroup"/>
                    </m:oMathParaPr>
                    <m:oMath xmlns:m="http://schemas.openxmlformats.org/officeDocument/2006/math">
                      <m:r>
                        <a:rPr lang="en-US" sz="2000" i="1">
                          <a:effectLst/>
                          <a:latin typeface="Cambria Math"/>
                          <a:ea typeface="Times New Roman"/>
                          <a:cs typeface="Times New Roman"/>
                        </a:rPr>
                        <m:t>=</m:t>
                      </m:r>
                      <m:r>
                        <a:rPr lang="en-US" sz="2000" i="1">
                          <a:effectLst/>
                          <a:latin typeface="Cambria Math"/>
                          <a:ea typeface="Calibri"/>
                          <a:cs typeface="Times New Roman"/>
                        </a:rPr>
                        <m:t>0+ 0.02+0.05+0.06=0.13</m:t>
                      </m:r>
                    </m:oMath>
                  </m:oMathPara>
                </a14:m>
                <a:endParaRPr lang="en-US" sz="2000" dirty="0">
                  <a:ea typeface="Calibri"/>
                  <a:cs typeface="Times New Roman"/>
                </a:endParaRPr>
              </a:p>
              <a:p>
                <a:pPr algn="just">
                  <a:lnSpc>
                    <a:spcPct val="150000"/>
                  </a:lnSpc>
                </a:pPr>
                <a:r>
                  <a:rPr lang="en-US" sz="2000" dirty="0">
                    <a:effectLst/>
                    <a:latin typeface="Book Antiqua"/>
                    <a:ea typeface="Times New Roman"/>
                    <a:cs typeface="Times New Roman"/>
                  </a:rPr>
                  <a:t>1, C.</a:t>
                </a:r>
                <a14:m>
                  <m:oMath xmlns:m="http://schemas.openxmlformats.org/officeDocument/2006/math">
                    <m:r>
                      <a:rPr lang="en-US" sz="2000" i="1">
                        <a:effectLst/>
                        <a:latin typeface="Cambria Math"/>
                        <a:ea typeface="Calibri"/>
                        <a:cs typeface="Times New Roman"/>
                      </a:rPr>
                      <m:t>𝑃</m:t>
                    </m:r>
                    <m:d>
                      <m:dPr>
                        <m:ctrlPr>
                          <a:rPr lang="en-US" sz="2000" i="1">
                            <a:effectLst/>
                            <a:latin typeface="Cambria Math"/>
                            <a:ea typeface="Calibri"/>
                            <a:cs typeface="Times New Roman"/>
                          </a:rPr>
                        </m:ctrlPr>
                      </m:dPr>
                      <m:e>
                        <m:r>
                          <a:rPr lang="en-US" sz="2000" i="1">
                            <a:effectLst/>
                            <a:latin typeface="Cambria Math"/>
                            <a:ea typeface="Calibri"/>
                            <a:cs typeface="Times New Roman"/>
                          </a:rPr>
                          <m:t>𝑥</m:t>
                        </m:r>
                        <m:r>
                          <a:rPr lang="en-US" sz="2000" i="1">
                            <a:effectLst/>
                            <a:latin typeface="Cambria Math"/>
                            <a:ea typeface="Calibri"/>
                            <a:cs typeface="Times New Roman"/>
                          </a:rPr>
                          <m:t>&lt;</m:t>
                        </m:r>
                        <m:r>
                          <a:rPr lang="en-US" sz="2000" i="1">
                            <a:effectLst/>
                            <a:latin typeface="Cambria Math"/>
                            <a:ea typeface="Calibri"/>
                            <a:cs typeface="Times New Roman"/>
                          </a:rPr>
                          <m:t>𝑦</m:t>
                        </m:r>
                      </m:e>
                    </m:d>
                    <m:r>
                      <a:rPr lang="en-US" sz="2000" i="1">
                        <a:effectLst/>
                        <a:latin typeface="Cambria Math"/>
                        <a:ea typeface="Calibri"/>
                        <a:cs typeface="Times New Roman"/>
                      </a:rPr>
                      <m:t>= </m:t>
                    </m:r>
                    <m:r>
                      <a:rPr lang="en-US" sz="2000" i="1">
                        <a:effectLst/>
                        <a:latin typeface="Cambria Math"/>
                        <a:ea typeface="Calibri"/>
                        <a:cs typeface="Times New Roman"/>
                      </a:rPr>
                      <m:t>𝑃</m:t>
                    </m:r>
                    <m:d>
                      <m:dPr>
                        <m:ctrlPr>
                          <a:rPr lang="en-US" sz="2000" i="1">
                            <a:effectLst/>
                            <a:latin typeface="Cambria Math"/>
                            <a:ea typeface="Calibri"/>
                            <a:cs typeface="Times New Roman"/>
                          </a:rPr>
                        </m:ctrlPr>
                      </m:dPr>
                      <m:e>
                        <m:r>
                          <a:rPr lang="en-US" sz="2000" i="1">
                            <a:effectLst/>
                            <a:latin typeface="Cambria Math"/>
                            <a:ea typeface="Calibri"/>
                            <a:cs typeface="Times New Roman"/>
                          </a:rPr>
                          <m:t>0,1</m:t>
                        </m:r>
                      </m:e>
                    </m:d>
                    <m:r>
                      <a:rPr lang="en-US" sz="2000" i="1">
                        <a:effectLst/>
                        <a:latin typeface="Cambria Math"/>
                        <a:ea typeface="Calibri"/>
                        <a:cs typeface="Times New Roman"/>
                      </a:rPr>
                      <m:t>+ </m:t>
                    </m:r>
                    <m:r>
                      <a:rPr lang="en-US" sz="2000" i="1">
                        <a:effectLst/>
                        <a:latin typeface="Cambria Math"/>
                        <a:ea typeface="Calibri"/>
                        <a:cs typeface="Times New Roman"/>
                      </a:rPr>
                      <m:t>𝑃</m:t>
                    </m:r>
                    <m:d>
                      <m:dPr>
                        <m:ctrlPr>
                          <a:rPr lang="en-US" sz="2000" i="1">
                            <a:effectLst/>
                            <a:latin typeface="Cambria Math"/>
                            <a:ea typeface="Calibri"/>
                            <a:cs typeface="Times New Roman"/>
                          </a:rPr>
                        </m:ctrlPr>
                      </m:dPr>
                      <m:e>
                        <m:r>
                          <a:rPr lang="en-US" sz="2000" i="1">
                            <a:effectLst/>
                            <a:latin typeface="Cambria Math"/>
                            <a:ea typeface="Calibri"/>
                            <a:cs typeface="Times New Roman"/>
                          </a:rPr>
                          <m:t>0, 2</m:t>
                        </m:r>
                      </m:e>
                    </m:d>
                    <m:r>
                      <a:rPr lang="en-US" sz="2000" i="1">
                        <a:effectLst/>
                        <a:latin typeface="Cambria Math"/>
                        <a:ea typeface="Calibri"/>
                        <a:cs typeface="Times New Roman"/>
                      </a:rPr>
                      <m:t>+</m:t>
                    </m:r>
                    <m:r>
                      <a:rPr lang="en-US" sz="2000" i="1">
                        <a:effectLst/>
                        <a:latin typeface="Cambria Math"/>
                        <a:ea typeface="Calibri"/>
                        <a:cs typeface="Times New Roman"/>
                      </a:rPr>
                      <m:t>𝑃</m:t>
                    </m:r>
                    <m:d>
                      <m:dPr>
                        <m:ctrlPr>
                          <a:rPr lang="en-US" sz="2000" i="1">
                            <a:effectLst/>
                            <a:latin typeface="Cambria Math"/>
                            <a:ea typeface="Calibri"/>
                            <a:cs typeface="Times New Roman"/>
                          </a:rPr>
                        </m:ctrlPr>
                      </m:dPr>
                      <m:e>
                        <m:r>
                          <a:rPr lang="en-US" sz="2000" i="1">
                            <a:effectLst/>
                            <a:latin typeface="Cambria Math"/>
                            <a:ea typeface="Calibri"/>
                            <a:cs typeface="Times New Roman"/>
                          </a:rPr>
                          <m:t>0,3</m:t>
                        </m:r>
                      </m:e>
                    </m:d>
                    <m:r>
                      <a:rPr lang="en-US" sz="2000" i="1">
                        <a:effectLst/>
                        <a:latin typeface="Cambria Math"/>
                        <a:ea typeface="Calibri"/>
                        <a:cs typeface="Times New Roman"/>
                      </a:rPr>
                      <m:t>+</m:t>
                    </m:r>
                    <m:r>
                      <a:rPr lang="en-US" sz="2000" i="1">
                        <a:effectLst/>
                        <a:latin typeface="Cambria Math"/>
                        <a:ea typeface="Calibri"/>
                        <a:cs typeface="Times New Roman"/>
                      </a:rPr>
                      <m:t>𝑃</m:t>
                    </m:r>
                    <m:d>
                      <m:dPr>
                        <m:ctrlPr>
                          <a:rPr lang="en-US" sz="2000" i="1">
                            <a:effectLst/>
                            <a:latin typeface="Cambria Math"/>
                            <a:ea typeface="Calibri"/>
                            <a:cs typeface="Times New Roman"/>
                          </a:rPr>
                        </m:ctrlPr>
                      </m:dPr>
                      <m:e>
                        <m:r>
                          <a:rPr lang="en-US" sz="2000" i="1">
                            <a:effectLst/>
                            <a:latin typeface="Cambria Math"/>
                            <a:ea typeface="Calibri"/>
                            <a:cs typeface="Times New Roman"/>
                          </a:rPr>
                          <m:t>1,2</m:t>
                        </m:r>
                      </m:e>
                    </m:d>
                    <m:r>
                      <a:rPr lang="en-US" sz="2000" i="1">
                        <a:effectLst/>
                        <a:latin typeface="Cambria Math"/>
                        <a:ea typeface="Calibri"/>
                        <a:cs typeface="Times New Roman"/>
                      </a:rPr>
                      <m:t>+</m:t>
                    </m:r>
                    <m:r>
                      <a:rPr lang="en-US" sz="2000" i="1">
                        <a:effectLst/>
                        <a:latin typeface="Cambria Math"/>
                        <a:ea typeface="Calibri"/>
                        <a:cs typeface="Times New Roman"/>
                      </a:rPr>
                      <m:t>𝑃</m:t>
                    </m:r>
                    <m:d>
                      <m:dPr>
                        <m:ctrlPr>
                          <a:rPr lang="en-US" sz="2000" i="1">
                            <a:effectLst/>
                            <a:latin typeface="Cambria Math"/>
                            <a:ea typeface="Calibri"/>
                            <a:cs typeface="Times New Roman"/>
                          </a:rPr>
                        </m:ctrlPr>
                      </m:dPr>
                      <m:e>
                        <m:r>
                          <a:rPr lang="en-US" sz="2000" i="1">
                            <a:effectLst/>
                            <a:latin typeface="Cambria Math"/>
                            <a:ea typeface="Calibri"/>
                            <a:cs typeface="Times New Roman"/>
                          </a:rPr>
                          <m:t>1, 3</m:t>
                        </m:r>
                      </m:e>
                    </m:d>
                    <m:r>
                      <a:rPr lang="en-US" sz="2000" i="1">
                        <a:effectLst/>
                        <a:latin typeface="Cambria Math"/>
                        <a:ea typeface="Calibri"/>
                        <a:cs typeface="Times New Roman"/>
                      </a:rPr>
                      <m:t>+</m:t>
                    </m:r>
                    <m:r>
                      <a:rPr lang="en-US" sz="2000" i="1">
                        <a:effectLst/>
                        <a:latin typeface="Cambria Math"/>
                        <a:ea typeface="Calibri"/>
                        <a:cs typeface="Times New Roman"/>
                      </a:rPr>
                      <m:t>𝑃</m:t>
                    </m:r>
                    <m:d>
                      <m:dPr>
                        <m:ctrlPr>
                          <a:rPr lang="en-US" sz="2000" i="1">
                            <a:effectLst/>
                            <a:latin typeface="Cambria Math"/>
                            <a:ea typeface="Calibri"/>
                            <a:cs typeface="Times New Roman"/>
                          </a:rPr>
                        </m:ctrlPr>
                      </m:dPr>
                      <m:e>
                        <m:r>
                          <a:rPr lang="en-US" sz="2000" i="1">
                            <a:effectLst/>
                            <a:latin typeface="Cambria Math"/>
                            <a:ea typeface="Calibri"/>
                            <a:cs typeface="Times New Roman"/>
                          </a:rPr>
                          <m:t>2,3</m:t>
                        </m:r>
                      </m:e>
                    </m:d>
                  </m:oMath>
                </a14:m>
                <a:endParaRPr lang="en-US" sz="2000" dirty="0">
                  <a:ea typeface="Calibri"/>
                  <a:cs typeface="Times New Roman"/>
                </a:endParaRPr>
              </a:p>
              <a:p>
                <a:pPr algn="just">
                  <a:lnSpc>
                    <a:spcPct val="150000"/>
                  </a:lnSpc>
                </a:pPr>
                <a:r>
                  <a:rPr lang="en-US" sz="2000" dirty="0">
                    <a:effectLst/>
                    <a:latin typeface="Book Antiqua"/>
                    <a:ea typeface="Times New Roman"/>
                    <a:cs typeface="Times New Roman"/>
                  </a:rPr>
                  <a:t>                           =</a:t>
                </a:r>
                <a14:m>
                  <m:oMath xmlns:m="http://schemas.openxmlformats.org/officeDocument/2006/math">
                    <m:r>
                      <a:rPr lang="en-US" sz="2000" i="1">
                        <a:effectLst/>
                        <a:latin typeface="Cambria Math"/>
                        <a:ea typeface="Calibri"/>
                        <a:cs typeface="Times New Roman"/>
                      </a:rPr>
                      <m:t>0.01+0.01+0.01+0.03+0.02+0.04=0.12</m:t>
                    </m:r>
                  </m:oMath>
                </a14:m>
                <a:endParaRPr lang="en-US" sz="2000" dirty="0">
                  <a:ea typeface="Calibri"/>
                  <a:cs typeface="Times New Roman"/>
                </a:endParaRPr>
              </a:p>
            </p:txBody>
          </p:sp>
        </mc:Choice>
        <mc:Fallback>
          <p:sp>
            <p:nvSpPr>
              <p:cNvPr id="2" name="Rectangle 1"/>
              <p:cNvSpPr>
                <a:spLocks noRot="1" noChangeAspect="1" noMove="1" noResize="1" noEditPoints="1" noAdjustHandles="1" noChangeArrowheads="1" noChangeShapeType="1" noTextEdit="1"/>
              </p:cNvSpPr>
              <p:nvPr/>
            </p:nvSpPr>
            <p:spPr>
              <a:xfrm>
                <a:off x="280219" y="457200"/>
                <a:ext cx="8839200" cy="5092741"/>
              </a:xfrm>
              <a:prstGeom prst="rect">
                <a:avLst/>
              </a:prstGeom>
              <a:blipFill rotWithShape="1">
                <a:blip r:embed="rId3"/>
                <a:stretch>
                  <a:fillRect l="-828" t="-599" b="-1317"/>
                </a:stretch>
              </a:blipFill>
            </p:spPr>
            <p:txBody>
              <a:bodyPr/>
              <a:lstStyle/>
              <a:p>
                <a:r>
                  <a:rPr lang="en-US">
                    <a:noFill/>
                  </a:rPr>
                  <a:t> </a:t>
                </a:r>
              </a:p>
            </p:txBody>
          </p:sp>
        </mc:Fallback>
      </mc:AlternateContent>
    </p:spTree>
    <p:extLst>
      <p:ext uri="{BB962C8B-B14F-4D97-AF65-F5344CB8AC3E}">
        <p14:creationId xmlns:p14="http://schemas.microsoft.com/office/powerpoint/2010/main" xmlns="" val="18229131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Rectangle 1"/>
              <p:cNvSpPr/>
              <p:nvPr/>
            </p:nvSpPr>
            <p:spPr>
              <a:xfrm>
                <a:off x="206477" y="406462"/>
                <a:ext cx="8915400" cy="5336141"/>
              </a:xfrm>
              <a:prstGeom prst="rect">
                <a:avLst/>
              </a:prstGeom>
            </p:spPr>
            <p:txBody>
              <a:bodyPr wrap="square">
                <a:spAutoFit/>
              </a:bodyPr>
              <a:lstStyle/>
              <a:p>
                <a:pPr marL="342900" marR="0" lvl="0" indent="-342900" algn="just">
                  <a:lnSpc>
                    <a:spcPct val="150000"/>
                  </a:lnSpc>
                  <a:spcBef>
                    <a:spcPts val="0"/>
                  </a:spcBef>
                  <a:spcAft>
                    <a:spcPts val="0"/>
                  </a:spcAft>
                  <a:buFont typeface="+mj-lt"/>
                  <a:buAutoNum type="arabicPeriod"/>
                </a:pPr>
                <a:r>
                  <a:rPr lang="en-US" sz="2400" dirty="0" smtClean="0">
                    <a:effectLst/>
                    <a:latin typeface="Times New Roman" pitchFamily="18" charset="0"/>
                    <a:ea typeface="Calibri"/>
                    <a:cs typeface="Times New Roman" pitchFamily="18" charset="0"/>
                  </a:rPr>
                  <a:t>A. </a:t>
                </a:r>
                <a:endParaRPr lang="en-US" sz="2400" dirty="0">
                  <a:effectLst/>
                  <a:latin typeface="Times New Roman" pitchFamily="18" charset="0"/>
                  <a:cs typeface="Times New Roman" pitchFamily="18" charset="0"/>
                </a:endParaRPr>
              </a:p>
              <a:p>
                <a:pPr marL="342900" marR="0" lvl="0" indent="-342900" algn="just">
                  <a:lnSpc>
                    <a:spcPct val="115000"/>
                  </a:lnSpc>
                  <a:spcBef>
                    <a:spcPts val="0"/>
                  </a:spcBef>
                  <a:spcAft>
                    <a:spcPts val="0"/>
                  </a:spcAft>
                  <a:buFont typeface="+mj-lt"/>
                  <a:buAutoNum type="romanUcPeriod"/>
                </a:pPr>
                <a14:m>
                  <m:oMath xmlns:m="http://schemas.openxmlformats.org/officeDocument/2006/math">
                    <m:r>
                      <a:rPr lang="en-US" sz="2400" i="1">
                        <a:effectLst/>
                        <a:latin typeface="Cambria Math"/>
                        <a:ea typeface="Calibri"/>
                        <a:cs typeface="Times New Roman"/>
                      </a:rPr>
                      <m:t>𝑃</m:t>
                    </m:r>
                    <m:d>
                      <m:dPr>
                        <m:ctrlPr>
                          <a:rPr lang="en-US" sz="2400" i="1">
                            <a:effectLst/>
                            <a:latin typeface="Cambria Math"/>
                            <a:ea typeface="Calibri"/>
                            <a:cs typeface="Times New Roman"/>
                          </a:rPr>
                        </m:ctrlPr>
                      </m:dPr>
                      <m:e>
                        <m:sSub>
                          <m:sSubPr>
                            <m:ctrlPr>
                              <a:rPr lang="en-US" sz="2400" i="1">
                                <a:effectLst/>
                                <a:latin typeface="Cambria Math"/>
                                <a:ea typeface="Calibri"/>
                                <a:cs typeface="Times New Roman"/>
                              </a:rPr>
                            </m:ctrlPr>
                          </m:sSubPr>
                          <m:e>
                            <m:r>
                              <a:rPr lang="en-US" sz="2400" i="1">
                                <a:effectLst/>
                                <a:latin typeface="Cambria Math"/>
                                <a:ea typeface="Calibri"/>
                                <a:cs typeface="Times New Roman"/>
                              </a:rPr>
                              <m:t>𝑋</m:t>
                            </m:r>
                          </m:e>
                          <m:sub>
                            <m:r>
                              <a:rPr lang="en-US" sz="2400" i="1">
                                <a:effectLst/>
                                <a:latin typeface="Cambria Math"/>
                                <a:ea typeface="Calibri"/>
                                <a:cs typeface="Times New Roman"/>
                              </a:rPr>
                              <m:t>𝑖</m:t>
                            </m:r>
                          </m:sub>
                        </m:sSub>
                        <m:r>
                          <a:rPr lang="en-US" sz="2400" i="1">
                            <a:effectLst/>
                            <a:latin typeface="Cambria Math"/>
                            <a:ea typeface="Calibri"/>
                            <a:cs typeface="Times New Roman"/>
                          </a:rPr>
                          <m:t>, </m:t>
                        </m:r>
                        <m:sSub>
                          <m:sSubPr>
                            <m:ctrlPr>
                              <a:rPr lang="en-US" sz="2400" i="1">
                                <a:effectLst/>
                                <a:latin typeface="Cambria Math"/>
                                <a:ea typeface="Calibri"/>
                                <a:cs typeface="Times New Roman"/>
                              </a:rPr>
                            </m:ctrlPr>
                          </m:sSubPr>
                          <m:e>
                            <m:r>
                              <a:rPr lang="en-US" sz="2400" i="1">
                                <a:effectLst/>
                                <a:latin typeface="Cambria Math"/>
                                <a:ea typeface="Calibri"/>
                                <a:cs typeface="Times New Roman"/>
                              </a:rPr>
                              <m:t>𝑌</m:t>
                            </m:r>
                          </m:e>
                          <m:sub>
                            <m:r>
                              <a:rPr lang="en-US" sz="2400" i="1">
                                <a:effectLst/>
                                <a:latin typeface="Cambria Math"/>
                                <a:ea typeface="Calibri"/>
                                <a:cs typeface="Times New Roman"/>
                              </a:rPr>
                              <m:t>𝑖</m:t>
                            </m:r>
                          </m:sub>
                        </m:sSub>
                      </m:e>
                    </m:d>
                    <m:r>
                      <a:rPr lang="en-US" sz="2400" i="1">
                        <a:effectLst/>
                        <a:latin typeface="Cambria Math"/>
                        <a:ea typeface="Times New Roman"/>
                        <a:cs typeface="Times New Roman"/>
                      </a:rPr>
                      <m:t>≥0,</m:t>
                    </m:r>
                    <m:sSub>
                      <m:sSubPr>
                        <m:ctrlPr>
                          <a:rPr lang="en-US" sz="2400" i="1">
                            <a:effectLst/>
                            <a:latin typeface="Cambria Math"/>
                            <a:ea typeface="Times New Roman"/>
                            <a:cs typeface="Times New Roman"/>
                          </a:rPr>
                        </m:ctrlPr>
                      </m:sSubPr>
                      <m:e>
                        <m:r>
                          <a:rPr lang="en-US" sz="2400" i="1">
                            <a:effectLst/>
                            <a:latin typeface="Cambria Math"/>
                            <a:ea typeface="Times New Roman"/>
                            <a:cs typeface="Times New Roman"/>
                          </a:rPr>
                          <m:t>∀</m:t>
                        </m:r>
                      </m:e>
                      <m:sub>
                        <m:r>
                          <a:rPr lang="en-US" sz="2400" i="1">
                            <a:effectLst/>
                            <a:latin typeface="Cambria Math"/>
                            <a:ea typeface="Times New Roman"/>
                            <a:cs typeface="Times New Roman"/>
                          </a:rPr>
                          <m:t>𝑥</m:t>
                        </m:r>
                        <m:r>
                          <a:rPr lang="en-US" sz="2400" i="1">
                            <a:effectLst/>
                            <a:latin typeface="Cambria Math"/>
                            <a:ea typeface="Times New Roman"/>
                            <a:cs typeface="Times New Roman"/>
                          </a:rPr>
                          <m:t>,</m:t>
                        </m:r>
                        <m:r>
                          <a:rPr lang="en-US" sz="2400" i="1">
                            <a:effectLst/>
                            <a:latin typeface="Cambria Math"/>
                            <a:ea typeface="Times New Roman"/>
                            <a:cs typeface="Times New Roman"/>
                          </a:rPr>
                          <m:t>𝑦</m:t>
                        </m:r>
                      </m:sub>
                    </m:sSub>
                  </m:oMath>
                </a14:m>
                <a:endParaRPr lang="en-US" sz="2400" dirty="0">
                  <a:effectLst/>
                  <a:latin typeface="Times New Roman" pitchFamily="18" charset="0"/>
                  <a:cs typeface="Times New Roman" pitchFamily="18" charset="0"/>
                </a:endParaRPr>
              </a:p>
              <a:p>
                <a:pPr marL="342900" marR="0" lvl="0" indent="-342900" algn="just">
                  <a:lnSpc>
                    <a:spcPct val="115000"/>
                  </a:lnSpc>
                  <a:spcBef>
                    <a:spcPts val="0"/>
                  </a:spcBef>
                  <a:spcAft>
                    <a:spcPts val="0"/>
                  </a:spcAft>
                  <a:buFont typeface="+mj-lt"/>
                  <a:buAutoNum type="romanUcPeriod"/>
                </a:pPr>
                <a14:m>
                  <m:oMath xmlns:m="http://schemas.openxmlformats.org/officeDocument/2006/math">
                    <m:nary>
                      <m:naryPr>
                        <m:chr m:val="∑"/>
                        <m:limLoc m:val="undOvr"/>
                        <m:ctrlPr>
                          <a:rPr lang="en-US" sz="2400" i="1">
                            <a:effectLst/>
                            <a:latin typeface="Cambria Math"/>
                            <a:ea typeface="Calibri"/>
                            <a:cs typeface="Times New Roman"/>
                          </a:rPr>
                        </m:ctrlPr>
                      </m:naryPr>
                      <m:sub>
                        <m:r>
                          <a:rPr lang="en-US" sz="2400" i="1">
                            <a:effectLst/>
                            <a:latin typeface="Cambria Math"/>
                            <a:ea typeface="Calibri"/>
                            <a:cs typeface="Times New Roman"/>
                          </a:rPr>
                          <m:t>𝑖</m:t>
                        </m:r>
                        <m:r>
                          <a:rPr lang="en-US" sz="2400" i="1">
                            <a:effectLst/>
                            <a:latin typeface="Cambria Math"/>
                            <a:ea typeface="Calibri"/>
                            <a:cs typeface="Times New Roman"/>
                          </a:rPr>
                          <m:t>=1</m:t>
                        </m:r>
                      </m:sub>
                      <m:sup>
                        <m:r>
                          <a:rPr lang="en-US" sz="2400" i="1">
                            <a:effectLst/>
                            <a:latin typeface="Cambria Math"/>
                            <a:ea typeface="Calibri"/>
                            <a:cs typeface="Times New Roman"/>
                          </a:rPr>
                          <m:t>∞</m:t>
                        </m:r>
                      </m:sup>
                      <m:e>
                        <m:nary>
                          <m:naryPr>
                            <m:chr m:val="∑"/>
                            <m:limLoc m:val="subSup"/>
                            <m:ctrlPr>
                              <a:rPr lang="en-US" sz="2400" i="1">
                                <a:effectLst/>
                                <a:latin typeface="Cambria Math"/>
                                <a:ea typeface="Calibri"/>
                                <a:cs typeface="Times New Roman"/>
                              </a:rPr>
                            </m:ctrlPr>
                          </m:naryPr>
                          <m:sub>
                            <m:r>
                              <a:rPr lang="en-US" sz="2400" i="1">
                                <a:effectLst/>
                                <a:latin typeface="Cambria Math"/>
                                <a:ea typeface="Calibri"/>
                                <a:cs typeface="Times New Roman"/>
                              </a:rPr>
                              <m:t>𝑗</m:t>
                            </m:r>
                            <m:r>
                              <a:rPr lang="en-US" sz="2400" i="1">
                                <a:effectLst/>
                                <a:latin typeface="Cambria Math"/>
                                <a:ea typeface="Calibri"/>
                                <a:cs typeface="Times New Roman"/>
                              </a:rPr>
                              <m:t>=1</m:t>
                            </m:r>
                          </m:sub>
                          <m:sup>
                            <m:r>
                              <a:rPr lang="en-US" sz="2400" i="1">
                                <a:effectLst/>
                                <a:latin typeface="Cambria Math"/>
                                <a:ea typeface="Calibri"/>
                                <a:cs typeface="Times New Roman"/>
                              </a:rPr>
                              <m:t>∞</m:t>
                            </m:r>
                          </m:sup>
                          <m:e>
                            <m:r>
                              <a:rPr lang="en-US" sz="2400" i="1">
                                <a:effectLst/>
                                <a:latin typeface="Cambria Math"/>
                                <a:ea typeface="Calibri"/>
                                <a:cs typeface="Times New Roman"/>
                              </a:rPr>
                              <m:t>𝑃</m:t>
                            </m:r>
                            <m:d>
                              <m:dPr>
                                <m:ctrlPr>
                                  <a:rPr lang="en-US" sz="2400" i="1">
                                    <a:effectLst/>
                                    <a:latin typeface="Cambria Math"/>
                                    <a:ea typeface="Calibri"/>
                                    <a:cs typeface="Times New Roman"/>
                                  </a:rPr>
                                </m:ctrlPr>
                              </m:dPr>
                              <m:e>
                                <m:sSub>
                                  <m:sSubPr>
                                    <m:ctrlPr>
                                      <a:rPr lang="en-US" sz="2400" i="1">
                                        <a:effectLst/>
                                        <a:latin typeface="Cambria Math"/>
                                        <a:ea typeface="Calibri"/>
                                        <a:cs typeface="Times New Roman"/>
                                      </a:rPr>
                                    </m:ctrlPr>
                                  </m:sSubPr>
                                  <m:e>
                                    <m:r>
                                      <a:rPr lang="en-US" sz="2400" i="1">
                                        <a:effectLst/>
                                        <a:latin typeface="Cambria Math"/>
                                        <a:ea typeface="Calibri"/>
                                        <a:cs typeface="Times New Roman"/>
                                      </a:rPr>
                                      <m:t>𝑋</m:t>
                                    </m:r>
                                  </m:e>
                                  <m:sub>
                                    <m:r>
                                      <a:rPr lang="en-US" sz="2400" i="1">
                                        <a:effectLst/>
                                        <a:latin typeface="Cambria Math"/>
                                        <a:ea typeface="Calibri"/>
                                        <a:cs typeface="Times New Roman"/>
                                      </a:rPr>
                                      <m:t>𝑖</m:t>
                                    </m:r>
                                  </m:sub>
                                </m:sSub>
                                <m:r>
                                  <a:rPr lang="en-US" sz="2400" i="1">
                                    <a:effectLst/>
                                    <a:latin typeface="Cambria Math"/>
                                    <a:ea typeface="Calibri"/>
                                    <a:cs typeface="Times New Roman"/>
                                  </a:rPr>
                                  <m:t>, </m:t>
                                </m:r>
                                <m:sSub>
                                  <m:sSubPr>
                                    <m:ctrlPr>
                                      <a:rPr lang="en-US" sz="2400" i="1">
                                        <a:effectLst/>
                                        <a:latin typeface="Cambria Math"/>
                                        <a:ea typeface="Calibri"/>
                                        <a:cs typeface="Times New Roman"/>
                                      </a:rPr>
                                    </m:ctrlPr>
                                  </m:sSubPr>
                                  <m:e>
                                    <m:r>
                                      <a:rPr lang="en-US" sz="2400" i="1">
                                        <a:effectLst/>
                                        <a:latin typeface="Cambria Math"/>
                                        <a:ea typeface="Calibri"/>
                                        <a:cs typeface="Times New Roman"/>
                                      </a:rPr>
                                      <m:t>𝑌</m:t>
                                    </m:r>
                                  </m:e>
                                  <m:sub>
                                    <m:r>
                                      <a:rPr lang="en-US" sz="2400" i="1">
                                        <a:effectLst/>
                                        <a:latin typeface="Cambria Math"/>
                                        <a:ea typeface="Calibri"/>
                                        <a:cs typeface="Times New Roman"/>
                                      </a:rPr>
                                      <m:t>𝑖</m:t>
                                    </m:r>
                                  </m:sub>
                                </m:sSub>
                              </m:e>
                            </m:d>
                            <m:r>
                              <a:rPr lang="en-US" sz="2400" i="1">
                                <a:effectLst/>
                                <a:latin typeface="Cambria Math"/>
                                <a:ea typeface="Calibri"/>
                                <a:cs typeface="Times New Roman"/>
                              </a:rPr>
                              <m:t>=1</m:t>
                            </m:r>
                          </m:e>
                        </m:nary>
                      </m:e>
                    </m:nary>
                    <m:r>
                      <a:rPr lang="en-US" sz="2400" i="1">
                        <a:effectLst/>
                        <a:latin typeface="Cambria Math"/>
                        <a:ea typeface="Times New Roman"/>
                        <a:cs typeface="Times New Roman"/>
                      </a:rPr>
                      <m:t>→</m:t>
                    </m:r>
                    <m:nary>
                      <m:naryPr>
                        <m:chr m:val="∑"/>
                        <m:limLoc m:val="undOvr"/>
                        <m:ctrlPr>
                          <a:rPr lang="en-US" sz="2400" i="1">
                            <a:effectLst/>
                            <a:latin typeface="Cambria Math"/>
                            <a:ea typeface="Calibri"/>
                            <a:cs typeface="Times New Roman"/>
                          </a:rPr>
                        </m:ctrlPr>
                      </m:naryPr>
                      <m:sub>
                        <m:r>
                          <a:rPr lang="en-US" sz="2400" i="1">
                            <a:effectLst/>
                            <a:latin typeface="Cambria Math"/>
                            <a:ea typeface="Calibri"/>
                            <a:cs typeface="Times New Roman"/>
                          </a:rPr>
                          <m:t>𝑖</m:t>
                        </m:r>
                        <m:r>
                          <a:rPr lang="en-US" sz="2400" i="1">
                            <a:effectLst/>
                            <a:latin typeface="Cambria Math"/>
                            <a:ea typeface="Calibri"/>
                            <a:cs typeface="Times New Roman"/>
                          </a:rPr>
                          <m:t>=1</m:t>
                        </m:r>
                      </m:sub>
                      <m:sup>
                        <m:r>
                          <a:rPr lang="en-US" sz="2400" i="1">
                            <a:effectLst/>
                            <a:latin typeface="Cambria Math"/>
                            <a:ea typeface="Calibri"/>
                            <a:cs typeface="Times New Roman"/>
                          </a:rPr>
                          <m:t>∞</m:t>
                        </m:r>
                      </m:sup>
                      <m:e>
                        <m:nary>
                          <m:naryPr>
                            <m:chr m:val="∑"/>
                            <m:limLoc m:val="subSup"/>
                            <m:ctrlPr>
                              <a:rPr lang="en-US" sz="2400" i="1">
                                <a:effectLst/>
                                <a:latin typeface="Cambria Math"/>
                                <a:ea typeface="Calibri"/>
                                <a:cs typeface="Times New Roman"/>
                              </a:rPr>
                            </m:ctrlPr>
                          </m:naryPr>
                          <m:sub>
                            <m:r>
                              <a:rPr lang="en-US" sz="2400" i="1">
                                <a:effectLst/>
                                <a:latin typeface="Cambria Math"/>
                                <a:ea typeface="Calibri"/>
                                <a:cs typeface="Times New Roman"/>
                              </a:rPr>
                              <m:t>𝑗</m:t>
                            </m:r>
                            <m:r>
                              <a:rPr lang="en-US" sz="2400" i="1">
                                <a:effectLst/>
                                <a:latin typeface="Cambria Math"/>
                                <a:ea typeface="Calibri"/>
                                <a:cs typeface="Times New Roman"/>
                              </a:rPr>
                              <m:t>=1</m:t>
                            </m:r>
                          </m:sub>
                          <m:sup>
                            <m:r>
                              <a:rPr lang="en-US" sz="2400" i="1">
                                <a:effectLst/>
                                <a:latin typeface="Cambria Math"/>
                                <a:ea typeface="Calibri"/>
                                <a:cs typeface="Times New Roman"/>
                              </a:rPr>
                              <m:t>∞</m:t>
                            </m:r>
                          </m:sup>
                          <m:e>
                            <m:sSup>
                              <m:sSupPr>
                                <m:ctrlPr>
                                  <a:rPr lang="en-US" sz="2400" i="1">
                                    <a:effectLst/>
                                    <a:latin typeface="Cambria Math"/>
                                    <a:ea typeface="Calibri"/>
                                    <a:cs typeface="Times New Roman"/>
                                  </a:rPr>
                                </m:ctrlPr>
                              </m:sSupPr>
                              <m:e>
                                <m:r>
                                  <a:rPr lang="en-US" sz="2400" i="1">
                                    <a:effectLst/>
                                    <a:latin typeface="Cambria Math"/>
                                    <a:ea typeface="Calibri"/>
                                    <a:cs typeface="Times New Roman"/>
                                  </a:rPr>
                                  <m:t>2</m:t>
                                </m:r>
                              </m:e>
                              <m:sup>
                                <m:r>
                                  <a:rPr lang="en-US" sz="2400" i="1">
                                    <a:effectLst/>
                                    <a:latin typeface="Cambria Math"/>
                                    <a:ea typeface="Calibri"/>
                                    <a:cs typeface="Times New Roman"/>
                                  </a:rPr>
                                  <m:t>−</m:t>
                                </m:r>
                                <m:d>
                                  <m:dPr>
                                    <m:ctrlPr>
                                      <a:rPr lang="en-US" sz="2400" i="1">
                                        <a:effectLst/>
                                        <a:latin typeface="Cambria Math"/>
                                        <a:ea typeface="Calibri"/>
                                        <a:cs typeface="Times New Roman"/>
                                      </a:rPr>
                                    </m:ctrlPr>
                                  </m:dPr>
                                  <m:e>
                                    <m:r>
                                      <a:rPr lang="en-US" sz="2400" i="1">
                                        <a:effectLst/>
                                        <a:latin typeface="Cambria Math"/>
                                        <a:ea typeface="Calibri"/>
                                        <a:cs typeface="Times New Roman"/>
                                      </a:rPr>
                                      <m:t>𝑥</m:t>
                                    </m:r>
                                    <m:r>
                                      <a:rPr lang="en-US" sz="2400" i="1">
                                        <a:effectLst/>
                                        <a:latin typeface="Cambria Math"/>
                                        <a:ea typeface="Calibri"/>
                                        <a:cs typeface="Times New Roman"/>
                                      </a:rPr>
                                      <m:t>+</m:t>
                                    </m:r>
                                    <m:r>
                                      <a:rPr lang="en-US" sz="2400" i="1">
                                        <a:effectLst/>
                                        <a:latin typeface="Cambria Math"/>
                                        <a:ea typeface="Calibri"/>
                                        <a:cs typeface="Times New Roman"/>
                                      </a:rPr>
                                      <m:t>𝑦</m:t>
                                    </m:r>
                                  </m:e>
                                </m:d>
                              </m:sup>
                            </m:sSup>
                            <m:r>
                              <a:rPr lang="en-US" sz="2400" i="1">
                                <a:effectLst/>
                                <a:latin typeface="Cambria Math"/>
                                <a:ea typeface="Calibri"/>
                                <a:cs typeface="Times New Roman"/>
                              </a:rPr>
                              <m:t>=1</m:t>
                            </m:r>
                          </m:e>
                        </m:nary>
                      </m:e>
                    </m:nary>
                  </m:oMath>
                </a14:m>
                <a:endParaRPr lang="en-US" sz="2400" dirty="0">
                  <a:effectLst/>
                  <a:latin typeface="Times New Roman" pitchFamily="18" charset="0"/>
                  <a:cs typeface="Times New Roman" pitchFamily="18" charset="0"/>
                </a:endParaRPr>
              </a:p>
              <a:p>
                <a:pPr marL="457200" marR="0" algn="just">
                  <a:lnSpc>
                    <a:spcPct val="115000"/>
                  </a:lnSpc>
                  <a:spcBef>
                    <a:spcPts val="0"/>
                  </a:spcBef>
                  <a:spcAft>
                    <a:spcPts val="0"/>
                  </a:spcAft>
                </a:pPr>
                <a14:m>
                  <m:oMath xmlns:m="http://schemas.openxmlformats.org/officeDocument/2006/math">
                    <m:nary>
                      <m:naryPr>
                        <m:chr m:val="∑"/>
                        <m:limLoc m:val="undOvr"/>
                        <m:ctrlPr>
                          <a:rPr lang="en-US" sz="2400" i="1">
                            <a:effectLst/>
                            <a:latin typeface="Cambria Math"/>
                            <a:ea typeface="Calibri"/>
                            <a:cs typeface="Times New Roman"/>
                          </a:rPr>
                        </m:ctrlPr>
                      </m:naryPr>
                      <m:sub>
                        <m:r>
                          <a:rPr lang="en-US" sz="2400" i="1">
                            <a:effectLst/>
                            <a:latin typeface="Cambria Math"/>
                            <a:ea typeface="Calibri"/>
                            <a:cs typeface="Times New Roman"/>
                          </a:rPr>
                          <m:t>𝑖</m:t>
                        </m:r>
                        <m:r>
                          <a:rPr lang="en-US" sz="2400" i="1">
                            <a:effectLst/>
                            <a:latin typeface="Cambria Math"/>
                            <a:ea typeface="Calibri"/>
                            <a:cs typeface="Times New Roman"/>
                          </a:rPr>
                          <m:t>=1</m:t>
                        </m:r>
                      </m:sub>
                      <m:sup>
                        <m:r>
                          <a:rPr lang="en-US" sz="2400" i="1">
                            <a:effectLst/>
                            <a:latin typeface="Cambria Math"/>
                            <a:ea typeface="Calibri"/>
                            <a:cs typeface="Times New Roman"/>
                          </a:rPr>
                          <m:t>∞</m:t>
                        </m:r>
                      </m:sup>
                      <m:e>
                        <m:nary>
                          <m:naryPr>
                            <m:chr m:val="∑"/>
                            <m:limLoc m:val="subSup"/>
                            <m:ctrlPr>
                              <a:rPr lang="en-US" sz="2400" i="1">
                                <a:effectLst/>
                                <a:latin typeface="Cambria Math"/>
                                <a:ea typeface="Calibri"/>
                                <a:cs typeface="Times New Roman"/>
                              </a:rPr>
                            </m:ctrlPr>
                          </m:naryPr>
                          <m:sub>
                            <m:r>
                              <a:rPr lang="en-US" sz="2400" i="1">
                                <a:effectLst/>
                                <a:latin typeface="Cambria Math"/>
                                <a:ea typeface="Calibri"/>
                                <a:cs typeface="Times New Roman"/>
                              </a:rPr>
                              <m:t>𝑗</m:t>
                            </m:r>
                            <m:r>
                              <a:rPr lang="en-US" sz="2400" i="1">
                                <a:effectLst/>
                                <a:latin typeface="Cambria Math"/>
                                <a:ea typeface="Calibri"/>
                                <a:cs typeface="Times New Roman"/>
                              </a:rPr>
                              <m:t>=1</m:t>
                            </m:r>
                          </m:sub>
                          <m:sup>
                            <m:r>
                              <a:rPr lang="en-US" sz="2400" i="1">
                                <a:effectLst/>
                                <a:latin typeface="Cambria Math"/>
                                <a:ea typeface="Calibri"/>
                                <a:cs typeface="Times New Roman"/>
                              </a:rPr>
                              <m:t>∞</m:t>
                            </m:r>
                          </m:sup>
                          <m:e>
                            <m:sSup>
                              <m:sSupPr>
                                <m:ctrlPr>
                                  <a:rPr lang="en-US" sz="2400" i="1">
                                    <a:effectLst/>
                                    <a:latin typeface="Cambria Math"/>
                                    <a:ea typeface="Calibri"/>
                                    <a:cs typeface="Times New Roman"/>
                                  </a:rPr>
                                </m:ctrlPr>
                              </m:sSupPr>
                              <m:e>
                                <m:r>
                                  <a:rPr lang="en-US" sz="2400" i="1">
                                    <a:effectLst/>
                                    <a:latin typeface="Cambria Math"/>
                                    <a:ea typeface="Calibri"/>
                                    <a:cs typeface="Times New Roman"/>
                                  </a:rPr>
                                  <m:t>2</m:t>
                                </m:r>
                              </m:e>
                              <m:sup>
                                <m:r>
                                  <a:rPr lang="en-US" sz="2400" i="1">
                                    <a:effectLst/>
                                    <a:latin typeface="Cambria Math"/>
                                    <a:ea typeface="Calibri"/>
                                    <a:cs typeface="Times New Roman"/>
                                  </a:rPr>
                                  <m:t>−</m:t>
                                </m:r>
                                <m:d>
                                  <m:dPr>
                                    <m:ctrlPr>
                                      <a:rPr lang="en-US" sz="2400" i="1">
                                        <a:effectLst/>
                                        <a:latin typeface="Cambria Math"/>
                                        <a:ea typeface="Calibri"/>
                                        <a:cs typeface="Times New Roman"/>
                                      </a:rPr>
                                    </m:ctrlPr>
                                  </m:dPr>
                                  <m:e>
                                    <m:r>
                                      <a:rPr lang="en-US" sz="2400" i="1">
                                        <a:effectLst/>
                                        <a:latin typeface="Cambria Math"/>
                                        <a:ea typeface="Calibri"/>
                                        <a:cs typeface="Times New Roman"/>
                                      </a:rPr>
                                      <m:t>𝑥</m:t>
                                    </m:r>
                                    <m:r>
                                      <a:rPr lang="en-US" sz="2400" i="1">
                                        <a:effectLst/>
                                        <a:latin typeface="Cambria Math"/>
                                        <a:ea typeface="Calibri"/>
                                        <a:cs typeface="Times New Roman"/>
                                      </a:rPr>
                                      <m:t>+</m:t>
                                    </m:r>
                                    <m:r>
                                      <a:rPr lang="en-US" sz="2400" i="1">
                                        <a:effectLst/>
                                        <a:latin typeface="Cambria Math"/>
                                        <a:ea typeface="Calibri"/>
                                        <a:cs typeface="Times New Roman"/>
                                      </a:rPr>
                                      <m:t>𝑦</m:t>
                                    </m:r>
                                  </m:e>
                                </m:d>
                              </m:sup>
                            </m:sSup>
                          </m:e>
                        </m:nary>
                      </m:e>
                    </m:nary>
                  </m:oMath>
                </a14:m>
                <a:r>
                  <a:rPr lang="en-US" sz="2400" dirty="0">
                    <a:effectLst/>
                    <a:latin typeface="Times New Roman" pitchFamily="18" charset="0"/>
                    <a:ea typeface="Times New Roman"/>
                    <a:cs typeface="Times New Roman" pitchFamily="18" charset="0"/>
                  </a:rPr>
                  <a:t>=</a:t>
                </a:r>
                <a14:m>
                  <m:oMath xmlns:m="http://schemas.openxmlformats.org/officeDocument/2006/math">
                    <m:nary>
                      <m:naryPr>
                        <m:chr m:val="∑"/>
                        <m:limLoc m:val="undOvr"/>
                        <m:ctrlPr>
                          <a:rPr lang="en-US" sz="2400" i="1">
                            <a:effectLst/>
                            <a:latin typeface="Cambria Math"/>
                            <a:ea typeface="Calibri"/>
                            <a:cs typeface="Times New Roman"/>
                          </a:rPr>
                        </m:ctrlPr>
                      </m:naryPr>
                      <m:sub>
                        <m:r>
                          <a:rPr lang="en-US" sz="2400" i="1">
                            <a:effectLst/>
                            <a:latin typeface="Cambria Math"/>
                            <a:ea typeface="Calibri"/>
                            <a:cs typeface="Times New Roman"/>
                          </a:rPr>
                          <m:t>𝑖</m:t>
                        </m:r>
                        <m:r>
                          <a:rPr lang="en-US" sz="2400" i="1">
                            <a:effectLst/>
                            <a:latin typeface="Cambria Math"/>
                            <a:ea typeface="Calibri"/>
                            <a:cs typeface="Times New Roman"/>
                          </a:rPr>
                          <m:t>=1</m:t>
                        </m:r>
                      </m:sub>
                      <m:sup>
                        <m:r>
                          <a:rPr lang="en-US" sz="2400" i="1">
                            <a:effectLst/>
                            <a:latin typeface="Cambria Math"/>
                            <a:ea typeface="Calibri"/>
                            <a:cs typeface="Times New Roman"/>
                          </a:rPr>
                          <m:t>∞</m:t>
                        </m:r>
                      </m:sup>
                      <m:e>
                        <m:sSup>
                          <m:sSupPr>
                            <m:ctrlPr>
                              <a:rPr lang="en-US" sz="2400" i="1">
                                <a:effectLst/>
                                <a:latin typeface="Cambria Math"/>
                                <a:ea typeface="Calibri"/>
                                <a:cs typeface="Times New Roman"/>
                              </a:rPr>
                            </m:ctrlPr>
                          </m:sSupPr>
                          <m:e>
                            <m:r>
                              <a:rPr lang="en-US" sz="2400" i="1">
                                <a:effectLst/>
                                <a:latin typeface="Cambria Math"/>
                                <a:ea typeface="Calibri"/>
                                <a:cs typeface="Times New Roman"/>
                              </a:rPr>
                              <m:t>2</m:t>
                            </m:r>
                          </m:e>
                          <m:sup>
                            <m:r>
                              <a:rPr lang="en-US" sz="2400" i="1">
                                <a:effectLst/>
                                <a:latin typeface="Cambria Math"/>
                                <a:ea typeface="Calibri"/>
                                <a:cs typeface="Times New Roman"/>
                              </a:rPr>
                              <m:t>−</m:t>
                            </m:r>
                            <m:r>
                              <a:rPr lang="en-US" sz="2400" i="1">
                                <a:effectLst/>
                                <a:latin typeface="Cambria Math"/>
                                <a:ea typeface="Calibri"/>
                                <a:cs typeface="Times New Roman"/>
                              </a:rPr>
                              <m:t>𝑦</m:t>
                            </m:r>
                          </m:sup>
                        </m:sSup>
                        <m:nary>
                          <m:naryPr>
                            <m:chr m:val="∑"/>
                            <m:limLoc m:val="subSup"/>
                            <m:ctrlPr>
                              <a:rPr lang="en-US" sz="2400" i="1">
                                <a:effectLst/>
                                <a:latin typeface="Cambria Math"/>
                                <a:ea typeface="Calibri"/>
                                <a:cs typeface="Times New Roman"/>
                              </a:rPr>
                            </m:ctrlPr>
                          </m:naryPr>
                          <m:sub>
                            <m:r>
                              <a:rPr lang="en-US" sz="2400" i="1">
                                <a:effectLst/>
                                <a:latin typeface="Cambria Math"/>
                                <a:ea typeface="Calibri"/>
                                <a:cs typeface="Times New Roman"/>
                              </a:rPr>
                              <m:t>𝑗</m:t>
                            </m:r>
                            <m:r>
                              <a:rPr lang="en-US" sz="2400" i="1">
                                <a:effectLst/>
                                <a:latin typeface="Cambria Math"/>
                                <a:ea typeface="Calibri"/>
                                <a:cs typeface="Times New Roman"/>
                              </a:rPr>
                              <m:t>=1</m:t>
                            </m:r>
                          </m:sub>
                          <m:sup>
                            <m:r>
                              <a:rPr lang="en-US" sz="2400" i="1">
                                <a:effectLst/>
                                <a:latin typeface="Cambria Math"/>
                                <a:ea typeface="Calibri"/>
                                <a:cs typeface="Times New Roman"/>
                              </a:rPr>
                              <m:t>∞</m:t>
                            </m:r>
                          </m:sup>
                          <m:e>
                            <m:sSup>
                              <m:sSupPr>
                                <m:ctrlPr>
                                  <a:rPr lang="en-US" sz="2400" i="1">
                                    <a:effectLst/>
                                    <a:latin typeface="Cambria Math"/>
                                    <a:ea typeface="Calibri"/>
                                    <a:cs typeface="Times New Roman"/>
                                  </a:rPr>
                                </m:ctrlPr>
                              </m:sSupPr>
                              <m:e>
                                <m:r>
                                  <a:rPr lang="en-US" sz="2400" i="1">
                                    <a:effectLst/>
                                    <a:latin typeface="Cambria Math"/>
                                    <a:ea typeface="Calibri"/>
                                    <a:cs typeface="Times New Roman"/>
                                  </a:rPr>
                                  <m:t>2</m:t>
                                </m:r>
                              </m:e>
                              <m:sup>
                                <m:r>
                                  <a:rPr lang="en-US" sz="2400" i="1">
                                    <a:effectLst/>
                                    <a:latin typeface="Cambria Math"/>
                                    <a:ea typeface="Calibri"/>
                                    <a:cs typeface="Times New Roman"/>
                                  </a:rPr>
                                  <m:t>−</m:t>
                                </m:r>
                                <m:r>
                                  <a:rPr lang="en-US" sz="2400" i="1">
                                    <a:effectLst/>
                                    <a:latin typeface="Cambria Math"/>
                                    <a:ea typeface="Calibri"/>
                                    <a:cs typeface="Times New Roman"/>
                                  </a:rPr>
                                  <m:t>𝑥</m:t>
                                </m:r>
                              </m:sup>
                            </m:sSup>
                          </m:e>
                        </m:nary>
                      </m:e>
                    </m:nary>
                  </m:oMath>
                </a14:m>
                <a:endParaRPr lang="en-US" sz="2400" dirty="0">
                  <a:latin typeface="Times New Roman" pitchFamily="18" charset="0"/>
                  <a:ea typeface="Calibri"/>
                  <a:cs typeface="Times New Roman" pitchFamily="18" charset="0"/>
                </a:endParaRPr>
              </a:p>
              <a:p>
                <a:pPr marL="685800" marR="0" algn="just">
                  <a:lnSpc>
                    <a:spcPct val="150000"/>
                  </a:lnSpc>
                  <a:spcBef>
                    <a:spcPts val="0"/>
                  </a:spcBef>
                  <a:spcAft>
                    <a:spcPts val="0"/>
                  </a:spcAft>
                </a:pPr>
                <a:r>
                  <a:rPr lang="en-US" sz="2400" dirty="0">
                    <a:effectLst/>
                    <a:latin typeface="Times New Roman" pitchFamily="18" charset="0"/>
                    <a:ea typeface="Times New Roman"/>
                    <a:cs typeface="Times New Roman" pitchFamily="18" charset="0"/>
                  </a:rPr>
                  <a:t>=</a:t>
                </a:r>
                <a14:m>
                  <m:oMath xmlns:m="http://schemas.openxmlformats.org/officeDocument/2006/math">
                    <m:d>
                      <m:dPr>
                        <m:ctrlPr>
                          <a:rPr lang="en-US" sz="2400" i="1">
                            <a:effectLst/>
                            <a:latin typeface="Cambria Math"/>
                            <a:ea typeface="Times New Roman"/>
                            <a:cs typeface="Times New Roman"/>
                          </a:rPr>
                        </m:ctrlPr>
                      </m:dPr>
                      <m:e>
                        <m:f>
                          <m:fPr>
                            <m:ctrlPr>
                              <a:rPr lang="en-US" sz="2400" i="1">
                                <a:effectLst/>
                                <a:latin typeface="Cambria Math"/>
                                <a:ea typeface="Times New Roman"/>
                                <a:cs typeface="Times New Roman"/>
                              </a:rPr>
                            </m:ctrlPr>
                          </m:fPr>
                          <m:num>
                            <m:r>
                              <a:rPr lang="en-US" sz="2400" i="1">
                                <a:effectLst/>
                                <a:latin typeface="Cambria Math"/>
                                <a:ea typeface="Times New Roman"/>
                                <a:cs typeface="Times New Roman"/>
                              </a:rPr>
                              <m:t>1</m:t>
                            </m:r>
                          </m:num>
                          <m:den>
                            <m:r>
                              <a:rPr lang="en-US" sz="2400" i="1">
                                <a:effectLst/>
                                <a:latin typeface="Cambria Math"/>
                                <a:ea typeface="Times New Roman"/>
                                <a:cs typeface="Times New Roman"/>
                              </a:rPr>
                              <m:t>2</m:t>
                            </m:r>
                          </m:den>
                        </m:f>
                        <m:r>
                          <a:rPr lang="en-US" sz="2400" i="1">
                            <a:effectLst/>
                            <a:latin typeface="Cambria Math"/>
                            <a:ea typeface="Times New Roman"/>
                            <a:cs typeface="Times New Roman"/>
                          </a:rPr>
                          <m:t>+</m:t>
                        </m:r>
                        <m:f>
                          <m:fPr>
                            <m:ctrlPr>
                              <a:rPr lang="en-US" sz="2400" i="1">
                                <a:effectLst/>
                                <a:latin typeface="Cambria Math"/>
                                <a:ea typeface="Times New Roman"/>
                                <a:cs typeface="Times New Roman"/>
                              </a:rPr>
                            </m:ctrlPr>
                          </m:fPr>
                          <m:num>
                            <m:r>
                              <a:rPr lang="en-US" sz="2400" i="1">
                                <a:effectLst/>
                                <a:latin typeface="Cambria Math"/>
                                <a:ea typeface="Times New Roman"/>
                                <a:cs typeface="Times New Roman"/>
                              </a:rPr>
                              <m:t>1</m:t>
                            </m:r>
                          </m:num>
                          <m:den>
                            <m:r>
                              <a:rPr lang="en-US" sz="2400" i="1">
                                <a:effectLst/>
                                <a:latin typeface="Cambria Math"/>
                                <a:ea typeface="Times New Roman"/>
                                <a:cs typeface="Times New Roman"/>
                              </a:rPr>
                              <m:t>4</m:t>
                            </m:r>
                          </m:den>
                        </m:f>
                        <m:r>
                          <a:rPr lang="en-US" sz="2400" i="1">
                            <a:effectLst/>
                            <a:latin typeface="Cambria Math"/>
                            <a:ea typeface="Times New Roman"/>
                            <a:cs typeface="Times New Roman"/>
                          </a:rPr>
                          <m:t>+</m:t>
                        </m:r>
                        <m:f>
                          <m:fPr>
                            <m:ctrlPr>
                              <a:rPr lang="en-US" sz="2400" i="1">
                                <a:effectLst/>
                                <a:latin typeface="Cambria Math"/>
                                <a:ea typeface="Times New Roman"/>
                                <a:cs typeface="Times New Roman"/>
                              </a:rPr>
                            </m:ctrlPr>
                          </m:fPr>
                          <m:num>
                            <m:r>
                              <a:rPr lang="en-US" sz="2400" i="1">
                                <a:effectLst/>
                                <a:latin typeface="Cambria Math"/>
                                <a:ea typeface="Times New Roman"/>
                                <a:cs typeface="Times New Roman"/>
                              </a:rPr>
                              <m:t>1</m:t>
                            </m:r>
                          </m:num>
                          <m:den>
                            <m:r>
                              <a:rPr lang="en-US" sz="2400" i="1">
                                <a:effectLst/>
                                <a:latin typeface="Cambria Math"/>
                                <a:ea typeface="Times New Roman"/>
                                <a:cs typeface="Times New Roman"/>
                              </a:rPr>
                              <m:t>8</m:t>
                            </m:r>
                          </m:den>
                        </m:f>
                        <m:r>
                          <a:rPr lang="en-US" sz="2400" i="1">
                            <a:effectLst/>
                            <a:latin typeface="Cambria Math"/>
                            <a:ea typeface="Times New Roman"/>
                            <a:cs typeface="Times New Roman"/>
                          </a:rPr>
                          <m:t>+</m:t>
                        </m:r>
                        <m:f>
                          <m:fPr>
                            <m:ctrlPr>
                              <a:rPr lang="en-US" sz="2400" i="1">
                                <a:effectLst/>
                                <a:latin typeface="Cambria Math"/>
                                <a:ea typeface="Times New Roman"/>
                                <a:cs typeface="Times New Roman"/>
                              </a:rPr>
                            </m:ctrlPr>
                          </m:fPr>
                          <m:num>
                            <m:r>
                              <a:rPr lang="en-US" sz="2400" i="1">
                                <a:effectLst/>
                                <a:latin typeface="Cambria Math"/>
                                <a:ea typeface="Times New Roman"/>
                                <a:cs typeface="Times New Roman"/>
                              </a:rPr>
                              <m:t>1</m:t>
                            </m:r>
                          </m:num>
                          <m:den>
                            <m:r>
                              <a:rPr lang="en-US" sz="2400" i="1">
                                <a:effectLst/>
                                <a:latin typeface="Cambria Math"/>
                                <a:ea typeface="Times New Roman"/>
                                <a:cs typeface="Times New Roman"/>
                              </a:rPr>
                              <m:t>16</m:t>
                            </m:r>
                          </m:den>
                        </m:f>
                        <m:r>
                          <a:rPr lang="en-US" sz="2400" i="1">
                            <a:effectLst/>
                            <a:latin typeface="Cambria Math"/>
                            <a:ea typeface="Times New Roman"/>
                            <a:cs typeface="Times New Roman"/>
                          </a:rPr>
                          <m:t>+…</m:t>
                        </m:r>
                      </m:e>
                    </m:d>
                    <m:r>
                      <a:rPr lang="en-US" sz="2400" i="1">
                        <a:effectLst/>
                        <a:latin typeface="Cambria Math"/>
                        <a:ea typeface="Times New Roman"/>
                        <a:cs typeface="Times New Roman"/>
                      </a:rPr>
                      <m:t>∗(</m:t>
                    </m:r>
                    <m:f>
                      <m:fPr>
                        <m:ctrlPr>
                          <a:rPr lang="en-US" sz="2400" i="1">
                            <a:effectLst/>
                            <a:latin typeface="Cambria Math"/>
                            <a:ea typeface="Times New Roman"/>
                            <a:cs typeface="Times New Roman"/>
                          </a:rPr>
                        </m:ctrlPr>
                      </m:fPr>
                      <m:num>
                        <m:r>
                          <a:rPr lang="en-US" sz="2400" i="1">
                            <a:effectLst/>
                            <a:latin typeface="Cambria Math"/>
                            <a:ea typeface="Times New Roman"/>
                            <a:cs typeface="Times New Roman"/>
                          </a:rPr>
                          <m:t>1</m:t>
                        </m:r>
                      </m:num>
                      <m:den>
                        <m:r>
                          <a:rPr lang="en-US" sz="2400" i="1">
                            <a:effectLst/>
                            <a:latin typeface="Cambria Math"/>
                            <a:ea typeface="Times New Roman"/>
                            <a:cs typeface="Times New Roman"/>
                          </a:rPr>
                          <m:t>2</m:t>
                        </m:r>
                      </m:den>
                    </m:f>
                    <m:r>
                      <a:rPr lang="en-US" sz="2400" i="1">
                        <a:effectLst/>
                        <a:latin typeface="Cambria Math"/>
                        <a:ea typeface="Times New Roman"/>
                        <a:cs typeface="Times New Roman"/>
                      </a:rPr>
                      <m:t>+</m:t>
                    </m:r>
                    <m:f>
                      <m:fPr>
                        <m:ctrlPr>
                          <a:rPr lang="en-US" sz="2400" i="1">
                            <a:effectLst/>
                            <a:latin typeface="Cambria Math"/>
                            <a:ea typeface="Times New Roman"/>
                            <a:cs typeface="Times New Roman"/>
                          </a:rPr>
                        </m:ctrlPr>
                      </m:fPr>
                      <m:num>
                        <m:r>
                          <a:rPr lang="en-US" sz="2400" i="1">
                            <a:effectLst/>
                            <a:latin typeface="Cambria Math"/>
                            <a:ea typeface="Times New Roman"/>
                            <a:cs typeface="Times New Roman"/>
                          </a:rPr>
                          <m:t>1</m:t>
                        </m:r>
                      </m:num>
                      <m:den>
                        <m:r>
                          <a:rPr lang="en-US" sz="2400" i="1">
                            <a:effectLst/>
                            <a:latin typeface="Cambria Math"/>
                            <a:ea typeface="Times New Roman"/>
                            <a:cs typeface="Times New Roman"/>
                          </a:rPr>
                          <m:t>4</m:t>
                        </m:r>
                      </m:den>
                    </m:f>
                    <m:r>
                      <a:rPr lang="en-US" sz="2400" i="1">
                        <a:effectLst/>
                        <a:latin typeface="Cambria Math"/>
                        <a:ea typeface="Times New Roman"/>
                        <a:cs typeface="Times New Roman"/>
                      </a:rPr>
                      <m:t>+</m:t>
                    </m:r>
                    <m:f>
                      <m:fPr>
                        <m:ctrlPr>
                          <a:rPr lang="en-US" sz="2400" i="1">
                            <a:effectLst/>
                            <a:latin typeface="Cambria Math"/>
                            <a:ea typeface="Times New Roman"/>
                            <a:cs typeface="Times New Roman"/>
                          </a:rPr>
                        </m:ctrlPr>
                      </m:fPr>
                      <m:num>
                        <m:r>
                          <a:rPr lang="en-US" sz="2400" i="1">
                            <a:effectLst/>
                            <a:latin typeface="Cambria Math"/>
                            <a:ea typeface="Times New Roman"/>
                            <a:cs typeface="Times New Roman"/>
                          </a:rPr>
                          <m:t>1</m:t>
                        </m:r>
                      </m:num>
                      <m:den>
                        <m:r>
                          <a:rPr lang="en-US" sz="2400" i="1">
                            <a:effectLst/>
                            <a:latin typeface="Cambria Math"/>
                            <a:ea typeface="Times New Roman"/>
                            <a:cs typeface="Times New Roman"/>
                          </a:rPr>
                          <m:t>8</m:t>
                        </m:r>
                      </m:den>
                    </m:f>
                    <m:r>
                      <a:rPr lang="en-US" sz="2400" i="1">
                        <a:effectLst/>
                        <a:latin typeface="Cambria Math"/>
                        <a:ea typeface="Times New Roman"/>
                        <a:cs typeface="Times New Roman"/>
                      </a:rPr>
                      <m:t>+</m:t>
                    </m:r>
                    <m:f>
                      <m:fPr>
                        <m:ctrlPr>
                          <a:rPr lang="en-US" sz="2400" i="1">
                            <a:effectLst/>
                            <a:latin typeface="Cambria Math"/>
                            <a:ea typeface="Times New Roman"/>
                            <a:cs typeface="Times New Roman"/>
                          </a:rPr>
                        </m:ctrlPr>
                      </m:fPr>
                      <m:num>
                        <m:r>
                          <a:rPr lang="en-US" sz="2400" i="1">
                            <a:effectLst/>
                            <a:latin typeface="Cambria Math"/>
                            <a:ea typeface="Times New Roman"/>
                            <a:cs typeface="Times New Roman"/>
                          </a:rPr>
                          <m:t>1</m:t>
                        </m:r>
                      </m:num>
                      <m:den>
                        <m:r>
                          <a:rPr lang="en-US" sz="2400" i="1">
                            <a:effectLst/>
                            <a:latin typeface="Cambria Math"/>
                            <a:ea typeface="Times New Roman"/>
                            <a:cs typeface="Times New Roman"/>
                          </a:rPr>
                          <m:t>16</m:t>
                        </m:r>
                      </m:den>
                    </m:f>
                    <m:r>
                      <a:rPr lang="en-US" sz="2400" i="1">
                        <a:effectLst/>
                        <a:latin typeface="Cambria Math"/>
                        <a:ea typeface="Times New Roman"/>
                        <a:cs typeface="Times New Roman"/>
                      </a:rPr>
                      <m:t>+…)</m:t>
                    </m:r>
                  </m:oMath>
                </a14:m>
                <a:endParaRPr lang="en-US" sz="2400" dirty="0">
                  <a:effectLst/>
                  <a:latin typeface="Times New Roman" pitchFamily="18" charset="0"/>
                  <a:cs typeface="Times New Roman" pitchFamily="18" charset="0"/>
                </a:endParaRPr>
              </a:p>
              <a:p>
                <a:pPr marL="685800" marR="0" algn="just">
                  <a:lnSpc>
                    <a:spcPct val="150000"/>
                  </a:lnSpc>
                  <a:spcBef>
                    <a:spcPts val="0"/>
                  </a:spcBef>
                  <a:spcAft>
                    <a:spcPts val="0"/>
                  </a:spcAft>
                </a:pPr>
                <a:r>
                  <a:rPr lang="en-US" sz="2400" dirty="0">
                    <a:effectLst/>
                    <a:latin typeface="Times New Roman" pitchFamily="18" charset="0"/>
                    <a:ea typeface="Times New Roman"/>
                    <a:cs typeface="Times New Roman" pitchFamily="18" charset="0"/>
                  </a:rPr>
                  <a:t>=</a:t>
                </a:r>
                <a14:m>
                  <m:oMath xmlns:m="http://schemas.openxmlformats.org/officeDocument/2006/math">
                    <m:f>
                      <m:fPr>
                        <m:ctrlPr>
                          <a:rPr lang="en-US" sz="2400" i="1">
                            <a:effectLst/>
                            <a:latin typeface="Cambria Math"/>
                            <a:ea typeface="Times New Roman"/>
                            <a:cs typeface="Times New Roman"/>
                          </a:rPr>
                        </m:ctrlPr>
                      </m:fPr>
                      <m:num>
                        <m:r>
                          <a:rPr lang="en-US" sz="2400" i="1">
                            <a:effectLst/>
                            <a:latin typeface="Cambria Math"/>
                            <a:ea typeface="Times New Roman"/>
                            <a:cs typeface="Times New Roman"/>
                          </a:rPr>
                          <m:t>1</m:t>
                        </m:r>
                      </m:num>
                      <m:den>
                        <m:r>
                          <a:rPr lang="en-US" sz="2400" i="1">
                            <a:effectLst/>
                            <a:latin typeface="Cambria Math"/>
                            <a:ea typeface="Times New Roman"/>
                            <a:cs typeface="Times New Roman"/>
                          </a:rPr>
                          <m:t>2</m:t>
                        </m:r>
                      </m:den>
                    </m:f>
                    <m:d>
                      <m:dPr>
                        <m:ctrlPr>
                          <a:rPr lang="en-US" sz="2400" i="1">
                            <a:effectLst/>
                            <a:latin typeface="Cambria Math"/>
                            <a:ea typeface="Times New Roman"/>
                            <a:cs typeface="Times New Roman"/>
                          </a:rPr>
                        </m:ctrlPr>
                      </m:dPr>
                      <m:e>
                        <m:r>
                          <a:rPr lang="en-US" sz="2400" i="1">
                            <a:effectLst/>
                            <a:latin typeface="Cambria Math"/>
                            <a:ea typeface="Times New Roman"/>
                            <a:cs typeface="Times New Roman"/>
                          </a:rPr>
                          <m:t>1+</m:t>
                        </m:r>
                        <m:f>
                          <m:fPr>
                            <m:ctrlPr>
                              <a:rPr lang="en-US" sz="2400" i="1">
                                <a:effectLst/>
                                <a:latin typeface="Cambria Math"/>
                                <a:ea typeface="Times New Roman"/>
                                <a:cs typeface="Times New Roman"/>
                              </a:rPr>
                            </m:ctrlPr>
                          </m:fPr>
                          <m:num>
                            <m:r>
                              <a:rPr lang="en-US" sz="2400" i="1">
                                <a:effectLst/>
                                <a:latin typeface="Cambria Math"/>
                                <a:ea typeface="Times New Roman"/>
                                <a:cs typeface="Times New Roman"/>
                              </a:rPr>
                              <m:t>1</m:t>
                            </m:r>
                          </m:num>
                          <m:den>
                            <m:r>
                              <a:rPr lang="en-US" sz="2400" i="1">
                                <a:effectLst/>
                                <a:latin typeface="Cambria Math"/>
                                <a:ea typeface="Times New Roman"/>
                                <a:cs typeface="Times New Roman"/>
                              </a:rPr>
                              <m:t>2</m:t>
                            </m:r>
                          </m:den>
                        </m:f>
                        <m:r>
                          <a:rPr lang="en-US" sz="2400" i="1">
                            <a:effectLst/>
                            <a:latin typeface="Cambria Math"/>
                            <a:ea typeface="Times New Roman"/>
                            <a:cs typeface="Times New Roman"/>
                          </a:rPr>
                          <m:t>+</m:t>
                        </m:r>
                        <m:f>
                          <m:fPr>
                            <m:ctrlPr>
                              <a:rPr lang="en-US" sz="2400" i="1">
                                <a:effectLst/>
                                <a:latin typeface="Cambria Math"/>
                                <a:ea typeface="Times New Roman"/>
                                <a:cs typeface="Times New Roman"/>
                              </a:rPr>
                            </m:ctrlPr>
                          </m:fPr>
                          <m:num>
                            <m:r>
                              <a:rPr lang="en-US" sz="2400" i="1">
                                <a:effectLst/>
                                <a:latin typeface="Cambria Math"/>
                                <a:ea typeface="Times New Roman"/>
                                <a:cs typeface="Times New Roman"/>
                              </a:rPr>
                              <m:t>1</m:t>
                            </m:r>
                          </m:num>
                          <m:den>
                            <m:r>
                              <a:rPr lang="en-US" sz="2400" i="1">
                                <a:effectLst/>
                                <a:latin typeface="Cambria Math"/>
                                <a:ea typeface="Times New Roman"/>
                                <a:cs typeface="Times New Roman"/>
                              </a:rPr>
                              <m:t>4</m:t>
                            </m:r>
                          </m:den>
                        </m:f>
                        <m:r>
                          <a:rPr lang="en-US" sz="2400" i="1">
                            <a:effectLst/>
                            <a:latin typeface="Cambria Math"/>
                            <a:ea typeface="Times New Roman"/>
                            <a:cs typeface="Times New Roman"/>
                          </a:rPr>
                          <m:t>+</m:t>
                        </m:r>
                        <m:f>
                          <m:fPr>
                            <m:ctrlPr>
                              <a:rPr lang="en-US" sz="2400" i="1">
                                <a:effectLst/>
                                <a:latin typeface="Cambria Math"/>
                                <a:ea typeface="Times New Roman"/>
                                <a:cs typeface="Times New Roman"/>
                              </a:rPr>
                            </m:ctrlPr>
                          </m:fPr>
                          <m:num>
                            <m:r>
                              <a:rPr lang="en-US" sz="2400" i="1">
                                <a:effectLst/>
                                <a:latin typeface="Cambria Math"/>
                                <a:ea typeface="Times New Roman"/>
                                <a:cs typeface="Times New Roman"/>
                              </a:rPr>
                              <m:t>1</m:t>
                            </m:r>
                          </m:num>
                          <m:den>
                            <m:r>
                              <a:rPr lang="en-US" sz="2400" i="1">
                                <a:effectLst/>
                                <a:latin typeface="Cambria Math"/>
                                <a:ea typeface="Times New Roman"/>
                                <a:cs typeface="Times New Roman"/>
                              </a:rPr>
                              <m:t>8</m:t>
                            </m:r>
                          </m:den>
                        </m:f>
                        <m:r>
                          <a:rPr lang="en-US" sz="2400" i="1">
                            <a:effectLst/>
                            <a:latin typeface="Cambria Math"/>
                            <a:ea typeface="Times New Roman"/>
                            <a:cs typeface="Times New Roman"/>
                          </a:rPr>
                          <m:t>+…</m:t>
                        </m:r>
                      </m:e>
                    </m:d>
                    <m:r>
                      <a:rPr lang="en-US" sz="2400" i="1">
                        <a:effectLst/>
                        <a:latin typeface="Cambria Math"/>
                        <a:ea typeface="Times New Roman"/>
                        <a:cs typeface="Times New Roman"/>
                      </a:rPr>
                      <m:t>∗</m:t>
                    </m:r>
                    <m:f>
                      <m:fPr>
                        <m:ctrlPr>
                          <a:rPr lang="en-US" sz="2400" i="1">
                            <a:effectLst/>
                            <a:latin typeface="Cambria Math"/>
                            <a:ea typeface="Times New Roman"/>
                            <a:cs typeface="Times New Roman"/>
                          </a:rPr>
                        </m:ctrlPr>
                      </m:fPr>
                      <m:num>
                        <m:r>
                          <a:rPr lang="en-US" sz="2400" i="1">
                            <a:effectLst/>
                            <a:latin typeface="Cambria Math"/>
                            <a:ea typeface="Times New Roman"/>
                            <a:cs typeface="Times New Roman"/>
                          </a:rPr>
                          <m:t>1</m:t>
                        </m:r>
                      </m:num>
                      <m:den>
                        <m:r>
                          <a:rPr lang="en-US" sz="2400" i="1">
                            <a:effectLst/>
                            <a:latin typeface="Cambria Math"/>
                            <a:ea typeface="Times New Roman"/>
                            <a:cs typeface="Times New Roman"/>
                          </a:rPr>
                          <m:t>2</m:t>
                        </m:r>
                      </m:den>
                    </m:f>
                    <m:d>
                      <m:dPr>
                        <m:ctrlPr>
                          <a:rPr lang="en-US" sz="2400" i="1">
                            <a:effectLst/>
                            <a:latin typeface="Cambria Math"/>
                            <a:ea typeface="Times New Roman"/>
                            <a:cs typeface="Times New Roman"/>
                          </a:rPr>
                        </m:ctrlPr>
                      </m:dPr>
                      <m:e>
                        <m:r>
                          <a:rPr lang="en-US" sz="2400" i="1">
                            <a:effectLst/>
                            <a:latin typeface="Cambria Math"/>
                            <a:ea typeface="Times New Roman"/>
                            <a:cs typeface="Times New Roman"/>
                          </a:rPr>
                          <m:t>1+</m:t>
                        </m:r>
                        <m:f>
                          <m:fPr>
                            <m:ctrlPr>
                              <a:rPr lang="en-US" sz="2400" i="1">
                                <a:effectLst/>
                                <a:latin typeface="Cambria Math"/>
                                <a:ea typeface="Times New Roman"/>
                                <a:cs typeface="Times New Roman"/>
                              </a:rPr>
                            </m:ctrlPr>
                          </m:fPr>
                          <m:num>
                            <m:r>
                              <a:rPr lang="en-US" sz="2400" i="1">
                                <a:effectLst/>
                                <a:latin typeface="Cambria Math"/>
                                <a:ea typeface="Times New Roman"/>
                                <a:cs typeface="Times New Roman"/>
                              </a:rPr>
                              <m:t>1</m:t>
                            </m:r>
                          </m:num>
                          <m:den>
                            <m:r>
                              <a:rPr lang="en-US" sz="2400" i="1">
                                <a:effectLst/>
                                <a:latin typeface="Cambria Math"/>
                                <a:ea typeface="Times New Roman"/>
                                <a:cs typeface="Times New Roman"/>
                              </a:rPr>
                              <m:t>2</m:t>
                            </m:r>
                          </m:den>
                        </m:f>
                        <m:r>
                          <a:rPr lang="en-US" sz="2400" i="1">
                            <a:effectLst/>
                            <a:latin typeface="Cambria Math"/>
                            <a:ea typeface="Times New Roman"/>
                            <a:cs typeface="Times New Roman"/>
                          </a:rPr>
                          <m:t>+</m:t>
                        </m:r>
                        <m:f>
                          <m:fPr>
                            <m:ctrlPr>
                              <a:rPr lang="en-US" sz="2400" i="1">
                                <a:effectLst/>
                                <a:latin typeface="Cambria Math"/>
                                <a:ea typeface="Times New Roman"/>
                                <a:cs typeface="Times New Roman"/>
                              </a:rPr>
                            </m:ctrlPr>
                          </m:fPr>
                          <m:num>
                            <m:r>
                              <a:rPr lang="en-US" sz="2400" i="1">
                                <a:effectLst/>
                                <a:latin typeface="Cambria Math"/>
                                <a:ea typeface="Times New Roman"/>
                                <a:cs typeface="Times New Roman"/>
                              </a:rPr>
                              <m:t>1</m:t>
                            </m:r>
                          </m:num>
                          <m:den>
                            <m:r>
                              <a:rPr lang="en-US" sz="2400" i="1">
                                <a:effectLst/>
                                <a:latin typeface="Cambria Math"/>
                                <a:ea typeface="Times New Roman"/>
                                <a:cs typeface="Times New Roman"/>
                              </a:rPr>
                              <m:t>4</m:t>
                            </m:r>
                          </m:den>
                        </m:f>
                        <m:r>
                          <a:rPr lang="en-US" sz="2400" i="1">
                            <a:effectLst/>
                            <a:latin typeface="Cambria Math"/>
                            <a:ea typeface="Times New Roman"/>
                            <a:cs typeface="Times New Roman"/>
                          </a:rPr>
                          <m:t>+</m:t>
                        </m:r>
                        <m:f>
                          <m:fPr>
                            <m:ctrlPr>
                              <a:rPr lang="en-US" sz="2400" i="1">
                                <a:effectLst/>
                                <a:latin typeface="Cambria Math"/>
                                <a:ea typeface="Times New Roman"/>
                                <a:cs typeface="Times New Roman"/>
                              </a:rPr>
                            </m:ctrlPr>
                          </m:fPr>
                          <m:num>
                            <m:r>
                              <a:rPr lang="en-US" sz="2400" i="1">
                                <a:effectLst/>
                                <a:latin typeface="Cambria Math"/>
                                <a:ea typeface="Times New Roman"/>
                                <a:cs typeface="Times New Roman"/>
                              </a:rPr>
                              <m:t>1</m:t>
                            </m:r>
                          </m:num>
                          <m:den>
                            <m:r>
                              <a:rPr lang="en-US" sz="2400" i="1">
                                <a:effectLst/>
                                <a:latin typeface="Cambria Math"/>
                                <a:ea typeface="Times New Roman"/>
                                <a:cs typeface="Times New Roman"/>
                              </a:rPr>
                              <m:t>8</m:t>
                            </m:r>
                          </m:den>
                        </m:f>
                        <m:r>
                          <a:rPr lang="en-US" sz="2400" i="1">
                            <a:effectLst/>
                            <a:latin typeface="Cambria Math"/>
                            <a:ea typeface="Times New Roman"/>
                            <a:cs typeface="Times New Roman"/>
                          </a:rPr>
                          <m:t>+…</m:t>
                        </m:r>
                      </m:e>
                    </m:d>
                  </m:oMath>
                </a14:m>
                <a:endParaRPr lang="en-US" sz="2400" dirty="0">
                  <a:effectLst/>
                  <a:latin typeface="Times New Roman" pitchFamily="18" charset="0"/>
                  <a:cs typeface="Times New Roman" pitchFamily="18" charset="0"/>
                </a:endParaRPr>
              </a:p>
              <a:p>
                <a:pPr marL="685800" marR="0" algn="just">
                  <a:lnSpc>
                    <a:spcPct val="150000"/>
                  </a:lnSpc>
                  <a:spcBef>
                    <a:spcPts val="0"/>
                  </a:spcBef>
                  <a:spcAft>
                    <a:spcPts val="0"/>
                  </a:spcAft>
                </a:pPr>
                <a:r>
                  <a:rPr lang="en-US" sz="2400" dirty="0">
                    <a:effectLst/>
                    <a:latin typeface="Times New Roman" pitchFamily="18" charset="0"/>
                    <a:ea typeface="Calibri"/>
                    <a:cs typeface="Times New Roman" pitchFamily="18" charset="0"/>
                  </a:rPr>
                  <a:t>=</a:t>
                </a:r>
                <a14:m>
                  <m:oMath xmlns:m="http://schemas.openxmlformats.org/officeDocument/2006/math">
                    <m:f>
                      <m:fPr>
                        <m:ctrlPr>
                          <a:rPr lang="en-US" sz="2400" i="1">
                            <a:effectLst/>
                            <a:latin typeface="Cambria Math"/>
                            <a:ea typeface="Times New Roman"/>
                            <a:cs typeface="Times New Roman"/>
                          </a:rPr>
                        </m:ctrlPr>
                      </m:fPr>
                      <m:num>
                        <m:r>
                          <a:rPr lang="en-US" sz="2400" i="1">
                            <a:effectLst/>
                            <a:latin typeface="Cambria Math"/>
                            <a:ea typeface="Times New Roman"/>
                            <a:cs typeface="Times New Roman"/>
                          </a:rPr>
                          <m:t>1</m:t>
                        </m:r>
                      </m:num>
                      <m:den>
                        <m:r>
                          <a:rPr lang="en-US" sz="2400" i="1">
                            <a:effectLst/>
                            <a:latin typeface="Cambria Math"/>
                            <a:ea typeface="Times New Roman"/>
                            <a:cs typeface="Times New Roman"/>
                          </a:rPr>
                          <m:t>2</m:t>
                        </m:r>
                      </m:den>
                    </m:f>
                    <m:d>
                      <m:dPr>
                        <m:ctrlPr>
                          <a:rPr lang="en-US" sz="2400" i="1">
                            <a:effectLst/>
                            <a:latin typeface="Cambria Math"/>
                            <a:ea typeface="Times New Roman"/>
                            <a:cs typeface="Times New Roman"/>
                          </a:rPr>
                        </m:ctrlPr>
                      </m:dPr>
                      <m:e>
                        <m:f>
                          <m:fPr>
                            <m:ctrlPr>
                              <a:rPr lang="en-US" sz="2400" i="1">
                                <a:effectLst/>
                                <a:latin typeface="Cambria Math"/>
                                <a:ea typeface="Times New Roman"/>
                                <a:cs typeface="Times New Roman"/>
                              </a:rPr>
                            </m:ctrlPr>
                          </m:fPr>
                          <m:num>
                            <m:r>
                              <a:rPr lang="en-US" sz="2400" i="1">
                                <a:effectLst/>
                                <a:latin typeface="Cambria Math"/>
                                <a:ea typeface="Times New Roman"/>
                                <a:cs typeface="Times New Roman"/>
                              </a:rPr>
                              <m:t>1</m:t>
                            </m:r>
                          </m:num>
                          <m:den>
                            <m:r>
                              <a:rPr lang="en-US" sz="2400" i="1">
                                <a:effectLst/>
                                <a:latin typeface="Cambria Math"/>
                                <a:ea typeface="Times New Roman"/>
                                <a:cs typeface="Times New Roman"/>
                              </a:rPr>
                              <m:t>1−</m:t>
                            </m:r>
                            <m:f>
                              <m:fPr>
                                <m:ctrlPr>
                                  <a:rPr lang="en-US" sz="2400" i="1">
                                    <a:effectLst/>
                                    <a:latin typeface="Cambria Math"/>
                                    <a:ea typeface="Times New Roman"/>
                                    <a:cs typeface="Times New Roman"/>
                                  </a:rPr>
                                </m:ctrlPr>
                              </m:fPr>
                              <m:num>
                                <m:r>
                                  <a:rPr lang="en-US" sz="2400" i="1">
                                    <a:effectLst/>
                                    <a:latin typeface="Cambria Math"/>
                                    <a:ea typeface="Times New Roman"/>
                                    <a:cs typeface="Times New Roman"/>
                                  </a:rPr>
                                  <m:t>1</m:t>
                                </m:r>
                              </m:num>
                              <m:den>
                                <m:r>
                                  <a:rPr lang="en-US" sz="2400" i="1">
                                    <a:effectLst/>
                                    <a:latin typeface="Cambria Math"/>
                                    <a:ea typeface="Times New Roman"/>
                                    <a:cs typeface="Times New Roman"/>
                                  </a:rPr>
                                  <m:t>2</m:t>
                                </m:r>
                              </m:den>
                            </m:f>
                          </m:den>
                        </m:f>
                      </m:e>
                    </m:d>
                    <m:r>
                      <a:rPr lang="en-US" sz="2400" i="1">
                        <a:effectLst/>
                        <a:latin typeface="Cambria Math"/>
                        <a:ea typeface="Times New Roman"/>
                        <a:cs typeface="Times New Roman"/>
                      </a:rPr>
                      <m:t>∗</m:t>
                    </m:r>
                    <m:f>
                      <m:fPr>
                        <m:ctrlPr>
                          <a:rPr lang="en-US" sz="2400" i="1">
                            <a:effectLst/>
                            <a:latin typeface="Cambria Math"/>
                            <a:ea typeface="Times New Roman"/>
                            <a:cs typeface="Times New Roman"/>
                          </a:rPr>
                        </m:ctrlPr>
                      </m:fPr>
                      <m:num>
                        <m:r>
                          <a:rPr lang="en-US" sz="2400" i="1">
                            <a:effectLst/>
                            <a:latin typeface="Cambria Math"/>
                            <a:ea typeface="Times New Roman"/>
                            <a:cs typeface="Times New Roman"/>
                          </a:rPr>
                          <m:t>1</m:t>
                        </m:r>
                      </m:num>
                      <m:den>
                        <m:r>
                          <a:rPr lang="en-US" sz="2400" i="1">
                            <a:effectLst/>
                            <a:latin typeface="Cambria Math"/>
                            <a:ea typeface="Times New Roman"/>
                            <a:cs typeface="Times New Roman"/>
                          </a:rPr>
                          <m:t>2</m:t>
                        </m:r>
                      </m:den>
                    </m:f>
                    <m:d>
                      <m:dPr>
                        <m:ctrlPr>
                          <a:rPr lang="en-US" sz="2400" i="1">
                            <a:effectLst/>
                            <a:latin typeface="Cambria Math"/>
                            <a:ea typeface="Times New Roman"/>
                            <a:cs typeface="Times New Roman"/>
                          </a:rPr>
                        </m:ctrlPr>
                      </m:dPr>
                      <m:e>
                        <m:f>
                          <m:fPr>
                            <m:ctrlPr>
                              <a:rPr lang="en-US" sz="2400" i="1">
                                <a:effectLst/>
                                <a:latin typeface="Cambria Math"/>
                                <a:ea typeface="Times New Roman"/>
                                <a:cs typeface="Times New Roman"/>
                              </a:rPr>
                            </m:ctrlPr>
                          </m:fPr>
                          <m:num>
                            <m:r>
                              <a:rPr lang="en-US" sz="2400" i="1">
                                <a:effectLst/>
                                <a:latin typeface="Cambria Math"/>
                                <a:ea typeface="Times New Roman"/>
                                <a:cs typeface="Times New Roman"/>
                              </a:rPr>
                              <m:t>1</m:t>
                            </m:r>
                          </m:num>
                          <m:den>
                            <m:r>
                              <a:rPr lang="en-US" sz="2400" i="1">
                                <a:effectLst/>
                                <a:latin typeface="Cambria Math"/>
                                <a:ea typeface="Times New Roman"/>
                                <a:cs typeface="Times New Roman"/>
                              </a:rPr>
                              <m:t>1−</m:t>
                            </m:r>
                            <m:f>
                              <m:fPr>
                                <m:ctrlPr>
                                  <a:rPr lang="en-US" sz="2400" i="1">
                                    <a:effectLst/>
                                    <a:latin typeface="Cambria Math"/>
                                    <a:ea typeface="Times New Roman"/>
                                    <a:cs typeface="Times New Roman"/>
                                  </a:rPr>
                                </m:ctrlPr>
                              </m:fPr>
                              <m:num>
                                <m:r>
                                  <a:rPr lang="en-US" sz="2400" i="1">
                                    <a:effectLst/>
                                    <a:latin typeface="Cambria Math"/>
                                    <a:ea typeface="Times New Roman"/>
                                    <a:cs typeface="Times New Roman"/>
                                  </a:rPr>
                                  <m:t>1</m:t>
                                </m:r>
                              </m:num>
                              <m:den>
                                <m:r>
                                  <a:rPr lang="en-US" sz="2400" i="1">
                                    <a:effectLst/>
                                    <a:latin typeface="Cambria Math"/>
                                    <a:ea typeface="Times New Roman"/>
                                    <a:cs typeface="Times New Roman"/>
                                  </a:rPr>
                                  <m:t>2</m:t>
                                </m:r>
                              </m:den>
                            </m:f>
                          </m:den>
                        </m:f>
                      </m:e>
                    </m:d>
                    <m:r>
                      <a:rPr lang="en-US" sz="2400" i="1">
                        <a:effectLst/>
                        <a:latin typeface="Cambria Math"/>
                        <a:ea typeface="Times New Roman"/>
                        <a:cs typeface="Times New Roman"/>
                      </a:rPr>
                      <m:t>=</m:t>
                    </m:r>
                    <m:f>
                      <m:fPr>
                        <m:ctrlPr>
                          <a:rPr lang="en-US" sz="2400" i="1">
                            <a:effectLst/>
                            <a:latin typeface="Cambria Math"/>
                            <a:ea typeface="Times New Roman"/>
                            <a:cs typeface="Times New Roman"/>
                          </a:rPr>
                        </m:ctrlPr>
                      </m:fPr>
                      <m:num>
                        <m:r>
                          <a:rPr lang="en-US" sz="2400" i="1">
                            <a:effectLst/>
                            <a:latin typeface="Cambria Math"/>
                            <a:ea typeface="Times New Roman"/>
                            <a:cs typeface="Times New Roman"/>
                          </a:rPr>
                          <m:t>1</m:t>
                        </m:r>
                      </m:num>
                      <m:den>
                        <m:r>
                          <a:rPr lang="en-US" sz="2400" i="1">
                            <a:effectLst/>
                            <a:latin typeface="Cambria Math"/>
                            <a:ea typeface="Times New Roman"/>
                            <a:cs typeface="Times New Roman"/>
                          </a:rPr>
                          <m:t>4</m:t>
                        </m:r>
                      </m:den>
                    </m:f>
                    <m:d>
                      <m:dPr>
                        <m:ctrlPr>
                          <a:rPr lang="en-US" sz="2400" i="1">
                            <a:effectLst/>
                            <a:latin typeface="Cambria Math"/>
                            <a:ea typeface="Times New Roman"/>
                            <a:cs typeface="Times New Roman"/>
                          </a:rPr>
                        </m:ctrlPr>
                      </m:dPr>
                      <m:e>
                        <m:f>
                          <m:fPr>
                            <m:ctrlPr>
                              <a:rPr lang="en-US" sz="2400" i="1">
                                <a:effectLst/>
                                <a:latin typeface="Cambria Math"/>
                                <a:ea typeface="Times New Roman"/>
                                <a:cs typeface="Times New Roman"/>
                              </a:rPr>
                            </m:ctrlPr>
                          </m:fPr>
                          <m:num>
                            <m:r>
                              <a:rPr lang="en-US" sz="2400" i="1">
                                <a:effectLst/>
                                <a:latin typeface="Cambria Math"/>
                                <a:ea typeface="Times New Roman"/>
                                <a:cs typeface="Times New Roman"/>
                              </a:rPr>
                              <m:t>1</m:t>
                            </m:r>
                          </m:num>
                          <m:den>
                            <m:r>
                              <a:rPr lang="en-US" sz="2400" i="1">
                                <a:effectLst/>
                                <a:latin typeface="Cambria Math"/>
                                <a:ea typeface="Times New Roman"/>
                                <a:cs typeface="Times New Roman"/>
                              </a:rPr>
                              <m:t>1−</m:t>
                            </m:r>
                            <m:f>
                              <m:fPr>
                                <m:ctrlPr>
                                  <a:rPr lang="en-US" sz="2400" i="1">
                                    <a:effectLst/>
                                    <a:latin typeface="Cambria Math"/>
                                    <a:ea typeface="Times New Roman"/>
                                    <a:cs typeface="Times New Roman"/>
                                  </a:rPr>
                                </m:ctrlPr>
                              </m:fPr>
                              <m:num>
                                <m:r>
                                  <a:rPr lang="en-US" sz="2400" i="1">
                                    <a:effectLst/>
                                    <a:latin typeface="Cambria Math"/>
                                    <a:ea typeface="Times New Roman"/>
                                    <a:cs typeface="Times New Roman"/>
                                  </a:rPr>
                                  <m:t>1</m:t>
                                </m:r>
                              </m:num>
                              <m:den>
                                <m:r>
                                  <a:rPr lang="en-US" sz="2400" i="1">
                                    <a:effectLst/>
                                    <a:latin typeface="Cambria Math"/>
                                    <a:ea typeface="Times New Roman"/>
                                    <a:cs typeface="Times New Roman"/>
                                  </a:rPr>
                                  <m:t>2</m:t>
                                </m:r>
                              </m:den>
                            </m:f>
                          </m:den>
                        </m:f>
                      </m:e>
                    </m:d>
                    <m:r>
                      <a:rPr lang="en-US" sz="2400" i="1">
                        <a:effectLst/>
                        <a:latin typeface="Cambria Math"/>
                        <a:ea typeface="Times New Roman"/>
                        <a:cs typeface="Times New Roman"/>
                      </a:rPr>
                      <m:t>∗</m:t>
                    </m:r>
                    <m:d>
                      <m:dPr>
                        <m:ctrlPr>
                          <a:rPr lang="en-US" sz="2400" i="1">
                            <a:effectLst/>
                            <a:latin typeface="Cambria Math"/>
                            <a:ea typeface="Times New Roman"/>
                            <a:cs typeface="Times New Roman"/>
                          </a:rPr>
                        </m:ctrlPr>
                      </m:dPr>
                      <m:e>
                        <m:f>
                          <m:fPr>
                            <m:ctrlPr>
                              <a:rPr lang="en-US" sz="2400" i="1">
                                <a:effectLst/>
                                <a:latin typeface="Cambria Math"/>
                                <a:ea typeface="Times New Roman"/>
                                <a:cs typeface="Times New Roman"/>
                              </a:rPr>
                            </m:ctrlPr>
                          </m:fPr>
                          <m:num>
                            <m:r>
                              <a:rPr lang="en-US" sz="2400" i="1">
                                <a:effectLst/>
                                <a:latin typeface="Cambria Math"/>
                                <a:ea typeface="Times New Roman"/>
                                <a:cs typeface="Times New Roman"/>
                              </a:rPr>
                              <m:t>1</m:t>
                            </m:r>
                          </m:num>
                          <m:den>
                            <m:r>
                              <a:rPr lang="en-US" sz="2400" i="1">
                                <a:effectLst/>
                                <a:latin typeface="Cambria Math"/>
                                <a:ea typeface="Times New Roman"/>
                                <a:cs typeface="Times New Roman"/>
                              </a:rPr>
                              <m:t>1−</m:t>
                            </m:r>
                            <m:f>
                              <m:fPr>
                                <m:ctrlPr>
                                  <a:rPr lang="en-US" sz="2400" i="1">
                                    <a:effectLst/>
                                    <a:latin typeface="Cambria Math"/>
                                    <a:ea typeface="Times New Roman"/>
                                    <a:cs typeface="Times New Roman"/>
                                  </a:rPr>
                                </m:ctrlPr>
                              </m:fPr>
                              <m:num>
                                <m:r>
                                  <a:rPr lang="en-US" sz="2400" i="1">
                                    <a:effectLst/>
                                    <a:latin typeface="Cambria Math"/>
                                    <a:ea typeface="Times New Roman"/>
                                    <a:cs typeface="Times New Roman"/>
                                  </a:rPr>
                                  <m:t>1</m:t>
                                </m:r>
                              </m:num>
                              <m:den>
                                <m:r>
                                  <a:rPr lang="en-US" sz="2400" i="1">
                                    <a:effectLst/>
                                    <a:latin typeface="Cambria Math"/>
                                    <a:ea typeface="Times New Roman"/>
                                    <a:cs typeface="Times New Roman"/>
                                  </a:rPr>
                                  <m:t>2</m:t>
                                </m:r>
                              </m:den>
                            </m:f>
                          </m:den>
                        </m:f>
                      </m:e>
                    </m:d>
                    <m:r>
                      <a:rPr lang="en-US" sz="2400" i="1">
                        <a:effectLst/>
                        <a:latin typeface="Cambria Math"/>
                        <a:ea typeface="Times New Roman"/>
                        <a:cs typeface="Times New Roman"/>
                      </a:rPr>
                      <m:t>=1</m:t>
                    </m:r>
                  </m:oMath>
                </a14:m>
                <a:endParaRPr lang="en-US" sz="2400" dirty="0">
                  <a:effectLst/>
                  <a:latin typeface="Times New Roman" pitchFamily="18" charset="0"/>
                  <a:cs typeface="Times New Roman" pitchFamily="18" charset="0"/>
                </a:endParaRPr>
              </a:p>
              <a:p>
                <a:pPr marL="685800" marR="0" algn="just">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i="1">
                          <a:effectLst/>
                          <a:latin typeface="Cambria Math"/>
                          <a:ea typeface="Calibri"/>
                          <a:cs typeface="Times New Roman"/>
                        </a:rPr>
                        <m:t> </m:t>
                      </m:r>
                      <m:r>
                        <a:rPr lang="en-US" sz="2400" i="1">
                          <a:effectLst/>
                          <a:latin typeface="Cambria Math"/>
                          <a:ea typeface="Calibri"/>
                          <a:cs typeface="Times New Roman"/>
                        </a:rPr>
                        <m:t>𝑡h𝑒𝑟𝑒𝑓𝑜𝑟𝑒</m:t>
                      </m:r>
                      <m:r>
                        <a:rPr lang="en-US" sz="2400" i="1">
                          <a:effectLst/>
                          <a:latin typeface="Cambria Math"/>
                          <a:ea typeface="Calibri"/>
                          <a:cs typeface="Times New Roman"/>
                        </a:rPr>
                        <m:t>  </m:t>
                      </m:r>
                      <m:r>
                        <a:rPr lang="en-US" sz="2400" i="1">
                          <a:effectLst/>
                          <a:latin typeface="Cambria Math"/>
                          <a:ea typeface="Calibri"/>
                          <a:cs typeface="Times New Roman"/>
                        </a:rPr>
                        <m:t>𝑖𝑡</m:t>
                      </m:r>
                      <m:r>
                        <a:rPr lang="en-US" sz="2400" i="1">
                          <a:effectLst/>
                          <a:latin typeface="Cambria Math"/>
                          <a:ea typeface="Calibri"/>
                          <a:cs typeface="Times New Roman"/>
                        </a:rPr>
                        <m:t> </m:t>
                      </m:r>
                      <m:r>
                        <a:rPr lang="en-US" sz="2400" i="1">
                          <a:effectLst/>
                          <a:latin typeface="Cambria Math"/>
                          <a:ea typeface="Calibri"/>
                          <a:cs typeface="Times New Roman"/>
                        </a:rPr>
                        <m:t>𝑖𝑠</m:t>
                      </m:r>
                      <m:r>
                        <a:rPr lang="en-US" sz="2400" i="1">
                          <a:effectLst/>
                          <a:latin typeface="Cambria Math"/>
                          <a:ea typeface="Calibri"/>
                          <a:cs typeface="Times New Roman"/>
                        </a:rPr>
                        <m:t> </m:t>
                      </m:r>
                      <m:r>
                        <a:rPr lang="en-US" sz="2400" i="1">
                          <a:effectLst/>
                          <a:latin typeface="Cambria Math"/>
                          <a:ea typeface="Calibri"/>
                          <a:cs typeface="Times New Roman"/>
                        </a:rPr>
                        <m:t>𝑙𝑒𝑔𝑖𝑡𝑖𝑚𝑎𝑡𝑒</m:t>
                      </m:r>
                      <m:r>
                        <a:rPr lang="en-US" sz="2400" i="1">
                          <a:effectLst/>
                          <a:latin typeface="Cambria Math"/>
                          <a:ea typeface="Calibri"/>
                          <a:cs typeface="Times New Roman"/>
                        </a:rPr>
                        <m:t> </m:t>
                      </m:r>
                      <m:r>
                        <a:rPr lang="en-US" sz="2400" i="1">
                          <a:effectLst/>
                          <a:latin typeface="Cambria Math"/>
                          <a:ea typeface="Calibri"/>
                          <a:cs typeface="Times New Roman"/>
                        </a:rPr>
                        <m:t>𝑓𝑢𝑛𝑐𝑡𝑖𝑜𝑛</m:t>
                      </m:r>
                    </m:oMath>
                  </m:oMathPara>
                </a14:m>
                <a:endParaRPr lang="en-US" sz="2400" dirty="0">
                  <a:effectLst/>
                  <a:latin typeface="Times New Roman" pitchFamily="18" charset="0"/>
                  <a:cs typeface="Times New Roman"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206477" y="406462"/>
                <a:ext cx="8915400" cy="5336141"/>
              </a:xfrm>
              <a:prstGeom prst="rect">
                <a:avLst/>
              </a:prstGeom>
              <a:blipFill rotWithShape="1">
                <a:blip r:embed="rId2"/>
                <a:stretch>
                  <a:fillRect l="-1026" b="-457"/>
                </a:stretch>
              </a:blipFill>
            </p:spPr>
            <p:txBody>
              <a:bodyPr/>
              <a:lstStyle/>
              <a:p>
                <a:r>
                  <a:rPr lang="en-US">
                    <a:noFill/>
                  </a:rPr>
                  <a:t> </a:t>
                </a:r>
              </a:p>
            </p:txBody>
          </p:sp>
        </mc:Fallback>
      </mc:AlternateContent>
    </p:spTree>
    <p:extLst>
      <p:ext uri="{BB962C8B-B14F-4D97-AF65-F5344CB8AC3E}">
        <p14:creationId xmlns:p14="http://schemas.microsoft.com/office/powerpoint/2010/main" xmlns="" val="26174561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Rectangle 1"/>
              <p:cNvSpPr/>
              <p:nvPr/>
            </p:nvSpPr>
            <p:spPr>
              <a:xfrm>
                <a:off x="228600" y="-152400"/>
                <a:ext cx="8915400" cy="4844660"/>
              </a:xfrm>
              <a:prstGeom prst="rect">
                <a:avLst/>
              </a:prstGeom>
            </p:spPr>
            <p:txBody>
              <a:bodyPr wrap="square">
                <a:spAutoFit/>
              </a:bodyPr>
              <a:lstStyle/>
              <a:p>
                <a:pPr algn="just">
                  <a:lnSpc>
                    <a:spcPct val="150000"/>
                  </a:lnSpc>
                </a:pPr>
                <a:r>
                  <a:rPr lang="en-US" sz="2000" dirty="0" smtClean="0">
                    <a:effectLst/>
                    <a:latin typeface="Book Antiqua"/>
                    <a:ea typeface="Times New Roman"/>
                    <a:cs typeface="Times New Roman"/>
                  </a:rPr>
                  <a:t>2B. </a:t>
                </a:r>
                <a14:m>
                  <m:oMath xmlns:m="http://schemas.openxmlformats.org/officeDocument/2006/math">
                    <m:r>
                      <a:rPr lang="en-US" sz="2000" i="1">
                        <a:effectLst/>
                        <a:latin typeface="Cambria Math"/>
                        <a:ea typeface="Times New Roman"/>
                        <a:cs typeface="Times New Roman"/>
                      </a:rPr>
                      <m:t>𝑃</m:t>
                    </m:r>
                    <m:d>
                      <m:dPr>
                        <m:ctrlPr>
                          <a:rPr lang="en-US" sz="2000" i="1">
                            <a:effectLst/>
                            <a:latin typeface="Cambria Math"/>
                            <a:ea typeface="Calibri"/>
                            <a:cs typeface="Times New Roman"/>
                          </a:rPr>
                        </m:ctrlPr>
                      </m:dPr>
                      <m:e>
                        <m:r>
                          <a:rPr lang="en-US" sz="2000" i="1">
                            <a:effectLst/>
                            <a:latin typeface="Cambria Math"/>
                            <a:ea typeface="Calibri"/>
                            <a:cs typeface="Times New Roman"/>
                          </a:rPr>
                          <m:t>𝑥</m:t>
                        </m:r>
                        <m:r>
                          <a:rPr lang="en-US" sz="2000" i="1">
                            <a:effectLst/>
                            <a:latin typeface="Cambria Math"/>
                            <a:ea typeface="Calibri"/>
                            <a:cs typeface="Times New Roman"/>
                          </a:rPr>
                          <m:t>&gt; </m:t>
                        </m:r>
                        <m:r>
                          <a:rPr lang="en-US" sz="2000" i="1">
                            <a:effectLst/>
                            <a:latin typeface="Cambria Math"/>
                            <a:ea typeface="Calibri"/>
                            <a:cs typeface="Times New Roman"/>
                          </a:rPr>
                          <m:t>𝑦</m:t>
                        </m:r>
                      </m:e>
                    </m:d>
                    <m:r>
                      <a:rPr lang="en-US" sz="2000" i="1">
                        <a:effectLst/>
                        <a:latin typeface="Cambria Math"/>
                        <a:ea typeface="Calibri"/>
                        <a:cs typeface="Times New Roman"/>
                      </a:rPr>
                      <m:t>=</m:t>
                    </m:r>
                    <m:nary>
                      <m:naryPr>
                        <m:chr m:val="∑"/>
                        <m:limLoc m:val="undOvr"/>
                        <m:ctrlPr>
                          <a:rPr lang="en-US" sz="2000" i="1">
                            <a:effectLst/>
                            <a:latin typeface="Cambria Math"/>
                            <a:ea typeface="Calibri"/>
                            <a:cs typeface="Times New Roman"/>
                          </a:rPr>
                        </m:ctrlPr>
                      </m:naryPr>
                      <m:sub>
                        <m:r>
                          <a:rPr lang="en-US" sz="2000" i="1">
                            <a:effectLst/>
                            <a:latin typeface="Cambria Math"/>
                            <a:ea typeface="Calibri"/>
                            <a:cs typeface="Times New Roman"/>
                          </a:rPr>
                          <m:t>𝑦</m:t>
                        </m:r>
                        <m:r>
                          <a:rPr lang="en-US" sz="2000" i="1">
                            <a:effectLst/>
                            <a:latin typeface="Cambria Math"/>
                            <a:ea typeface="Calibri"/>
                            <a:cs typeface="Times New Roman"/>
                          </a:rPr>
                          <m:t>=1</m:t>
                        </m:r>
                      </m:sub>
                      <m:sup>
                        <m:r>
                          <a:rPr lang="en-US" sz="2000" i="1">
                            <a:effectLst/>
                            <a:latin typeface="Cambria Math"/>
                            <a:ea typeface="Calibri"/>
                            <a:cs typeface="Times New Roman"/>
                          </a:rPr>
                          <m:t>∞</m:t>
                        </m:r>
                      </m:sup>
                      <m:e>
                        <m:nary>
                          <m:naryPr>
                            <m:chr m:val="∑"/>
                            <m:limLoc m:val="subSup"/>
                            <m:ctrlPr>
                              <a:rPr lang="en-US" sz="2000" i="1">
                                <a:effectLst/>
                                <a:latin typeface="Cambria Math"/>
                                <a:ea typeface="Calibri"/>
                                <a:cs typeface="Times New Roman"/>
                              </a:rPr>
                            </m:ctrlPr>
                          </m:naryPr>
                          <m:sub>
                            <m:r>
                              <a:rPr lang="en-US" sz="2000" i="1">
                                <a:effectLst/>
                                <a:latin typeface="Cambria Math"/>
                                <a:ea typeface="Calibri"/>
                                <a:cs typeface="Times New Roman"/>
                              </a:rPr>
                              <m:t>𝑥</m:t>
                            </m:r>
                            <m:r>
                              <a:rPr lang="en-US" sz="2000" i="1">
                                <a:effectLst/>
                                <a:latin typeface="Cambria Math"/>
                                <a:ea typeface="Calibri"/>
                                <a:cs typeface="Times New Roman"/>
                              </a:rPr>
                              <m:t>=</m:t>
                            </m:r>
                            <m:r>
                              <a:rPr lang="en-US" sz="2000" i="1">
                                <a:effectLst/>
                                <a:latin typeface="Cambria Math"/>
                                <a:ea typeface="Calibri"/>
                                <a:cs typeface="Times New Roman"/>
                              </a:rPr>
                              <m:t>𝑦</m:t>
                            </m:r>
                            <m:r>
                              <a:rPr lang="en-US" sz="2000" i="1">
                                <a:effectLst/>
                                <a:latin typeface="Cambria Math"/>
                                <a:ea typeface="Calibri"/>
                                <a:cs typeface="Times New Roman"/>
                              </a:rPr>
                              <m:t>+1</m:t>
                            </m:r>
                          </m:sub>
                          <m:sup>
                            <m:r>
                              <a:rPr lang="en-US" sz="2000" i="1">
                                <a:effectLst/>
                                <a:latin typeface="Cambria Math"/>
                                <a:ea typeface="Calibri"/>
                                <a:cs typeface="Times New Roman"/>
                              </a:rPr>
                              <m:t>∞</m:t>
                            </m:r>
                          </m:sup>
                          <m:e>
                            <m:sSup>
                              <m:sSupPr>
                                <m:ctrlPr>
                                  <a:rPr lang="en-US" sz="2000" i="1">
                                    <a:effectLst/>
                                    <a:latin typeface="Cambria Math"/>
                                    <a:ea typeface="Calibri"/>
                                    <a:cs typeface="Times New Roman"/>
                                  </a:rPr>
                                </m:ctrlPr>
                              </m:sSupPr>
                              <m:e>
                                <m:r>
                                  <a:rPr lang="en-US" sz="2000" i="1">
                                    <a:effectLst/>
                                    <a:latin typeface="Cambria Math"/>
                                    <a:ea typeface="Calibri"/>
                                    <a:cs typeface="Times New Roman"/>
                                  </a:rPr>
                                  <m:t>2</m:t>
                                </m:r>
                              </m:e>
                              <m:sup>
                                <m:r>
                                  <a:rPr lang="en-US" sz="2000" i="1">
                                    <a:effectLst/>
                                    <a:latin typeface="Cambria Math"/>
                                    <a:ea typeface="Calibri"/>
                                    <a:cs typeface="Times New Roman"/>
                                  </a:rPr>
                                  <m:t>−</m:t>
                                </m:r>
                                <m:d>
                                  <m:dPr>
                                    <m:ctrlPr>
                                      <a:rPr lang="en-US" sz="2000" i="1">
                                        <a:effectLst/>
                                        <a:latin typeface="Cambria Math"/>
                                        <a:ea typeface="Calibri"/>
                                        <a:cs typeface="Times New Roman"/>
                                      </a:rPr>
                                    </m:ctrlPr>
                                  </m:dPr>
                                  <m:e>
                                    <m:r>
                                      <a:rPr lang="en-US" sz="2000" i="1">
                                        <a:effectLst/>
                                        <a:latin typeface="Cambria Math"/>
                                        <a:ea typeface="Calibri"/>
                                        <a:cs typeface="Times New Roman"/>
                                      </a:rPr>
                                      <m:t>𝑥</m:t>
                                    </m:r>
                                    <m:r>
                                      <a:rPr lang="en-US" sz="2000" i="1">
                                        <a:effectLst/>
                                        <a:latin typeface="Cambria Math"/>
                                        <a:ea typeface="Calibri"/>
                                        <a:cs typeface="Times New Roman"/>
                                      </a:rPr>
                                      <m:t>+</m:t>
                                    </m:r>
                                    <m:r>
                                      <a:rPr lang="en-US" sz="2000" i="1">
                                        <a:effectLst/>
                                        <a:latin typeface="Cambria Math"/>
                                        <a:ea typeface="Calibri"/>
                                        <a:cs typeface="Times New Roman"/>
                                      </a:rPr>
                                      <m:t>𝑦</m:t>
                                    </m:r>
                                  </m:e>
                                </m:d>
                              </m:sup>
                            </m:sSup>
                          </m:e>
                        </m:nary>
                      </m:e>
                    </m:nary>
                    <m:r>
                      <a:rPr lang="en-US" sz="2000" i="1">
                        <a:effectLst/>
                        <a:latin typeface="Cambria Math"/>
                        <a:ea typeface="Calibri"/>
                        <a:cs typeface="Times New Roman"/>
                      </a:rPr>
                      <m:t>=</m:t>
                    </m:r>
                    <m:nary>
                      <m:naryPr>
                        <m:chr m:val="∑"/>
                        <m:limLoc m:val="undOvr"/>
                        <m:ctrlPr>
                          <a:rPr lang="en-US" sz="2000" i="1">
                            <a:effectLst/>
                            <a:latin typeface="Cambria Math"/>
                            <a:ea typeface="Calibri"/>
                            <a:cs typeface="Times New Roman"/>
                          </a:rPr>
                        </m:ctrlPr>
                      </m:naryPr>
                      <m:sub>
                        <m:r>
                          <a:rPr lang="en-US" sz="2000" i="1">
                            <a:effectLst/>
                            <a:latin typeface="Cambria Math"/>
                            <a:ea typeface="Calibri"/>
                            <a:cs typeface="Times New Roman"/>
                          </a:rPr>
                          <m:t>𝑦</m:t>
                        </m:r>
                        <m:r>
                          <a:rPr lang="en-US" sz="2000" i="1">
                            <a:effectLst/>
                            <a:latin typeface="Cambria Math"/>
                            <a:ea typeface="Calibri"/>
                            <a:cs typeface="Times New Roman"/>
                          </a:rPr>
                          <m:t>=1</m:t>
                        </m:r>
                      </m:sub>
                      <m:sup>
                        <m:r>
                          <a:rPr lang="en-US" sz="2000" i="1">
                            <a:effectLst/>
                            <a:latin typeface="Cambria Math"/>
                            <a:ea typeface="Calibri"/>
                            <a:cs typeface="Times New Roman"/>
                          </a:rPr>
                          <m:t>∞</m:t>
                        </m:r>
                      </m:sup>
                      <m:e>
                        <m:sSup>
                          <m:sSupPr>
                            <m:ctrlPr>
                              <a:rPr lang="en-US" sz="2000" i="1">
                                <a:effectLst/>
                                <a:latin typeface="Cambria Math"/>
                                <a:ea typeface="Calibri"/>
                                <a:cs typeface="Times New Roman"/>
                              </a:rPr>
                            </m:ctrlPr>
                          </m:sSupPr>
                          <m:e>
                            <m:r>
                              <a:rPr lang="en-US" sz="2000" i="1">
                                <a:effectLst/>
                                <a:latin typeface="Cambria Math"/>
                                <a:ea typeface="Calibri"/>
                                <a:cs typeface="Times New Roman"/>
                              </a:rPr>
                              <m:t>2</m:t>
                            </m:r>
                          </m:e>
                          <m:sup>
                            <m:r>
                              <a:rPr lang="en-US" sz="2000" i="1">
                                <a:effectLst/>
                                <a:latin typeface="Cambria Math"/>
                                <a:ea typeface="Calibri"/>
                                <a:cs typeface="Times New Roman"/>
                              </a:rPr>
                              <m:t>−</m:t>
                            </m:r>
                            <m:r>
                              <a:rPr lang="en-US" sz="2000" i="1">
                                <a:effectLst/>
                                <a:latin typeface="Cambria Math"/>
                                <a:ea typeface="Calibri"/>
                                <a:cs typeface="Times New Roman"/>
                              </a:rPr>
                              <m:t>𝑦</m:t>
                            </m:r>
                          </m:sup>
                        </m:sSup>
                        <m:nary>
                          <m:naryPr>
                            <m:chr m:val="∑"/>
                            <m:limLoc m:val="subSup"/>
                            <m:ctrlPr>
                              <a:rPr lang="en-US" sz="2000" i="1">
                                <a:effectLst/>
                                <a:latin typeface="Cambria Math"/>
                                <a:ea typeface="Calibri"/>
                                <a:cs typeface="Times New Roman"/>
                              </a:rPr>
                            </m:ctrlPr>
                          </m:naryPr>
                          <m:sub>
                            <m:r>
                              <a:rPr lang="en-US" sz="2000" i="1">
                                <a:effectLst/>
                                <a:latin typeface="Cambria Math"/>
                                <a:ea typeface="Calibri"/>
                                <a:cs typeface="Times New Roman"/>
                              </a:rPr>
                              <m:t>𝑥</m:t>
                            </m:r>
                            <m:r>
                              <a:rPr lang="en-US" sz="2000" i="1">
                                <a:effectLst/>
                                <a:latin typeface="Cambria Math"/>
                                <a:ea typeface="Calibri"/>
                                <a:cs typeface="Times New Roman"/>
                              </a:rPr>
                              <m:t>=</m:t>
                            </m:r>
                            <m:r>
                              <a:rPr lang="en-US" sz="2000" i="1">
                                <a:effectLst/>
                                <a:latin typeface="Cambria Math"/>
                                <a:ea typeface="Calibri"/>
                                <a:cs typeface="Times New Roman"/>
                              </a:rPr>
                              <m:t>𝑦</m:t>
                            </m:r>
                            <m:r>
                              <a:rPr lang="en-US" sz="2000" i="1">
                                <a:effectLst/>
                                <a:latin typeface="Cambria Math"/>
                                <a:ea typeface="Calibri"/>
                                <a:cs typeface="Times New Roman"/>
                              </a:rPr>
                              <m:t>+1</m:t>
                            </m:r>
                          </m:sub>
                          <m:sup>
                            <m:r>
                              <a:rPr lang="en-US" sz="2000" i="1">
                                <a:effectLst/>
                                <a:latin typeface="Cambria Math"/>
                                <a:ea typeface="Calibri"/>
                                <a:cs typeface="Times New Roman"/>
                              </a:rPr>
                              <m:t>∞</m:t>
                            </m:r>
                          </m:sup>
                          <m:e>
                            <m:sSup>
                              <m:sSupPr>
                                <m:ctrlPr>
                                  <a:rPr lang="en-US" sz="2000" i="1">
                                    <a:effectLst/>
                                    <a:latin typeface="Cambria Math"/>
                                    <a:ea typeface="Calibri"/>
                                    <a:cs typeface="Times New Roman"/>
                                  </a:rPr>
                                </m:ctrlPr>
                              </m:sSupPr>
                              <m:e>
                                <m:r>
                                  <a:rPr lang="en-US" sz="2000" i="1">
                                    <a:effectLst/>
                                    <a:latin typeface="Cambria Math"/>
                                    <a:ea typeface="Calibri"/>
                                    <a:cs typeface="Times New Roman"/>
                                  </a:rPr>
                                  <m:t>2</m:t>
                                </m:r>
                              </m:e>
                              <m:sup>
                                <m:r>
                                  <a:rPr lang="en-US" sz="2000" i="1">
                                    <a:effectLst/>
                                    <a:latin typeface="Cambria Math"/>
                                    <a:ea typeface="Calibri"/>
                                    <a:cs typeface="Times New Roman"/>
                                  </a:rPr>
                                  <m:t>−</m:t>
                                </m:r>
                                <m:r>
                                  <a:rPr lang="en-US" sz="2000" i="1">
                                    <a:effectLst/>
                                    <a:latin typeface="Cambria Math"/>
                                    <a:ea typeface="Calibri"/>
                                    <a:cs typeface="Times New Roman"/>
                                  </a:rPr>
                                  <m:t>𝑥</m:t>
                                </m:r>
                              </m:sup>
                            </m:sSup>
                          </m:e>
                        </m:nary>
                      </m:e>
                    </m:nary>
                  </m:oMath>
                </a14:m>
                <a:endParaRPr lang="en-US" sz="2000" dirty="0">
                  <a:ea typeface="Calibri"/>
                  <a:cs typeface="Times New Roman"/>
                </a:endParaRPr>
              </a:p>
              <a:p>
                <a:pPr marL="342900" marR="0" lvl="0" indent="-342900" algn="just">
                  <a:lnSpc>
                    <a:spcPct val="150000"/>
                  </a:lnSpc>
                  <a:spcBef>
                    <a:spcPts val="0"/>
                  </a:spcBef>
                  <a:spcAft>
                    <a:spcPts val="0"/>
                  </a:spcAft>
                  <a:buFont typeface="Symbol"/>
                  <a:buBlip>
                    <a:blip r:embed="rId2"/>
                  </a:buBlip>
                </a:pPr>
                <a:r>
                  <a:rPr lang="en-US" sz="2000" dirty="0">
                    <a:effectLst/>
                    <a:latin typeface="Book Antiqua"/>
                    <a:ea typeface="Times New Roman"/>
                    <a:cs typeface="Times New Roman"/>
                  </a:rPr>
                  <a:t>Consider </a:t>
                </a:r>
                <a14:m>
                  <m:oMath xmlns:m="http://schemas.openxmlformats.org/officeDocument/2006/math">
                    <m:nary>
                      <m:naryPr>
                        <m:chr m:val="∑"/>
                        <m:limLoc m:val="subSup"/>
                        <m:ctrlPr>
                          <a:rPr lang="en-US" sz="2000" i="1">
                            <a:effectLst/>
                            <a:latin typeface="Cambria Math"/>
                            <a:ea typeface="Calibri"/>
                            <a:cs typeface="Times New Roman"/>
                          </a:rPr>
                        </m:ctrlPr>
                      </m:naryPr>
                      <m:sub>
                        <m:r>
                          <a:rPr lang="en-US" sz="2000" i="1">
                            <a:effectLst/>
                            <a:latin typeface="Cambria Math"/>
                            <a:ea typeface="Calibri"/>
                            <a:cs typeface="Times New Roman"/>
                          </a:rPr>
                          <m:t>𝑥</m:t>
                        </m:r>
                        <m:r>
                          <a:rPr lang="en-US" sz="2000" i="1">
                            <a:effectLst/>
                            <a:latin typeface="Cambria Math"/>
                            <a:ea typeface="Calibri"/>
                            <a:cs typeface="Times New Roman"/>
                          </a:rPr>
                          <m:t>=</m:t>
                        </m:r>
                        <m:r>
                          <a:rPr lang="en-US" sz="2000" i="1">
                            <a:effectLst/>
                            <a:latin typeface="Cambria Math"/>
                            <a:ea typeface="Calibri"/>
                            <a:cs typeface="Times New Roman"/>
                          </a:rPr>
                          <m:t>𝑦</m:t>
                        </m:r>
                        <m:r>
                          <a:rPr lang="en-US" sz="2000" i="1">
                            <a:effectLst/>
                            <a:latin typeface="Cambria Math"/>
                            <a:ea typeface="Calibri"/>
                            <a:cs typeface="Times New Roman"/>
                          </a:rPr>
                          <m:t>+1</m:t>
                        </m:r>
                      </m:sub>
                      <m:sup>
                        <m:r>
                          <a:rPr lang="en-US" sz="2000" i="1">
                            <a:effectLst/>
                            <a:latin typeface="Cambria Math"/>
                            <a:ea typeface="Calibri"/>
                            <a:cs typeface="Times New Roman"/>
                          </a:rPr>
                          <m:t>∞</m:t>
                        </m:r>
                      </m:sup>
                      <m:e>
                        <m:sSup>
                          <m:sSupPr>
                            <m:ctrlPr>
                              <a:rPr lang="en-US" sz="2000" i="1">
                                <a:effectLst/>
                                <a:latin typeface="Cambria Math"/>
                                <a:ea typeface="Calibri"/>
                                <a:cs typeface="Times New Roman"/>
                              </a:rPr>
                            </m:ctrlPr>
                          </m:sSupPr>
                          <m:e>
                            <m:r>
                              <a:rPr lang="en-US" sz="2000" i="1">
                                <a:effectLst/>
                                <a:latin typeface="Cambria Math"/>
                                <a:ea typeface="Calibri"/>
                                <a:cs typeface="Times New Roman"/>
                              </a:rPr>
                              <m:t>2</m:t>
                            </m:r>
                          </m:e>
                          <m:sup>
                            <m:r>
                              <a:rPr lang="en-US" sz="2000" i="1">
                                <a:effectLst/>
                                <a:latin typeface="Cambria Math"/>
                                <a:ea typeface="Calibri"/>
                                <a:cs typeface="Times New Roman"/>
                              </a:rPr>
                              <m:t>−</m:t>
                            </m:r>
                            <m:r>
                              <a:rPr lang="en-US" sz="2000" i="1">
                                <a:effectLst/>
                                <a:latin typeface="Cambria Math"/>
                                <a:ea typeface="Calibri"/>
                                <a:cs typeface="Times New Roman"/>
                              </a:rPr>
                              <m:t>𝑥</m:t>
                            </m:r>
                          </m:sup>
                        </m:sSup>
                      </m:e>
                    </m:nary>
                    <m:r>
                      <a:rPr lang="en-US" sz="2000" i="1">
                        <a:effectLst/>
                        <a:latin typeface="Cambria Math"/>
                        <a:ea typeface="Calibri"/>
                        <a:cs typeface="Times New Roman"/>
                      </a:rPr>
                      <m:t>=</m:t>
                    </m:r>
                    <m:nary>
                      <m:naryPr>
                        <m:chr m:val="∑"/>
                        <m:limLoc m:val="subSup"/>
                        <m:ctrlPr>
                          <a:rPr lang="en-US" sz="2000" i="1">
                            <a:effectLst/>
                            <a:latin typeface="Cambria Math"/>
                            <a:ea typeface="Calibri"/>
                            <a:cs typeface="Times New Roman"/>
                          </a:rPr>
                        </m:ctrlPr>
                      </m:naryPr>
                      <m:sub>
                        <m:r>
                          <a:rPr lang="en-US" sz="2000" i="1">
                            <a:effectLst/>
                            <a:latin typeface="Cambria Math"/>
                            <a:ea typeface="Calibri"/>
                            <a:cs typeface="Times New Roman"/>
                          </a:rPr>
                          <m:t>𝑥</m:t>
                        </m:r>
                        <m:r>
                          <a:rPr lang="en-US" sz="2000" i="1">
                            <a:effectLst/>
                            <a:latin typeface="Cambria Math"/>
                            <a:ea typeface="Calibri"/>
                            <a:cs typeface="Times New Roman"/>
                          </a:rPr>
                          <m:t>=</m:t>
                        </m:r>
                        <m:r>
                          <a:rPr lang="en-US" sz="2000" i="1">
                            <a:effectLst/>
                            <a:latin typeface="Cambria Math"/>
                            <a:ea typeface="Calibri"/>
                            <a:cs typeface="Times New Roman"/>
                          </a:rPr>
                          <m:t>𝑦</m:t>
                        </m:r>
                        <m:r>
                          <a:rPr lang="en-US" sz="2000" i="1">
                            <a:effectLst/>
                            <a:latin typeface="Cambria Math"/>
                            <a:ea typeface="Calibri"/>
                            <a:cs typeface="Times New Roman"/>
                          </a:rPr>
                          <m:t>+1</m:t>
                        </m:r>
                      </m:sub>
                      <m:sup>
                        <m:r>
                          <a:rPr lang="en-US" sz="2000" i="1">
                            <a:effectLst/>
                            <a:latin typeface="Cambria Math"/>
                            <a:ea typeface="Calibri"/>
                            <a:cs typeface="Times New Roman"/>
                          </a:rPr>
                          <m:t>∞</m:t>
                        </m:r>
                      </m:sup>
                      <m:e>
                        <m:r>
                          <a:rPr lang="en-US" sz="2000" i="1">
                            <a:effectLst/>
                            <a:latin typeface="Cambria Math"/>
                            <a:ea typeface="Calibri"/>
                            <a:cs typeface="Times New Roman"/>
                          </a:rPr>
                          <m:t>(</m:t>
                        </m:r>
                        <m:sSup>
                          <m:sSupPr>
                            <m:ctrlPr>
                              <a:rPr lang="en-US" sz="2000" i="1">
                                <a:effectLst/>
                                <a:latin typeface="Cambria Math"/>
                                <a:ea typeface="Calibri"/>
                                <a:cs typeface="Times New Roman"/>
                              </a:rPr>
                            </m:ctrlPr>
                          </m:sSupPr>
                          <m:e>
                            <m:f>
                              <m:fPr>
                                <m:ctrlPr>
                                  <a:rPr lang="en-US" sz="2000" i="1">
                                    <a:effectLst/>
                                    <a:latin typeface="Cambria Math"/>
                                    <a:ea typeface="Calibri"/>
                                    <a:cs typeface="Times New Roman"/>
                                  </a:rPr>
                                </m:ctrlPr>
                              </m:fPr>
                              <m:num>
                                <m:r>
                                  <a:rPr lang="en-US" sz="2000" i="1">
                                    <a:effectLst/>
                                    <a:latin typeface="Cambria Math"/>
                                    <a:ea typeface="Calibri"/>
                                    <a:cs typeface="Times New Roman"/>
                                  </a:rPr>
                                  <m:t>1</m:t>
                                </m:r>
                              </m:num>
                              <m:den>
                                <m:r>
                                  <a:rPr lang="en-US" sz="2000" i="1">
                                    <a:effectLst/>
                                    <a:latin typeface="Cambria Math"/>
                                    <a:ea typeface="Calibri"/>
                                    <a:cs typeface="Times New Roman"/>
                                  </a:rPr>
                                  <m:t>2</m:t>
                                </m:r>
                              </m:den>
                            </m:f>
                            <m:r>
                              <a:rPr lang="en-US" sz="2000" i="1">
                                <a:effectLst/>
                                <a:latin typeface="Cambria Math"/>
                                <a:ea typeface="Calibri"/>
                                <a:cs typeface="Times New Roman"/>
                              </a:rPr>
                              <m:t>)</m:t>
                            </m:r>
                          </m:e>
                          <m:sup>
                            <m:r>
                              <a:rPr lang="en-US" sz="2000" i="1">
                                <a:effectLst/>
                                <a:latin typeface="Cambria Math"/>
                                <a:ea typeface="Calibri"/>
                                <a:cs typeface="Times New Roman"/>
                              </a:rPr>
                              <m:t>𝑥</m:t>
                            </m:r>
                          </m:sup>
                        </m:sSup>
                        <m:r>
                          <a:rPr lang="en-US" sz="2000" i="1">
                            <a:effectLst/>
                            <a:latin typeface="Cambria Math"/>
                            <a:ea typeface="Calibri"/>
                            <a:cs typeface="Times New Roman"/>
                          </a:rPr>
                          <m:t>=(</m:t>
                        </m:r>
                        <m:sSup>
                          <m:sSupPr>
                            <m:ctrlPr>
                              <a:rPr lang="en-US" sz="2000" i="1">
                                <a:effectLst/>
                                <a:latin typeface="Cambria Math"/>
                                <a:ea typeface="Calibri"/>
                                <a:cs typeface="Times New Roman"/>
                              </a:rPr>
                            </m:ctrlPr>
                          </m:sSupPr>
                          <m:e>
                            <m:f>
                              <m:fPr>
                                <m:ctrlPr>
                                  <a:rPr lang="en-US" sz="2000" i="1">
                                    <a:effectLst/>
                                    <a:latin typeface="Cambria Math"/>
                                    <a:ea typeface="Calibri"/>
                                    <a:cs typeface="Times New Roman"/>
                                  </a:rPr>
                                </m:ctrlPr>
                              </m:fPr>
                              <m:num>
                                <m:r>
                                  <a:rPr lang="en-US" sz="2000" i="1">
                                    <a:effectLst/>
                                    <a:latin typeface="Cambria Math"/>
                                    <a:ea typeface="Calibri"/>
                                    <a:cs typeface="Times New Roman"/>
                                  </a:rPr>
                                  <m:t>1</m:t>
                                </m:r>
                              </m:num>
                              <m:den>
                                <m:r>
                                  <a:rPr lang="en-US" sz="2000" i="1">
                                    <a:effectLst/>
                                    <a:latin typeface="Cambria Math"/>
                                    <a:ea typeface="Calibri"/>
                                    <a:cs typeface="Times New Roman"/>
                                  </a:rPr>
                                  <m:t>2</m:t>
                                </m:r>
                              </m:den>
                            </m:f>
                            <m:r>
                              <a:rPr lang="en-US" sz="2000" i="1">
                                <a:effectLst/>
                                <a:latin typeface="Cambria Math"/>
                                <a:ea typeface="Calibri"/>
                                <a:cs typeface="Times New Roman"/>
                              </a:rPr>
                              <m:t>)</m:t>
                            </m:r>
                          </m:e>
                          <m:sup>
                            <m:r>
                              <a:rPr lang="en-US" sz="2000" i="1">
                                <a:effectLst/>
                                <a:latin typeface="Cambria Math"/>
                                <a:ea typeface="Calibri"/>
                                <a:cs typeface="Times New Roman"/>
                              </a:rPr>
                              <m:t>𝑦</m:t>
                            </m:r>
                            <m:r>
                              <a:rPr lang="en-US" sz="2000" i="1">
                                <a:effectLst/>
                                <a:latin typeface="Cambria Math"/>
                                <a:ea typeface="Calibri"/>
                                <a:cs typeface="Times New Roman"/>
                              </a:rPr>
                              <m:t>+1</m:t>
                            </m:r>
                          </m:sup>
                        </m:sSup>
                        <m:r>
                          <a:rPr lang="en-US" sz="2000" i="1">
                            <a:effectLst/>
                            <a:latin typeface="Cambria Math"/>
                            <a:ea typeface="Calibri"/>
                            <a:cs typeface="Times New Roman"/>
                          </a:rPr>
                          <m:t>+(</m:t>
                        </m:r>
                        <m:sSup>
                          <m:sSupPr>
                            <m:ctrlPr>
                              <a:rPr lang="en-US" sz="2000" i="1">
                                <a:effectLst/>
                                <a:latin typeface="Cambria Math"/>
                                <a:ea typeface="Calibri"/>
                                <a:cs typeface="Times New Roman"/>
                              </a:rPr>
                            </m:ctrlPr>
                          </m:sSupPr>
                          <m:e>
                            <m:f>
                              <m:fPr>
                                <m:ctrlPr>
                                  <a:rPr lang="en-US" sz="2000" i="1">
                                    <a:effectLst/>
                                    <a:latin typeface="Cambria Math"/>
                                    <a:ea typeface="Calibri"/>
                                    <a:cs typeface="Times New Roman"/>
                                  </a:rPr>
                                </m:ctrlPr>
                              </m:fPr>
                              <m:num>
                                <m:r>
                                  <a:rPr lang="en-US" sz="2000" i="1">
                                    <a:effectLst/>
                                    <a:latin typeface="Cambria Math"/>
                                    <a:ea typeface="Calibri"/>
                                    <a:cs typeface="Times New Roman"/>
                                  </a:rPr>
                                  <m:t>1</m:t>
                                </m:r>
                              </m:num>
                              <m:den>
                                <m:r>
                                  <a:rPr lang="en-US" sz="2000" i="1">
                                    <a:effectLst/>
                                    <a:latin typeface="Cambria Math"/>
                                    <a:ea typeface="Calibri"/>
                                    <a:cs typeface="Times New Roman"/>
                                  </a:rPr>
                                  <m:t>2</m:t>
                                </m:r>
                              </m:den>
                            </m:f>
                            <m:r>
                              <a:rPr lang="en-US" sz="2000" i="1">
                                <a:effectLst/>
                                <a:latin typeface="Cambria Math"/>
                                <a:ea typeface="Calibri"/>
                                <a:cs typeface="Times New Roman"/>
                              </a:rPr>
                              <m:t>)</m:t>
                            </m:r>
                          </m:e>
                          <m:sup>
                            <m:r>
                              <a:rPr lang="en-US" sz="2000" i="1">
                                <a:effectLst/>
                                <a:latin typeface="Cambria Math"/>
                                <a:ea typeface="Calibri"/>
                                <a:cs typeface="Times New Roman"/>
                              </a:rPr>
                              <m:t>𝑦</m:t>
                            </m:r>
                            <m:r>
                              <a:rPr lang="en-US" sz="2000" i="1">
                                <a:effectLst/>
                                <a:latin typeface="Cambria Math"/>
                                <a:ea typeface="Calibri"/>
                                <a:cs typeface="Times New Roman"/>
                              </a:rPr>
                              <m:t>+2</m:t>
                            </m:r>
                          </m:sup>
                        </m:sSup>
                        <m:r>
                          <a:rPr lang="en-US" sz="2000" i="1">
                            <a:effectLst/>
                            <a:latin typeface="Cambria Math"/>
                            <a:ea typeface="Calibri"/>
                            <a:cs typeface="Times New Roman"/>
                          </a:rPr>
                          <m:t>+(</m:t>
                        </m:r>
                        <m:sSup>
                          <m:sSupPr>
                            <m:ctrlPr>
                              <a:rPr lang="en-US" sz="2000" i="1">
                                <a:effectLst/>
                                <a:latin typeface="Cambria Math"/>
                                <a:ea typeface="Calibri"/>
                                <a:cs typeface="Times New Roman"/>
                              </a:rPr>
                            </m:ctrlPr>
                          </m:sSupPr>
                          <m:e>
                            <m:f>
                              <m:fPr>
                                <m:ctrlPr>
                                  <a:rPr lang="en-US" sz="2000" i="1">
                                    <a:effectLst/>
                                    <a:latin typeface="Cambria Math"/>
                                    <a:ea typeface="Calibri"/>
                                    <a:cs typeface="Times New Roman"/>
                                  </a:rPr>
                                </m:ctrlPr>
                              </m:fPr>
                              <m:num>
                                <m:r>
                                  <a:rPr lang="en-US" sz="2000" i="1">
                                    <a:effectLst/>
                                    <a:latin typeface="Cambria Math"/>
                                    <a:ea typeface="Calibri"/>
                                    <a:cs typeface="Times New Roman"/>
                                  </a:rPr>
                                  <m:t>1</m:t>
                                </m:r>
                              </m:num>
                              <m:den>
                                <m:r>
                                  <a:rPr lang="en-US" sz="2000" i="1">
                                    <a:effectLst/>
                                    <a:latin typeface="Cambria Math"/>
                                    <a:ea typeface="Calibri"/>
                                    <a:cs typeface="Times New Roman"/>
                                  </a:rPr>
                                  <m:t>2</m:t>
                                </m:r>
                              </m:den>
                            </m:f>
                            <m:r>
                              <a:rPr lang="en-US" sz="2000" i="1">
                                <a:effectLst/>
                                <a:latin typeface="Cambria Math"/>
                                <a:ea typeface="Calibri"/>
                                <a:cs typeface="Times New Roman"/>
                              </a:rPr>
                              <m:t>)</m:t>
                            </m:r>
                          </m:e>
                          <m:sup>
                            <m:r>
                              <a:rPr lang="en-US" sz="2000" i="1">
                                <a:effectLst/>
                                <a:latin typeface="Cambria Math"/>
                                <a:ea typeface="Calibri"/>
                                <a:cs typeface="Times New Roman"/>
                              </a:rPr>
                              <m:t>𝑦</m:t>
                            </m:r>
                            <m:r>
                              <a:rPr lang="en-US" sz="2000" i="1">
                                <a:effectLst/>
                                <a:latin typeface="Cambria Math"/>
                                <a:ea typeface="Calibri"/>
                                <a:cs typeface="Times New Roman"/>
                              </a:rPr>
                              <m:t>+3</m:t>
                            </m:r>
                          </m:sup>
                        </m:sSup>
                        <m:r>
                          <a:rPr lang="en-US" sz="2000" i="1">
                            <a:effectLst/>
                            <a:latin typeface="Cambria Math"/>
                            <a:ea typeface="Calibri"/>
                            <a:cs typeface="Times New Roman"/>
                          </a:rPr>
                          <m:t>+…</m:t>
                        </m:r>
                      </m:e>
                    </m:nary>
                  </m:oMath>
                </a14:m>
                <a:endParaRPr lang="en-US" sz="2000" dirty="0">
                  <a:effectLst/>
                </a:endParaRPr>
              </a:p>
              <a:p>
                <a:pPr marL="457200" marR="0" algn="just">
                  <a:lnSpc>
                    <a:spcPct val="150000"/>
                  </a:lnSpc>
                  <a:spcBef>
                    <a:spcPts val="0"/>
                  </a:spcBef>
                  <a:spcAft>
                    <a:spcPts val="0"/>
                  </a:spcAft>
                </a:pPr>
                <a:r>
                  <a:rPr lang="en-US" sz="2000" dirty="0">
                    <a:effectLst/>
                    <a:latin typeface="Book Antiqua"/>
                    <a:ea typeface="Times New Roman"/>
                    <a:cs typeface="Times New Roman"/>
                  </a:rPr>
                  <a:t>                                   =</a:t>
                </a:r>
                <a14:m>
                  <m:oMath xmlns:m="http://schemas.openxmlformats.org/officeDocument/2006/math">
                    <m:f>
                      <m:fPr>
                        <m:ctrlPr>
                          <a:rPr lang="en-US" sz="2000" i="1">
                            <a:effectLst/>
                            <a:latin typeface="Cambria Math"/>
                            <a:ea typeface="Times New Roman"/>
                            <a:cs typeface="Times New Roman"/>
                          </a:rPr>
                        </m:ctrlPr>
                      </m:fPr>
                      <m:num>
                        <m:r>
                          <a:rPr lang="en-US" sz="2000" i="1">
                            <a:effectLst/>
                            <a:latin typeface="Cambria Math"/>
                            <a:ea typeface="Times New Roman"/>
                            <a:cs typeface="Times New Roman"/>
                          </a:rPr>
                          <m:t>1</m:t>
                        </m:r>
                      </m:num>
                      <m:den>
                        <m:r>
                          <a:rPr lang="en-US" sz="2000" i="1">
                            <a:effectLst/>
                            <a:latin typeface="Cambria Math"/>
                            <a:ea typeface="Times New Roman"/>
                            <a:cs typeface="Times New Roman"/>
                          </a:rPr>
                          <m:t>2</m:t>
                        </m:r>
                      </m:den>
                    </m:f>
                    <m:r>
                      <a:rPr lang="en-US" sz="2000" i="1">
                        <a:effectLst/>
                        <a:latin typeface="Cambria Math"/>
                        <a:ea typeface="Calibri"/>
                        <a:cs typeface="Times New Roman"/>
                      </a:rPr>
                      <m:t>(</m:t>
                    </m:r>
                    <m:sSup>
                      <m:sSupPr>
                        <m:ctrlPr>
                          <a:rPr lang="en-US" sz="2000" i="1">
                            <a:effectLst/>
                            <a:latin typeface="Cambria Math"/>
                            <a:ea typeface="Calibri"/>
                            <a:cs typeface="Times New Roman"/>
                          </a:rPr>
                        </m:ctrlPr>
                      </m:sSupPr>
                      <m:e>
                        <m:f>
                          <m:fPr>
                            <m:ctrlPr>
                              <a:rPr lang="en-US" sz="2000" i="1">
                                <a:effectLst/>
                                <a:latin typeface="Cambria Math"/>
                                <a:ea typeface="Calibri"/>
                                <a:cs typeface="Times New Roman"/>
                              </a:rPr>
                            </m:ctrlPr>
                          </m:fPr>
                          <m:num>
                            <m:r>
                              <a:rPr lang="en-US" sz="2000" i="1">
                                <a:effectLst/>
                                <a:latin typeface="Cambria Math"/>
                                <a:ea typeface="Calibri"/>
                                <a:cs typeface="Times New Roman"/>
                              </a:rPr>
                              <m:t>1</m:t>
                            </m:r>
                          </m:num>
                          <m:den>
                            <m:r>
                              <a:rPr lang="en-US" sz="2000" i="1">
                                <a:effectLst/>
                                <a:latin typeface="Cambria Math"/>
                                <a:ea typeface="Calibri"/>
                                <a:cs typeface="Times New Roman"/>
                              </a:rPr>
                              <m:t>2</m:t>
                            </m:r>
                          </m:den>
                        </m:f>
                        <m:r>
                          <a:rPr lang="en-US" sz="2000" i="1">
                            <a:effectLst/>
                            <a:latin typeface="Cambria Math"/>
                            <a:ea typeface="Calibri"/>
                            <a:cs typeface="Times New Roman"/>
                          </a:rPr>
                          <m:t>)</m:t>
                        </m:r>
                      </m:e>
                      <m:sup>
                        <m:r>
                          <a:rPr lang="en-US" sz="2000" i="1">
                            <a:effectLst/>
                            <a:latin typeface="Cambria Math"/>
                            <a:ea typeface="Calibri"/>
                            <a:cs typeface="Times New Roman"/>
                          </a:rPr>
                          <m:t>𝑦</m:t>
                        </m:r>
                      </m:sup>
                    </m:sSup>
                    <m:r>
                      <a:rPr lang="en-US" sz="2000" i="1">
                        <a:effectLst/>
                        <a:latin typeface="Cambria Math"/>
                        <a:ea typeface="Times New Roman"/>
                        <a:cs typeface="Times New Roman"/>
                      </a:rPr>
                      <m:t>+</m:t>
                    </m:r>
                    <m:f>
                      <m:fPr>
                        <m:ctrlPr>
                          <a:rPr lang="en-US" sz="2000" i="1">
                            <a:effectLst/>
                            <a:latin typeface="Cambria Math"/>
                            <a:ea typeface="Times New Roman"/>
                            <a:cs typeface="Times New Roman"/>
                          </a:rPr>
                        </m:ctrlPr>
                      </m:fPr>
                      <m:num>
                        <m:r>
                          <a:rPr lang="en-US" sz="2000" i="1">
                            <a:effectLst/>
                            <a:latin typeface="Cambria Math"/>
                            <a:ea typeface="Times New Roman"/>
                            <a:cs typeface="Times New Roman"/>
                          </a:rPr>
                          <m:t>1</m:t>
                        </m:r>
                      </m:num>
                      <m:den>
                        <m:r>
                          <a:rPr lang="en-US" sz="2000" i="1">
                            <a:effectLst/>
                            <a:latin typeface="Cambria Math"/>
                            <a:ea typeface="Times New Roman"/>
                            <a:cs typeface="Times New Roman"/>
                          </a:rPr>
                          <m:t>4</m:t>
                        </m:r>
                      </m:den>
                    </m:f>
                    <m:r>
                      <a:rPr lang="en-US" sz="2000" i="1">
                        <a:effectLst/>
                        <a:latin typeface="Cambria Math"/>
                        <a:ea typeface="Calibri"/>
                        <a:cs typeface="Times New Roman"/>
                      </a:rPr>
                      <m:t>(</m:t>
                    </m:r>
                    <m:sSup>
                      <m:sSupPr>
                        <m:ctrlPr>
                          <a:rPr lang="en-US" sz="2000" i="1">
                            <a:effectLst/>
                            <a:latin typeface="Cambria Math"/>
                            <a:ea typeface="Calibri"/>
                            <a:cs typeface="Times New Roman"/>
                          </a:rPr>
                        </m:ctrlPr>
                      </m:sSupPr>
                      <m:e>
                        <m:f>
                          <m:fPr>
                            <m:ctrlPr>
                              <a:rPr lang="en-US" sz="2000" i="1">
                                <a:effectLst/>
                                <a:latin typeface="Cambria Math"/>
                                <a:ea typeface="Calibri"/>
                                <a:cs typeface="Times New Roman"/>
                              </a:rPr>
                            </m:ctrlPr>
                          </m:fPr>
                          <m:num>
                            <m:r>
                              <a:rPr lang="en-US" sz="2000" i="1">
                                <a:effectLst/>
                                <a:latin typeface="Cambria Math"/>
                                <a:ea typeface="Calibri"/>
                                <a:cs typeface="Times New Roman"/>
                              </a:rPr>
                              <m:t>1</m:t>
                            </m:r>
                          </m:num>
                          <m:den>
                            <m:r>
                              <a:rPr lang="en-US" sz="2000" i="1">
                                <a:effectLst/>
                                <a:latin typeface="Cambria Math"/>
                                <a:ea typeface="Calibri"/>
                                <a:cs typeface="Times New Roman"/>
                              </a:rPr>
                              <m:t>2</m:t>
                            </m:r>
                          </m:den>
                        </m:f>
                        <m:r>
                          <a:rPr lang="en-US" sz="2000" i="1">
                            <a:effectLst/>
                            <a:latin typeface="Cambria Math"/>
                            <a:ea typeface="Calibri"/>
                            <a:cs typeface="Times New Roman"/>
                          </a:rPr>
                          <m:t>)</m:t>
                        </m:r>
                      </m:e>
                      <m:sup>
                        <m:r>
                          <a:rPr lang="en-US" sz="2000" i="1">
                            <a:effectLst/>
                            <a:latin typeface="Cambria Math"/>
                            <a:ea typeface="Calibri"/>
                            <a:cs typeface="Times New Roman"/>
                          </a:rPr>
                          <m:t>𝑦</m:t>
                        </m:r>
                      </m:sup>
                    </m:sSup>
                    <m:r>
                      <a:rPr lang="en-US" sz="2000" i="1">
                        <a:effectLst/>
                        <a:latin typeface="Cambria Math"/>
                        <a:ea typeface="Times New Roman"/>
                        <a:cs typeface="Times New Roman"/>
                      </a:rPr>
                      <m:t>+</m:t>
                    </m:r>
                    <m:f>
                      <m:fPr>
                        <m:ctrlPr>
                          <a:rPr lang="en-US" sz="2000" i="1">
                            <a:effectLst/>
                            <a:latin typeface="Cambria Math"/>
                            <a:ea typeface="Times New Roman"/>
                            <a:cs typeface="Times New Roman"/>
                          </a:rPr>
                        </m:ctrlPr>
                      </m:fPr>
                      <m:num>
                        <m:r>
                          <a:rPr lang="en-US" sz="2000" i="1">
                            <a:effectLst/>
                            <a:latin typeface="Cambria Math"/>
                            <a:ea typeface="Times New Roman"/>
                            <a:cs typeface="Times New Roman"/>
                          </a:rPr>
                          <m:t>1</m:t>
                        </m:r>
                      </m:num>
                      <m:den>
                        <m:r>
                          <a:rPr lang="en-US" sz="2000" i="1">
                            <a:effectLst/>
                            <a:latin typeface="Cambria Math"/>
                            <a:ea typeface="Times New Roman"/>
                            <a:cs typeface="Times New Roman"/>
                          </a:rPr>
                          <m:t>8</m:t>
                        </m:r>
                      </m:den>
                    </m:f>
                    <m:r>
                      <a:rPr lang="en-US" sz="2000" i="1">
                        <a:effectLst/>
                        <a:latin typeface="Cambria Math"/>
                        <a:ea typeface="Calibri"/>
                        <a:cs typeface="Times New Roman"/>
                      </a:rPr>
                      <m:t>(</m:t>
                    </m:r>
                    <m:sSup>
                      <m:sSupPr>
                        <m:ctrlPr>
                          <a:rPr lang="en-US" sz="2000" i="1">
                            <a:effectLst/>
                            <a:latin typeface="Cambria Math"/>
                            <a:ea typeface="Calibri"/>
                            <a:cs typeface="Times New Roman"/>
                          </a:rPr>
                        </m:ctrlPr>
                      </m:sSupPr>
                      <m:e>
                        <m:f>
                          <m:fPr>
                            <m:ctrlPr>
                              <a:rPr lang="en-US" sz="2000" i="1">
                                <a:effectLst/>
                                <a:latin typeface="Cambria Math"/>
                                <a:ea typeface="Calibri"/>
                                <a:cs typeface="Times New Roman"/>
                              </a:rPr>
                            </m:ctrlPr>
                          </m:fPr>
                          <m:num>
                            <m:r>
                              <a:rPr lang="en-US" sz="2000" i="1">
                                <a:effectLst/>
                                <a:latin typeface="Cambria Math"/>
                                <a:ea typeface="Calibri"/>
                                <a:cs typeface="Times New Roman"/>
                              </a:rPr>
                              <m:t>1</m:t>
                            </m:r>
                          </m:num>
                          <m:den>
                            <m:r>
                              <a:rPr lang="en-US" sz="2000" i="1">
                                <a:effectLst/>
                                <a:latin typeface="Cambria Math"/>
                                <a:ea typeface="Calibri"/>
                                <a:cs typeface="Times New Roman"/>
                              </a:rPr>
                              <m:t>2</m:t>
                            </m:r>
                          </m:den>
                        </m:f>
                        <m:r>
                          <a:rPr lang="en-US" sz="2000" i="1">
                            <a:effectLst/>
                            <a:latin typeface="Cambria Math"/>
                            <a:ea typeface="Calibri"/>
                            <a:cs typeface="Times New Roman"/>
                          </a:rPr>
                          <m:t>)</m:t>
                        </m:r>
                      </m:e>
                      <m:sup>
                        <m:r>
                          <a:rPr lang="en-US" sz="2000" i="1">
                            <a:effectLst/>
                            <a:latin typeface="Cambria Math"/>
                            <a:ea typeface="Calibri"/>
                            <a:cs typeface="Times New Roman"/>
                          </a:rPr>
                          <m:t>𝑦</m:t>
                        </m:r>
                      </m:sup>
                    </m:sSup>
                    <m:r>
                      <a:rPr lang="en-US" sz="2000" i="1">
                        <a:effectLst/>
                        <a:latin typeface="Cambria Math"/>
                        <a:ea typeface="Times New Roman"/>
                        <a:cs typeface="Times New Roman"/>
                      </a:rPr>
                      <m:t>+</m:t>
                    </m:r>
                    <m:f>
                      <m:fPr>
                        <m:ctrlPr>
                          <a:rPr lang="en-US" sz="2000" i="1">
                            <a:effectLst/>
                            <a:latin typeface="Cambria Math"/>
                            <a:ea typeface="Times New Roman"/>
                            <a:cs typeface="Times New Roman"/>
                          </a:rPr>
                        </m:ctrlPr>
                      </m:fPr>
                      <m:num>
                        <m:r>
                          <a:rPr lang="en-US" sz="2000" i="1">
                            <a:effectLst/>
                            <a:latin typeface="Cambria Math"/>
                            <a:ea typeface="Times New Roman"/>
                            <a:cs typeface="Times New Roman"/>
                          </a:rPr>
                          <m:t>1</m:t>
                        </m:r>
                      </m:num>
                      <m:den>
                        <m:r>
                          <a:rPr lang="en-US" sz="2000" i="1">
                            <a:effectLst/>
                            <a:latin typeface="Cambria Math"/>
                            <a:ea typeface="Times New Roman"/>
                            <a:cs typeface="Times New Roman"/>
                          </a:rPr>
                          <m:t>16</m:t>
                        </m:r>
                      </m:den>
                    </m:f>
                    <m:r>
                      <a:rPr lang="en-US" sz="2000" i="1">
                        <a:effectLst/>
                        <a:latin typeface="Cambria Math"/>
                        <a:ea typeface="Calibri"/>
                        <a:cs typeface="Times New Roman"/>
                      </a:rPr>
                      <m:t>(</m:t>
                    </m:r>
                    <m:sSup>
                      <m:sSupPr>
                        <m:ctrlPr>
                          <a:rPr lang="en-US" sz="2000" i="1">
                            <a:effectLst/>
                            <a:latin typeface="Cambria Math"/>
                            <a:ea typeface="Calibri"/>
                            <a:cs typeface="Times New Roman"/>
                          </a:rPr>
                        </m:ctrlPr>
                      </m:sSupPr>
                      <m:e>
                        <m:f>
                          <m:fPr>
                            <m:ctrlPr>
                              <a:rPr lang="en-US" sz="2000" i="1">
                                <a:effectLst/>
                                <a:latin typeface="Cambria Math"/>
                                <a:ea typeface="Calibri"/>
                                <a:cs typeface="Times New Roman"/>
                              </a:rPr>
                            </m:ctrlPr>
                          </m:fPr>
                          <m:num>
                            <m:r>
                              <a:rPr lang="en-US" sz="2000" i="1">
                                <a:effectLst/>
                                <a:latin typeface="Cambria Math"/>
                                <a:ea typeface="Calibri"/>
                                <a:cs typeface="Times New Roman"/>
                              </a:rPr>
                              <m:t>1</m:t>
                            </m:r>
                          </m:num>
                          <m:den>
                            <m:r>
                              <a:rPr lang="en-US" sz="2000" i="1">
                                <a:effectLst/>
                                <a:latin typeface="Cambria Math"/>
                                <a:ea typeface="Calibri"/>
                                <a:cs typeface="Times New Roman"/>
                              </a:rPr>
                              <m:t>2</m:t>
                            </m:r>
                          </m:den>
                        </m:f>
                        <m:r>
                          <a:rPr lang="en-US" sz="2000" i="1">
                            <a:effectLst/>
                            <a:latin typeface="Cambria Math"/>
                            <a:ea typeface="Calibri"/>
                            <a:cs typeface="Times New Roman"/>
                          </a:rPr>
                          <m:t>)</m:t>
                        </m:r>
                      </m:e>
                      <m:sup>
                        <m:r>
                          <a:rPr lang="en-US" sz="2000" i="1">
                            <a:effectLst/>
                            <a:latin typeface="Cambria Math"/>
                            <a:ea typeface="Calibri"/>
                            <a:cs typeface="Times New Roman"/>
                          </a:rPr>
                          <m:t>𝑦</m:t>
                        </m:r>
                      </m:sup>
                    </m:sSup>
                    <m:r>
                      <a:rPr lang="en-US" sz="2000" i="1">
                        <a:effectLst/>
                        <a:latin typeface="Cambria Math"/>
                        <a:ea typeface="Calibri"/>
                        <a:cs typeface="Times New Roman"/>
                      </a:rPr>
                      <m:t>+…</m:t>
                    </m:r>
                  </m:oMath>
                </a14:m>
                <a:endParaRPr lang="en-US" sz="2000" dirty="0">
                  <a:effectLst/>
                </a:endParaRPr>
              </a:p>
              <a:p>
                <a:pPr marL="457200" marR="0" algn="just">
                  <a:lnSpc>
                    <a:spcPct val="150000"/>
                  </a:lnSpc>
                  <a:spcBef>
                    <a:spcPts val="0"/>
                  </a:spcBef>
                  <a:spcAft>
                    <a:spcPts val="0"/>
                  </a:spcAft>
                </a:pPr>
                <a:r>
                  <a:rPr lang="en-US" sz="2000" dirty="0">
                    <a:effectLst/>
                    <a:latin typeface="Book Antiqua"/>
                    <a:ea typeface="Times New Roman"/>
                    <a:cs typeface="Times New Roman"/>
                  </a:rPr>
                  <a:t>                                           =</a:t>
                </a:r>
                <a14:m>
                  <m:oMath xmlns:m="http://schemas.openxmlformats.org/officeDocument/2006/math">
                    <m:r>
                      <a:rPr lang="en-US" sz="2000" i="1">
                        <a:effectLst/>
                        <a:latin typeface="Cambria Math"/>
                        <a:ea typeface="Calibri"/>
                        <a:cs typeface="Times New Roman"/>
                      </a:rPr>
                      <m:t>(</m:t>
                    </m:r>
                    <m:sSup>
                      <m:sSupPr>
                        <m:ctrlPr>
                          <a:rPr lang="en-US" sz="2000" i="1">
                            <a:effectLst/>
                            <a:latin typeface="Cambria Math"/>
                            <a:ea typeface="Calibri"/>
                            <a:cs typeface="Times New Roman"/>
                          </a:rPr>
                        </m:ctrlPr>
                      </m:sSupPr>
                      <m:e>
                        <m:f>
                          <m:fPr>
                            <m:ctrlPr>
                              <a:rPr lang="en-US" sz="2000" i="1">
                                <a:effectLst/>
                                <a:latin typeface="Cambria Math"/>
                                <a:ea typeface="Calibri"/>
                                <a:cs typeface="Times New Roman"/>
                              </a:rPr>
                            </m:ctrlPr>
                          </m:fPr>
                          <m:num>
                            <m:r>
                              <a:rPr lang="en-US" sz="2000" i="1">
                                <a:effectLst/>
                                <a:latin typeface="Cambria Math"/>
                                <a:ea typeface="Calibri"/>
                                <a:cs typeface="Times New Roman"/>
                              </a:rPr>
                              <m:t>1</m:t>
                            </m:r>
                          </m:num>
                          <m:den>
                            <m:r>
                              <a:rPr lang="en-US" sz="2000" i="1">
                                <a:effectLst/>
                                <a:latin typeface="Cambria Math"/>
                                <a:ea typeface="Calibri"/>
                                <a:cs typeface="Times New Roman"/>
                              </a:rPr>
                              <m:t>2</m:t>
                            </m:r>
                          </m:den>
                        </m:f>
                        <m:r>
                          <a:rPr lang="en-US" sz="2000" i="1">
                            <a:effectLst/>
                            <a:latin typeface="Cambria Math"/>
                            <a:ea typeface="Calibri"/>
                            <a:cs typeface="Times New Roman"/>
                          </a:rPr>
                          <m:t>)</m:t>
                        </m:r>
                      </m:e>
                      <m:sup>
                        <m:r>
                          <a:rPr lang="en-US" sz="2000" i="1">
                            <a:effectLst/>
                            <a:latin typeface="Cambria Math"/>
                            <a:ea typeface="Calibri"/>
                            <a:cs typeface="Times New Roman"/>
                          </a:rPr>
                          <m:t>𝑦</m:t>
                        </m:r>
                      </m:sup>
                    </m:sSup>
                    <m:f>
                      <m:fPr>
                        <m:ctrlPr>
                          <a:rPr lang="en-US" sz="2000" i="1">
                            <a:effectLst/>
                            <a:latin typeface="Cambria Math"/>
                            <a:ea typeface="Times New Roman"/>
                            <a:cs typeface="Times New Roman"/>
                          </a:rPr>
                        </m:ctrlPr>
                      </m:fPr>
                      <m:num>
                        <m:r>
                          <a:rPr lang="en-US" sz="2000" i="1">
                            <a:effectLst/>
                            <a:latin typeface="Cambria Math"/>
                            <a:ea typeface="Times New Roman"/>
                            <a:cs typeface="Times New Roman"/>
                          </a:rPr>
                          <m:t>1</m:t>
                        </m:r>
                      </m:num>
                      <m:den>
                        <m:r>
                          <a:rPr lang="en-US" sz="2000" i="1">
                            <a:effectLst/>
                            <a:latin typeface="Cambria Math"/>
                            <a:ea typeface="Times New Roman"/>
                            <a:cs typeface="Times New Roman"/>
                          </a:rPr>
                          <m:t>2</m:t>
                        </m:r>
                      </m:den>
                    </m:f>
                    <m:d>
                      <m:dPr>
                        <m:ctrlPr>
                          <a:rPr lang="en-US" sz="2000" i="1">
                            <a:effectLst/>
                            <a:latin typeface="Cambria Math"/>
                            <a:ea typeface="Times New Roman"/>
                            <a:cs typeface="Times New Roman"/>
                          </a:rPr>
                        </m:ctrlPr>
                      </m:dPr>
                      <m:e>
                        <m:f>
                          <m:fPr>
                            <m:ctrlPr>
                              <a:rPr lang="en-US" sz="2000" i="1">
                                <a:effectLst/>
                                <a:latin typeface="Cambria Math"/>
                                <a:ea typeface="Times New Roman"/>
                                <a:cs typeface="Times New Roman"/>
                              </a:rPr>
                            </m:ctrlPr>
                          </m:fPr>
                          <m:num>
                            <m:r>
                              <a:rPr lang="en-US" sz="2000" i="1">
                                <a:effectLst/>
                                <a:latin typeface="Cambria Math"/>
                                <a:ea typeface="Times New Roman"/>
                                <a:cs typeface="Times New Roman"/>
                              </a:rPr>
                              <m:t>1</m:t>
                            </m:r>
                          </m:num>
                          <m:den>
                            <m:r>
                              <a:rPr lang="en-US" sz="2000" i="1">
                                <a:effectLst/>
                                <a:latin typeface="Cambria Math"/>
                                <a:ea typeface="Times New Roman"/>
                                <a:cs typeface="Times New Roman"/>
                              </a:rPr>
                              <m:t>1−</m:t>
                            </m:r>
                            <m:f>
                              <m:fPr>
                                <m:ctrlPr>
                                  <a:rPr lang="en-US" sz="2000" i="1">
                                    <a:effectLst/>
                                    <a:latin typeface="Cambria Math"/>
                                    <a:ea typeface="Times New Roman"/>
                                    <a:cs typeface="Times New Roman"/>
                                  </a:rPr>
                                </m:ctrlPr>
                              </m:fPr>
                              <m:num>
                                <m:r>
                                  <a:rPr lang="en-US" sz="2000" i="1">
                                    <a:effectLst/>
                                    <a:latin typeface="Cambria Math"/>
                                    <a:ea typeface="Times New Roman"/>
                                    <a:cs typeface="Times New Roman"/>
                                  </a:rPr>
                                  <m:t>1</m:t>
                                </m:r>
                              </m:num>
                              <m:den>
                                <m:r>
                                  <a:rPr lang="en-US" sz="2000" i="1">
                                    <a:effectLst/>
                                    <a:latin typeface="Cambria Math"/>
                                    <a:ea typeface="Times New Roman"/>
                                    <a:cs typeface="Times New Roman"/>
                                  </a:rPr>
                                  <m:t>2</m:t>
                                </m:r>
                              </m:den>
                            </m:f>
                          </m:den>
                        </m:f>
                      </m:e>
                    </m:d>
                    <m:r>
                      <a:rPr lang="en-US" sz="2000" i="1">
                        <a:effectLst/>
                        <a:latin typeface="Cambria Math"/>
                        <a:ea typeface="Times New Roman"/>
                        <a:cs typeface="Times New Roman"/>
                      </a:rPr>
                      <m:t>=</m:t>
                    </m:r>
                    <m:sSup>
                      <m:sSupPr>
                        <m:ctrlPr>
                          <a:rPr lang="en-US" sz="2000" i="1">
                            <a:effectLst/>
                            <a:latin typeface="Cambria Math"/>
                            <a:ea typeface="Calibri"/>
                            <a:cs typeface="Times New Roman"/>
                          </a:rPr>
                        </m:ctrlPr>
                      </m:sSupPr>
                      <m:e>
                        <m:r>
                          <a:rPr lang="en-US" sz="2000" i="1">
                            <a:effectLst/>
                            <a:latin typeface="Cambria Math"/>
                            <a:ea typeface="Calibri"/>
                            <a:cs typeface="Times New Roman"/>
                          </a:rPr>
                          <m:t>2</m:t>
                        </m:r>
                      </m:e>
                      <m:sup>
                        <m:r>
                          <a:rPr lang="en-US" sz="2000" i="1">
                            <a:effectLst/>
                            <a:latin typeface="Cambria Math"/>
                            <a:ea typeface="Calibri"/>
                            <a:cs typeface="Times New Roman"/>
                          </a:rPr>
                          <m:t>−</m:t>
                        </m:r>
                        <m:r>
                          <a:rPr lang="en-US" sz="2000" i="1">
                            <a:effectLst/>
                            <a:latin typeface="Cambria Math"/>
                            <a:ea typeface="Calibri"/>
                            <a:cs typeface="Times New Roman"/>
                          </a:rPr>
                          <m:t>𝑦</m:t>
                        </m:r>
                      </m:sup>
                    </m:sSup>
                  </m:oMath>
                </a14:m>
                <a:endParaRPr lang="en-US" sz="2000" dirty="0">
                  <a:effectLst/>
                </a:endParaRPr>
              </a:p>
              <a:p>
                <a:pPr algn="just">
                  <a:lnSpc>
                    <a:spcPct val="150000"/>
                  </a:lnSpc>
                </a:pPr>
                <a:r>
                  <a:rPr lang="en-US" sz="2000" dirty="0">
                    <a:effectLst/>
                    <a:latin typeface="Cambria"/>
                    <a:ea typeface="Times New Roman"/>
                    <a:cs typeface="Times New Roman"/>
                  </a:rPr>
                  <a:t>⇒</a:t>
                </a:r>
                <a14:m>
                  <m:oMath xmlns:m="http://schemas.openxmlformats.org/officeDocument/2006/math">
                    <m:nary>
                      <m:naryPr>
                        <m:chr m:val="∑"/>
                        <m:limLoc m:val="undOvr"/>
                        <m:ctrlPr>
                          <a:rPr lang="en-US" sz="2000" i="1">
                            <a:effectLst/>
                            <a:latin typeface="Cambria Math"/>
                            <a:ea typeface="Calibri"/>
                            <a:cs typeface="Times New Roman"/>
                          </a:rPr>
                        </m:ctrlPr>
                      </m:naryPr>
                      <m:sub>
                        <m:r>
                          <a:rPr lang="en-US" sz="2000" i="1">
                            <a:effectLst/>
                            <a:latin typeface="Cambria Math"/>
                            <a:ea typeface="Calibri"/>
                            <a:cs typeface="Times New Roman"/>
                          </a:rPr>
                          <m:t>𝑦</m:t>
                        </m:r>
                        <m:r>
                          <a:rPr lang="en-US" sz="2000" i="1">
                            <a:effectLst/>
                            <a:latin typeface="Cambria Math"/>
                            <a:ea typeface="Calibri"/>
                            <a:cs typeface="Times New Roman"/>
                          </a:rPr>
                          <m:t>=1</m:t>
                        </m:r>
                      </m:sub>
                      <m:sup>
                        <m:r>
                          <a:rPr lang="en-US" sz="2000" i="1">
                            <a:effectLst/>
                            <a:latin typeface="Cambria Math"/>
                            <a:ea typeface="Calibri"/>
                            <a:cs typeface="Times New Roman"/>
                          </a:rPr>
                          <m:t>∞</m:t>
                        </m:r>
                      </m:sup>
                      <m:e>
                        <m:nary>
                          <m:naryPr>
                            <m:chr m:val="∑"/>
                            <m:limLoc m:val="subSup"/>
                            <m:ctrlPr>
                              <a:rPr lang="en-US" sz="2000" i="1">
                                <a:effectLst/>
                                <a:latin typeface="Cambria Math"/>
                                <a:ea typeface="Calibri"/>
                                <a:cs typeface="Times New Roman"/>
                              </a:rPr>
                            </m:ctrlPr>
                          </m:naryPr>
                          <m:sub>
                            <m:r>
                              <a:rPr lang="en-US" sz="2000" i="1">
                                <a:effectLst/>
                                <a:latin typeface="Cambria Math"/>
                                <a:ea typeface="Calibri"/>
                                <a:cs typeface="Times New Roman"/>
                              </a:rPr>
                              <m:t>𝑥</m:t>
                            </m:r>
                            <m:r>
                              <a:rPr lang="en-US" sz="2000" i="1">
                                <a:effectLst/>
                                <a:latin typeface="Cambria Math"/>
                                <a:ea typeface="Calibri"/>
                                <a:cs typeface="Times New Roman"/>
                              </a:rPr>
                              <m:t>=</m:t>
                            </m:r>
                            <m:r>
                              <a:rPr lang="en-US" sz="2000" i="1">
                                <a:effectLst/>
                                <a:latin typeface="Cambria Math"/>
                                <a:ea typeface="Calibri"/>
                                <a:cs typeface="Times New Roman"/>
                              </a:rPr>
                              <m:t>𝑦</m:t>
                            </m:r>
                            <m:r>
                              <a:rPr lang="en-US" sz="2000" i="1">
                                <a:effectLst/>
                                <a:latin typeface="Cambria Math"/>
                                <a:ea typeface="Calibri"/>
                                <a:cs typeface="Times New Roman"/>
                              </a:rPr>
                              <m:t>+1</m:t>
                            </m:r>
                          </m:sub>
                          <m:sup>
                            <m:r>
                              <a:rPr lang="en-US" sz="2000" i="1">
                                <a:effectLst/>
                                <a:latin typeface="Cambria Math"/>
                                <a:ea typeface="Calibri"/>
                                <a:cs typeface="Times New Roman"/>
                              </a:rPr>
                              <m:t>∞</m:t>
                            </m:r>
                          </m:sup>
                          <m:e>
                            <m:sSup>
                              <m:sSupPr>
                                <m:ctrlPr>
                                  <a:rPr lang="en-US" sz="2000" i="1">
                                    <a:effectLst/>
                                    <a:latin typeface="Cambria Math"/>
                                    <a:ea typeface="Calibri"/>
                                    <a:cs typeface="Times New Roman"/>
                                  </a:rPr>
                                </m:ctrlPr>
                              </m:sSupPr>
                              <m:e>
                                <m:r>
                                  <a:rPr lang="en-US" sz="2000" i="1">
                                    <a:effectLst/>
                                    <a:latin typeface="Cambria Math"/>
                                    <a:ea typeface="Calibri"/>
                                    <a:cs typeface="Times New Roman"/>
                                  </a:rPr>
                                  <m:t>2</m:t>
                                </m:r>
                              </m:e>
                              <m:sup>
                                <m:r>
                                  <a:rPr lang="en-US" sz="2000" i="1">
                                    <a:effectLst/>
                                    <a:latin typeface="Cambria Math"/>
                                    <a:ea typeface="Calibri"/>
                                    <a:cs typeface="Times New Roman"/>
                                  </a:rPr>
                                  <m:t>−</m:t>
                                </m:r>
                                <m:d>
                                  <m:dPr>
                                    <m:ctrlPr>
                                      <a:rPr lang="en-US" sz="2000" i="1">
                                        <a:effectLst/>
                                        <a:latin typeface="Cambria Math"/>
                                        <a:ea typeface="Calibri"/>
                                        <a:cs typeface="Times New Roman"/>
                                      </a:rPr>
                                    </m:ctrlPr>
                                  </m:dPr>
                                  <m:e>
                                    <m:r>
                                      <a:rPr lang="en-US" sz="2000" i="1">
                                        <a:effectLst/>
                                        <a:latin typeface="Cambria Math"/>
                                        <a:ea typeface="Calibri"/>
                                        <a:cs typeface="Times New Roman"/>
                                      </a:rPr>
                                      <m:t>𝑥</m:t>
                                    </m:r>
                                    <m:r>
                                      <a:rPr lang="en-US" sz="2000" i="1">
                                        <a:effectLst/>
                                        <a:latin typeface="Cambria Math"/>
                                        <a:ea typeface="Calibri"/>
                                        <a:cs typeface="Times New Roman"/>
                                      </a:rPr>
                                      <m:t>+</m:t>
                                    </m:r>
                                    <m:r>
                                      <a:rPr lang="en-US" sz="2000" i="1">
                                        <a:effectLst/>
                                        <a:latin typeface="Cambria Math"/>
                                        <a:ea typeface="Calibri"/>
                                        <a:cs typeface="Times New Roman"/>
                                      </a:rPr>
                                      <m:t>𝑦</m:t>
                                    </m:r>
                                  </m:e>
                                </m:d>
                              </m:sup>
                            </m:sSup>
                          </m:e>
                        </m:nary>
                      </m:e>
                    </m:nary>
                    <m:r>
                      <a:rPr lang="en-US" sz="2000" i="1">
                        <a:effectLst/>
                        <a:latin typeface="Cambria Math"/>
                        <a:ea typeface="Calibri"/>
                        <a:cs typeface="Times New Roman"/>
                      </a:rPr>
                      <m:t>=</m:t>
                    </m:r>
                    <m:nary>
                      <m:naryPr>
                        <m:chr m:val="∑"/>
                        <m:limLoc m:val="undOvr"/>
                        <m:ctrlPr>
                          <a:rPr lang="en-US" sz="2000" i="1">
                            <a:effectLst/>
                            <a:latin typeface="Cambria Math"/>
                            <a:ea typeface="Calibri"/>
                            <a:cs typeface="Times New Roman"/>
                          </a:rPr>
                        </m:ctrlPr>
                      </m:naryPr>
                      <m:sub>
                        <m:r>
                          <a:rPr lang="en-US" sz="2000" i="1">
                            <a:effectLst/>
                            <a:latin typeface="Cambria Math"/>
                            <a:ea typeface="Calibri"/>
                            <a:cs typeface="Times New Roman"/>
                          </a:rPr>
                          <m:t>𝑦</m:t>
                        </m:r>
                        <m:r>
                          <a:rPr lang="en-US" sz="2000" i="1">
                            <a:effectLst/>
                            <a:latin typeface="Cambria Math"/>
                            <a:ea typeface="Calibri"/>
                            <a:cs typeface="Times New Roman"/>
                          </a:rPr>
                          <m:t>=1</m:t>
                        </m:r>
                      </m:sub>
                      <m:sup>
                        <m:r>
                          <a:rPr lang="en-US" sz="2000" i="1">
                            <a:effectLst/>
                            <a:latin typeface="Cambria Math"/>
                            <a:ea typeface="Calibri"/>
                            <a:cs typeface="Times New Roman"/>
                          </a:rPr>
                          <m:t>∞</m:t>
                        </m:r>
                      </m:sup>
                      <m:e>
                        <m:sSup>
                          <m:sSupPr>
                            <m:ctrlPr>
                              <a:rPr lang="en-US" sz="2000" i="1">
                                <a:effectLst/>
                                <a:latin typeface="Cambria Math"/>
                                <a:ea typeface="Calibri"/>
                                <a:cs typeface="Times New Roman"/>
                              </a:rPr>
                            </m:ctrlPr>
                          </m:sSupPr>
                          <m:e>
                            <m:r>
                              <a:rPr lang="en-US" sz="2000" i="1">
                                <a:effectLst/>
                                <a:latin typeface="Cambria Math"/>
                                <a:ea typeface="Calibri"/>
                                <a:cs typeface="Times New Roman"/>
                              </a:rPr>
                              <m:t>2</m:t>
                            </m:r>
                          </m:e>
                          <m:sup>
                            <m:r>
                              <a:rPr lang="en-US" sz="2000" i="1">
                                <a:effectLst/>
                                <a:latin typeface="Cambria Math"/>
                                <a:ea typeface="Calibri"/>
                                <a:cs typeface="Times New Roman"/>
                              </a:rPr>
                              <m:t>−</m:t>
                            </m:r>
                            <m:r>
                              <a:rPr lang="en-US" sz="2000" i="1">
                                <a:effectLst/>
                                <a:latin typeface="Cambria Math"/>
                                <a:ea typeface="Calibri"/>
                                <a:cs typeface="Times New Roman"/>
                              </a:rPr>
                              <m:t>𝑦</m:t>
                            </m:r>
                          </m:sup>
                        </m:sSup>
                        <m:nary>
                          <m:naryPr>
                            <m:chr m:val="∑"/>
                            <m:limLoc m:val="subSup"/>
                            <m:ctrlPr>
                              <a:rPr lang="en-US" sz="2000" i="1">
                                <a:effectLst/>
                                <a:latin typeface="Cambria Math"/>
                                <a:ea typeface="Calibri"/>
                                <a:cs typeface="Times New Roman"/>
                              </a:rPr>
                            </m:ctrlPr>
                          </m:naryPr>
                          <m:sub>
                            <m:r>
                              <a:rPr lang="en-US" sz="2000" i="1">
                                <a:effectLst/>
                                <a:latin typeface="Cambria Math"/>
                                <a:ea typeface="Calibri"/>
                                <a:cs typeface="Times New Roman"/>
                              </a:rPr>
                              <m:t>𝑥</m:t>
                            </m:r>
                            <m:r>
                              <a:rPr lang="en-US" sz="2000" i="1">
                                <a:effectLst/>
                                <a:latin typeface="Cambria Math"/>
                                <a:ea typeface="Calibri"/>
                                <a:cs typeface="Times New Roman"/>
                              </a:rPr>
                              <m:t>=</m:t>
                            </m:r>
                            <m:r>
                              <a:rPr lang="en-US" sz="2000" i="1">
                                <a:effectLst/>
                                <a:latin typeface="Cambria Math"/>
                                <a:ea typeface="Calibri"/>
                                <a:cs typeface="Times New Roman"/>
                              </a:rPr>
                              <m:t>𝑦</m:t>
                            </m:r>
                            <m:r>
                              <a:rPr lang="en-US" sz="2000" i="1">
                                <a:effectLst/>
                                <a:latin typeface="Cambria Math"/>
                                <a:ea typeface="Calibri"/>
                                <a:cs typeface="Times New Roman"/>
                              </a:rPr>
                              <m:t>+1</m:t>
                            </m:r>
                          </m:sub>
                          <m:sup>
                            <m:r>
                              <a:rPr lang="en-US" sz="2000" i="1">
                                <a:effectLst/>
                                <a:latin typeface="Cambria Math"/>
                                <a:ea typeface="Calibri"/>
                                <a:cs typeface="Times New Roman"/>
                              </a:rPr>
                              <m:t>∞</m:t>
                            </m:r>
                          </m:sup>
                          <m:e>
                            <m:sSup>
                              <m:sSupPr>
                                <m:ctrlPr>
                                  <a:rPr lang="en-US" sz="2000" i="1">
                                    <a:effectLst/>
                                    <a:latin typeface="Cambria Math"/>
                                    <a:ea typeface="Calibri"/>
                                    <a:cs typeface="Times New Roman"/>
                                  </a:rPr>
                                </m:ctrlPr>
                              </m:sSupPr>
                              <m:e>
                                <m:r>
                                  <a:rPr lang="en-US" sz="2000" i="1">
                                    <a:effectLst/>
                                    <a:latin typeface="Cambria Math"/>
                                    <a:ea typeface="Calibri"/>
                                    <a:cs typeface="Times New Roman"/>
                                  </a:rPr>
                                  <m:t>2</m:t>
                                </m:r>
                              </m:e>
                              <m:sup>
                                <m:r>
                                  <a:rPr lang="en-US" sz="2000" i="1">
                                    <a:effectLst/>
                                    <a:latin typeface="Cambria Math"/>
                                    <a:ea typeface="Calibri"/>
                                    <a:cs typeface="Times New Roman"/>
                                  </a:rPr>
                                  <m:t>−</m:t>
                                </m:r>
                                <m:r>
                                  <a:rPr lang="en-US" sz="2000" i="1">
                                    <a:effectLst/>
                                    <a:latin typeface="Cambria Math"/>
                                    <a:ea typeface="Calibri"/>
                                    <a:cs typeface="Times New Roman"/>
                                  </a:rPr>
                                  <m:t>𝑥</m:t>
                                </m:r>
                              </m:sup>
                            </m:sSup>
                          </m:e>
                        </m:nary>
                      </m:e>
                    </m:nary>
                    <m:r>
                      <a:rPr lang="en-US" sz="2000" i="1">
                        <a:effectLst/>
                        <a:latin typeface="Cambria Math"/>
                        <a:ea typeface="Calibri"/>
                        <a:cs typeface="Times New Roman"/>
                      </a:rPr>
                      <m:t>=</m:t>
                    </m:r>
                    <m:nary>
                      <m:naryPr>
                        <m:chr m:val="∑"/>
                        <m:limLoc m:val="undOvr"/>
                        <m:ctrlPr>
                          <a:rPr lang="en-US" sz="2000" i="1">
                            <a:effectLst/>
                            <a:latin typeface="Cambria Math"/>
                            <a:ea typeface="Calibri"/>
                            <a:cs typeface="Times New Roman"/>
                          </a:rPr>
                        </m:ctrlPr>
                      </m:naryPr>
                      <m:sub>
                        <m:r>
                          <a:rPr lang="en-US" sz="2000" i="1">
                            <a:effectLst/>
                            <a:latin typeface="Cambria Math"/>
                            <a:ea typeface="Calibri"/>
                            <a:cs typeface="Times New Roman"/>
                          </a:rPr>
                          <m:t>𝑦</m:t>
                        </m:r>
                        <m:r>
                          <a:rPr lang="en-US" sz="2000" i="1">
                            <a:effectLst/>
                            <a:latin typeface="Cambria Math"/>
                            <a:ea typeface="Calibri"/>
                            <a:cs typeface="Times New Roman"/>
                          </a:rPr>
                          <m:t>=1</m:t>
                        </m:r>
                      </m:sub>
                      <m:sup>
                        <m:r>
                          <a:rPr lang="en-US" sz="2000" i="1">
                            <a:effectLst/>
                            <a:latin typeface="Cambria Math"/>
                            <a:ea typeface="Calibri"/>
                            <a:cs typeface="Times New Roman"/>
                          </a:rPr>
                          <m:t>∞</m:t>
                        </m:r>
                      </m:sup>
                      <m:e>
                        <m:sSup>
                          <m:sSupPr>
                            <m:ctrlPr>
                              <a:rPr lang="en-US" sz="2000" i="1">
                                <a:effectLst/>
                                <a:latin typeface="Cambria Math"/>
                                <a:ea typeface="Calibri"/>
                                <a:cs typeface="Times New Roman"/>
                              </a:rPr>
                            </m:ctrlPr>
                          </m:sSupPr>
                          <m:e>
                            <m:r>
                              <a:rPr lang="en-US" sz="2000" i="1">
                                <a:effectLst/>
                                <a:latin typeface="Cambria Math"/>
                                <a:ea typeface="Calibri"/>
                                <a:cs typeface="Times New Roman"/>
                              </a:rPr>
                              <m:t>2</m:t>
                            </m:r>
                          </m:e>
                          <m:sup>
                            <m:r>
                              <a:rPr lang="en-US" sz="2000" i="1">
                                <a:effectLst/>
                                <a:latin typeface="Cambria Math"/>
                                <a:ea typeface="Calibri"/>
                                <a:cs typeface="Times New Roman"/>
                              </a:rPr>
                              <m:t>−</m:t>
                            </m:r>
                            <m:r>
                              <a:rPr lang="en-US" sz="2000" i="1">
                                <a:effectLst/>
                                <a:latin typeface="Cambria Math"/>
                                <a:ea typeface="Calibri"/>
                                <a:cs typeface="Times New Roman"/>
                              </a:rPr>
                              <m:t>𝑦</m:t>
                            </m:r>
                          </m:sup>
                        </m:sSup>
                        <m:r>
                          <a:rPr lang="en-US" sz="2000" i="1">
                            <a:effectLst/>
                            <a:latin typeface="Cambria Math"/>
                            <a:ea typeface="Calibri"/>
                            <a:cs typeface="Times New Roman"/>
                          </a:rPr>
                          <m:t>∗</m:t>
                        </m:r>
                        <m:sSup>
                          <m:sSupPr>
                            <m:ctrlPr>
                              <a:rPr lang="en-US" sz="2000" i="1">
                                <a:effectLst/>
                                <a:latin typeface="Cambria Math"/>
                                <a:ea typeface="Calibri"/>
                                <a:cs typeface="Times New Roman"/>
                              </a:rPr>
                            </m:ctrlPr>
                          </m:sSupPr>
                          <m:e>
                            <m:r>
                              <a:rPr lang="en-US" sz="2000" i="1">
                                <a:effectLst/>
                                <a:latin typeface="Cambria Math"/>
                                <a:ea typeface="Calibri"/>
                                <a:cs typeface="Times New Roman"/>
                              </a:rPr>
                              <m:t>2</m:t>
                            </m:r>
                          </m:e>
                          <m:sup>
                            <m:r>
                              <a:rPr lang="en-US" sz="2000" i="1">
                                <a:effectLst/>
                                <a:latin typeface="Cambria Math"/>
                                <a:ea typeface="Calibri"/>
                                <a:cs typeface="Times New Roman"/>
                              </a:rPr>
                              <m:t>−</m:t>
                            </m:r>
                            <m:r>
                              <a:rPr lang="en-US" sz="2000" i="1">
                                <a:effectLst/>
                                <a:latin typeface="Cambria Math"/>
                                <a:ea typeface="Calibri"/>
                                <a:cs typeface="Times New Roman"/>
                              </a:rPr>
                              <m:t>𝑦</m:t>
                            </m:r>
                          </m:sup>
                        </m:sSup>
                      </m:e>
                    </m:nary>
                    <m:r>
                      <a:rPr lang="en-US" sz="2000" i="1">
                        <a:effectLst/>
                        <a:latin typeface="Cambria Math"/>
                        <a:ea typeface="Times New Roman"/>
                        <a:cs typeface="Times New Roman"/>
                      </a:rPr>
                      <m:t>=</m:t>
                    </m:r>
                    <m:nary>
                      <m:naryPr>
                        <m:chr m:val="∑"/>
                        <m:limLoc m:val="undOvr"/>
                        <m:ctrlPr>
                          <a:rPr lang="en-US" sz="2000" i="1">
                            <a:effectLst/>
                            <a:latin typeface="Cambria Math"/>
                            <a:ea typeface="Calibri"/>
                            <a:cs typeface="Times New Roman"/>
                          </a:rPr>
                        </m:ctrlPr>
                      </m:naryPr>
                      <m:sub>
                        <m:r>
                          <a:rPr lang="en-US" sz="2000" i="1">
                            <a:effectLst/>
                            <a:latin typeface="Cambria Math"/>
                            <a:ea typeface="Calibri"/>
                            <a:cs typeface="Times New Roman"/>
                          </a:rPr>
                          <m:t>𝑦</m:t>
                        </m:r>
                        <m:r>
                          <a:rPr lang="en-US" sz="2000" i="1">
                            <a:effectLst/>
                            <a:latin typeface="Cambria Math"/>
                            <a:ea typeface="Calibri"/>
                            <a:cs typeface="Times New Roman"/>
                          </a:rPr>
                          <m:t>=1</m:t>
                        </m:r>
                      </m:sub>
                      <m:sup>
                        <m:r>
                          <a:rPr lang="en-US" sz="2000" i="1">
                            <a:effectLst/>
                            <a:latin typeface="Cambria Math"/>
                            <a:ea typeface="Calibri"/>
                            <a:cs typeface="Times New Roman"/>
                          </a:rPr>
                          <m:t>∞</m:t>
                        </m:r>
                      </m:sup>
                      <m:e>
                        <m:sSup>
                          <m:sSupPr>
                            <m:ctrlPr>
                              <a:rPr lang="en-US" sz="2000" i="1">
                                <a:effectLst/>
                                <a:latin typeface="Cambria Math"/>
                                <a:ea typeface="Calibri"/>
                                <a:cs typeface="Times New Roman"/>
                              </a:rPr>
                            </m:ctrlPr>
                          </m:sSupPr>
                          <m:e>
                            <m:r>
                              <a:rPr lang="en-US" sz="2000" i="1">
                                <a:effectLst/>
                                <a:latin typeface="Cambria Math"/>
                                <a:ea typeface="Calibri"/>
                                <a:cs typeface="Times New Roman"/>
                              </a:rPr>
                              <m:t>2</m:t>
                            </m:r>
                          </m:e>
                          <m:sup>
                            <m:r>
                              <a:rPr lang="en-US" sz="2000" i="1">
                                <a:effectLst/>
                                <a:latin typeface="Cambria Math"/>
                                <a:ea typeface="Calibri"/>
                                <a:cs typeface="Times New Roman"/>
                              </a:rPr>
                              <m:t>−2</m:t>
                            </m:r>
                            <m:r>
                              <a:rPr lang="en-US" sz="2000" i="1">
                                <a:effectLst/>
                                <a:latin typeface="Cambria Math"/>
                                <a:ea typeface="Calibri"/>
                                <a:cs typeface="Times New Roman"/>
                              </a:rPr>
                              <m:t>𝑦</m:t>
                            </m:r>
                          </m:sup>
                        </m:sSup>
                      </m:e>
                    </m:nary>
                  </m:oMath>
                </a14:m>
                <a:endParaRPr lang="en-US" sz="2000" dirty="0">
                  <a:ea typeface="Calibri"/>
                  <a:cs typeface="Times New Roman"/>
                </a:endParaRPr>
              </a:p>
              <a:p>
                <a:pPr marL="457200" marR="0" algn="just">
                  <a:lnSpc>
                    <a:spcPct val="150000"/>
                  </a:lnSpc>
                  <a:spcBef>
                    <a:spcPts val="0"/>
                  </a:spcBef>
                  <a:spcAft>
                    <a:spcPts val="0"/>
                  </a:spcAft>
                </a:pPr>
                <a:r>
                  <a:rPr lang="en-US" sz="2000" dirty="0">
                    <a:effectLst/>
                    <a:latin typeface="Cambria"/>
                    <a:ea typeface="Times New Roman"/>
                    <a:cs typeface="Times New Roman"/>
                  </a:rPr>
                  <a:t>                                   =</a:t>
                </a:r>
                <a14:m>
                  <m:oMath xmlns:m="http://schemas.openxmlformats.org/officeDocument/2006/math">
                    <m:d>
                      <m:dPr>
                        <m:ctrlPr>
                          <a:rPr lang="en-US" sz="2000" i="1">
                            <a:effectLst/>
                            <a:latin typeface="Cambria Math"/>
                            <a:ea typeface="Times New Roman"/>
                            <a:cs typeface="Times New Roman"/>
                          </a:rPr>
                        </m:ctrlPr>
                      </m:dPr>
                      <m:e>
                        <m:f>
                          <m:fPr>
                            <m:ctrlPr>
                              <a:rPr lang="en-US" sz="2000" i="1">
                                <a:effectLst/>
                                <a:latin typeface="Cambria Math"/>
                                <a:ea typeface="Times New Roman"/>
                                <a:cs typeface="Times New Roman"/>
                              </a:rPr>
                            </m:ctrlPr>
                          </m:fPr>
                          <m:num>
                            <m:r>
                              <a:rPr lang="en-US" sz="2000" i="1">
                                <a:effectLst/>
                                <a:latin typeface="Cambria Math"/>
                                <a:ea typeface="Times New Roman"/>
                                <a:cs typeface="Times New Roman"/>
                              </a:rPr>
                              <m:t>1</m:t>
                            </m:r>
                          </m:num>
                          <m:den>
                            <m:r>
                              <a:rPr lang="en-US" sz="2000" i="1">
                                <a:effectLst/>
                                <a:latin typeface="Cambria Math"/>
                                <a:ea typeface="Times New Roman"/>
                                <a:cs typeface="Times New Roman"/>
                              </a:rPr>
                              <m:t>4</m:t>
                            </m:r>
                          </m:den>
                        </m:f>
                        <m:r>
                          <a:rPr lang="en-US" sz="2000" i="1">
                            <a:effectLst/>
                            <a:latin typeface="Cambria Math"/>
                            <a:ea typeface="Times New Roman"/>
                            <a:cs typeface="Times New Roman"/>
                          </a:rPr>
                          <m:t>+</m:t>
                        </m:r>
                        <m:f>
                          <m:fPr>
                            <m:ctrlPr>
                              <a:rPr lang="en-US" sz="2000" i="1">
                                <a:effectLst/>
                                <a:latin typeface="Cambria Math"/>
                                <a:ea typeface="Times New Roman"/>
                                <a:cs typeface="Times New Roman"/>
                              </a:rPr>
                            </m:ctrlPr>
                          </m:fPr>
                          <m:num>
                            <m:r>
                              <a:rPr lang="en-US" sz="2000" i="1">
                                <a:effectLst/>
                                <a:latin typeface="Cambria Math"/>
                                <a:ea typeface="Times New Roman"/>
                                <a:cs typeface="Times New Roman"/>
                              </a:rPr>
                              <m:t>1</m:t>
                            </m:r>
                          </m:num>
                          <m:den>
                            <m:r>
                              <a:rPr lang="en-US" sz="2000" i="1">
                                <a:effectLst/>
                                <a:latin typeface="Cambria Math"/>
                                <a:ea typeface="Times New Roman"/>
                                <a:cs typeface="Times New Roman"/>
                              </a:rPr>
                              <m:t>16</m:t>
                            </m:r>
                          </m:den>
                        </m:f>
                        <m:r>
                          <a:rPr lang="en-US" sz="2000" i="1">
                            <a:effectLst/>
                            <a:latin typeface="Cambria Math"/>
                            <a:ea typeface="Times New Roman"/>
                            <a:cs typeface="Times New Roman"/>
                          </a:rPr>
                          <m:t>+</m:t>
                        </m:r>
                        <m:f>
                          <m:fPr>
                            <m:ctrlPr>
                              <a:rPr lang="en-US" sz="2000" i="1">
                                <a:effectLst/>
                                <a:latin typeface="Cambria Math"/>
                                <a:ea typeface="Times New Roman"/>
                                <a:cs typeface="Times New Roman"/>
                              </a:rPr>
                            </m:ctrlPr>
                          </m:fPr>
                          <m:num>
                            <m:r>
                              <a:rPr lang="en-US" sz="2000" i="1">
                                <a:effectLst/>
                                <a:latin typeface="Cambria Math"/>
                                <a:ea typeface="Times New Roman"/>
                                <a:cs typeface="Times New Roman"/>
                              </a:rPr>
                              <m:t>1</m:t>
                            </m:r>
                          </m:num>
                          <m:den>
                            <m:r>
                              <a:rPr lang="en-US" sz="2000" i="1">
                                <a:effectLst/>
                                <a:latin typeface="Cambria Math"/>
                                <a:ea typeface="Times New Roman"/>
                                <a:cs typeface="Times New Roman"/>
                              </a:rPr>
                              <m:t>64</m:t>
                            </m:r>
                          </m:den>
                        </m:f>
                        <m:r>
                          <a:rPr lang="en-US" sz="2000" i="1">
                            <a:effectLst/>
                            <a:latin typeface="Cambria Math"/>
                            <a:ea typeface="Times New Roman"/>
                            <a:cs typeface="Times New Roman"/>
                          </a:rPr>
                          <m:t>+</m:t>
                        </m:r>
                        <m:f>
                          <m:fPr>
                            <m:ctrlPr>
                              <a:rPr lang="en-US" sz="2000" i="1">
                                <a:effectLst/>
                                <a:latin typeface="Cambria Math"/>
                                <a:ea typeface="Times New Roman"/>
                                <a:cs typeface="Times New Roman"/>
                              </a:rPr>
                            </m:ctrlPr>
                          </m:fPr>
                          <m:num>
                            <m:r>
                              <a:rPr lang="en-US" sz="2000" i="1">
                                <a:effectLst/>
                                <a:latin typeface="Cambria Math"/>
                                <a:ea typeface="Times New Roman"/>
                                <a:cs typeface="Times New Roman"/>
                              </a:rPr>
                              <m:t>1</m:t>
                            </m:r>
                          </m:num>
                          <m:den>
                            <m:r>
                              <a:rPr lang="en-US" sz="2000" i="1">
                                <a:effectLst/>
                                <a:latin typeface="Cambria Math"/>
                                <a:ea typeface="Times New Roman"/>
                                <a:cs typeface="Times New Roman"/>
                              </a:rPr>
                              <m:t>256</m:t>
                            </m:r>
                          </m:den>
                        </m:f>
                        <m:r>
                          <a:rPr lang="en-US" sz="2000" i="1">
                            <a:effectLst/>
                            <a:latin typeface="Cambria Math"/>
                            <a:ea typeface="Times New Roman"/>
                            <a:cs typeface="Times New Roman"/>
                          </a:rPr>
                          <m:t>+…</m:t>
                        </m:r>
                      </m:e>
                    </m:d>
                    <m:r>
                      <a:rPr lang="en-US" sz="2000" i="1">
                        <a:effectLst/>
                        <a:latin typeface="Cambria Math"/>
                        <a:ea typeface="Times New Roman"/>
                        <a:cs typeface="Times New Roman"/>
                      </a:rPr>
                      <m:t>=</m:t>
                    </m:r>
                    <m:f>
                      <m:fPr>
                        <m:ctrlPr>
                          <a:rPr lang="en-US" sz="2000" i="1">
                            <a:effectLst/>
                            <a:latin typeface="Cambria Math"/>
                            <a:ea typeface="Times New Roman"/>
                            <a:cs typeface="Times New Roman"/>
                          </a:rPr>
                        </m:ctrlPr>
                      </m:fPr>
                      <m:num>
                        <m:r>
                          <a:rPr lang="en-US" sz="2000" i="1">
                            <a:effectLst/>
                            <a:latin typeface="Cambria Math"/>
                            <a:ea typeface="Times New Roman"/>
                            <a:cs typeface="Times New Roman"/>
                          </a:rPr>
                          <m:t>1</m:t>
                        </m:r>
                      </m:num>
                      <m:den>
                        <m:r>
                          <a:rPr lang="en-US" sz="2000" i="1">
                            <a:effectLst/>
                            <a:latin typeface="Cambria Math"/>
                            <a:ea typeface="Times New Roman"/>
                            <a:cs typeface="Times New Roman"/>
                          </a:rPr>
                          <m:t>4</m:t>
                        </m:r>
                      </m:den>
                    </m:f>
                    <m:d>
                      <m:dPr>
                        <m:ctrlPr>
                          <a:rPr lang="en-US" sz="2000" i="1">
                            <a:effectLst/>
                            <a:latin typeface="Cambria Math"/>
                            <a:ea typeface="Times New Roman"/>
                            <a:cs typeface="Times New Roman"/>
                          </a:rPr>
                        </m:ctrlPr>
                      </m:dPr>
                      <m:e>
                        <m:r>
                          <a:rPr lang="en-US" sz="2000" i="1">
                            <a:effectLst/>
                            <a:latin typeface="Cambria Math"/>
                            <a:ea typeface="Times New Roman"/>
                            <a:cs typeface="Times New Roman"/>
                          </a:rPr>
                          <m:t>1+</m:t>
                        </m:r>
                        <m:f>
                          <m:fPr>
                            <m:ctrlPr>
                              <a:rPr lang="en-US" sz="2000" i="1">
                                <a:effectLst/>
                                <a:latin typeface="Cambria Math"/>
                                <a:ea typeface="Times New Roman"/>
                                <a:cs typeface="Times New Roman"/>
                              </a:rPr>
                            </m:ctrlPr>
                          </m:fPr>
                          <m:num>
                            <m:r>
                              <a:rPr lang="en-US" sz="2000" i="1">
                                <a:effectLst/>
                                <a:latin typeface="Cambria Math"/>
                                <a:ea typeface="Times New Roman"/>
                                <a:cs typeface="Times New Roman"/>
                              </a:rPr>
                              <m:t>1</m:t>
                            </m:r>
                          </m:num>
                          <m:den>
                            <m:r>
                              <a:rPr lang="en-US" sz="2000" i="1">
                                <a:effectLst/>
                                <a:latin typeface="Cambria Math"/>
                                <a:ea typeface="Times New Roman"/>
                                <a:cs typeface="Times New Roman"/>
                              </a:rPr>
                              <m:t>4</m:t>
                            </m:r>
                          </m:den>
                        </m:f>
                        <m:r>
                          <a:rPr lang="en-US" sz="2000" i="1">
                            <a:effectLst/>
                            <a:latin typeface="Cambria Math"/>
                            <a:ea typeface="Times New Roman"/>
                            <a:cs typeface="Times New Roman"/>
                          </a:rPr>
                          <m:t>+</m:t>
                        </m:r>
                        <m:f>
                          <m:fPr>
                            <m:ctrlPr>
                              <a:rPr lang="en-US" sz="2000" i="1">
                                <a:effectLst/>
                                <a:latin typeface="Cambria Math"/>
                                <a:ea typeface="Times New Roman"/>
                                <a:cs typeface="Times New Roman"/>
                              </a:rPr>
                            </m:ctrlPr>
                          </m:fPr>
                          <m:num>
                            <m:r>
                              <a:rPr lang="en-US" sz="2000" i="1">
                                <a:effectLst/>
                                <a:latin typeface="Cambria Math"/>
                                <a:ea typeface="Times New Roman"/>
                                <a:cs typeface="Times New Roman"/>
                              </a:rPr>
                              <m:t>1</m:t>
                            </m:r>
                          </m:num>
                          <m:den>
                            <m:r>
                              <a:rPr lang="en-US" sz="2000" i="1">
                                <a:effectLst/>
                                <a:latin typeface="Cambria Math"/>
                                <a:ea typeface="Times New Roman"/>
                                <a:cs typeface="Times New Roman"/>
                              </a:rPr>
                              <m:t>16</m:t>
                            </m:r>
                          </m:den>
                        </m:f>
                        <m:r>
                          <a:rPr lang="en-US" sz="2000" i="1">
                            <a:effectLst/>
                            <a:latin typeface="Cambria Math"/>
                            <a:ea typeface="Times New Roman"/>
                            <a:cs typeface="Times New Roman"/>
                          </a:rPr>
                          <m:t>+</m:t>
                        </m:r>
                        <m:f>
                          <m:fPr>
                            <m:ctrlPr>
                              <a:rPr lang="en-US" sz="2000" i="1">
                                <a:effectLst/>
                                <a:latin typeface="Cambria Math"/>
                                <a:ea typeface="Times New Roman"/>
                                <a:cs typeface="Times New Roman"/>
                              </a:rPr>
                            </m:ctrlPr>
                          </m:fPr>
                          <m:num>
                            <m:r>
                              <a:rPr lang="en-US" sz="2000" i="1">
                                <a:effectLst/>
                                <a:latin typeface="Cambria Math"/>
                                <a:ea typeface="Times New Roman"/>
                                <a:cs typeface="Times New Roman"/>
                              </a:rPr>
                              <m:t>1</m:t>
                            </m:r>
                          </m:num>
                          <m:den>
                            <m:r>
                              <a:rPr lang="en-US" sz="2000" i="1">
                                <a:effectLst/>
                                <a:latin typeface="Cambria Math"/>
                                <a:ea typeface="Times New Roman"/>
                                <a:cs typeface="Times New Roman"/>
                              </a:rPr>
                              <m:t>64</m:t>
                            </m:r>
                          </m:den>
                        </m:f>
                        <m:r>
                          <a:rPr lang="en-US" sz="2000" i="1">
                            <a:effectLst/>
                            <a:latin typeface="Cambria Math"/>
                            <a:ea typeface="Times New Roman"/>
                            <a:cs typeface="Times New Roman"/>
                          </a:rPr>
                          <m:t>+…</m:t>
                        </m:r>
                      </m:e>
                    </m:d>
                  </m:oMath>
                </a14:m>
                <a:endParaRPr lang="en-US" sz="2000" dirty="0">
                  <a:effectLst/>
                </a:endParaRPr>
              </a:p>
              <a:p>
                <a:pPr marL="457200" marR="0" algn="just">
                  <a:lnSpc>
                    <a:spcPct val="150000"/>
                  </a:lnSpc>
                  <a:spcBef>
                    <a:spcPts val="0"/>
                  </a:spcBef>
                  <a:spcAft>
                    <a:spcPts val="0"/>
                  </a:spcAft>
                </a:pPr>
                <a:r>
                  <a:rPr lang="en-US" sz="2000" dirty="0">
                    <a:effectLst/>
                    <a:latin typeface="Cambria"/>
                    <a:ea typeface="Times New Roman"/>
                    <a:cs typeface="Times New Roman"/>
                  </a:rPr>
                  <a:t>                                      =</a:t>
                </a:r>
                <a14:m>
                  <m:oMath xmlns:m="http://schemas.openxmlformats.org/officeDocument/2006/math">
                    <m:f>
                      <m:fPr>
                        <m:ctrlPr>
                          <a:rPr lang="en-US" sz="2000" i="1">
                            <a:effectLst/>
                            <a:latin typeface="Cambria Math"/>
                            <a:ea typeface="Times New Roman"/>
                            <a:cs typeface="Times New Roman"/>
                          </a:rPr>
                        </m:ctrlPr>
                      </m:fPr>
                      <m:num>
                        <m:r>
                          <a:rPr lang="en-US" sz="2000" i="1">
                            <a:effectLst/>
                            <a:latin typeface="Cambria Math"/>
                            <a:ea typeface="Times New Roman"/>
                            <a:cs typeface="Times New Roman"/>
                          </a:rPr>
                          <m:t>1</m:t>
                        </m:r>
                      </m:num>
                      <m:den>
                        <m:r>
                          <a:rPr lang="en-US" sz="2000" i="1">
                            <a:effectLst/>
                            <a:latin typeface="Cambria Math"/>
                            <a:ea typeface="Times New Roman"/>
                            <a:cs typeface="Times New Roman"/>
                          </a:rPr>
                          <m:t>4</m:t>
                        </m:r>
                      </m:den>
                    </m:f>
                    <m:d>
                      <m:dPr>
                        <m:ctrlPr>
                          <a:rPr lang="en-US" sz="2000" i="1">
                            <a:effectLst/>
                            <a:latin typeface="Cambria Math"/>
                            <a:ea typeface="Times New Roman"/>
                            <a:cs typeface="Times New Roman"/>
                          </a:rPr>
                        </m:ctrlPr>
                      </m:dPr>
                      <m:e>
                        <m:f>
                          <m:fPr>
                            <m:ctrlPr>
                              <a:rPr lang="en-US" sz="2000" i="1">
                                <a:effectLst/>
                                <a:latin typeface="Cambria Math"/>
                                <a:ea typeface="Times New Roman"/>
                                <a:cs typeface="Times New Roman"/>
                              </a:rPr>
                            </m:ctrlPr>
                          </m:fPr>
                          <m:num>
                            <m:r>
                              <a:rPr lang="en-US" sz="2000" i="1">
                                <a:effectLst/>
                                <a:latin typeface="Cambria Math"/>
                                <a:ea typeface="Times New Roman"/>
                                <a:cs typeface="Times New Roman"/>
                              </a:rPr>
                              <m:t>1</m:t>
                            </m:r>
                          </m:num>
                          <m:den>
                            <m:r>
                              <a:rPr lang="en-US" sz="2000" i="1">
                                <a:effectLst/>
                                <a:latin typeface="Cambria Math"/>
                                <a:ea typeface="Times New Roman"/>
                                <a:cs typeface="Times New Roman"/>
                              </a:rPr>
                              <m:t>1−</m:t>
                            </m:r>
                            <m:f>
                              <m:fPr>
                                <m:ctrlPr>
                                  <a:rPr lang="en-US" sz="2000" i="1">
                                    <a:effectLst/>
                                    <a:latin typeface="Cambria Math"/>
                                    <a:ea typeface="Times New Roman"/>
                                    <a:cs typeface="Times New Roman"/>
                                  </a:rPr>
                                </m:ctrlPr>
                              </m:fPr>
                              <m:num>
                                <m:r>
                                  <a:rPr lang="en-US" sz="2000" i="1">
                                    <a:effectLst/>
                                    <a:latin typeface="Cambria Math"/>
                                    <a:ea typeface="Times New Roman"/>
                                    <a:cs typeface="Times New Roman"/>
                                  </a:rPr>
                                  <m:t>1</m:t>
                                </m:r>
                              </m:num>
                              <m:den>
                                <m:r>
                                  <a:rPr lang="en-US" sz="2000" i="1">
                                    <a:effectLst/>
                                    <a:latin typeface="Cambria Math"/>
                                    <a:ea typeface="Times New Roman"/>
                                    <a:cs typeface="Times New Roman"/>
                                  </a:rPr>
                                  <m:t>4</m:t>
                                </m:r>
                              </m:den>
                            </m:f>
                          </m:den>
                        </m:f>
                      </m:e>
                    </m:d>
                    <m:r>
                      <a:rPr lang="en-US" sz="2000" i="1">
                        <a:effectLst/>
                        <a:latin typeface="Cambria Math"/>
                        <a:ea typeface="Times New Roman"/>
                        <a:cs typeface="Times New Roman"/>
                      </a:rPr>
                      <m:t>=</m:t>
                    </m:r>
                    <m:f>
                      <m:fPr>
                        <m:ctrlPr>
                          <a:rPr lang="en-US" sz="2000" i="1">
                            <a:effectLst/>
                            <a:latin typeface="Cambria Math"/>
                            <a:ea typeface="Times New Roman"/>
                            <a:cs typeface="Times New Roman"/>
                          </a:rPr>
                        </m:ctrlPr>
                      </m:fPr>
                      <m:num>
                        <m:r>
                          <a:rPr lang="en-US" sz="2000" i="1">
                            <a:effectLst/>
                            <a:latin typeface="Cambria Math"/>
                            <a:ea typeface="Times New Roman"/>
                            <a:cs typeface="Times New Roman"/>
                          </a:rPr>
                          <m:t>1</m:t>
                        </m:r>
                      </m:num>
                      <m:den>
                        <m:r>
                          <a:rPr lang="en-US" sz="2000" i="1">
                            <a:effectLst/>
                            <a:latin typeface="Cambria Math"/>
                            <a:ea typeface="Times New Roman"/>
                            <a:cs typeface="Times New Roman"/>
                          </a:rPr>
                          <m:t>3</m:t>
                        </m:r>
                      </m:den>
                    </m:f>
                  </m:oMath>
                </a14:m>
                <a:endParaRPr lang="en-US" sz="2000" dirty="0">
                  <a:effectLst/>
                </a:endParaRPr>
              </a:p>
            </p:txBody>
          </p:sp>
        </mc:Choice>
        <mc:Fallback>
          <p:sp>
            <p:nvSpPr>
              <p:cNvPr id="2" name="Rectangle 1"/>
              <p:cNvSpPr>
                <a:spLocks noRot="1" noChangeAspect="1" noMove="1" noResize="1" noEditPoints="1" noAdjustHandles="1" noChangeArrowheads="1" noChangeShapeType="1" noTextEdit="1"/>
              </p:cNvSpPr>
              <p:nvPr/>
            </p:nvSpPr>
            <p:spPr>
              <a:xfrm>
                <a:off x="228600" y="-152400"/>
                <a:ext cx="8915400" cy="4844660"/>
              </a:xfrm>
              <a:prstGeom prst="rect">
                <a:avLst/>
              </a:prstGeom>
              <a:blipFill rotWithShape="1">
                <a:blip r:embed="rId3"/>
                <a:stretch>
                  <a:fillRect l="-1778" t="-6792"/>
                </a:stretch>
              </a:blipFill>
            </p:spPr>
            <p:txBody>
              <a:bodyPr/>
              <a:lstStyle/>
              <a:p>
                <a:r>
                  <a:rPr lang="en-US">
                    <a:noFill/>
                  </a:rPr>
                  <a:t> </a:t>
                </a:r>
              </a:p>
            </p:txBody>
          </p:sp>
        </mc:Fallback>
      </mc:AlternateContent>
    </p:spTree>
    <p:extLst>
      <p:ext uri="{BB962C8B-B14F-4D97-AF65-F5344CB8AC3E}">
        <p14:creationId xmlns:p14="http://schemas.microsoft.com/office/powerpoint/2010/main" xmlns="" val="5417156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Rectangle 1"/>
              <p:cNvSpPr/>
              <p:nvPr/>
            </p:nvSpPr>
            <p:spPr>
              <a:xfrm>
                <a:off x="152400" y="255022"/>
                <a:ext cx="8763000" cy="5126596"/>
              </a:xfrm>
              <a:prstGeom prst="rect">
                <a:avLst/>
              </a:prstGeom>
            </p:spPr>
            <p:txBody>
              <a:bodyPr wrap="square">
                <a:spAutoFit/>
              </a:bodyPr>
              <a:lstStyle/>
              <a:p>
                <a:pPr algn="just">
                  <a:lnSpc>
                    <a:spcPct val="150000"/>
                  </a:lnSpc>
                </a:pPr>
                <a:r>
                  <a:rPr lang="en-US" sz="2000" b="1" dirty="0" smtClean="0">
                    <a:effectLst/>
                    <a:latin typeface="Book Antiqua"/>
                    <a:ea typeface="Calibri"/>
                    <a:cs typeface="Times New Roman"/>
                  </a:rPr>
                  <a:t>Definition</a:t>
                </a:r>
                <a:r>
                  <a:rPr lang="en-US" sz="2000" dirty="0">
                    <a:effectLst/>
                    <a:latin typeface="Book Antiqua"/>
                    <a:ea typeface="Calibri"/>
                    <a:cs typeface="Times New Roman"/>
                  </a:rPr>
                  <a:t>: Let (X,Y) be a two-dimensional random variable. The cumulative distribution function (</a:t>
                </a:r>
                <a:r>
                  <a:rPr lang="en-US" sz="2000" dirty="0" err="1">
                    <a:effectLst/>
                    <a:latin typeface="Book Antiqua"/>
                    <a:ea typeface="Calibri"/>
                    <a:cs typeface="Times New Roman"/>
                  </a:rPr>
                  <a:t>cdf</a:t>
                </a:r>
                <a:r>
                  <a:rPr lang="en-US" sz="2000" dirty="0">
                    <a:effectLst/>
                    <a:latin typeface="Book Antiqua"/>
                    <a:ea typeface="Calibri"/>
                    <a:cs typeface="Times New Roman"/>
                  </a:rPr>
                  <a:t>) F of the two-dimensional random variable (X, Y) is defined by</a:t>
                </a:r>
                <a14:m>
                  <m:oMath xmlns:m="http://schemas.openxmlformats.org/officeDocument/2006/math">
                    <m:r>
                      <a:rPr lang="en-US" sz="2000" i="1">
                        <a:effectLst/>
                        <a:latin typeface="Cambria Math"/>
                        <a:ea typeface="Calibri"/>
                        <a:cs typeface="Times New Roman"/>
                      </a:rPr>
                      <m:t> </m:t>
                    </m:r>
                    <m:r>
                      <a:rPr lang="en-US" sz="2000" i="1">
                        <a:effectLst/>
                        <a:latin typeface="Cambria Math"/>
                        <a:ea typeface="Calibri"/>
                        <a:cs typeface="Times New Roman"/>
                      </a:rPr>
                      <m:t>𝐹</m:t>
                    </m:r>
                    <m:d>
                      <m:dPr>
                        <m:ctrlPr>
                          <a:rPr lang="en-US" sz="2000" i="1">
                            <a:effectLst/>
                            <a:latin typeface="Cambria Math"/>
                            <a:ea typeface="Calibri"/>
                            <a:cs typeface="Times New Roman"/>
                          </a:rPr>
                        </m:ctrlPr>
                      </m:dPr>
                      <m:e>
                        <m:r>
                          <a:rPr lang="en-US" sz="2000" i="1">
                            <a:effectLst/>
                            <a:latin typeface="Cambria Math"/>
                            <a:ea typeface="Calibri"/>
                            <a:cs typeface="Times New Roman"/>
                          </a:rPr>
                          <m:t>𝑥</m:t>
                        </m:r>
                        <m:r>
                          <a:rPr lang="en-US" sz="2000" i="1">
                            <a:effectLst/>
                            <a:latin typeface="Cambria Math"/>
                            <a:ea typeface="Calibri"/>
                            <a:cs typeface="Times New Roman"/>
                          </a:rPr>
                          <m:t>, </m:t>
                        </m:r>
                        <m:r>
                          <a:rPr lang="en-US" sz="2000" i="1">
                            <a:effectLst/>
                            <a:latin typeface="Cambria Math"/>
                            <a:ea typeface="Calibri"/>
                            <a:cs typeface="Times New Roman"/>
                          </a:rPr>
                          <m:t>𝑦</m:t>
                        </m:r>
                      </m:e>
                    </m:d>
                    <m:r>
                      <a:rPr lang="en-US" sz="2000" i="1">
                        <a:effectLst/>
                        <a:latin typeface="Cambria Math"/>
                        <a:ea typeface="Calibri"/>
                        <a:cs typeface="Times New Roman"/>
                      </a:rPr>
                      <m:t>=</m:t>
                    </m:r>
                    <m:r>
                      <a:rPr lang="en-US" sz="2000" i="1">
                        <a:effectLst/>
                        <a:latin typeface="Cambria Math"/>
                        <a:ea typeface="Calibri"/>
                        <a:cs typeface="Times New Roman"/>
                      </a:rPr>
                      <m:t>𝑃</m:t>
                    </m:r>
                    <m:d>
                      <m:dPr>
                        <m:ctrlPr>
                          <a:rPr lang="en-US" sz="2000" i="1">
                            <a:effectLst/>
                            <a:latin typeface="Cambria Math"/>
                            <a:ea typeface="Calibri"/>
                            <a:cs typeface="Times New Roman"/>
                          </a:rPr>
                        </m:ctrlPr>
                      </m:dPr>
                      <m:e>
                        <m:r>
                          <a:rPr lang="en-US" sz="2000" i="1">
                            <a:effectLst/>
                            <a:latin typeface="Cambria Math"/>
                            <a:ea typeface="Calibri"/>
                            <a:cs typeface="Times New Roman"/>
                          </a:rPr>
                          <m:t>𝑋</m:t>
                        </m:r>
                        <m:r>
                          <a:rPr lang="en-US" sz="2000" i="1">
                            <a:effectLst/>
                            <a:latin typeface="Cambria Math"/>
                            <a:ea typeface="Calibri"/>
                            <a:cs typeface="Times New Roman"/>
                          </a:rPr>
                          <m:t>≤</m:t>
                        </m:r>
                        <m:r>
                          <a:rPr lang="en-US" sz="2000" i="1">
                            <a:effectLst/>
                            <a:latin typeface="Cambria Math"/>
                            <a:ea typeface="Calibri"/>
                            <a:cs typeface="Times New Roman"/>
                          </a:rPr>
                          <m:t>𝑥</m:t>
                        </m:r>
                        <m:r>
                          <a:rPr lang="en-US" sz="2000" i="1">
                            <a:effectLst/>
                            <a:latin typeface="Cambria Math"/>
                            <a:ea typeface="Calibri"/>
                            <a:cs typeface="Times New Roman"/>
                          </a:rPr>
                          <m:t>, </m:t>
                        </m:r>
                        <m:r>
                          <a:rPr lang="en-US" sz="2000" i="1">
                            <a:effectLst/>
                            <a:latin typeface="Cambria Math"/>
                            <a:ea typeface="Calibri"/>
                            <a:cs typeface="Times New Roman"/>
                          </a:rPr>
                          <m:t>𝑌</m:t>
                        </m:r>
                        <m:r>
                          <a:rPr lang="en-US" sz="2000" i="1">
                            <a:effectLst/>
                            <a:latin typeface="Cambria Math"/>
                            <a:ea typeface="Calibri"/>
                            <a:cs typeface="Times New Roman"/>
                          </a:rPr>
                          <m:t>≤</m:t>
                        </m:r>
                        <m:r>
                          <a:rPr lang="en-US" sz="2000" i="1">
                            <a:effectLst/>
                            <a:latin typeface="Cambria Math"/>
                            <a:ea typeface="Calibri"/>
                            <a:cs typeface="Times New Roman"/>
                          </a:rPr>
                          <m:t>𝑦</m:t>
                        </m:r>
                      </m:e>
                    </m:d>
                  </m:oMath>
                </a14:m>
                <a:endParaRPr lang="en-US" sz="2000" dirty="0">
                  <a:ea typeface="Calibri"/>
                  <a:cs typeface="Times New Roman"/>
                </a:endParaRPr>
              </a:p>
              <a:p>
                <a:pPr marL="342900" lvl="0" indent="-342900" algn="just">
                  <a:lnSpc>
                    <a:spcPct val="150000"/>
                  </a:lnSpc>
                  <a:spcBef>
                    <a:spcPts val="0"/>
                  </a:spcBef>
                  <a:spcAft>
                    <a:spcPts val="0"/>
                  </a:spcAft>
                  <a:buFont typeface="+mj-lt"/>
                  <a:buAutoNum type="romanUcPeriod"/>
                </a:pPr>
                <a14:m>
                  <m:oMath xmlns:m="http://schemas.openxmlformats.org/officeDocument/2006/math">
                    <m:r>
                      <a:rPr lang="en-US" sz="2000" i="1">
                        <a:effectLst/>
                        <a:latin typeface="Cambria Math"/>
                        <a:ea typeface="Calibri"/>
                        <a:cs typeface="Times New Roman"/>
                      </a:rPr>
                      <m:t>𝐹</m:t>
                    </m:r>
                    <m:d>
                      <m:dPr>
                        <m:ctrlPr>
                          <a:rPr lang="en-US" sz="2000" i="1">
                            <a:effectLst/>
                            <a:latin typeface="Cambria Math"/>
                            <a:ea typeface="Calibri"/>
                            <a:cs typeface="Times New Roman"/>
                          </a:rPr>
                        </m:ctrlPr>
                      </m:dPr>
                      <m:e>
                        <m:r>
                          <a:rPr lang="en-US" sz="2000" i="1">
                            <a:effectLst/>
                            <a:latin typeface="Cambria Math"/>
                            <a:ea typeface="Calibri"/>
                            <a:cs typeface="Times New Roman"/>
                          </a:rPr>
                          <m:t>𝑥</m:t>
                        </m:r>
                        <m:r>
                          <a:rPr lang="en-US" sz="2000" i="1">
                            <a:effectLst/>
                            <a:latin typeface="Cambria Math"/>
                            <a:ea typeface="Calibri"/>
                            <a:cs typeface="Times New Roman"/>
                          </a:rPr>
                          <m:t>, </m:t>
                        </m:r>
                        <m:r>
                          <a:rPr lang="en-US" sz="2000" i="1">
                            <a:effectLst/>
                            <a:latin typeface="Cambria Math"/>
                            <a:ea typeface="Calibri"/>
                            <a:cs typeface="Times New Roman"/>
                          </a:rPr>
                          <m:t>𝑦</m:t>
                        </m:r>
                      </m:e>
                    </m:d>
                    <m:r>
                      <a:rPr lang="en-US" sz="2000" i="1">
                        <a:effectLst/>
                        <a:latin typeface="Cambria Math"/>
                        <a:ea typeface="Calibri"/>
                        <a:cs typeface="Times New Roman"/>
                      </a:rPr>
                      <m:t>=</m:t>
                    </m:r>
                    <m:nary>
                      <m:naryPr>
                        <m:chr m:val="∑"/>
                        <m:limLoc m:val="undOvr"/>
                        <m:ctrlPr>
                          <a:rPr lang="en-US" sz="2000" i="1">
                            <a:effectLst/>
                            <a:latin typeface="Cambria Math"/>
                            <a:ea typeface="Calibri"/>
                            <a:cs typeface="Times New Roman"/>
                          </a:rPr>
                        </m:ctrlPr>
                      </m:naryPr>
                      <m:sub>
                        <m:r>
                          <a:rPr lang="en-US" sz="2000" i="1">
                            <a:effectLst/>
                            <a:latin typeface="Cambria Math"/>
                            <a:ea typeface="Calibri"/>
                            <a:cs typeface="Times New Roman"/>
                          </a:rPr>
                          <m:t>𝑖</m:t>
                        </m:r>
                        <m:r>
                          <a:rPr lang="en-US" sz="2000" i="1">
                            <a:effectLst/>
                            <a:latin typeface="Cambria Math"/>
                            <a:ea typeface="Calibri"/>
                            <a:cs typeface="Times New Roman"/>
                          </a:rPr>
                          <m:t>=1</m:t>
                        </m:r>
                      </m:sub>
                      <m:sup>
                        <m:r>
                          <a:rPr lang="en-US" sz="2000" i="1">
                            <a:effectLst/>
                            <a:latin typeface="Cambria Math"/>
                            <a:ea typeface="Calibri"/>
                            <a:cs typeface="Times New Roman"/>
                          </a:rPr>
                          <m:t>𝑥</m:t>
                        </m:r>
                      </m:sup>
                      <m:e>
                        <m:nary>
                          <m:naryPr>
                            <m:chr m:val="∑"/>
                            <m:limLoc m:val="subSup"/>
                            <m:ctrlPr>
                              <a:rPr lang="en-US" sz="2000" i="1">
                                <a:effectLst/>
                                <a:latin typeface="Cambria Math"/>
                                <a:ea typeface="Calibri"/>
                                <a:cs typeface="Times New Roman"/>
                              </a:rPr>
                            </m:ctrlPr>
                          </m:naryPr>
                          <m:sub>
                            <m:r>
                              <a:rPr lang="en-US" sz="2000" i="1">
                                <a:effectLst/>
                                <a:latin typeface="Cambria Math"/>
                                <a:ea typeface="Calibri"/>
                                <a:cs typeface="Times New Roman"/>
                              </a:rPr>
                              <m:t>𝑗</m:t>
                            </m:r>
                            <m:r>
                              <a:rPr lang="en-US" sz="2000" i="1">
                                <a:effectLst/>
                                <a:latin typeface="Cambria Math"/>
                                <a:ea typeface="Calibri"/>
                                <a:cs typeface="Times New Roman"/>
                              </a:rPr>
                              <m:t>=1</m:t>
                            </m:r>
                          </m:sub>
                          <m:sup>
                            <m:r>
                              <a:rPr lang="en-US" sz="2000" i="1">
                                <a:effectLst/>
                                <a:latin typeface="Cambria Math"/>
                                <a:ea typeface="Calibri"/>
                                <a:cs typeface="Times New Roman"/>
                              </a:rPr>
                              <m:t>𝑦</m:t>
                            </m:r>
                          </m:sup>
                          <m:e>
                            <m:r>
                              <a:rPr lang="en-US" sz="2000" i="1">
                                <a:effectLst/>
                                <a:latin typeface="Cambria Math"/>
                                <a:ea typeface="Calibri"/>
                                <a:cs typeface="Times New Roman"/>
                              </a:rPr>
                              <m:t>𝑃</m:t>
                            </m:r>
                            <m:d>
                              <m:dPr>
                                <m:ctrlPr>
                                  <a:rPr lang="en-US" sz="2000" i="1">
                                    <a:effectLst/>
                                    <a:latin typeface="Cambria Math"/>
                                    <a:ea typeface="Calibri"/>
                                    <a:cs typeface="Times New Roman"/>
                                  </a:rPr>
                                </m:ctrlPr>
                              </m:dPr>
                              <m:e>
                                <m:r>
                                  <a:rPr lang="en-US" sz="2000" i="1">
                                    <a:effectLst/>
                                    <a:latin typeface="Cambria Math"/>
                                    <a:ea typeface="Calibri"/>
                                    <a:cs typeface="Times New Roman"/>
                                  </a:rPr>
                                  <m:t>𝑋</m:t>
                                </m:r>
                                <m:r>
                                  <a:rPr lang="en-US" sz="2000" i="1">
                                    <a:effectLst/>
                                    <a:latin typeface="Cambria Math"/>
                                    <a:ea typeface="Calibri"/>
                                    <a:cs typeface="Times New Roman"/>
                                  </a:rPr>
                                  <m:t>≤</m:t>
                                </m:r>
                                <m:r>
                                  <a:rPr lang="en-US" sz="2000" i="1">
                                    <a:effectLst/>
                                    <a:latin typeface="Cambria Math"/>
                                    <a:ea typeface="Calibri"/>
                                    <a:cs typeface="Times New Roman"/>
                                  </a:rPr>
                                  <m:t>𝑥</m:t>
                                </m:r>
                                <m:r>
                                  <a:rPr lang="en-US" sz="2000" i="1">
                                    <a:effectLst/>
                                    <a:latin typeface="Cambria Math"/>
                                    <a:ea typeface="Calibri"/>
                                    <a:cs typeface="Times New Roman"/>
                                  </a:rPr>
                                  <m:t>, </m:t>
                                </m:r>
                                <m:r>
                                  <a:rPr lang="en-US" sz="2000" i="1">
                                    <a:effectLst/>
                                    <a:latin typeface="Cambria Math"/>
                                    <a:ea typeface="Calibri"/>
                                    <a:cs typeface="Times New Roman"/>
                                  </a:rPr>
                                  <m:t>𝑌</m:t>
                                </m:r>
                                <m:r>
                                  <a:rPr lang="en-US" sz="2000" i="1">
                                    <a:effectLst/>
                                    <a:latin typeface="Cambria Math"/>
                                    <a:ea typeface="Calibri"/>
                                    <a:cs typeface="Times New Roman"/>
                                  </a:rPr>
                                  <m:t>≤</m:t>
                                </m:r>
                                <m:r>
                                  <a:rPr lang="en-US" sz="2000" i="1">
                                    <a:effectLst/>
                                    <a:latin typeface="Cambria Math"/>
                                    <a:ea typeface="Calibri"/>
                                    <a:cs typeface="Times New Roman"/>
                                  </a:rPr>
                                  <m:t>𝑦</m:t>
                                </m:r>
                              </m:e>
                            </m:d>
                            <m:r>
                              <a:rPr lang="en-US" sz="2000" i="1">
                                <a:effectLst/>
                                <a:latin typeface="Cambria Math"/>
                                <a:ea typeface="Calibri"/>
                                <a:cs typeface="Times New Roman"/>
                              </a:rPr>
                              <m:t>,</m:t>
                            </m:r>
                          </m:e>
                        </m:nary>
                      </m:e>
                    </m:nary>
                    <m:r>
                      <a:rPr lang="en-US" sz="2000" i="1">
                        <a:effectLst/>
                        <a:latin typeface="Cambria Math"/>
                        <a:ea typeface="Calibri"/>
                        <a:cs typeface="Times New Roman"/>
                      </a:rPr>
                      <m:t> </m:t>
                    </m:r>
                    <m:r>
                      <a:rPr lang="en-US" sz="2000" i="1">
                        <a:effectLst/>
                        <a:latin typeface="Cambria Math"/>
                        <a:ea typeface="Calibri"/>
                        <a:cs typeface="Times New Roman"/>
                      </a:rPr>
                      <m:t>𝑖𝑓</m:t>
                    </m:r>
                    <m:r>
                      <a:rPr lang="en-US" sz="2000" i="1">
                        <a:effectLst/>
                        <a:latin typeface="Cambria Math"/>
                        <a:ea typeface="Calibri"/>
                        <a:cs typeface="Times New Roman"/>
                      </a:rPr>
                      <m:t> </m:t>
                    </m:r>
                    <m:d>
                      <m:dPr>
                        <m:ctrlPr>
                          <a:rPr lang="en-US" sz="2000" i="1">
                            <a:effectLst/>
                            <a:latin typeface="Cambria Math"/>
                            <a:ea typeface="Calibri"/>
                            <a:cs typeface="Times New Roman"/>
                          </a:rPr>
                        </m:ctrlPr>
                      </m:dPr>
                      <m:e>
                        <m:r>
                          <a:rPr lang="en-US" sz="2000" i="1">
                            <a:effectLst/>
                            <a:latin typeface="Cambria Math"/>
                            <a:ea typeface="Calibri"/>
                            <a:cs typeface="Times New Roman"/>
                          </a:rPr>
                          <m:t>𝑥</m:t>
                        </m:r>
                        <m:r>
                          <a:rPr lang="en-US" sz="2000" i="1">
                            <a:effectLst/>
                            <a:latin typeface="Cambria Math"/>
                            <a:ea typeface="Calibri"/>
                            <a:cs typeface="Times New Roman"/>
                          </a:rPr>
                          <m:t>,</m:t>
                        </m:r>
                        <m:r>
                          <a:rPr lang="en-US" sz="2000" i="1">
                            <a:effectLst/>
                            <a:latin typeface="Cambria Math"/>
                            <a:ea typeface="Calibri"/>
                            <a:cs typeface="Times New Roman"/>
                          </a:rPr>
                          <m:t>𝑦</m:t>
                        </m:r>
                      </m:e>
                    </m:d>
                    <m:r>
                      <a:rPr lang="en-US" sz="2000" i="1">
                        <a:effectLst/>
                        <a:latin typeface="Cambria Math"/>
                        <a:ea typeface="Calibri"/>
                        <a:cs typeface="Times New Roman"/>
                      </a:rPr>
                      <m:t>𝑖𝑠</m:t>
                    </m:r>
                    <m:r>
                      <a:rPr lang="en-US" sz="2000" i="1">
                        <a:effectLst/>
                        <a:latin typeface="Cambria Math"/>
                        <a:ea typeface="Calibri"/>
                        <a:cs typeface="Times New Roman"/>
                      </a:rPr>
                      <m:t> </m:t>
                    </m:r>
                    <m:r>
                      <a:rPr lang="en-US" sz="2000" i="1">
                        <a:effectLst/>
                        <a:latin typeface="Cambria Math"/>
                        <a:ea typeface="Calibri"/>
                        <a:cs typeface="Times New Roman"/>
                      </a:rPr>
                      <m:t>𝑑𝑖𝑠𝑐𝑟𝑒𝑡𝑒</m:t>
                    </m:r>
                    <m:r>
                      <a:rPr lang="en-US" sz="2000" i="1">
                        <a:effectLst/>
                        <a:latin typeface="Cambria Math"/>
                        <a:ea typeface="Calibri"/>
                        <a:cs typeface="Times New Roman"/>
                      </a:rPr>
                      <m:t> </m:t>
                    </m:r>
                    <m:r>
                      <a:rPr lang="en-US" sz="2000" i="1">
                        <a:effectLst/>
                        <a:latin typeface="Cambria Math"/>
                        <a:ea typeface="Calibri"/>
                        <a:cs typeface="Times New Roman"/>
                      </a:rPr>
                      <m:t>𝑟𝑎𝑛𝑑𝑜𝑚</m:t>
                    </m:r>
                    <m:r>
                      <a:rPr lang="en-US" sz="2000" i="1">
                        <a:effectLst/>
                        <a:latin typeface="Cambria Math"/>
                        <a:ea typeface="Calibri"/>
                        <a:cs typeface="Times New Roman"/>
                      </a:rPr>
                      <m:t> </m:t>
                    </m:r>
                    <m:r>
                      <a:rPr lang="en-US" sz="2000" i="1">
                        <a:effectLst/>
                        <a:latin typeface="Cambria Math"/>
                        <a:ea typeface="Calibri"/>
                        <a:cs typeface="Times New Roman"/>
                      </a:rPr>
                      <m:t>𝑣𝑎𝑟𝑖𝑎𝑏𝑙𝑒</m:t>
                    </m:r>
                  </m:oMath>
                </a14:m>
                <a:endParaRPr lang="en-US" sz="2000" dirty="0">
                  <a:effectLst/>
                </a:endParaRPr>
              </a:p>
              <a:p>
                <a:pPr marL="342900" lvl="0" indent="-342900" algn="just">
                  <a:lnSpc>
                    <a:spcPct val="150000"/>
                  </a:lnSpc>
                  <a:spcBef>
                    <a:spcPts val="0"/>
                  </a:spcBef>
                  <a:spcAft>
                    <a:spcPts val="1000"/>
                  </a:spcAft>
                  <a:buFont typeface="+mj-lt"/>
                  <a:buAutoNum type="romanUcPeriod"/>
                </a:pPr>
                <a14:m>
                  <m:oMath xmlns:m="http://schemas.openxmlformats.org/officeDocument/2006/math">
                    <m:r>
                      <a:rPr lang="en-US" sz="2000" i="1">
                        <a:effectLst/>
                        <a:latin typeface="Cambria Math"/>
                        <a:ea typeface="Calibri"/>
                        <a:cs typeface="Times New Roman"/>
                      </a:rPr>
                      <m:t>𝐹</m:t>
                    </m:r>
                    <m:d>
                      <m:dPr>
                        <m:ctrlPr>
                          <a:rPr lang="en-US" sz="2000" i="1">
                            <a:effectLst/>
                            <a:latin typeface="Cambria Math"/>
                            <a:ea typeface="Calibri"/>
                            <a:cs typeface="Times New Roman"/>
                          </a:rPr>
                        </m:ctrlPr>
                      </m:dPr>
                      <m:e>
                        <m:r>
                          <a:rPr lang="en-US" sz="2000" i="1">
                            <a:effectLst/>
                            <a:latin typeface="Cambria Math"/>
                            <a:ea typeface="Calibri"/>
                            <a:cs typeface="Times New Roman"/>
                          </a:rPr>
                          <m:t>𝑥</m:t>
                        </m:r>
                        <m:r>
                          <a:rPr lang="en-US" sz="2000" i="1">
                            <a:effectLst/>
                            <a:latin typeface="Cambria Math"/>
                            <a:ea typeface="Calibri"/>
                            <a:cs typeface="Times New Roman"/>
                          </a:rPr>
                          <m:t>, </m:t>
                        </m:r>
                        <m:r>
                          <a:rPr lang="en-US" sz="2000" i="1">
                            <a:effectLst/>
                            <a:latin typeface="Cambria Math"/>
                            <a:ea typeface="Calibri"/>
                            <a:cs typeface="Times New Roman"/>
                          </a:rPr>
                          <m:t>𝑦</m:t>
                        </m:r>
                      </m:e>
                    </m:d>
                    <m:nary>
                      <m:naryPr>
                        <m:limLoc m:val="subSup"/>
                        <m:ctrlPr>
                          <a:rPr lang="en-US" sz="2000" i="1">
                            <a:effectLst/>
                            <a:latin typeface="Cambria Math"/>
                            <a:ea typeface="Calibri"/>
                            <a:cs typeface="Times New Roman"/>
                          </a:rPr>
                        </m:ctrlPr>
                      </m:naryPr>
                      <m:sub>
                        <m:r>
                          <a:rPr lang="en-US" sz="2000" i="1">
                            <a:effectLst/>
                            <a:latin typeface="Cambria Math"/>
                            <a:ea typeface="Calibri"/>
                            <a:cs typeface="Times New Roman"/>
                          </a:rPr>
                          <m:t>−∞</m:t>
                        </m:r>
                      </m:sub>
                      <m:sup>
                        <m:r>
                          <a:rPr lang="en-US" sz="2000" i="1">
                            <a:effectLst/>
                            <a:latin typeface="Cambria Math"/>
                            <a:ea typeface="Calibri"/>
                            <a:cs typeface="Times New Roman"/>
                          </a:rPr>
                          <m:t>𝑦</m:t>
                        </m:r>
                      </m:sup>
                      <m:e>
                        <m:nary>
                          <m:naryPr>
                            <m:limLoc m:val="subSup"/>
                            <m:ctrlPr>
                              <a:rPr lang="en-US" sz="2000" i="1">
                                <a:effectLst/>
                                <a:latin typeface="Cambria Math"/>
                                <a:ea typeface="Calibri"/>
                                <a:cs typeface="Times New Roman"/>
                              </a:rPr>
                            </m:ctrlPr>
                          </m:naryPr>
                          <m:sub>
                            <m:r>
                              <a:rPr lang="en-US" sz="2000" i="1">
                                <a:effectLst/>
                                <a:latin typeface="Cambria Math"/>
                                <a:ea typeface="Calibri"/>
                                <a:cs typeface="Times New Roman"/>
                              </a:rPr>
                              <m:t>−∞</m:t>
                            </m:r>
                          </m:sub>
                          <m:sup>
                            <m:r>
                              <a:rPr lang="en-US" sz="2000" i="1">
                                <a:effectLst/>
                                <a:latin typeface="Cambria Math"/>
                                <a:ea typeface="Calibri"/>
                                <a:cs typeface="Times New Roman"/>
                              </a:rPr>
                              <m:t>𝑥</m:t>
                            </m:r>
                          </m:sup>
                          <m:e>
                            <m:r>
                              <a:rPr lang="en-US" sz="2000" i="1">
                                <a:effectLst/>
                                <a:latin typeface="Cambria Math"/>
                                <a:ea typeface="Calibri"/>
                                <a:cs typeface="Times New Roman"/>
                              </a:rPr>
                              <m:t>𝑓</m:t>
                            </m:r>
                            <m:d>
                              <m:dPr>
                                <m:ctrlPr>
                                  <a:rPr lang="en-US" sz="2000" i="1">
                                    <a:effectLst/>
                                    <a:latin typeface="Cambria Math"/>
                                    <a:ea typeface="Calibri"/>
                                    <a:cs typeface="Times New Roman"/>
                                  </a:rPr>
                                </m:ctrlPr>
                              </m:dPr>
                              <m:e>
                                <m:r>
                                  <a:rPr lang="en-US" sz="2000" i="1">
                                    <a:effectLst/>
                                    <a:latin typeface="Cambria Math"/>
                                    <a:ea typeface="Calibri"/>
                                    <a:cs typeface="Times New Roman"/>
                                  </a:rPr>
                                  <m:t>𝑥</m:t>
                                </m:r>
                                <m:r>
                                  <a:rPr lang="en-US" sz="2000" i="1">
                                    <a:effectLst/>
                                    <a:latin typeface="Cambria Math"/>
                                    <a:ea typeface="Calibri"/>
                                    <a:cs typeface="Times New Roman"/>
                                  </a:rPr>
                                  <m:t>, </m:t>
                                </m:r>
                                <m:r>
                                  <a:rPr lang="en-US" sz="2000" i="1">
                                    <a:effectLst/>
                                    <a:latin typeface="Cambria Math"/>
                                    <a:ea typeface="Calibri"/>
                                    <a:cs typeface="Times New Roman"/>
                                  </a:rPr>
                                  <m:t>𝑦</m:t>
                                </m:r>
                              </m:e>
                            </m:d>
                          </m:e>
                        </m:nary>
                      </m:e>
                    </m:nary>
                    <m:box>
                      <m:boxPr>
                        <m:diff m:val="on"/>
                        <m:ctrlPr>
                          <a:rPr lang="en-US" sz="2000" i="1">
                            <a:effectLst/>
                            <a:latin typeface="Cambria Math"/>
                            <a:ea typeface="Calibri"/>
                            <a:cs typeface="Times New Roman"/>
                          </a:rPr>
                        </m:ctrlPr>
                      </m:boxPr>
                      <m:e>
                        <m:r>
                          <a:rPr lang="en-US" sz="2000" i="1">
                            <a:effectLst/>
                            <a:latin typeface="Cambria Math"/>
                            <a:ea typeface="Calibri"/>
                            <a:cs typeface="Times New Roman"/>
                          </a:rPr>
                          <m:t>𝑑𝑥</m:t>
                        </m:r>
                      </m:e>
                    </m:box>
                    <m:box>
                      <m:boxPr>
                        <m:diff m:val="on"/>
                        <m:ctrlPr>
                          <a:rPr lang="en-US" sz="2000" i="1">
                            <a:effectLst/>
                            <a:latin typeface="Cambria Math"/>
                            <a:ea typeface="Calibri"/>
                            <a:cs typeface="Times New Roman"/>
                          </a:rPr>
                        </m:ctrlPr>
                      </m:boxPr>
                      <m:e>
                        <m:r>
                          <a:rPr lang="en-US" sz="2000" i="1">
                            <a:effectLst/>
                            <a:latin typeface="Cambria Math"/>
                            <a:ea typeface="Calibri"/>
                            <a:cs typeface="Times New Roman"/>
                          </a:rPr>
                          <m:t>𝑑𝑦</m:t>
                        </m:r>
                        <m:r>
                          <a:rPr lang="en-US" sz="2000" i="1">
                            <a:effectLst/>
                            <a:latin typeface="Cambria Math"/>
                            <a:ea typeface="Calibri"/>
                            <a:cs typeface="Times New Roman"/>
                          </a:rPr>
                          <m:t>,  </m:t>
                        </m:r>
                        <m:r>
                          <a:rPr lang="en-US" sz="2000" i="1">
                            <a:effectLst/>
                            <a:latin typeface="Cambria Math"/>
                            <a:ea typeface="Calibri"/>
                            <a:cs typeface="Times New Roman"/>
                          </a:rPr>
                          <m:t>𝑖𝑓</m:t>
                        </m:r>
                        <m:r>
                          <a:rPr lang="en-US" sz="2000" i="1">
                            <a:effectLst/>
                            <a:latin typeface="Cambria Math"/>
                            <a:ea typeface="Calibri"/>
                            <a:cs typeface="Times New Roman"/>
                          </a:rPr>
                          <m:t> </m:t>
                        </m:r>
                        <m:d>
                          <m:dPr>
                            <m:ctrlPr>
                              <a:rPr lang="en-US" sz="2000" i="1">
                                <a:effectLst/>
                                <a:latin typeface="Cambria Math"/>
                                <a:ea typeface="Calibri"/>
                                <a:cs typeface="Times New Roman"/>
                              </a:rPr>
                            </m:ctrlPr>
                          </m:dPr>
                          <m:e>
                            <m:r>
                              <a:rPr lang="en-US" sz="2000" i="1">
                                <a:effectLst/>
                                <a:latin typeface="Cambria Math"/>
                                <a:ea typeface="Calibri"/>
                                <a:cs typeface="Times New Roman"/>
                              </a:rPr>
                              <m:t>𝑥</m:t>
                            </m:r>
                            <m:r>
                              <a:rPr lang="en-US" sz="2000" i="1">
                                <a:effectLst/>
                                <a:latin typeface="Cambria Math"/>
                                <a:ea typeface="Calibri"/>
                                <a:cs typeface="Times New Roman"/>
                              </a:rPr>
                              <m:t>,</m:t>
                            </m:r>
                            <m:r>
                              <a:rPr lang="en-US" sz="2000" i="1">
                                <a:effectLst/>
                                <a:latin typeface="Cambria Math"/>
                                <a:ea typeface="Calibri"/>
                                <a:cs typeface="Times New Roman"/>
                              </a:rPr>
                              <m:t>𝑦</m:t>
                            </m:r>
                          </m:e>
                        </m:d>
                        <m:r>
                          <a:rPr lang="en-US" sz="2000" i="1">
                            <a:effectLst/>
                            <a:latin typeface="Cambria Math"/>
                            <a:ea typeface="Calibri"/>
                            <a:cs typeface="Times New Roman"/>
                          </a:rPr>
                          <m:t>𝑖𝑠</m:t>
                        </m:r>
                        <m:r>
                          <a:rPr lang="en-US" sz="2000" i="1">
                            <a:effectLst/>
                            <a:latin typeface="Cambria Math"/>
                            <a:ea typeface="Calibri"/>
                            <a:cs typeface="Times New Roman"/>
                          </a:rPr>
                          <m:t>  </m:t>
                        </m:r>
                        <m:r>
                          <a:rPr lang="en-US" sz="2000" i="1">
                            <a:effectLst/>
                            <a:latin typeface="Cambria Math"/>
                            <a:ea typeface="Calibri"/>
                            <a:cs typeface="Times New Roman"/>
                          </a:rPr>
                          <m:t>𝑟𝑎𝑛𝑑𝑜𝑚</m:t>
                        </m:r>
                        <m:r>
                          <a:rPr lang="en-US" sz="2000" i="1">
                            <a:effectLst/>
                            <a:latin typeface="Cambria Math"/>
                            <a:ea typeface="Calibri"/>
                            <a:cs typeface="Times New Roman"/>
                          </a:rPr>
                          <m:t> </m:t>
                        </m:r>
                        <m:r>
                          <a:rPr lang="en-US" sz="2000" i="1">
                            <a:effectLst/>
                            <a:latin typeface="Cambria Math"/>
                            <a:ea typeface="Calibri"/>
                            <a:cs typeface="Times New Roman"/>
                          </a:rPr>
                          <m:t>𝑐𝑜𝑢𝑛𝑡𝑖𝑛𝑢𝑜𝑢𝑠</m:t>
                        </m:r>
                        <m:r>
                          <a:rPr lang="en-US" sz="2000" i="1">
                            <a:effectLst/>
                            <a:latin typeface="Cambria Math"/>
                            <a:ea typeface="Calibri"/>
                            <a:cs typeface="Times New Roman"/>
                          </a:rPr>
                          <m:t> </m:t>
                        </m:r>
                        <m:r>
                          <a:rPr lang="en-US" sz="2000" i="1">
                            <a:effectLst/>
                            <a:latin typeface="Cambria Math"/>
                            <a:ea typeface="Calibri"/>
                            <a:cs typeface="Times New Roman"/>
                          </a:rPr>
                          <m:t>𝑣𝑎𝑟𝑖𝑎𝑏𝑙𝑒</m:t>
                        </m:r>
                      </m:e>
                    </m:box>
                  </m:oMath>
                </a14:m>
                <a:endParaRPr lang="en-US" sz="2000" dirty="0">
                  <a:effectLst/>
                </a:endParaRPr>
              </a:p>
              <a:p>
                <a:pPr marL="457200" algn="just">
                  <a:lnSpc>
                    <a:spcPct val="150000"/>
                  </a:lnSpc>
                </a:pPr>
                <a:r>
                  <a:rPr lang="en-US" sz="2000" u="sng" dirty="0">
                    <a:effectLst/>
                    <a:latin typeface="Book Antiqua"/>
                    <a:ea typeface="Times New Roman"/>
                    <a:cs typeface="Times New Roman"/>
                  </a:rPr>
                  <a:t>Properties of </a:t>
                </a:r>
                <a14:m>
                  <m:oMath xmlns:m="http://schemas.openxmlformats.org/officeDocument/2006/math">
                    <m:r>
                      <a:rPr lang="en-US" sz="2000" i="1" u="sng">
                        <a:effectLst/>
                        <a:latin typeface="Cambria Math"/>
                        <a:ea typeface="Calibri"/>
                        <a:cs typeface="Times New Roman"/>
                      </a:rPr>
                      <m:t>𝐶𝐷𝐹</m:t>
                    </m:r>
                    <m:r>
                      <a:rPr lang="en-US" sz="2000" i="1" u="sng">
                        <a:effectLst/>
                        <a:latin typeface="Cambria Math"/>
                        <a:ea typeface="Calibri"/>
                        <a:cs typeface="Times New Roman"/>
                      </a:rPr>
                      <m:t>,</m:t>
                    </m:r>
                    <m:r>
                      <a:rPr lang="en-US" sz="2000" i="1" u="sng">
                        <a:effectLst/>
                        <a:latin typeface="Cambria Math"/>
                        <a:ea typeface="Calibri"/>
                        <a:cs typeface="Times New Roman"/>
                      </a:rPr>
                      <m:t>𝐹</m:t>
                    </m:r>
                  </m:oMath>
                </a14:m>
                <a:endParaRPr lang="en-US" sz="2000" dirty="0">
                  <a:effectLst/>
                </a:endParaRPr>
              </a:p>
              <a:p>
                <a:pPr marL="342900" marR="0" lvl="0" indent="-342900" algn="just">
                  <a:lnSpc>
                    <a:spcPct val="150000"/>
                  </a:lnSpc>
                  <a:spcBef>
                    <a:spcPts val="0"/>
                  </a:spcBef>
                  <a:spcAft>
                    <a:spcPts val="1000"/>
                  </a:spcAft>
                  <a:buFont typeface="+mj-lt"/>
                  <a:buAutoNum type="romanUcPeriod"/>
                </a:pPr>
                <a14:m>
                  <m:oMath xmlns:m="http://schemas.openxmlformats.org/officeDocument/2006/math">
                    <m:r>
                      <a:rPr lang="en-US" sz="2000" i="1">
                        <a:effectLst/>
                        <a:latin typeface="Cambria Math"/>
                        <a:ea typeface="Calibri"/>
                        <a:cs typeface="Times New Roman"/>
                      </a:rPr>
                      <m:t>𝐹</m:t>
                    </m:r>
                    <m:d>
                      <m:dPr>
                        <m:ctrlPr>
                          <a:rPr lang="en-US" sz="2000" i="1">
                            <a:effectLst/>
                            <a:latin typeface="Cambria Math"/>
                            <a:ea typeface="Calibri"/>
                            <a:cs typeface="Times New Roman"/>
                          </a:rPr>
                        </m:ctrlPr>
                      </m:dPr>
                      <m:e>
                        <m:r>
                          <a:rPr lang="en-US" sz="2000" i="1">
                            <a:effectLst/>
                            <a:latin typeface="Cambria Math"/>
                            <a:ea typeface="Calibri"/>
                            <a:cs typeface="Times New Roman"/>
                          </a:rPr>
                          <m:t>−∞, −∞</m:t>
                        </m:r>
                      </m:e>
                    </m:d>
                    <m:r>
                      <a:rPr lang="en-US" sz="2000" i="1">
                        <a:effectLst/>
                        <a:latin typeface="Cambria Math"/>
                        <a:ea typeface="Calibri"/>
                        <a:cs typeface="Times New Roman"/>
                      </a:rPr>
                      <m:t>=0,</m:t>
                    </m:r>
                    <m:r>
                      <a:rPr lang="en-US" sz="2000" i="1">
                        <a:effectLst/>
                        <a:latin typeface="Cambria Math"/>
                        <a:ea typeface="Calibri"/>
                        <a:cs typeface="Times New Roman"/>
                      </a:rPr>
                      <m:t>𝐹</m:t>
                    </m:r>
                    <m:d>
                      <m:dPr>
                        <m:ctrlPr>
                          <a:rPr lang="en-US" sz="2000" i="1">
                            <a:effectLst/>
                            <a:latin typeface="Cambria Math"/>
                            <a:ea typeface="Calibri"/>
                            <a:cs typeface="Times New Roman"/>
                          </a:rPr>
                        </m:ctrlPr>
                      </m:dPr>
                      <m:e>
                        <m:r>
                          <a:rPr lang="en-US" sz="2000" i="1">
                            <a:effectLst/>
                            <a:latin typeface="Cambria Math"/>
                            <a:ea typeface="Calibri"/>
                            <a:cs typeface="Times New Roman"/>
                          </a:rPr>
                          <m:t>−∞, ∞</m:t>
                        </m:r>
                      </m:e>
                    </m:d>
                    <m:r>
                      <a:rPr lang="en-US" sz="2000" i="1">
                        <a:effectLst/>
                        <a:latin typeface="Cambria Math"/>
                        <a:ea typeface="Calibri"/>
                        <a:cs typeface="Times New Roman"/>
                      </a:rPr>
                      <m:t>=1</m:t>
                    </m:r>
                  </m:oMath>
                </a14:m>
                <a:endParaRPr lang="en-US" sz="2000" dirty="0">
                  <a:effectLst/>
                </a:endParaRPr>
              </a:p>
              <a:p>
                <a:pPr marL="342900" marR="0" lvl="0" indent="-342900" algn="just">
                  <a:lnSpc>
                    <a:spcPct val="150000"/>
                  </a:lnSpc>
                  <a:spcBef>
                    <a:spcPts val="0"/>
                  </a:spcBef>
                  <a:spcAft>
                    <a:spcPts val="1000"/>
                  </a:spcAft>
                  <a:buFont typeface="+mj-lt"/>
                  <a:buAutoNum type="romanUcPeriod"/>
                </a:pPr>
                <a14:m>
                  <m:oMath xmlns:m="http://schemas.openxmlformats.org/officeDocument/2006/math">
                    <m:f>
                      <m:fPr>
                        <m:ctrlPr>
                          <a:rPr lang="en-US" sz="2000" i="1">
                            <a:effectLst/>
                            <a:latin typeface="Cambria Math"/>
                            <a:ea typeface="Times New Roman"/>
                            <a:cs typeface="Times New Roman"/>
                          </a:rPr>
                        </m:ctrlPr>
                      </m:fPr>
                      <m:num>
                        <m:sSup>
                          <m:sSupPr>
                            <m:ctrlPr>
                              <a:rPr lang="en-US" sz="2000" i="1">
                                <a:effectLst/>
                                <a:latin typeface="Cambria Math"/>
                                <a:ea typeface="Times New Roman"/>
                                <a:cs typeface="Times New Roman"/>
                              </a:rPr>
                            </m:ctrlPr>
                          </m:sSupPr>
                          <m:e>
                            <m:r>
                              <a:rPr lang="en-US" sz="2000" i="1">
                                <a:effectLst/>
                                <a:latin typeface="Cambria Math"/>
                                <a:ea typeface="Calibri"/>
                                <a:cs typeface="Times New Roman"/>
                              </a:rPr>
                              <m:t>𝑑</m:t>
                            </m:r>
                          </m:e>
                          <m:sup>
                            <m:r>
                              <a:rPr lang="en-US" sz="2000" i="1">
                                <a:effectLst/>
                                <a:latin typeface="Cambria Math"/>
                                <a:ea typeface="Calibri"/>
                                <a:cs typeface="Times New Roman"/>
                              </a:rPr>
                              <m:t>2</m:t>
                            </m:r>
                          </m:sup>
                        </m:sSup>
                        <m:r>
                          <a:rPr lang="en-US" sz="2000" i="1">
                            <a:effectLst/>
                            <a:latin typeface="Cambria Math"/>
                            <a:ea typeface="Calibri"/>
                            <a:cs typeface="Times New Roman"/>
                          </a:rPr>
                          <m:t>𝐹</m:t>
                        </m:r>
                        <m:d>
                          <m:dPr>
                            <m:ctrlPr>
                              <a:rPr lang="en-US" sz="2000" i="1">
                                <a:effectLst/>
                                <a:latin typeface="Cambria Math"/>
                                <a:ea typeface="Calibri"/>
                                <a:cs typeface="Times New Roman"/>
                              </a:rPr>
                            </m:ctrlPr>
                          </m:dPr>
                          <m:e>
                            <m:r>
                              <a:rPr lang="en-US" sz="2000" i="1">
                                <a:effectLst/>
                                <a:latin typeface="Cambria Math"/>
                                <a:ea typeface="Calibri"/>
                                <a:cs typeface="Times New Roman"/>
                              </a:rPr>
                              <m:t>𝑥</m:t>
                            </m:r>
                            <m:r>
                              <a:rPr lang="en-US" sz="2000" i="1">
                                <a:effectLst/>
                                <a:latin typeface="Cambria Math"/>
                                <a:ea typeface="Calibri"/>
                                <a:cs typeface="Times New Roman"/>
                              </a:rPr>
                              <m:t>, </m:t>
                            </m:r>
                            <m:r>
                              <a:rPr lang="en-US" sz="2000" i="1">
                                <a:effectLst/>
                                <a:latin typeface="Cambria Math"/>
                                <a:ea typeface="Calibri"/>
                                <a:cs typeface="Times New Roman"/>
                              </a:rPr>
                              <m:t>𝑦</m:t>
                            </m:r>
                          </m:e>
                        </m:d>
                      </m:num>
                      <m:den>
                        <m:box>
                          <m:boxPr>
                            <m:diff m:val="on"/>
                            <m:ctrlPr>
                              <a:rPr lang="en-US" sz="2000" i="1">
                                <a:effectLst/>
                                <a:latin typeface="Cambria Math"/>
                                <a:ea typeface="Times New Roman"/>
                                <a:cs typeface="Times New Roman"/>
                              </a:rPr>
                            </m:ctrlPr>
                          </m:boxPr>
                          <m:e>
                            <m:r>
                              <a:rPr lang="en-US" sz="2000" i="1">
                                <a:effectLst/>
                                <a:latin typeface="Cambria Math"/>
                                <a:ea typeface="Calibri"/>
                                <a:cs typeface="Times New Roman"/>
                              </a:rPr>
                              <m:t>𝑑𝑥</m:t>
                            </m:r>
                          </m:e>
                        </m:box>
                        <m:box>
                          <m:boxPr>
                            <m:diff m:val="on"/>
                            <m:ctrlPr>
                              <a:rPr lang="en-US" sz="2000" i="1">
                                <a:effectLst/>
                                <a:latin typeface="Cambria Math"/>
                                <a:ea typeface="Times New Roman"/>
                                <a:cs typeface="Times New Roman"/>
                              </a:rPr>
                            </m:ctrlPr>
                          </m:boxPr>
                          <m:e>
                            <m:r>
                              <a:rPr lang="en-US" sz="2000" i="1">
                                <a:effectLst/>
                                <a:latin typeface="Cambria Math"/>
                                <a:ea typeface="Calibri"/>
                                <a:cs typeface="Times New Roman"/>
                              </a:rPr>
                              <m:t>𝑑𝑦</m:t>
                            </m:r>
                          </m:e>
                        </m:box>
                      </m:den>
                    </m:f>
                    <m:r>
                      <a:rPr lang="en-US" sz="2000" i="1">
                        <a:effectLst/>
                        <a:latin typeface="Cambria Math"/>
                        <a:ea typeface="Times New Roman"/>
                        <a:cs typeface="Times New Roman"/>
                      </a:rPr>
                      <m:t>=</m:t>
                    </m:r>
                    <m:r>
                      <a:rPr lang="en-US" sz="2000" i="1">
                        <a:effectLst/>
                        <a:latin typeface="Cambria Math"/>
                        <a:ea typeface="Calibri"/>
                        <a:cs typeface="Times New Roman"/>
                      </a:rPr>
                      <m:t>𝑓</m:t>
                    </m:r>
                    <m:d>
                      <m:dPr>
                        <m:ctrlPr>
                          <a:rPr lang="en-US" sz="2000" i="1">
                            <a:effectLst/>
                            <a:latin typeface="Cambria Math"/>
                            <a:ea typeface="Calibri"/>
                            <a:cs typeface="Times New Roman"/>
                          </a:rPr>
                        </m:ctrlPr>
                      </m:dPr>
                      <m:e>
                        <m:r>
                          <a:rPr lang="en-US" sz="2000" i="1">
                            <a:effectLst/>
                            <a:latin typeface="Cambria Math"/>
                            <a:ea typeface="Calibri"/>
                            <a:cs typeface="Times New Roman"/>
                          </a:rPr>
                          <m:t>𝑥</m:t>
                        </m:r>
                        <m:r>
                          <a:rPr lang="en-US" sz="2000" i="1">
                            <a:effectLst/>
                            <a:latin typeface="Cambria Math"/>
                            <a:ea typeface="Calibri"/>
                            <a:cs typeface="Times New Roman"/>
                          </a:rPr>
                          <m:t>, </m:t>
                        </m:r>
                        <m:r>
                          <a:rPr lang="en-US" sz="2000" i="1">
                            <a:effectLst/>
                            <a:latin typeface="Cambria Math"/>
                            <a:ea typeface="Calibri"/>
                            <a:cs typeface="Times New Roman"/>
                          </a:rPr>
                          <m:t>𝑦</m:t>
                        </m:r>
                      </m:e>
                    </m:d>
                  </m:oMath>
                </a14:m>
                <a:endParaRPr lang="en-US" sz="2000" dirty="0">
                  <a:effectLst/>
                </a:endParaRPr>
              </a:p>
              <a:p>
                <a:pPr marL="342900" marR="0" lvl="0" indent="-342900" algn="just">
                  <a:lnSpc>
                    <a:spcPct val="150000"/>
                  </a:lnSpc>
                  <a:spcBef>
                    <a:spcPts val="0"/>
                  </a:spcBef>
                  <a:spcAft>
                    <a:spcPts val="0"/>
                  </a:spcAft>
                  <a:buFont typeface="+mj-lt"/>
                  <a:buAutoNum type="romanUcPeriod"/>
                </a:pPr>
                <a14:m>
                  <m:oMath xmlns:m="http://schemas.openxmlformats.org/officeDocument/2006/math">
                    <m:r>
                      <a:rPr lang="en-US" sz="2000" i="1">
                        <a:effectLst/>
                        <a:latin typeface="Cambria Math"/>
                        <a:ea typeface="Calibri"/>
                        <a:cs typeface="Times New Roman"/>
                      </a:rPr>
                      <m:t>𝑃</m:t>
                    </m:r>
                    <m:d>
                      <m:dPr>
                        <m:ctrlPr>
                          <a:rPr lang="en-US" sz="2000" i="1">
                            <a:effectLst/>
                            <a:latin typeface="Cambria Math"/>
                            <a:ea typeface="Calibri"/>
                            <a:cs typeface="Times New Roman"/>
                          </a:rPr>
                        </m:ctrlPr>
                      </m:dPr>
                      <m:e>
                        <m:r>
                          <a:rPr lang="en-US" sz="2000" i="1">
                            <a:effectLst/>
                            <a:latin typeface="Cambria Math"/>
                            <a:ea typeface="Calibri"/>
                            <a:cs typeface="Times New Roman"/>
                          </a:rPr>
                          <m:t>𝑎</m:t>
                        </m:r>
                        <m:r>
                          <a:rPr lang="en-US" sz="2000" i="1">
                            <a:effectLst/>
                            <a:latin typeface="Cambria Math"/>
                            <a:ea typeface="Calibri"/>
                            <a:cs typeface="Times New Roman"/>
                          </a:rPr>
                          <m:t>≤</m:t>
                        </m:r>
                        <m:r>
                          <a:rPr lang="en-US" sz="2000" i="1">
                            <a:effectLst/>
                            <a:latin typeface="Cambria Math"/>
                            <a:ea typeface="Calibri"/>
                            <a:cs typeface="Times New Roman"/>
                          </a:rPr>
                          <m:t>𝑥</m:t>
                        </m:r>
                        <m:r>
                          <a:rPr lang="en-US" sz="2000" i="1">
                            <a:effectLst/>
                            <a:latin typeface="Cambria Math"/>
                            <a:ea typeface="Calibri"/>
                            <a:cs typeface="Times New Roman"/>
                          </a:rPr>
                          <m:t>≤</m:t>
                        </m:r>
                        <m:r>
                          <a:rPr lang="en-US" sz="2000" i="1">
                            <a:effectLst/>
                            <a:latin typeface="Cambria Math"/>
                            <a:ea typeface="Calibri"/>
                            <a:cs typeface="Times New Roman"/>
                          </a:rPr>
                          <m:t>𝑏</m:t>
                        </m:r>
                        <m:r>
                          <a:rPr lang="en-US" sz="2000" i="1">
                            <a:effectLst/>
                            <a:latin typeface="Cambria Math"/>
                            <a:ea typeface="Calibri"/>
                            <a:cs typeface="Times New Roman"/>
                          </a:rPr>
                          <m:t>, </m:t>
                        </m:r>
                        <m:r>
                          <a:rPr lang="en-US" sz="2000" i="1">
                            <a:effectLst/>
                            <a:latin typeface="Cambria Math"/>
                            <a:ea typeface="Calibri"/>
                            <a:cs typeface="Times New Roman"/>
                          </a:rPr>
                          <m:t>𝑐</m:t>
                        </m:r>
                        <m:r>
                          <a:rPr lang="en-US" sz="2000" i="1">
                            <a:effectLst/>
                            <a:latin typeface="Cambria Math"/>
                            <a:ea typeface="Calibri"/>
                            <a:cs typeface="Times New Roman"/>
                          </a:rPr>
                          <m:t>≤</m:t>
                        </m:r>
                        <m:r>
                          <a:rPr lang="en-US" sz="2000" i="1">
                            <a:effectLst/>
                            <a:latin typeface="Cambria Math"/>
                            <a:ea typeface="Calibri"/>
                            <a:cs typeface="Times New Roman"/>
                          </a:rPr>
                          <m:t>𝑦</m:t>
                        </m:r>
                        <m:r>
                          <a:rPr lang="en-US" sz="2000" i="1">
                            <a:effectLst/>
                            <a:latin typeface="Cambria Math"/>
                            <a:ea typeface="Calibri"/>
                            <a:cs typeface="Times New Roman"/>
                          </a:rPr>
                          <m:t>≤</m:t>
                        </m:r>
                        <m:r>
                          <a:rPr lang="en-US" sz="2000" i="1">
                            <a:effectLst/>
                            <a:latin typeface="Cambria Math"/>
                            <a:ea typeface="Calibri"/>
                            <a:cs typeface="Times New Roman"/>
                          </a:rPr>
                          <m:t>𝑑</m:t>
                        </m:r>
                      </m:e>
                    </m:d>
                    <m:r>
                      <a:rPr lang="en-US" sz="2000" i="1">
                        <a:effectLst/>
                        <a:latin typeface="Cambria Math"/>
                        <a:ea typeface="Calibri"/>
                        <a:cs typeface="Times New Roman"/>
                      </a:rPr>
                      <m:t>=</m:t>
                    </m:r>
                    <m:r>
                      <a:rPr lang="en-US" sz="2000" i="1">
                        <a:effectLst/>
                        <a:latin typeface="Cambria Math"/>
                        <a:ea typeface="Calibri"/>
                        <a:cs typeface="Times New Roman"/>
                      </a:rPr>
                      <m:t>𝐹</m:t>
                    </m:r>
                    <m:d>
                      <m:dPr>
                        <m:ctrlPr>
                          <a:rPr lang="en-US" sz="2000" i="1">
                            <a:effectLst/>
                            <a:latin typeface="Cambria Math"/>
                            <a:ea typeface="Calibri"/>
                            <a:cs typeface="Times New Roman"/>
                          </a:rPr>
                        </m:ctrlPr>
                      </m:dPr>
                      <m:e>
                        <m:r>
                          <a:rPr lang="en-US" sz="2000" i="1">
                            <a:effectLst/>
                            <a:latin typeface="Cambria Math"/>
                            <a:ea typeface="Calibri"/>
                            <a:cs typeface="Times New Roman"/>
                          </a:rPr>
                          <m:t>𝑏</m:t>
                        </m:r>
                        <m:r>
                          <a:rPr lang="en-US" sz="2000" i="1">
                            <a:effectLst/>
                            <a:latin typeface="Cambria Math"/>
                            <a:ea typeface="Calibri"/>
                            <a:cs typeface="Times New Roman"/>
                          </a:rPr>
                          <m:t>,</m:t>
                        </m:r>
                        <m:r>
                          <a:rPr lang="en-US" sz="2000" i="1">
                            <a:effectLst/>
                            <a:latin typeface="Cambria Math"/>
                            <a:ea typeface="Calibri"/>
                            <a:cs typeface="Times New Roman"/>
                          </a:rPr>
                          <m:t>𝑑</m:t>
                        </m:r>
                      </m:e>
                    </m:d>
                    <m:r>
                      <a:rPr lang="en-US" sz="2000" i="1">
                        <a:effectLst/>
                        <a:latin typeface="Cambria Math"/>
                        <a:ea typeface="Calibri"/>
                        <a:cs typeface="Times New Roman"/>
                      </a:rPr>
                      <m:t>−</m:t>
                    </m:r>
                    <m:r>
                      <a:rPr lang="en-US" sz="2000" i="1">
                        <a:effectLst/>
                        <a:latin typeface="Cambria Math"/>
                        <a:ea typeface="Calibri"/>
                        <a:cs typeface="Times New Roman"/>
                      </a:rPr>
                      <m:t>𝐹</m:t>
                    </m:r>
                    <m:d>
                      <m:dPr>
                        <m:ctrlPr>
                          <a:rPr lang="en-US" sz="2000" i="1">
                            <a:effectLst/>
                            <a:latin typeface="Cambria Math"/>
                            <a:ea typeface="Calibri"/>
                            <a:cs typeface="Times New Roman"/>
                          </a:rPr>
                        </m:ctrlPr>
                      </m:dPr>
                      <m:e>
                        <m:r>
                          <a:rPr lang="en-US" sz="2000" i="1">
                            <a:effectLst/>
                            <a:latin typeface="Cambria Math"/>
                            <a:ea typeface="Calibri"/>
                            <a:cs typeface="Times New Roman"/>
                          </a:rPr>
                          <m:t>𝑎</m:t>
                        </m:r>
                        <m:r>
                          <a:rPr lang="en-US" sz="2000" i="1">
                            <a:effectLst/>
                            <a:latin typeface="Cambria Math"/>
                            <a:ea typeface="Calibri"/>
                            <a:cs typeface="Times New Roman"/>
                          </a:rPr>
                          <m:t>,</m:t>
                        </m:r>
                        <m:r>
                          <a:rPr lang="en-US" sz="2000" i="1">
                            <a:effectLst/>
                            <a:latin typeface="Cambria Math"/>
                            <a:ea typeface="Calibri"/>
                            <a:cs typeface="Times New Roman"/>
                          </a:rPr>
                          <m:t>𝑑</m:t>
                        </m:r>
                      </m:e>
                    </m:d>
                    <m:r>
                      <a:rPr lang="en-US" sz="2000" i="1">
                        <a:effectLst/>
                        <a:latin typeface="Cambria Math"/>
                        <a:ea typeface="Calibri"/>
                        <a:cs typeface="Times New Roman"/>
                      </a:rPr>
                      <m:t>−</m:t>
                    </m:r>
                    <m:r>
                      <a:rPr lang="en-US" sz="2000" i="1">
                        <a:effectLst/>
                        <a:latin typeface="Cambria Math"/>
                        <a:ea typeface="Calibri"/>
                        <a:cs typeface="Times New Roman"/>
                      </a:rPr>
                      <m:t>𝐹</m:t>
                    </m:r>
                    <m:d>
                      <m:dPr>
                        <m:ctrlPr>
                          <a:rPr lang="en-US" sz="2000" i="1">
                            <a:effectLst/>
                            <a:latin typeface="Cambria Math"/>
                            <a:ea typeface="Calibri"/>
                            <a:cs typeface="Times New Roman"/>
                          </a:rPr>
                        </m:ctrlPr>
                      </m:dPr>
                      <m:e>
                        <m:r>
                          <a:rPr lang="en-US" sz="2000" i="1">
                            <a:effectLst/>
                            <a:latin typeface="Cambria Math"/>
                            <a:ea typeface="Calibri"/>
                            <a:cs typeface="Times New Roman"/>
                          </a:rPr>
                          <m:t>𝑏</m:t>
                        </m:r>
                        <m:r>
                          <a:rPr lang="en-US" sz="2000" i="1">
                            <a:effectLst/>
                            <a:latin typeface="Cambria Math"/>
                            <a:ea typeface="Calibri"/>
                            <a:cs typeface="Times New Roman"/>
                          </a:rPr>
                          <m:t>,</m:t>
                        </m:r>
                        <m:r>
                          <a:rPr lang="en-US" sz="2000" i="1">
                            <a:effectLst/>
                            <a:latin typeface="Cambria Math"/>
                            <a:ea typeface="Calibri"/>
                            <a:cs typeface="Times New Roman"/>
                          </a:rPr>
                          <m:t>𝑐</m:t>
                        </m:r>
                      </m:e>
                    </m:d>
                    <m:r>
                      <a:rPr lang="en-US" sz="2000" i="1">
                        <a:effectLst/>
                        <a:latin typeface="Cambria Math"/>
                        <a:ea typeface="Calibri"/>
                        <a:cs typeface="Times New Roman"/>
                      </a:rPr>
                      <m:t>+</m:t>
                    </m:r>
                    <m:r>
                      <a:rPr lang="en-US" sz="2000" i="1">
                        <a:effectLst/>
                        <a:latin typeface="Cambria Math"/>
                        <a:ea typeface="Calibri"/>
                        <a:cs typeface="Times New Roman"/>
                      </a:rPr>
                      <m:t>𝐹</m:t>
                    </m:r>
                    <m:r>
                      <a:rPr lang="en-US" sz="2000" i="1">
                        <a:effectLst/>
                        <a:latin typeface="Cambria Math"/>
                        <a:ea typeface="Calibri"/>
                        <a:cs typeface="Times New Roman"/>
                      </a:rPr>
                      <m:t>(</m:t>
                    </m:r>
                    <m:r>
                      <a:rPr lang="en-US" sz="2000" i="1">
                        <a:effectLst/>
                        <a:latin typeface="Cambria Math"/>
                        <a:ea typeface="Calibri"/>
                        <a:cs typeface="Times New Roman"/>
                      </a:rPr>
                      <m:t>𝑎</m:t>
                    </m:r>
                    <m:r>
                      <a:rPr lang="en-US" sz="2000" i="1">
                        <a:effectLst/>
                        <a:latin typeface="Cambria Math"/>
                        <a:ea typeface="Calibri"/>
                        <a:cs typeface="Times New Roman"/>
                      </a:rPr>
                      <m:t>,</m:t>
                    </m:r>
                    <m:r>
                      <a:rPr lang="en-US" sz="2000" i="1">
                        <a:effectLst/>
                        <a:latin typeface="Cambria Math"/>
                        <a:ea typeface="Calibri"/>
                        <a:cs typeface="Times New Roman"/>
                      </a:rPr>
                      <m:t>𝑐</m:t>
                    </m:r>
                    <m:r>
                      <a:rPr lang="en-US" sz="2000" i="1">
                        <a:effectLst/>
                        <a:latin typeface="Cambria Math"/>
                        <a:ea typeface="Calibri"/>
                        <a:cs typeface="Times New Roman"/>
                      </a:rPr>
                      <m:t>)</m:t>
                    </m:r>
                  </m:oMath>
                </a14:m>
                <a:endParaRPr lang="en-US" sz="2000" dirty="0">
                  <a:effectLst/>
                </a:endParaRPr>
              </a:p>
            </p:txBody>
          </p:sp>
        </mc:Choice>
        <mc:Fallback>
          <p:sp>
            <p:nvSpPr>
              <p:cNvPr id="2" name="Rectangle 1"/>
              <p:cNvSpPr>
                <a:spLocks noRot="1" noChangeAspect="1" noMove="1" noResize="1" noEditPoints="1" noAdjustHandles="1" noChangeArrowheads="1" noChangeShapeType="1" noTextEdit="1"/>
              </p:cNvSpPr>
              <p:nvPr/>
            </p:nvSpPr>
            <p:spPr>
              <a:xfrm>
                <a:off x="152400" y="255022"/>
                <a:ext cx="8763000" cy="5126596"/>
              </a:xfrm>
              <a:prstGeom prst="rect">
                <a:avLst/>
              </a:prstGeom>
              <a:blipFill rotWithShape="1">
                <a:blip r:embed="rId2"/>
                <a:stretch>
                  <a:fillRect l="-695" r="-1321" b="-1189"/>
                </a:stretch>
              </a:blipFill>
            </p:spPr>
            <p:txBody>
              <a:bodyPr/>
              <a:lstStyle/>
              <a:p>
                <a:r>
                  <a:rPr lang="en-US">
                    <a:noFill/>
                  </a:rPr>
                  <a:t> </a:t>
                </a:r>
              </a:p>
            </p:txBody>
          </p:sp>
        </mc:Fallback>
      </mc:AlternateContent>
    </p:spTree>
    <p:extLst>
      <p:ext uri="{BB962C8B-B14F-4D97-AF65-F5344CB8AC3E}">
        <p14:creationId xmlns:p14="http://schemas.microsoft.com/office/powerpoint/2010/main" xmlns="" val="11601202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Rectangle 1"/>
              <p:cNvSpPr/>
              <p:nvPr/>
            </p:nvSpPr>
            <p:spPr>
              <a:xfrm>
                <a:off x="152400" y="304800"/>
                <a:ext cx="8763000" cy="3647345"/>
              </a:xfrm>
              <a:prstGeom prst="rect">
                <a:avLst/>
              </a:prstGeom>
            </p:spPr>
            <p:txBody>
              <a:bodyPr wrap="square">
                <a:spAutoFit/>
              </a:bodyPr>
              <a:lstStyle/>
              <a:p>
                <a:pPr algn="just"/>
                <a:r>
                  <a:rPr lang="en-US" sz="2800" b="1" dirty="0">
                    <a:latin typeface="Times New Roman" pitchFamily="18" charset="0"/>
                    <a:ea typeface="Times New Roman"/>
                    <a:cs typeface="Times New Roman" pitchFamily="18" charset="0"/>
                  </a:rPr>
                  <a:t>Example</a:t>
                </a:r>
                <a:r>
                  <a:rPr lang="en-US" sz="2800" dirty="0">
                    <a:effectLst/>
                    <a:latin typeface="Times New Roman" pitchFamily="18" charset="0"/>
                    <a:ea typeface="Times New Roman"/>
                    <a:cs typeface="Times New Roman" pitchFamily="18" charset="0"/>
                  </a:rPr>
                  <a:t>: Suppose that the two-dimensional continuous random variable (X, Y) has joint pdf given by</a:t>
                </a:r>
                <a14:m>
                  <m:oMath xmlns:m="http://schemas.openxmlformats.org/officeDocument/2006/math">
                    <m:r>
                      <a:rPr lang="en-US" sz="2800" i="1">
                        <a:effectLst/>
                        <a:latin typeface="Cambria Math"/>
                        <a:ea typeface="Calibri"/>
                        <a:cs typeface="Times New Roman"/>
                      </a:rPr>
                      <m:t>𝑓</m:t>
                    </m:r>
                    <m:d>
                      <m:dPr>
                        <m:ctrlPr>
                          <a:rPr lang="en-US" sz="2800" i="1">
                            <a:effectLst/>
                            <a:latin typeface="Cambria Math"/>
                            <a:ea typeface="Calibri"/>
                            <a:cs typeface="Times New Roman"/>
                          </a:rPr>
                        </m:ctrlPr>
                      </m:dPr>
                      <m:e>
                        <m:r>
                          <a:rPr lang="en-US" sz="2800" i="1">
                            <a:effectLst/>
                            <a:latin typeface="Cambria Math"/>
                            <a:ea typeface="Calibri"/>
                            <a:cs typeface="Times New Roman"/>
                          </a:rPr>
                          <m:t>𝑥</m:t>
                        </m:r>
                        <m:r>
                          <a:rPr lang="en-US" sz="2800" i="1">
                            <a:effectLst/>
                            <a:latin typeface="Cambria Math"/>
                            <a:ea typeface="Calibri"/>
                            <a:cs typeface="Times New Roman"/>
                          </a:rPr>
                          <m:t>, </m:t>
                        </m:r>
                        <m:r>
                          <a:rPr lang="en-US" sz="2800" i="1">
                            <a:effectLst/>
                            <a:latin typeface="Cambria Math"/>
                            <a:ea typeface="Calibri"/>
                            <a:cs typeface="Times New Roman"/>
                          </a:rPr>
                          <m:t>𝑦</m:t>
                        </m:r>
                      </m:e>
                    </m:d>
                    <m:r>
                      <a:rPr lang="en-US" sz="2800" i="1">
                        <a:effectLst/>
                        <a:latin typeface="Cambria Math"/>
                        <a:ea typeface="Calibri"/>
                        <a:cs typeface="Times New Roman"/>
                      </a:rPr>
                      <m:t>=</m:t>
                    </m:r>
                    <m:d>
                      <m:dPr>
                        <m:begChr m:val="{"/>
                        <m:endChr m:val=""/>
                        <m:ctrlPr>
                          <a:rPr lang="en-US" sz="2800" i="1">
                            <a:effectLst/>
                            <a:latin typeface="Cambria Math"/>
                            <a:ea typeface="Times New Roman"/>
                            <a:cs typeface="Times New Roman"/>
                          </a:rPr>
                        </m:ctrlPr>
                      </m:dPr>
                      <m:e>
                        <m:eqArr>
                          <m:eqArrPr>
                            <m:ctrlPr>
                              <a:rPr lang="en-US" sz="2800" i="1">
                                <a:effectLst/>
                                <a:latin typeface="Cambria Math"/>
                                <a:ea typeface="Times New Roman"/>
                                <a:cs typeface="Times New Roman"/>
                              </a:rPr>
                            </m:ctrlPr>
                          </m:eqArrPr>
                          <m:e>
                            <m:sSup>
                              <m:sSupPr>
                                <m:ctrlPr>
                                  <a:rPr lang="en-US" sz="2800" i="1">
                                    <a:effectLst/>
                                    <a:latin typeface="Cambria Math"/>
                                    <a:ea typeface="Times New Roman"/>
                                    <a:cs typeface="Times New Roman"/>
                                  </a:rPr>
                                </m:ctrlPr>
                              </m:sSupPr>
                              <m:e>
                                <m:r>
                                  <a:rPr lang="en-US" sz="2800" i="1">
                                    <a:effectLst/>
                                    <a:latin typeface="Cambria Math"/>
                                    <a:ea typeface="Calibri"/>
                                    <a:cs typeface="Times New Roman"/>
                                  </a:rPr>
                                  <m:t>𝑥</m:t>
                                </m:r>
                              </m:e>
                              <m:sup>
                                <m:r>
                                  <a:rPr lang="en-US" sz="2800" i="1">
                                    <a:effectLst/>
                                    <a:latin typeface="Cambria Math"/>
                                    <a:ea typeface="Calibri"/>
                                    <a:cs typeface="Times New Roman"/>
                                  </a:rPr>
                                  <m:t>2</m:t>
                                </m:r>
                              </m:sup>
                            </m:sSup>
                            <m:r>
                              <a:rPr lang="en-US" sz="2800" i="1">
                                <a:effectLst/>
                                <a:latin typeface="Cambria Math"/>
                                <a:ea typeface="Times New Roman"/>
                                <a:cs typeface="Times New Roman"/>
                              </a:rPr>
                              <m:t>+</m:t>
                            </m:r>
                            <m:f>
                              <m:fPr>
                                <m:ctrlPr>
                                  <a:rPr lang="en-US" sz="2800" i="1">
                                    <a:effectLst/>
                                    <a:latin typeface="Cambria Math"/>
                                    <a:ea typeface="Times New Roman"/>
                                    <a:cs typeface="Times New Roman"/>
                                  </a:rPr>
                                </m:ctrlPr>
                              </m:fPr>
                              <m:num>
                                <m:r>
                                  <a:rPr lang="en-US" sz="2800" i="1">
                                    <a:effectLst/>
                                    <a:latin typeface="Cambria Math"/>
                                    <a:ea typeface="Times New Roman"/>
                                    <a:cs typeface="Times New Roman"/>
                                  </a:rPr>
                                  <m:t>𝑥𝑦</m:t>
                                </m:r>
                              </m:num>
                              <m:den>
                                <m:r>
                                  <a:rPr lang="en-US" sz="2800" i="1">
                                    <a:effectLst/>
                                    <a:latin typeface="Cambria Math"/>
                                    <a:ea typeface="Times New Roman"/>
                                    <a:cs typeface="Times New Roman"/>
                                  </a:rPr>
                                  <m:t>3</m:t>
                                </m:r>
                              </m:den>
                            </m:f>
                            <m:r>
                              <a:rPr lang="en-US" sz="2800" i="1">
                                <a:effectLst/>
                                <a:latin typeface="Cambria Math"/>
                                <a:ea typeface="Calibri"/>
                                <a:cs typeface="Times New Roman"/>
                              </a:rPr>
                              <m:t>,  0≤&amp;</m:t>
                            </m:r>
                            <m:r>
                              <a:rPr lang="en-US" sz="2800" i="1">
                                <a:effectLst/>
                                <a:latin typeface="Cambria Math"/>
                                <a:ea typeface="Calibri"/>
                                <a:cs typeface="Times New Roman"/>
                              </a:rPr>
                              <m:t>𝑥</m:t>
                            </m:r>
                            <m:r>
                              <a:rPr lang="en-US" sz="2800" i="1">
                                <a:effectLst/>
                                <a:latin typeface="Cambria Math"/>
                                <a:ea typeface="Calibri"/>
                                <a:cs typeface="Times New Roman"/>
                              </a:rPr>
                              <m:t>≤1,0≤</m:t>
                            </m:r>
                            <m:r>
                              <a:rPr lang="en-US" sz="2800" i="1">
                                <a:effectLst/>
                                <a:latin typeface="Cambria Math"/>
                                <a:ea typeface="Calibri"/>
                                <a:cs typeface="Times New Roman"/>
                              </a:rPr>
                              <m:t>𝑦</m:t>
                            </m:r>
                            <m:r>
                              <a:rPr lang="en-US" sz="2800" i="1">
                                <a:effectLst/>
                                <a:latin typeface="Cambria Math"/>
                                <a:ea typeface="Calibri"/>
                                <a:cs typeface="Times New Roman"/>
                              </a:rPr>
                              <m:t>≤2</m:t>
                            </m:r>
                          </m:e>
                          <m:e>
                            <m:r>
                              <a:rPr lang="en-US" sz="2800" i="1">
                                <a:effectLst/>
                                <a:latin typeface="Cambria Math"/>
                                <a:ea typeface="Calibri"/>
                                <a:cs typeface="Times New Roman"/>
                              </a:rPr>
                              <m:t>0,    </m:t>
                            </m:r>
                            <m:r>
                              <a:rPr lang="en-US" sz="2800" i="1">
                                <a:effectLst/>
                                <a:latin typeface="Cambria Math"/>
                                <a:ea typeface="Calibri"/>
                                <a:cs typeface="Times New Roman"/>
                              </a:rPr>
                              <m:t>𝑜𝑡h𝑒𝑟𝑤𝑖𝑠𝑒</m:t>
                            </m:r>
                          </m:e>
                        </m:eqArr>
                      </m:e>
                    </m:d>
                  </m:oMath>
                </a14:m>
                <a:endParaRPr lang="en-US" sz="2800" dirty="0">
                  <a:latin typeface="Times New Roman" pitchFamily="18" charset="0"/>
                  <a:ea typeface="Calibri"/>
                  <a:cs typeface="Times New Roman" pitchFamily="18" charset="0"/>
                </a:endParaRPr>
              </a:p>
              <a:p>
                <a:pPr marL="342900" marR="0" lvl="0" indent="-342900" algn="just">
                  <a:lnSpc>
                    <a:spcPct val="115000"/>
                  </a:lnSpc>
                  <a:spcBef>
                    <a:spcPts val="0"/>
                  </a:spcBef>
                  <a:spcAft>
                    <a:spcPts val="1000"/>
                  </a:spcAft>
                  <a:buFont typeface="+mj-lt"/>
                  <a:buAutoNum type="alphaUcPeriod"/>
                </a:pPr>
                <a:r>
                  <a:rPr lang="en-US" sz="2800" dirty="0">
                    <a:effectLst/>
                    <a:latin typeface="Times New Roman" pitchFamily="18" charset="0"/>
                    <a:ea typeface="Times New Roman"/>
                    <a:cs typeface="Times New Roman" pitchFamily="18" charset="0"/>
                  </a:rPr>
                  <a:t>Determine the joint CDF of (</a:t>
                </a:r>
                <a:r>
                  <a:rPr lang="en-US" sz="2800" dirty="0" err="1">
                    <a:effectLst/>
                    <a:latin typeface="Times New Roman" pitchFamily="18" charset="0"/>
                    <a:ea typeface="Times New Roman"/>
                    <a:cs typeface="Times New Roman" pitchFamily="18" charset="0"/>
                  </a:rPr>
                  <a:t>x,y</a:t>
                </a:r>
                <a:r>
                  <a:rPr lang="en-US" sz="2800" dirty="0">
                    <a:effectLst/>
                    <a:latin typeface="Times New Roman" pitchFamily="18" charset="0"/>
                    <a:ea typeface="Times New Roman"/>
                    <a:cs typeface="Times New Roman" pitchFamily="18" charset="0"/>
                  </a:rPr>
                  <a:t>)</a:t>
                </a:r>
                <a:endParaRPr lang="en-US" sz="2800" dirty="0">
                  <a:effectLst/>
                  <a:latin typeface="Times New Roman" pitchFamily="18" charset="0"/>
                  <a:cs typeface="Times New Roman" pitchFamily="18" charset="0"/>
                </a:endParaRPr>
              </a:p>
              <a:p>
                <a:pPr marL="342900" marR="0" lvl="0" indent="-342900" algn="just">
                  <a:lnSpc>
                    <a:spcPct val="115000"/>
                  </a:lnSpc>
                  <a:spcBef>
                    <a:spcPts val="0"/>
                  </a:spcBef>
                  <a:spcAft>
                    <a:spcPts val="1000"/>
                  </a:spcAft>
                  <a:buFont typeface="+mj-lt"/>
                  <a:buAutoNum type="alphaUcPeriod"/>
                </a:pPr>
                <a:r>
                  <a:rPr lang="en-US" sz="2800" dirty="0">
                    <a:effectLst/>
                    <a:latin typeface="Times New Roman" pitchFamily="18" charset="0"/>
                    <a:ea typeface="Times New Roman"/>
                    <a:cs typeface="Times New Roman" pitchFamily="18" charset="0"/>
                  </a:rPr>
                  <a:t>Obtained F(1,2) and F(1,1.5)</a:t>
                </a:r>
                <a:endParaRPr lang="en-US" sz="2800" dirty="0">
                  <a:effectLst/>
                  <a:latin typeface="Times New Roman" pitchFamily="18" charset="0"/>
                  <a:cs typeface="Times New Roman" pitchFamily="18" charset="0"/>
                </a:endParaRPr>
              </a:p>
              <a:p>
                <a:pPr marL="342900" marR="0" lvl="0" indent="-342900" algn="just">
                  <a:lnSpc>
                    <a:spcPct val="115000"/>
                  </a:lnSpc>
                  <a:spcBef>
                    <a:spcPts val="0"/>
                  </a:spcBef>
                  <a:spcAft>
                    <a:spcPts val="1000"/>
                  </a:spcAft>
                  <a:buFont typeface="+mj-lt"/>
                  <a:buAutoNum type="alphaUcPeriod"/>
                </a:pPr>
                <a:r>
                  <a:rPr lang="en-US" sz="2800" dirty="0">
                    <a:effectLst/>
                    <a:latin typeface="Times New Roman" pitchFamily="18" charset="0"/>
                    <a:ea typeface="Times New Roman"/>
                    <a:cs typeface="Times New Roman" pitchFamily="18" charset="0"/>
                  </a:rPr>
                  <a:t>Obtained </a:t>
                </a:r>
                <a14:m>
                  <m:oMath xmlns:m="http://schemas.openxmlformats.org/officeDocument/2006/math">
                    <m:r>
                      <a:rPr lang="en-US" sz="2800" i="1">
                        <a:effectLst/>
                        <a:latin typeface="Cambria Math"/>
                        <a:ea typeface="Calibri"/>
                        <a:cs typeface="Times New Roman"/>
                      </a:rPr>
                      <m:t>𝑃</m:t>
                    </m:r>
                    <m:d>
                      <m:dPr>
                        <m:ctrlPr>
                          <a:rPr lang="en-US" sz="2800" i="1">
                            <a:effectLst/>
                            <a:latin typeface="Cambria Math"/>
                            <a:ea typeface="Calibri"/>
                            <a:cs typeface="Times New Roman"/>
                          </a:rPr>
                        </m:ctrlPr>
                      </m:dPr>
                      <m:e>
                        <m:r>
                          <a:rPr lang="en-US" sz="2800" i="1">
                            <a:effectLst/>
                            <a:latin typeface="Cambria Math"/>
                            <a:ea typeface="Calibri"/>
                            <a:cs typeface="Times New Roman"/>
                          </a:rPr>
                          <m:t>𝑥</m:t>
                        </m:r>
                        <m:r>
                          <a:rPr lang="en-US" sz="2800" i="1">
                            <a:effectLst/>
                            <a:latin typeface="Cambria Math"/>
                            <a:ea typeface="Calibri"/>
                            <a:cs typeface="Times New Roman"/>
                          </a:rPr>
                          <m:t>+ </m:t>
                        </m:r>
                        <m:r>
                          <a:rPr lang="en-US" sz="2800" i="1">
                            <a:effectLst/>
                            <a:latin typeface="Cambria Math"/>
                            <a:ea typeface="Calibri"/>
                            <a:cs typeface="Times New Roman"/>
                          </a:rPr>
                          <m:t>𝑦</m:t>
                        </m:r>
                        <m:r>
                          <a:rPr lang="en-US" sz="2800" i="1">
                            <a:effectLst/>
                            <a:latin typeface="Cambria Math"/>
                            <a:ea typeface="Calibri"/>
                            <a:cs typeface="Times New Roman"/>
                          </a:rPr>
                          <m:t>≥1</m:t>
                        </m:r>
                      </m:e>
                    </m:d>
                  </m:oMath>
                </a14:m>
                <a:endParaRPr lang="en-US" sz="2800" dirty="0">
                  <a:effectLst/>
                  <a:latin typeface="Times New Roman" pitchFamily="18" charset="0"/>
                  <a:cs typeface="Times New Roman"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152400" y="304800"/>
                <a:ext cx="8763000" cy="3647345"/>
              </a:xfrm>
              <a:prstGeom prst="rect">
                <a:avLst/>
              </a:prstGeom>
              <a:blipFill rotWithShape="1">
                <a:blip r:embed="rId2"/>
                <a:stretch>
                  <a:fillRect l="-1391" t="-1672" r="-2364" b="-3846"/>
                </a:stretch>
              </a:blipFill>
            </p:spPr>
            <p:txBody>
              <a:bodyPr/>
              <a:lstStyle/>
              <a:p>
                <a:r>
                  <a:rPr lang="en-US">
                    <a:noFill/>
                  </a:rPr>
                  <a:t> </a:t>
                </a:r>
              </a:p>
            </p:txBody>
          </p:sp>
        </mc:Fallback>
      </mc:AlternateContent>
    </p:spTree>
    <p:extLst>
      <p:ext uri="{BB962C8B-B14F-4D97-AF65-F5344CB8AC3E}">
        <p14:creationId xmlns:p14="http://schemas.microsoft.com/office/powerpoint/2010/main" xmlns="" val="38581519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Rectangle 1"/>
              <p:cNvSpPr/>
              <p:nvPr/>
            </p:nvSpPr>
            <p:spPr>
              <a:xfrm>
                <a:off x="304800" y="304800"/>
                <a:ext cx="8382000" cy="4586127"/>
              </a:xfrm>
              <a:prstGeom prst="rect">
                <a:avLst/>
              </a:prstGeom>
            </p:spPr>
            <p:txBody>
              <a:bodyPr wrap="square">
                <a:spAutoFit/>
              </a:bodyPr>
              <a:lstStyle/>
              <a:p>
                <a:pPr marL="457200" algn="just"/>
                <a:r>
                  <a:rPr lang="en-US" sz="2800" b="1" u="sng" dirty="0">
                    <a:latin typeface="Times New Roman" pitchFamily="18" charset="0"/>
                    <a:ea typeface="Times New Roman"/>
                    <a:cs typeface="Times New Roman" pitchFamily="18" charset="0"/>
                  </a:rPr>
                  <a:t>Solution</a:t>
                </a:r>
                <a:endParaRPr lang="en-US" sz="2800" dirty="0">
                  <a:effectLst/>
                  <a:latin typeface="Times New Roman" pitchFamily="18" charset="0"/>
                  <a:cs typeface="Times New Roman" pitchFamily="18" charset="0"/>
                </a:endParaRPr>
              </a:p>
              <a:p>
                <a:pPr marL="342900" marR="0" lvl="0" indent="-342900" algn="just">
                  <a:lnSpc>
                    <a:spcPct val="115000"/>
                  </a:lnSpc>
                  <a:spcBef>
                    <a:spcPts val="0"/>
                  </a:spcBef>
                  <a:spcAft>
                    <a:spcPts val="1000"/>
                  </a:spcAft>
                  <a:buFont typeface="+mj-lt"/>
                  <a:buAutoNum type="alphaUcPeriod"/>
                </a:pPr>
                <a14:m>
                  <m:oMath xmlns:m="http://schemas.openxmlformats.org/officeDocument/2006/math">
                    <m:r>
                      <a:rPr lang="en-US" sz="2800" i="1">
                        <a:effectLst/>
                        <a:latin typeface="Cambria Math"/>
                        <a:ea typeface="Calibri"/>
                        <a:cs typeface="Times New Roman"/>
                      </a:rPr>
                      <m:t>𝐹</m:t>
                    </m:r>
                    <m:d>
                      <m:dPr>
                        <m:ctrlPr>
                          <a:rPr lang="en-US" sz="2800" i="1">
                            <a:effectLst/>
                            <a:latin typeface="Cambria Math"/>
                            <a:ea typeface="Calibri"/>
                            <a:cs typeface="Times New Roman"/>
                          </a:rPr>
                        </m:ctrlPr>
                      </m:dPr>
                      <m:e>
                        <m:r>
                          <a:rPr lang="en-US" sz="2800" i="1">
                            <a:effectLst/>
                            <a:latin typeface="Cambria Math"/>
                            <a:ea typeface="Calibri"/>
                            <a:cs typeface="Times New Roman"/>
                          </a:rPr>
                          <m:t>𝑥</m:t>
                        </m:r>
                        <m:r>
                          <a:rPr lang="en-US" sz="2800" i="1">
                            <a:effectLst/>
                            <a:latin typeface="Cambria Math"/>
                            <a:ea typeface="Calibri"/>
                            <a:cs typeface="Times New Roman"/>
                          </a:rPr>
                          <m:t>, </m:t>
                        </m:r>
                        <m:r>
                          <a:rPr lang="en-US" sz="2800" i="1">
                            <a:effectLst/>
                            <a:latin typeface="Cambria Math"/>
                            <a:ea typeface="Calibri"/>
                            <a:cs typeface="Times New Roman"/>
                          </a:rPr>
                          <m:t>𝑦</m:t>
                        </m:r>
                      </m:e>
                    </m:d>
                    <m:r>
                      <a:rPr lang="en-US" sz="2800" i="1">
                        <a:effectLst/>
                        <a:latin typeface="Cambria Math"/>
                        <a:ea typeface="Calibri"/>
                        <a:cs typeface="Times New Roman"/>
                      </a:rPr>
                      <m:t>=</m:t>
                    </m:r>
                    <m:nary>
                      <m:naryPr>
                        <m:limLoc m:val="subSup"/>
                        <m:ctrlPr>
                          <a:rPr lang="en-US" sz="2800" i="1">
                            <a:effectLst/>
                            <a:latin typeface="Cambria Math"/>
                            <a:ea typeface="Calibri"/>
                            <a:cs typeface="Times New Roman"/>
                          </a:rPr>
                        </m:ctrlPr>
                      </m:naryPr>
                      <m:sub>
                        <m:r>
                          <a:rPr lang="en-US" sz="2800" i="1">
                            <a:effectLst/>
                            <a:latin typeface="Cambria Math"/>
                            <a:ea typeface="Calibri"/>
                            <a:cs typeface="Times New Roman"/>
                          </a:rPr>
                          <m:t>−∞</m:t>
                        </m:r>
                      </m:sub>
                      <m:sup>
                        <m:r>
                          <a:rPr lang="en-US" sz="2800" i="1">
                            <a:effectLst/>
                            <a:latin typeface="Cambria Math"/>
                            <a:ea typeface="Calibri"/>
                            <a:cs typeface="Times New Roman"/>
                          </a:rPr>
                          <m:t>𝑦</m:t>
                        </m:r>
                      </m:sup>
                      <m:e>
                        <m:nary>
                          <m:naryPr>
                            <m:limLoc m:val="subSup"/>
                            <m:ctrlPr>
                              <a:rPr lang="en-US" sz="2800" i="1">
                                <a:effectLst/>
                                <a:latin typeface="Cambria Math"/>
                                <a:ea typeface="Calibri"/>
                                <a:cs typeface="Times New Roman"/>
                              </a:rPr>
                            </m:ctrlPr>
                          </m:naryPr>
                          <m:sub>
                            <m:r>
                              <a:rPr lang="en-US" sz="2800" i="1">
                                <a:effectLst/>
                                <a:latin typeface="Cambria Math"/>
                                <a:ea typeface="Calibri"/>
                                <a:cs typeface="Times New Roman"/>
                              </a:rPr>
                              <m:t>−∞</m:t>
                            </m:r>
                          </m:sub>
                          <m:sup>
                            <m:r>
                              <a:rPr lang="en-US" sz="2800" i="1">
                                <a:effectLst/>
                                <a:latin typeface="Cambria Math"/>
                                <a:ea typeface="Calibri"/>
                                <a:cs typeface="Times New Roman"/>
                              </a:rPr>
                              <m:t>𝑥</m:t>
                            </m:r>
                          </m:sup>
                          <m:e>
                            <m:r>
                              <a:rPr lang="en-US" sz="2800" i="1">
                                <a:effectLst/>
                                <a:latin typeface="Cambria Math"/>
                                <a:ea typeface="Calibri"/>
                                <a:cs typeface="Times New Roman"/>
                              </a:rPr>
                              <m:t>𝑓</m:t>
                            </m:r>
                            <m:d>
                              <m:dPr>
                                <m:ctrlPr>
                                  <a:rPr lang="en-US" sz="2800" i="1">
                                    <a:effectLst/>
                                    <a:latin typeface="Cambria Math"/>
                                    <a:ea typeface="Calibri"/>
                                    <a:cs typeface="Times New Roman"/>
                                  </a:rPr>
                                </m:ctrlPr>
                              </m:dPr>
                              <m:e>
                                <m:r>
                                  <a:rPr lang="en-US" sz="2800" i="1">
                                    <a:effectLst/>
                                    <a:latin typeface="Cambria Math"/>
                                    <a:ea typeface="Calibri"/>
                                    <a:cs typeface="Times New Roman"/>
                                  </a:rPr>
                                  <m:t>𝑥</m:t>
                                </m:r>
                                <m:r>
                                  <a:rPr lang="en-US" sz="2800" i="1">
                                    <a:effectLst/>
                                    <a:latin typeface="Cambria Math"/>
                                    <a:ea typeface="Calibri"/>
                                    <a:cs typeface="Times New Roman"/>
                                  </a:rPr>
                                  <m:t>, </m:t>
                                </m:r>
                                <m:r>
                                  <a:rPr lang="en-US" sz="2800" i="1">
                                    <a:effectLst/>
                                    <a:latin typeface="Cambria Math"/>
                                    <a:ea typeface="Calibri"/>
                                    <a:cs typeface="Times New Roman"/>
                                  </a:rPr>
                                  <m:t>𝑦</m:t>
                                </m:r>
                              </m:e>
                            </m:d>
                          </m:e>
                        </m:nary>
                      </m:e>
                    </m:nary>
                    <m:box>
                      <m:boxPr>
                        <m:diff m:val="on"/>
                        <m:ctrlPr>
                          <a:rPr lang="en-US" sz="2800" i="1">
                            <a:effectLst/>
                            <a:latin typeface="Cambria Math"/>
                            <a:ea typeface="Calibri"/>
                            <a:cs typeface="Times New Roman"/>
                          </a:rPr>
                        </m:ctrlPr>
                      </m:boxPr>
                      <m:e>
                        <m:r>
                          <a:rPr lang="en-US" sz="2800" i="1">
                            <a:effectLst/>
                            <a:latin typeface="Cambria Math"/>
                            <a:ea typeface="Calibri"/>
                            <a:cs typeface="Times New Roman"/>
                          </a:rPr>
                          <m:t>𝑑𝑥</m:t>
                        </m:r>
                      </m:e>
                    </m:box>
                    <m:box>
                      <m:boxPr>
                        <m:diff m:val="on"/>
                        <m:ctrlPr>
                          <a:rPr lang="en-US" sz="2800" i="1">
                            <a:effectLst/>
                            <a:latin typeface="Cambria Math"/>
                            <a:ea typeface="Calibri"/>
                            <a:cs typeface="Times New Roman"/>
                          </a:rPr>
                        </m:ctrlPr>
                      </m:boxPr>
                      <m:e>
                        <m:r>
                          <a:rPr lang="en-US" sz="2800" i="1">
                            <a:effectLst/>
                            <a:latin typeface="Cambria Math"/>
                            <a:ea typeface="Calibri"/>
                            <a:cs typeface="Times New Roman"/>
                          </a:rPr>
                          <m:t>𝑑𝑦</m:t>
                        </m:r>
                        <m:r>
                          <a:rPr lang="en-US" sz="2800" i="1">
                            <a:effectLst/>
                            <a:latin typeface="Cambria Math"/>
                            <a:ea typeface="Calibri"/>
                            <a:cs typeface="Times New Roman"/>
                          </a:rPr>
                          <m:t> =</m:t>
                        </m:r>
                        <m:nary>
                          <m:naryPr>
                            <m:limLoc m:val="subSup"/>
                            <m:ctrlPr>
                              <a:rPr lang="en-US" sz="2800" i="1">
                                <a:effectLst/>
                                <a:latin typeface="Cambria Math"/>
                                <a:ea typeface="Calibri"/>
                                <a:cs typeface="Times New Roman"/>
                              </a:rPr>
                            </m:ctrlPr>
                          </m:naryPr>
                          <m:sub>
                            <m:r>
                              <a:rPr lang="en-US" sz="2800" i="1">
                                <a:effectLst/>
                                <a:latin typeface="Cambria Math"/>
                                <a:ea typeface="Calibri"/>
                                <a:cs typeface="Times New Roman"/>
                              </a:rPr>
                              <m:t>0</m:t>
                            </m:r>
                          </m:sub>
                          <m:sup>
                            <m:r>
                              <a:rPr lang="en-US" sz="2800" i="1">
                                <a:effectLst/>
                                <a:latin typeface="Cambria Math"/>
                                <a:ea typeface="Calibri"/>
                                <a:cs typeface="Times New Roman"/>
                              </a:rPr>
                              <m:t>𝑦</m:t>
                            </m:r>
                          </m:sup>
                          <m:e>
                            <m:nary>
                              <m:naryPr>
                                <m:limLoc m:val="subSup"/>
                                <m:ctrlPr>
                                  <a:rPr lang="en-US" sz="2800" i="1">
                                    <a:effectLst/>
                                    <a:latin typeface="Cambria Math"/>
                                    <a:ea typeface="Calibri"/>
                                    <a:cs typeface="Times New Roman"/>
                                  </a:rPr>
                                </m:ctrlPr>
                              </m:naryPr>
                              <m:sub>
                                <m:r>
                                  <a:rPr lang="en-US" sz="2800" i="1">
                                    <a:effectLst/>
                                    <a:latin typeface="Cambria Math"/>
                                    <a:ea typeface="Calibri"/>
                                    <a:cs typeface="Times New Roman"/>
                                  </a:rPr>
                                  <m:t>0</m:t>
                                </m:r>
                              </m:sub>
                              <m:sup>
                                <m:r>
                                  <a:rPr lang="en-US" sz="2800" i="1">
                                    <a:effectLst/>
                                    <a:latin typeface="Cambria Math"/>
                                    <a:ea typeface="Calibri"/>
                                    <a:cs typeface="Times New Roman"/>
                                  </a:rPr>
                                  <m:t>𝑥</m:t>
                                </m:r>
                              </m:sup>
                              <m:e>
                                <m:d>
                                  <m:dPr>
                                    <m:ctrlPr>
                                      <a:rPr lang="en-US" sz="2800" i="1">
                                        <a:effectLst/>
                                        <a:latin typeface="Cambria Math"/>
                                        <a:ea typeface="Calibri"/>
                                        <a:cs typeface="Times New Roman"/>
                                      </a:rPr>
                                    </m:ctrlPr>
                                  </m:dPr>
                                  <m:e>
                                    <m:sSup>
                                      <m:sSupPr>
                                        <m:ctrlPr>
                                          <a:rPr lang="en-US" sz="2800" i="1">
                                            <a:effectLst/>
                                            <a:latin typeface="Cambria Math"/>
                                            <a:ea typeface="Times New Roman"/>
                                            <a:cs typeface="Times New Roman"/>
                                          </a:rPr>
                                        </m:ctrlPr>
                                      </m:sSupPr>
                                      <m:e>
                                        <m:r>
                                          <a:rPr lang="en-US" sz="2800" i="1">
                                            <a:effectLst/>
                                            <a:latin typeface="Cambria Math"/>
                                            <a:ea typeface="Calibri"/>
                                            <a:cs typeface="Times New Roman"/>
                                          </a:rPr>
                                          <m:t>𝑡</m:t>
                                        </m:r>
                                      </m:e>
                                      <m:sup>
                                        <m:r>
                                          <a:rPr lang="en-US" sz="2800" i="1">
                                            <a:effectLst/>
                                            <a:latin typeface="Cambria Math"/>
                                            <a:ea typeface="Calibri"/>
                                            <a:cs typeface="Times New Roman"/>
                                          </a:rPr>
                                          <m:t>2</m:t>
                                        </m:r>
                                      </m:sup>
                                    </m:sSup>
                                    <m:r>
                                      <a:rPr lang="en-US" sz="2800" i="1">
                                        <a:effectLst/>
                                        <a:latin typeface="Cambria Math"/>
                                        <a:ea typeface="Times New Roman"/>
                                        <a:cs typeface="Times New Roman"/>
                                      </a:rPr>
                                      <m:t>+</m:t>
                                    </m:r>
                                    <m:f>
                                      <m:fPr>
                                        <m:ctrlPr>
                                          <a:rPr lang="en-US" sz="2800" i="1">
                                            <a:effectLst/>
                                            <a:latin typeface="Cambria Math"/>
                                            <a:ea typeface="Times New Roman"/>
                                            <a:cs typeface="Times New Roman"/>
                                          </a:rPr>
                                        </m:ctrlPr>
                                      </m:fPr>
                                      <m:num>
                                        <m:r>
                                          <a:rPr lang="en-US" sz="2800" i="1">
                                            <a:effectLst/>
                                            <a:latin typeface="Cambria Math"/>
                                            <a:ea typeface="Times New Roman"/>
                                            <a:cs typeface="Times New Roman"/>
                                          </a:rPr>
                                          <m:t>𝑠𝑡</m:t>
                                        </m:r>
                                      </m:num>
                                      <m:den>
                                        <m:r>
                                          <a:rPr lang="en-US" sz="2800" i="1">
                                            <a:effectLst/>
                                            <a:latin typeface="Cambria Math"/>
                                            <a:ea typeface="Times New Roman"/>
                                            <a:cs typeface="Times New Roman"/>
                                          </a:rPr>
                                          <m:t>3</m:t>
                                        </m:r>
                                      </m:den>
                                    </m:f>
                                  </m:e>
                                </m:d>
                              </m:e>
                            </m:nary>
                          </m:e>
                        </m:nary>
                        <m:box>
                          <m:boxPr>
                            <m:diff m:val="on"/>
                            <m:ctrlPr>
                              <a:rPr lang="en-US" sz="2800" i="1">
                                <a:effectLst/>
                                <a:latin typeface="Cambria Math"/>
                                <a:ea typeface="Calibri"/>
                                <a:cs typeface="Times New Roman"/>
                              </a:rPr>
                            </m:ctrlPr>
                          </m:boxPr>
                          <m:e>
                            <m:r>
                              <a:rPr lang="en-US" sz="2800" i="1">
                                <a:effectLst/>
                                <a:latin typeface="Cambria Math"/>
                                <a:ea typeface="Calibri"/>
                                <a:cs typeface="Times New Roman"/>
                              </a:rPr>
                              <m:t>𝑑𝑡</m:t>
                            </m:r>
                          </m:e>
                        </m:box>
                        <m:box>
                          <m:boxPr>
                            <m:diff m:val="on"/>
                            <m:ctrlPr>
                              <a:rPr lang="en-US" sz="2800" i="1">
                                <a:effectLst/>
                                <a:latin typeface="Cambria Math"/>
                                <a:ea typeface="Calibri"/>
                                <a:cs typeface="Times New Roman"/>
                              </a:rPr>
                            </m:ctrlPr>
                          </m:boxPr>
                          <m:e>
                            <m:r>
                              <a:rPr lang="en-US" sz="2800" i="1">
                                <a:effectLst/>
                                <a:latin typeface="Cambria Math"/>
                                <a:ea typeface="Calibri"/>
                                <a:cs typeface="Times New Roman"/>
                              </a:rPr>
                              <m:t>𝑑𝑠</m:t>
                            </m:r>
                            <m:r>
                              <a:rPr lang="en-US" sz="2800" i="1">
                                <a:effectLst/>
                                <a:latin typeface="Cambria Math"/>
                                <a:ea typeface="Calibri"/>
                                <a:cs typeface="Times New Roman"/>
                              </a:rPr>
                              <m:t>  </m:t>
                            </m:r>
                          </m:e>
                        </m:box>
                      </m:e>
                    </m:box>
                  </m:oMath>
                </a14:m>
                <a:endParaRPr lang="en-US" sz="2800" dirty="0">
                  <a:effectLst/>
                  <a:latin typeface="Times New Roman" pitchFamily="18" charset="0"/>
                  <a:cs typeface="Times New Roman" pitchFamily="18" charset="0"/>
                </a:endParaRPr>
              </a:p>
              <a:p>
                <a:pPr marL="685800" algn="just"/>
                <a:r>
                  <a:rPr lang="en-US" sz="2800" dirty="0">
                    <a:effectLst/>
                    <a:latin typeface="Times New Roman" pitchFamily="18" charset="0"/>
                    <a:ea typeface="Times New Roman"/>
                    <a:cs typeface="Times New Roman" pitchFamily="18" charset="0"/>
                  </a:rPr>
                  <a:t>             =</a:t>
                </a:r>
                <a14:m>
                  <m:oMath xmlns:m="http://schemas.openxmlformats.org/officeDocument/2006/math">
                    <m:nary>
                      <m:naryPr>
                        <m:limLoc m:val="subSup"/>
                        <m:ctrlPr>
                          <a:rPr lang="en-US" sz="2800" i="1">
                            <a:effectLst/>
                            <a:latin typeface="Cambria Math"/>
                            <a:ea typeface="Calibri"/>
                            <a:cs typeface="Times New Roman"/>
                          </a:rPr>
                        </m:ctrlPr>
                      </m:naryPr>
                      <m:sub>
                        <m:r>
                          <a:rPr lang="en-US" sz="2800" i="1">
                            <a:effectLst/>
                            <a:latin typeface="Cambria Math"/>
                            <a:ea typeface="Calibri"/>
                            <a:cs typeface="Times New Roman"/>
                          </a:rPr>
                          <m:t>0</m:t>
                        </m:r>
                      </m:sub>
                      <m:sup>
                        <m:r>
                          <a:rPr lang="en-US" sz="2800" i="1">
                            <a:effectLst/>
                            <a:latin typeface="Cambria Math"/>
                            <a:ea typeface="Calibri"/>
                            <a:cs typeface="Times New Roman"/>
                          </a:rPr>
                          <m:t>𝑦</m:t>
                        </m:r>
                      </m:sup>
                      <m:e>
                        <m:d>
                          <m:dPr>
                            <m:ctrlPr>
                              <a:rPr lang="en-US" sz="2800" i="1">
                                <a:effectLst/>
                                <a:latin typeface="Cambria Math"/>
                                <a:ea typeface="Calibri"/>
                                <a:cs typeface="Times New Roman"/>
                              </a:rPr>
                            </m:ctrlPr>
                          </m:dPr>
                          <m:e>
                            <m:f>
                              <m:fPr>
                                <m:ctrlPr>
                                  <a:rPr lang="en-US" sz="2800" i="1">
                                    <a:effectLst/>
                                    <a:latin typeface="Cambria Math"/>
                                    <a:ea typeface="Times New Roman"/>
                                    <a:cs typeface="Times New Roman"/>
                                  </a:rPr>
                                </m:ctrlPr>
                              </m:fPr>
                              <m:num>
                                <m:sSup>
                                  <m:sSupPr>
                                    <m:ctrlPr>
                                      <a:rPr lang="en-US" sz="2800" i="1">
                                        <a:effectLst/>
                                        <a:latin typeface="Cambria Math"/>
                                        <a:ea typeface="Times New Roman"/>
                                        <a:cs typeface="Times New Roman"/>
                                      </a:rPr>
                                    </m:ctrlPr>
                                  </m:sSupPr>
                                  <m:e>
                                    <m:r>
                                      <a:rPr lang="en-US" sz="2800" i="1">
                                        <a:effectLst/>
                                        <a:latin typeface="Cambria Math"/>
                                        <a:ea typeface="Calibri"/>
                                        <a:cs typeface="Times New Roman"/>
                                      </a:rPr>
                                      <m:t>𝑥</m:t>
                                    </m:r>
                                  </m:e>
                                  <m:sup>
                                    <m:r>
                                      <a:rPr lang="en-US" sz="2800" i="1">
                                        <a:effectLst/>
                                        <a:latin typeface="Cambria Math"/>
                                        <a:ea typeface="Calibri"/>
                                        <a:cs typeface="Times New Roman"/>
                                      </a:rPr>
                                      <m:t>3</m:t>
                                    </m:r>
                                  </m:sup>
                                </m:sSup>
                              </m:num>
                              <m:den>
                                <m:r>
                                  <a:rPr lang="en-US" sz="2800" i="1">
                                    <a:effectLst/>
                                    <a:latin typeface="Cambria Math"/>
                                    <a:ea typeface="Times New Roman"/>
                                    <a:cs typeface="Times New Roman"/>
                                  </a:rPr>
                                  <m:t>3</m:t>
                                </m:r>
                              </m:den>
                            </m:f>
                            <m:r>
                              <a:rPr lang="en-US" sz="2800" i="1">
                                <a:effectLst/>
                                <a:latin typeface="Cambria Math"/>
                                <a:ea typeface="Times New Roman"/>
                                <a:cs typeface="Times New Roman"/>
                              </a:rPr>
                              <m:t>+</m:t>
                            </m:r>
                            <m:f>
                              <m:fPr>
                                <m:ctrlPr>
                                  <a:rPr lang="en-US" sz="2800" i="1">
                                    <a:effectLst/>
                                    <a:latin typeface="Cambria Math"/>
                                    <a:ea typeface="Times New Roman"/>
                                    <a:cs typeface="Times New Roman"/>
                                  </a:rPr>
                                </m:ctrlPr>
                              </m:fPr>
                              <m:num>
                                <m:r>
                                  <a:rPr lang="en-US" sz="2800" i="1">
                                    <a:effectLst/>
                                    <a:latin typeface="Cambria Math"/>
                                    <a:ea typeface="Times New Roman"/>
                                    <a:cs typeface="Times New Roman"/>
                                  </a:rPr>
                                  <m:t>𝑠</m:t>
                                </m:r>
                                <m:sSup>
                                  <m:sSupPr>
                                    <m:ctrlPr>
                                      <a:rPr lang="en-US" sz="2800" i="1">
                                        <a:effectLst/>
                                        <a:latin typeface="Cambria Math"/>
                                        <a:ea typeface="Times New Roman"/>
                                        <a:cs typeface="Times New Roman"/>
                                      </a:rPr>
                                    </m:ctrlPr>
                                  </m:sSupPr>
                                  <m:e>
                                    <m:r>
                                      <a:rPr lang="en-US" sz="2800" i="1">
                                        <a:effectLst/>
                                        <a:latin typeface="Cambria Math"/>
                                        <a:ea typeface="Calibri"/>
                                        <a:cs typeface="Times New Roman"/>
                                      </a:rPr>
                                      <m:t>𝑥</m:t>
                                    </m:r>
                                  </m:e>
                                  <m:sup>
                                    <m:r>
                                      <a:rPr lang="en-US" sz="2800" i="1">
                                        <a:effectLst/>
                                        <a:latin typeface="Cambria Math"/>
                                        <a:ea typeface="Calibri"/>
                                        <a:cs typeface="Times New Roman"/>
                                      </a:rPr>
                                      <m:t>2</m:t>
                                    </m:r>
                                  </m:sup>
                                </m:sSup>
                              </m:num>
                              <m:den>
                                <m:r>
                                  <a:rPr lang="en-US" sz="2800" i="1">
                                    <a:effectLst/>
                                    <a:latin typeface="Cambria Math"/>
                                    <a:ea typeface="Times New Roman"/>
                                    <a:cs typeface="Times New Roman"/>
                                  </a:rPr>
                                  <m:t>6</m:t>
                                </m:r>
                              </m:den>
                            </m:f>
                          </m:e>
                        </m:d>
                        <m:box>
                          <m:boxPr>
                            <m:diff m:val="on"/>
                            <m:ctrlPr>
                              <a:rPr lang="en-US" sz="2800" i="1">
                                <a:effectLst/>
                                <a:latin typeface="Cambria Math"/>
                                <a:ea typeface="Calibri"/>
                                <a:cs typeface="Times New Roman"/>
                              </a:rPr>
                            </m:ctrlPr>
                          </m:boxPr>
                          <m:e>
                            <m:r>
                              <a:rPr lang="en-US" sz="2800" i="1">
                                <a:effectLst/>
                                <a:latin typeface="Cambria Math"/>
                                <a:ea typeface="Calibri"/>
                                <a:cs typeface="Times New Roman"/>
                              </a:rPr>
                              <m:t>𝑑𝑠</m:t>
                            </m:r>
                          </m:e>
                        </m:box>
                        <m:r>
                          <a:rPr lang="en-US" sz="2800" i="1">
                            <a:effectLst/>
                            <a:latin typeface="Cambria Math"/>
                            <a:ea typeface="Calibri"/>
                            <a:cs typeface="Times New Roman"/>
                          </a:rPr>
                          <m:t>=</m:t>
                        </m:r>
                      </m:e>
                    </m:nary>
                    <m:f>
                      <m:fPr>
                        <m:ctrlPr>
                          <a:rPr lang="en-US" sz="2800" i="1">
                            <a:effectLst/>
                            <a:latin typeface="Cambria Math"/>
                            <a:ea typeface="Times New Roman"/>
                            <a:cs typeface="Times New Roman"/>
                          </a:rPr>
                        </m:ctrlPr>
                      </m:fPr>
                      <m:num>
                        <m:sSup>
                          <m:sSupPr>
                            <m:ctrlPr>
                              <a:rPr lang="en-US" sz="2800" i="1">
                                <a:effectLst/>
                                <a:latin typeface="Cambria Math"/>
                                <a:ea typeface="Times New Roman"/>
                                <a:cs typeface="Times New Roman"/>
                              </a:rPr>
                            </m:ctrlPr>
                          </m:sSupPr>
                          <m:e>
                            <m:r>
                              <a:rPr lang="en-US" sz="2800" i="1">
                                <a:effectLst/>
                                <a:latin typeface="Cambria Math"/>
                                <a:ea typeface="Calibri"/>
                                <a:cs typeface="Times New Roman"/>
                              </a:rPr>
                              <m:t>𝑥</m:t>
                            </m:r>
                          </m:e>
                          <m:sup>
                            <m:r>
                              <a:rPr lang="en-US" sz="2800" i="1">
                                <a:effectLst/>
                                <a:latin typeface="Cambria Math"/>
                                <a:ea typeface="Calibri"/>
                                <a:cs typeface="Times New Roman"/>
                              </a:rPr>
                              <m:t>3</m:t>
                            </m:r>
                          </m:sup>
                        </m:sSup>
                        <m:r>
                          <a:rPr lang="en-US" sz="2800" i="1">
                            <a:effectLst/>
                            <a:latin typeface="Cambria Math"/>
                            <a:ea typeface="Times New Roman"/>
                            <a:cs typeface="Times New Roman"/>
                          </a:rPr>
                          <m:t>𝑦</m:t>
                        </m:r>
                      </m:num>
                      <m:den>
                        <m:r>
                          <a:rPr lang="en-US" sz="2800" i="1">
                            <a:effectLst/>
                            <a:latin typeface="Cambria Math"/>
                            <a:ea typeface="Times New Roman"/>
                            <a:cs typeface="Times New Roman"/>
                          </a:rPr>
                          <m:t>3</m:t>
                        </m:r>
                      </m:den>
                    </m:f>
                    <m:r>
                      <a:rPr lang="en-US" sz="2800" i="1">
                        <a:effectLst/>
                        <a:latin typeface="Cambria Math"/>
                        <a:ea typeface="Times New Roman"/>
                        <a:cs typeface="Times New Roman"/>
                      </a:rPr>
                      <m:t>+</m:t>
                    </m:r>
                    <m:f>
                      <m:fPr>
                        <m:ctrlPr>
                          <a:rPr lang="en-US" sz="2800" i="1">
                            <a:effectLst/>
                            <a:latin typeface="Cambria Math"/>
                            <a:ea typeface="Times New Roman"/>
                            <a:cs typeface="Times New Roman"/>
                          </a:rPr>
                        </m:ctrlPr>
                      </m:fPr>
                      <m:num>
                        <m:sSup>
                          <m:sSupPr>
                            <m:ctrlPr>
                              <a:rPr lang="en-US" sz="2800" i="1">
                                <a:effectLst/>
                                <a:latin typeface="Cambria Math"/>
                                <a:ea typeface="Times New Roman"/>
                                <a:cs typeface="Times New Roman"/>
                              </a:rPr>
                            </m:ctrlPr>
                          </m:sSupPr>
                          <m:e>
                            <m:r>
                              <a:rPr lang="en-US" sz="2800" i="1">
                                <a:effectLst/>
                                <a:latin typeface="Cambria Math"/>
                                <a:ea typeface="Calibri"/>
                                <a:cs typeface="Times New Roman"/>
                              </a:rPr>
                              <m:t>𝑥</m:t>
                            </m:r>
                          </m:e>
                          <m:sup>
                            <m:r>
                              <a:rPr lang="en-US" sz="2800" i="1">
                                <a:effectLst/>
                                <a:latin typeface="Cambria Math"/>
                                <a:ea typeface="Calibri"/>
                                <a:cs typeface="Times New Roman"/>
                              </a:rPr>
                              <m:t>2</m:t>
                            </m:r>
                          </m:sup>
                        </m:sSup>
                        <m:sSup>
                          <m:sSupPr>
                            <m:ctrlPr>
                              <a:rPr lang="en-US" sz="2800" i="1">
                                <a:effectLst/>
                                <a:latin typeface="Cambria Math"/>
                                <a:ea typeface="Times New Roman"/>
                                <a:cs typeface="Times New Roman"/>
                              </a:rPr>
                            </m:ctrlPr>
                          </m:sSupPr>
                          <m:e>
                            <m:r>
                              <a:rPr lang="en-US" sz="2800" i="1">
                                <a:effectLst/>
                                <a:latin typeface="Cambria Math"/>
                                <a:ea typeface="Calibri"/>
                                <a:cs typeface="Times New Roman"/>
                              </a:rPr>
                              <m:t>𝑦</m:t>
                            </m:r>
                          </m:e>
                          <m:sup>
                            <m:r>
                              <a:rPr lang="en-US" sz="2800" i="1">
                                <a:effectLst/>
                                <a:latin typeface="Cambria Math"/>
                                <a:ea typeface="Calibri"/>
                                <a:cs typeface="Times New Roman"/>
                              </a:rPr>
                              <m:t>2</m:t>
                            </m:r>
                          </m:sup>
                        </m:sSup>
                      </m:num>
                      <m:den>
                        <m:r>
                          <a:rPr lang="en-US" sz="2800" i="1">
                            <a:effectLst/>
                            <a:latin typeface="Cambria Math"/>
                            <a:ea typeface="Times New Roman"/>
                            <a:cs typeface="Times New Roman"/>
                          </a:rPr>
                          <m:t>12</m:t>
                        </m:r>
                      </m:den>
                    </m:f>
                  </m:oMath>
                </a14:m>
                <a:endParaRPr lang="en-US" sz="2800" dirty="0">
                  <a:effectLst/>
                  <a:latin typeface="Times New Roman" pitchFamily="18" charset="0"/>
                  <a:cs typeface="Times New Roman" pitchFamily="18" charset="0"/>
                </a:endParaRPr>
              </a:p>
              <a:p>
                <a:pPr marL="685800" algn="just"/>
                <a:r>
                  <a:rPr lang="en-US" sz="2800" dirty="0">
                    <a:effectLst/>
                    <a:latin typeface="Times New Roman" pitchFamily="18" charset="0"/>
                    <a:ea typeface="Times New Roman"/>
                    <a:cs typeface="Times New Roman" pitchFamily="18" charset="0"/>
                  </a:rPr>
                  <a:t>Therefore</a:t>
                </a:r>
                <a14:m>
                  <m:oMath xmlns:m="http://schemas.openxmlformats.org/officeDocument/2006/math">
                    <m:r>
                      <a:rPr lang="en-US" sz="2800" i="1">
                        <a:effectLst/>
                        <a:latin typeface="Cambria Math"/>
                        <a:ea typeface="Calibri"/>
                        <a:cs typeface="Times New Roman"/>
                      </a:rPr>
                      <m:t>𝐹</m:t>
                    </m:r>
                    <m:d>
                      <m:dPr>
                        <m:ctrlPr>
                          <a:rPr lang="en-US" sz="2800" i="1">
                            <a:effectLst/>
                            <a:latin typeface="Cambria Math"/>
                            <a:ea typeface="Calibri"/>
                            <a:cs typeface="Times New Roman"/>
                          </a:rPr>
                        </m:ctrlPr>
                      </m:dPr>
                      <m:e>
                        <m:r>
                          <a:rPr lang="en-US" sz="2800" i="1">
                            <a:effectLst/>
                            <a:latin typeface="Cambria Math"/>
                            <a:ea typeface="Calibri"/>
                            <a:cs typeface="Times New Roman"/>
                          </a:rPr>
                          <m:t>𝑥</m:t>
                        </m:r>
                        <m:r>
                          <a:rPr lang="en-US" sz="2800" i="1">
                            <a:effectLst/>
                            <a:latin typeface="Cambria Math"/>
                            <a:ea typeface="Calibri"/>
                            <a:cs typeface="Times New Roman"/>
                          </a:rPr>
                          <m:t>, </m:t>
                        </m:r>
                        <m:r>
                          <a:rPr lang="en-US" sz="2800" i="1">
                            <a:effectLst/>
                            <a:latin typeface="Cambria Math"/>
                            <a:ea typeface="Calibri"/>
                            <a:cs typeface="Times New Roman"/>
                          </a:rPr>
                          <m:t>𝑦</m:t>
                        </m:r>
                      </m:e>
                    </m:d>
                    <m:r>
                      <a:rPr lang="en-US" sz="2800" i="1">
                        <a:effectLst/>
                        <a:latin typeface="Cambria Math"/>
                        <a:ea typeface="Calibri"/>
                        <a:cs typeface="Times New Roman"/>
                      </a:rPr>
                      <m:t>=</m:t>
                    </m:r>
                    <m:r>
                      <a:rPr lang="en-US" sz="2800" b="1" i="1">
                        <a:effectLst/>
                        <a:latin typeface="Cambria Math"/>
                        <a:ea typeface="Calibri"/>
                        <a:cs typeface="Times New Roman"/>
                      </a:rPr>
                      <m:t>=</m:t>
                    </m:r>
                    <m:d>
                      <m:dPr>
                        <m:begChr m:val="{"/>
                        <m:endChr m:val=""/>
                        <m:ctrlPr>
                          <a:rPr lang="en-US" sz="2800" b="1" i="1">
                            <a:effectLst/>
                            <a:latin typeface="Cambria Math"/>
                            <a:ea typeface="Times New Roman"/>
                            <a:cs typeface="Times New Roman"/>
                          </a:rPr>
                        </m:ctrlPr>
                      </m:dPr>
                      <m:e>
                        <m:eqArr>
                          <m:eqArrPr>
                            <m:ctrlPr>
                              <a:rPr lang="en-US" sz="2800" i="1">
                                <a:effectLst/>
                                <a:latin typeface="Cambria Math"/>
                                <a:ea typeface="Times New Roman"/>
                                <a:cs typeface="Times New Roman"/>
                              </a:rPr>
                            </m:ctrlPr>
                          </m:eqArrPr>
                          <m:e>
                            <m:f>
                              <m:fPr>
                                <m:ctrlPr>
                                  <a:rPr lang="en-US" sz="2800" i="1">
                                    <a:effectLst/>
                                    <a:latin typeface="Cambria Math"/>
                                    <a:ea typeface="Times New Roman"/>
                                    <a:cs typeface="Times New Roman"/>
                                  </a:rPr>
                                </m:ctrlPr>
                              </m:fPr>
                              <m:num>
                                <m:sSup>
                                  <m:sSupPr>
                                    <m:ctrlPr>
                                      <a:rPr lang="en-US" sz="2800" i="1">
                                        <a:effectLst/>
                                        <a:latin typeface="Cambria Math"/>
                                        <a:ea typeface="Times New Roman"/>
                                        <a:cs typeface="Times New Roman"/>
                                      </a:rPr>
                                    </m:ctrlPr>
                                  </m:sSupPr>
                                  <m:e>
                                    <m:r>
                                      <m:rPr>
                                        <m:sty m:val="p"/>
                                      </m:rPr>
                                      <a:rPr lang="en-US" sz="2800">
                                        <a:effectLst/>
                                        <a:latin typeface="Cambria Math"/>
                                        <a:ea typeface="Calibri"/>
                                        <a:cs typeface="Times New Roman"/>
                                      </a:rPr>
                                      <m:t>x</m:t>
                                    </m:r>
                                  </m:e>
                                  <m:sup>
                                    <m:r>
                                      <a:rPr lang="en-US" sz="2800">
                                        <a:effectLst/>
                                        <a:latin typeface="Cambria Math"/>
                                        <a:ea typeface="Calibri"/>
                                        <a:cs typeface="Times New Roman"/>
                                      </a:rPr>
                                      <m:t>3</m:t>
                                    </m:r>
                                  </m:sup>
                                </m:sSup>
                                <m:r>
                                  <m:rPr>
                                    <m:sty m:val="p"/>
                                  </m:rPr>
                                  <a:rPr lang="en-US" sz="2800">
                                    <a:effectLst/>
                                    <a:latin typeface="Cambria Math"/>
                                    <a:ea typeface="Times New Roman"/>
                                    <a:cs typeface="Times New Roman"/>
                                  </a:rPr>
                                  <m:t>y</m:t>
                                </m:r>
                              </m:num>
                              <m:den>
                                <m:r>
                                  <a:rPr lang="en-US" sz="2800">
                                    <a:effectLst/>
                                    <a:latin typeface="Cambria Math"/>
                                    <a:ea typeface="Times New Roman"/>
                                    <a:cs typeface="Times New Roman"/>
                                  </a:rPr>
                                  <m:t>3</m:t>
                                </m:r>
                              </m:den>
                            </m:f>
                            <m:r>
                              <a:rPr lang="en-US" sz="2800">
                                <a:effectLst/>
                                <a:latin typeface="Cambria Math"/>
                                <a:ea typeface="Times New Roman"/>
                                <a:cs typeface="Times New Roman"/>
                              </a:rPr>
                              <m:t>+</m:t>
                            </m:r>
                            <m:f>
                              <m:fPr>
                                <m:ctrlPr>
                                  <a:rPr lang="en-US" sz="2800" i="1">
                                    <a:effectLst/>
                                    <a:latin typeface="Cambria Math"/>
                                    <a:ea typeface="Times New Roman"/>
                                    <a:cs typeface="Times New Roman"/>
                                  </a:rPr>
                                </m:ctrlPr>
                              </m:fPr>
                              <m:num>
                                <m:sSup>
                                  <m:sSupPr>
                                    <m:ctrlPr>
                                      <a:rPr lang="en-US" sz="2800" i="1">
                                        <a:effectLst/>
                                        <a:latin typeface="Cambria Math"/>
                                        <a:ea typeface="Times New Roman"/>
                                        <a:cs typeface="Times New Roman"/>
                                      </a:rPr>
                                    </m:ctrlPr>
                                  </m:sSupPr>
                                  <m:e>
                                    <m:r>
                                      <m:rPr>
                                        <m:sty m:val="p"/>
                                      </m:rPr>
                                      <a:rPr lang="en-US" sz="2800">
                                        <a:effectLst/>
                                        <a:latin typeface="Cambria Math"/>
                                        <a:ea typeface="Calibri"/>
                                        <a:cs typeface="Times New Roman"/>
                                      </a:rPr>
                                      <m:t>x</m:t>
                                    </m:r>
                                  </m:e>
                                  <m:sup>
                                    <m:r>
                                      <a:rPr lang="en-US" sz="2800">
                                        <a:effectLst/>
                                        <a:latin typeface="Cambria Math"/>
                                        <a:ea typeface="Calibri"/>
                                        <a:cs typeface="Times New Roman"/>
                                      </a:rPr>
                                      <m:t>2</m:t>
                                    </m:r>
                                  </m:sup>
                                </m:sSup>
                                <m:sSup>
                                  <m:sSupPr>
                                    <m:ctrlPr>
                                      <a:rPr lang="en-US" sz="2800" i="1">
                                        <a:effectLst/>
                                        <a:latin typeface="Cambria Math"/>
                                        <a:ea typeface="Times New Roman"/>
                                        <a:cs typeface="Times New Roman"/>
                                      </a:rPr>
                                    </m:ctrlPr>
                                  </m:sSupPr>
                                  <m:e>
                                    <m:r>
                                      <m:rPr>
                                        <m:sty m:val="p"/>
                                      </m:rPr>
                                      <a:rPr lang="en-US" sz="2800">
                                        <a:effectLst/>
                                        <a:latin typeface="Cambria Math"/>
                                        <a:ea typeface="Calibri"/>
                                        <a:cs typeface="Times New Roman"/>
                                      </a:rPr>
                                      <m:t>y</m:t>
                                    </m:r>
                                  </m:e>
                                  <m:sup>
                                    <m:r>
                                      <a:rPr lang="en-US" sz="2800">
                                        <a:effectLst/>
                                        <a:latin typeface="Cambria Math"/>
                                        <a:ea typeface="Calibri"/>
                                        <a:cs typeface="Times New Roman"/>
                                      </a:rPr>
                                      <m:t>2</m:t>
                                    </m:r>
                                  </m:sup>
                                </m:sSup>
                              </m:num>
                              <m:den>
                                <m:r>
                                  <a:rPr lang="en-US" sz="2800">
                                    <a:effectLst/>
                                    <a:latin typeface="Cambria Math"/>
                                    <a:ea typeface="Times New Roman"/>
                                    <a:cs typeface="Times New Roman"/>
                                  </a:rPr>
                                  <m:t>12</m:t>
                                </m:r>
                              </m:den>
                            </m:f>
                            <m:r>
                              <a:rPr lang="en-US" sz="2800">
                                <a:effectLst/>
                                <a:latin typeface="Cambria Math"/>
                                <a:ea typeface="Calibri"/>
                                <a:cs typeface="Times New Roman"/>
                              </a:rPr>
                              <m:t>,  </m:t>
                            </m:r>
                            <m:r>
                              <a:rPr lang="en-US" sz="2800" i="1">
                                <a:effectLst/>
                                <a:latin typeface="Cambria Math"/>
                                <a:ea typeface="Calibri"/>
                                <a:cs typeface="Times New Roman"/>
                              </a:rPr>
                              <m:t>&amp;0≤</m:t>
                            </m:r>
                            <m:r>
                              <a:rPr lang="en-US" sz="2800" i="1">
                                <a:effectLst/>
                                <a:latin typeface="Cambria Math"/>
                                <a:ea typeface="Calibri"/>
                                <a:cs typeface="Times New Roman"/>
                              </a:rPr>
                              <m:t>𝑥</m:t>
                            </m:r>
                            <m:r>
                              <a:rPr lang="en-US" sz="2800" i="1">
                                <a:effectLst/>
                                <a:latin typeface="Cambria Math"/>
                                <a:ea typeface="Calibri"/>
                                <a:cs typeface="Times New Roman"/>
                              </a:rPr>
                              <m:t>≤1, 0≤</m:t>
                            </m:r>
                            <m:r>
                              <a:rPr lang="en-US" sz="2800" i="1">
                                <a:effectLst/>
                                <a:latin typeface="Cambria Math"/>
                                <a:ea typeface="Calibri"/>
                                <a:cs typeface="Times New Roman"/>
                              </a:rPr>
                              <m:t>𝑦</m:t>
                            </m:r>
                            <m:r>
                              <a:rPr lang="en-US" sz="2800" i="1">
                                <a:effectLst/>
                                <a:latin typeface="Cambria Math"/>
                                <a:ea typeface="Calibri"/>
                                <a:cs typeface="Times New Roman"/>
                              </a:rPr>
                              <m:t>≤2</m:t>
                            </m:r>
                          </m:e>
                          <m:e>
                            <m:r>
                              <a:rPr lang="en-US" sz="2800">
                                <a:effectLst/>
                                <a:latin typeface="Cambria Math"/>
                                <a:ea typeface="Calibri"/>
                                <a:cs typeface="Times New Roman"/>
                              </a:rPr>
                              <m:t>1,  </m:t>
                            </m:r>
                            <m:r>
                              <a:rPr lang="en-US" sz="2800" i="1">
                                <a:effectLst/>
                                <a:latin typeface="Cambria Math"/>
                                <a:ea typeface="Calibri"/>
                                <a:cs typeface="Times New Roman"/>
                              </a:rPr>
                              <m:t>&amp; </m:t>
                            </m:r>
                            <m:r>
                              <a:rPr lang="en-US" sz="2800" i="1">
                                <a:effectLst/>
                                <a:latin typeface="Cambria Math"/>
                                <a:ea typeface="Calibri"/>
                                <a:cs typeface="Times New Roman"/>
                              </a:rPr>
                              <m:t>𝑥</m:t>
                            </m:r>
                            <m:r>
                              <a:rPr lang="en-US" sz="2800" i="1">
                                <a:effectLst/>
                                <a:latin typeface="Cambria Math"/>
                                <a:ea typeface="Calibri"/>
                                <a:cs typeface="Times New Roman"/>
                              </a:rPr>
                              <m:t>&gt;1 </m:t>
                            </m:r>
                            <m:r>
                              <a:rPr lang="en-US" sz="2800" i="1">
                                <a:effectLst/>
                                <a:latin typeface="Cambria Math"/>
                                <a:ea typeface="Calibri"/>
                                <a:cs typeface="Times New Roman"/>
                              </a:rPr>
                              <m:t>𝑎𝑛𝑑</m:t>
                            </m:r>
                            <m:r>
                              <a:rPr lang="en-US" sz="2800" i="1">
                                <a:effectLst/>
                                <a:latin typeface="Cambria Math"/>
                                <a:ea typeface="Calibri"/>
                                <a:cs typeface="Times New Roman"/>
                              </a:rPr>
                              <m:t> </m:t>
                            </m:r>
                            <m:r>
                              <a:rPr lang="en-US" sz="2800" i="1">
                                <a:effectLst/>
                                <a:latin typeface="Cambria Math"/>
                                <a:ea typeface="Calibri"/>
                                <a:cs typeface="Times New Roman"/>
                              </a:rPr>
                              <m:t>𝑦</m:t>
                            </m:r>
                            <m:r>
                              <a:rPr lang="en-US" sz="2800" i="1">
                                <a:effectLst/>
                                <a:latin typeface="Cambria Math"/>
                                <a:ea typeface="Calibri"/>
                                <a:cs typeface="Times New Roman"/>
                              </a:rPr>
                              <m:t>&gt;2</m:t>
                            </m:r>
                          </m:e>
                          <m:e>
                            <m:r>
                              <a:rPr lang="en-US" sz="2800">
                                <a:effectLst/>
                                <a:latin typeface="Cambria Math"/>
                                <a:ea typeface="Cambria Math"/>
                                <a:cs typeface="Cambria Math"/>
                              </a:rPr>
                              <m:t>0,  </m:t>
                            </m:r>
                            <m:r>
                              <m:rPr>
                                <m:sty m:val="p"/>
                              </m:rPr>
                              <a:rPr lang="en-US" sz="2800">
                                <a:effectLst/>
                                <a:latin typeface="Cambria Math"/>
                                <a:ea typeface="Cambria Math"/>
                                <a:cs typeface="Cambria Math"/>
                              </a:rPr>
                              <m:t>otherwise</m:t>
                            </m:r>
                          </m:e>
                        </m:eqArr>
                      </m:e>
                    </m:d>
                  </m:oMath>
                </a14:m>
                <a:endParaRPr lang="en-US" sz="2800" dirty="0">
                  <a:effectLst/>
                  <a:latin typeface="Times New Roman" pitchFamily="18" charset="0"/>
                  <a:cs typeface="Times New Roman"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304800" y="304800"/>
                <a:ext cx="8382000" cy="4586127"/>
              </a:xfrm>
              <a:prstGeom prst="rect">
                <a:avLst/>
              </a:prstGeom>
              <a:blipFill rotWithShape="1">
                <a:blip r:embed="rId2"/>
                <a:stretch>
                  <a:fillRect l="-1382" t="-1330"/>
                </a:stretch>
              </a:blipFill>
            </p:spPr>
            <p:txBody>
              <a:bodyPr/>
              <a:lstStyle/>
              <a:p>
                <a:r>
                  <a:rPr lang="en-US">
                    <a:noFill/>
                  </a:rPr>
                  <a:t> </a:t>
                </a:r>
              </a:p>
            </p:txBody>
          </p:sp>
        </mc:Fallback>
      </mc:AlternateContent>
    </p:spTree>
    <p:extLst>
      <p:ext uri="{BB962C8B-B14F-4D97-AF65-F5344CB8AC3E}">
        <p14:creationId xmlns:p14="http://schemas.microsoft.com/office/powerpoint/2010/main" xmlns="" val="21769920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Rectangle 1"/>
              <p:cNvSpPr/>
              <p:nvPr/>
            </p:nvSpPr>
            <p:spPr>
              <a:xfrm>
                <a:off x="304800" y="533400"/>
                <a:ext cx="8229600" cy="3216522"/>
              </a:xfrm>
              <a:prstGeom prst="rect">
                <a:avLst/>
              </a:prstGeom>
            </p:spPr>
            <p:txBody>
              <a:bodyPr wrap="square">
                <a:spAutoFit/>
              </a:bodyPr>
              <a:lstStyle/>
              <a:p>
                <a:pPr marR="0" lvl="0" algn="just">
                  <a:lnSpc>
                    <a:spcPct val="115000"/>
                  </a:lnSpc>
                  <a:spcBef>
                    <a:spcPts val="0"/>
                  </a:spcBef>
                  <a:spcAft>
                    <a:spcPts val="1000"/>
                  </a:spcAft>
                </a:pPr>
                <a:r>
                  <a:rPr lang="en-US" dirty="0">
                    <a:ea typeface="Calibri"/>
                    <a:cs typeface="Times New Roman"/>
                  </a:rPr>
                  <a:t>b</a:t>
                </a:r>
                <a:r>
                  <a:rPr lang="en-US" sz="2400" dirty="0" smtClean="0">
                    <a:latin typeface="Times New Roman" pitchFamily="18" charset="0"/>
                    <a:ea typeface="Calibri"/>
                    <a:cs typeface="Times New Roman" pitchFamily="18" charset="0"/>
                  </a:rPr>
                  <a:t>. </a:t>
                </a:r>
                <a14:m>
                  <m:oMath xmlns:m="http://schemas.openxmlformats.org/officeDocument/2006/math">
                    <m:d>
                      <m:dPr>
                        <m:ctrlPr>
                          <a:rPr lang="en-US" sz="2400" i="1">
                            <a:latin typeface="Cambria Math"/>
                            <a:ea typeface="Calibri"/>
                            <a:cs typeface="Times New Roman"/>
                          </a:rPr>
                        </m:ctrlPr>
                      </m:dPr>
                      <m:e>
                        <m:r>
                          <a:rPr lang="en-US" sz="2400" i="1">
                            <a:effectLst/>
                            <a:latin typeface="Cambria Math"/>
                            <a:ea typeface="Calibri"/>
                            <a:cs typeface="Times New Roman"/>
                          </a:rPr>
                          <m:t>1,2</m:t>
                        </m:r>
                      </m:e>
                    </m:d>
                    <m:r>
                      <a:rPr lang="en-US" sz="2400" i="1">
                        <a:effectLst/>
                        <a:latin typeface="Cambria Math"/>
                        <a:ea typeface="Calibri"/>
                        <a:cs typeface="Times New Roman"/>
                      </a:rPr>
                      <m:t>=1 </m:t>
                    </m:r>
                    <m:r>
                      <a:rPr lang="en-US" sz="2400" i="1">
                        <a:effectLst/>
                        <a:latin typeface="Cambria Math"/>
                        <a:ea typeface="Calibri"/>
                        <a:cs typeface="Times New Roman"/>
                      </a:rPr>
                      <m:t>𝑎𝑛𝑑</m:t>
                    </m:r>
                    <m:r>
                      <a:rPr lang="en-US" sz="2400" i="1">
                        <a:effectLst/>
                        <a:latin typeface="Cambria Math"/>
                        <a:ea typeface="Calibri"/>
                        <a:cs typeface="Times New Roman"/>
                      </a:rPr>
                      <m:t>  </m:t>
                    </m:r>
                    <m:r>
                      <a:rPr lang="en-US" sz="2400" i="1">
                        <a:effectLst/>
                        <a:latin typeface="Cambria Math"/>
                        <a:ea typeface="Calibri"/>
                        <a:cs typeface="Times New Roman"/>
                      </a:rPr>
                      <m:t>𝐹</m:t>
                    </m:r>
                    <m:d>
                      <m:dPr>
                        <m:ctrlPr>
                          <a:rPr lang="en-US" sz="2400" i="1">
                            <a:effectLst/>
                            <a:latin typeface="Cambria Math"/>
                            <a:ea typeface="Calibri"/>
                            <a:cs typeface="Times New Roman"/>
                          </a:rPr>
                        </m:ctrlPr>
                      </m:dPr>
                      <m:e>
                        <m:r>
                          <a:rPr lang="en-US" sz="2400" i="1">
                            <a:effectLst/>
                            <a:latin typeface="Cambria Math"/>
                            <a:ea typeface="Calibri"/>
                            <a:cs typeface="Times New Roman"/>
                          </a:rPr>
                          <m:t>1, 1.5</m:t>
                        </m:r>
                      </m:e>
                    </m:d>
                    <m:r>
                      <a:rPr lang="en-US" sz="2400" i="1">
                        <a:effectLst/>
                        <a:latin typeface="Cambria Math"/>
                        <a:ea typeface="Calibri"/>
                        <a:cs typeface="Times New Roman"/>
                      </a:rPr>
                      <m:t>=</m:t>
                    </m:r>
                    <m:f>
                      <m:fPr>
                        <m:ctrlPr>
                          <a:rPr lang="en-US" sz="2400" i="1">
                            <a:effectLst/>
                            <a:latin typeface="Cambria Math"/>
                            <a:ea typeface="Calibri"/>
                            <a:cs typeface="Times New Roman"/>
                          </a:rPr>
                        </m:ctrlPr>
                      </m:fPr>
                      <m:num>
                        <m:r>
                          <a:rPr lang="en-US" sz="2400" i="1">
                            <a:effectLst/>
                            <a:latin typeface="Cambria Math"/>
                            <a:ea typeface="Calibri"/>
                            <a:cs typeface="Times New Roman"/>
                          </a:rPr>
                          <m:t>17</m:t>
                        </m:r>
                      </m:num>
                      <m:den>
                        <m:r>
                          <a:rPr lang="en-US" sz="2400" i="1">
                            <a:effectLst/>
                            <a:latin typeface="Cambria Math"/>
                            <a:ea typeface="Calibri"/>
                            <a:cs typeface="Times New Roman"/>
                          </a:rPr>
                          <m:t>24</m:t>
                        </m:r>
                      </m:den>
                    </m:f>
                  </m:oMath>
                </a14:m>
                <a:endParaRPr lang="en-US" sz="2400" dirty="0" smtClean="0">
                  <a:effectLst/>
                  <a:latin typeface="Times New Roman" pitchFamily="18" charset="0"/>
                  <a:cs typeface="Times New Roman" pitchFamily="18" charset="0"/>
                </a:endParaRPr>
              </a:p>
              <a:p>
                <a:pPr marR="0" lvl="0" algn="just">
                  <a:lnSpc>
                    <a:spcPct val="115000"/>
                  </a:lnSpc>
                  <a:spcBef>
                    <a:spcPts val="0"/>
                  </a:spcBef>
                  <a:spcAft>
                    <a:spcPts val="1000"/>
                  </a:spcAft>
                </a:pPr>
                <a:r>
                  <a:rPr lang="en-US" sz="2400" dirty="0" smtClean="0">
                    <a:effectLst/>
                    <a:latin typeface="Times New Roman" pitchFamily="18" charset="0"/>
                    <a:ea typeface="Calibri"/>
                    <a:cs typeface="Times New Roman" pitchFamily="18" charset="0"/>
                  </a:rPr>
                  <a:t>c. </a:t>
                </a:r>
                <a14:m>
                  <m:oMath xmlns:m="http://schemas.openxmlformats.org/officeDocument/2006/math">
                    <m:r>
                      <a:rPr lang="en-US" sz="2400" i="1">
                        <a:effectLst/>
                        <a:latin typeface="Cambria Math"/>
                        <a:ea typeface="Calibri"/>
                        <a:cs typeface="Times New Roman"/>
                      </a:rPr>
                      <m:t>𝑃</m:t>
                    </m:r>
                    <m:d>
                      <m:dPr>
                        <m:ctrlPr>
                          <a:rPr lang="en-US" sz="2400" i="1">
                            <a:effectLst/>
                            <a:latin typeface="Cambria Math"/>
                            <a:ea typeface="Calibri"/>
                            <a:cs typeface="Times New Roman"/>
                          </a:rPr>
                        </m:ctrlPr>
                      </m:dPr>
                      <m:e>
                        <m:r>
                          <a:rPr lang="en-US" sz="2400" i="1">
                            <a:effectLst/>
                            <a:latin typeface="Cambria Math"/>
                            <a:ea typeface="Calibri"/>
                            <a:cs typeface="Times New Roman"/>
                          </a:rPr>
                          <m:t>𝑥</m:t>
                        </m:r>
                        <m:r>
                          <a:rPr lang="en-US" sz="2400" i="1">
                            <a:effectLst/>
                            <a:latin typeface="Cambria Math"/>
                            <a:ea typeface="Calibri"/>
                            <a:cs typeface="Times New Roman"/>
                          </a:rPr>
                          <m:t>+ </m:t>
                        </m:r>
                        <m:r>
                          <a:rPr lang="en-US" sz="2400" i="1">
                            <a:effectLst/>
                            <a:latin typeface="Cambria Math"/>
                            <a:ea typeface="Calibri"/>
                            <a:cs typeface="Times New Roman"/>
                          </a:rPr>
                          <m:t>𝑦</m:t>
                        </m:r>
                        <m:r>
                          <a:rPr lang="en-US" sz="2400" i="1">
                            <a:effectLst/>
                            <a:latin typeface="Cambria Math"/>
                            <a:ea typeface="Calibri"/>
                            <a:cs typeface="Times New Roman"/>
                          </a:rPr>
                          <m:t>≥1</m:t>
                        </m:r>
                      </m:e>
                    </m:d>
                    <m:r>
                      <a:rPr lang="en-US" sz="2400" i="1">
                        <a:effectLst/>
                        <a:latin typeface="Cambria Math"/>
                        <a:ea typeface="Calibri"/>
                        <a:cs typeface="Times New Roman"/>
                      </a:rPr>
                      <m:t>=1−</m:t>
                    </m:r>
                    <m:r>
                      <a:rPr lang="en-US" sz="2400" i="1">
                        <a:effectLst/>
                        <a:latin typeface="Cambria Math"/>
                        <a:ea typeface="Calibri"/>
                        <a:cs typeface="Times New Roman"/>
                      </a:rPr>
                      <m:t>𝑃</m:t>
                    </m:r>
                    <m:d>
                      <m:dPr>
                        <m:ctrlPr>
                          <a:rPr lang="en-US" sz="2400" i="1">
                            <a:effectLst/>
                            <a:latin typeface="Cambria Math"/>
                            <a:ea typeface="Calibri"/>
                            <a:cs typeface="Times New Roman"/>
                          </a:rPr>
                        </m:ctrlPr>
                      </m:dPr>
                      <m:e>
                        <m:r>
                          <a:rPr lang="en-US" sz="2400" i="1">
                            <a:effectLst/>
                            <a:latin typeface="Cambria Math"/>
                            <a:ea typeface="Calibri"/>
                            <a:cs typeface="Times New Roman"/>
                          </a:rPr>
                          <m:t>𝑥</m:t>
                        </m:r>
                        <m:r>
                          <a:rPr lang="en-US" sz="2400" i="1">
                            <a:effectLst/>
                            <a:latin typeface="Cambria Math"/>
                            <a:ea typeface="Calibri"/>
                            <a:cs typeface="Times New Roman"/>
                          </a:rPr>
                          <m:t>+ </m:t>
                        </m:r>
                        <m:r>
                          <a:rPr lang="en-US" sz="2400" i="1">
                            <a:effectLst/>
                            <a:latin typeface="Cambria Math"/>
                            <a:ea typeface="Calibri"/>
                            <a:cs typeface="Times New Roman"/>
                          </a:rPr>
                          <m:t>𝑦</m:t>
                        </m:r>
                        <m:r>
                          <a:rPr lang="en-US" sz="2400" i="1">
                            <a:effectLst/>
                            <a:latin typeface="Cambria Math"/>
                            <a:ea typeface="Calibri"/>
                            <a:cs typeface="Times New Roman"/>
                          </a:rPr>
                          <m:t>&lt;1</m:t>
                        </m:r>
                      </m:e>
                    </m:d>
                  </m:oMath>
                </a14:m>
                <a:endParaRPr lang="en-US" sz="2400" dirty="0">
                  <a:effectLst/>
                  <a:latin typeface="Times New Roman" pitchFamily="18" charset="0"/>
                  <a:cs typeface="Times New Roman" pitchFamily="18" charset="0"/>
                </a:endParaRPr>
              </a:p>
              <a:p>
                <a:pPr marL="685800" algn="just"/>
                <a:r>
                  <a:rPr lang="en-US" sz="2400" dirty="0">
                    <a:effectLst/>
                    <a:latin typeface="Times New Roman" pitchFamily="18" charset="0"/>
                    <a:ea typeface="Times New Roman"/>
                    <a:cs typeface="Times New Roman" pitchFamily="18" charset="0"/>
                  </a:rPr>
                  <a:t>                           =</a:t>
                </a:r>
                <a14:m>
                  <m:oMath xmlns:m="http://schemas.openxmlformats.org/officeDocument/2006/math">
                    <m:r>
                      <a:rPr lang="en-US" sz="2400" i="1">
                        <a:effectLst/>
                        <a:latin typeface="Cambria Math"/>
                        <a:ea typeface="Calibri"/>
                        <a:cs typeface="Times New Roman"/>
                      </a:rPr>
                      <m:t>1−</m:t>
                    </m:r>
                    <m:r>
                      <a:rPr lang="en-US" sz="2400" i="1">
                        <a:effectLst/>
                        <a:latin typeface="Cambria Math"/>
                        <a:ea typeface="Calibri"/>
                        <a:cs typeface="Times New Roman"/>
                      </a:rPr>
                      <m:t>𝑃</m:t>
                    </m:r>
                    <m:d>
                      <m:dPr>
                        <m:ctrlPr>
                          <a:rPr lang="en-US" sz="2400" i="1">
                            <a:effectLst/>
                            <a:latin typeface="Cambria Math"/>
                            <a:ea typeface="Calibri"/>
                            <a:cs typeface="Times New Roman"/>
                          </a:rPr>
                        </m:ctrlPr>
                      </m:dPr>
                      <m:e>
                        <m:r>
                          <a:rPr lang="en-US" sz="2400" i="1">
                            <a:effectLst/>
                            <a:latin typeface="Cambria Math"/>
                            <a:ea typeface="Calibri"/>
                            <a:cs typeface="Times New Roman"/>
                          </a:rPr>
                          <m:t>𝑦</m:t>
                        </m:r>
                        <m:r>
                          <a:rPr lang="en-US" sz="2400" i="1">
                            <a:effectLst/>
                            <a:latin typeface="Cambria Math"/>
                            <a:ea typeface="Calibri"/>
                            <a:cs typeface="Times New Roman"/>
                          </a:rPr>
                          <m:t>&lt;1−</m:t>
                        </m:r>
                        <m:r>
                          <a:rPr lang="en-US" sz="2400" i="1">
                            <a:effectLst/>
                            <a:latin typeface="Cambria Math"/>
                            <a:ea typeface="Calibri"/>
                            <a:cs typeface="Times New Roman"/>
                          </a:rPr>
                          <m:t>𝑥</m:t>
                        </m:r>
                      </m:e>
                    </m:d>
                  </m:oMath>
                </a14:m>
                <a:endParaRPr lang="en-US" sz="2400" dirty="0">
                  <a:effectLst/>
                  <a:latin typeface="Times New Roman" pitchFamily="18" charset="0"/>
                  <a:cs typeface="Times New Roman" pitchFamily="18" charset="0"/>
                </a:endParaRPr>
              </a:p>
              <a:p>
                <a:pPr marL="685800" algn="just"/>
                <a:r>
                  <a:rPr lang="en-US" sz="2400" dirty="0">
                    <a:effectLst/>
                    <a:latin typeface="Times New Roman" pitchFamily="18" charset="0"/>
                    <a:ea typeface="Times New Roman"/>
                    <a:cs typeface="Times New Roman" pitchFamily="18" charset="0"/>
                  </a:rPr>
                  <a:t/>
                </a:r>
                <a:r>
                  <a:rPr lang="en-US" sz="2400" dirty="0" smtClean="0">
                    <a:effectLst/>
                    <a:latin typeface="Times New Roman" pitchFamily="18" charset="0"/>
                    <a:ea typeface="Times New Roman"/>
                    <a:cs typeface="Times New Roman" pitchFamily="18" charset="0"/>
                  </a:rPr>
                  <a:t>   =</a:t>
                </a:r>
                <a14:m>
                  <m:oMath xmlns:m="http://schemas.openxmlformats.org/officeDocument/2006/math">
                    <m:r>
                      <a:rPr lang="en-US" sz="2400" i="1">
                        <a:effectLst/>
                        <a:latin typeface="Cambria Math"/>
                        <a:ea typeface="Times New Roman"/>
                        <a:cs typeface="Times New Roman"/>
                      </a:rPr>
                      <m:t>1−</m:t>
                    </m:r>
                    <m:nary>
                      <m:naryPr>
                        <m:limLoc m:val="subSup"/>
                        <m:ctrlPr>
                          <a:rPr lang="en-US" sz="2400" i="1">
                            <a:effectLst/>
                            <a:latin typeface="Cambria Math"/>
                            <a:ea typeface="Calibri"/>
                            <a:cs typeface="Times New Roman"/>
                          </a:rPr>
                        </m:ctrlPr>
                      </m:naryPr>
                      <m:sub>
                        <m:r>
                          <a:rPr lang="en-US" sz="2400" i="1">
                            <a:effectLst/>
                            <a:latin typeface="Cambria Math"/>
                            <a:ea typeface="Calibri"/>
                            <a:cs typeface="Times New Roman"/>
                          </a:rPr>
                          <m:t>0</m:t>
                        </m:r>
                      </m:sub>
                      <m:sup>
                        <m:r>
                          <a:rPr lang="en-US" sz="2400" i="1">
                            <a:effectLst/>
                            <a:latin typeface="Cambria Math"/>
                            <a:ea typeface="Calibri"/>
                            <a:cs typeface="Times New Roman"/>
                          </a:rPr>
                          <m:t>1</m:t>
                        </m:r>
                      </m:sup>
                      <m:e>
                        <m:nary>
                          <m:naryPr>
                            <m:limLoc m:val="subSup"/>
                            <m:ctrlPr>
                              <a:rPr lang="en-US" sz="2400" i="1">
                                <a:effectLst/>
                                <a:latin typeface="Cambria Math"/>
                                <a:ea typeface="Calibri"/>
                                <a:cs typeface="Times New Roman"/>
                              </a:rPr>
                            </m:ctrlPr>
                          </m:naryPr>
                          <m:sub>
                            <m:r>
                              <a:rPr lang="en-US" sz="2400" i="1">
                                <a:effectLst/>
                                <a:latin typeface="Cambria Math"/>
                                <a:ea typeface="Calibri"/>
                                <a:cs typeface="Times New Roman"/>
                              </a:rPr>
                              <m:t>0</m:t>
                            </m:r>
                          </m:sub>
                          <m:sup>
                            <m:r>
                              <a:rPr lang="en-US" sz="2400" i="1">
                                <a:effectLst/>
                                <a:latin typeface="Cambria Math"/>
                                <a:ea typeface="Calibri"/>
                                <a:cs typeface="Times New Roman"/>
                              </a:rPr>
                              <m:t>1−</m:t>
                            </m:r>
                            <m:r>
                              <a:rPr lang="en-US" sz="2400" i="1">
                                <a:effectLst/>
                                <a:latin typeface="Cambria Math"/>
                                <a:ea typeface="Calibri"/>
                                <a:cs typeface="Times New Roman"/>
                              </a:rPr>
                              <m:t>𝑥</m:t>
                            </m:r>
                          </m:sup>
                          <m:e>
                            <m:sSup>
                              <m:sSupPr>
                                <m:ctrlPr>
                                  <a:rPr lang="en-US" sz="2400" i="1">
                                    <a:effectLst/>
                                    <a:latin typeface="Cambria Math"/>
                                    <a:ea typeface="Times New Roman"/>
                                    <a:cs typeface="Times New Roman"/>
                                  </a:rPr>
                                </m:ctrlPr>
                              </m:sSupPr>
                              <m:e>
                                <m:r>
                                  <a:rPr lang="en-US" sz="2400" i="1">
                                    <a:effectLst/>
                                    <a:latin typeface="Cambria Math"/>
                                    <a:ea typeface="Calibri"/>
                                    <a:cs typeface="Times New Roman"/>
                                  </a:rPr>
                                  <m:t>[</m:t>
                                </m:r>
                                <m:r>
                                  <a:rPr lang="en-US" sz="2400" i="1">
                                    <a:effectLst/>
                                    <a:latin typeface="Cambria Math"/>
                                    <a:ea typeface="Calibri"/>
                                    <a:cs typeface="Times New Roman"/>
                                  </a:rPr>
                                  <m:t>𝑥</m:t>
                                </m:r>
                              </m:e>
                              <m:sup>
                                <m:r>
                                  <a:rPr lang="en-US" sz="2400" i="1">
                                    <a:effectLst/>
                                    <a:latin typeface="Cambria Math"/>
                                    <a:ea typeface="Calibri"/>
                                    <a:cs typeface="Times New Roman"/>
                                  </a:rPr>
                                  <m:t>2</m:t>
                                </m:r>
                              </m:sup>
                            </m:sSup>
                            <m:r>
                              <a:rPr lang="en-US" sz="2400" i="1">
                                <a:effectLst/>
                                <a:latin typeface="Cambria Math"/>
                                <a:ea typeface="Times New Roman"/>
                                <a:cs typeface="Times New Roman"/>
                              </a:rPr>
                              <m:t>+</m:t>
                            </m:r>
                            <m:f>
                              <m:fPr>
                                <m:ctrlPr>
                                  <a:rPr lang="en-US" sz="2400" i="1">
                                    <a:effectLst/>
                                    <a:latin typeface="Cambria Math"/>
                                    <a:ea typeface="Times New Roman"/>
                                    <a:cs typeface="Times New Roman"/>
                                  </a:rPr>
                                </m:ctrlPr>
                              </m:fPr>
                              <m:num>
                                <m:r>
                                  <a:rPr lang="en-US" sz="2400" i="1">
                                    <a:effectLst/>
                                    <a:latin typeface="Cambria Math"/>
                                    <a:ea typeface="Times New Roman"/>
                                    <a:cs typeface="Times New Roman"/>
                                  </a:rPr>
                                  <m:t>𝑥𝑦</m:t>
                                </m:r>
                              </m:num>
                              <m:den>
                                <m:r>
                                  <a:rPr lang="en-US" sz="2400" i="1">
                                    <a:effectLst/>
                                    <a:latin typeface="Cambria Math"/>
                                    <a:ea typeface="Times New Roman"/>
                                    <a:cs typeface="Times New Roman"/>
                                  </a:rPr>
                                  <m:t>3</m:t>
                                </m:r>
                              </m:den>
                            </m:f>
                            <m:r>
                              <a:rPr lang="en-US" sz="2400" i="1">
                                <a:effectLst/>
                                <a:latin typeface="Cambria Math"/>
                                <a:ea typeface="Times New Roman"/>
                                <a:cs typeface="Times New Roman"/>
                              </a:rPr>
                              <m:t>]</m:t>
                            </m:r>
                          </m:e>
                        </m:nary>
                      </m:e>
                    </m:nary>
                    <m:box>
                      <m:boxPr>
                        <m:diff m:val="on"/>
                        <m:ctrlPr>
                          <a:rPr lang="en-US" sz="2400" i="1">
                            <a:effectLst/>
                            <a:latin typeface="Cambria Math"/>
                            <a:ea typeface="Calibri"/>
                            <a:cs typeface="Times New Roman"/>
                          </a:rPr>
                        </m:ctrlPr>
                      </m:boxPr>
                      <m:e>
                        <m:r>
                          <a:rPr lang="en-US" sz="2400" i="1">
                            <a:effectLst/>
                            <a:latin typeface="Cambria Math"/>
                            <a:ea typeface="Calibri"/>
                            <a:cs typeface="Times New Roman"/>
                          </a:rPr>
                          <m:t>𝑑𝑦</m:t>
                        </m:r>
                      </m:e>
                    </m:box>
                    <m:box>
                      <m:boxPr>
                        <m:diff m:val="on"/>
                        <m:ctrlPr>
                          <a:rPr lang="en-US" sz="2400" i="1">
                            <a:effectLst/>
                            <a:latin typeface="Cambria Math"/>
                            <a:ea typeface="Calibri"/>
                            <a:cs typeface="Times New Roman"/>
                          </a:rPr>
                        </m:ctrlPr>
                      </m:boxPr>
                      <m:e>
                        <m:r>
                          <a:rPr lang="en-US" sz="2400" i="1">
                            <a:effectLst/>
                            <a:latin typeface="Cambria Math"/>
                            <a:ea typeface="Calibri"/>
                            <a:cs typeface="Times New Roman"/>
                          </a:rPr>
                          <m:t>𝑑𝑥</m:t>
                        </m:r>
                        <m:r>
                          <a:rPr lang="en-US" sz="2400" i="1">
                            <a:effectLst/>
                            <a:latin typeface="Cambria Math"/>
                            <a:ea typeface="Calibri"/>
                            <a:cs typeface="Times New Roman"/>
                          </a:rPr>
                          <m:t> =</m:t>
                        </m:r>
                        <m:nary>
                          <m:naryPr>
                            <m:limLoc m:val="subSup"/>
                            <m:ctrlPr>
                              <a:rPr lang="en-US" sz="2400" i="1">
                                <a:effectLst/>
                                <a:latin typeface="Cambria Math"/>
                                <a:ea typeface="Calibri"/>
                                <a:cs typeface="Times New Roman"/>
                              </a:rPr>
                            </m:ctrlPr>
                          </m:naryPr>
                          <m:sub>
                            <m:r>
                              <a:rPr lang="en-US" sz="2400" i="1">
                                <a:effectLst/>
                                <a:latin typeface="Cambria Math"/>
                                <a:ea typeface="Calibri"/>
                                <a:cs typeface="Times New Roman"/>
                              </a:rPr>
                              <m:t>0</m:t>
                            </m:r>
                          </m:sub>
                          <m:sup>
                            <m:r>
                              <a:rPr lang="en-US" sz="2400" i="1">
                                <a:effectLst/>
                                <a:latin typeface="Cambria Math"/>
                                <a:ea typeface="Calibri"/>
                                <a:cs typeface="Times New Roman"/>
                              </a:rPr>
                              <m:t>1</m:t>
                            </m:r>
                          </m:sup>
                          <m:e>
                            <m:sSup>
                              <m:sSupPr>
                                <m:ctrlPr>
                                  <a:rPr lang="en-US" sz="2400" i="1">
                                    <a:effectLst/>
                                    <a:latin typeface="Cambria Math"/>
                                    <a:ea typeface="Calibri"/>
                                    <a:cs typeface="Times New Roman"/>
                                  </a:rPr>
                                </m:ctrlPr>
                              </m:sSupPr>
                              <m:e>
                                <m:r>
                                  <a:rPr lang="en-US" sz="2400" i="1">
                                    <a:effectLst/>
                                    <a:latin typeface="Cambria Math"/>
                                    <a:ea typeface="Calibri"/>
                                    <a:cs typeface="Times New Roman"/>
                                  </a:rPr>
                                  <m:t>𝑥</m:t>
                                </m:r>
                              </m:e>
                              <m:sup>
                                <m:r>
                                  <a:rPr lang="en-US" sz="2400" i="1">
                                    <a:effectLst/>
                                    <a:latin typeface="Cambria Math"/>
                                    <a:ea typeface="Calibri"/>
                                    <a:cs typeface="Times New Roman"/>
                                  </a:rPr>
                                  <m:t>2</m:t>
                                </m:r>
                              </m:sup>
                            </m:sSup>
                            <m:r>
                              <a:rPr lang="en-US" sz="2400" i="1">
                                <a:effectLst/>
                                <a:latin typeface="Cambria Math"/>
                                <a:ea typeface="Calibri"/>
                                <a:cs typeface="Times New Roman"/>
                              </a:rPr>
                              <m:t>(1−</m:t>
                            </m:r>
                            <m:r>
                              <a:rPr lang="en-US" sz="2400" i="1">
                                <a:effectLst/>
                                <a:latin typeface="Cambria Math"/>
                                <a:ea typeface="Calibri"/>
                                <a:cs typeface="Times New Roman"/>
                              </a:rPr>
                              <m:t>𝑥</m:t>
                            </m:r>
                            <m:r>
                              <a:rPr lang="en-US" sz="2400" i="1">
                                <a:effectLst/>
                                <a:latin typeface="Cambria Math"/>
                                <a:ea typeface="Calibri"/>
                                <a:cs typeface="Times New Roman"/>
                              </a:rPr>
                              <m:t>)+</m:t>
                            </m:r>
                            <m:f>
                              <m:fPr>
                                <m:ctrlPr>
                                  <a:rPr lang="en-US" sz="2400" i="1">
                                    <a:effectLst/>
                                    <a:latin typeface="Cambria Math"/>
                                    <a:ea typeface="Calibri"/>
                                    <a:cs typeface="Times New Roman"/>
                                  </a:rPr>
                                </m:ctrlPr>
                              </m:fPr>
                              <m:num>
                                <m:sSup>
                                  <m:sSupPr>
                                    <m:ctrlPr>
                                      <a:rPr lang="en-US" sz="2400" i="1">
                                        <a:effectLst/>
                                        <a:latin typeface="Cambria Math"/>
                                        <a:ea typeface="Calibri"/>
                                        <a:cs typeface="Times New Roman"/>
                                      </a:rPr>
                                    </m:ctrlPr>
                                  </m:sSupPr>
                                  <m:e>
                                    <m:r>
                                      <a:rPr lang="en-US" sz="2400" i="1">
                                        <a:effectLst/>
                                        <a:latin typeface="Cambria Math"/>
                                        <a:ea typeface="Calibri"/>
                                        <a:cs typeface="Times New Roman"/>
                                      </a:rPr>
                                      <m:t>𝑥</m:t>
                                    </m:r>
                                    <m:r>
                                      <a:rPr lang="en-US" sz="2400" i="1">
                                        <a:effectLst/>
                                        <a:latin typeface="Cambria Math"/>
                                        <a:ea typeface="Calibri"/>
                                        <a:cs typeface="Times New Roman"/>
                                      </a:rPr>
                                      <m:t>(1−</m:t>
                                    </m:r>
                                    <m:r>
                                      <a:rPr lang="en-US" sz="2400" i="1">
                                        <a:effectLst/>
                                        <a:latin typeface="Cambria Math"/>
                                        <a:ea typeface="Calibri"/>
                                        <a:cs typeface="Times New Roman"/>
                                      </a:rPr>
                                      <m:t>𝑥</m:t>
                                    </m:r>
                                    <m:r>
                                      <a:rPr lang="en-US" sz="2400" i="1">
                                        <a:effectLst/>
                                        <a:latin typeface="Cambria Math"/>
                                        <a:ea typeface="Calibri"/>
                                        <a:cs typeface="Times New Roman"/>
                                      </a:rPr>
                                      <m:t>)</m:t>
                                    </m:r>
                                  </m:e>
                                  <m:sup>
                                    <m:r>
                                      <a:rPr lang="en-US" sz="2400" i="1">
                                        <a:effectLst/>
                                        <a:latin typeface="Cambria Math"/>
                                        <a:ea typeface="Calibri"/>
                                        <a:cs typeface="Times New Roman"/>
                                      </a:rPr>
                                      <m:t>2</m:t>
                                    </m:r>
                                  </m:sup>
                                </m:sSup>
                              </m:num>
                              <m:den>
                                <m:r>
                                  <a:rPr lang="en-US" sz="2400" i="1">
                                    <a:effectLst/>
                                    <a:latin typeface="Cambria Math"/>
                                    <a:ea typeface="Calibri"/>
                                    <a:cs typeface="Times New Roman"/>
                                  </a:rPr>
                                  <m:t>6</m:t>
                                </m:r>
                              </m:den>
                            </m:f>
                          </m:e>
                        </m:nary>
                        <m:box>
                          <m:boxPr>
                            <m:diff m:val="on"/>
                            <m:ctrlPr>
                              <a:rPr lang="en-US" sz="2400" i="1">
                                <a:effectLst/>
                                <a:latin typeface="Cambria Math"/>
                                <a:ea typeface="Calibri"/>
                                <a:cs typeface="Times New Roman"/>
                              </a:rPr>
                            </m:ctrlPr>
                          </m:boxPr>
                          <m:e>
                            <m:r>
                              <a:rPr lang="en-US" sz="2400" i="1">
                                <a:effectLst/>
                                <a:latin typeface="Cambria Math"/>
                                <a:ea typeface="Calibri"/>
                                <a:cs typeface="Times New Roman"/>
                              </a:rPr>
                              <m:t>𝑑𝑥</m:t>
                            </m:r>
                            <m:r>
                              <a:rPr lang="en-US" sz="2400" i="1">
                                <a:effectLst/>
                                <a:latin typeface="Cambria Math"/>
                                <a:ea typeface="Calibri"/>
                                <a:cs typeface="Times New Roman"/>
                              </a:rPr>
                              <m:t> </m:t>
                            </m:r>
                          </m:e>
                        </m:box>
                      </m:e>
                    </m:box>
                  </m:oMath>
                </a14:m>
                <a:endParaRPr lang="en-US" sz="2400" dirty="0">
                  <a:effectLst/>
                  <a:latin typeface="Times New Roman" pitchFamily="18" charset="0"/>
                  <a:cs typeface="Times New Roman" pitchFamily="18" charset="0"/>
                </a:endParaRPr>
              </a:p>
              <a:p>
                <a:pPr marL="685800" algn="just"/>
                <a:r>
                  <a:rPr lang="en-US" sz="2400" dirty="0">
                    <a:effectLst/>
                    <a:latin typeface="Times New Roman" pitchFamily="18" charset="0"/>
                    <a:ea typeface="Times New Roman"/>
                    <a:cs typeface="Times New Roman" pitchFamily="18" charset="0"/>
                  </a:rPr>
                  <a:t>                =</a:t>
                </a:r>
                <a14:m>
                  <m:oMath xmlns:m="http://schemas.openxmlformats.org/officeDocument/2006/math">
                    <m:r>
                      <a:rPr lang="en-US" sz="2400" i="1">
                        <a:effectLst/>
                        <a:latin typeface="Cambria Math"/>
                        <a:ea typeface="Times New Roman"/>
                        <a:cs typeface="Times New Roman"/>
                      </a:rPr>
                      <m:t>1−</m:t>
                    </m:r>
                    <m:f>
                      <m:fPr>
                        <m:ctrlPr>
                          <a:rPr lang="en-US" sz="2400" i="1">
                            <a:effectLst/>
                            <a:latin typeface="Cambria Math"/>
                            <a:ea typeface="Times New Roman"/>
                            <a:cs typeface="Times New Roman"/>
                          </a:rPr>
                        </m:ctrlPr>
                      </m:fPr>
                      <m:num>
                        <m:r>
                          <a:rPr lang="en-US" sz="2400" i="1">
                            <a:effectLst/>
                            <a:latin typeface="Cambria Math"/>
                            <a:ea typeface="Times New Roman"/>
                            <a:cs typeface="Times New Roman"/>
                          </a:rPr>
                          <m:t>7</m:t>
                        </m:r>
                      </m:num>
                      <m:den>
                        <m:r>
                          <a:rPr lang="en-US" sz="2400" i="1">
                            <a:effectLst/>
                            <a:latin typeface="Cambria Math"/>
                            <a:ea typeface="Times New Roman"/>
                            <a:cs typeface="Times New Roman"/>
                          </a:rPr>
                          <m:t>72</m:t>
                        </m:r>
                      </m:den>
                    </m:f>
                    <m:r>
                      <a:rPr lang="en-US" sz="2400" i="1">
                        <a:effectLst/>
                        <a:latin typeface="Cambria Math"/>
                        <a:ea typeface="Times New Roman"/>
                        <a:cs typeface="Times New Roman"/>
                      </a:rPr>
                      <m:t>=</m:t>
                    </m:r>
                    <m:f>
                      <m:fPr>
                        <m:ctrlPr>
                          <a:rPr lang="en-US" sz="2400" i="1">
                            <a:effectLst/>
                            <a:latin typeface="Cambria Math"/>
                            <a:ea typeface="Times New Roman"/>
                            <a:cs typeface="Times New Roman"/>
                          </a:rPr>
                        </m:ctrlPr>
                      </m:fPr>
                      <m:num>
                        <m:r>
                          <a:rPr lang="en-US" sz="2400" i="1">
                            <a:effectLst/>
                            <a:latin typeface="Cambria Math"/>
                            <a:ea typeface="Times New Roman"/>
                            <a:cs typeface="Times New Roman"/>
                          </a:rPr>
                          <m:t>65</m:t>
                        </m:r>
                      </m:num>
                      <m:den>
                        <m:r>
                          <a:rPr lang="en-US" sz="2400" i="1">
                            <a:effectLst/>
                            <a:latin typeface="Cambria Math"/>
                            <a:ea typeface="Times New Roman"/>
                            <a:cs typeface="Times New Roman"/>
                          </a:rPr>
                          <m:t>72</m:t>
                        </m:r>
                      </m:den>
                    </m:f>
                  </m:oMath>
                </a14:m>
                <a:endParaRPr lang="en-US" sz="2400" dirty="0">
                  <a:effectLst/>
                  <a:latin typeface="Times New Roman" pitchFamily="18" charset="0"/>
                  <a:cs typeface="Times New Roman"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304800" y="533400"/>
                <a:ext cx="8229600" cy="3216522"/>
              </a:xfrm>
              <a:prstGeom prst="rect">
                <a:avLst/>
              </a:prstGeom>
              <a:blipFill rotWithShape="1">
                <a:blip r:embed="rId2"/>
                <a:stretch>
                  <a:fillRect l="-1111" r="-1926" b="-75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3" name="Rectangle 2"/>
              <p:cNvSpPr/>
              <p:nvPr/>
            </p:nvSpPr>
            <p:spPr>
              <a:xfrm>
                <a:off x="304800" y="3723771"/>
                <a:ext cx="8686800" cy="2722990"/>
              </a:xfrm>
              <a:prstGeom prst="rect">
                <a:avLst/>
              </a:prstGeom>
            </p:spPr>
            <p:txBody>
              <a:bodyPr wrap="square">
                <a:spAutoFit/>
              </a:bodyPr>
              <a:lstStyle/>
              <a:p>
                <a:pPr algn="just">
                  <a:lnSpc>
                    <a:spcPct val="150000"/>
                  </a:lnSpc>
                </a:pPr>
                <a:r>
                  <a:rPr lang="en-US" sz="2400" b="1" i="1" u="sng" dirty="0">
                    <a:latin typeface="Times New Roman"/>
                    <a:ea typeface="Times New Roman"/>
                    <a:cs typeface="Times New Roman"/>
                  </a:rPr>
                  <a:t>Example</a:t>
                </a:r>
                <a:r>
                  <a:rPr lang="en-US" sz="2400" b="1" i="1" u="sng" dirty="0">
                    <a:effectLst/>
                    <a:latin typeface="Book Antiqua"/>
                    <a:ea typeface="Times New Roman"/>
                    <a:cs typeface="Times New Roman"/>
                  </a:rPr>
                  <a:t>:</a:t>
                </a:r>
                <a:r>
                  <a:rPr lang="en-US" sz="2400" dirty="0">
                    <a:effectLst/>
                    <a:latin typeface="Book Antiqua"/>
                    <a:ea typeface="Times New Roman"/>
                    <a:cs typeface="Times New Roman"/>
                  </a:rPr>
                  <a:t>  If the joint probability density of </a:t>
                </a:r>
                <a14:m>
                  <m:oMath xmlns:m="http://schemas.openxmlformats.org/officeDocument/2006/math">
                    <m:r>
                      <a:rPr lang="en-US" sz="2400" i="1">
                        <a:effectLst/>
                        <a:latin typeface="Cambria Math"/>
                        <a:ea typeface="Times New Roman"/>
                        <a:cs typeface="Times New Roman"/>
                      </a:rPr>
                      <m:t>𝑋</m:t>
                    </m:r>
                  </m:oMath>
                </a14:m>
                <a:r>
                  <a:rPr lang="en-US" sz="2400" dirty="0">
                    <a:effectLst/>
                    <a:latin typeface="Book Antiqua"/>
                    <a:ea typeface="Times New Roman"/>
                    <a:cs typeface="Times New Roman"/>
                  </a:rPr>
                  <a:t> and </a:t>
                </a:r>
                <a14:m>
                  <m:oMath xmlns:m="http://schemas.openxmlformats.org/officeDocument/2006/math">
                    <m:r>
                      <a:rPr lang="en-US" sz="2400" i="1">
                        <a:effectLst/>
                        <a:latin typeface="Cambria Math"/>
                        <a:ea typeface="Times New Roman"/>
                        <a:cs typeface="Times New Roman"/>
                      </a:rPr>
                      <m:t>𝑌</m:t>
                    </m:r>
                  </m:oMath>
                </a14:m>
                <a:r>
                  <a:rPr lang="en-US" sz="2400" dirty="0">
                    <a:effectLst/>
                    <a:latin typeface="Book Antiqua"/>
                    <a:ea typeface="Times New Roman"/>
                    <a:cs typeface="Times New Roman"/>
                  </a:rPr>
                  <a:t> is given by,</a:t>
                </a:r>
                <a:endParaRPr lang="en-US" sz="2400" dirty="0">
                  <a:ea typeface="Calibri"/>
                  <a:cs typeface="Times New Roman"/>
                </a:endParaRPr>
              </a:p>
              <a:p>
                <a:pPr algn="just">
                  <a:lnSpc>
                    <a:spcPct val="150000"/>
                  </a:lnSpc>
                </a:pPr>
                <a14:m>
                  <m:oMathPara xmlns:m="http://schemas.openxmlformats.org/officeDocument/2006/math">
                    <m:oMathParaPr>
                      <m:jc m:val="centerGroup"/>
                    </m:oMathParaPr>
                    <m:oMath xmlns:m="http://schemas.openxmlformats.org/officeDocument/2006/math">
                      <m:r>
                        <a:rPr lang="en-US" sz="2400" i="1">
                          <a:effectLst/>
                          <a:latin typeface="Cambria Math"/>
                          <a:ea typeface="Times New Roman"/>
                          <a:cs typeface="Times New Roman"/>
                        </a:rPr>
                        <m:t>𝑓</m:t>
                      </m:r>
                      <m:d>
                        <m:dPr>
                          <m:ctrlPr>
                            <a:rPr lang="en-US" sz="2400" i="1">
                              <a:effectLst/>
                              <a:latin typeface="Cambria Math"/>
                              <a:ea typeface="Times New Roman"/>
                              <a:cs typeface="Times New Roman"/>
                            </a:rPr>
                          </m:ctrlPr>
                        </m:dPr>
                        <m:e>
                          <m:r>
                            <a:rPr lang="en-US" sz="2400" i="1">
                              <a:effectLst/>
                              <a:latin typeface="Cambria Math"/>
                              <a:ea typeface="Times New Roman"/>
                              <a:cs typeface="Times New Roman"/>
                            </a:rPr>
                            <m:t>𝑥</m:t>
                          </m:r>
                          <m:r>
                            <a:rPr lang="en-US" sz="2400" i="1">
                              <a:effectLst/>
                              <a:latin typeface="Cambria Math"/>
                              <a:ea typeface="Times New Roman"/>
                              <a:cs typeface="Times New Roman"/>
                            </a:rPr>
                            <m:t>,</m:t>
                          </m:r>
                          <m:r>
                            <a:rPr lang="en-US" sz="2400" i="1">
                              <a:effectLst/>
                              <a:latin typeface="Cambria Math"/>
                              <a:ea typeface="Times New Roman"/>
                              <a:cs typeface="Times New Roman"/>
                            </a:rPr>
                            <m:t>𝑦</m:t>
                          </m:r>
                        </m:e>
                      </m:d>
                      <m:r>
                        <a:rPr lang="en-US" sz="2400" i="1">
                          <a:effectLst/>
                          <a:latin typeface="Cambria Math"/>
                          <a:ea typeface="Times New Roman"/>
                          <a:cs typeface="Times New Roman"/>
                        </a:rPr>
                        <m:t>=</m:t>
                      </m:r>
                      <m:d>
                        <m:dPr>
                          <m:begChr m:val="{"/>
                          <m:endChr m:val=""/>
                          <m:ctrlPr>
                            <a:rPr lang="en-US" sz="2400" i="1">
                              <a:effectLst/>
                              <a:latin typeface="Cambria Math"/>
                              <a:ea typeface="Times New Roman"/>
                              <a:cs typeface="Times New Roman"/>
                            </a:rPr>
                          </m:ctrlPr>
                        </m:dPr>
                        <m:e>
                          <m:eqArr>
                            <m:eqArrPr>
                              <m:ctrlPr>
                                <a:rPr lang="en-US" sz="2400" i="1">
                                  <a:effectLst/>
                                  <a:latin typeface="Cambria Math"/>
                                  <a:ea typeface="Times New Roman"/>
                                  <a:cs typeface="Times New Roman"/>
                                </a:rPr>
                              </m:ctrlPr>
                            </m:eqArrPr>
                            <m:e>
                              <m:r>
                                <a:rPr lang="en-US" sz="2400" i="1">
                                  <a:effectLst/>
                                  <a:latin typeface="Cambria Math"/>
                                  <a:ea typeface="Times New Roman"/>
                                  <a:cs typeface="Times New Roman"/>
                                </a:rPr>
                                <m:t>𝑥</m:t>
                              </m:r>
                              <m:r>
                                <a:rPr lang="en-US" sz="2400" i="1">
                                  <a:effectLst/>
                                  <a:latin typeface="Cambria Math"/>
                                  <a:ea typeface="Times New Roman"/>
                                  <a:cs typeface="Times New Roman"/>
                                </a:rPr>
                                <m:t>+</m:t>
                              </m:r>
                              <m:r>
                                <a:rPr lang="en-US" sz="2400" i="1">
                                  <a:effectLst/>
                                  <a:latin typeface="Cambria Math"/>
                                  <a:ea typeface="Times New Roman"/>
                                  <a:cs typeface="Times New Roman"/>
                                </a:rPr>
                                <m:t>𝑦</m:t>
                              </m:r>
                              <m:r>
                                <a:rPr lang="en-US" sz="2400" i="1">
                                  <a:effectLst/>
                                  <a:latin typeface="Cambria Math"/>
                                  <a:ea typeface="Times New Roman"/>
                                  <a:cs typeface="Times New Roman"/>
                                </a:rPr>
                                <m:t>,  </m:t>
                              </m:r>
                              <m:r>
                                <a:rPr lang="en-US" sz="2400" i="1">
                                  <a:effectLst/>
                                  <a:latin typeface="Cambria Math"/>
                                  <a:ea typeface="Times New Roman"/>
                                  <a:cs typeface="Times New Roman"/>
                                </a:rPr>
                                <m:t>𝑓𝑜𝑟</m:t>
                              </m:r>
                              <m:r>
                                <a:rPr lang="en-US" sz="2400" i="1">
                                  <a:effectLst/>
                                  <a:latin typeface="Cambria Math"/>
                                  <a:ea typeface="Times New Roman"/>
                                  <a:cs typeface="Times New Roman"/>
                                </a:rPr>
                                <m:t> 0&lt;</m:t>
                              </m:r>
                              <m:r>
                                <a:rPr lang="en-US" sz="2400" i="1">
                                  <a:effectLst/>
                                  <a:latin typeface="Cambria Math"/>
                                  <a:ea typeface="Times New Roman"/>
                                  <a:cs typeface="Times New Roman"/>
                                </a:rPr>
                                <m:t>𝑥</m:t>
                              </m:r>
                              <m:r>
                                <a:rPr lang="en-US" sz="2400" i="1">
                                  <a:effectLst/>
                                  <a:latin typeface="Cambria Math"/>
                                  <a:ea typeface="Times New Roman"/>
                                  <a:cs typeface="Times New Roman"/>
                                </a:rPr>
                                <m:t>&lt;1, 0&lt;</m:t>
                              </m:r>
                              <m:r>
                                <a:rPr lang="en-US" sz="2400" i="1">
                                  <a:effectLst/>
                                  <a:latin typeface="Cambria Math"/>
                                  <a:ea typeface="Times New Roman"/>
                                  <a:cs typeface="Times New Roman"/>
                                </a:rPr>
                                <m:t>𝑦</m:t>
                              </m:r>
                              <m:r>
                                <a:rPr lang="en-US" sz="2400" i="1">
                                  <a:effectLst/>
                                  <a:latin typeface="Cambria Math"/>
                                  <a:ea typeface="Times New Roman"/>
                                  <a:cs typeface="Times New Roman"/>
                                </a:rPr>
                                <m:t>&lt;1</m:t>
                              </m:r>
                            </m:e>
                            <m:e>
                              <m:r>
                                <a:rPr lang="en-US" sz="2400" i="1">
                                  <a:effectLst/>
                                  <a:latin typeface="Cambria Math"/>
                                  <a:ea typeface="Times New Roman"/>
                                  <a:cs typeface="Times New Roman"/>
                                </a:rPr>
                                <m:t>       0    ,         </m:t>
                              </m:r>
                              <m:r>
                                <a:rPr lang="en-US" sz="2400" i="1">
                                  <a:effectLst/>
                                  <a:latin typeface="Cambria Math"/>
                                  <a:ea typeface="Times New Roman"/>
                                  <a:cs typeface="Times New Roman"/>
                                </a:rPr>
                                <m:t>𝑒𝑙𝑠𝑒𝑤h𝑒𝑟𝑒</m:t>
                              </m:r>
                              <m:r>
                                <a:rPr lang="en-US" sz="2400" i="1">
                                  <a:effectLst/>
                                  <a:latin typeface="Cambria Math"/>
                                  <a:ea typeface="Times New Roman"/>
                                  <a:cs typeface="Times New Roman"/>
                                </a:rPr>
                                <m:t>                              </m:t>
                              </m:r>
                            </m:e>
                          </m:eqArr>
                        </m:e>
                      </m:d>
                    </m:oMath>
                  </m:oMathPara>
                </a14:m>
                <a:endParaRPr lang="en-US" sz="2400" dirty="0">
                  <a:ea typeface="Calibri"/>
                  <a:cs typeface="Times New Roman"/>
                </a:endParaRPr>
              </a:p>
              <a:p>
                <a:pPr algn="just">
                  <a:lnSpc>
                    <a:spcPct val="150000"/>
                  </a:lnSpc>
                </a:pPr>
                <a:r>
                  <a:rPr lang="en-US" sz="2400" dirty="0">
                    <a:effectLst/>
                    <a:latin typeface="Book Antiqua"/>
                    <a:ea typeface="Times New Roman"/>
                    <a:cs typeface="Times New Roman"/>
                  </a:rPr>
                  <a:t>Find the joint cumulative distribution function of these two random variables.</a:t>
                </a:r>
                <a:endParaRPr lang="en-US" sz="2400" dirty="0">
                  <a:ea typeface="Calibri"/>
                  <a:cs typeface="Times New Roman"/>
                </a:endParaRPr>
              </a:p>
            </p:txBody>
          </p:sp>
        </mc:Choice>
        <mc:Fallback>
          <p:sp>
            <p:nvSpPr>
              <p:cNvPr id="3" name="Rectangle 2"/>
              <p:cNvSpPr>
                <a:spLocks noRot="1" noChangeAspect="1" noMove="1" noResize="1" noEditPoints="1" noAdjustHandles="1" noChangeArrowheads="1" noChangeShapeType="1" noTextEdit="1"/>
              </p:cNvSpPr>
              <p:nvPr/>
            </p:nvSpPr>
            <p:spPr>
              <a:xfrm>
                <a:off x="304800" y="3723771"/>
                <a:ext cx="8686800" cy="2722990"/>
              </a:xfrm>
              <a:prstGeom prst="rect">
                <a:avLst/>
              </a:prstGeom>
              <a:blipFill rotWithShape="1">
                <a:blip r:embed="rId3"/>
                <a:stretch>
                  <a:fillRect l="-1053" r="-1965" b="-4251"/>
                </a:stretch>
              </a:blipFill>
            </p:spPr>
            <p:txBody>
              <a:bodyPr/>
              <a:lstStyle/>
              <a:p>
                <a:r>
                  <a:rPr lang="en-US">
                    <a:noFill/>
                  </a:rPr>
                  <a:t> </a:t>
                </a:r>
              </a:p>
            </p:txBody>
          </p:sp>
        </mc:Fallback>
      </mc:AlternateContent>
    </p:spTree>
    <p:extLst>
      <p:ext uri="{BB962C8B-B14F-4D97-AF65-F5344CB8AC3E}">
        <p14:creationId xmlns:p14="http://schemas.microsoft.com/office/powerpoint/2010/main" xmlns="" val="34985389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Rectangle 1"/>
              <p:cNvSpPr/>
              <p:nvPr/>
            </p:nvSpPr>
            <p:spPr>
              <a:xfrm>
                <a:off x="228600" y="1040045"/>
                <a:ext cx="8763000" cy="5178084"/>
              </a:xfrm>
              <a:prstGeom prst="rect">
                <a:avLst/>
              </a:prstGeom>
            </p:spPr>
            <p:txBody>
              <a:bodyPr wrap="square">
                <a:spAutoFit/>
              </a:bodyPr>
              <a:lstStyle/>
              <a:p>
                <a:pPr algn="just">
                  <a:lnSpc>
                    <a:spcPct val="150000"/>
                  </a:lnSpc>
                </a:pPr>
                <a:r>
                  <a:rPr lang="en-US" sz="2400" b="1" i="1" u="sng" dirty="0">
                    <a:latin typeface="Times New Roman" pitchFamily="18" charset="0"/>
                    <a:ea typeface="Times New Roman"/>
                    <a:cs typeface="Times New Roman" pitchFamily="18" charset="0"/>
                  </a:rPr>
                  <a:t>Solution</a:t>
                </a:r>
                <a:r>
                  <a:rPr lang="en-US" sz="2400" b="1" i="1" dirty="0">
                    <a:effectLst/>
                    <a:latin typeface="Times New Roman" pitchFamily="18" charset="0"/>
                    <a:ea typeface="Times New Roman"/>
                    <a:cs typeface="Times New Roman" pitchFamily="18" charset="0"/>
                  </a:rPr>
                  <a:t>:</a:t>
                </a:r>
                <a14:m>
                  <m:oMath xmlns:m="http://schemas.openxmlformats.org/officeDocument/2006/math">
                    <m:r>
                      <a:rPr lang="en-US" sz="2400" i="1">
                        <a:effectLst/>
                        <a:latin typeface="Cambria Math"/>
                        <a:ea typeface="Calibri"/>
                        <a:cs typeface="Times New Roman"/>
                      </a:rPr>
                      <m:t>𝐹</m:t>
                    </m:r>
                    <m:d>
                      <m:dPr>
                        <m:ctrlPr>
                          <a:rPr lang="en-US" sz="2400" i="1">
                            <a:effectLst/>
                            <a:latin typeface="Cambria Math"/>
                            <a:ea typeface="Times New Roman"/>
                            <a:cs typeface="Times New Roman"/>
                          </a:rPr>
                        </m:ctrlPr>
                      </m:dPr>
                      <m:e>
                        <m:r>
                          <a:rPr lang="en-US" sz="2400" i="1">
                            <a:effectLst/>
                            <a:latin typeface="Cambria Math"/>
                            <a:ea typeface="Times New Roman"/>
                            <a:cs typeface="Times New Roman"/>
                          </a:rPr>
                          <m:t>𝑥</m:t>
                        </m:r>
                        <m:r>
                          <a:rPr lang="en-US" sz="2400" i="1">
                            <a:effectLst/>
                            <a:latin typeface="Cambria Math"/>
                            <a:ea typeface="Times New Roman"/>
                            <a:cs typeface="Times New Roman"/>
                          </a:rPr>
                          <m:t>,</m:t>
                        </m:r>
                        <m:r>
                          <a:rPr lang="en-US" sz="2400" i="1">
                            <a:effectLst/>
                            <a:latin typeface="Cambria Math"/>
                            <a:ea typeface="Times New Roman"/>
                            <a:cs typeface="Times New Roman"/>
                          </a:rPr>
                          <m:t>𝑦</m:t>
                        </m:r>
                      </m:e>
                    </m:d>
                    <m:r>
                      <a:rPr lang="en-US" sz="2400" i="1">
                        <a:effectLst/>
                        <a:latin typeface="Cambria Math"/>
                        <a:ea typeface="Times New Roman"/>
                        <a:cs typeface="Times New Roman"/>
                      </a:rPr>
                      <m:t>=</m:t>
                    </m:r>
                    <m:nary>
                      <m:naryPr>
                        <m:limLoc m:val="subSup"/>
                        <m:ctrlPr>
                          <a:rPr lang="en-US" sz="2400" i="1">
                            <a:effectLst/>
                            <a:latin typeface="Cambria Math"/>
                            <a:ea typeface="Times New Roman"/>
                            <a:cs typeface="Times New Roman"/>
                          </a:rPr>
                        </m:ctrlPr>
                      </m:naryPr>
                      <m:sub>
                        <m:r>
                          <a:rPr lang="en-US" sz="2400" i="1">
                            <a:effectLst/>
                            <a:latin typeface="Cambria Math"/>
                            <a:ea typeface="Times New Roman"/>
                            <a:cs typeface="Times New Roman"/>
                          </a:rPr>
                          <m:t>0</m:t>
                        </m:r>
                      </m:sub>
                      <m:sup>
                        <m:r>
                          <a:rPr lang="en-US" sz="2400" i="1">
                            <a:effectLst/>
                            <a:latin typeface="Cambria Math"/>
                            <a:ea typeface="Times New Roman"/>
                            <a:cs typeface="Times New Roman"/>
                          </a:rPr>
                          <m:t>𝑦</m:t>
                        </m:r>
                      </m:sup>
                      <m:e>
                        <m:nary>
                          <m:naryPr>
                            <m:limLoc m:val="subSup"/>
                            <m:ctrlPr>
                              <a:rPr lang="en-US" sz="2400" i="1">
                                <a:effectLst/>
                                <a:latin typeface="Cambria Math"/>
                                <a:ea typeface="Times New Roman"/>
                                <a:cs typeface="Times New Roman"/>
                              </a:rPr>
                            </m:ctrlPr>
                          </m:naryPr>
                          <m:sub>
                            <m:r>
                              <a:rPr lang="en-US" sz="2400" i="1">
                                <a:effectLst/>
                                <a:latin typeface="Cambria Math"/>
                                <a:ea typeface="Times New Roman"/>
                                <a:cs typeface="Times New Roman"/>
                              </a:rPr>
                              <m:t>0</m:t>
                            </m:r>
                          </m:sub>
                          <m:sup>
                            <m:r>
                              <a:rPr lang="en-US" sz="2400" i="1">
                                <a:effectLst/>
                                <a:latin typeface="Cambria Math"/>
                                <a:ea typeface="Times New Roman"/>
                                <a:cs typeface="Times New Roman"/>
                              </a:rPr>
                              <m:t>𝑥</m:t>
                            </m:r>
                          </m:sup>
                          <m:e>
                            <m:d>
                              <m:dPr>
                                <m:ctrlPr>
                                  <a:rPr lang="en-US" sz="2400" i="1">
                                    <a:effectLst/>
                                    <a:latin typeface="Cambria Math"/>
                                    <a:ea typeface="Times New Roman"/>
                                    <a:cs typeface="Times New Roman"/>
                                  </a:rPr>
                                </m:ctrlPr>
                              </m:dPr>
                              <m:e>
                                <m:r>
                                  <a:rPr lang="en-US" sz="2400" i="1">
                                    <a:effectLst/>
                                    <a:latin typeface="Cambria Math"/>
                                    <a:ea typeface="Times New Roman"/>
                                    <a:cs typeface="Times New Roman"/>
                                  </a:rPr>
                                  <m:t>𝑠</m:t>
                                </m:r>
                                <m:r>
                                  <a:rPr lang="en-US" sz="2400" i="1">
                                    <a:effectLst/>
                                    <a:latin typeface="Cambria Math"/>
                                    <a:ea typeface="Times New Roman"/>
                                    <a:cs typeface="Times New Roman"/>
                                  </a:rPr>
                                  <m:t>+</m:t>
                                </m:r>
                                <m:r>
                                  <a:rPr lang="en-US" sz="2400" i="1">
                                    <a:effectLst/>
                                    <a:latin typeface="Cambria Math"/>
                                    <a:ea typeface="Times New Roman"/>
                                    <a:cs typeface="Times New Roman"/>
                                  </a:rPr>
                                  <m:t>𝑡</m:t>
                                </m:r>
                              </m:e>
                            </m:d>
                            <m:r>
                              <a:rPr lang="en-US" sz="2400" i="1">
                                <a:effectLst/>
                                <a:latin typeface="Cambria Math"/>
                                <a:ea typeface="Times New Roman"/>
                                <a:cs typeface="Times New Roman"/>
                              </a:rPr>
                              <m:t>𝑑𝑠𝑑𝑡</m:t>
                            </m:r>
                            <m:r>
                              <a:rPr lang="en-US" sz="2400" i="1">
                                <a:effectLst/>
                                <a:latin typeface="Cambria Math"/>
                                <a:ea typeface="Times New Roman"/>
                                <a:cs typeface="Times New Roman"/>
                              </a:rPr>
                              <m:t>=</m:t>
                            </m:r>
                            <m:f>
                              <m:fPr>
                                <m:ctrlPr>
                                  <a:rPr lang="en-US" sz="2400" i="1">
                                    <a:effectLst/>
                                    <a:latin typeface="Cambria Math"/>
                                    <a:ea typeface="Times New Roman"/>
                                    <a:cs typeface="Times New Roman"/>
                                  </a:rPr>
                                </m:ctrlPr>
                              </m:fPr>
                              <m:num>
                                <m:r>
                                  <a:rPr lang="en-US" sz="2400" i="1">
                                    <a:effectLst/>
                                    <a:latin typeface="Cambria Math"/>
                                    <a:ea typeface="Times New Roman"/>
                                    <a:cs typeface="Times New Roman"/>
                                  </a:rPr>
                                  <m:t>1</m:t>
                                </m:r>
                              </m:num>
                              <m:den>
                                <m:r>
                                  <a:rPr lang="en-US" sz="2400" i="1">
                                    <a:effectLst/>
                                    <a:latin typeface="Cambria Math"/>
                                    <a:ea typeface="Times New Roman"/>
                                    <a:cs typeface="Times New Roman"/>
                                  </a:rPr>
                                  <m:t>2</m:t>
                                </m:r>
                              </m:den>
                            </m:f>
                            <m:r>
                              <a:rPr lang="en-US" sz="2400" i="1">
                                <a:effectLst/>
                                <a:latin typeface="Cambria Math"/>
                                <a:ea typeface="Times New Roman"/>
                                <a:cs typeface="Times New Roman"/>
                              </a:rPr>
                              <m:t>𝑥𝑦</m:t>
                            </m:r>
                            <m:d>
                              <m:dPr>
                                <m:ctrlPr>
                                  <a:rPr lang="en-US" sz="2400" i="1">
                                    <a:effectLst/>
                                    <a:latin typeface="Cambria Math"/>
                                    <a:ea typeface="Times New Roman"/>
                                    <a:cs typeface="Times New Roman"/>
                                  </a:rPr>
                                </m:ctrlPr>
                              </m:dPr>
                              <m:e>
                                <m:r>
                                  <a:rPr lang="en-US" sz="2400" i="1">
                                    <a:effectLst/>
                                    <a:latin typeface="Cambria Math"/>
                                    <a:ea typeface="Times New Roman"/>
                                    <a:cs typeface="Times New Roman"/>
                                  </a:rPr>
                                  <m:t>𝑥</m:t>
                                </m:r>
                                <m:r>
                                  <a:rPr lang="en-US" sz="2400" i="1">
                                    <a:effectLst/>
                                    <a:latin typeface="Cambria Math"/>
                                    <a:ea typeface="Times New Roman"/>
                                    <a:cs typeface="Times New Roman"/>
                                  </a:rPr>
                                  <m:t>+</m:t>
                                </m:r>
                                <m:r>
                                  <a:rPr lang="en-US" sz="2400" i="1">
                                    <a:effectLst/>
                                    <a:latin typeface="Cambria Math"/>
                                    <a:ea typeface="Times New Roman"/>
                                    <a:cs typeface="Times New Roman"/>
                                  </a:rPr>
                                  <m:t>𝑦</m:t>
                                </m:r>
                              </m:e>
                            </m:d>
                            <m:r>
                              <a:rPr lang="en-US" sz="2400" i="1">
                                <a:effectLst/>
                                <a:latin typeface="Cambria Math"/>
                                <a:ea typeface="Times New Roman"/>
                                <a:cs typeface="Times New Roman"/>
                              </a:rPr>
                              <m:t> ;      0&lt;</m:t>
                            </m:r>
                            <m:r>
                              <a:rPr lang="en-US" sz="2400" i="1">
                                <a:effectLst/>
                                <a:latin typeface="Cambria Math"/>
                                <a:ea typeface="Times New Roman"/>
                                <a:cs typeface="Times New Roman"/>
                              </a:rPr>
                              <m:t>𝑥</m:t>
                            </m:r>
                            <m:r>
                              <a:rPr lang="en-US" sz="2400" i="1">
                                <a:effectLst/>
                                <a:latin typeface="Cambria Math"/>
                                <a:ea typeface="Times New Roman"/>
                                <a:cs typeface="Times New Roman"/>
                              </a:rPr>
                              <m:t>&lt;1 ,   0&lt;</m:t>
                            </m:r>
                            <m:r>
                              <a:rPr lang="en-US" sz="2400" i="1">
                                <a:effectLst/>
                                <a:latin typeface="Cambria Math"/>
                                <a:ea typeface="Times New Roman"/>
                                <a:cs typeface="Times New Roman"/>
                              </a:rPr>
                              <m:t>𝑦</m:t>
                            </m:r>
                            <m:r>
                              <a:rPr lang="en-US" sz="2400" i="1">
                                <a:effectLst/>
                                <a:latin typeface="Cambria Math"/>
                                <a:ea typeface="Times New Roman"/>
                                <a:cs typeface="Times New Roman"/>
                              </a:rPr>
                              <m:t>&lt;1</m:t>
                            </m:r>
                          </m:e>
                        </m:nary>
                      </m:e>
                    </m:nary>
                  </m:oMath>
                </a14:m>
                <a:endParaRPr lang="en-US" sz="2400" dirty="0">
                  <a:latin typeface="Times New Roman" pitchFamily="18" charset="0"/>
                  <a:ea typeface="Calibri"/>
                  <a:cs typeface="Times New Roman" pitchFamily="18" charset="0"/>
                </a:endParaRPr>
              </a:p>
              <a:p>
                <a:pPr algn="just">
                  <a:lnSpc>
                    <a:spcPct val="150000"/>
                  </a:lnSpc>
                </a:pPr>
                <a:r>
                  <a:rPr lang="en-US" sz="2400" b="1" i="1" u="sng" dirty="0">
                    <a:effectLst/>
                    <a:latin typeface="Times New Roman" pitchFamily="18" charset="0"/>
                    <a:ea typeface="Times New Roman"/>
                    <a:cs typeface="Times New Roman" pitchFamily="18" charset="0"/>
                  </a:rPr>
                  <a:t>Example:</a:t>
                </a:r>
                <a:r>
                  <a:rPr lang="en-US" sz="2400" dirty="0">
                    <a:effectLst/>
                    <a:latin typeface="Times New Roman" pitchFamily="18" charset="0"/>
                    <a:ea typeface="Times New Roman"/>
                    <a:cs typeface="Times New Roman" pitchFamily="18" charset="0"/>
                  </a:rPr>
                  <a:t> Find the joint probability density function of the two random variables </a:t>
                </a:r>
                <a14:m>
                  <m:oMath xmlns:m="http://schemas.openxmlformats.org/officeDocument/2006/math">
                    <m:r>
                      <a:rPr lang="en-US" sz="2400" i="1">
                        <a:effectLst/>
                        <a:latin typeface="Cambria Math"/>
                        <a:ea typeface="Times New Roman"/>
                        <a:cs typeface="Times New Roman"/>
                      </a:rPr>
                      <m:t>𝑋</m:t>
                    </m:r>
                  </m:oMath>
                </a14:m>
                <a:r>
                  <a:rPr lang="en-US" sz="2400" dirty="0">
                    <a:effectLst/>
                    <a:latin typeface="Times New Roman" pitchFamily="18" charset="0"/>
                    <a:ea typeface="Times New Roman"/>
                    <a:cs typeface="Times New Roman" pitchFamily="18" charset="0"/>
                  </a:rPr>
                  <a:t> and </a:t>
                </a:r>
                <a14:m>
                  <m:oMath xmlns:m="http://schemas.openxmlformats.org/officeDocument/2006/math">
                    <m:r>
                      <a:rPr lang="en-US" sz="2400" i="1">
                        <a:effectLst/>
                        <a:latin typeface="Cambria Math"/>
                        <a:ea typeface="Times New Roman"/>
                        <a:cs typeface="Times New Roman"/>
                      </a:rPr>
                      <m:t>𝑌</m:t>
                    </m:r>
                  </m:oMath>
                </a14:m>
                <a:r>
                  <a:rPr lang="en-US" sz="2400" dirty="0">
                    <a:effectLst/>
                    <a:latin typeface="Times New Roman" pitchFamily="18" charset="0"/>
                    <a:ea typeface="Times New Roman"/>
                    <a:cs typeface="Times New Roman" pitchFamily="18" charset="0"/>
                  </a:rPr>
                  <a:t> whose joint distribution function is given by,</a:t>
                </a:r>
                <a:endParaRPr lang="en-US" sz="2400" dirty="0">
                  <a:latin typeface="Times New Roman" pitchFamily="18" charset="0"/>
                  <a:ea typeface="Calibri"/>
                  <a:cs typeface="Times New Roman" pitchFamily="18" charset="0"/>
                </a:endParaRPr>
              </a:p>
              <a:p>
                <a:pPr algn="just">
                  <a:lnSpc>
                    <a:spcPct val="150000"/>
                  </a:lnSpc>
                </a:pPr>
                <a14:m>
                  <m:oMathPara xmlns:m="http://schemas.openxmlformats.org/officeDocument/2006/math">
                    <m:oMathParaPr>
                      <m:jc m:val="centerGroup"/>
                    </m:oMathParaPr>
                    <m:oMath xmlns:m="http://schemas.openxmlformats.org/officeDocument/2006/math">
                      <m:r>
                        <a:rPr lang="en-US" sz="2400" i="1">
                          <a:effectLst/>
                          <a:latin typeface="Cambria Math"/>
                          <a:ea typeface="Times New Roman"/>
                          <a:cs typeface="Times New Roman"/>
                        </a:rPr>
                        <m:t>𝐹</m:t>
                      </m:r>
                      <m:d>
                        <m:dPr>
                          <m:ctrlPr>
                            <a:rPr lang="en-US" sz="2400" i="1">
                              <a:effectLst/>
                              <a:latin typeface="Cambria Math"/>
                              <a:ea typeface="Times New Roman"/>
                              <a:cs typeface="Times New Roman"/>
                            </a:rPr>
                          </m:ctrlPr>
                        </m:dPr>
                        <m:e>
                          <m:r>
                            <a:rPr lang="en-US" sz="2400" i="1">
                              <a:effectLst/>
                              <a:latin typeface="Cambria Math"/>
                              <a:ea typeface="Times New Roman"/>
                              <a:cs typeface="Times New Roman"/>
                            </a:rPr>
                            <m:t>𝑥</m:t>
                          </m:r>
                          <m:r>
                            <a:rPr lang="en-US" sz="2400" i="1">
                              <a:effectLst/>
                              <a:latin typeface="Cambria Math"/>
                              <a:ea typeface="Times New Roman"/>
                              <a:cs typeface="Times New Roman"/>
                            </a:rPr>
                            <m:t>,</m:t>
                          </m:r>
                          <m:r>
                            <a:rPr lang="en-US" sz="2400" i="1">
                              <a:effectLst/>
                              <a:latin typeface="Cambria Math"/>
                              <a:ea typeface="Times New Roman"/>
                              <a:cs typeface="Times New Roman"/>
                            </a:rPr>
                            <m:t>𝑦</m:t>
                          </m:r>
                        </m:e>
                      </m:d>
                      <m:r>
                        <a:rPr lang="en-US" sz="2400" i="1">
                          <a:effectLst/>
                          <a:latin typeface="Cambria Math"/>
                          <a:ea typeface="Times New Roman"/>
                          <a:cs typeface="Times New Roman"/>
                        </a:rPr>
                        <m:t>=</m:t>
                      </m:r>
                      <m:d>
                        <m:dPr>
                          <m:begChr m:val="{"/>
                          <m:endChr m:val=""/>
                          <m:ctrlPr>
                            <a:rPr lang="en-US" sz="2400" i="1">
                              <a:effectLst/>
                              <a:latin typeface="Cambria Math"/>
                              <a:ea typeface="Times New Roman"/>
                              <a:cs typeface="Times New Roman"/>
                            </a:rPr>
                          </m:ctrlPr>
                        </m:dPr>
                        <m:e>
                          <m:eqArr>
                            <m:eqArrPr>
                              <m:ctrlPr>
                                <a:rPr lang="en-US" sz="2400" i="1">
                                  <a:effectLst/>
                                  <a:latin typeface="Cambria Math"/>
                                  <a:ea typeface="Times New Roman"/>
                                  <a:cs typeface="Times New Roman"/>
                                </a:rPr>
                              </m:ctrlPr>
                            </m:eqArrPr>
                            <m:e>
                              <m:d>
                                <m:dPr>
                                  <m:ctrlPr>
                                    <a:rPr lang="en-US" sz="2400" i="1">
                                      <a:effectLst/>
                                      <a:latin typeface="Cambria Math"/>
                                      <a:ea typeface="Times New Roman"/>
                                      <a:cs typeface="Times New Roman"/>
                                    </a:rPr>
                                  </m:ctrlPr>
                                </m:dPr>
                                <m:e>
                                  <m:r>
                                    <a:rPr lang="en-US" sz="2400" i="1">
                                      <a:effectLst/>
                                      <a:latin typeface="Cambria Math"/>
                                      <a:ea typeface="Times New Roman"/>
                                      <a:cs typeface="Times New Roman"/>
                                    </a:rPr>
                                    <m:t>1−</m:t>
                                  </m:r>
                                  <m:sSup>
                                    <m:sSupPr>
                                      <m:ctrlPr>
                                        <a:rPr lang="en-US" sz="2400" i="1">
                                          <a:effectLst/>
                                          <a:latin typeface="Cambria Math"/>
                                          <a:ea typeface="Times New Roman"/>
                                          <a:cs typeface="Times New Roman"/>
                                        </a:rPr>
                                      </m:ctrlPr>
                                    </m:sSupPr>
                                    <m:e>
                                      <m:r>
                                        <a:rPr lang="en-US" sz="2400" i="1">
                                          <a:effectLst/>
                                          <a:latin typeface="Cambria Math"/>
                                          <a:ea typeface="Times New Roman"/>
                                          <a:cs typeface="Times New Roman"/>
                                        </a:rPr>
                                        <m:t>𝑒</m:t>
                                      </m:r>
                                    </m:e>
                                    <m:sup>
                                      <m:r>
                                        <a:rPr lang="en-US" sz="2400" i="1">
                                          <a:effectLst/>
                                          <a:latin typeface="Cambria Math"/>
                                          <a:ea typeface="Times New Roman"/>
                                          <a:cs typeface="Times New Roman"/>
                                        </a:rPr>
                                        <m:t>−</m:t>
                                      </m:r>
                                      <m:r>
                                        <a:rPr lang="en-US" sz="2400" i="1">
                                          <a:effectLst/>
                                          <a:latin typeface="Cambria Math"/>
                                          <a:ea typeface="Times New Roman"/>
                                          <a:cs typeface="Times New Roman"/>
                                        </a:rPr>
                                        <m:t>𝑥</m:t>
                                      </m:r>
                                    </m:sup>
                                  </m:sSup>
                                </m:e>
                              </m:d>
                              <m:d>
                                <m:dPr>
                                  <m:ctrlPr>
                                    <a:rPr lang="en-US" sz="2400" i="1">
                                      <a:effectLst/>
                                      <a:latin typeface="Cambria Math"/>
                                      <a:ea typeface="Times New Roman"/>
                                      <a:cs typeface="Times New Roman"/>
                                    </a:rPr>
                                  </m:ctrlPr>
                                </m:dPr>
                                <m:e>
                                  <m:r>
                                    <a:rPr lang="en-US" sz="2400" i="1">
                                      <a:effectLst/>
                                      <a:latin typeface="Cambria Math"/>
                                      <a:ea typeface="Times New Roman"/>
                                      <a:cs typeface="Times New Roman"/>
                                    </a:rPr>
                                    <m:t>1−</m:t>
                                  </m:r>
                                  <m:sSup>
                                    <m:sSupPr>
                                      <m:ctrlPr>
                                        <a:rPr lang="en-US" sz="2400" i="1">
                                          <a:effectLst/>
                                          <a:latin typeface="Cambria Math"/>
                                          <a:ea typeface="Times New Roman"/>
                                          <a:cs typeface="Times New Roman"/>
                                        </a:rPr>
                                      </m:ctrlPr>
                                    </m:sSupPr>
                                    <m:e>
                                      <m:r>
                                        <a:rPr lang="en-US" sz="2400" i="1">
                                          <a:effectLst/>
                                          <a:latin typeface="Cambria Math"/>
                                          <a:ea typeface="Times New Roman"/>
                                          <a:cs typeface="Times New Roman"/>
                                        </a:rPr>
                                        <m:t>𝑒</m:t>
                                      </m:r>
                                    </m:e>
                                    <m:sup>
                                      <m:r>
                                        <a:rPr lang="en-US" sz="2400" i="1">
                                          <a:effectLst/>
                                          <a:latin typeface="Cambria Math"/>
                                          <a:ea typeface="Times New Roman"/>
                                          <a:cs typeface="Times New Roman"/>
                                        </a:rPr>
                                        <m:t>−</m:t>
                                      </m:r>
                                      <m:r>
                                        <a:rPr lang="en-US" sz="2400" i="1">
                                          <a:effectLst/>
                                          <a:latin typeface="Cambria Math"/>
                                          <a:ea typeface="Times New Roman"/>
                                          <a:cs typeface="Times New Roman"/>
                                        </a:rPr>
                                        <m:t>𝑦</m:t>
                                      </m:r>
                                    </m:sup>
                                  </m:sSup>
                                </m:e>
                              </m:d>
                              <m:r>
                                <a:rPr lang="en-US" sz="2400" i="1">
                                  <a:effectLst/>
                                  <a:latin typeface="Cambria Math"/>
                                  <a:ea typeface="Times New Roman"/>
                                  <a:cs typeface="Times New Roman"/>
                                </a:rPr>
                                <m:t>  ,  </m:t>
                              </m:r>
                              <m:r>
                                <a:rPr lang="en-US" sz="2400" i="1">
                                  <a:effectLst/>
                                  <a:latin typeface="Cambria Math"/>
                                  <a:ea typeface="Times New Roman"/>
                                  <a:cs typeface="Times New Roman"/>
                                </a:rPr>
                                <m:t>𝑓𝑜𝑟</m:t>
                              </m:r>
                              <m:r>
                                <a:rPr lang="en-US" sz="2400" i="1">
                                  <a:effectLst/>
                                  <a:latin typeface="Cambria Math"/>
                                  <a:ea typeface="Times New Roman"/>
                                  <a:cs typeface="Times New Roman"/>
                                </a:rPr>
                                <m:t> 0&lt;</m:t>
                              </m:r>
                              <m:r>
                                <a:rPr lang="en-US" sz="2400" i="1">
                                  <a:effectLst/>
                                  <a:latin typeface="Cambria Math"/>
                                  <a:ea typeface="Times New Roman"/>
                                  <a:cs typeface="Times New Roman"/>
                                </a:rPr>
                                <m:t>𝑥</m:t>
                              </m:r>
                              <m:r>
                                <a:rPr lang="en-US" sz="2400" i="1">
                                  <a:effectLst/>
                                  <a:latin typeface="Cambria Math"/>
                                  <a:ea typeface="Times New Roman"/>
                                  <a:cs typeface="Times New Roman"/>
                                </a:rPr>
                                <m:t>,   0&lt;</m:t>
                              </m:r>
                              <m:r>
                                <a:rPr lang="en-US" sz="2400" i="1">
                                  <a:effectLst/>
                                  <a:latin typeface="Cambria Math"/>
                                  <a:ea typeface="Times New Roman"/>
                                  <a:cs typeface="Times New Roman"/>
                                </a:rPr>
                                <m:t>𝑦</m:t>
                              </m:r>
                            </m:e>
                            <m:e>
                              <m:r>
                                <a:rPr lang="en-US" sz="2400" i="1">
                                  <a:effectLst/>
                                  <a:latin typeface="Cambria Math"/>
                                  <a:ea typeface="Times New Roman"/>
                                  <a:cs typeface="Times New Roman"/>
                                </a:rPr>
                                <m:t>        0                   ,           </m:t>
                              </m:r>
                              <m:r>
                                <a:rPr lang="en-US" sz="2400" i="1">
                                  <a:effectLst/>
                                  <a:latin typeface="Cambria Math"/>
                                  <a:ea typeface="Times New Roman"/>
                                  <a:cs typeface="Times New Roman"/>
                                </a:rPr>
                                <m:t>𝑒𝑙𝑠𝑒𝑤h𝑒𝑟𝑒</m:t>
                              </m:r>
                              <m:r>
                                <a:rPr lang="en-US" sz="2400" i="1">
                                  <a:effectLst/>
                                  <a:latin typeface="Cambria Math"/>
                                  <a:ea typeface="Times New Roman"/>
                                  <a:cs typeface="Times New Roman"/>
                                </a:rPr>
                                <m:t> </m:t>
                              </m:r>
                            </m:e>
                          </m:eqArr>
                        </m:e>
                      </m:d>
                    </m:oMath>
                  </m:oMathPara>
                </a14:m>
                <a:endParaRPr lang="en-US" sz="2400" dirty="0">
                  <a:latin typeface="Times New Roman" pitchFamily="18" charset="0"/>
                  <a:ea typeface="Calibri"/>
                  <a:cs typeface="Times New Roman" pitchFamily="18" charset="0"/>
                </a:endParaRPr>
              </a:p>
              <a:p>
                <a:pPr algn="just">
                  <a:lnSpc>
                    <a:spcPct val="150000"/>
                  </a:lnSpc>
                </a:pPr>
                <a:r>
                  <a:rPr lang="en-US" sz="2400" dirty="0">
                    <a:effectLst/>
                    <a:latin typeface="Times New Roman" pitchFamily="18" charset="0"/>
                    <a:ea typeface="Times New Roman"/>
                    <a:cs typeface="Times New Roman" pitchFamily="18" charset="0"/>
                  </a:rPr>
                  <a:t>Also use the joint probability density to determine </a:t>
                </a:r>
                <a14:m>
                  <m:oMath xmlns:m="http://schemas.openxmlformats.org/officeDocument/2006/math">
                    <m:r>
                      <a:rPr lang="en-US" sz="2400" i="1">
                        <a:effectLst/>
                        <a:latin typeface="Cambria Math"/>
                        <a:ea typeface="Times New Roman"/>
                        <a:cs typeface="Times New Roman"/>
                      </a:rPr>
                      <m:t>𝑃</m:t>
                    </m:r>
                    <m:d>
                      <m:dPr>
                        <m:ctrlPr>
                          <a:rPr lang="en-US" sz="2400" i="1">
                            <a:effectLst/>
                            <a:latin typeface="Cambria Math"/>
                            <a:ea typeface="Times New Roman"/>
                            <a:cs typeface="Times New Roman"/>
                          </a:rPr>
                        </m:ctrlPr>
                      </m:dPr>
                      <m:e>
                        <m:r>
                          <a:rPr lang="en-US" sz="2400" i="1">
                            <a:effectLst/>
                            <a:latin typeface="Cambria Math"/>
                            <a:ea typeface="Times New Roman"/>
                            <a:cs typeface="Times New Roman"/>
                          </a:rPr>
                          <m:t>1&lt;</m:t>
                        </m:r>
                        <m:r>
                          <a:rPr lang="en-US" sz="2400" i="1">
                            <a:effectLst/>
                            <a:latin typeface="Cambria Math"/>
                            <a:ea typeface="Times New Roman"/>
                            <a:cs typeface="Times New Roman"/>
                          </a:rPr>
                          <m:t>𝑋</m:t>
                        </m:r>
                        <m:r>
                          <a:rPr lang="en-US" sz="2400" i="1">
                            <a:effectLst/>
                            <a:latin typeface="Cambria Math"/>
                            <a:ea typeface="Times New Roman"/>
                            <a:cs typeface="Times New Roman"/>
                          </a:rPr>
                          <m:t>&lt;3, 1&lt;</m:t>
                        </m:r>
                        <m:r>
                          <a:rPr lang="en-US" sz="2400" i="1">
                            <a:effectLst/>
                            <a:latin typeface="Cambria Math"/>
                            <a:ea typeface="Times New Roman"/>
                            <a:cs typeface="Times New Roman"/>
                          </a:rPr>
                          <m:t>𝑌</m:t>
                        </m:r>
                        <m:r>
                          <a:rPr lang="en-US" sz="2400" i="1">
                            <a:effectLst/>
                            <a:latin typeface="Cambria Math"/>
                            <a:ea typeface="Times New Roman"/>
                            <a:cs typeface="Times New Roman"/>
                          </a:rPr>
                          <m:t>&lt;2</m:t>
                        </m:r>
                      </m:e>
                    </m:d>
                    <m:r>
                      <a:rPr lang="en-US" sz="2400" i="1">
                        <a:effectLst/>
                        <a:latin typeface="Cambria Math"/>
                        <a:ea typeface="Times New Roman"/>
                        <a:cs typeface="Times New Roman"/>
                      </a:rPr>
                      <m:t>.</m:t>
                    </m:r>
                  </m:oMath>
                </a14:m>
                <a:endParaRPr lang="en-US" sz="2400" dirty="0">
                  <a:latin typeface="Times New Roman" pitchFamily="18" charset="0"/>
                  <a:ea typeface="Calibri"/>
                  <a:cs typeface="Times New Roman"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228600" y="1040045"/>
                <a:ext cx="8763000" cy="5178084"/>
              </a:xfrm>
              <a:prstGeom prst="rect">
                <a:avLst/>
              </a:prstGeom>
              <a:blipFill rotWithShape="1">
                <a:blip r:embed="rId2"/>
                <a:stretch>
                  <a:fillRect l="-1113" r="-2018" b="-1767"/>
                </a:stretch>
              </a:blipFill>
            </p:spPr>
            <p:txBody>
              <a:bodyPr/>
              <a:lstStyle/>
              <a:p>
                <a:r>
                  <a:rPr lang="en-US">
                    <a:noFill/>
                  </a:rPr>
                  <a:t> </a:t>
                </a:r>
              </a:p>
            </p:txBody>
          </p:sp>
        </mc:Fallback>
      </mc:AlternateContent>
    </p:spTree>
    <p:extLst>
      <p:ext uri="{BB962C8B-B14F-4D97-AF65-F5344CB8AC3E}">
        <p14:creationId xmlns:p14="http://schemas.microsoft.com/office/powerpoint/2010/main" xmlns="" val="31509412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232" y="0"/>
            <a:ext cx="8915400" cy="6771084"/>
          </a:xfrm>
          <a:prstGeom prst="rect">
            <a:avLst/>
          </a:prstGeom>
        </p:spPr>
        <p:txBody>
          <a:bodyPr wrap="square">
            <a:spAutoFit/>
          </a:bodyPr>
          <a:lstStyle/>
          <a:p>
            <a:pPr marL="342900" marR="0" lvl="0" indent="-342900" algn="just">
              <a:lnSpc>
                <a:spcPct val="150000"/>
              </a:lnSpc>
              <a:spcBef>
                <a:spcPts val="0"/>
              </a:spcBef>
              <a:spcAft>
                <a:spcPts val="0"/>
              </a:spcAft>
              <a:buFont typeface="+mj-lt"/>
              <a:buAutoNum type="arabicPeriod"/>
            </a:pPr>
            <a:r>
              <a:rPr lang="en-US" sz="2800" b="1" u="sng" dirty="0" smtClean="0">
                <a:solidFill>
                  <a:srgbClr val="FF0000"/>
                </a:solidFill>
                <a:effectLst/>
                <a:latin typeface="Times New Roman" pitchFamily="18" charset="0"/>
                <a:ea typeface="Calibri"/>
                <a:cs typeface="Times New Roman" pitchFamily="18" charset="0"/>
              </a:rPr>
              <a:t>Discrete random variable</a:t>
            </a:r>
            <a:r>
              <a:rPr lang="en-US" sz="2800" b="1" u="sng" dirty="0" smtClean="0">
                <a:effectLst/>
                <a:latin typeface="Times New Roman" pitchFamily="18" charset="0"/>
                <a:ea typeface="Calibri"/>
                <a:cs typeface="Times New Roman" pitchFamily="18" charset="0"/>
              </a:rPr>
              <a:t>: </a:t>
            </a:r>
            <a:endParaRPr lang="en-US" sz="2800" dirty="0">
              <a:latin typeface="Times New Roman" pitchFamily="18" charset="0"/>
              <a:ea typeface="Calibri"/>
              <a:cs typeface="Times New Roman" pitchFamily="18" charset="0"/>
            </a:endParaRPr>
          </a:p>
          <a:p>
            <a:r>
              <a:rPr lang="en-US" sz="2800" dirty="0" smtClean="0">
                <a:effectLst/>
                <a:latin typeface="Times New Roman" pitchFamily="18" charset="0"/>
                <a:ea typeface="Calibri"/>
                <a:cs typeface="Times New Roman" pitchFamily="18" charset="0"/>
              </a:rPr>
              <a:t>Possible values of isolated points along the number line. Random variables have their own sample space, or set of possible values. If this set is finite or countable, the random variable is said to be discrete.</a:t>
            </a:r>
          </a:p>
          <a:p>
            <a:pPr marL="342900" marR="0" lvl="0" indent="-342900" algn="just">
              <a:lnSpc>
                <a:spcPct val="150000"/>
              </a:lnSpc>
              <a:spcBef>
                <a:spcPts val="0"/>
              </a:spcBef>
              <a:spcAft>
                <a:spcPts val="0"/>
              </a:spcAft>
              <a:buFont typeface="Wingdings"/>
              <a:buChar char=""/>
            </a:pPr>
            <a:r>
              <a:rPr lang="en-US" sz="2800" dirty="0" smtClean="0">
                <a:effectLst/>
                <a:latin typeface="Times New Roman" pitchFamily="18" charset="0"/>
                <a:ea typeface="Calibri"/>
                <a:cs typeface="Times New Roman" pitchFamily="18" charset="0"/>
              </a:rPr>
              <a:t>If X is a discrete random variable taking a values X</a:t>
            </a:r>
            <a:r>
              <a:rPr lang="en-US" sz="2800" baseline="-25000" dirty="0" smtClean="0">
                <a:effectLst/>
                <a:latin typeface="Times New Roman" pitchFamily="18" charset="0"/>
                <a:ea typeface="Calibri"/>
                <a:cs typeface="Times New Roman" pitchFamily="18" charset="0"/>
              </a:rPr>
              <a:t>1</a:t>
            </a:r>
            <a:r>
              <a:rPr lang="en-US" sz="2800" dirty="0" smtClean="0">
                <a:effectLst/>
                <a:latin typeface="Times New Roman" pitchFamily="18" charset="0"/>
                <a:ea typeface="Calibri"/>
                <a:cs typeface="Times New Roman" pitchFamily="18" charset="0"/>
              </a:rPr>
              <a:t>,X</a:t>
            </a:r>
            <a:r>
              <a:rPr lang="en-US" sz="2800" baseline="-25000" dirty="0" smtClean="0">
                <a:effectLst/>
                <a:latin typeface="Times New Roman" pitchFamily="18" charset="0"/>
                <a:ea typeface="Calibri"/>
                <a:cs typeface="Times New Roman" pitchFamily="18" charset="0"/>
              </a:rPr>
              <a:t>2</a:t>
            </a:r>
            <a:r>
              <a:rPr lang="en-US" sz="2800" dirty="0" smtClean="0">
                <a:effectLst/>
                <a:latin typeface="Times New Roman" pitchFamily="18" charset="0"/>
                <a:ea typeface="Calibri"/>
                <a:cs typeface="Times New Roman" pitchFamily="18" charset="0"/>
              </a:rPr>
              <a:t>,</a:t>
            </a:r>
            <a:r>
              <a:rPr lang="en-US" sz="2800" b="1" dirty="0" smtClean="0">
                <a:effectLst/>
                <a:latin typeface="Times New Roman" pitchFamily="18" charset="0"/>
                <a:ea typeface="Calibri"/>
                <a:cs typeface="Times New Roman" pitchFamily="18" charset="0"/>
              </a:rPr>
              <a:t>….</a:t>
            </a:r>
            <a:r>
              <a:rPr lang="en-US" sz="2800" dirty="0" smtClean="0">
                <a:effectLst/>
                <a:latin typeface="Times New Roman" pitchFamily="18" charset="0"/>
                <a:ea typeface="Calibri"/>
                <a:cs typeface="Times New Roman" pitchFamily="18" charset="0"/>
              </a:rPr>
              <a:t>,Xn then P(x</a:t>
            </a:r>
            <a:r>
              <a:rPr lang="en-US" sz="2800" baseline="-25000" dirty="0" smtClean="0">
                <a:effectLst/>
                <a:latin typeface="Times New Roman" pitchFamily="18" charset="0"/>
                <a:ea typeface="Calibri"/>
                <a:cs typeface="Times New Roman" pitchFamily="18" charset="0"/>
              </a:rPr>
              <a:t>i</a:t>
            </a:r>
            <a:r>
              <a:rPr lang="en-US" sz="2800" dirty="0" smtClean="0">
                <a:effectLst/>
                <a:latin typeface="Times New Roman" pitchFamily="18" charset="0"/>
                <a:ea typeface="Calibri"/>
                <a:cs typeface="Times New Roman" pitchFamily="18" charset="0"/>
              </a:rPr>
              <a:t>)=P(X=x</a:t>
            </a:r>
            <a:r>
              <a:rPr lang="en-US" sz="2800" baseline="-25000" dirty="0" smtClean="0">
                <a:effectLst/>
                <a:latin typeface="Times New Roman" pitchFamily="18" charset="0"/>
                <a:ea typeface="Calibri"/>
                <a:cs typeface="Times New Roman" pitchFamily="18" charset="0"/>
              </a:rPr>
              <a:t>i</a:t>
            </a:r>
            <a:r>
              <a:rPr lang="en-US" sz="2800" dirty="0" smtClean="0">
                <a:effectLst/>
                <a:latin typeface="Times New Roman" pitchFamily="18" charset="0"/>
                <a:ea typeface="Calibri"/>
                <a:cs typeface="Times New Roman" pitchFamily="18" charset="0"/>
              </a:rPr>
              <a:t>),where i=1,2,3</a:t>
            </a:r>
            <a:r>
              <a:rPr lang="en-US" sz="2800" b="1" dirty="0" smtClean="0">
                <a:effectLst/>
                <a:latin typeface="Times New Roman" pitchFamily="18" charset="0"/>
                <a:ea typeface="Calibri"/>
                <a:cs typeface="Times New Roman" pitchFamily="18" charset="0"/>
              </a:rPr>
              <a:t>,….,</a:t>
            </a:r>
            <a:r>
              <a:rPr lang="en-US" sz="2800" dirty="0" smtClean="0">
                <a:effectLst/>
                <a:latin typeface="Times New Roman" pitchFamily="18" charset="0"/>
                <a:ea typeface="Calibri"/>
                <a:cs typeface="Times New Roman" pitchFamily="18" charset="0"/>
              </a:rPr>
              <a:t>n is called probability mass function(pmf) of random variable X</a:t>
            </a:r>
            <a:endParaRPr lang="en-US" sz="2800" dirty="0">
              <a:latin typeface="Times New Roman" pitchFamily="18" charset="0"/>
              <a:ea typeface="Calibri"/>
              <a:cs typeface="Times New Roman" pitchFamily="18" charset="0"/>
            </a:endParaRPr>
          </a:p>
          <a:p>
            <a:pPr marL="342900" marR="0" lvl="0" indent="-342900" algn="just">
              <a:lnSpc>
                <a:spcPct val="150000"/>
              </a:lnSpc>
              <a:spcBef>
                <a:spcPts val="0"/>
              </a:spcBef>
              <a:spcAft>
                <a:spcPts val="0"/>
              </a:spcAft>
              <a:buFont typeface="Wingdings"/>
              <a:buChar char=""/>
            </a:pPr>
            <a:r>
              <a:rPr lang="en-US" sz="2800" dirty="0" smtClean="0">
                <a:effectLst/>
                <a:latin typeface="Times New Roman" pitchFamily="18" charset="0"/>
                <a:ea typeface="Calibri"/>
                <a:cs typeface="Times New Roman" pitchFamily="18" charset="0"/>
              </a:rPr>
              <a:t>The set of order pairs [x</a:t>
            </a:r>
            <a:r>
              <a:rPr lang="en-US" sz="2800" baseline="-25000" dirty="0" smtClean="0">
                <a:effectLst/>
                <a:latin typeface="Times New Roman" pitchFamily="18" charset="0"/>
                <a:ea typeface="Calibri"/>
                <a:cs typeface="Times New Roman" pitchFamily="18" charset="0"/>
              </a:rPr>
              <a:t>i</a:t>
            </a:r>
            <a:r>
              <a:rPr lang="en-US" sz="2800" dirty="0" smtClean="0">
                <a:effectLst/>
                <a:latin typeface="Times New Roman" pitchFamily="18" charset="0"/>
                <a:ea typeface="Calibri"/>
                <a:cs typeface="Times New Roman" pitchFamily="18" charset="0"/>
              </a:rPr>
              <a:t> = P(x</a:t>
            </a:r>
            <a:r>
              <a:rPr lang="en-US" sz="2800" baseline="-25000" dirty="0" smtClean="0">
                <a:effectLst/>
                <a:latin typeface="Times New Roman" pitchFamily="18" charset="0"/>
                <a:ea typeface="Calibri"/>
                <a:cs typeface="Times New Roman" pitchFamily="18" charset="0"/>
              </a:rPr>
              <a:t>i</a:t>
            </a:r>
            <a:r>
              <a:rPr lang="en-US" sz="2800" dirty="0" smtClean="0">
                <a:effectLst/>
                <a:latin typeface="Times New Roman" pitchFamily="18" charset="0"/>
                <a:ea typeface="Calibri"/>
                <a:cs typeface="Times New Roman" pitchFamily="18" charset="0"/>
              </a:rPr>
              <a:t>)], i=1,2,3</a:t>
            </a:r>
            <a:r>
              <a:rPr lang="en-US" sz="2800" b="1" dirty="0" smtClean="0">
                <a:effectLst/>
                <a:latin typeface="Times New Roman" pitchFamily="18" charset="0"/>
                <a:ea typeface="Calibri"/>
                <a:cs typeface="Times New Roman" pitchFamily="18" charset="0"/>
              </a:rPr>
              <a:t>,….,</a:t>
            </a:r>
            <a:r>
              <a:rPr lang="en-US" sz="2800" dirty="0" smtClean="0">
                <a:effectLst/>
                <a:latin typeface="Times New Roman" pitchFamily="18" charset="0"/>
                <a:ea typeface="Calibri"/>
                <a:cs typeface="Times New Roman" pitchFamily="18" charset="0"/>
              </a:rPr>
              <a:t>n gives the probability distribution of random variable X</a:t>
            </a:r>
            <a:endParaRPr lang="en-US" sz="2800" dirty="0">
              <a:latin typeface="Times New Roman" pitchFamily="18" charset="0"/>
              <a:ea typeface="Calibri"/>
              <a:cs typeface="Times New Roman" pitchFamily="18" charset="0"/>
            </a:endParaRPr>
          </a:p>
          <a:p>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xmlns="" val="24071288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Rectangle 1"/>
              <p:cNvSpPr/>
              <p:nvPr/>
            </p:nvSpPr>
            <p:spPr>
              <a:xfrm>
                <a:off x="228600" y="502302"/>
                <a:ext cx="8763000" cy="4657750"/>
              </a:xfrm>
              <a:prstGeom prst="rect">
                <a:avLst/>
              </a:prstGeom>
            </p:spPr>
            <p:txBody>
              <a:bodyPr wrap="square">
                <a:spAutoFit/>
              </a:bodyPr>
              <a:lstStyle/>
              <a:p>
                <a:pPr algn="just">
                  <a:lnSpc>
                    <a:spcPct val="150000"/>
                  </a:lnSpc>
                </a:pPr>
                <a:r>
                  <a:rPr lang="en-US" sz="2000" b="1" u="sng" dirty="0">
                    <a:latin typeface="Book Antiqua"/>
                    <a:ea typeface="Times New Roman"/>
                    <a:cs typeface="Times New Roman"/>
                  </a:rPr>
                  <a:t>Solution</a:t>
                </a:r>
                <a:r>
                  <a:rPr lang="en-US" sz="2000" b="1" i="1" dirty="0">
                    <a:effectLst/>
                    <a:latin typeface="Book Antiqua"/>
                    <a:ea typeface="Times New Roman"/>
                    <a:cs typeface="Times New Roman"/>
                  </a:rPr>
                  <a:t>: </a:t>
                </a:r>
                <a:r>
                  <a:rPr lang="en-US" sz="2000" dirty="0">
                    <a:effectLst/>
                    <a:latin typeface="Book Antiqua"/>
                    <a:ea typeface="Times New Roman"/>
                    <a:cs typeface="Times New Roman"/>
                  </a:rPr>
                  <a:t>Since partial differentiation yields,</a:t>
                </a:r>
                <a14:m>
                  <m:oMath xmlns:m="http://schemas.openxmlformats.org/officeDocument/2006/math">
                    <m:r>
                      <a:rPr lang="en-US" sz="2000" i="1">
                        <a:effectLst/>
                        <a:latin typeface="Cambria Math"/>
                        <a:ea typeface="Calibri"/>
                        <a:cs typeface="Times New Roman"/>
                      </a:rPr>
                      <m:t>𝑓</m:t>
                    </m:r>
                    <m:d>
                      <m:dPr>
                        <m:ctrlPr>
                          <a:rPr lang="en-US" sz="2000" i="1">
                            <a:effectLst/>
                            <a:latin typeface="Cambria Math"/>
                            <a:ea typeface="Calibri"/>
                            <a:cs typeface="Times New Roman"/>
                          </a:rPr>
                        </m:ctrlPr>
                      </m:dPr>
                      <m:e>
                        <m:r>
                          <a:rPr lang="en-US" sz="2000" i="1">
                            <a:effectLst/>
                            <a:latin typeface="Cambria Math"/>
                            <a:ea typeface="Calibri"/>
                            <a:cs typeface="Times New Roman"/>
                          </a:rPr>
                          <m:t>𝑥</m:t>
                        </m:r>
                        <m:r>
                          <a:rPr lang="en-US" sz="2000" i="1">
                            <a:effectLst/>
                            <a:latin typeface="Cambria Math"/>
                            <a:ea typeface="Calibri"/>
                            <a:cs typeface="Times New Roman"/>
                          </a:rPr>
                          <m:t>,</m:t>
                        </m:r>
                        <m:r>
                          <a:rPr lang="en-US" sz="2000" i="1">
                            <a:effectLst/>
                            <a:latin typeface="Cambria Math"/>
                            <a:ea typeface="Calibri"/>
                            <a:cs typeface="Times New Roman"/>
                          </a:rPr>
                          <m:t>𝑦</m:t>
                        </m:r>
                      </m:e>
                    </m:d>
                    <m:r>
                      <a:rPr lang="en-US" sz="2000" i="1">
                        <a:effectLst/>
                        <a:latin typeface="Cambria Math"/>
                        <a:ea typeface="Calibri"/>
                        <a:cs typeface="Times New Roman"/>
                      </a:rPr>
                      <m:t>=</m:t>
                    </m:r>
                    <m:f>
                      <m:fPr>
                        <m:ctrlPr>
                          <a:rPr lang="en-US" sz="2000" i="1">
                            <a:effectLst/>
                            <a:latin typeface="Cambria Math"/>
                            <a:ea typeface="Calibri"/>
                            <a:cs typeface="Times New Roman"/>
                          </a:rPr>
                        </m:ctrlPr>
                      </m:fPr>
                      <m:num>
                        <m:sSup>
                          <m:sSupPr>
                            <m:ctrlPr>
                              <a:rPr lang="en-US" sz="2000" i="1">
                                <a:effectLst/>
                                <a:latin typeface="Cambria Math"/>
                                <a:ea typeface="Calibri"/>
                                <a:cs typeface="Times New Roman"/>
                              </a:rPr>
                            </m:ctrlPr>
                          </m:sSupPr>
                          <m:e>
                            <m:r>
                              <a:rPr lang="en-US" sz="2000" i="1">
                                <a:effectLst/>
                                <a:latin typeface="Cambria Math"/>
                                <a:ea typeface="Calibri"/>
                                <a:cs typeface="Times New Roman"/>
                              </a:rPr>
                              <m:t>𝜕</m:t>
                            </m:r>
                          </m:e>
                          <m:sup>
                            <m:r>
                              <a:rPr lang="en-US" sz="2000" i="1">
                                <a:effectLst/>
                                <a:latin typeface="Cambria Math"/>
                                <a:ea typeface="Calibri"/>
                                <a:cs typeface="Times New Roman"/>
                              </a:rPr>
                              <m:t>2</m:t>
                            </m:r>
                          </m:sup>
                        </m:sSup>
                        <m:r>
                          <a:rPr lang="en-US" sz="2000" i="1">
                            <a:effectLst/>
                            <a:latin typeface="Cambria Math"/>
                            <a:ea typeface="Calibri"/>
                            <a:cs typeface="Times New Roman"/>
                          </a:rPr>
                          <m:t>𝐹</m:t>
                        </m:r>
                        <m:r>
                          <a:rPr lang="en-US" sz="2000" i="1">
                            <a:effectLst/>
                            <a:latin typeface="Cambria Math"/>
                            <a:ea typeface="Calibri"/>
                            <a:cs typeface="Times New Roman"/>
                          </a:rPr>
                          <m:t>(</m:t>
                        </m:r>
                        <m:r>
                          <a:rPr lang="en-US" sz="2000" i="1">
                            <a:effectLst/>
                            <a:latin typeface="Cambria Math"/>
                            <a:ea typeface="Calibri"/>
                            <a:cs typeface="Times New Roman"/>
                          </a:rPr>
                          <m:t>𝑥</m:t>
                        </m:r>
                        <m:r>
                          <a:rPr lang="en-US" sz="2000" i="1">
                            <a:effectLst/>
                            <a:latin typeface="Cambria Math"/>
                            <a:ea typeface="Calibri"/>
                            <a:cs typeface="Times New Roman"/>
                          </a:rPr>
                          <m:t>,</m:t>
                        </m:r>
                        <m:r>
                          <a:rPr lang="en-US" sz="2000" i="1">
                            <a:effectLst/>
                            <a:latin typeface="Cambria Math"/>
                            <a:ea typeface="Calibri"/>
                            <a:cs typeface="Times New Roman"/>
                          </a:rPr>
                          <m:t>𝑦</m:t>
                        </m:r>
                        <m:r>
                          <a:rPr lang="en-US" sz="2000" i="1">
                            <a:effectLst/>
                            <a:latin typeface="Cambria Math"/>
                            <a:ea typeface="Calibri"/>
                            <a:cs typeface="Times New Roman"/>
                          </a:rPr>
                          <m:t>)</m:t>
                        </m:r>
                      </m:num>
                      <m:den>
                        <m:r>
                          <a:rPr lang="en-US" sz="2000" i="1">
                            <a:effectLst/>
                            <a:latin typeface="Cambria Math"/>
                            <a:ea typeface="Calibri"/>
                            <a:cs typeface="Times New Roman"/>
                          </a:rPr>
                          <m:t>𝜕</m:t>
                        </m:r>
                        <m:r>
                          <a:rPr lang="en-US" sz="2000" i="1">
                            <a:effectLst/>
                            <a:latin typeface="Cambria Math"/>
                            <a:ea typeface="Calibri"/>
                            <a:cs typeface="Times New Roman"/>
                          </a:rPr>
                          <m:t>𝑥</m:t>
                        </m:r>
                        <m:r>
                          <a:rPr lang="en-US" sz="2000" i="1">
                            <a:effectLst/>
                            <a:latin typeface="Cambria Math"/>
                            <a:ea typeface="Calibri"/>
                            <a:cs typeface="Times New Roman"/>
                          </a:rPr>
                          <m:t>𝜕</m:t>
                        </m:r>
                        <m:r>
                          <a:rPr lang="en-US" sz="2000" i="1">
                            <a:effectLst/>
                            <a:latin typeface="Cambria Math"/>
                            <a:ea typeface="Calibri"/>
                            <a:cs typeface="Times New Roman"/>
                          </a:rPr>
                          <m:t>𝑦</m:t>
                        </m:r>
                      </m:den>
                    </m:f>
                    <m:r>
                      <a:rPr lang="en-US" sz="2000" i="1">
                        <a:effectLst/>
                        <a:latin typeface="Cambria Math"/>
                        <a:ea typeface="Calibri"/>
                        <a:cs typeface="Times New Roman"/>
                      </a:rPr>
                      <m:t>=</m:t>
                    </m:r>
                    <m:sSup>
                      <m:sSupPr>
                        <m:ctrlPr>
                          <a:rPr lang="en-US" sz="2000" i="1">
                            <a:effectLst/>
                            <a:latin typeface="Cambria Math"/>
                            <a:ea typeface="Calibri"/>
                            <a:cs typeface="Times New Roman"/>
                          </a:rPr>
                        </m:ctrlPr>
                      </m:sSupPr>
                      <m:e>
                        <m:r>
                          <a:rPr lang="en-US" sz="2000" i="1">
                            <a:effectLst/>
                            <a:latin typeface="Cambria Math"/>
                            <a:ea typeface="Calibri"/>
                            <a:cs typeface="Times New Roman"/>
                          </a:rPr>
                          <m:t>𝑒</m:t>
                        </m:r>
                      </m:e>
                      <m:sup>
                        <m:r>
                          <a:rPr lang="en-US" sz="2000" i="1">
                            <a:effectLst/>
                            <a:latin typeface="Cambria Math"/>
                            <a:ea typeface="Calibri"/>
                            <a:cs typeface="Times New Roman"/>
                          </a:rPr>
                          <m:t>−</m:t>
                        </m:r>
                        <m:d>
                          <m:dPr>
                            <m:ctrlPr>
                              <a:rPr lang="en-US" sz="2000" i="1">
                                <a:effectLst/>
                                <a:latin typeface="Cambria Math"/>
                                <a:ea typeface="Calibri"/>
                                <a:cs typeface="Times New Roman"/>
                              </a:rPr>
                            </m:ctrlPr>
                          </m:dPr>
                          <m:e>
                            <m:r>
                              <a:rPr lang="en-US" sz="2000" i="1">
                                <a:effectLst/>
                                <a:latin typeface="Cambria Math"/>
                                <a:ea typeface="Calibri"/>
                                <a:cs typeface="Times New Roman"/>
                              </a:rPr>
                              <m:t>𝑥</m:t>
                            </m:r>
                            <m:r>
                              <a:rPr lang="en-US" sz="2000" i="1">
                                <a:effectLst/>
                                <a:latin typeface="Cambria Math"/>
                                <a:ea typeface="Calibri"/>
                                <a:cs typeface="Times New Roman"/>
                              </a:rPr>
                              <m:t>+</m:t>
                            </m:r>
                            <m:r>
                              <a:rPr lang="en-US" sz="2000" i="1">
                                <a:effectLst/>
                                <a:latin typeface="Cambria Math"/>
                                <a:ea typeface="Calibri"/>
                                <a:cs typeface="Times New Roman"/>
                              </a:rPr>
                              <m:t>𝑦</m:t>
                            </m:r>
                          </m:e>
                        </m:d>
                      </m:sup>
                    </m:sSup>
                  </m:oMath>
                </a14:m>
                <a:r>
                  <a:rPr lang="en-US" sz="2000" dirty="0">
                    <a:effectLst/>
                    <a:latin typeface="Book Antiqua"/>
                    <a:ea typeface="Times New Roman"/>
                    <a:cs typeface="Times New Roman"/>
                  </a:rPr>
                  <a:t>for</a:t>
                </a:r>
                <a14:m>
                  <m:oMath xmlns:m="http://schemas.openxmlformats.org/officeDocument/2006/math">
                    <m:r>
                      <a:rPr lang="en-US" sz="2000" i="1">
                        <a:effectLst/>
                        <a:latin typeface="Cambria Math"/>
                        <a:ea typeface="Times New Roman"/>
                        <a:cs typeface="Times New Roman"/>
                      </a:rPr>
                      <m:t> </m:t>
                    </m:r>
                    <m:r>
                      <a:rPr lang="en-US" sz="2000" i="1">
                        <a:effectLst/>
                        <a:latin typeface="Cambria Math"/>
                        <a:ea typeface="Times New Roman"/>
                        <a:cs typeface="Times New Roman"/>
                      </a:rPr>
                      <m:t>𝑥</m:t>
                    </m:r>
                    <m:r>
                      <a:rPr lang="en-US" sz="2000" i="1">
                        <a:effectLst/>
                        <a:latin typeface="Cambria Math"/>
                        <a:ea typeface="Times New Roman"/>
                        <a:cs typeface="Times New Roman"/>
                      </a:rPr>
                      <m:t>&gt;0 </m:t>
                    </m:r>
                    <m:r>
                      <a:rPr lang="en-US" sz="2000" i="1">
                        <a:effectLst/>
                        <a:latin typeface="Cambria Math"/>
                        <a:ea typeface="Times New Roman"/>
                        <a:cs typeface="Times New Roman"/>
                      </a:rPr>
                      <m:t>𝑎𝑛𝑑</m:t>
                    </m:r>
                    <m:r>
                      <a:rPr lang="en-US" sz="2000" i="1">
                        <a:effectLst/>
                        <a:latin typeface="Cambria Math"/>
                        <a:ea typeface="Times New Roman"/>
                        <a:cs typeface="Times New Roman"/>
                      </a:rPr>
                      <m:t> </m:t>
                    </m:r>
                    <m:r>
                      <a:rPr lang="en-US" sz="2000" i="1">
                        <a:effectLst/>
                        <a:latin typeface="Cambria Math"/>
                        <a:ea typeface="Times New Roman"/>
                        <a:cs typeface="Times New Roman"/>
                      </a:rPr>
                      <m:t>𝑦</m:t>
                    </m:r>
                    <m:r>
                      <a:rPr lang="en-US" sz="2000" i="1">
                        <a:effectLst/>
                        <a:latin typeface="Cambria Math"/>
                        <a:ea typeface="Times New Roman"/>
                        <a:cs typeface="Times New Roman"/>
                      </a:rPr>
                      <m:t>&gt;0</m:t>
                    </m:r>
                  </m:oMath>
                </a14:m>
                <a:r>
                  <a:rPr lang="en-US" sz="2000" dirty="0">
                    <a:effectLst/>
                    <a:latin typeface="Book Antiqua"/>
                    <a:ea typeface="Times New Roman"/>
                    <a:cs typeface="Times New Roman"/>
                  </a:rPr>
                  <a:t> and 0 elsewhere, we find that the joint probability density </a:t>
                </a:r>
                <a14:m>
                  <m:oMath xmlns:m="http://schemas.openxmlformats.org/officeDocument/2006/math">
                    <m:r>
                      <a:rPr lang="en-US" sz="2000" i="1">
                        <a:effectLst/>
                        <a:latin typeface="Cambria Math"/>
                        <a:ea typeface="Times New Roman"/>
                        <a:cs typeface="Times New Roman"/>
                      </a:rPr>
                      <m:t>𝑋</m:t>
                    </m:r>
                  </m:oMath>
                </a14:m>
                <a:r>
                  <a:rPr lang="en-US" sz="2000" dirty="0">
                    <a:effectLst/>
                    <a:latin typeface="Book Antiqua"/>
                    <a:ea typeface="Times New Roman"/>
                    <a:cs typeface="Times New Roman"/>
                  </a:rPr>
                  <a:t> and </a:t>
                </a:r>
                <a14:m>
                  <m:oMath xmlns:m="http://schemas.openxmlformats.org/officeDocument/2006/math">
                    <m:r>
                      <a:rPr lang="en-US" sz="2000" i="1">
                        <a:effectLst/>
                        <a:latin typeface="Cambria Math"/>
                        <a:ea typeface="Times New Roman"/>
                        <a:cs typeface="Times New Roman"/>
                      </a:rPr>
                      <m:t>𝑌</m:t>
                    </m:r>
                  </m:oMath>
                </a14:m>
                <a:r>
                  <a:rPr lang="en-US" sz="2000" dirty="0">
                    <a:effectLst/>
                    <a:latin typeface="Book Antiqua"/>
                    <a:ea typeface="Times New Roman"/>
                    <a:cs typeface="Times New Roman"/>
                  </a:rPr>
                  <a:t> is given by,       </a:t>
                </a:r>
                <a:endParaRPr lang="en-US" sz="2000" dirty="0">
                  <a:ea typeface="Calibri"/>
                  <a:cs typeface="Times New Roman"/>
                </a:endParaRPr>
              </a:p>
              <a:p>
                <a:pPr algn="just">
                  <a:lnSpc>
                    <a:spcPct val="150000"/>
                  </a:lnSpc>
                </a:pPr>
                <a14:m>
                  <m:oMathPara xmlns:m="http://schemas.openxmlformats.org/officeDocument/2006/math">
                    <m:oMathParaPr>
                      <m:jc m:val="centerGroup"/>
                    </m:oMathParaPr>
                    <m:oMath xmlns:m="http://schemas.openxmlformats.org/officeDocument/2006/math">
                      <m:r>
                        <a:rPr lang="en-US" sz="2000" i="1">
                          <a:effectLst/>
                          <a:latin typeface="Cambria Math"/>
                          <a:ea typeface="Times New Roman"/>
                          <a:cs typeface="Times New Roman"/>
                        </a:rPr>
                        <m:t>𝑓</m:t>
                      </m:r>
                      <m:d>
                        <m:dPr>
                          <m:ctrlPr>
                            <a:rPr lang="en-US" sz="2000" i="1">
                              <a:effectLst/>
                              <a:latin typeface="Cambria Math"/>
                              <a:ea typeface="Times New Roman"/>
                              <a:cs typeface="Times New Roman"/>
                            </a:rPr>
                          </m:ctrlPr>
                        </m:dPr>
                        <m:e>
                          <m:r>
                            <a:rPr lang="en-US" sz="2000" i="1">
                              <a:effectLst/>
                              <a:latin typeface="Cambria Math"/>
                              <a:ea typeface="Times New Roman"/>
                              <a:cs typeface="Times New Roman"/>
                            </a:rPr>
                            <m:t>𝑥</m:t>
                          </m:r>
                          <m:r>
                            <a:rPr lang="en-US" sz="2000" i="1">
                              <a:effectLst/>
                              <a:latin typeface="Cambria Math"/>
                              <a:ea typeface="Times New Roman"/>
                              <a:cs typeface="Times New Roman"/>
                            </a:rPr>
                            <m:t>,</m:t>
                          </m:r>
                          <m:r>
                            <a:rPr lang="en-US" sz="2000" i="1">
                              <a:effectLst/>
                              <a:latin typeface="Cambria Math"/>
                              <a:ea typeface="Times New Roman"/>
                              <a:cs typeface="Times New Roman"/>
                            </a:rPr>
                            <m:t>𝑦</m:t>
                          </m:r>
                        </m:e>
                      </m:d>
                      <m:r>
                        <a:rPr lang="en-US" sz="2000" i="1">
                          <a:effectLst/>
                          <a:latin typeface="Cambria Math"/>
                          <a:ea typeface="Times New Roman"/>
                          <a:cs typeface="Times New Roman"/>
                        </a:rPr>
                        <m:t>=</m:t>
                      </m:r>
                      <m:d>
                        <m:dPr>
                          <m:begChr m:val="{"/>
                          <m:endChr m:val=""/>
                          <m:ctrlPr>
                            <a:rPr lang="en-US" sz="2000" i="1">
                              <a:effectLst/>
                              <a:latin typeface="Cambria Math"/>
                              <a:ea typeface="Times New Roman"/>
                              <a:cs typeface="Times New Roman"/>
                            </a:rPr>
                          </m:ctrlPr>
                        </m:dPr>
                        <m:e>
                          <m:eqArr>
                            <m:eqArrPr>
                              <m:ctrlPr>
                                <a:rPr lang="en-US" sz="2000" i="1">
                                  <a:effectLst/>
                                  <a:latin typeface="Cambria Math"/>
                                  <a:ea typeface="Times New Roman"/>
                                  <a:cs typeface="Times New Roman"/>
                                </a:rPr>
                              </m:ctrlPr>
                            </m:eqArrPr>
                            <m:e>
                              <m:sSup>
                                <m:sSupPr>
                                  <m:ctrlPr>
                                    <a:rPr lang="en-US" sz="2000" i="1">
                                      <a:effectLst/>
                                      <a:latin typeface="Cambria Math"/>
                                      <a:ea typeface="Times New Roman"/>
                                      <a:cs typeface="Times New Roman"/>
                                    </a:rPr>
                                  </m:ctrlPr>
                                </m:sSupPr>
                                <m:e>
                                  <m:r>
                                    <a:rPr lang="en-US" sz="2000" i="1">
                                      <a:effectLst/>
                                      <a:latin typeface="Cambria Math"/>
                                      <a:ea typeface="Times New Roman"/>
                                      <a:cs typeface="Times New Roman"/>
                                    </a:rPr>
                                    <m:t>𝑒</m:t>
                                  </m:r>
                                </m:e>
                                <m:sup>
                                  <m:r>
                                    <a:rPr lang="en-US" sz="2000" i="1">
                                      <a:effectLst/>
                                      <a:latin typeface="Cambria Math"/>
                                      <a:ea typeface="Times New Roman"/>
                                      <a:cs typeface="Times New Roman"/>
                                    </a:rPr>
                                    <m:t>−(</m:t>
                                  </m:r>
                                  <m:r>
                                    <a:rPr lang="en-US" sz="2000" i="1">
                                      <a:effectLst/>
                                      <a:latin typeface="Cambria Math"/>
                                      <a:ea typeface="Times New Roman"/>
                                      <a:cs typeface="Times New Roman"/>
                                    </a:rPr>
                                    <m:t>𝑥</m:t>
                                  </m:r>
                                  <m:r>
                                    <a:rPr lang="en-US" sz="2000" i="1">
                                      <a:effectLst/>
                                      <a:latin typeface="Cambria Math"/>
                                      <a:ea typeface="Times New Roman"/>
                                      <a:cs typeface="Times New Roman"/>
                                    </a:rPr>
                                    <m:t>+</m:t>
                                  </m:r>
                                  <m:r>
                                    <a:rPr lang="en-US" sz="2000" i="1">
                                      <a:effectLst/>
                                      <a:latin typeface="Cambria Math"/>
                                      <a:ea typeface="Times New Roman"/>
                                      <a:cs typeface="Times New Roman"/>
                                    </a:rPr>
                                    <m:t>𝑦</m:t>
                                  </m:r>
                                  <m:r>
                                    <a:rPr lang="en-US" sz="2000" i="1">
                                      <a:effectLst/>
                                      <a:latin typeface="Cambria Math"/>
                                      <a:ea typeface="Times New Roman"/>
                                      <a:cs typeface="Times New Roman"/>
                                    </a:rPr>
                                    <m:t>)</m:t>
                                  </m:r>
                                </m:sup>
                              </m:sSup>
                              <m:r>
                                <a:rPr lang="en-US" sz="2000" i="1">
                                  <a:effectLst/>
                                  <a:latin typeface="Cambria Math"/>
                                  <a:ea typeface="Times New Roman"/>
                                  <a:cs typeface="Times New Roman"/>
                                </a:rPr>
                                <m:t>,        </m:t>
                              </m:r>
                              <m:r>
                                <a:rPr lang="en-US" sz="2000" i="1">
                                  <a:effectLst/>
                                  <a:latin typeface="Cambria Math"/>
                                  <a:ea typeface="Times New Roman"/>
                                  <a:cs typeface="Times New Roman"/>
                                </a:rPr>
                                <m:t>𝑓𝑜𝑟</m:t>
                              </m:r>
                              <m:r>
                                <a:rPr lang="en-US" sz="2000" i="1">
                                  <a:effectLst/>
                                  <a:latin typeface="Cambria Math"/>
                                  <a:ea typeface="Times New Roman"/>
                                  <a:cs typeface="Times New Roman"/>
                                </a:rPr>
                                <m:t> 0&lt;</m:t>
                              </m:r>
                              <m:r>
                                <a:rPr lang="en-US" sz="2000" i="1">
                                  <a:effectLst/>
                                  <a:latin typeface="Cambria Math"/>
                                  <a:ea typeface="Times New Roman"/>
                                  <a:cs typeface="Times New Roman"/>
                                </a:rPr>
                                <m:t>𝑥</m:t>
                              </m:r>
                              <m:r>
                                <a:rPr lang="en-US" sz="2000" i="1">
                                  <a:effectLst/>
                                  <a:latin typeface="Cambria Math"/>
                                  <a:ea typeface="Times New Roman"/>
                                  <a:cs typeface="Times New Roman"/>
                                </a:rPr>
                                <m:t>,  0&lt;</m:t>
                              </m:r>
                              <m:r>
                                <a:rPr lang="en-US" sz="2000" i="1">
                                  <a:effectLst/>
                                  <a:latin typeface="Cambria Math"/>
                                  <a:ea typeface="Times New Roman"/>
                                  <a:cs typeface="Times New Roman"/>
                                </a:rPr>
                                <m:t>𝑦</m:t>
                              </m:r>
                            </m:e>
                            <m:e>
                              <m:r>
                                <a:rPr lang="en-US" sz="2000" i="1">
                                  <a:effectLst/>
                                  <a:latin typeface="Cambria Math"/>
                                  <a:ea typeface="Times New Roman"/>
                                  <a:cs typeface="Times New Roman"/>
                                </a:rPr>
                                <m:t>0,               </m:t>
                              </m:r>
                              <m:r>
                                <a:rPr lang="en-US" sz="2000" i="1">
                                  <a:effectLst/>
                                  <a:latin typeface="Cambria Math"/>
                                  <a:ea typeface="Times New Roman"/>
                                  <a:cs typeface="Times New Roman"/>
                                </a:rPr>
                                <m:t>𝑒𝑙𝑠𝑒𝑤h𝑒𝑟𝑒</m:t>
                              </m:r>
                              <m:r>
                                <a:rPr lang="en-US" sz="2000" i="1">
                                  <a:effectLst/>
                                  <a:latin typeface="Cambria Math"/>
                                  <a:ea typeface="Times New Roman"/>
                                  <a:cs typeface="Times New Roman"/>
                                </a:rPr>
                                <m:t> </m:t>
                              </m:r>
                            </m:e>
                          </m:eqArr>
                        </m:e>
                      </m:d>
                    </m:oMath>
                  </m:oMathPara>
                </a14:m>
                <a:endParaRPr lang="en-US" sz="2000" dirty="0">
                  <a:ea typeface="Calibri"/>
                  <a:cs typeface="Times New Roman"/>
                </a:endParaRPr>
              </a:p>
              <a:p>
                <a:pPr algn="just">
                  <a:lnSpc>
                    <a:spcPct val="150000"/>
                  </a:lnSpc>
                </a:pPr>
                <a:r>
                  <a:rPr lang="en-US" sz="2000" dirty="0">
                    <a:effectLst/>
                    <a:latin typeface="Book Antiqua"/>
                    <a:ea typeface="Times New Roman"/>
                    <a:cs typeface="Times New Roman"/>
                  </a:rPr>
                  <a:t>Thus, integration yields,</a:t>
                </a:r>
                <a:endParaRPr lang="en-US" sz="2000" dirty="0">
                  <a:ea typeface="Calibri"/>
                  <a:cs typeface="Times New Roman"/>
                </a:endParaRPr>
              </a:p>
              <a:p>
                <a:pPr marL="685800" marR="0" algn="just">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2000" i="1">
                          <a:effectLst/>
                          <a:latin typeface="Cambria Math"/>
                          <a:ea typeface="Times New Roman"/>
                          <a:cs typeface="Times New Roman"/>
                        </a:rPr>
                        <m:t>𝑃</m:t>
                      </m:r>
                      <m:d>
                        <m:dPr>
                          <m:ctrlPr>
                            <a:rPr lang="en-US" sz="2000" i="1">
                              <a:effectLst/>
                              <a:latin typeface="Cambria Math"/>
                              <a:ea typeface="Times New Roman"/>
                              <a:cs typeface="Times New Roman"/>
                            </a:rPr>
                          </m:ctrlPr>
                        </m:dPr>
                        <m:e>
                          <m:r>
                            <a:rPr lang="en-US" sz="2000" i="1">
                              <a:effectLst/>
                              <a:latin typeface="Cambria Math"/>
                              <a:ea typeface="Times New Roman"/>
                              <a:cs typeface="Times New Roman"/>
                            </a:rPr>
                            <m:t>1&lt;</m:t>
                          </m:r>
                          <m:r>
                            <a:rPr lang="en-US" sz="2000" i="1">
                              <a:effectLst/>
                              <a:latin typeface="Cambria Math"/>
                              <a:ea typeface="Times New Roman"/>
                              <a:cs typeface="Times New Roman"/>
                            </a:rPr>
                            <m:t>𝑋</m:t>
                          </m:r>
                          <m:r>
                            <a:rPr lang="en-US" sz="2000" i="1">
                              <a:effectLst/>
                              <a:latin typeface="Cambria Math"/>
                              <a:ea typeface="Times New Roman"/>
                              <a:cs typeface="Times New Roman"/>
                            </a:rPr>
                            <m:t>&lt;3, 1&lt;</m:t>
                          </m:r>
                          <m:r>
                            <a:rPr lang="en-US" sz="2000" i="1">
                              <a:effectLst/>
                              <a:latin typeface="Cambria Math"/>
                              <a:ea typeface="Times New Roman"/>
                              <a:cs typeface="Times New Roman"/>
                            </a:rPr>
                            <m:t>𝑌</m:t>
                          </m:r>
                          <m:r>
                            <a:rPr lang="en-US" sz="2000" i="1">
                              <a:effectLst/>
                              <a:latin typeface="Cambria Math"/>
                              <a:ea typeface="Times New Roman"/>
                              <a:cs typeface="Times New Roman"/>
                            </a:rPr>
                            <m:t>&lt;2</m:t>
                          </m:r>
                        </m:e>
                      </m:d>
                      <m:r>
                        <a:rPr lang="en-US" sz="2000" i="1">
                          <a:effectLst/>
                          <a:latin typeface="Cambria Math"/>
                          <a:ea typeface="Times New Roman"/>
                          <a:cs typeface="Times New Roman"/>
                        </a:rPr>
                        <m:t>=</m:t>
                      </m:r>
                      <m:nary>
                        <m:naryPr>
                          <m:limLoc m:val="subSup"/>
                          <m:ctrlPr>
                            <a:rPr lang="en-US" sz="2000" i="1">
                              <a:effectLst/>
                              <a:latin typeface="Cambria Math"/>
                              <a:ea typeface="Times New Roman"/>
                              <a:cs typeface="Times New Roman"/>
                            </a:rPr>
                          </m:ctrlPr>
                        </m:naryPr>
                        <m:sub>
                          <m:r>
                            <a:rPr lang="en-US" sz="2000" i="1">
                              <a:effectLst/>
                              <a:latin typeface="Cambria Math"/>
                              <a:ea typeface="Times New Roman"/>
                              <a:cs typeface="Times New Roman"/>
                            </a:rPr>
                            <m:t>1</m:t>
                          </m:r>
                        </m:sub>
                        <m:sup>
                          <m:r>
                            <a:rPr lang="en-US" sz="2000" i="1">
                              <a:effectLst/>
                              <a:latin typeface="Cambria Math"/>
                              <a:ea typeface="Times New Roman"/>
                              <a:cs typeface="Times New Roman"/>
                            </a:rPr>
                            <m:t>2</m:t>
                          </m:r>
                        </m:sup>
                        <m:e>
                          <m:nary>
                            <m:naryPr>
                              <m:limLoc m:val="subSup"/>
                              <m:ctrlPr>
                                <a:rPr lang="en-US" sz="2000" i="1">
                                  <a:effectLst/>
                                  <a:latin typeface="Cambria Math"/>
                                  <a:ea typeface="Times New Roman"/>
                                  <a:cs typeface="Times New Roman"/>
                                </a:rPr>
                              </m:ctrlPr>
                            </m:naryPr>
                            <m:sub>
                              <m:r>
                                <a:rPr lang="en-US" sz="2000" i="1">
                                  <a:effectLst/>
                                  <a:latin typeface="Cambria Math"/>
                                  <a:ea typeface="Times New Roman"/>
                                  <a:cs typeface="Times New Roman"/>
                                </a:rPr>
                                <m:t>1</m:t>
                              </m:r>
                            </m:sub>
                            <m:sup>
                              <m:r>
                                <a:rPr lang="en-US" sz="2000" i="1">
                                  <a:effectLst/>
                                  <a:latin typeface="Cambria Math"/>
                                  <a:ea typeface="Times New Roman"/>
                                  <a:cs typeface="Times New Roman"/>
                                </a:rPr>
                                <m:t>3</m:t>
                              </m:r>
                            </m:sup>
                            <m:e>
                              <m:sSup>
                                <m:sSupPr>
                                  <m:ctrlPr>
                                    <a:rPr lang="en-US" sz="2000" i="1">
                                      <a:effectLst/>
                                      <a:latin typeface="Cambria Math"/>
                                      <a:ea typeface="Times New Roman"/>
                                      <a:cs typeface="Times New Roman"/>
                                    </a:rPr>
                                  </m:ctrlPr>
                                </m:sSupPr>
                                <m:e>
                                  <m:r>
                                    <a:rPr lang="en-US" sz="2000" i="1">
                                      <a:effectLst/>
                                      <a:latin typeface="Cambria Math"/>
                                      <a:ea typeface="Times New Roman"/>
                                      <a:cs typeface="Times New Roman"/>
                                    </a:rPr>
                                    <m:t>𝑒</m:t>
                                  </m:r>
                                </m:e>
                                <m:sup>
                                  <m:r>
                                    <a:rPr lang="en-US" sz="2000" i="1">
                                      <a:effectLst/>
                                      <a:latin typeface="Cambria Math"/>
                                      <a:ea typeface="Times New Roman"/>
                                      <a:cs typeface="Times New Roman"/>
                                    </a:rPr>
                                    <m:t>−(</m:t>
                                  </m:r>
                                  <m:r>
                                    <a:rPr lang="en-US" sz="2000" i="1">
                                      <a:effectLst/>
                                      <a:latin typeface="Cambria Math"/>
                                      <a:ea typeface="Times New Roman"/>
                                      <a:cs typeface="Times New Roman"/>
                                    </a:rPr>
                                    <m:t>𝑥</m:t>
                                  </m:r>
                                  <m:r>
                                    <a:rPr lang="en-US" sz="2000" i="1">
                                      <a:effectLst/>
                                      <a:latin typeface="Cambria Math"/>
                                      <a:ea typeface="Times New Roman"/>
                                      <a:cs typeface="Times New Roman"/>
                                    </a:rPr>
                                    <m:t>+</m:t>
                                  </m:r>
                                  <m:r>
                                    <a:rPr lang="en-US" sz="2000" i="1">
                                      <a:effectLst/>
                                      <a:latin typeface="Cambria Math"/>
                                      <a:ea typeface="Times New Roman"/>
                                      <a:cs typeface="Times New Roman"/>
                                    </a:rPr>
                                    <m:t>𝑦</m:t>
                                  </m:r>
                                  <m:r>
                                    <a:rPr lang="en-US" sz="2000" i="1">
                                      <a:effectLst/>
                                      <a:latin typeface="Cambria Math"/>
                                      <a:ea typeface="Times New Roman"/>
                                      <a:cs typeface="Times New Roman"/>
                                    </a:rPr>
                                    <m:t>)</m:t>
                                  </m:r>
                                </m:sup>
                              </m:sSup>
                              <m:r>
                                <a:rPr lang="en-US" sz="2000" i="1">
                                  <a:effectLst/>
                                  <a:latin typeface="Cambria Math"/>
                                  <a:ea typeface="Times New Roman"/>
                                  <a:cs typeface="Times New Roman"/>
                                </a:rPr>
                                <m:t>𝑑𝑥𝑑𝑦</m:t>
                              </m:r>
                              <m:r>
                                <a:rPr lang="en-US" sz="2000" i="1">
                                  <a:effectLst/>
                                  <a:latin typeface="Cambria Math"/>
                                  <a:ea typeface="Times New Roman"/>
                                  <a:cs typeface="Times New Roman"/>
                                </a:rPr>
                                <m:t>=</m:t>
                              </m:r>
                              <m:d>
                                <m:dPr>
                                  <m:ctrlPr>
                                    <a:rPr lang="en-US" sz="2000" i="1">
                                      <a:effectLst/>
                                      <a:latin typeface="Cambria Math"/>
                                      <a:ea typeface="Times New Roman"/>
                                      <a:cs typeface="Times New Roman"/>
                                    </a:rPr>
                                  </m:ctrlPr>
                                </m:dPr>
                                <m:e>
                                  <m:sSup>
                                    <m:sSupPr>
                                      <m:ctrlPr>
                                        <a:rPr lang="en-US" sz="2000" i="1">
                                          <a:effectLst/>
                                          <a:latin typeface="Cambria Math"/>
                                          <a:ea typeface="Times New Roman"/>
                                          <a:cs typeface="Times New Roman"/>
                                        </a:rPr>
                                      </m:ctrlPr>
                                    </m:sSupPr>
                                    <m:e>
                                      <m:r>
                                        <a:rPr lang="en-US" sz="2000" i="1">
                                          <a:effectLst/>
                                          <a:latin typeface="Cambria Math"/>
                                          <a:ea typeface="Times New Roman"/>
                                          <a:cs typeface="Times New Roman"/>
                                        </a:rPr>
                                        <m:t>𝑒</m:t>
                                      </m:r>
                                    </m:e>
                                    <m:sup>
                                      <m:r>
                                        <a:rPr lang="en-US" sz="2000" i="1">
                                          <a:effectLst/>
                                          <a:latin typeface="Cambria Math"/>
                                          <a:ea typeface="Times New Roman"/>
                                          <a:cs typeface="Times New Roman"/>
                                        </a:rPr>
                                        <m:t>−1</m:t>
                                      </m:r>
                                    </m:sup>
                                  </m:sSup>
                                  <m:r>
                                    <a:rPr lang="en-US" sz="2000" i="1">
                                      <a:effectLst/>
                                      <a:latin typeface="Cambria Math"/>
                                      <a:ea typeface="Times New Roman"/>
                                      <a:cs typeface="Times New Roman"/>
                                    </a:rPr>
                                    <m:t>−</m:t>
                                  </m:r>
                                  <m:sSup>
                                    <m:sSupPr>
                                      <m:ctrlPr>
                                        <a:rPr lang="en-US" sz="2000" i="1">
                                          <a:effectLst/>
                                          <a:latin typeface="Cambria Math"/>
                                          <a:ea typeface="Times New Roman"/>
                                          <a:cs typeface="Times New Roman"/>
                                        </a:rPr>
                                      </m:ctrlPr>
                                    </m:sSupPr>
                                    <m:e>
                                      <m:r>
                                        <a:rPr lang="en-US" sz="2000" i="1">
                                          <a:effectLst/>
                                          <a:latin typeface="Cambria Math"/>
                                          <a:ea typeface="Times New Roman"/>
                                          <a:cs typeface="Times New Roman"/>
                                        </a:rPr>
                                        <m:t>𝑒</m:t>
                                      </m:r>
                                    </m:e>
                                    <m:sup>
                                      <m:r>
                                        <a:rPr lang="en-US" sz="2000" i="1">
                                          <a:effectLst/>
                                          <a:latin typeface="Cambria Math"/>
                                          <a:ea typeface="Times New Roman"/>
                                          <a:cs typeface="Times New Roman"/>
                                        </a:rPr>
                                        <m:t>−3</m:t>
                                      </m:r>
                                    </m:sup>
                                  </m:sSup>
                                </m:e>
                              </m:d>
                              <m:d>
                                <m:dPr>
                                  <m:ctrlPr>
                                    <a:rPr lang="en-US" sz="2000" i="1">
                                      <a:effectLst/>
                                      <a:latin typeface="Cambria Math"/>
                                      <a:ea typeface="Times New Roman"/>
                                      <a:cs typeface="Times New Roman"/>
                                    </a:rPr>
                                  </m:ctrlPr>
                                </m:dPr>
                                <m:e>
                                  <m:sSup>
                                    <m:sSupPr>
                                      <m:ctrlPr>
                                        <a:rPr lang="en-US" sz="2000" i="1">
                                          <a:effectLst/>
                                          <a:latin typeface="Cambria Math"/>
                                          <a:ea typeface="Times New Roman"/>
                                          <a:cs typeface="Times New Roman"/>
                                        </a:rPr>
                                      </m:ctrlPr>
                                    </m:sSupPr>
                                    <m:e>
                                      <m:r>
                                        <a:rPr lang="en-US" sz="2000" i="1">
                                          <a:effectLst/>
                                          <a:latin typeface="Cambria Math"/>
                                          <a:ea typeface="Times New Roman"/>
                                          <a:cs typeface="Times New Roman"/>
                                        </a:rPr>
                                        <m:t>𝑒</m:t>
                                      </m:r>
                                    </m:e>
                                    <m:sup>
                                      <m:r>
                                        <a:rPr lang="en-US" sz="2000" i="1">
                                          <a:effectLst/>
                                          <a:latin typeface="Cambria Math"/>
                                          <a:ea typeface="Times New Roman"/>
                                          <a:cs typeface="Times New Roman"/>
                                        </a:rPr>
                                        <m:t>−1</m:t>
                                      </m:r>
                                    </m:sup>
                                  </m:sSup>
                                  <m:r>
                                    <a:rPr lang="en-US" sz="2000" i="1">
                                      <a:effectLst/>
                                      <a:latin typeface="Cambria Math"/>
                                      <a:ea typeface="Times New Roman"/>
                                      <a:cs typeface="Times New Roman"/>
                                    </a:rPr>
                                    <m:t>−</m:t>
                                  </m:r>
                                  <m:sSup>
                                    <m:sSupPr>
                                      <m:ctrlPr>
                                        <a:rPr lang="en-US" sz="2000" i="1">
                                          <a:effectLst/>
                                          <a:latin typeface="Cambria Math"/>
                                          <a:ea typeface="Times New Roman"/>
                                          <a:cs typeface="Times New Roman"/>
                                        </a:rPr>
                                      </m:ctrlPr>
                                    </m:sSupPr>
                                    <m:e>
                                      <m:r>
                                        <a:rPr lang="en-US" sz="2000" i="1">
                                          <a:effectLst/>
                                          <a:latin typeface="Cambria Math"/>
                                          <a:ea typeface="Times New Roman"/>
                                          <a:cs typeface="Times New Roman"/>
                                        </a:rPr>
                                        <m:t>𝑒</m:t>
                                      </m:r>
                                    </m:e>
                                    <m:sup>
                                      <m:r>
                                        <a:rPr lang="en-US" sz="2000" i="1">
                                          <a:effectLst/>
                                          <a:latin typeface="Cambria Math"/>
                                          <a:ea typeface="Times New Roman"/>
                                          <a:cs typeface="Times New Roman"/>
                                        </a:rPr>
                                        <m:t>−2</m:t>
                                      </m:r>
                                    </m:sup>
                                  </m:sSup>
                                </m:e>
                              </m:d>
                              <m:r>
                                <a:rPr lang="en-US" sz="2000" i="1">
                                  <a:effectLst/>
                                  <a:latin typeface="Cambria Math"/>
                                  <a:ea typeface="Times New Roman"/>
                                  <a:cs typeface="Times New Roman"/>
                                </a:rPr>
                                <m:t>=0.074      </m:t>
                              </m:r>
                            </m:e>
                          </m:nary>
                        </m:e>
                      </m:nary>
                    </m:oMath>
                  </m:oMathPara>
                </a14:m>
                <a:endParaRPr lang="en-US" sz="2000" dirty="0">
                  <a:effectLst/>
                </a:endParaRPr>
              </a:p>
            </p:txBody>
          </p:sp>
        </mc:Choice>
        <mc:Fallback>
          <p:sp>
            <p:nvSpPr>
              <p:cNvPr id="2" name="Rectangle 1"/>
              <p:cNvSpPr>
                <a:spLocks noRot="1" noChangeAspect="1" noMove="1" noResize="1" noEditPoints="1" noAdjustHandles="1" noChangeArrowheads="1" noChangeShapeType="1" noTextEdit="1"/>
              </p:cNvSpPr>
              <p:nvPr/>
            </p:nvSpPr>
            <p:spPr>
              <a:xfrm>
                <a:off x="228600" y="502302"/>
                <a:ext cx="8763000" cy="4657750"/>
              </a:xfrm>
              <a:prstGeom prst="rect">
                <a:avLst/>
              </a:prstGeom>
              <a:blipFill rotWithShape="1">
                <a:blip r:embed="rId2"/>
                <a:stretch>
                  <a:fillRect l="-765" r="-1392"/>
                </a:stretch>
              </a:blipFill>
            </p:spPr>
            <p:txBody>
              <a:bodyPr/>
              <a:lstStyle/>
              <a:p>
                <a:r>
                  <a:rPr lang="en-US">
                    <a:noFill/>
                  </a:rPr>
                  <a:t> </a:t>
                </a:r>
              </a:p>
            </p:txBody>
          </p:sp>
        </mc:Fallback>
      </mc:AlternateContent>
    </p:spTree>
    <p:extLst>
      <p:ext uri="{BB962C8B-B14F-4D97-AF65-F5344CB8AC3E}">
        <p14:creationId xmlns:p14="http://schemas.microsoft.com/office/powerpoint/2010/main" xmlns="" val="1520032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Rectangle 1"/>
              <p:cNvSpPr/>
              <p:nvPr/>
            </p:nvSpPr>
            <p:spPr>
              <a:xfrm>
                <a:off x="304800" y="304800"/>
                <a:ext cx="8610600" cy="6050502"/>
              </a:xfrm>
              <a:prstGeom prst="rect">
                <a:avLst/>
              </a:prstGeom>
            </p:spPr>
            <p:txBody>
              <a:bodyPr wrap="square">
                <a:spAutoFit/>
              </a:bodyPr>
              <a:lstStyle/>
              <a:p>
                <a:pPr marL="685800" marR="0" algn="just">
                  <a:lnSpc>
                    <a:spcPct val="150000"/>
                  </a:lnSpc>
                  <a:spcBef>
                    <a:spcPts val="1200"/>
                  </a:spcBef>
                  <a:spcAft>
                    <a:spcPts val="0"/>
                  </a:spcAft>
                </a:pPr>
                <a:r>
                  <a:rPr lang="en-US" sz="2800" dirty="0">
                    <a:latin typeface="Book Antiqua"/>
                    <a:ea typeface="Times New Roman"/>
                    <a:cs typeface="Times New Roman"/>
                  </a:rPr>
                  <a:t>Marginal and Conditional Probability Distributions</a:t>
                </a:r>
                <a:endParaRPr lang="en-US" sz="2800" dirty="0">
                  <a:effectLst/>
                </a:endParaRPr>
              </a:p>
              <a:p>
                <a:pPr algn="just">
                  <a:lnSpc>
                    <a:spcPct val="150000"/>
                  </a:lnSpc>
                  <a:spcBef>
                    <a:spcPts val="1200"/>
                  </a:spcBef>
                </a:pPr>
                <a:r>
                  <a:rPr lang="en-US" sz="2800" b="1" u="sng" dirty="0">
                    <a:effectLst/>
                    <a:latin typeface="Book Antiqua"/>
                    <a:ea typeface="Times New Roman"/>
                    <a:cs typeface="Times New Roman"/>
                  </a:rPr>
                  <a:t>Definition</a:t>
                </a:r>
                <a:r>
                  <a:rPr lang="en-US" sz="2800" b="1" i="1" u="sng" dirty="0">
                    <a:effectLst/>
                    <a:latin typeface="Book Antiqua"/>
                    <a:ea typeface="Times New Roman"/>
                    <a:cs typeface="Times New Roman"/>
                  </a:rPr>
                  <a:t>:</a:t>
                </a:r>
                <a:r>
                  <a:rPr lang="en-US" sz="2800" dirty="0">
                    <a:effectLst/>
                    <a:latin typeface="Book Antiqua"/>
                    <a:ea typeface="Times New Roman"/>
                    <a:cs typeface="Times New Roman"/>
                  </a:rPr>
                  <a:t> If </a:t>
                </a:r>
                <a14:m>
                  <m:oMath xmlns:m="http://schemas.openxmlformats.org/officeDocument/2006/math">
                    <m:r>
                      <a:rPr lang="en-US" sz="2800" i="1">
                        <a:effectLst/>
                        <a:latin typeface="Cambria Math"/>
                        <a:ea typeface="Times New Roman"/>
                        <a:cs typeface="Times New Roman"/>
                      </a:rPr>
                      <m:t>𝑋</m:t>
                    </m:r>
                  </m:oMath>
                </a14:m>
                <a:r>
                  <a:rPr lang="en-US" sz="2800" dirty="0">
                    <a:effectLst/>
                    <a:latin typeface="Book Antiqua"/>
                    <a:ea typeface="Times New Roman"/>
                    <a:cs typeface="Times New Roman"/>
                  </a:rPr>
                  <a:t> and </a:t>
                </a:r>
                <a14:m>
                  <m:oMath xmlns:m="http://schemas.openxmlformats.org/officeDocument/2006/math">
                    <m:r>
                      <a:rPr lang="en-US" sz="2800" i="1">
                        <a:effectLst/>
                        <a:latin typeface="Cambria Math"/>
                        <a:ea typeface="Times New Roman"/>
                        <a:cs typeface="Times New Roman"/>
                      </a:rPr>
                      <m:t>𝑌</m:t>
                    </m:r>
                  </m:oMath>
                </a14:m>
                <a:r>
                  <a:rPr lang="en-US" sz="2800" dirty="0">
                    <a:effectLst/>
                    <a:latin typeface="Book Antiqua"/>
                    <a:ea typeface="Times New Roman"/>
                    <a:cs typeface="Times New Roman"/>
                  </a:rPr>
                  <a:t> are discrete </a:t>
                </a:r>
                <a:r>
                  <a:rPr lang="en-US" sz="2800" dirty="0">
                    <a:effectLst/>
                    <a:latin typeface="Book Antiqua"/>
                    <a:ea typeface="Calibri"/>
                    <a:cs typeface="Times New Roman"/>
                  </a:rPr>
                  <a:t>two-dimensional</a:t>
                </a:r>
                <a:r>
                  <a:rPr lang="en-US" sz="2800" dirty="0">
                    <a:effectLst/>
                    <a:latin typeface="Book Antiqua"/>
                    <a:ea typeface="Times New Roman"/>
                    <a:cs typeface="Times New Roman"/>
                  </a:rPr>
                  <a:t> random variables and </a:t>
                </a:r>
                <a14:m>
                  <m:oMath xmlns:m="http://schemas.openxmlformats.org/officeDocument/2006/math">
                    <m:r>
                      <a:rPr lang="en-US" sz="2800" i="1">
                        <a:effectLst/>
                        <a:latin typeface="Cambria Math"/>
                        <a:ea typeface="Times New Roman"/>
                        <a:cs typeface="Times New Roman"/>
                      </a:rPr>
                      <m:t>𝑝</m:t>
                    </m:r>
                    <m:r>
                      <a:rPr lang="en-US" sz="2800" i="1">
                        <a:effectLst/>
                        <a:latin typeface="Cambria Math"/>
                        <a:ea typeface="Times New Roman"/>
                        <a:cs typeface="Times New Roman"/>
                      </a:rPr>
                      <m:t>(</m:t>
                    </m:r>
                    <m:r>
                      <a:rPr lang="en-US" sz="2800" i="1">
                        <a:effectLst/>
                        <a:latin typeface="Cambria Math"/>
                        <a:ea typeface="Times New Roman"/>
                        <a:cs typeface="Times New Roman"/>
                      </a:rPr>
                      <m:t>𝑥</m:t>
                    </m:r>
                    <m:r>
                      <a:rPr lang="en-US" sz="2800" i="1">
                        <a:effectLst/>
                        <a:latin typeface="Cambria Math"/>
                        <a:ea typeface="Times New Roman"/>
                        <a:cs typeface="Times New Roman"/>
                      </a:rPr>
                      <m:t>,</m:t>
                    </m:r>
                    <m:r>
                      <a:rPr lang="en-US" sz="2800" i="1">
                        <a:effectLst/>
                        <a:latin typeface="Cambria Math"/>
                        <a:ea typeface="Times New Roman"/>
                        <a:cs typeface="Times New Roman"/>
                      </a:rPr>
                      <m:t>𝑦</m:t>
                    </m:r>
                    <m:r>
                      <a:rPr lang="en-US" sz="2800" i="1">
                        <a:effectLst/>
                        <a:latin typeface="Cambria Math"/>
                        <a:ea typeface="Times New Roman"/>
                        <a:cs typeface="Times New Roman"/>
                      </a:rPr>
                      <m:t>)</m:t>
                    </m:r>
                  </m:oMath>
                </a14:m>
                <a:r>
                  <a:rPr lang="en-US" sz="2800" dirty="0">
                    <a:effectLst/>
                    <a:latin typeface="Book Antiqua"/>
                    <a:ea typeface="Times New Roman"/>
                    <a:cs typeface="Times New Roman"/>
                  </a:rPr>
                  <a:t> is the </a:t>
                </a:r>
                <a:r>
                  <a:rPr lang="en-US" sz="2800" dirty="0" smtClean="0">
                    <a:effectLst/>
                    <a:latin typeface="Book Antiqua"/>
                    <a:ea typeface="Times New Roman"/>
                    <a:cs typeface="Times New Roman"/>
                  </a:rPr>
                  <a:t>value of </a:t>
                </a:r>
                <a:r>
                  <a:rPr lang="en-US" sz="2800" dirty="0">
                    <a:effectLst/>
                    <a:latin typeface="Book Antiqua"/>
                    <a:ea typeface="Times New Roman"/>
                    <a:cs typeface="Times New Roman"/>
                  </a:rPr>
                  <a:t>their joint probability distribution at</a:t>
                </a:r>
                <a14:m>
                  <m:oMath xmlns:m="http://schemas.openxmlformats.org/officeDocument/2006/math">
                    <m:r>
                      <a:rPr lang="en-US" sz="2800" i="1">
                        <a:effectLst/>
                        <a:latin typeface="Cambria Math"/>
                        <a:ea typeface="Times New Roman"/>
                        <a:cs typeface="Times New Roman"/>
                      </a:rPr>
                      <m:t> (</m:t>
                    </m:r>
                    <m:r>
                      <a:rPr lang="en-US" sz="2800" i="1">
                        <a:effectLst/>
                        <a:latin typeface="Cambria Math"/>
                        <a:ea typeface="Times New Roman"/>
                        <a:cs typeface="Times New Roman"/>
                      </a:rPr>
                      <m:t>𝑥</m:t>
                    </m:r>
                    <m:r>
                      <a:rPr lang="en-US" sz="2800" i="1">
                        <a:effectLst/>
                        <a:latin typeface="Cambria Math"/>
                        <a:ea typeface="Times New Roman"/>
                        <a:cs typeface="Times New Roman"/>
                      </a:rPr>
                      <m:t>,</m:t>
                    </m:r>
                    <m:r>
                      <a:rPr lang="en-US" sz="2800" i="1">
                        <a:effectLst/>
                        <a:latin typeface="Cambria Math"/>
                        <a:ea typeface="Times New Roman"/>
                        <a:cs typeface="Times New Roman"/>
                      </a:rPr>
                      <m:t>𝑦</m:t>
                    </m:r>
                    <m:r>
                      <a:rPr lang="en-US" sz="2800" i="1">
                        <a:effectLst/>
                        <a:latin typeface="Cambria Math"/>
                        <a:ea typeface="Times New Roman"/>
                        <a:cs typeface="Times New Roman"/>
                      </a:rPr>
                      <m:t>)</m:t>
                    </m:r>
                  </m:oMath>
                </a14:m>
                <a:r>
                  <a:rPr lang="en-US" sz="2800" dirty="0">
                    <a:effectLst/>
                    <a:latin typeface="Book Antiqua"/>
                    <a:ea typeface="Times New Roman"/>
                    <a:cs typeface="Times New Roman"/>
                  </a:rPr>
                  <a:t>:</a:t>
                </a:r>
                <a:endParaRPr lang="en-US" sz="2800" dirty="0">
                  <a:ea typeface="Calibri"/>
                  <a:cs typeface="Times New Roman"/>
                </a:endParaRPr>
              </a:p>
              <a:p>
                <a:pPr marL="342900" marR="0" lvl="0" indent="-342900" algn="just">
                  <a:lnSpc>
                    <a:spcPct val="150000"/>
                  </a:lnSpc>
                  <a:spcBef>
                    <a:spcPts val="0"/>
                  </a:spcBef>
                  <a:spcAft>
                    <a:spcPts val="0"/>
                  </a:spcAft>
                  <a:buFont typeface="Wingdings"/>
                  <a:buChar char=""/>
                </a:pPr>
                <a14:m>
                  <m:oMath xmlns:m="http://schemas.openxmlformats.org/officeDocument/2006/math">
                    <m:r>
                      <a:rPr lang="en-US" sz="2800" i="1">
                        <a:effectLst/>
                        <a:latin typeface="Cambria Math"/>
                        <a:ea typeface="Times New Roman"/>
                        <a:cs typeface="Times New Roman"/>
                      </a:rPr>
                      <m:t>𝑔</m:t>
                    </m:r>
                    <m:d>
                      <m:dPr>
                        <m:ctrlPr>
                          <a:rPr lang="en-US" sz="2800" i="1">
                            <a:effectLst/>
                            <a:latin typeface="Cambria Math"/>
                            <a:ea typeface="Times New Roman"/>
                            <a:cs typeface="Times New Roman"/>
                          </a:rPr>
                        </m:ctrlPr>
                      </m:dPr>
                      <m:e>
                        <m:r>
                          <a:rPr lang="en-US" sz="2800" i="1">
                            <a:effectLst/>
                            <a:latin typeface="Cambria Math"/>
                            <a:ea typeface="Times New Roman"/>
                            <a:cs typeface="Times New Roman"/>
                          </a:rPr>
                          <m:t>𝑥</m:t>
                        </m:r>
                      </m:e>
                    </m:d>
                    <m:r>
                      <a:rPr lang="en-US" sz="2800" i="1">
                        <a:effectLst/>
                        <a:latin typeface="Cambria Math"/>
                        <a:ea typeface="Times New Roman"/>
                        <a:cs typeface="Times New Roman"/>
                      </a:rPr>
                      <m:t>=</m:t>
                    </m:r>
                    <m:nary>
                      <m:naryPr>
                        <m:chr m:val="∑"/>
                        <m:limLoc m:val="undOvr"/>
                        <m:supHide m:val="on"/>
                        <m:ctrlPr>
                          <a:rPr lang="en-US" sz="2800" i="1">
                            <a:effectLst/>
                            <a:latin typeface="Cambria Math"/>
                            <a:ea typeface="Times New Roman"/>
                            <a:cs typeface="Times New Roman"/>
                          </a:rPr>
                        </m:ctrlPr>
                      </m:naryPr>
                      <m:sub>
                        <m:r>
                          <a:rPr lang="en-US" sz="2800" i="1">
                            <a:effectLst/>
                            <a:latin typeface="Cambria Math"/>
                            <a:ea typeface="Times New Roman"/>
                            <a:cs typeface="Times New Roman"/>
                          </a:rPr>
                          <m:t>𝑦</m:t>
                        </m:r>
                      </m:sub>
                      <m:sup/>
                      <m:e>
                        <m:r>
                          <a:rPr lang="en-US" sz="2800" i="1">
                            <a:effectLst/>
                            <a:latin typeface="Cambria Math"/>
                            <a:ea typeface="Times New Roman"/>
                            <a:cs typeface="Times New Roman"/>
                          </a:rPr>
                          <m:t>𝑝</m:t>
                        </m:r>
                        <m:d>
                          <m:dPr>
                            <m:ctrlPr>
                              <a:rPr lang="en-US" sz="2800" i="1">
                                <a:effectLst/>
                                <a:latin typeface="Cambria Math"/>
                                <a:ea typeface="Times New Roman"/>
                                <a:cs typeface="Times New Roman"/>
                              </a:rPr>
                            </m:ctrlPr>
                          </m:dPr>
                          <m:e>
                            <m:r>
                              <a:rPr lang="en-US" sz="2800" i="1">
                                <a:effectLst/>
                                <a:latin typeface="Cambria Math"/>
                                <a:ea typeface="Times New Roman"/>
                                <a:cs typeface="Times New Roman"/>
                              </a:rPr>
                              <m:t>𝑥</m:t>
                            </m:r>
                            <m:r>
                              <a:rPr lang="en-US" sz="2800" i="1">
                                <a:effectLst/>
                                <a:latin typeface="Cambria Math"/>
                                <a:ea typeface="Times New Roman"/>
                                <a:cs typeface="Times New Roman"/>
                              </a:rPr>
                              <m:t>,</m:t>
                            </m:r>
                            <m:r>
                              <a:rPr lang="en-US" sz="2800" i="1">
                                <a:effectLst/>
                                <a:latin typeface="Cambria Math"/>
                                <a:ea typeface="Times New Roman"/>
                                <a:cs typeface="Times New Roman"/>
                              </a:rPr>
                              <m:t>𝑦</m:t>
                            </m:r>
                          </m:e>
                        </m:d>
                      </m:e>
                    </m:nary>
                  </m:oMath>
                </a14:m>
                <a:r>
                  <a:rPr lang="en-US" sz="2800" dirty="0">
                    <a:effectLst/>
                    <a:latin typeface="Book Antiqua"/>
                    <a:ea typeface="Times New Roman"/>
                    <a:cs typeface="Times New Roman"/>
                  </a:rPr>
                  <a:t>for each </a:t>
                </a:r>
                <a14:m>
                  <m:oMath xmlns:m="http://schemas.openxmlformats.org/officeDocument/2006/math">
                    <m:r>
                      <a:rPr lang="en-US" sz="2800" i="1">
                        <a:effectLst/>
                        <a:latin typeface="Cambria Math"/>
                        <a:ea typeface="Times New Roman"/>
                        <a:cs typeface="Times New Roman"/>
                      </a:rPr>
                      <m:t>𝑥</m:t>
                    </m:r>
                  </m:oMath>
                </a14:m>
                <a:r>
                  <a:rPr lang="en-US" sz="2800" dirty="0">
                    <a:effectLst/>
                    <a:latin typeface="Book Antiqua"/>
                    <a:ea typeface="Times New Roman"/>
                    <a:cs typeface="Times New Roman"/>
                  </a:rPr>
                  <a:t> within the range of </a:t>
                </a:r>
                <a14:m>
                  <m:oMath xmlns:m="http://schemas.openxmlformats.org/officeDocument/2006/math">
                    <m:r>
                      <a:rPr lang="en-US" sz="2800" i="1">
                        <a:effectLst/>
                        <a:latin typeface="Cambria Math"/>
                        <a:ea typeface="Times New Roman"/>
                        <a:cs typeface="Times New Roman"/>
                      </a:rPr>
                      <m:t>𝑋</m:t>
                    </m:r>
                  </m:oMath>
                </a14:m>
                <a:r>
                  <a:rPr lang="en-US" sz="2800" dirty="0">
                    <a:effectLst/>
                    <a:latin typeface="Book Antiqua"/>
                    <a:ea typeface="Times New Roman"/>
                    <a:cs typeface="Times New Roman"/>
                  </a:rPr>
                  <a:t>: is the marginal probability mass function of  </a:t>
                </a:r>
                <a14:m>
                  <m:oMath xmlns:m="http://schemas.openxmlformats.org/officeDocument/2006/math">
                    <m:r>
                      <m:rPr>
                        <m:sty m:val="p"/>
                      </m:rPr>
                      <a:rPr lang="en-US" sz="2800">
                        <a:effectLst/>
                        <a:latin typeface="Cambria Math"/>
                        <a:ea typeface="Times New Roman"/>
                        <a:cs typeface="Times New Roman"/>
                      </a:rPr>
                      <m:t>X</m:t>
                    </m:r>
                  </m:oMath>
                </a14:m>
                <a:r>
                  <a:rPr lang="en-US" sz="2800" dirty="0">
                    <a:effectLst/>
                    <a:latin typeface="Book Antiqua"/>
                    <a:ea typeface="Times New Roman"/>
                    <a:cs typeface="Times New Roman"/>
                  </a:rPr>
                  <a:t>.</a:t>
                </a:r>
                <a:endParaRPr lang="en-US" sz="2800" dirty="0">
                  <a:effectLst/>
                </a:endParaRPr>
              </a:p>
              <a:p>
                <a:pPr marL="342900" marR="0" lvl="0" indent="-342900" algn="just">
                  <a:lnSpc>
                    <a:spcPct val="150000"/>
                  </a:lnSpc>
                  <a:spcBef>
                    <a:spcPts val="0"/>
                  </a:spcBef>
                  <a:spcAft>
                    <a:spcPts val="0"/>
                  </a:spcAft>
                  <a:buFont typeface="Wingdings"/>
                  <a:buChar char=""/>
                </a:pPr>
                <a14:m>
                  <m:oMath xmlns:m="http://schemas.openxmlformats.org/officeDocument/2006/math">
                    <m:r>
                      <m:rPr>
                        <m:sty m:val="p"/>
                      </m:rPr>
                      <a:rPr lang="en-US" sz="2800">
                        <a:effectLst/>
                        <a:latin typeface="Cambria Math"/>
                        <a:ea typeface="Times New Roman"/>
                        <a:cs typeface="Times New Roman"/>
                      </a:rPr>
                      <m:t>g</m:t>
                    </m:r>
                    <m:d>
                      <m:dPr>
                        <m:ctrlPr>
                          <a:rPr lang="en-US" sz="2800" i="1">
                            <a:effectLst/>
                            <a:latin typeface="Cambria Math"/>
                            <a:ea typeface="Times New Roman"/>
                            <a:cs typeface="Times New Roman"/>
                          </a:rPr>
                        </m:ctrlPr>
                      </m:dPr>
                      <m:e>
                        <m:r>
                          <m:rPr>
                            <m:sty m:val="p"/>
                          </m:rPr>
                          <a:rPr lang="en-US" sz="2800">
                            <a:effectLst/>
                            <a:latin typeface="Cambria Math"/>
                            <a:ea typeface="Times New Roman"/>
                            <a:cs typeface="Times New Roman"/>
                          </a:rPr>
                          <m:t>y</m:t>
                        </m:r>
                      </m:e>
                    </m:d>
                    <m:r>
                      <a:rPr lang="en-US" sz="2800">
                        <a:effectLst/>
                        <a:latin typeface="Cambria Math"/>
                        <a:ea typeface="Times New Roman"/>
                        <a:cs typeface="Times New Roman"/>
                      </a:rPr>
                      <m:t>=</m:t>
                    </m:r>
                    <m:nary>
                      <m:naryPr>
                        <m:chr m:val="∑"/>
                        <m:limLoc m:val="undOvr"/>
                        <m:supHide m:val="on"/>
                        <m:ctrlPr>
                          <a:rPr lang="en-US" sz="2800" i="1">
                            <a:effectLst/>
                            <a:latin typeface="Cambria Math"/>
                            <a:ea typeface="Times New Roman"/>
                            <a:cs typeface="Times New Roman"/>
                          </a:rPr>
                        </m:ctrlPr>
                      </m:naryPr>
                      <m:sub>
                        <m:r>
                          <m:rPr>
                            <m:sty m:val="p"/>
                          </m:rPr>
                          <a:rPr lang="en-US" sz="2800">
                            <a:effectLst/>
                            <a:latin typeface="Cambria Math"/>
                            <a:ea typeface="Times New Roman"/>
                            <a:cs typeface="Times New Roman"/>
                          </a:rPr>
                          <m:t>x</m:t>
                        </m:r>
                      </m:sub>
                      <m:sup/>
                      <m:e>
                        <m:r>
                          <m:rPr>
                            <m:sty m:val="p"/>
                          </m:rPr>
                          <a:rPr lang="en-US" sz="2800">
                            <a:effectLst/>
                            <a:latin typeface="Cambria Math"/>
                            <a:ea typeface="Times New Roman"/>
                            <a:cs typeface="Times New Roman"/>
                          </a:rPr>
                          <m:t>p</m:t>
                        </m:r>
                        <m:d>
                          <m:dPr>
                            <m:ctrlPr>
                              <a:rPr lang="en-US" sz="2800" i="1">
                                <a:effectLst/>
                                <a:latin typeface="Cambria Math"/>
                                <a:ea typeface="Times New Roman"/>
                                <a:cs typeface="Times New Roman"/>
                              </a:rPr>
                            </m:ctrlPr>
                          </m:dPr>
                          <m:e>
                            <m:r>
                              <m:rPr>
                                <m:sty m:val="p"/>
                              </m:rPr>
                              <a:rPr lang="en-US" sz="2800">
                                <a:effectLst/>
                                <a:latin typeface="Cambria Math"/>
                                <a:ea typeface="Times New Roman"/>
                                <a:cs typeface="Times New Roman"/>
                              </a:rPr>
                              <m:t>x</m:t>
                            </m:r>
                            <m:r>
                              <a:rPr lang="en-US" sz="2800">
                                <a:effectLst/>
                                <a:latin typeface="Cambria Math"/>
                                <a:ea typeface="Times New Roman"/>
                                <a:cs typeface="Times New Roman"/>
                              </a:rPr>
                              <m:t>,</m:t>
                            </m:r>
                            <m:r>
                              <m:rPr>
                                <m:sty m:val="p"/>
                              </m:rPr>
                              <a:rPr lang="en-US" sz="2800">
                                <a:effectLst/>
                                <a:latin typeface="Cambria Math"/>
                                <a:ea typeface="Times New Roman"/>
                                <a:cs typeface="Times New Roman"/>
                              </a:rPr>
                              <m:t>y</m:t>
                            </m:r>
                          </m:e>
                        </m:d>
                      </m:e>
                    </m:nary>
                    <m:r>
                      <a:rPr lang="en-US" sz="2800" i="1">
                        <a:effectLst/>
                        <a:latin typeface="Cambria Math"/>
                        <a:ea typeface="Times New Roman"/>
                        <a:cs typeface="Times New Roman"/>
                      </a:rPr>
                      <m:t> </m:t>
                    </m:r>
                  </m:oMath>
                </a14:m>
                <a:r>
                  <a:rPr lang="en-US" sz="2800" dirty="0">
                    <a:effectLst/>
                    <a:latin typeface="Book Antiqua"/>
                    <a:ea typeface="Times New Roman"/>
                    <a:cs typeface="Times New Roman"/>
                  </a:rPr>
                  <a:t>for each </a:t>
                </a:r>
                <a14:m>
                  <m:oMath xmlns:m="http://schemas.openxmlformats.org/officeDocument/2006/math">
                    <m:r>
                      <m:rPr>
                        <m:sty m:val="p"/>
                      </m:rPr>
                      <a:rPr lang="en-US" sz="2800">
                        <a:effectLst/>
                        <a:latin typeface="Cambria Math"/>
                        <a:ea typeface="Times New Roman"/>
                        <a:cs typeface="Times New Roman"/>
                      </a:rPr>
                      <m:t>y</m:t>
                    </m:r>
                  </m:oMath>
                </a14:m>
                <a:r>
                  <a:rPr lang="en-US" sz="2800" dirty="0">
                    <a:effectLst/>
                    <a:latin typeface="Book Antiqua"/>
                    <a:ea typeface="Times New Roman"/>
                    <a:cs typeface="Times New Roman"/>
                  </a:rPr>
                  <a:t> within the range of </a:t>
                </a:r>
                <a14:m>
                  <m:oMath xmlns:m="http://schemas.openxmlformats.org/officeDocument/2006/math">
                    <m:r>
                      <m:rPr>
                        <m:sty m:val="p"/>
                      </m:rPr>
                      <a:rPr lang="en-US" sz="2800">
                        <a:effectLst/>
                        <a:latin typeface="Cambria Math"/>
                        <a:ea typeface="Times New Roman"/>
                        <a:cs typeface="Times New Roman"/>
                      </a:rPr>
                      <m:t>Y</m:t>
                    </m:r>
                  </m:oMath>
                </a14:m>
                <a:r>
                  <a:rPr lang="en-US" sz="2800" dirty="0">
                    <a:effectLst/>
                    <a:latin typeface="Book Antiqua"/>
                    <a:ea typeface="Times New Roman"/>
                    <a:cs typeface="Times New Roman"/>
                  </a:rPr>
                  <a:t>: </a:t>
                </a:r>
                <a:r>
                  <a:rPr lang="en-US" sz="2800" dirty="0" err="1">
                    <a:effectLst/>
                    <a:latin typeface="Book Antiqua"/>
                    <a:ea typeface="Times New Roman"/>
                    <a:cs typeface="Times New Roman"/>
                  </a:rPr>
                  <a:t>isthe</a:t>
                </a:r>
                <a:r>
                  <a:rPr lang="en-US" sz="2800" dirty="0">
                    <a:effectLst/>
                    <a:latin typeface="Book Antiqua"/>
                    <a:ea typeface="Times New Roman"/>
                    <a:cs typeface="Times New Roman"/>
                  </a:rPr>
                  <a:t> marginal probability mass function of  </a:t>
                </a:r>
                <a14:m>
                  <m:oMath xmlns:m="http://schemas.openxmlformats.org/officeDocument/2006/math">
                    <m:r>
                      <m:rPr>
                        <m:sty m:val="p"/>
                      </m:rPr>
                      <a:rPr lang="en-US" sz="2800">
                        <a:effectLst/>
                        <a:latin typeface="Cambria Math"/>
                        <a:ea typeface="Times New Roman"/>
                        <a:cs typeface="Times New Roman"/>
                      </a:rPr>
                      <m:t>Y</m:t>
                    </m:r>
                  </m:oMath>
                </a14:m>
                <a:r>
                  <a:rPr lang="en-US" sz="2800" i="1" dirty="0">
                    <a:effectLst/>
                    <a:latin typeface="Book Antiqua"/>
                    <a:ea typeface="Times New Roman"/>
                    <a:cs typeface="Times New Roman"/>
                  </a:rPr>
                  <a:t>.</a:t>
                </a:r>
                <a:endParaRPr lang="en-US" sz="2800" dirty="0">
                  <a:effectLst/>
                </a:endParaRPr>
              </a:p>
            </p:txBody>
          </p:sp>
        </mc:Choice>
        <mc:Fallback>
          <p:sp>
            <p:nvSpPr>
              <p:cNvPr id="2" name="Rectangle 1"/>
              <p:cNvSpPr>
                <a:spLocks noRot="1" noChangeAspect="1" noMove="1" noResize="1" noEditPoints="1" noAdjustHandles="1" noChangeArrowheads="1" noChangeShapeType="1" noTextEdit="1"/>
              </p:cNvSpPr>
              <p:nvPr/>
            </p:nvSpPr>
            <p:spPr>
              <a:xfrm>
                <a:off x="304800" y="304800"/>
                <a:ext cx="8610600" cy="6050502"/>
              </a:xfrm>
              <a:prstGeom prst="rect">
                <a:avLst/>
              </a:prstGeom>
              <a:blipFill rotWithShape="1">
                <a:blip r:embed="rId2"/>
                <a:stretch>
                  <a:fillRect l="-1415" r="-2406" b="-1813"/>
                </a:stretch>
              </a:blipFill>
            </p:spPr>
            <p:txBody>
              <a:bodyPr/>
              <a:lstStyle/>
              <a:p>
                <a:r>
                  <a:rPr lang="en-US">
                    <a:noFill/>
                  </a:rPr>
                  <a:t> </a:t>
                </a:r>
              </a:p>
            </p:txBody>
          </p:sp>
        </mc:Fallback>
      </mc:AlternateContent>
    </p:spTree>
    <p:extLst>
      <p:ext uri="{BB962C8B-B14F-4D97-AF65-F5344CB8AC3E}">
        <p14:creationId xmlns:p14="http://schemas.microsoft.com/office/powerpoint/2010/main" xmlns="" val="7653655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Rectangle 1"/>
              <p:cNvSpPr/>
              <p:nvPr/>
            </p:nvSpPr>
            <p:spPr>
              <a:xfrm>
                <a:off x="228600" y="294296"/>
                <a:ext cx="8763000" cy="6061468"/>
              </a:xfrm>
              <a:prstGeom prst="rect">
                <a:avLst/>
              </a:prstGeom>
            </p:spPr>
            <p:txBody>
              <a:bodyPr wrap="square">
                <a:spAutoFit/>
              </a:bodyPr>
              <a:lstStyle/>
              <a:p>
                <a:pPr algn="just">
                  <a:lnSpc>
                    <a:spcPct val="150000"/>
                  </a:lnSpc>
                </a:pPr>
                <a:r>
                  <a:rPr lang="en-US" sz="2400" b="1" u="sng" dirty="0">
                    <a:latin typeface="Book Antiqua"/>
                    <a:ea typeface="Times New Roman"/>
                    <a:cs typeface="Times New Roman"/>
                  </a:rPr>
                  <a:t>Definition</a:t>
                </a:r>
                <a:r>
                  <a:rPr lang="en-US" sz="2400" b="1" i="1" u="sng" dirty="0">
                    <a:effectLst/>
                    <a:latin typeface="Book Antiqua"/>
                    <a:ea typeface="Times New Roman"/>
                    <a:cs typeface="Times New Roman"/>
                  </a:rPr>
                  <a:t>:</a:t>
                </a:r>
                <a:r>
                  <a:rPr lang="en-US" sz="2400" dirty="0">
                    <a:effectLst/>
                    <a:latin typeface="Book Antiqua"/>
                    <a:ea typeface="Times New Roman"/>
                    <a:cs typeface="Times New Roman"/>
                  </a:rPr>
                  <a:t> If </a:t>
                </a:r>
                <a14:m>
                  <m:oMath xmlns:m="http://schemas.openxmlformats.org/officeDocument/2006/math">
                    <m:r>
                      <a:rPr lang="en-US" sz="2400" i="1">
                        <a:effectLst/>
                        <a:latin typeface="Cambria Math"/>
                        <a:ea typeface="Times New Roman"/>
                        <a:cs typeface="Times New Roman"/>
                      </a:rPr>
                      <m:t>𝑋</m:t>
                    </m:r>
                  </m:oMath>
                </a14:m>
                <a:r>
                  <a:rPr lang="en-US" sz="2400" dirty="0">
                    <a:effectLst/>
                    <a:latin typeface="Book Antiqua"/>
                    <a:ea typeface="Times New Roman"/>
                    <a:cs typeface="Times New Roman"/>
                  </a:rPr>
                  <a:t> and </a:t>
                </a:r>
                <a14:m>
                  <m:oMath xmlns:m="http://schemas.openxmlformats.org/officeDocument/2006/math">
                    <m:r>
                      <a:rPr lang="en-US" sz="2400" i="1">
                        <a:effectLst/>
                        <a:latin typeface="Cambria Math"/>
                        <a:ea typeface="Times New Roman"/>
                        <a:cs typeface="Times New Roman"/>
                      </a:rPr>
                      <m:t>𝑌</m:t>
                    </m:r>
                  </m:oMath>
                </a14:m>
                <a:r>
                  <a:rPr lang="en-US" sz="2400" dirty="0">
                    <a:effectLst/>
                    <a:latin typeface="Book Antiqua"/>
                    <a:ea typeface="Times New Roman"/>
                    <a:cs typeface="Times New Roman"/>
                  </a:rPr>
                  <a:t> are continuous </a:t>
                </a:r>
                <a:r>
                  <a:rPr lang="en-US" sz="2400" dirty="0">
                    <a:effectLst/>
                    <a:latin typeface="Book Antiqua"/>
                    <a:ea typeface="Calibri"/>
                    <a:cs typeface="Times New Roman"/>
                  </a:rPr>
                  <a:t>two-dimensional </a:t>
                </a:r>
                <a:r>
                  <a:rPr lang="en-US" sz="2400" dirty="0">
                    <a:effectLst/>
                    <a:latin typeface="Book Antiqua"/>
                    <a:ea typeface="Times New Roman"/>
                    <a:cs typeface="Times New Roman"/>
                  </a:rPr>
                  <a:t>random variables and </a:t>
                </a:r>
                <a14:m>
                  <m:oMath xmlns:m="http://schemas.openxmlformats.org/officeDocument/2006/math">
                    <m:r>
                      <a:rPr lang="en-US" sz="2400" i="1">
                        <a:effectLst/>
                        <a:latin typeface="Cambria Math"/>
                        <a:ea typeface="Times New Roman"/>
                        <a:cs typeface="Times New Roman"/>
                      </a:rPr>
                      <m:t>𝑓</m:t>
                    </m:r>
                    <m:r>
                      <a:rPr lang="en-US" sz="2400" i="1">
                        <a:effectLst/>
                        <a:latin typeface="Cambria Math"/>
                        <a:ea typeface="Times New Roman"/>
                        <a:cs typeface="Times New Roman"/>
                      </a:rPr>
                      <m:t>(</m:t>
                    </m:r>
                    <m:r>
                      <a:rPr lang="en-US" sz="2400" i="1">
                        <a:effectLst/>
                        <a:latin typeface="Cambria Math"/>
                        <a:ea typeface="Times New Roman"/>
                        <a:cs typeface="Times New Roman"/>
                      </a:rPr>
                      <m:t>𝑥</m:t>
                    </m:r>
                    <m:r>
                      <a:rPr lang="en-US" sz="2400" i="1">
                        <a:effectLst/>
                        <a:latin typeface="Cambria Math"/>
                        <a:ea typeface="Times New Roman"/>
                        <a:cs typeface="Times New Roman"/>
                      </a:rPr>
                      <m:t>,</m:t>
                    </m:r>
                    <m:r>
                      <a:rPr lang="en-US" sz="2400" i="1">
                        <a:effectLst/>
                        <a:latin typeface="Cambria Math"/>
                        <a:ea typeface="Times New Roman"/>
                        <a:cs typeface="Times New Roman"/>
                      </a:rPr>
                      <m:t>𝑦</m:t>
                    </m:r>
                    <m:r>
                      <a:rPr lang="en-US" sz="2400" i="1">
                        <a:effectLst/>
                        <a:latin typeface="Cambria Math"/>
                        <a:ea typeface="Times New Roman"/>
                        <a:cs typeface="Times New Roman"/>
                      </a:rPr>
                      <m:t>)</m:t>
                    </m:r>
                  </m:oMath>
                </a14:m>
                <a:r>
                  <a:rPr lang="en-US" sz="2400" dirty="0">
                    <a:effectLst/>
                    <a:latin typeface="Book Antiqua"/>
                    <a:ea typeface="Times New Roman"/>
                    <a:cs typeface="Times New Roman"/>
                  </a:rPr>
                  <a:t> is the value of their joint probability density at</a:t>
                </a:r>
                <a14:m>
                  <m:oMath xmlns:m="http://schemas.openxmlformats.org/officeDocument/2006/math">
                    <m:r>
                      <a:rPr lang="en-US" sz="2400" i="1">
                        <a:effectLst/>
                        <a:latin typeface="Cambria Math"/>
                        <a:ea typeface="Times New Roman"/>
                        <a:cs typeface="Times New Roman"/>
                      </a:rPr>
                      <m:t> (</m:t>
                    </m:r>
                    <m:r>
                      <a:rPr lang="en-US" sz="2400" i="1">
                        <a:effectLst/>
                        <a:latin typeface="Cambria Math"/>
                        <a:ea typeface="Times New Roman"/>
                        <a:cs typeface="Times New Roman"/>
                      </a:rPr>
                      <m:t>𝑥</m:t>
                    </m:r>
                    <m:r>
                      <a:rPr lang="en-US" sz="2400" i="1">
                        <a:effectLst/>
                        <a:latin typeface="Cambria Math"/>
                        <a:ea typeface="Times New Roman"/>
                        <a:cs typeface="Times New Roman"/>
                      </a:rPr>
                      <m:t>,</m:t>
                    </m:r>
                    <m:r>
                      <a:rPr lang="en-US" sz="2400" i="1">
                        <a:effectLst/>
                        <a:latin typeface="Cambria Math"/>
                        <a:ea typeface="Times New Roman"/>
                        <a:cs typeface="Times New Roman"/>
                      </a:rPr>
                      <m:t>𝑦</m:t>
                    </m:r>
                    <m:r>
                      <a:rPr lang="en-US" sz="2400" i="1">
                        <a:effectLst/>
                        <a:latin typeface="Cambria Math"/>
                        <a:ea typeface="Times New Roman"/>
                        <a:cs typeface="Times New Roman"/>
                      </a:rPr>
                      <m:t>)</m:t>
                    </m:r>
                  </m:oMath>
                </a14:m>
                <a:r>
                  <a:rPr lang="en-US" sz="2400" dirty="0">
                    <a:effectLst/>
                    <a:latin typeface="Book Antiqua"/>
                    <a:ea typeface="Times New Roman"/>
                    <a:cs typeface="Times New Roman"/>
                  </a:rPr>
                  <a:t>:</a:t>
                </a:r>
                <a:endParaRPr lang="en-US" sz="2400" dirty="0">
                  <a:ea typeface="Calibri"/>
                  <a:cs typeface="Times New Roman"/>
                </a:endParaRPr>
              </a:p>
              <a:p>
                <a:pPr marL="342900" marR="0" lvl="0" indent="-342900" algn="just">
                  <a:lnSpc>
                    <a:spcPct val="150000"/>
                  </a:lnSpc>
                  <a:spcBef>
                    <a:spcPts val="0"/>
                  </a:spcBef>
                  <a:spcAft>
                    <a:spcPts val="0"/>
                  </a:spcAft>
                  <a:buFont typeface="Wingdings"/>
                  <a:buChar char=""/>
                </a:pPr>
                <a14:m>
                  <m:oMath xmlns:m="http://schemas.openxmlformats.org/officeDocument/2006/math">
                    <m:r>
                      <a:rPr lang="en-US" sz="2400" i="1">
                        <a:effectLst/>
                        <a:latin typeface="Cambria Math"/>
                        <a:ea typeface="Times New Roman"/>
                        <a:cs typeface="Times New Roman"/>
                      </a:rPr>
                      <m:t>𝑔</m:t>
                    </m:r>
                    <m:d>
                      <m:dPr>
                        <m:ctrlPr>
                          <a:rPr lang="en-US" sz="2400" i="1">
                            <a:effectLst/>
                            <a:latin typeface="Cambria Math"/>
                            <a:ea typeface="Times New Roman"/>
                            <a:cs typeface="Times New Roman"/>
                          </a:rPr>
                        </m:ctrlPr>
                      </m:dPr>
                      <m:e>
                        <m:r>
                          <a:rPr lang="en-US" sz="2400" i="1">
                            <a:effectLst/>
                            <a:latin typeface="Cambria Math"/>
                            <a:ea typeface="Times New Roman"/>
                            <a:cs typeface="Times New Roman"/>
                          </a:rPr>
                          <m:t>𝑥</m:t>
                        </m:r>
                      </m:e>
                    </m:d>
                    <m:r>
                      <a:rPr lang="en-US" sz="2400" i="1">
                        <a:effectLst/>
                        <a:latin typeface="Cambria Math"/>
                        <a:ea typeface="Times New Roman"/>
                        <a:cs typeface="Times New Roman"/>
                      </a:rPr>
                      <m:t>=</m:t>
                    </m:r>
                    <m:nary>
                      <m:naryPr>
                        <m:limLoc m:val="subSup"/>
                        <m:ctrlPr>
                          <a:rPr lang="en-US" sz="2400" i="1">
                            <a:effectLst/>
                            <a:latin typeface="Cambria Math"/>
                            <a:ea typeface="Times New Roman"/>
                            <a:cs typeface="Times New Roman"/>
                          </a:rPr>
                        </m:ctrlPr>
                      </m:naryPr>
                      <m:sub>
                        <m:r>
                          <a:rPr lang="en-US" sz="2400" i="1">
                            <a:effectLst/>
                            <a:latin typeface="Cambria Math"/>
                            <a:ea typeface="Times New Roman"/>
                            <a:cs typeface="Times New Roman"/>
                          </a:rPr>
                          <m:t>−∞</m:t>
                        </m:r>
                      </m:sub>
                      <m:sup>
                        <m:r>
                          <a:rPr lang="en-US" sz="2400" i="1">
                            <a:effectLst/>
                            <a:latin typeface="Cambria Math"/>
                            <a:ea typeface="Times New Roman"/>
                            <a:cs typeface="Times New Roman"/>
                          </a:rPr>
                          <m:t>∞</m:t>
                        </m:r>
                      </m:sup>
                      <m:e>
                        <m:r>
                          <a:rPr lang="en-US" sz="2400" i="1">
                            <a:effectLst/>
                            <a:latin typeface="Cambria Math"/>
                            <a:ea typeface="Times New Roman"/>
                            <a:cs typeface="Times New Roman"/>
                          </a:rPr>
                          <m:t>𝑓</m:t>
                        </m:r>
                        <m:d>
                          <m:dPr>
                            <m:ctrlPr>
                              <a:rPr lang="en-US" sz="2400" i="1">
                                <a:effectLst/>
                                <a:latin typeface="Cambria Math"/>
                                <a:ea typeface="Times New Roman"/>
                                <a:cs typeface="Times New Roman"/>
                              </a:rPr>
                            </m:ctrlPr>
                          </m:dPr>
                          <m:e>
                            <m:r>
                              <a:rPr lang="en-US" sz="2400" i="1">
                                <a:effectLst/>
                                <a:latin typeface="Cambria Math"/>
                                <a:ea typeface="Times New Roman"/>
                                <a:cs typeface="Times New Roman"/>
                              </a:rPr>
                              <m:t>𝑥</m:t>
                            </m:r>
                            <m:r>
                              <a:rPr lang="en-US" sz="2400" i="1">
                                <a:effectLst/>
                                <a:latin typeface="Cambria Math"/>
                                <a:ea typeface="Times New Roman"/>
                                <a:cs typeface="Times New Roman"/>
                              </a:rPr>
                              <m:t>,</m:t>
                            </m:r>
                            <m:r>
                              <a:rPr lang="en-US" sz="2400" i="1">
                                <a:effectLst/>
                                <a:latin typeface="Cambria Math"/>
                                <a:ea typeface="Times New Roman"/>
                                <a:cs typeface="Times New Roman"/>
                              </a:rPr>
                              <m:t>𝑦</m:t>
                            </m:r>
                          </m:e>
                        </m:d>
                        <m:r>
                          <a:rPr lang="en-US" sz="2400" i="1">
                            <a:effectLst/>
                            <a:latin typeface="Cambria Math"/>
                            <a:ea typeface="Times New Roman"/>
                            <a:cs typeface="Times New Roman"/>
                          </a:rPr>
                          <m:t>𝑑𝑦</m:t>
                        </m:r>
                        <m:r>
                          <a:rPr lang="en-US" sz="2400" i="1">
                            <a:effectLst/>
                            <a:latin typeface="Cambria Math"/>
                            <a:ea typeface="Times New Roman"/>
                            <a:cs typeface="Times New Roman"/>
                          </a:rPr>
                          <m:t> </m:t>
                        </m:r>
                      </m:e>
                    </m:nary>
                  </m:oMath>
                </a14:m>
                <a:r>
                  <a:rPr lang="en-US" sz="2400" dirty="0">
                    <a:effectLst/>
                    <a:latin typeface="Book Antiqua"/>
                    <a:ea typeface="Times New Roman"/>
                    <a:cs typeface="Times New Roman"/>
                  </a:rPr>
                  <a:t>for each </a:t>
                </a:r>
                <a14:m>
                  <m:oMath xmlns:m="http://schemas.openxmlformats.org/officeDocument/2006/math">
                    <m:r>
                      <a:rPr lang="en-US" sz="2400" i="1">
                        <a:effectLst/>
                        <a:latin typeface="Cambria Math"/>
                        <a:ea typeface="Times New Roman"/>
                        <a:cs typeface="Times New Roman"/>
                      </a:rPr>
                      <m:t>−∞&lt;</m:t>
                    </m:r>
                    <m:r>
                      <a:rPr lang="en-US" sz="2400" i="1">
                        <a:effectLst/>
                        <a:latin typeface="Cambria Math"/>
                        <a:ea typeface="Times New Roman"/>
                        <a:cs typeface="Times New Roman"/>
                      </a:rPr>
                      <m:t>𝑥</m:t>
                    </m:r>
                    <m:r>
                      <a:rPr lang="en-US" sz="2400" i="1">
                        <a:effectLst/>
                        <a:latin typeface="Cambria Math"/>
                        <a:ea typeface="Times New Roman"/>
                        <a:cs typeface="Times New Roman"/>
                      </a:rPr>
                      <m:t>&lt;∞</m:t>
                    </m:r>
                  </m:oMath>
                </a14:m>
                <a:r>
                  <a:rPr lang="en-US" sz="2400" dirty="0">
                    <a:effectLst/>
                    <a:latin typeface="Book Antiqua"/>
                    <a:ea typeface="Times New Roman"/>
                    <a:cs typeface="Times New Roman"/>
                  </a:rPr>
                  <a:t> : is the marginal probability density function of  </a:t>
                </a:r>
                <a14:m>
                  <m:oMath xmlns:m="http://schemas.openxmlformats.org/officeDocument/2006/math">
                    <m:r>
                      <m:rPr>
                        <m:sty m:val="p"/>
                      </m:rPr>
                      <a:rPr lang="en-US" sz="2400">
                        <a:effectLst/>
                        <a:latin typeface="Cambria Math"/>
                        <a:ea typeface="Times New Roman"/>
                        <a:cs typeface="Times New Roman"/>
                      </a:rPr>
                      <m:t>X</m:t>
                    </m:r>
                  </m:oMath>
                </a14:m>
                <a:r>
                  <a:rPr lang="en-US" sz="2400" dirty="0">
                    <a:effectLst/>
                    <a:latin typeface="Book Antiqua"/>
                    <a:ea typeface="Times New Roman"/>
                    <a:cs typeface="Times New Roman"/>
                  </a:rPr>
                  <a:t>.</a:t>
                </a:r>
                <a:endParaRPr lang="en-US" sz="2400" dirty="0">
                  <a:effectLst/>
                </a:endParaRPr>
              </a:p>
              <a:p>
                <a:pPr marL="342900" marR="0" lvl="0" indent="-342900" algn="just">
                  <a:lnSpc>
                    <a:spcPct val="150000"/>
                  </a:lnSpc>
                  <a:spcBef>
                    <a:spcPts val="0"/>
                  </a:spcBef>
                  <a:spcAft>
                    <a:spcPts val="0"/>
                  </a:spcAft>
                  <a:buFont typeface="Wingdings"/>
                  <a:buChar char=""/>
                </a:pPr>
                <a14:m>
                  <m:oMath xmlns:m="http://schemas.openxmlformats.org/officeDocument/2006/math">
                    <m:r>
                      <m:rPr>
                        <m:sty m:val="p"/>
                      </m:rPr>
                      <a:rPr lang="en-US" sz="2400">
                        <a:effectLst/>
                        <a:latin typeface="Cambria Math"/>
                        <a:ea typeface="Times New Roman"/>
                        <a:cs typeface="Times New Roman"/>
                      </a:rPr>
                      <m:t>g</m:t>
                    </m:r>
                    <m:r>
                      <a:rPr lang="en-US" sz="2400">
                        <a:effectLst/>
                        <a:latin typeface="Cambria Math"/>
                        <a:ea typeface="Times New Roman"/>
                        <a:cs typeface="Times New Roman"/>
                      </a:rPr>
                      <m:t>(</m:t>
                    </m:r>
                    <m:r>
                      <m:rPr>
                        <m:sty m:val="p"/>
                      </m:rPr>
                      <a:rPr lang="en-US" sz="2400">
                        <a:effectLst/>
                        <a:latin typeface="Cambria Math"/>
                        <a:ea typeface="Times New Roman"/>
                        <a:cs typeface="Times New Roman"/>
                      </a:rPr>
                      <m:t>y</m:t>
                    </m:r>
                    <m:r>
                      <a:rPr lang="en-US" sz="2400">
                        <a:effectLst/>
                        <a:latin typeface="Cambria Math"/>
                        <a:ea typeface="Times New Roman"/>
                        <a:cs typeface="Times New Roman"/>
                      </a:rPr>
                      <m:t>)=</m:t>
                    </m:r>
                    <m:nary>
                      <m:naryPr>
                        <m:limLoc m:val="subSup"/>
                        <m:ctrlPr>
                          <a:rPr lang="en-US" sz="2400" i="1">
                            <a:effectLst/>
                            <a:latin typeface="Cambria Math"/>
                            <a:ea typeface="Times New Roman"/>
                            <a:cs typeface="Times New Roman"/>
                          </a:rPr>
                        </m:ctrlPr>
                      </m:naryPr>
                      <m:sub>
                        <m:r>
                          <a:rPr lang="en-US" sz="2400" i="1">
                            <a:effectLst/>
                            <a:latin typeface="Cambria Math"/>
                            <a:ea typeface="Times New Roman"/>
                            <a:cs typeface="Times New Roman"/>
                          </a:rPr>
                          <m:t>−∞</m:t>
                        </m:r>
                      </m:sub>
                      <m:sup>
                        <m:r>
                          <a:rPr lang="en-US" sz="2400" i="1">
                            <a:effectLst/>
                            <a:latin typeface="Cambria Math"/>
                            <a:ea typeface="Times New Roman"/>
                            <a:cs typeface="Times New Roman"/>
                          </a:rPr>
                          <m:t>∞</m:t>
                        </m:r>
                      </m:sup>
                      <m:e>
                        <m:r>
                          <a:rPr lang="en-US" sz="2400" i="1">
                            <a:effectLst/>
                            <a:latin typeface="Cambria Math"/>
                            <a:ea typeface="Times New Roman"/>
                            <a:cs typeface="Times New Roman"/>
                          </a:rPr>
                          <m:t>𝑓</m:t>
                        </m:r>
                        <m:d>
                          <m:dPr>
                            <m:ctrlPr>
                              <a:rPr lang="en-US" sz="2400" i="1">
                                <a:effectLst/>
                                <a:latin typeface="Cambria Math"/>
                                <a:ea typeface="Times New Roman"/>
                                <a:cs typeface="Times New Roman"/>
                              </a:rPr>
                            </m:ctrlPr>
                          </m:dPr>
                          <m:e>
                            <m:r>
                              <a:rPr lang="en-US" sz="2400" i="1">
                                <a:effectLst/>
                                <a:latin typeface="Cambria Math"/>
                                <a:ea typeface="Times New Roman"/>
                                <a:cs typeface="Times New Roman"/>
                              </a:rPr>
                              <m:t>𝑥</m:t>
                            </m:r>
                            <m:r>
                              <a:rPr lang="en-US" sz="2400" i="1">
                                <a:effectLst/>
                                <a:latin typeface="Cambria Math"/>
                                <a:ea typeface="Times New Roman"/>
                                <a:cs typeface="Times New Roman"/>
                              </a:rPr>
                              <m:t>,</m:t>
                            </m:r>
                            <m:r>
                              <a:rPr lang="en-US" sz="2400" i="1">
                                <a:effectLst/>
                                <a:latin typeface="Cambria Math"/>
                                <a:ea typeface="Times New Roman"/>
                                <a:cs typeface="Times New Roman"/>
                              </a:rPr>
                              <m:t>𝑦</m:t>
                            </m:r>
                          </m:e>
                        </m:d>
                        <m:r>
                          <a:rPr lang="en-US" sz="2400" i="1">
                            <a:effectLst/>
                            <a:latin typeface="Cambria Math"/>
                            <a:ea typeface="Times New Roman"/>
                            <a:cs typeface="Times New Roman"/>
                          </a:rPr>
                          <m:t>𝑑𝑥</m:t>
                        </m:r>
                        <m:r>
                          <a:rPr lang="en-US" sz="2400" i="1">
                            <a:effectLst/>
                            <a:latin typeface="Cambria Math"/>
                            <a:ea typeface="Times New Roman"/>
                            <a:cs typeface="Times New Roman"/>
                          </a:rPr>
                          <m:t> </m:t>
                        </m:r>
                      </m:e>
                    </m:nary>
                  </m:oMath>
                </a14:m>
                <a:r>
                  <a:rPr lang="en-US" sz="2400" dirty="0">
                    <a:effectLst/>
                    <a:latin typeface="Book Antiqua"/>
                    <a:ea typeface="Times New Roman"/>
                    <a:cs typeface="Times New Roman"/>
                  </a:rPr>
                  <a:t>for each </a:t>
                </a:r>
                <a14:m>
                  <m:oMath xmlns:m="http://schemas.openxmlformats.org/officeDocument/2006/math">
                    <m:r>
                      <a:rPr lang="en-US" sz="2400" i="1">
                        <a:effectLst/>
                        <a:latin typeface="Cambria Math"/>
                        <a:ea typeface="Times New Roman"/>
                        <a:cs typeface="Times New Roman"/>
                      </a:rPr>
                      <m:t>−</m:t>
                    </m:r>
                    <m:r>
                      <a:rPr lang="en-US" sz="2400">
                        <a:effectLst/>
                        <a:latin typeface="Cambria Math"/>
                        <a:ea typeface="Times New Roman"/>
                        <a:cs typeface="Times New Roman"/>
                      </a:rPr>
                      <m:t>∞</m:t>
                    </m:r>
                    <m:r>
                      <a:rPr lang="en-US" sz="2400" i="1">
                        <a:effectLst/>
                        <a:latin typeface="Cambria Math"/>
                        <a:ea typeface="Times New Roman"/>
                        <a:cs typeface="Times New Roman"/>
                      </a:rPr>
                      <m:t>&lt;</m:t>
                    </m:r>
                    <m:r>
                      <a:rPr lang="en-US" sz="2400" i="1">
                        <a:effectLst/>
                        <a:latin typeface="Cambria Math"/>
                        <a:ea typeface="Times New Roman"/>
                        <a:cs typeface="Times New Roman"/>
                      </a:rPr>
                      <m:t>𝑦</m:t>
                    </m:r>
                    <m:r>
                      <a:rPr lang="en-US" sz="2400" i="1">
                        <a:effectLst/>
                        <a:latin typeface="Cambria Math"/>
                        <a:ea typeface="Times New Roman"/>
                        <a:cs typeface="Times New Roman"/>
                      </a:rPr>
                      <m:t>&lt;∞</m:t>
                    </m:r>
                  </m:oMath>
                </a14:m>
                <a:r>
                  <a:rPr lang="en-US" sz="2400" dirty="0">
                    <a:effectLst/>
                    <a:latin typeface="Book Antiqua"/>
                    <a:ea typeface="Times New Roman"/>
                    <a:cs typeface="Times New Roman"/>
                  </a:rPr>
                  <a:t> : is the marginal probability density function of  </a:t>
                </a:r>
                <a14:m>
                  <m:oMath xmlns:m="http://schemas.openxmlformats.org/officeDocument/2006/math">
                    <m:r>
                      <m:rPr>
                        <m:sty m:val="p"/>
                      </m:rPr>
                      <a:rPr lang="en-US" sz="2400">
                        <a:effectLst/>
                        <a:latin typeface="Cambria Math"/>
                        <a:ea typeface="Times New Roman"/>
                        <a:cs typeface="Times New Roman"/>
                      </a:rPr>
                      <m:t>Y</m:t>
                    </m:r>
                  </m:oMath>
                </a14:m>
                <a:r>
                  <a:rPr lang="en-US" sz="2400" i="1" dirty="0">
                    <a:effectLst/>
                    <a:latin typeface="Book Antiqua"/>
                    <a:ea typeface="Times New Roman"/>
                    <a:cs typeface="Times New Roman"/>
                  </a:rPr>
                  <a:t>.</a:t>
                </a:r>
                <a:endParaRPr lang="en-US" sz="2400" dirty="0">
                  <a:effectLst/>
                </a:endParaRPr>
              </a:p>
              <a:p>
                <a:pPr algn="just">
                  <a:lnSpc>
                    <a:spcPct val="150000"/>
                  </a:lnSpc>
                </a:pPr>
                <a:r>
                  <a:rPr lang="en-US" sz="2400" u="sng" dirty="0">
                    <a:effectLst/>
                    <a:latin typeface="Book Antiqua"/>
                    <a:ea typeface="Times New Roman"/>
                    <a:cs typeface="Times New Roman"/>
                  </a:rPr>
                  <a:t>NB </a:t>
                </a:r>
                <a14:m>
                  <m:oMath xmlns:m="http://schemas.openxmlformats.org/officeDocument/2006/math">
                    <m:r>
                      <a:rPr lang="en-US" sz="2400" i="1">
                        <a:effectLst/>
                        <a:latin typeface="Cambria Math"/>
                        <a:ea typeface="Calibri"/>
                        <a:cs typeface="Times New Roman"/>
                      </a:rPr>
                      <m:t>𝑃</m:t>
                    </m:r>
                    <m:d>
                      <m:dPr>
                        <m:ctrlPr>
                          <a:rPr lang="en-US" sz="2400" i="1">
                            <a:effectLst/>
                            <a:latin typeface="Cambria Math"/>
                            <a:ea typeface="Calibri"/>
                            <a:cs typeface="Times New Roman"/>
                          </a:rPr>
                        </m:ctrlPr>
                      </m:dPr>
                      <m:e>
                        <m:r>
                          <a:rPr lang="en-US" sz="2400" i="1">
                            <a:effectLst/>
                            <a:latin typeface="Cambria Math"/>
                            <a:ea typeface="Calibri"/>
                            <a:cs typeface="Times New Roman"/>
                          </a:rPr>
                          <m:t>𝑐</m:t>
                        </m:r>
                        <m:r>
                          <a:rPr lang="en-US" sz="2400" i="1">
                            <a:effectLst/>
                            <a:latin typeface="Cambria Math"/>
                            <a:ea typeface="Calibri"/>
                            <a:cs typeface="Times New Roman"/>
                          </a:rPr>
                          <m:t>≤</m:t>
                        </m:r>
                        <m:r>
                          <a:rPr lang="en-US" sz="2400" i="1">
                            <a:effectLst/>
                            <a:latin typeface="Cambria Math"/>
                            <a:ea typeface="Calibri"/>
                            <a:cs typeface="Times New Roman"/>
                          </a:rPr>
                          <m:t>𝑥</m:t>
                        </m:r>
                        <m:r>
                          <a:rPr lang="en-US" sz="2400" i="1">
                            <a:effectLst/>
                            <a:latin typeface="Cambria Math"/>
                            <a:ea typeface="Calibri"/>
                            <a:cs typeface="Times New Roman"/>
                          </a:rPr>
                          <m:t>≤</m:t>
                        </m:r>
                        <m:r>
                          <a:rPr lang="en-US" sz="2400" i="1">
                            <a:effectLst/>
                            <a:latin typeface="Cambria Math"/>
                            <a:ea typeface="Calibri"/>
                            <a:cs typeface="Times New Roman"/>
                          </a:rPr>
                          <m:t>𝑑</m:t>
                        </m:r>
                      </m:e>
                    </m:d>
                    <m:r>
                      <a:rPr lang="en-US" sz="2400" i="1">
                        <a:effectLst/>
                        <a:latin typeface="Cambria Math"/>
                        <a:ea typeface="Calibri"/>
                        <a:cs typeface="Times New Roman"/>
                      </a:rPr>
                      <m:t>=</m:t>
                    </m:r>
                    <m:r>
                      <a:rPr lang="en-US" sz="2400" i="1">
                        <a:effectLst/>
                        <a:latin typeface="Cambria Math"/>
                        <a:ea typeface="Calibri"/>
                        <a:cs typeface="Times New Roman"/>
                      </a:rPr>
                      <m:t>𝑃</m:t>
                    </m:r>
                    <m:d>
                      <m:dPr>
                        <m:ctrlPr>
                          <a:rPr lang="en-US" sz="2400" i="1">
                            <a:effectLst/>
                            <a:latin typeface="Cambria Math"/>
                            <a:ea typeface="Calibri"/>
                            <a:cs typeface="Times New Roman"/>
                          </a:rPr>
                        </m:ctrlPr>
                      </m:dPr>
                      <m:e>
                        <m:r>
                          <a:rPr lang="en-US" sz="2400" i="1">
                            <a:effectLst/>
                            <a:latin typeface="Cambria Math"/>
                            <a:ea typeface="Calibri"/>
                            <a:cs typeface="Times New Roman"/>
                          </a:rPr>
                          <m:t>𝑐</m:t>
                        </m:r>
                        <m:r>
                          <a:rPr lang="en-US" sz="2400" i="1">
                            <a:effectLst/>
                            <a:latin typeface="Cambria Math"/>
                            <a:ea typeface="Calibri"/>
                            <a:cs typeface="Times New Roman"/>
                          </a:rPr>
                          <m:t>≤</m:t>
                        </m:r>
                        <m:r>
                          <a:rPr lang="en-US" sz="2400" i="1">
                            <a:effectLst/>
                            <a:latin typeface="Cambria Math"/>
                            <a:ea typeface="Calibri"/>
                            <a:cs typeface="Times New Roman"/>
                          </a:rPr>
                          <m:t>𝑥</m:t>
                        </m:r>
                        <m:r>
                          <a:rPr lang="en-US" sz="2400" i="1">
                            <a:effectLst/>
                            <a:latin typeface="Cambria Math"/>
                            <a:ea typeface="Calibri"/>
                            <a:cs typeface="Times New Roman"/>
                          </a:rPr>
                          <m:t>≤</m:t>
                        </m:r>
                        <m:r>
                          <a:rPr lang="en-US" sz="2400" i="1">
                            <a:effectLst/>
                            <a:latin typeface="Cambria Math"/>
                            <a:ea typeface="Calibri"/>
                            <a:cs typeface="Times New Roman"/>
                          </a:rPr>
                          <m:t>𝑑</m:t>
                        </m:r>
                        <m:r>
                          <a:rPr lang="en-US" sz="2400" i="1">
                            <a:effectLst/>
                            <a:latin typeface="Cambria Math"/>
                            <a:ea typeface="Calibri"/>
                            <a:cs typeface="Times New Roman"/>
                          </a:rPr>
                          <m:t>, −∞≤</m:t>
                        </m:r>
                        <m:r>
                          <a:rPr lang="en-US" sz="2400" i="1">
                            <a:effectLst/>
                            <a:latin typeface="Cambria Math"/>
                            <a:ea typeface="Calibri"/>
                            <a:cs typeface="Times New Roman"/>
                          </a:rPr>
                          <m:t>𝑦</m:t>
                        </m:r>
                        <m:r>
                          <a:rPr lang="en-US" sz="2400" i="1">
                            <a:effectLst/>
                            <a:latin typeface="Cambria Math"/>
                            <a:ea typeface="Calibri"/>
                            <a:cs typeface="Times New Roman"/>
                          </a:rPr>
                          <m:t>≤∞</m:t>
                        </m:r>
                      </m:e>
                    </m:d>
                    <m:r>
                      <a:rPr lang="en-US" sz="2400" i="1">
                        <a:effectLst/>
                        <a:latin typeface="Cambria Math"/>
                        <a:ea typeface="Calibri"/>
                        <a:cs typeface="Times New Roman"/>
                      </a:rPr>
                      <m:t>=</m:t>
                    </m:r>
                    <m:nary>
                      <m:naryPr>
                        <m:limLoc m:val="subSup"/>
                        <m:ctrlPr>
                          <a:rPr lang="en-US" sz="2400" i="1">
                            <a:effectLst/>
                            <a:latin typeface="Cambria Math"/>
                            <a:ea typeface="Calibri"/>
                            <a:cs typeface="Times New Roman"/>
                          </a:rPr>
                        </m:ctrlPr>
                      </m:naryPr>
                      <m:sub>
                        <m:r>
                          <a:rPr lang="en-US" sz="2400" i="1">
                            <a:effectLst/>
                            <a:latin typeface="Cambria Math"/>
                            <a:ea typeface="Calibri"/>
                            <a:cs typeface="Times New Roman"/>
                          </a:rPr>
                          <m:t>𝑐</m:t>
                        </m:r>
                      </m:sub>
                      <m:sup>
                        <m:r>
                          <a:rPr lang="en-US" sz="2400" i="1">
                            <a:effectLst/>
                            <a:latin typeface="Cambria Math"/>
                            <a:ea typeface="Calibri"/>
                            <a:cs typeface="Times New Roman"/>
                          </a:rPr>
                          <m:t>𝑑</m:t>
                        </m:r>
                      </m:sup>
                      <m:e>
                        <m:nary>
                          <m:naryPr>
                            <m:limLoc m:val="subSup"/>
                            <m:ctrlPr>
                              <a:rPr lang="en-US" sz="2400" i="1">
                                <a:effectLst/>
                                <a:latin typeface="Cambria Math"/>
                                <a:ea typeface="Times New Roman"/>
                                <a:cs typeface="Times New Roman"/>
                              </a:rPr>
                            </m:ctrlPr>
                          </m:naryPr>
                          <m:sub>
                            <m:r>
                              <a:rPr lang="en-US" sz="2400" i="1">
                                <a:effectLst/>
                                <a:latin typeface="Cambria Math"/>
                                <a:ea typeface="Times New Roman"/>
                                <a:cs typeface="Times New Roman"/>
                              </a:rPr>
                              <m:t>−∞</m:t>
                            </m:r>
                          </m:sub>
                          <m:sup>
                            <m:r>
                              <a:rPr lang="en-US" sz="2400" i="1">
                                <a:effectLst/>
                                <a:latin typeface="Cambria Math"/>
                                <a:ea typeface="Times New Roman"/>
                                <a:cs typeface="Times New Roman"/>
                              </a:rPr>
                              <m:t>∞</m:t>
                            </m:r>
                          </m:sup>
                          <m:e>
                            <m:r>
                              <a:rPr lang="en-US" sz="2400" i="1">
                                <a:effectLst/>
                                <a:latin typeface="Cambria Math"/>
                                <a:ea typeface="Calibri"/>
                                <a:cs typeface="Times New Roman"/>
                              </a:rPr>
                              <m:t>𝑓</m:t>
                            </m:r>
                            <m:d>
                              <m:dPr>
                                <m:ctrlPr>
                                  <a:rPr lang="en-US" sz="2400" i="1">
                                    <a:effectLst/>
                                    <a:latin typeface="Cambria Math"/>
                                    <a:ea typeface="Calibri"/>
                                    <a:cs typeface="Times New Roman"/>
                                  </a:rPr>
                                </m:ctrlPr>
                              </m:dPr>
                              <m:e>
                                <m:r>
                                  <a:rPr lang="en-US" sz="2400" i="1">
                                    <a:effectLst/>
                                    <a:latin typeface="Cambria Math"/>
                                    <a:ea typeface="Calibri"/>
                                    <a:cs typeface="Times New Roman"/>
                                  </a:rPr>
                                  <m:t>𝑥</m:t>
                                </m:r>
                                <m:r>
                                  <a:rPr lang="en-US" sz="2400" i="1">
                                    <a:effectLst/>
                                    <a:latin typeface="Cambria Math"/>
                                    <a:ea typeface="Calibri"/>
                                    <a:cs typeface="Times New Roman"/>
                                  </a:rPr>
                                  <m:t>, </m:t>
                                </m:r>
                                <m:r>
                                  <a:rPr lang="en-US" sz="2400" i="1">
                                    <a:effectLst/>
                                    <a:latin typeface="Cambria Math"/>
                                    <a:ea typeface="Calibri"/>
                                    <a:cs typeface="Times New Roman"/>
                                  </a:rPr>
                                  <m:t>𝑦</m:t>
                                </m:r>
                              </m:e>
                            </m:d>
                            <m:box>
                              <m:boxPr>
                                <m:diff m:val="on"/>
                                <m:ctrlPr>
                                  <a:rPr lang="en-US" sz="2400" i="1">
                                    <a:effectLst/>
                                    <a:latin typeface="Cambria Math"/>
                                    <a:ea typeface="Calibri"/>
                                    <a:cs typeface="Times New Roman"/>
                                  </a:rPr>
                                </m:ctrlPr>
                              </m:boxPr>
                              <m:e>
                                <m:r>
                                  <a:rPr lang="en-US" sz="2400" i="1">
                                    <a:effectLst/>
                                    <a:latin typeface="Cambria Math"/>
                                    <a:ea typeface="Calibri"/>
                                    <a:cs typeface="Times New Roman"/>
                                  </a:rPr>
                                  <m:t>𝑑𝑦</m:t>
                                </m:r>
                                <m:box>
                                  <m:boxPr>
                                    <m:diff m:val="on"/>
                                    <m:ctrlPr>
                                      <a:rPr lang="en-US" sz="2400" i="1">
                                        <a:effectLst/>
                                        <a:latin typeface="Cambria Math"/>
                                        <a:ea typeface="Calibri"/>
                                        <a:cs typeface="Times New Roman"/>
                                      </a:rPr>
                                    </m:ctrlPr>
                                  </m:boxPr>
                                  <m:e>
                                    <m:r>
                                      <a:rPr lang="en-US" sz="2400" i="1">
                                        <a:effectLst/>
                                        <a:latin typeface="Cambria Math"/>
                                        <a:ea typeface="Calibri"/>
                                        <a:cs typeface="Times New Roman"/>
                                      </a:rPr>
                                      <m:t>𝑑𝑥</m:t>
                                    </m:r>
                                  </m:e>
                                </m:box>
                                <m:r>
                                  <a:rPr lang="en-US" sz="2400" i="1">
                                    <a:effectLst/>
                                    <a:latin typeface="Cambria Math"/>
                                    <a:ea typeface="Calibri"/>
                                    <a:cs typeface="Times New Roman"/>
                                  </a:rPr>
                                  <m:t>=</m:t>
                                </m:r>
                              </m:e>
                            </m:box>
                          </m:e>
                        </m:nary>
                      </m:e>
                    </m:nary>
                    <m:nary>
                      <m:naryPr>
                        <m:limLoc m:val="undOvr"/>
                        <m:ctrlPr>
                          <a:rPr lang="en-US" sz="2400" i="1">
                            <a:effectLst/>
                            <a:latin typeface="Cambria Math"/>
                            <a:ea typeface="Times New Roman"/>
                            <a:cs typeface="Times New Roman"/>
                          </a:rPr>
                        </m:ctrlPr>
                      </m:naryPr>
                      <m:sub>
                        <m:r>
                          <a:rPr lang="en-US" sz="2400" i="1">
                            <a:effectLst/>
                            <a:latin typeface="Cambria Math"/>
                            <a:ea typeface="Times New Roman"/>
                            <a:cs typeface="Times New Roman"/>
                          </a:rPr>
                          <m:t>𝑐</m:t>
                        </m:r>
                      </m:sub>
                      <m:sup>
                        <m:r>
                          <a:rPr lang="en-US" sz="2400" i="1">
                            <a:effectLst/>
                            <a:latin typeface="Cambria Math"/>
                            <a:ea typeface="Times New Roman"/>
                            <a:cs typeface="Times New Roman"/>
                          </a:rPr>
                          <m:t>𝑑</m:t>
                        </m:r>
                      </m:sup>
                      <m:e>
                        <m:r>
                          <a:rPr lang="en-US" sz="2400" i="1">
                            <a:effectLst/>
                            <a:latin typeface="Cambria Math"/>
                            <a:ea typeface="Calibri"/>
                            <a:cs typeface="Times New Roman"/>
                          </a:rPr>
                          <m:t>𝑓</m:t>
                        </m:r>
                        <m:d>
                          <m:dPr>
                            <m:ctrlPr>
                              <a:rPr lang="en-US" sz="2400" i="1">
                                <a:effectLst/>
                                <a:latin typeface="Cambria Math"/>
                                <a:ea typeface="Calibri"/>
                                <a:cs typeface="Times New Roman"/>
                              </a:rPr>
                            </m:ctrlPr>
                          </m:dPr>
                          <m:e>
                            <m:r>
                              <a:rPr lang="en-US" sz="2400" i="1">
                                <a:effectLst/>
                                <a:latin typeface="Cambria Math"/>
                                <a:ea typeface="Calibri"/>
                                <a:cs typeface="Times New Roman"/>
                              </a:rPr>
                              <m:t>𝑥</m:t>
                            </m:r>
                          </m:e>
                        </m:d>
                      </m:e>
                    </m:nary>
                    <m:box>
                      <m:boxPr>
                        <m:diff m:val="on"/>
                        <m:ctrlPr>
                          <a:rPr lang="en-US" sz="2400" i="1">
                            <a:effectLst/>
                            <a:latin typeface="Cambria Math"/>
                            <a:ea typeface="Times New Roman"/>
                            <a:cs typeface="Times New Roman"/>
                          </a:rPr>
                        </m:ctrlPr>
                      </m:boxPr>
                      <m:e>
                        <m:r>
                          <a:rPr lang="en-US" sz="2400" i="1">
                            <a:effectLst/>
                            <a:latin typeface="Cambria Math"/>
                            <a:ea typeface="Calibri"/>
                            <a:cs typeface="Times New Roman"/>
                          </a:rPr>
                          <m:t>𝑑𝑥</m:t>
                        </m:r>
                      </m:e>
                    </m:box>
                  </m:oMath>
                </a14:m>
                <a:endParaRPr lang="en-US" sz="2400" dirty="0">
                  <a:ea typeface="Calibri"/>
                  <a:cs typeface="Times New Roman"/>
                </a:endParaRPr>
              </a:p>
            </p:txBody>
          </p:sp>
        </mc:Choice>
        <mc:Fallback>
          <p:sp>
            <p:nvSpPr>
              <p:cNvPr id="2" name="Rectangle 1"/>
              <p:cNvSpPr>
                <a:spLocks noRot="1" noChangeAspect="1" noMove="1" noResize="1" noEditPoints="1" noAdjustHandles="1" noChangeArrowheads="1" noChangeShapeType="1" noTextEdit="1"/>
              </p:cNvSpPr>
              <p:nvPr/>
            </p:nvSpPr>
            <p:spPr>
              <a:xfrm>
                <a:off x="228600" y="294296"/>
                <a:ext cx="8763000" cy="6061468"/>
              </a:xfrm>
              <a:prstGeom prst="rect">
                <a:avLst/>
              </a:prstGeom>
              <a:blipFill rotWithShape="1">
                <a:blip r:embed="rId2"/>
                <a:stretch>
                  <a:fillRect l="-1113" r="-1879" b="-503"/>
                </a:stretch>
              </a:blipFill>
            </p:spPr>
            <p:txBody>
              <a:bodyPr/>
              <a:lstStyle/>
              <a:p>
                <a:r>
                  <a:rPr lang="en-US">
                    <a:noFill/>
                  </a:rPr>
                  <a:t> </a:t>
                </a:r>
              </a:p>
            </p:txBody>
          </p:sp>
        </mc:Fallback>
      </mc:AlternateContent>
    </p:spTree>
    <p:extLst>
      <p:ext uri="{BB962C8B-B14F-4D97-AF65-F5344CB8AC3E}">
        <p14:creationId xmlns:p14="http://schemas.microsoft.com/office/powerpoint/2010/main" xmlns="" val="41389639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graphicFrame>
            <p:nvGraphicFramePr>
              <p:cNvPr id="4" name="Table 3"/>
              <p:cNvGraphicFramePr>
                <a:graphicFrameLocks noGrp="1"/>
              </p:cNvGraphicFramePr>
              <p:nvPr>
                <p:extLst>
                  <p:ext uri="{D42A27DB-BD31-4B8C-83A1-F6EECF244321}">
                    <p14:modId xmlns:p14="http://schemas.microsoft.com/office/powerpoint/2010/main" val="3475167136"/>
                  </p:ext>
                </p:extLst>
              </p:nvPr>
            </p:nvGraphicFramePr>
            <p:xfrm>
              <a:off x="1219199" y="1371599"/>
              <a:ext cx="4562476" cy="2133600"/>
            </p:xfrm>
            <a:graphic>
              <a:graphicData uri="http://schemas.openxmlformats.org/drawingml/2006/table">
                <a:tbl>
                  <a:tblPr firstRow="1" firstCol="1" bandRow="1"/>
                  <a:tblGrid>
                    <a:gridCol w="1006525"/>
                    <a:gridCol w="759595"/>
                    <a:gridCol w="883060"/>
                    <a:gridCol w="1030236"/>
                    <a:gridCol w="883060"/>
                  </a:tblGrid>
                  <a:tr h="426720">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Y|X</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0</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1</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2</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200" i="1">
                                    <a:effectLst/>
                                    <a:latin typeface="Cambria Math"/>
                                    <a:ea typeface="Calibri"/>
                                    <a:cs typeface="Times New Roman"/>
                                  </a:rPr>
                                  <m:t>𝑃</m:t>
                                </m:r>
                                <m:d>
                                  <m:dPr>
                                    <m:ctrlPr>
                                      <a:rPr lang="en-US" sz="1200" i="1">
                                        <a:effectLst/>
                                        <a:latin typeface="Cambria Math"/>
                                        <a:ea typeface="Calibri"/>
                                        <a:cs typeface="Times New Roman"/>
                                      </a:rPr>
                                    </m:ctrlPr>
                                  </m:dPr>
                                  <m:e>
                                    <m:sSub>
                                      <m:sSubPr>
                                        <m:ctrlPr>
                                          <a:rPr lang="en-US" sz="1200" i="1">
                                            <a:effectLst/>
                                            <a:latin typeface="Cambria Math"/>
                                            <a:ea typeface="Calibri"/>
                                            <a:cs typeface="Times New Roman"/>
                                          </a:rPr>
                                        </m:ctrlPr>
                                      </m:sSubPr>
                                      <m:e>
                                        <m:r>
                                          <a:rPr lang="en-US" sz="1200" i="1">
                                            <a:effectLst/>
                                            <a:latin typeface="Cambria Math"/>
                                            <a:ea typeface="Calibri"/>
                                            <a:cs typeface="Times New Roman"/>
                                          </a:rPr>
                                          <m:t>𝑥</m:t>
                                        </m:r>
                                      </m:e>
                                      <m:sub>
                                        <m:r>
                                          <a:rPr lang="en-US" sz="1200" i="1">
                                            <a:effectLst/>
                                            <a:latin typeface="Cambria Math"/>
                                            <a:ea typeface="Calibri"/>
                                            <a:cs typeface="Times New Roman"/>
                                          </a:rPr>
                                          <m:t>𝑖</m:t>
                                        </m:r>
                                      </m:sub>
                                    </m:sSub>
                                  </m:e>
                                </m:d>
                              </m:oMath>
                            </m:oMathPara>
                          </a14:m>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6720">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0</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0.25</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0.15</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0.1</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0.50</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6720">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1</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0.1</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0.08</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0.1</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0.28</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6720">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2</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0.05</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0.07</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0.1</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effectLst/>
                              <a:latin typeface="Book Antiqua"/>
                              <a:ea typeface="Times New Roman"/>
                              <a:cs typeface="Times New Roman"/>
                            </a:rPr>
                            <a:t>0.22</a:t>
                          </a:r>
                          <a:endParaRPr lang="en-US"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6720">
                    <a:tc>
                      <a:txBody>
                        <a:bodyPr/>
                        <a:lstStyle/>
                        <a:p>
                          <a:pPr marL="0" marR="0" algn="just">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200" i="1">
                                    <a:effectLst/>
                                    <a:latin typeface="Cambria Math"/>
                                    <a:ea typeface="Calibri"/>
                                    <a:cs typeface="Times New Roman"/>
                                  </a:rPr>
                                  <m:t>𝑃</m:t>
                                </m:r>
                                <m:d>
                                  <m:dPr>
                                    <m:ctrlPr>
                                      <a:rPr lang="en-US" sz="1200" i="1">
                                        <a:effectLst/>
                                        <a:latin typeface="Cambria Math"/>
                                        <a:ea typeface="Calibri"/>
                                        <a:cs typeface="Times New Roman"/>
                                      </a:rPr>
                                    </m:ctrlPr>
                                  </m:dPr>
                                  <m:e>
                                    <m:sSub>
                                      <m:sSubPr>
                                        <m:ctrlPr>
                                          <a:rPr lang="en-US" sz="1200" i="1">
                                            <a:effectLst/>
                                            <a:latin typeface="Cambria Math"/>
                                            <a:ea typeface="Calibri"/>
                                            <a:cs typeface="Times New Roman"/>
                                          </a:rPr>
                                        </m:ctrlPr>
                                      </m:sSubPr>
                                      <m:e>
                                        <m:r>
                                          <a:rPr lang="en-US" sz="1200" i="1">
                                            <a:effectLst/>
                                            <a:latin typeface="Cambria Math"/>
                                            <a:ea typeface="Calibri"/>
                                            <a:cs typeface="Times New Roman"/>
                                          </a:rPr>
                                          <m:t>𝑦</m:t>
                                        </m:r>
                                      </m:e>
                                      <m:sub>
                                        <m:r>
                                          <a:rPr lang="en-US" sz="1200" i="1">
                                            <a:effectLst/>
                                            <a:latin typeface="Cambria Math"/>
                                            <a:ea typeface="Calibri"/>
                                            <a:cs typeface="Times New Roman"/>
                                          </a:rPr>
                                          <m:t>𝑖</m:t>
                                        </m:r>
                                      </m:sub>
                                    </m:sSub>
                                  </m:e>
                                </m:d>
                              </m:oMath>
                            </m:oMathPara>
                          </a14:m>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0.40</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0.30</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0.30</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effectLst/>
                              <a:latin typeface="Book Antiqua"/>
                              <a:ea typeface="Times New Roman"/>
                              <a:cs typeface="Times New Roman"/>
                            </a:rPr>
                            <a:t>1</a:t>
                          </a:r>
                          <a:endParaRPr lang="en-US"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Choice>
        <mc:Fallback>
          <p:graphicFrame>
            <p:nvGraphicFramePr>
              <p:cNvPr id="4" name="Table 3"/>
              <p:cNvGraphicFramePr>
                <a:graphicFrameLocks noGrp="1"/>
              </p:cNvGraphicFramePr>
              <p:nvPr>
                <p:extLst>
                  <p:ext uri="{D42A27DB-BD31-4B8C-83A1-F6EECF244321}">
                    <p14:modId xmlns:p14="http://schemas.microsoft.com/office/powerpoint/2010/main" xmlns="" val="3475167136"/>
                  </p:ext>
                </p:extLst>
              </p:nvPr>
            </p:nvGraphicFramePr>
            <p:xfrm>
              <a:off x="1219199" y="1371599"/>
              <a:ext cx="4562476" cy="2133600"/>
            </p:xfrm>
            <a:graphic>
              <a:graphicData uri="http://schemas.openxmlformats.org/drawingml/2006/table">
                <a:tbl>
                  <a:tblPr firstRow="1" firstCol="1" bandRow="1"/>
                  <a:tblGrid>
                    <a:gridCol w="1006525"/>
                    <a:gridCol w="759595"/>
                    <a:gridCol w="883060"/>
                    <a:gridCol w="1030236"/>
                    <a:gridCol w="883060"/>
                  </a:tblGrid>
                  <a:tr h="426720">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Y|X</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0</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1</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2</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1">
                          <a:blip r:embed="rId2"/>
                          <a:stretch>
                            <a:fillRect l="-415862" t="-5714" r="-690" b="-400000"/>
                          </a:stretch>
                        </a:blipFill>
                      </a:tcPr>
                    </a:tc>
                  </a:tr>
                  <a:tr h="426720">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0</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0.25</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0.15</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0.1</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0.50</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6720">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1</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0.1</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0.08</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0.1</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0.28</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6720">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2</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0.05</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0.07</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0.1</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effectLst/>
                              <a:latin typeface="Book Antiqua"/>
                              <a:ea typeface="Times New Roman"/>
                              <a:cs typeface="Times New Roman"/>
                            </a:rPr>
                            <a:t>0.22</a:t>
                          </a:r>
                          <a:endParaRPr lang="en-US"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6720">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1">
                          <a:blip r:embed="rId2"/>
                          <a:stretch>
                            <a:fillRect t="-405714" r="-353939"/>
                          </a:stretch>
                        </a:blipFill>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0.40</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0.30</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0.30</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effectLst/>
                              <a:latin typeface="Book Antiqua"/>
                              <a:ea typeface="Times New Roman"/>
                              <a:cs typeface="Times New Roman"/>
                            </a:rPr>
                            <a:t>1</a:t>
                          </a:r>
                          <a:endParaRPr lang="en-US"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Fallback>
      </mc:AlternateContent>
      <p:sp>
        <p:nvSpPr>
          <p:cNvPr id="5" name="Rectangle 2"/>
          <p:cNvSpPr>
            <a:spLocks noChangeArrowheads="1"/>
          </p:cNvSpPr>
          <p:nvPr/>
        </p:nvSpPr>
        <p:spPr bwMode="auto">
          <a:xfrm>
            <a:off x="776748" y="101025"/>
            <a:ext cx="6343650" cy="59554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Book Antiqua" pitchFamily="18" charset="0"/>
                <a:ea typeface="Times New Roman" pitchFamily="18" charset="0"/>
                <a:cs typeface="Times New Roman" pitchFamily="18" charset="0"/>
              </a:rPr>
              <a:t>Example</a:t>
            </a:r>
            <a:r>
              <a:rPr kumimoji="0" lang="en-US" sz="2400" b="0" i="0" u="none" strike="noStrike" cap="none" normalizeH="0" baseline="0" dirty="0" smtClean="0">
                <a:ln>
                  <a:noFill/>
                </a:ln>
                <a:solidFill>
                  <a:schemeClr val="tx1"/>
                </a:solidFill>
                <a:effectLst/>
                <a:latin typeface="Book Antiqua" pitchFamily="18" charset="0"/>
                <a:ea typeface="Times New Roman" pitchFamily="18" charset="0"/>
                <a:cs typeface="Times New Roman" pitchFamily="18" charset="0"/>
              </a:rPr>
              <a:t>: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sz="2400" b="0" i="0" u="none" strike="noStrike" cap="none" normalizeH="0" baseline="0" dirty="0" smtClean="0">
                <a:ln>
                  <a:noFill/>
                </a:ln>
                <a:solidFill>
                  <a:schemeClr val="tx1"/>
                </a:solidFill>
                <a:effectLst/>
                <a:latin typeface="Book Antiqua" pitchFamily="18" charset="0"/>
                <a:ea typeface="Times New Roman" pitchFamily="18" charset="0"/>
                <a:cs typeface="Times New Roman" pitchFamily="18" charset="0"/>
              </a:rPr>
              <a:t>let (</a:t>
            </a:r>
            <a:r>
              <a:rPr kumimoji="0" lang="en-US" sz="2400" b="0" i="0" u="none" strike="noStrike" cap="none" normalizeH="0" baseline="0" dirty="0" err="1" smtClean="0">
                <a:ln>
                  <a:noFill/>
                </a:ln>
                <a:solidFill>
                  <a:schemeClr val="tx1"/>
                </a:solidFill>
                <a:effectLst/>
                <a:latin typeface="Book Antiqua" pitchFamily="18" charset="0"/>
                <a:ea typeface="Times New Roman" pitchFamily="18" charset="0"/>
                <a:cs typeface="Times New Roman" pitchFamily="18" charset="0"/>
              </a:rPr>
              <a:t>x,y</a:t>
            </a:r>
            <a:r>
              <a:rPr kumimoji="0" lang="en-US" sz="2400" b="0" i="0" u="none" strike="noStrike" cap="none" normalizeH="0" baseline="0" dirty="0" smtClean="0">
                <a:ln>
                  <a:noFill/>
                </a:ln>
                <a:solidFill>
                  <a:schemeClr val="tx1"/>
                </a:solidFill>
                <a:effectLst/>
                <a:latin typeface="Book Antiqua" pitchFamily="18" charset="0"/>
                <a:ea typeface="Times New Roman" pitchFamily="18" charset="0"/>
                <a:cs typeface="Times New Roman" pitchFamily="18" charset="0"/>
              </a:rPr>
              <a:t>) be the joint probability function given by</a:t>
            </a:r>
          </a:p>
          <a:p>
            <a:pPr marL="0" marR="0" lvl="0" indent="0" algn="just" defTabSz="914400" rtl="0" eaLnBrk="0" fontAlgn="base" latinLnBrk="0" hangingPunct="0">
              <a:lnSpc>
                <a:spcPct val="100000"/>
              </a:lnSpc>
              <a:spcBef>
                <a:spcPct val="0"/>
              </a:spcBef>
              <a:spcAft>
                <a:spcPct val="0"/>
              </a:spcAft>
              <a:buClrTx/>
              <a:buSzTx/>
              <a:buFontTx/>
              <a:buAutoNum type="arabicPeriod"/>
              <a:tabLst/>
            </a:pPr>
            <a:endParaRPr lang="en-US" sz="2400" dirty="0" smtClean="0">
              <a:latin typeface="Book Antiqua"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endParaRPr kumimoji="0" lang="en-US" sz="2400" b="0" i="0" u="none" strike="noStrike" cap="none" normalizeH="0" baseline="0" dirty="0">
              <a:ln>
                <a:noFill/>
              </a:ln>
              <a:solidFill>
                <a:schemeClr val="tx1"/>
              </a:solidFill>
              <a:effectLst/>
              <a:latin typeface="Book Antiqua"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endParaRPr lang="en-US" sz="2400" dirty="0" smtClean="0">
              <a:latin typeface="Book Antiqua"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endParaRPr kumimoji="0" lang="en-US" sz="2400" b="0" i="0" u="none" strike="noStrike" cap="none" normalizeH="0" baseline="0" dirty="0">
              <a:ln>
                <a:noFill/>
              </a:ln>
              <a:solidFill>
                <a:schemeClr val="tx1"/>
              </a:solidFill>
              <a:effectLst/>
              <a:latin typeface="Book Antiqua"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tabLst/>
            </a:pPr>
            <a:endParaRPr lang="en-US" sz="2400" dirty="0">
              <a:latin typeface="Book Antiqua"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tabLst/>
            </a:pPr>
            <a:endParaRPr lang="en-US" sz="2400" dirty="0" smtClean="0">
              <a:latin typeface="Book Antiqua"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tabLst/>
            </a:pPr>
            <a:endParaRPr lang="en-US" sz="2400" dirty="0">
              <a:latin typeface="Book Antiqua"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tabLst/>
            </a:pPr>
            <a:endParaRPr lang="en-US" sz="2400" dirty="0" smtClean="0">
              <a:latin typeface="Book Antiqua"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tabLst/>
            </a:pPr>
            <a:endParaRPr lang="en-US" sz="2400" dirty="0">
              <a:latin typeface="Book Antiqua"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tabLst/>
            </a:pPr>
            <a:endParaRPr lang="en-US" sz="2400" dirty="0" smtClean="0">
              <a:latin typeface="Book Antiqua"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tabLst/>
            </a:pPr>
            <a:endParaRPr lang="en-US" sz="2400" dirty="0">
              <a:latin typeface="Book Antiqua"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Book Antiqua" pitchFamily="18" charset="0"/>
                <a:ea typeface="Times New Roman" pitchFamily="18" charset="0"/>
                <a:cs typeface="Times New Roman" pitchFamily="18" charset="0"/>
              </a:rPr>
              <a:t>Find the marginal distribution function of X and Y</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17009571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graphicFrame>
            <p:nvGraphicFramePr>
              <p:cNvPr id="2" name="Table 1"/>
              <p:cNvGraphicFramePr>
                <a:graphicFrameLocks noGrp="1"/>
              </p:cNvGraphicFramePr>
              <p:nvPr>
                <p:extLst>
                  <p:ext uri="{D42A27DB-BD31-4B8C-83A1-F6EECF244321}">
                    <p14:modId xmlns:p14="http://schemas.microsoft.com/office/powerpoint/2010/main" val="2449079898"/>
                  </p:ext>
                </p:extLst>
              </p:nvPr>
            </p:nvGraphicFramePr>
            <p:xfrm>
              <a:off x="2590800" y="533400"/>
              <a:ext cx="5410200" cy="1818384"/>
            </p:xfrm>
            <a:graphic>
              <a:graphicData uri="http://schemas.openxmlformats.org/drawingml/2006/table">
                <a:tbl>
                  <a:tblPr firstRow="1" firstCol="1" bandRow="1"/>
                  <a:tblGrid>
                    <a:gridCol w="1396181"/>
                    <a:gridCol w="1047135"/>
                    <a:gridCol w="1030653"/>
                    <a:gridCol w="976357"/>
                    <a:gridCol w="959874"/>
                  </a:tblGrid>
                  <a:tr h="909192">
                    <a:tc>
                      <a:txBody>
                        <a:bodyPr/>
                        <a:lstStyle/>
                        <a:p>
                          <a:pPr marL="0" marR="0" algn="just">
                            <a:lnSpc>
                              <a:spcPct val="115000"/>
                            </a:lnSpc>
                            <a:spcBef>
                              <a:spcPts val="0"/>
                            </a:spcBef>
                            <a:spcAft>
                              <a:spcPts val="0"/>
                            </a:spcAft>
                          </a:pPr>
                          <a:r>
                            <a:rPr lang="en-US" sz="1200" dirty="0">
                              <a:effectLst/>
                              <a:latin typeface="Book Antiqua"/>
                              <a:ea typeface="Times New Roman"/>
                              <a:cs typeface="Times New Roman"/>
                            </a:rPr>
                            <a:t>X=</a:t>
                          </a:r>
                          <a14:m>
                            <m:oMath xmlns:m="http://schemas.openxmlformats.org/officeDocument/2006/math">
                              <m:sSub>
                                <m:sSubPr>
                                  <m:ctrlPr>
                                    <a:rPr lang="en-US" sz="1200" i="1">
                                      <a:effectLst/>
                                      <a:latin typeface="Cambria Math"/>
                                      <a:ea typeface="Calibri"/>
                                      <a:cs typeface="Times New Roman"/>
                                    </a:rPr>
                                  </m:ctrlPr>
                                </m:sSubPr>
                                <m:e>
                                  <m:r>
                                    <a:rPr lang="en-US" sz="1200" i="1">
                                      <a:effectLst/>
                                      <a:latin typeface="Cambria Math"/>
                                      <a:ea typeface="Calibri"/>
                                      <a:cs typeface="Times New Roman"/>
                                    </a:rPr>
                                    <m:t>𝑥</m:t>
                                  </m:r>
                                </m:e>
                                <m:sub>
                                  <m:r>
                                    <a:rPr lang="en-US" sz="1200" i="1">
                                      <a:effectLst/>
                                      <a:latin typeface="Cambria Math"/>
                                      <a:ea typeface="Calibri"/>
                                      <a:cs typeface="Times New Roman"/>
                                    </a:rPr>
                                    <m:t>𝑖</m:t>
                                  </m:r>
                                </m:sub>
                              </m:sSub>
                            </m:oMath>
                          </a14:m>
                          <a:endParaRPr lang="en-US" sz="1100" dirty="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0</a:t>
                          </a:r>
                          <a:endParaRPr lang="en-US" sz="110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1</a:t>
                          </a:r>
                          <a:endParaRPr lang="en-US" sz="110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2</a:t>
                          </a:r>
                          <a:endParaRPr lang="en-US" sz="110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Total</a:t>
                          </a:r>
                          <a:endParaRPr lang="en-US" sz="110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09192">
                    <a:tc>
                      <a:txBody>
                        <a:bodyPr/>
                        <a:lstStyle/>
                        <a:p>
                          <a:pPr marL="0" marR="0" algn="just">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200" i="1">
                                    <a:effectLst/>
                                    <a:latin typeface="Cambria Math"/>
                                    <a:ea typeface="Calibri"/>
                                    <a:cs typeface="Times New Roman"/>
                                  </a:rPr>
                                  <m:t>𝑃</m:t>
                                </m:r>
                                <m:d>
                                  <m:dPr>
                                    <m:ctrlPr>
                                      <a:rPr lang="en-US" sz="1200" i="1">
                                        <a:effectLst/>
                                        <a:latin typeface="Cambria Math"/>
                                        <a:ea typeface="Calibri"/>
                                        <a:cs typeface="Times New Roman"/>
                                      </a:rPr>
                                    </m:ctrlPr>
                                  </m:dPr>
                                  <m:e>
                                    <m:r>
                                      <a:rPr lang="en-US" sz="1200" i="1">
                                        <a:effectLst/>
                                        <a:latin typeface="Cambria Math"/>
                                        <a:ea typeface="Calibri"/>
                                        <a:cs typeface="Times New Roman"/>
                                      </a:rPr>
                                      <m:t>𝑋</m:t>
                                    </m:r>
                                    <m:r>
                                      <a:rPr lang="en-US" sz="1200" i="1">
                                        <a:effectLst/>
                                        <a:latin typeface="Cambria Math"/>
                                        <a:ea typeface="Calibri"/>
                                        <a:cs typeface="Times New Roman"/>
                                      </a:rPr>
                                      <m:t>=</m:t>
                                    </m:r>
                                    <m:sSub>
                                      <m:sSubPr>
                                        <m:ctrlPr>
                                          <a:rPr lang="en-US" sz="1200" i="1">
                                            <a:effectLst/>
                                            <a:latin typeface="Cambria Math"/>
                                            <a:ea typeface="Calibri"/>
                                            <a:cs typeface="Times New Roman"/>
                                          </a:rPr>
                                        </m:ctrlPr>
                                      </m:sSubPr>
                                      <m:e>
                                        <m:r>
                                          <a:rPr lang="en-US" sz="1200" i="1">
                                            <a:effectLst/>
                                            <a:latin typeface="Cambria Math"/>
                                            <a:ea typeface="Calibri"/>
                                            <a:cs typeface="Times New Roman"/>
                                          </a:rPr>
                                          <m:t>𝑥</m:t>
                                        </m:r>
                                      </m:e>
                                      <m:sub>
                                        <m:r>
                                          <a:rPr lang="en-US" sz="1200" i="1">
                                            <a:effectLst/>
                                            <a:latin typeface="Cambria Math"/>
                                            <a:ea typeface="Calibri"/>
                                            <a:cs typeface="Times New Roman"/>
                                          </a:rPr>
                                          <m:t>𝑖</m:t>
                                        </m:r>
                                      </m:sub>
                                    </m:sSub>
                                  </m:e>
                                </m:d>
                              </m:oMath>
                            </m:oMathPara>
                          </a14:m>
                          <a:endParaRPr lang="en-US" sz="110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0.40</a:t>
                          </a:r>
                          <a:endParaRPr lang="en-US" sz="110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0.30</a:t>
                          </a:r>
                          <a:endParaRPr lang="en-US" sz="110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0.30</a:t>
                          </a:r>
                          <a:endParaRPr lang="en-US" sz="110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effectLst/>
                              <a:latin typeface="Book Antiqua"/>
                              <a:ea typeface="Times New Roman"/>
                              <a:cs typeface="Times New Roman"/>
                            </a:rPr>
                            <a:t>1</a:t>
                          </a:r>
                          <a:endParaRPr lang="en-US" sz="1100" dirty="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Choice>
        <mc:Fallback>
          <p:graphicFrame>
            <p:nvGraphicFramePr>
              <p:cNvPr id="2" name="Table 1"/>
              <p:cNvGraphicFramePr>
                <a:graphicFrameLocks noGrp="1"/>
              </p:cNvGraphicFramePr>
              <p:nvPr>
                <p:extLst>
                  <p:ext uri="{D42A27DB-BD31-4B8C-83A1-F6EECF244321}">
                    <p14:modId xmlns:p14="http://schemas.microsoft.com/office/powerpoint/2010/main" xmlns="" val="2449079898"/>
                  </p:ext>
                </p:extLst>
              </p:nvPr>
            </p:nvGraphicFramePr>
            <p:xfrm>
              <a:off x="2590800" y="533400"/>
              <a:ext cx="5410200" cy="1818384"/>
            </p:xfrm>
            <a:graphic>
              <a:graphicData uri="http://schemas.openxmlformats.org/drawingml/2006/table">
                <a:tbl>
                  <a:tblPr firstRow="1" firstCol="1" bandRow="1"/>
                  <a:tblGrid>
                    <a:gridCol w="1396181"/>
                    <a:gridCol w="1047135"/>
                    <a:gridCol w="1030653"/>
                    <a:gridCol w="976357"/>
                    <a:gridCol w="959874"/>
                  </a:tblGrid>
                  <a:tr h="909192">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1">
                          <a:blip r:embed="rId2"/>
                          <a:stretch>
                            <a:fillRect t="-3356" r="-287773" b="-100000"/>
                          </a:stretch>
                        </a:blipFill>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0</a:t>
                          </a:r>
                          <a:endParaRPr lang="en-US" sz="110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1</a:t>
                          </a:r>
                          <a:endParaRPr lang="en-US" sz="110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2</a:t>
                          </a:r>
                          <a:endParaRPr lang="en-US" sz="110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Total</a:t>
                          </a:r>
                          <a:endParaRPr lang="en-US" sz="110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09192">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1">
                          <a:blip r:embed="rId2"/>
                          <a:stretch>
                            <a:fillRect t="-103356" r="-287773"/>
                          </a:stretch>
                        </a:blipFill>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0.40</a:t>
                          </a:r>
                          <a:endParaRPr lang="en-US" sz="110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0.30</a:t>
                          </a:r>
                          <a:endParaRPr lang="en-US" sz="110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0.30</a:t>
                          </a:r>
                          <a:endParaRPr lang="en-US" sz="110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effectLst/>
                              <a:latin typeface="Book Antiqua"/>
                              <a:ea typeface="Times New Roman"/>
                              <a:cs typeface="Times New Roman"/>
                            </a:rPr>
                            <a:t>1</a:t>
                          </a:r>
                          <a:endParaRPr lang="en-US" sz="1100" dirty="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Fallback>
      </mc:AlternateContent>
      <mc:AlternateContent xmlns:mc="http://schemas.openxmlformats.org/markup-compatibility/2006">
        <mc:Choice xmlns:a14="http://schemas.microsoft.com/office/drawing/2010/main" xmlns="" Requires="a14">
          <p:graphicFrame>
            <p:nvGraphicFramePr>
              <p:cNvPr id="3" name="Table 2"/>
              <p:cNvGraphicFramePr>
                <a:graphicFrameLocks noGrp="1"/>
              </p:cNvGraphicFramePr>
              <p:nvPr>
                <p:extLst>
                  <p:ext uri="{D42A27DB-BD31-4B8C-83A1-F6EECF244321}">
                    <p14:modId xmlns:p14="http://schemas.microsoft.com/office/powerpoint/2010/main" val="1242020344"/>
                  </p:ext>
                </p:extLst>
              </p:nvPr>
            </p:nvGraphicFramePr>
            <p:xfrm>
              <a:off x="1705897" y="4953000"/>
              <a:ext cx="5609303" cy="1676400"/>
            </p:xfrm>
            <a:graphic>
              <a:graphicData uri="http://schemas.openxmlformats.org/drawingml/2006/table">
                <a:tbl>
                  <a:tblPr firstRow="1" firstCol="1" bandRow="1"/>
                  <a:tblGrid>
                    <a:gridCol w="1602658"/>
                    <a:gridCol w="1335549"/>
                    <a:gridCol w="767940"/>
                    <a:gridCol w="1001661"/>
                    <a:gridCol w="901495"/>
                  </a:tblGrid>
                  <a:tr h="838200">
                    <a:tc>
                      <a:txBody>
                        <a:bodyPr/>
                        <a:lstStyle/>
                        <a:p>
                          <a:pPr marL="0" marR="0" algn="just">
                            <a:lnSpc>
                              <a:spcPct val="115000"/>
                            </a:lnSpc>
                            <a:spcBef>
                              <a:spcPts val="0"/>
                            </a:spcBef>
                            <a:spcAft>
                              <a:spcPts val="0"/>
                            </a:spcAft>
                          </a:pPr>
                          <a:r>
                            <a:rPr lang="en-US" sz="1200" dirty="0">
                              <a:effectLst/>
                              <a:latin typeface="Book Antiqua"/>
                              <a:ea typeface="Times New Roman"/>
                              <a:cs typeface="Times New Roman"/>
                            </a:rPr>
                            <a:t>Y=</a:t>
                          </a:r>
                          <a14:m>
                            <m:oMath xmlns:m="http://schemas.openxmlformats.org/officeDocument/2006/math">
                              <m:sSub>
                                <m:sSubPr>
                                  <m:ctrlPr>
                                    <a:rPr lang="en-US" sz="1200" i="1">
                                      <a:effectLst/>
                                      <a:latin typeface="Cambria Math"/>
                                      <a:ea typeface="Calibri"/>
                                      <a:cs typeface="Times New Roman"/>
                                    </a:rPr>
                                  </m:ctrlPr>
                                </m:sSubPr>
                                <m:e>
                                  <m:r>
                                    <a:rPr lang="en-US" sz="1200" i="1">
                                      <a:effectLst/>
                                      <a:latin typeface="Cambria Math"/>
                                      <a:ea typeface="Calibri"/>
                                      <a:cs typeface="Times New Roman"/>
                                    </a:rPr>
                                    <m:t>𝑦</m:t>
                                  </m:r>
                                </m:e>
                                <m:sub>
                                  <m:r>
                                    <a:rPr lang="en-US" sz="1200" i="1">
                                      <a:effectLst/>
                                      <a:latin typeface="Cambria Math"/>
                                      <a:ea typeface="Calibri"/>
                                      <a:cs typeface="Times New Roman"/>
                                    </a:rPr>
                                    <m:t>𝑖</m:t>
                                  </m:r>
                                </m:sub>
                              </m:sSub>
                            </m:oMath>
                          </a14:m>
                          <a:endParaRPr lang="en-US" sz="1100" dirty="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0</a:t>
                          </a:r>
                          <a:endParaRPr lang="en-US" sz="110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1</a:t>
                          </a:r>
                          <a:endParaRPr lang="en-US" sz="110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2</a:t>
                          </a:r>
                          <a:endParaRPr lang="en-US" sz="110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Total</a:t>
                          </a:r>
                          <a:endParaRPr lang="en-US" sz="110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38200">
                    <a:tc>
                      <a:txBody>
                        <a:bodyPr/>
                        <a:lstStyle/>
                        <a:p>
                          <a:pPr marL="0" marR="0" algn="just">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200" i="1">
                                    <a:effectLst/>
                                    <a:latin typeface="Cambria Math"/>
                                    <a:ea typeface="Calibri"/>
                                    <a:cs typeface="Times New Roman"/>
                                  </a:rPr>
                                  <m:t>𝑃</m:t>
                                </m:r>
                                <m:d>
                                  <m:dPr>
                                    <m:ctrlPr>
                                      <a:rPr lang="en-US" sz="1200" i="1">
                                        <a:effectLst/>
                                        <a:latin typeface="Cambria Math"/>
                                        <a:ea typeface="Calibri"/>
                                        <a:cs typeface="Times New Roman"/>
                                      </a:rPr>
                                    </m:ctrlPr>
                                  </m:dPr>
                                  <m:e>
                                    <m:r>
                                      <a:rPr lang="en-US" sz="1200" i="1">
                                        <a:effectLst/>
                                        <a:latin typeface="Cambria Math"/>
                                        <a:ea typeface="Calibri"/>
                                        <a:cs typeface="Times New Roman"/>
                                      </a:rPr>
                                      <m:t>𝑌</m:t>
                                    </m:r>
                                    <m:r>
                                      <a:rPr lang="en-US" sz="1200" i="1">
                                        <a:effectLst/>
                                        <a:latin typeface="Cambria Math"/>
                                        <a:ea typeface="Calibri"/>
                                        <a:cs typeface="Times New Roman"/>
                                      </a:rPr>
                                      <m:t>=</m:t>
                                    </m:r>
                                    <m:sSub>
                                      <m:sSubPr>
                                        <m:ctrlPr>
                                          <a:rPr lang="en-US" sz="1200" i="1">
                                            <a:effectLst/>
                                            <a:latin typeface="Cambria Math"/>
                                            <a:ea typeface="Calibri"/>
                                            <a:cs typeface="Times New Roman"/>
                                          </a:rPr>
                                        </m:ctrlPr>
                                      </m:sSubPr>
                                      <m:e>
                                        <m:r>
                                          <a:rPr lang="en-US" sz="1200" i="1">
                                            <a:effectLst/>
                                            <a:latin typeface="Cambria Math"/>
                                            <a:ea typeface="Calibri"/>
                                            <a:cs typeface="Times New Roman"/>
                                          </a:rPr>
                                          <m:t>𝑦</m:t>
                                        </m:r>
                                      </m:e>
                                      <m:sub>
                                        <m:r>
                                          <a:rPr lang="en-US" sz="1200" i="1">
                                            <a:effectLst/>
                                            <a:latin typeface="Cambria Math"/>
                                            <a:ea typeface="Calibri"/>
                                            <a:cs typeface="Times New Roman"/>
                                          </a:rPr>
                                          <m:t>𝑖</m:t>
                                        </m:r>
                                      </m:sub>
                                    </m:sSub>
                                  </m:e>
                                </m:d>
                              </m:oMath>
                            </m:oMathPara>
                          </a14:m>
                          <a:endParaRPr lang="en-US" sz="110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0.50</a:t>
                          </a:r>
                          <a:endParaRPr lang="en-US" sz="110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effectLst/>
                              <a:latin typeface="Book Antiqua"/>
                              <a:ea typeface="Times New Roman"/>
                              <a:cs typeface="Times New Roman"/>
                            </a:rPr>
                            <a:t>0.28</a:t>
                          </a:r>
                          <a:endParaRPr lang="en-US" sz="1100" dirty="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0.22</a:t>
                          </a:r>
                          <a:endParaRPr lang="en-US" sz="110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effectLst/>
                              <a:latin typeface="Book Antiqua"/>
                              <a:ea typeface="Times New Roman"/>
                              <a:cs typeface="Times New Roman"/>
                            </a:rPr>
                            <a:t>1</a:t>
                          </a:r>
                          <a:endParaRPr lang="en-US" sz="1100" dirty="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Choice>
        <mc:Fallback>
          <p:graphicFrame>
            <p:nvGraphicFramePr>
              <p:cNvPr id="3" name="Table 2"/>
              <p:cNvGraphicFramePr>
                <a:graphicFrameLocks noGrp="1"/>
              </p:cNvGraphicFramePr>
              <p:nvPr>
                <p:extLst>
                  <p:ext uri="{D42A27DB-BD31-4B8C-83A1-F6EECF244321}">
                    <p14:modId xmlns:p14="http://schemas.microsoft.com/office/powerpoint/2010/main" xmlns="" val="1242020344"/>
                  </p:ext>
                </p:extLst>
              </p:nvPr>
            </p:nvGraphicFramePr>
            <p:xfrm>
              <a:off x="1705897" y="4953000"/>
              <a:ext cx="5609303" cy="1676400"/>
            </p:xfrm>
            <a:graphic>
              <a:graphicData uri="http://schemas.openxmlformats.org/drawingml/2006/table">
                <a:tbl>
                  <a:tblPr firstRow="1" firstCol="1" bandRow="1"/>
                  <a:tblGrid>
                    <a:gridCol w="1602658"/>
                    <a:gridCol w="1335549"/>
                    <a:gridCol w="767940"/>
                    <a:gridCol w="1001661"/>
                    <a:gridCol w="901495"/>
                  </a:tblGrid>
                  <a:tr h="838200">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1">
                          <a:blip r:embed="rId3"/>
                          <a:stretch>
                            <a:fillRect l="-380" t="-3623" r="-249810" b="-99275"/>
                          </a:stretch>
                        </a:blipFill>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0</a:t>
                          </a:r>
                          <a:endParaRPr lang="en-US" sz="110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1</a:t>
                          </a:r>
                          <a:endParaRPr lang="en-US" sz="110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2</a:t>
                          </a:r>
                          <a:endParaRPr lang="en-US" sz="110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Total</a:t>
                          </a:r>
                          <a:endParaRPr lang="en-US" sz="110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38200">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1">
                          <a:blip r:embed="rId3"/>
                          <a:stretch>
                            <a:fillRect l="-380" t="-104380" r="-249810"/>
                          </a:stretch>
                        </a:blipFill>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0.50</a:t>
                          </a:r>
                          <a:endParaRPr lang="en-US" sz="110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effectLst/>
                              <a:latin typeface="Book Antiqua"/>
                              <a:ea typeface="Times New Roman"/>
                              <a:cs typeface="Times New Roman"/>
                            </a:rPr>
                            <a:t>0.28</a:t>
                          </a:r>
                          <a:endParaRPr lang="en-US" sz="1100" dirty="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Book Antiqua"/>
                              <a:ea typeface="Times New Roman"/>
                              <a:cs typeface="Times New Roman"/>
                            </a:rPr>
                            <a:t>0.22</a:t>
                          </a:r>
                          <a:endParaRPr lang="en-US" sz="110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effectLst/>
                              <a:latin typeface="Book Antiqua"/>
                              <a:ea typeface="Times New Roman"/>
                              <a:cs typeface="Times New Roman"/>
                            </a:rPr>
                            <a:t>1</a:t>
                          </a:r>
                          <a:endParaRPr lang="en-US" sz="1100" dirty="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Fallback>
      </mc:AlternateContent>
      <p:sp>
        <p:nvSpPr>
          <p:cNvPr id="4" name="Rectangle 1"/>
          <p:cNvSpPr>
            <a:spLocks noChangeArrowheads="1"/>
          </p:cNvSpPr>
          <p:nvPr/>
        </p:nvSpPr>
        <p:spPr bwMode="auto">
          <a:xfrm>
            <a:off x="1219200" y="-1"/>
            <a:ext cx="5715000" cy="6955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smtClean="0">
                <a:ln>
                  <a:noFill/>
                </a:ln>
                <a:solidFill>
                  <a:schemeClr val="tx1"/>
                </a:solidFill>
                <a:effectLst/>
                <a:latin typeface="Book Antiqua" pitchFamily="18" charset="0"/>
                <a:ea typeface="Times New Roman" pitchFamily="18" charset="0"/>
                <a:cs typeface="Times New Roman" pitchFamily="18" charset="0"/>
              </a:rPr>
              <a:t>Solution: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Book Antiqua" pitchFamily="18" charset="0"/>
                <a:ea typeface="Times New Roman" pitchFamily="18" charset="0"/>
                <a:cs typeface="Times New Roman" pitchFamily="18" charset="0"/>
              </a:rPr>
              <a:t>The marginal distribution  function of X is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sz="2400" b="0" i="0" u="none" strike="noStrike" cap="none" normalizeH="0" baseline="0" dirty="0" smtClean="0">
              <a:ln>
                <a:noFill/>
              </a:ln>
              <a:solidFill>
                <a:schemeClr val="tx1"/>
              </a:solidFill>
              <a:effectLst/>
              <a:latin typeface="Book Antiqua"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sz="1200" dirty="0">
              <a:latin typeface="Book Antiqua"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sz="1200" b="0" i="0" u="none" strike="noStrike" cap="none" normalizeH="0" baseline="0" dirty="0" smtClean="0">
              <a:ln>
                <a:noFill/>
              </a:ln>
              <a:solidFill>
                <a:schemeClr val="tx1"/>
              </a:solidFill>
              <a:effectLst/>
              <a:latin typeface="Book Antiqua"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sz="1200" dirty="0" smtClean="0">
              <a:latin typeface="Book Antiqua"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sz="1200" dirty="0">
              <a:latin typeface="Book Antiqua"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sz="1200" dirty="0" smtClean="0">
              <a:latin typeface="Book Antiqua"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sz="1200" dirty="0">
              <a:latin typeface="Book Antiqua"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sz="1200" dirty="0" smtClean="0">
              <a:latin typeface="Book Antiqua"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sz="1200" dirty="0">
              <a:latin typeface="Book Antiqua"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sz="1200" b="0" i="0" u="none" strike="noStrike" cap="none" normalizeH="0" baseline="0" dirty="0" smtClean="0">
              <a:ln>
                <a:noFill/>
              </a:ln>
              <a:solidFill>
                <a:schemeClr val="tx1"/>
              </a:solidFill>
              <a:effectLst/>
              <a:latin typeface="Book Antiqua"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Book Antiqua" pitchFamily="18" charset="0"/>
                <a:ea typeface="Times New Roman" pitchFamily="18" charset="0"/>
                <a:cs typeface="Times New Roman" pitchFamily="18" charset="0"/>
              </a:rPr>
              <a:t>The marginal distribution  function of Y are</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sz="1200" dirty="0">
              <a:latin typeface="Book Antiqua"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sz="1200" b="0" i="0" u="none" strike="noStrike" cap="none" normalizeH="0" baseline="0" dirty="0" smtClean="0">
              <a:ln>
                <a:noFill/>
              </a:ln>
              <a:solidFill>
                <a:schemeClr val="tx1"/>
              </a:solidFill>
              <a:effectLst/>
              <a:latin typeface="Book Antiqua"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sz="1200" b="0" i="0" u="none" strike="noStrike" cap="none" normalizeH="0" baseline="0" dirty="0" smtClean="0">
              <a:ln>
                <a:noFill/>
              </a:ln>
              <a:solidFill>
                <a:schemeClr val="tx1"/>
              </a:solidFill>
              <a:effectLst/>
              <a:latin typeface="Book Antiqua"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sz="1200" dirty="0">
              <a:latin typeface="Book Antiqua"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sz="1200" b="0" i="0" u="none" strike="noStrike" cap="none" normalizeH="0" baseline="0" dirty="0" smtClean="0">
              <a:ln>
                <a:noFill/>
              </a:ln>
              <a:solidFill>
                <a:schemeClr val="tx1"/>
              </a:solidFill>
              <a:effectLst/>
              <a:latin typeface="Book Antiqua"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sz="1200" dirty="0">
              <a:latin typeface="Book Antiqua"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sz="1200" b="0" i="0" u="none" strike="noStrike" cap="none" normalizeH="0" baseline="0" dirty="0" smtClean="0">
              <a:ln>
                <a:noFill/>
              </a:ln>
              <a:solidFill>
                <a:schemeClr val="tx1"/>
              </a:solidFill>
              <a:effectLst/>
              <a:latin typeface="Book Antiqua"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sz="1200" dirty="0">
              <a:latin typeface="Book Antiqua"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sz="1200" b="0" i="0" u="none" strike="noStrike" cap="none" normalizeH="0" baseline="0" dirty="0" smtClean="0">
              <a:ln>
                <a:noFill/>
              </a:ln>
              <a:solidFill>
                <a:schemeClr val="tx1"/>
              </a:solidFill>
              <a:effectLst/>
              <a:latin typeface="Book Antiqua"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sz="1200" dirty="0">
              <a:latin typeface="Book Antiqua"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sz="1200" b="0" i="0" u="none" strike="noStrike" cap="none" normalizeH="0" baseline="0" dirty="0" smtClean="0">
              <a:ln>
                <a:noFill/>
              </a:ln>
              <a:solidFill>
                <a:schemeClr val="tx1"/>
              </a:solidFill>
              <a:effectLst/>
              <a:latin typeface="Book Antiqua"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sz="1200" dirty="0">
              <a:latin typeface="Book Antiqua"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sz="1200" b="0" i="0" u="none" strike="noStrike" cap="none" normalizeH="0" baseline="0" dirty="0" smtClean="0">
              <a:ln>
                <a:noFill/>
              </a:ln>
              <a:solidFill>
                <a:schemeClr val="tx1"/>
              </a:solidFill>
              <a:effectLst/>
              <a:latin typeface="Book Antiqua"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sz="1200" dirty="0">
              <a:latin typeface="Book Antiqua"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5295137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860267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7928065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Rectangle 1"/>
              <p:cNvSpPr/>
              <p:nvPr/>
            </p:nvSpPr>
            <p:spPr>
              <a:xfrm>
                <a:off x="176981" y="228600"/>
                <a:ext cx="8763000" cy="5835957"/>
              </a:xfrm>
              <a:prstGeom prst="rect">
                <a:avLst/>
              </a:prstGeom>
            </p:spPr>
            <p:txBody>
              <a:bodyPr wrap="square">
                <a:spAutoFit/>
              </a:bodyPr>
              <a:lstStyle/>
              <a:p>
                <a:pPr algn="just">
                  <a:lnSpc>
                    <a:spcPct val="150000"/>
                  </a:lnSpc>
                </a:pPr>
                <a:r>
                  <a:rPr lang="en-US" sz="2800" u="sng" dirty="0" smtClean="0">
                    <a:solidFill>
                      <a:srgbClr val="FF0000"/>
                    </a:solidFill>
                    <a:effectLst/>
                    <a:latin typeface="Times New Roman" pitchFamily="18" charset="0"/>
                    <a:ea typeface="Calibri"/>
                    <a:cs typeface="Times New Roman" pitchFamily="18" charset="0"/>
                  </a:rPr>
                  <a:t>Discrete probability distribution</a:t>
                </a:r>
                <a:r>
                  <a:rPr lang="en-US" sz="2800" b="1" dirty="0">
                    <a:effectLst/>
                    <a:latin typeface="Times New Roman" pitchFamily="18" charset="0"/>
                    <a:ea typeface="Calibri"/>
                    <a:cs typeface="Times New Roman" pitchFamily="18" charset="0"/>
                  </a:rPr>
                  <a:t>: </a:t>
                </a:r>
                <a:r>
                  <a:rPr lang="en-US" sz="2800" dirty="0">
                    <a:effectLst/>
                    <a:latin typeface="Times New Roman" pitchFamily="18" charset="0"/>
                    <a:ea typeface="Calibri"/>
                    <a:cs typeface="Times New Roman" pitchFamily="18" charset="0"/>
                  </a:rPr>
                  <a:t>A probability distribution describes the possible values and their probability of occurring. </a:t>
                </a:r>
                <a:endParaRPr lang="en-US" sz="2800" dirty="0">
                  <a:latin typeface="Times New Roman" pitchFamily="18" charset="0"/>
                  <a:ea typeface="Calibri"/>
                  <a:cs typeface="Times New Roman" pitchFamily="18" charset="0"/>
                </a:endParaRPr>
              </a:p>
              <a:p>
                <a:pPr algn="just">
                  <a:lnSpc>
                    <a:spcPct val="150000"/>
                  </a:lnSpc>
                </a:pPr>
                <a:r>
                  <a:rPr lang="en-US" sz="2800" dirty="0">
                    <a:effectLst/>
                    <a:latin typeface="Times New Roman" pitchFamily="18" charset="0"/>
                    <a:ea typeface="Calibri"/>
                    <a:cs typeface="Times New Roman" pitchFamily="18" charset="0"/>
                  </a:rPr>
                  <a:t>Discrete probability distribution is called probability mass function (pmf), p(.) and need to satisfy following conditions</a:t>
                </a:r>
                <a:endParaRPr lang="en-US" sz="2800" dirty="0">
                  <a:latin typeface="Times New Roman" pitchFamily="18" charset="0"/>
                  <a:ea typeface="Calibri"/>
                  <a:cs typeface="Times New Roman" pitchFamily="18" charset="0"/>
                </a:endParaRPr>
              </a:p>
              <a:p>
                <a:pPr algn="just">
                  <a:lnSpc>
                    <a:spcPct val="150000"/>
                  </a:lnSpc>
                </a:pPr>
                <a:r>
                  <a:rPr lang="en-US" sz="2800" b="1" dirty="0">
                    <a:effectLst/>
                    <a:latin typeface="Times New Roman" pitchFamily="18" charset="0"/>
                    <a:ea typeface="Calibri"/>
                    <a:cs typeface="Times New Roman" pitchFamily="18" charset="0"/>
                  </a:rPr>
                  <a:t>Properties of P(X=x</a:t>
                </a:r>
                <a:r>
                  <a:rPr lang="en-US" sz="2800" b="1" baseline="-25000" dirty="0">
                    <a:effectLst/>
                    <a:latin typeface="Times New Roman" pitchFamily="18" charset="0"/>
                    <a:ea typeface="Calibri"/>
                    <a:cs typeface="Times New Roman" pitchFamily="18" charset="0"/>
                  </a:rPr>
                  <a:t>i</a:t>
                </a:r>
                <a:r>
                  <a:rPr lang="en-US" sz="2800" b="1" dirty="0">
                    <a:effectLst/>
                    <a:latin typeface="Times New Roman" pitchFamily="18" charset="0"/>
                    <a:ea typeface="Calibri"/>
                    <a:cs typeface="Times New Roman" pitchFamily="18" charset="0"/>
                  </a:rPr>
                  <a:t>) where X is Discrete random variable:</a:t>
                </a:r>
                <a:endParaRPr lang="en-US" sz="2800" dirty="0">
                  <a:latin typeface="Times New Roman" pitchFamily="18" charset="0"/>
                  <a:ea typeface="Calibri"/>
                  <a:cs typeface="Times New Roman" pitchFamily="18" charset="0"/>
                </a:endParaRPr>
              </a:p>
              <a:p>
                <a:pPr marL="342900" marR="0" lvl="0" indent="-342900" algn="just">
                  <a:lnSpc>
                    <a:spcPct val="150000"/>
                  </a:lnSpc>
                  <a:spcBef>
                    <a:spcPts val="0"/>
                  </a:spcBef>
                  <a:spcAft>
                    <a:spcPts val="0"/>
                  </a:spcAft>
                  <a:buFont typeface="+mj-lt"/>
                  <a:buAutoNum type="arabicPeriod"/>
                </a:pPr>
                <a:r>
                  <a:rPr lang="en-US" sz="2800" b="1" dirty="0">
                    <a:effectLst/>
                    <a:latin typeface="Times New Roman" pitchFamily="18" charset="0"/>
                    <a:ea typeface="Calibri"/>
                    <a:cs typeface="Times New Roman" pitchFamily="18" charset="0"/>
                  </a:rPr>
                  <a:t>0 ≤</a:t>
                </a:r>
                <a:r>
                  <a:rPr lang="en-US" sz="2800" dirty="0">
                    <a:effectLst/>
                    <a:latin typeface="Times New Roman" pitchFamily="18" charset="0"/>
                    <a:ea typeface="Calibri"/>
                    <a:cs typeface="Times New Roman" pitchFamily="18" charset="0"/>
                  </a:rPr>
                  <a:t> P(X=x</a:t>
                </a:r>
                <a:r>
                  <a:rPr lang="en-US" sz="2800" baseline="-25000" dirty="0">
                    <a:effectLst/>
                    <a:latin typeface="Times New Roman" pitchFamily="18" charset="0"/>
                    <a:ea typeface="Calibri"/>
                    <a:cs typeface="Times New Roman" pitchFamily="18" charset="0"/>
                  </a:rPr>
                  <a:t>i</a:t>
                </a:r>
                <a:r>
                  <a:rPr lang="en-US" sz="2800" dirty="0">
                    <a:effectLst/>
                    <a:latin typeface="Times New Roman" pitchFamily="18" charset="0"/>
                    <a:ea typeface="Calibri"/>
                    <a:cs typeface="Times New Roman" pitchFamily="18" charset="0"/>
                  </a:rPr>
                  <a:t>) ≤ 1</a:t>
                </a:r>
                <a:endParaRPr lang="en-US" sz="2800" dirty="0">
                  <a:latin typeface="Times New Roman" pitchFamily="18" charset="0"/>
                  <a:ea typeface="Calibri"/>
                  <a:cs typeface="Times New Roman" pitchFamily="18" charset="0"/>
                </a:endParaRPr>
              </a:p>
              <a:p>
                <a:pPr marL="342900" marR="0" lvl="0" indent="-342900" algn="just">
                  <a:lnSpc>
                    <a:spcPct val="150000"/>
                  </a:lnSpc>
                  <a:spcBef>
                    <a:spcPts val="0"/>
                  </a:spcBef>
                  <a:spcAft>
                    <a:spcPts val="0"/>
                  </a:spcAft>
                  <a:buFont typeface="+mj-lt"/>
                  <a:buAutoNum type="arabicPeriod"/>
                </a:pPr>
                <a14:m>
                  <m:oMath xmlns:m="http://schemas.openxmlformats.org/officeDocument/2006/math">
                    <m:nary>
                      <m:naryPr>
                        <m:chr m:val="∑"/>
                        <m:limLoc m:val="undOvr"/>
                        <m:ctrlPr>
                          <a:rPr lang="en-US" sz="2800" b="1" i="1">
                            <a:effectLst/>
                            <a:latin typeface="Cambria Math"/>
                            <a:ea typeface="Calibri"/>
                            <a:cs typeface="Times New Roman"/>
                          </a:rPr>
                        </m:ctrlPr>
                      </m:naryPr>
                      <m:sub>
                        <m:r>
                          <a:rPr lang="en-US" sz="2800" b="1" i="1">
                            <a:effectLst/>
                            <a:latin typeface="Cambria Math"/>
                            <a:ea typeface="Calibri"/>
                            <a:cs typeface="Times New Roman"/>
                          </a:rPr>
                          <m:t>𝒊</m:t>
                        </m:r>
                        <m:r>
                          <a:rPr lang="en-US" sz="2800" b="1" i="1">
                            <a:effectLst/>
                            <a:latin typeface="Cambria Math"/>
                            <a:ea typeface="Calibri"/>
                            <a:cs typeface="Times New Roman"/>
                          </a:rPr>
                          <m:t>=</m:t>
                        </m:r>
                        <m:r>
                          <a:rPr lang="en-US" sz="2800" b="1" i="1">
                            <a:effectLst/>
                            <a:latin typeface="Cambria Math"/>
                            <a:ea typeface="Calibri"/>
                            <a:cs typeface="Times New Roman"/>
                          </a:rPr>
                          <m:t>𝟏</m:t>
                        </m:r>
                      </m:sub>
                      <m:sup>
                        <m:r>
                          <a:rPr lang="en-US" sz="2800" b="1" i="1">
                            <a:effectLst/>
                            <a:latin typeface="Cambria Math"/>
                            <a:ea typeface="Calibri"/>
                            <a:cs typeface="Times New Roman"/>
                          </a:rPr>
                          <m:t>𝒏</m:t>
                        </m:r>
                      </m:sup>
                      <m:e>
                        <m:r>
                          <m:rPr>
                            <m:sty m:val="p"/>
                          </m:rPr>
                          <a:rPr lang="en-US" sz="2800">
                            <a:effectLst/>
                            <a:latin typeface="Cambria Math"/>
                            <a:ea typeface="Calibri"/>
                            <a:cs typeface="Times New Roman"/>
                          </a:rPr>
                          <m:t>P</m:t>
                        </m:r>
                        <m:r>
                          <a:rPr lang="en-US" sz="2800">
                            <a:effectLst/>
                            <a:latin typeface="Cambria Math"/>
                            <a:ea typeface="Calibri"/>
                            <a:cs typeface="Times New Roman"/>
                          </a:rPr>
                          <m:t>(</m:t>
                        </m:r>
                        <m:r>
                          <m:rPr>
                            <m:sty m:val="p"/>
                          </m:rPr>
                          <a:rPr lang="en-US" sz="2800">
                            <a:effectLst/>
                            <a:latin typeface="Cambria Math"/>
                            <a:ea typeface="Calibri"/>
                            <a:cs typeface="Times New Roman"/>
                          </a:rPr>
                          <m:t>X</m:t>
                        </m:r>
                        <m:r>
                          <a:rPr lang="en-US" sz="2800">
                            <a:effectLst/>
                            <a:latin typeface="Cambria Math"/>
                            <a:ea typeface="Calibri"/>
                            <a:cs typeface="Times New Roman"/>
                          </a:rPr>
                          <m:t>=</m:t>
                        </m:r>
                        <m:r>
                          <m:rPr>
                            <m:sty m:val="p"/>
                          </m:rPr>
                          <a:rPr lang="en-US" sz="2800">
                            <a:effectLst/>
                            <a:latin typeface="Cambria Math"/>
                            <a:ea typeface="Calibri"/>
                            <a:cs typeface="Times New Roman"/>
                          </a:rPr>
                          <m:t>xi</m:t>
                        </m:r>
                        <m:r>
                          <a:rPr lang="en-US" sz="2800">
                            <a:effectLst/>
                            <a:latin typeface="Cambria Math"/>
                            <a:ea typeface="Calibri"/>
                            <a:cs typeface="Times New Roman"/>
                          </a:rPr>
                          <m:t>)</m:t>
                        </m:r>
                      </m:e>
                    </m:nary>
                    <m:r>
                      <a:rPr lang="en-US" sz="2800" b="1" i="1">
                        <a:effectLst/>
                        <a:latin typeface="Cambria Math"/>
                        <a:ea typeface="Calibri"/>
                        <a:cs typeface="Times New Roman"/>
                      </a:rPr>
                      <m:t>=</m:t>
                    </m:r>
                  </m:oMath>
                </a14:m>
                <a:r>
                  <a:rPr lang="en-US" sz="2800" dirty="0">
                    <a:effectLst/>
                    <a:latin typeface="Times New Roman" pitchFamily="18" charset="0"/>
                    <a:ea typeface="Calibri"/>
                    <a:cs typeface="Times New Roman" pitchFamily="18" charset="0"/>
                  </a:rPr>
                  <a:t>1</a:t>
                </a:r>
                <a:endParaRPr lang="en-US" sz="2800" dirty="0">
                  <a:latin typeface="Times New Roman" pitchFamily="18" charset="0"/>
                  <a:ea typeface="Calibri"/>
                  <a:cs typeface="Times New Roman"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176981" y="228600"/>
                <a:ext cx="8763000" cy="5835957"/>
              </a:xfrm>
              <a:prstGeom prst="rect">
                <a:avLst/>
              </a:prstGeom>
              <a:blipFill rotWithShape="1">
                <a:blip r:embed="rId2"/>
                <a:stretch>
                  <a:fillRect l="-1391" r="-2503" b="-1881"/>
                </a:stretch>
              </a:blipFill>
            </p:spPr>
            <p:txBody>
              <a:bodyPr/>
              <a:lstStyle/>
              <a:p>
                <a:r>
                  <a:rPr lang="en-US">
                    <a:noFill/>
                  </a:rPr>
                  <a:t> </a:t>
                </a:r>
              </a:p>
            </p:txBody>
          </p:sp>
        </mc:Fallback>
      </mc:AlternateContent>
    </p:spTree>
    <p:extLst>
      <p:ext uri="{BB962C8B-B14F-4D97-AF65-F5344CB8AC3E}">
        <p14:creationId xmlns:p14="http://schemas.microsoft.com/office/powerpoint/2010/main" xmlns="" val="2267776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3058687541"/>
              </p:ext>
            </p:extLst>
          </p:nvPr>
        </p:nvGraphicFramePr>
        <p:xfrm>
          <a:off x="1752601" y="4648200"/>
          <a:ext cx="5638798" cy="1600200"/>
        </p:xfrm>
        <a:graphic>
          <a:graphicData uri="http://schemas.openxmlformats.org/drawingml/2006/table">
            <a:tbl>
              <a:tblPr firstRow="1" firstCol="1" bandRow="1"/>
              <a:tblGrid>
                <a:gridCol w="1129974"/>
                <a:gridCol w="1127206"/>
                <a:gridCol w="1127206"/>
                <a:gridCol w="1127206"/>
                <a:gridCol w="1127206"/>
              </a:tblGrid>
              <a:tr h="800100">
                <a:tc>
                  <a:txBody>
                    <a:bodyPr/>
                    <a:lstStyle/>
                    <a:p>
                      <a:pPr marL="0" marR="0" algn="just">
                        <a:lnSpc>
                          <a:spcPct val="150000"/>
                        </a:lnSpc>
                        <a:spcBef>
                          <a:spcPts val="0"/>
                        </a:spcBef>
                        <a:spcAft>
                          <a:spcPts val="0"/>
                        </a:spcAft>
                      </a:pPr>
                      <a:r>
                        <a:rPr lang="en-US" sz="2800" dirty="0">
                          <a:effectLst/>
                          <a:latin typeface="Times New Roman"/>
                          <a:ea typeface="Calibri"/>
                          <a:cs typeface="Times New Roman"/>
                        </a:rPr>
                        <a:t>X</a:t>
                      </a:r>
                      <a:endParaRPr lang="en-US" sz="28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2800" dirty="0">
                          <a:effectLst/>
                          <a:latin typeface="Times New Roman"/>
                          <a:ea typeface="Calibri"/>
                          <a:cs typeface="Times New Roman"/>
                        </a:rPr>
                        <a:t>0</a:t>
                      </a:r>
                      <a:endParaRPr lang="en-US" sz="28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2800" dirty="0">
                          <a:effectLst/>
                          <a:latin typeface="Times New Roman"/>
                          <a:ea typeface="Calibri"/>
                          <a:cs typeface="Times New Roman"/>
                        </a:rPr>
                        <a:t>1</a:t>
                      </a:r>
                      <a:endParaRPr lang="en-US" sz="28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2800">
                          <a:effectLst/>
                          <a:latin typeface="Times New Roman"/>
                          <a:ea typeface="Calibri"/>
                          <a:cs typeface="Times New Roman"/>
                        </a:rPr>
                        <a:t>2</a:t>
                      </a:r>
                      <a:endParaRPr lang="en-US" sz="2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2800">
                          <a:effectLst/>
                          <a:latin typeface="Times New Roman"/>
                          <a:ea typeface="Calibri"/>
                          <a:cs typeface="Times New Roman"/>
                        </a:rPr>
                        <a:t>3</a:t>
                      </a:r>
                      <a:endParaRPr lang="en-US" sz="2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00100">
                <a:tc>
                  <a:txBody>
                    <a:bodyPr/>
                    <a:lstStyle/>
                    <a:p>
                      <a:pPr marL="0" marR="0" algn="just">
                        <a:lnSpc>
                          <a:spcPct val="150000"/>
                        </a:lnSpc>
                        <a:spcBef>
                          <a:spcPts val="0"/>
                        </a:spcBef>
                        <a:spcAft>
                          <a:spcPts val="0"/>
                        </a:spcAft>
                      </a:pPr>
                      <a:r>
                        <a:rPr lang="en-US" sz="2800">
                          <a:effectLst/>
                          <a:latin typeface="Times New Roman"/>
                          <a:ea typeface="Calibri"/>
                          <a:cs typeface="Times New Roman"/>
                        </a:rPr>
                        <a:t>P(X)</a:t>
                      </a:r>
                      <a:endParaRPr lang="en-US" sz="2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2800">
                          <a:effectLst/>
                          <a:latin typeface="Times New Roman"/>
                          <a:ea typeface="Calibri"/>
                          <a:cs typeface="Times New Roman"/>
                        </a:rPr>
                        <a:t>1/8</a:t>
                      </a:r>
                      <a:endParaRPr lang="en-US" sz="28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2800" dirty="0">
                          <a:effectLst/>
                          <a:latin typeface="Times New Roman"/>
                          <a:ea typeface="Calibri"/>
                          <a:cs typeface="Times New Roman"/>
                        </a:rPr>
                        <a:t>3/8</a:t>
                      </a:r>
                      <a:endParaRPr lang="en-US" sz="28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2800" dirty="0">
                          <a:effectLst/>
                          <a:latin typeface="Times New Roman"/>
                          <a:ea typeface="Calibri"/>
                          <a:cs typeface="Times New Roman"/>
                        </a:rPr>
                        <a:t>3/8</a:t>
                      </a:r>
                      <a:endParaRPr lang="en-US" sz="28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2800" dirty="0">
                          <a:effectLst/>
                          <a:latin typeface="Times New Roman"/>
                          <a:ea typeface="Calibri"/>
                          <a:cs typeface="Times New Roman"/>
                        </a:rPr>
                        <a:t>1/8</a:t>
                      </a:r>
                      <a:endParaRPr lang="en-US" sz="28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Rectangle 1"/>
          <p:cNvSpPr>
            <a:spLocks noChangeArrowheads="1"/>
          </p:cNvSpPr>
          <p:nvPr/>
        </p:nvSpPr>
        <p:spPr bwMode="auto">
          <a:xfrm>
            <a:off x="0" y="583287"/>
            <a:ext cx="9144000" cy="31085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FF0000"/>
                </a:solidFill>
                <a:effectLst/>
                <a:latin typeface="Times New Roman" pitchFamily="18" charset="0"/>
                <a:ea typeface="Calibri" pitchFamily="34" charset="0"/>
                <a:cs typeface="Times New Roman" pitchFamily="18" charset="0"/>
              </a:rPr>
              <a:t>Example</a:t>
            </a:r>
            <a:r>
              <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consider the experiment of tossing a coin three times let ‘x’ be the number of heads then write the probability distribution of the random variable x</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FF0000"/>
                </a:solidFill>
                <a:effectLst/>
                <a:latin typeface="Times New Roman" pitchFamily="18" charset="0"/>
                <a:ea typeface="Calibri" pitchFamily="34" charset="0"/>
                <a:cs typeface="Times New Roman" pitchFamily="18" charset="0"/>
              </a:rPr>
              <a:t>Solution</a:t>
            </a:r>
            <a:r>
              <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The variable ‘x’ takes the value 0,1,2,3 with probability distribution {HHH, HHT, HTH, TTH, THT, THH, HTT, TTT} then the probability distribution for ‘x’</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691549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5639" y="228600"/>
            <a:ext cx="8686800" cy="5909310"/>
          </a:xfrm>
          <a:prstGeom prst="rect">
            <a:avLst/>
          </a:prstGeom>
        </p:spPr>
        <p:txBody>
          <a:bodyPr wrap="square">
            <a:spAutoFit/>
          </a:bodyPr>
          <a:lstStyle/>
          <a:p>
            <a:pPr algn="just">
              <a:lnSpc>
                <a:spcPct val="150000"/>
              </a:lnSpc>
            </a:pPr>
            <a:r>
              <a:rPr lang="en-US" sz="2800" b="1" dirty="0" smtClean="0">
                <a:solidFill>
                  <a:srgbClr val="FF0000"/>
                </a:solidFill>
                <a:effectLst/>
                <a:latin typeface="Times New Roman" pitchFamily="18" charset="0"/>
                <a:ea typeface="Calibri"/>
                <a:cs typeface="Times New Roman" pitchFamily="18" charset="0"/>
              </a:rPr>
              <a:t>2</a:t>
            </a:r>
            <a:r>
              <a:rPr lang="en-US" sz="2800" dirty="0" smtClean="0">
                <a:solidFill>
                  <a:srgbClr val="FF0000"/>
                </a:solidFill>
                <a:effectLst/>
                <a:latin typeface="Times New Roman" pitchFamily="18" charset="0"/>
                <a:ea typeface="Calibri"/>
                <a:cs typeface="Times New Roman" pitchFamily="18" charset="0"/>
              </a:rPr>
              <a:t>.</a:t>
            </a:r>
            <a:r>
              <a:rPr lang="en-US" sz="2800" b="1" u="sng" dirty="0" smtClean="0">
                <a:solidFill>
                  <a:srgbClr val="FF0000"/>
                </a:solidFill>
                <a:effectLst/>
                <a:latin typeface="Times New Roman" pitchFamily="18" charset="0"/>
                <a:ea typeface="Calibri"/>
                <a:cs typeface="Times New Roman" pitchFamily="18" charset="0"/>
              </a:rPr>
              <a:t> Continuous random variable</a:t>
            </a:r>
            <a:r>
              <a:rPr lang="en-US" sz="2800" b="1" u="sng" dirty="0" smtClean="0">
                <a:effectLst/>
                <a:latin typeface="Times New Roman" pitchFamily="18" charset="0"/>
                <a:ea typeface="Calibri"/>
                <a:cs typeface="Times New Roman" pitchFamily="18" charset="0"/>
              </a:rPr>
              <a:t>:</a:t>
            </a:r>
            <a:endParaRPr lang="en-US" sz="2800" dirty="0">
              <a:latin typeface="Times New Roman" pitchFamily="18" charset="0"/>
              <a:ea typeface="Calibri"/>
              <a:cs typeface="Times New Roman" pitchFamily="18" charset="0"/>
            </a:endParaRPr>
          </a:p>
          <a:p>
            <a:pPr marL="342900" marR="0" lvl="0" indent="-342900" algn="just">
              <a:lnSpc>
                <a:spcPct val="150000"/>
              </a:lnSpc>
              <a:spcBef>
                <a:spcPts val="0"/>
              </a:spcBef>
              <a:spcAft>
                <a:spcPts val="0"/>
              </a:spcAft>
              <a:buFont typeface="Symbol"/>
              <a:buChar char=""/>
            </a:pPr>
            <a:r>
              <a:rPr lang="en-US" sz="2800" dirty="0" smtClean="0">
                <a:effectLst/>
                <a:latin typeface="Times New Roman" pitchFamily="18" charset="0"/>
                <a:ea typeface="Calibri"/>
                <a:cs typeface="Times New Roman" pitchFamily="18" charset="0"/>
              </a:rPr>
              <a:t>A random variable X is said to be continuous if it can take all possible values (integral as well as fractional) between certain limits or intervals. Continuous random variables occur when we deal with quantities that are measured on a continuous scale. </a:t>
            </a:r>
          </a:p>
          <a:p>
            <a:pPr marL="342900" marR="0" lvl="0" indent="-342900" algn="just">
              <a:lnSpc>
                <a:spcPct val="150000"/>
              </a:lnSpc>
              <a:spcBef>
                <a:spcPts val="0"/>
              </a:spcBef>
              <a:spcAft>
                <a:spcPts val="0"/>
              </a:spcAft>
              <a:buFont typeface="Symbol"/>
              <a:buChar char=""/>
            </a:pPr>
            <a:r>
              <a:rPr lang="en-US" sz="2800" b="1" dirty="0" smtClean="0">
                <a:effectLst/>
                <a:latin typeface="Times New Roman" pitchFamily="18" charset="0"/>
                <a:ea typeface="Calibri"/>
                <a:cs typeface="Times New Roman" pitchFamily="18" charset="0"/>
              </a:rPr>
              <a:t>For instance</a:t>
            </a:r>
            <a:r>
              <a:rPr lang="en-US" sz="2800" dirty="0" smtClean="0">
                <a:effectLst/>
                <a:latin typeface="Times New Roman" pitchFamily="18" charset="0"/>
                <a:ea typeface="Calibri"/>
                <a:cs typeface="Times New Roman" pitchFamily="18" charset="0"/>
              </a:rPr>
              <a:t>, the life length of an electric bulb, the speed of a car, weights, heights, and the like are continuous</a:t>
            </a:r>
            <a:endParaRPr lang="en-US" sz="2800" dirty="0">
              <a:latin typeface="Times New Roman" pitchFamily="18" charset="0"/>
              <a:ea typeface="Calibri"/>
              <a:cs typeface="Times New Roman" pitchFamily="18" charset="0"/>
            </a:endParaRPr>
          </a:p>
        </p:txBody>
      </p:sp>
    </p:spTree>
    <p:extLst>
      <p:ext uri="{BB962C8B-B14F-4D97-AF65-F5344CB8AC3E}">
        <p14:creationId xmlns:p14="http://schemas.microsoft.com/office/powerpoint/2010/main" xmlns="" val="2153607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Rectangle 1"/>
              <p:cNvSpPr/>
              <p:nvPr/>
            </p:nvSpPr>
            <p:spPr>
              <a:xfrm>
                <a:off x="88489" y="-210730"/>
                <a:ext cx="8686800" cy="7068730"/>
              </a:xfrm>
              <a:prstGeom prst="rect">
                <a:avLst/>
              </a:prstGeom>
            </p:spPr>
            <p:txBody>
              <a:bodyPr wrap="square">
                <a:spAutoFit/>
              </a:bodyPr>
              <a:lstStyle/>
              <a:p>
                <a:pPr marL="342900" marR="0" lvl="0" indent="-342900" algn="just">
                  <a:lnSpc>
                    <a:spcPct val="150000"/>
                  </a:lnSpc>
                  <a:spcBef>
                    <a:spcPts val="0"/>
                  </a:spcBef>
                  <a:spcAft>
                    <a:spcPts val="0"/>
                  </a:spcAft>
                  <a:buFont typeface="Symbol"/>
                  <a:buChar char=""/>
                </a:pPr>
                <a:r>
                  <a:rPr lang="en-US" sz="2800" dirty="0" smtClean="0">
                    <a:effectLst/>
                    <a:latin typeface="Times New Roman" pitchFamily="18" charset="0"/>
                    <a:ea typeface="Calibri"/>
                    <a:cs typeface="Times New Roman" pitchFamily="18" charset="0"/>
                  </a:rPr>
                  <a:t>If X is a continuous random variable that assume a values X</a:t>
                </a:r>
                <a:r>
                  <a:rPr lang="en-US" sz="2800" baseline="-25000" dirty="0">
                    <a:effectLst/>
                    <a:latin typeface="Times New Roman" pitchFamily="18" charset="0"/>
                    <a:ea typeface="Calibri"/>
                    <a:cs typeface="Times New Roman" pitchFamily="18" charset="0"/>
                  </a:rPr>
                  <a:t>1</a:t>
                </a:r>
                <a:r>
                  <a:rPr lang="en-US" sz="2800" dirty="0">
                    <a:effectLst/>
                    <a:latin typeface="Times New Roman" pitchFamily="18" charset="0"/>
                    <a:ea typeface="Calibri"/>
                    <a:cs typeface="Times New Roman" pitchFamily="18" charset="0"/>
                  </a:rPr>
                  <a:t>,X</a:t>
                </a:r>
                <a:r>
                  <a:rPr lang="en-US" sz="2800" baseline="-25000" dirty="0">
                    <a:effectLst/>
                    <a:latin typeface="Times New Roman" pitchFamily="18" charset="0"/>
                    <a:ea typeface="Calibri"/>
                    <a:cs typeface="Times New Roman" pitchFamily="18" charset="0"/>
                  </a:rPr>
                  <a:t>2</a:t>
                </a:r>
                <a:r>
                  <a:rPr lang="en-US" sz="2800" dirty="0">
                    <a:effectLst/>
                    <a:latin typeface="Times New Roman" pitchFamily="18" charset="0"/>
                    <a:ea typeface="Calibri"/>
                    <a:cs typeface="Times New Roman" pitchFamily="18" charset="0"/>
                  </a:rPr>
                  <a:t>,X</a:t>
                </a:r>
                <a:r>
                  <a:rPr lang="en-US" sz="2800" baseline="-25000" dirty="0">
                    <a:effectLst/>
                    <a:latin typeface="Times New Roman" pitchFamily="18" charset="0"/>
                    <a:ea typeface="Calibri"/>
                    <a:cs typeface="Times New Roman" pitchFamily="18" charset="0"/>
                  </a:rPr>
                  <a:t>3</a:t>
                </a:r>
                <a:r>
                  <a:rPr lang="en-US" sz="2800" dirty="0">
                    <a:effectLst/>
                    <a:latin typeface="Times New Roman" pitchFamily="18" charset="0"/>
                    <a:ea typeface="Calibri"/>
                    <a:cs typeface="Times New Roman" pitchFamily="18" charset="0"/>
                  </a:rPr>
                  <a:t>,</a:t>
                </a:r>
                <a:r>
                  <a:rPr lang="en-US" sz="2800" b="1" dirty="0">
                    <a:effectLst/>
                    <a:latin typeface="Times New Roman" pitchFamily="18" charset="0"/>
                    <a:ea typeface="Calibri"/>
                    <a:cs typeface="Times New Roman" pitchFamily="18" charset="0"/>
                  </a:rPr>
                  <a:t>…. </a:t>
                </a:r>
                <a:r>
                  <a:rPr lang="en-US" sz="2800" dirty="0">
                    <a:effectLst/>
                    <a:latin typeface="Times New Roman" pitchFamily="18" charset="0"/>
                    <a:ea typeface="Calibri"/>
                    <a:cs typeface="Times New Roman" pitchFamily="18" charset="0"/>
                  </a:rPr>
                  <a:t>then </a:t>
                </a:r>
                <a14:m>
                  <m:oMath xmlns:m="http://schemas.openxmlformats.org/officeDocument/2006/math">
                    <m:r>
                      <m:rPr>
                        <m:sty m:val="p"/>
                      </m:rPr>
                      <a:rPr lang="en-US" sz="2800">
                        <a:effectLst/>
                        <a:latin typeface="Cambria Math"/>
                        <a:ea typeface="Calibri"/>
                        <a:cs typeface="Times New Roman"/>
                      </a:rPr>
                      <m:t>f</m:t>
                    </m:r>
                    <m:r>
                      <a:rPr lang="en-US" sz="2800">
                        <a:effectLst/>
                        <a:latin typeface="Cambria Math"/>
                        <a:ea typeface="Calibri"/>
                        <a:cs typeface="Times New Roman"/>
                      </a:rPr>
                      <m:t>(</m:t>
                    </m:r>
                    <m:r>
                      <m:rPr>
                        <m:sty m:val="p"/>
                      </m:rPr>
                      <a:rPr lang="en-US" sz="2800">
                        <a:effectLst/>
                        <a:latin typeface="Cambria Math"/>
                        <a:ea typeface="Calibri"/>
                        <a:cs typeface="Times New Roman"/>
                      </a:rPr>
                      <m:t>x</m:t>
                    </m:r>
                    <m:r>
                      <a:rPr lang="en-US" sz="2800">
                        <a:effectLst/>
                        <a:latin typeface="Cambria Math"/>
                        <a:ea typeface="Calibri"/>
                        <a:cs typeface="Times New Roman"/>
                      </a:rPr>
                      <m:t>)</m:t>
                    </m:r>
                  </m:oMath>
                </a14:m>
                <a:r>
                  <a:rPr lang="en-US" sz="2800" dirty="0">
                    <a:effectLst/>
                    <a:latin typeface="Times New Roman" pitchFamily="18" charset="0"/>
                    <a:ea typeface="Calibri"/>
                    <a:cs typeface="Times New Roman" pitchFamily="18" charset="0"/>
                  </a:rPr>
                  <a:t>where i=1,2,3</a:t>
                </a:r>
                <a:r>
                  <a:rPr lang="en-US" sz="2800" b="1" dirty="0">
                    <a:effectLst/>
                    <a:latin typeface="Times New Roman" pitchFamily="18" charset="0"/>
                    <a:ea typeface="Calibri"/>
                    <a:cs typeface="Times New Roman" pitchFamily="18" charset="0"/>
                  </a:rPr>
                  <a:t>,….</a:t>
                </a:r>
                <a:r>
                  <a:rPr lang="en-US" sz="2800" dirty="0">
                    <a:effectLst/>
                    <a:latin typeface="Times New Roman" pitchFamily="18" charset="0"/>
                    <a:ea typeface="Calibri"/>
                    <a:cs typeface="Times New Roman" pitchFamily="18" charset="0"/>
                  </a:rPr>
                  <a:t>is called probability density  function(pdf) of random variable X</a:t>
                </a:r>
                <a:endParaRPr lang="en-US" sz="2800" dirty="0">
                  <a:latin typeface="Times New Roman" pitchFamily="18" charset="0"/>
                  <a:ea typeface="Calibri"/>
                  <a:cs typeface="Times New Roman" pitchFamily="18" charset="0"/>
                </a:endParaRPr>
              </a:p>
              <a:p>
                <a:pPr algn="just">
                  <a:lnSpc>
                    <a:spcPct val="150000"/>
                  </a:lnSpc>
                </a:pPr>
                <a:r>
                  <a:rPr lang="en-US" sz="2800" b="1" dirty="0">
                    <a:solidFill>
                      <a:srgbClr val="FF0000"/>
                    </a:solidFill>
                    <a:effectLst/>
                    <a:latin typeface="Times New Roman" pitchFamily="18" charset="0"/>
                    <a:ea typeface="Calibri"/>
                    <a:cs typeface="Times New Roman" pitchFamily="18" charset="0"/>
                  </a:rPr>
                  <a:t>Properties of Pdf</a:t>
                </a:r>
                <a:r>
                  <a:rPr lang="en-US" sz="2800" dirty="0">
                    <a:effectLst/>
                    <a:latin typeface="Times New Roman" pitchFamily="18" charset="0"/>
                    <a:ea typeface="Calibri"/>
                    <a:cs typeface="Times New Roman" pitchFamily="18" charset="0"/>
                  </a:rPr>
                  <a:t>:</a:t>
                </a:r>
                <a:endParaRPr lang="en-US" sz="2800" dirty="0">
                  <a:latin typeface="Times New Roman" pitchFamily="18" charset="0"/>
                  <a:ea typeface="Calibri"/>
                  <a:cs typeface="Times New Roman" pitchFamily="18" charset="0"/>
                </a:endParaRPr>
              </a:p>
              <a:p>
                <a:pPr marL="342900" marR="0" lvl="0" indent="-342900" algn="just">
                  <a:lnSpc>
                    <a:spcPct val="150000"/>
                  </a:lnSpc>
                  <a:spcBef>
                    <a:spcPts val="0"/>
                  </a:spcBef>
                  <a:spcAft>
                    <a:spcPts val="0"/>
                  </a:spcAft>
                  <a:buFont typeface="+mj-lt"/>
                  <a:buAutoNum type="arabicPeriod"/>
                </a:pPr>
                <a:r>
                  <a:rPr lang="en-US" sz="2800" dirty="0">
                    <a:effectLst/>
                    <a:latin typeface="Times New Roman" pitchFamily="18" charset="0"/>
                    <a:ea typeface="Calibri"/>
                    <a:cs typeface="Times New Roman" pitchFamily="18" charset="0"/>
                  </a:rPr>
                  <a:t>0 ≤ </a:t>
                </a:r>
                <a14:m>
                  <m:oMath xmlns:m="http://schemas.openxmlformats.org/officeDocument/2006/math">
                    <m:r>
                      <m:rPr>
                        <m:sty m:val="p"/>
                      </m:rPr>
                      <a:rPr lang="en-US" sz="2800">
                        <a:effectLst/>
                        <a:latin typeface="Cambria Math"/>
                        <a:ea typeface="Calibri"/>
                        <a:cs typeface="Times New Roman"/>
                      </a:rPr>
                      <m:t>f</m:t>
                    </m:r>
                    <m:r>
                      <a:rPr lang="en-US" sz="2800">
                        <a:effectLst/>
                        <a:latin typeface="Cambria Math"/>
                        <a:ea typeface="Calibri"/>
                        <a:cs typeface="Times New Roman"/>
                      </a:rPr>
                      <m:t>(</m:t>
                    </m:r>
                    <m:r>
                      <m:rPr>
                        <m:sty m:val="p"/>
                      </m:rPr>
                      <a:rPr lang="en-US" sz="2800">
                        <a:effectLst/>
                        <a:latin typeface="Cambria Math"/>
                        <a:ea typeface="Calibri"/>
                        <a:cs typeface="Times New Roman"/>
                      </a:rPr>
                      <m:t>x</m:t>
                    </m:r>
                    <m:r>
                      <a:rPr lang="en-US" sz="2800">
                        <a:effectLst/>
                        <a:latin typeface="Cambria Math"/>
                        <a:ea typeface="Calibri"/>
                        <a:cs typeface="Times New Roman"/>
                      </a:rPr>
                      <m:t>)</m:t>
                    </m:r>
                  </m:oMath>
                </a14:m>
                <a:r>
                  <a:rPr lang="en-US" sz="2800" dirty="0">
                    <a:effectLst/>
                    <a:latin typeface="Times New Roman" pitchFamily="18" charset="0"/>
                    <a:ea typeface="Calibri"/>
                    <a:cs typeface="Times New Roman" pitchFamily="18" charset="0"/>
                  </a:rPr>
                  <a:t> ≤ 1</a:t>
                </a:r>
                <a:endParaRPr lang="en-US" sz="2800" dirty="0">
                  <a:latin typeface="Times New Roman" pitchFamily="18" charset="0"/>
                  <a:ea typeface="Calibri"/>
                  <a:cs typeface="Times New Roman" pitchFamily="18" charset="0"/>
                </a:endParaRPr>
              </a:p>
              <a:p>
                <a:pPr marL="342900" marR="0" lvl="0" indent="-342900" algn="just">
                  <a:lnSpc>
                    <a:spcPct val="150000"/>
                  </a:lnSpc>
                  <a:spcBef>
                    <a:spcPts val="0"/>
                  </a:spcBef>
                  <a:spcAft>
                    <a:spcPts val="0"/>
                  </a:spcAft>
                  <a:buFont typeface="+mj-lt"/>
                  <a:buAutoNum type="arabicPeriod"/>
                </a:pPr>
                <a14:m>
                  <m:oMath xmlns:m="http://schemas.openxmlformats.org/officeDocument/2006/math">
                    <m:nary>
                      <m:naryPr>
                        <m:limLoc m:val="subSup"/>
                        <m:ctrlPr>
                          <a:rPr lang="en-US" sz="2800" i="1">
                            <a:effectLst/>
                            <a:latin typeface="Cambria Math"/>
                            <a:ea typeface="Calibri"/>
                            <a:cs typeface="Times New Roman"/>
                          </a:rPr>
                        </m:ctrlPr>
                      </m:naryPr>
                      <m:sub>
                        <m:r>
                          <a:rPr lang="en-US" sz="2800" i="1">
                            <a:effectLst/>
                            <a:latin typeface="Cambria Math"/>
                            <a:ea typeface="Calibri"/>
                            <a:cs typeface="Times New Roman"/>
                          </a:rPr>
                          <m:t>−∞</m:t>
                        </m:r>
                      </m:sub>
                      <m:sup>
                        <m:r>
                          <a:rPr lang="en-US" sz="2800" i="1">
                            <a:effectLst/>
                            <a:latin typeface="Cambria Math"/>
                            <a:ea typeface="Calibri"/>
                            <a:cs typeface="Times New Roman"/>
                          </a:rPr>
                          <m:t>∞</m:t>
                        </m:r>
                      </m:sup>
                      <m:e>
                        <m:r>
                          <m:rPr>
                            <m:sty m:val="p"/>
                          </m:rPr>
                          <a:rPr lang="en-US" sz="2800">
                            <a:effectLst/>
                            <a:latin typeface="Cambria Math"/>
                            <a:ea typeface="Calibri"/>
                            <a:cs typeface="Times New Roman"/>
                          </a:rPr>
                          <m:t>f</m:t>
                        </m:r>
                        <m:r>
                          <a:rPr lang="en-US" sz="2800">
                            <a:effectLst/>
                            <a:latin typeface="Cambria Math"/>
                            <a:ea typeface="Calibri"/>
                            <a:cs typeface="Times New Roman"/>
                          </a:rPr>
                          <m:t>(</m:t>
                        </m:r>
                        <m:r>
                          <m:rPr>
                            <m:sty m:val="p"/>
                          </m:rPr>
                          <a:rPr lang="en-US" sz="2800">
                            <a:effectLst/>
                            <a:latin typeface="Cambria Math"/>
                            <a:ea typeface="Calibri"/>
                            <a:cs typeface="Times New Roman"/>
                          </a:rPr>
                          <m:t>x</m:t>
                        </m:r>
                        <m:r>
                          <a:rPr lang="en-US" sz="2800">
                            <a:effectLst/>
                            <a:latin typeface="Cambria Math"/>
                            <a:ea typeface="Calibri"/>
                            <a:cs typeface="Times New Roman"/>
                          </a:rPr>
                          <m:t>)</m:t>
                        </m:r>
                        <m:r>
                          <m:rPr>
                            <m:sty m:val="p"/>
                          </m:rPr>
                          <a:rPr lang="en-US" sz="2800">
                            <a:effectLst/>
                            <a:latin typeface="Cambria Math"/>
                            <a:ea typeface="Calibri"/>
                            <a:cs typeface="Times New Roman"/>
                          </a:rPr>
                          <m:t>dx</m:t>
                        </m:r>
                        <m:r>
                          <a:rPr lang="en-US" sz="2800">
                            <a:effectLst/>
                            <a:latin typeface="Cambria Math"/>
                            <a:ea typeface="Calibri"/>
                            <a:cs typeface="Times New Roman"/>
                          </a:rPr>
                          <m:t>=1</m:t>
                        </m:r>
                      </m:e>
                    </m:nary>
                  </m:oMath>
                </a14:m>
                <a:endParaRPr lang="en-US" sz="2800" dirty="0">
                  <a:latin typeface="Times New Roman" pitchFamily="18" charset="0"/>
                  <a:ea typeface="Calibri"/>
                  <a:cs typeface="Times New Roman" pitchFamily="18" charset="0"/>
                </a:endParaRPr>
              </a:p>
              <a:p>
                <a:pPr marL="342900" marR="0" lvl="0" indent="-342900" algn="just">
                  <a:lnSpc>
                    <a:spcPct val="150000"/>
                  </a:lnSpc>
                  <a:spcBef>
                    <a:spcPts val="0"/>
                  </a:spcBef>
                  <a:spcAft>
                    <a:spcPts val="0"/>
                  </a:spcAft>
                  <a:buFont typeface="+mj-lt"/>
                  <a:buAutoNum type="arabicPeriod"/>
                </a:pPr>
                <a:r>
                  <a:rPr lang="en-US" sz="2800" dirty="0">
                    <a:effectLst/>
                    <a:latin typeface="Times New Roman" pitchFamily="18" charset="0"/>
                    <a:ea typeface="Calibri"/>
                    <a:cs typeface="Times New Roman" pitchFamily="18" charset="0"/>
                  </a:rPr>
                  <a:t>probability density  function(pdf)  integral over arrange of [-∞,∞]</a:t>
                </a:r>
                <a:endParaRPr lang="en-US" sz="2800" dirty="0">
                  <a:latin typeface="Times New Roman" pitchFamily="18" charset="0"/>
                  <a:ea typeface="Calibri"/>
                  <a:cs typeface="Times New Roman" pitchFamily="18" charset="0"/>
                </a:endParaRPr>
              </a:p>
              <a:p>
                <a:pPr marL="342900" marR="0" lvl="0" indent="-342900" algn="just">
                  <a:lnSpc>
                    <a:spcPct val="150000"/>
                  </a:lnSpc>
                  <a:spcBef>
                    <a:spcPts val="0"/>
                  </a:spcBef>
                  <a:spcAft>
                    <a:spcPts val="0"/>
                  </a:spcAft>
                  <a:buFont typeface="+mj-lt"/>
                  <a:buAutoNum type="arabicPeriod"/>
                </a:pPr>
                <a:r>
                  <a:rPr lang="en-US" sz="2800" dirty="0">
                    <a:effectLst/>
                    <a:latin typeface="Times New Roman" pitchFamily="18" charset="0"/>
                    <a:ea typeface="Calibri"/>
                    <a:cs typeface="Times New Roman" pitchFamily="18" charset="0"/>
                  </a:rPr>
                  <a:t>P(x</a:t>
                </a:r>
                <a:r>
                  <a:rPr lang="en-US" sz="2800" baseline="-25000" dirty="0">
                    <a:effectLst/>
                    <a:latin typeface="Times New Roman" pitchFamily="18" charset="0"/>
                    <a:ea typeface="Calibri"/>
                    <a:cs typeface="Times New Roman" pitchFamily="18" charset="0"/>
                  </a:rPr>
                  <a:t>1</a:t>
                </a:r>
                <a:r>
                  <a:rPr lang="en-US" sz="2800" dirty="0">
                    <a:effectLst/>
                    <a:latin typeface="Times New Roman" pitchFamily="18" charset="0"/>
                    <a:ea typeface="Calibri"/>
                    <a:cs typeface="Times New Roman" pitchFamily="18" charset="0"/>
                  </a:rPr>
                  <a:t>&lt;X&lt;x</a:t>
                </a:r>
                <a:r>
                  <a:rPr lang="en-US" sz="2800" baseline="-25000" dirty="0">
                    <a:effectLst/>
                    <a:latin typeface="Times New Roman" pitchFamily="18" charset="0"/>
                    <a:ea typeface="Calibri"/>
                    <a:cs typeface="Times New Roman" pitchFamily="18" charset="0"/>
                  </a:rPr>
                  <a:t>2</a:t>
                </a:r>
                <a:r>
                  <a:rPr lang="en-US" sz="2800" dirty="0">
                    <a:effectLst/>
                    <a:latin typeface="Times New Roman" pitchFamily="18" charset="0"/>
                    <a:ea typeface="Calibri"/>
                    <a:cs typeface="Times New Roman" pitchFamily="18" charset="0"/>
                  </a:rPr>
                  <a:t>)=</a:t>
                </a:r>
                <a14:m>
                  <m:oMath xmlns:m="http://schemas.openxmlformats.org/officeDocument/2006/math">
                    <m:nary>
                      <m:naryPr>
                        <m:limLoc m:val="subSup"/>
                        <m:ctrlPr>
                          <a:rPr lang="en-US" sz="2800" i="1">
                            <a:effectLst/>
                            <a:latin typeface="Cambria Math"/>
                            <a:ea typeface="Calibri"/>
                            <a:cs typeface="Times New Roman"/>
                          </a:rPr>
                        </m:ctrlPr>
                      </m:naryPr>
                      <m:sub>
                        <m:r>
                          <a:rPr lang="en-US" sz="2800" i="1">
                            <a:effectLst/>
                            <a:latin typeface="Cambria Math"/>
                            <a:ea typeface="Calibri"/>
                            <a:cs typeface="Times New Roman"/>
                          </a:rPr>
                          <m:t>𝑥</m:t>
                        </m:r>
                        <m:r>
                          <a:rPr lang="en-US" sz="2800" i="1">
                            <a:effectLst/>
                            <a:latin typeface="Cambria Math"/>
                            <a:ea typeface="Calibri"/>
                            <a:cs typeface="Times New Roman"/>
                          </a:rPr>
                          <m:t>1</m:t>
                        </m:r>
                      </m:sub>
                      <m:sup>
                        <m:r>
                          <a:rPr lang="en-US" sz="2800" i="1">
                            <a:effectLst/>
                            <a:latin typeface="Cambria Math"/>
                            <a:ea typeface="Calibri"/>
                            <a:cs typeface="Times New Roman"/>
                          </a:rPr>
                          <m:t>𝑥</m:t>
                        </m:r>
                        <m:r>
                          <a:rPr lang="en-US" sz="2800" i="1">
                            <a:effectLst/>
                            <a:latin typeface="Cambria Math"/>
                            <a:ea typeface="Calibri"/>
                            <a:cs typeface="Times New Roman"/>
                          </a:rPr>
                          <m:t>2</m:t>
                        </m:r>
                      </m:sup>
                      <m:e>
                        <m:r>
                          <m:rPr>
                            <m:sty m:val="p"/>
                          </m:rPr>
                          <a:rPr lang="en-US" sz="2800">
                            <a:effectLst/>
                            <a:latin typeface="Cambria Math"/>
                            <a:ea typeface="Calibri"/>
                            <a:cs typeface="Times New Roman"/>
                          </a:rPr>
                          <m:t>f</m:t>
                        </m:r>
                        <m:r>
                          <a:rPr lang="en-US" sz="2800">
                            <a:effectLst/>
                            <a:latin typeface="Cambria Math"/>
                            <a:ea typeface="Calibri"/>
                            <a:cs typeface="Times New Roman"/>
                          </a:rPr>
                          <m:t>(</m:t>
                        </m:r>
                        <m:r>
                          <m:rPr>
                            <m:sty m:val="p"/>
                          </m:rPr>
                          <a:rPr lang="en-US" sz="2800">
                            <a:effectLst/>
                            <a:latin typeface="Cambria Math"/>
                            <a:ea typeface="Calibri"/>
                            <a:cs typeface="Times New Roman"/>
                          </a:rPr>
                          <m:t>x</m:t>
                        </m:r>
                        <m:r>
                          <a:rPr lang="en-US" sz="2800">
                            <a:effectLst/>
                            <a:latin typeface="Cambria Math"/>
                            <a:ea typeface="Calibri"/>
                            <a:cs typeface="Times New Roman"/>
                          </a:rPr>
                          <m:t>)</m:t>
                        </m:r>
                        <m:r>
                          <m:rPr>
                            <m:sty m:val="p"/>
                          </m:rPr>
                          <a:rPr lang="en-US" sz="2800">
                            <a:effectLst/>
                            <a:latin typeface="Cambria Math"/>
                            <a:ea typeface="Calibri"/>
                            <a:cs typeface="Times New Roman"/>
                          </a:rPr>
                          <m:t>dx</m:t>
                        </m:r>
                      </m:e>
                    </m:nary>
                  </m:oMath>
                </a14:m>
                <a:endParaRPr lang="en-US" sz="2800" dirty="0">
                  <a:latin typeface="Times New Roman" pitchFamily="18" charset="0"/>
                  <a:ea typeface="Calibri"/>
                  <a:cs typeface="Times New Roman" pitchFamily="18" charset="0"/>
                </a:endParaRPr>
              </a:p>
              <a:p>
                <a:pPr marL="342900" marR="0" lvl="0" indent="-342900" algn="just">
                  <a:lnSpc>
                    <a:spcPct val="150000"/>
                  </a:lnSpc>
                  <a:spcBef>
                    <a:spcPts val="0"/>
                  </a:spcBef>
                  <a:spcAft>
                    <a:spcPts val="0"/>
                  </a:spcAft>
                  <a:buFont typeface="+mj-lt"/>
                  <a:buAutoNum type="arabicPeriod"/>
                </a:pPr>
                <a:r>
                  <a:rPr lang="en-US" sz="2800" dirty="0">
                    <a:effectLst/>
                    <a:latin typeface="Times New Roman" pitchFamily="18" charset="0"/>
                    <a:ea typeface="Calibri"/>
                    <a:cs typeface="Times New Roman" pitchFamily="18" charset="0"/>
                  </a:rPr>
                  <a:t>P(X=a)=</a:t>
                </a:r>
                <a14:m>
                  <m:oMath xmlns:m="http://schemas.openxmlformats.org/officeDocument/2006/math">
                    <m:nary>
                      <m:naryPr>
                        <m:limLoc m:val="subSup"/>
                        <m:ctrlPr>
                          <a:rPr lang="en-US" sz="2800" i="1">
                            <a:effectLst/>
                            <a:latin typeface="Cambria Math"/>
                            <a:ea typeface="Calibri"/>
                            <a:cs typeface="Times New Roman"/>
                          </a:rPr>
                        </m:ctrlPr>
                      </m:naryPr>
                      <m:sub>
                        <m:r>
                          <a:rPr lang="en-US" sz="2800" i="1">
                            <a:effectLst/>
                            <a:latin typeface="Cambria Math"/>
                            <a:ea typeface="Calibri"/>
                            <a:cs typeface="Times New Roman"/>
                          </a:rPr>
                          <m:t>𝑎</m:t>
                        </m:r>
                      </m:sub>
                      <m:sup>
                        <m:r>
                          <a:rPr lang="en-US" sz="2800" i="1">
                            <a:effectLst/>
                            <a:latin typeface="Cambria Math"/>
                            <a:ea typeface="Calibri"/>
                            <a:cs typeface="Times New Roman"/>
                          </a:rPr>
                          <m:t>𝑎</m:t>
                        </m:r>
                      </m:sup>
                      <m:e>
                        <m:r>
                          <m:rPr>
                            <m:sty m:val="p"/>
                          </m:rPr>
                          <a:rPr lang="en-US" sz="2800">
                            <a:effectLst/>
                            <a:latin typeface="Cambria Math"/>
                            <a:ea typeface="Calibri"/>
                            <a:cs typeface="Times New Roman"/>
                          </a:rPr>
                          <m:t>f</m:t>
                        </m:r>
                        <m:r>
                          <a:rPr lang="en-US" sz="2800">
                            <a:effectLst/>
                            <a:latin typeface="Cambria Math"/>
                            <a:ea typeface="Calibri"/>
                            <a:cs typeface="Times New Roman"/>
                          </a:rPr>
                          <m:t>(</m:t>
                        </m:r>
                        <m:r>
                          <m:rPr>
                            <m:sty m:val="p"/>
                          </m:rPr>
                          <a:rPr lang="en-US" sz="2800">
                            <a:effectLst/>
                            <a:latin typeface="Cambria Math"/>
                            <a:ea typeface="Calibri"/>
                            <a:cs typeface="Times New Roman"/>
                          </a:rPr>
                          <m:t>x</m:t>
                        </m:r>
                        <m:r>
                          <a:rPr lang="en-US" sz="2800">
                            <a:effectLst/>
                            <a:latin typeface="Cambria Math"/>
                            <a:ea typeface="Calibri"/>
                            <a:cs typeface="Times New Roman"/>
                          </a:rPr>
                          <m:t>)</m:t>
                        </m:r>
                        <m:r>
                          <m:rPr>
                            <m:sty m:val="p"/>
                          </m:rPr>
                          <a:rPr lang="en-US" sz="2800">
                            <a:effectLst/>
                            <a:latin typeface="Cambria Math"/>
                            <a:ea typeface="Calibri"/>
                            <a:cs typeface="Times New Roman"/>
                          </a:rPr>
                          <m:t>dx</m:t>
                        </m:r>
                      </m:e>
                    </m:nary>
                  </m:oMath>
                </a14:m>
                <a:r>
                  <a:rPr lang="en-US" sz="2800" dirty="0">
                    <a:effectLst/>
                    <a:latin typeface="Times New Roman" pitchFamily="18" charset="0"/>
                    <a:ea typeface="Times New Roman"/>
                    <a:cs typeface="Times New Roman" pitchFamily="18" charset="0"/>
                  </a:rPr>
                  <a:t> =0</a:t>
                </a:r>
                <a:endParaRPr lang="en-US" sz="2800" dirty="0">
                  <a:latin typeface="Times New Roman" pitchFamily="18" charset="0"/>
                  <a:ea typeface="Calibri"/>
                  <a:cs typeface="Times New Roman"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88489" y="-210730"/>
                <a:ext cx="8686800" cy="7068730"/>
              </a:xfrm>
              <a:prstGeom prst="rect">
                <a:avLst/>
              </a:prstGeom>
              <a:blipFill rotWithShape="1">
                <a:blip r:embed="rId2"/>
                <a:stretch>
                  <a:fillRect l="-1474" r="-2526" b="-517"/>
                </a:stretch>
              </a:blipFill>
            </p:spPr>
            <p:txBody>
              <a:bodyPr/>
              <a:lstStyle/>
              <a:p>
                <a:r>
                  <a:rPr lang="en-US">
                    <a:noFill/>
                  </a:rPr>
                  <a:t> </a:t>
                </a:r>
              </a:p>
            </p:txBody>
          </p:sp>
        </mc:Fallback>
      </mc:AlternateContent>
    </p:spTree>
    <p:extLst>
      <p:ext uri="{BB962C8B-B14F-4D97-AF65-F5344CB8AC3E}">
        <p14:creationId xmlns:p14="http://schemas.microsoft.com/office/powerpoint/2010/main" xmlns="" val="2910412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Rectangle 1"/>
              <p:cNvSpPr/>
              <p:nvPr/>
            </p:nvSpPr>
            <p:spPr>
              <a:xfrm>
                <a:off x="304800" y="305325"/>
                <a:ext cx="8382000" cy="4484626"/>
              </a:xfrm>
              <a:prstGeom prst="rect">
                <a:avLst/>
              </a:prstGeom>
            </p:spPr>
            <p:txBody>
              <a:bodyPr wrap="square">
                <a:spAutoFit/>
              </a:bodyPr>
              <a:lstStyle/>
              <a:p>
                <a:pPr algn="just">
                  <a:lnSpc>
                    <a:spcPct val="150000"/>
                  </a:lnSpc>
                </a:pPr>
                <a:r>
                  <a:rPr lang="en-US" sz="2800" dirty="0" smtClean="0">
                    <a:solidFill>
                      <a:srgbClr val="FF0000"/>
                    </a:solidFill>
                    <a:effectLst/>
                    <a:latin typeface="Times New Roman" pitchFamily="18" charset="0"/>
                    <a:ea typeface="Calibri"/>
                    <a:cs typeface="Times New Roman" pitchFamily="18" charset="0"/>
                  </a:rPr>
                  <a:t>Example</a:t>
                </a:r>
                <a:r>
                  <a:rPr lang="en-US" sz="2800" dirty="0" smtClean="0">
                    <a:effectLst/>
                    <a:latin typeface="Times New Roman" pitchFamily="18" charset="0"/>
                    <a:ea typeface="Calibri"/>
                    <a:cs typeface="Times New Roman" pitchFamily="18" charset="0"/>
                  </a:rPr>
                  <a:t>: suppose we have a continuous random variable’ X’ with probability density function is given by    </a:t>
                </a:r>
                <a14:m>
                  <m:oMath xmlns:m="http://schemas.openxmlformats.org/officeDocument/2006/math">
                    <m:r>
                      <a:rPr lang="en-US" sz="2800" i="1">
                        <a:effectLst/>
                        <a:latin typeface="Cambria Math"/>
                        <a:ea typeface="Times New Roman"/>
                        <a:cs typeface="Times New Roman"/>
                      </a:rPr>
                      <m:t>𝑓</m:t>
                    </m:r>
                    <m:d>
                      <m:dPr>
                        <m:ctrlPr>
                          <a:rPr lang="en-US" sz="2800" i="1">
                            <a:effectLst/>
                            <a:latin typeface="Cambria Math"/>
                            <a:ea typeface="Times New Roman"/>
                            <a:cs typeface="Times New Roman"/>
                          </a:rPr>
                        </m:ctrlPr>
                      </m:dPr>
                      <m:e>
                        <m:r>
                          <a:rPr lang="en-US" sz="2800" i="1">
                            <a:effectLst/>
                            <a:latin typeface="Cambria Math"/>
                            <a:ea typeface="Times New Roman"/>
                            <a:cs typeface="Times New Roman"/>
                          </a:rPr>
                          <m:t>𝑋</m:t>
                        </m:r>
                      </m:e>
                    </m:d>
                    <m:r>
                      <a:rPr lang="en-US" sz="2800" i="1">
                        <a:effectLst/>
                        <a:latin typeface="Cambria Math"/>
                        <a:ea typeface="Times New Roman"/>
                        <a:cs typeface="Times New Roman"/>
                      </a:rPr>
                      <m:t>=</m:t>
                    </m:r>
                    <m:d>
                      <m:dPr>
                        <m:begChr m:val="{"/>
                        <m:endChr m:val=""/>
                        <m:ctrlPr>
                          <a:rPr lang="en-US" sz="2800" i="1">
                            <a:effectLst/>
                            <a:latin typeface="Cambria Math"/>
                            <a:ea typeface="Times New Roman"/>
                            <a:cs typeface="Times New Roman"/>
                          </a:rPr>
                        </m:ctrlPr>
                      </m:dPr>
                      <m:e>
                        <m:eqArr>
                          <m:eqArrPr>
                            <m:ctrlPr>
                              <a:rPr lang="en-US" sz="2800" i="1">
                                <a:effectLst/>
                                <a:latin typeface="Cambria Math"/>
                                <a:ea typeface="Times New Roman"/>
                                <a:cs typeface="Times New Roman"/>
                              </a:rPr>
                            </m:ctrlPr>
                          </m:eqArrPr>
                          <m:e>
                            <m:r>
                              <a:rPr lang="en-US" sz="2800" i="1">
                                <a:effectLst/>
                                <a:latin typeface="Cambria Math"/>
                                <a:ea typeface="Times New Roman"/>
                                <a:cs typeface="Times New Roman"/>
                              </a:rPr>
                              <m:t>𝑐</m:t>
                            </m:r>
                            <m:sSup>
                              <m:sSupPr>
                                <m:ctrlPr>
                                  <a:rPr lang="en-US" sz="2800" i="1">
                                    <a:effectLst/>
                                    <a:latin typeface="Cambria Math"/>
                                    <a:ea typeface="Times New Roman"/>
                                    <a:cs typeface="Times New Roman"/>
                                  </a:rPr>
                                </m:ctrlPr>
                              </m:sSupPr>
                              <m:e>
                                <m:r>
                                  <a:rPr lang="en-US" sz="2800" i="1">
                                    <a:effectLst/>
                                    <a:latin typeface="Cambria Math"/>
                                    <a:ea typeface="Times New Roman"/>
                                    <a:cs typeface="Times New Roman"/>
                                  </a:rPr>
                                  <m:t>𝑥</m:t>
                                </m:r>
                              </m:e>
                              <m:sup>
                                <m:r>
                                  <a:rPr lang="en-US" sz="2800" i="1">
                                    <a:effectLst/>
                                    <a:latin typeface="Cambria Math"/>
                                    <a:ea typeface="Times New Roman"/>
                                    <a:cs typeface="Times New Roman"/>
                                  </a:rPr>
                                  <m:t>2</m:t>
                                </m:r>
                              </m:sup>
                            </m:sSup>
                            <m:r>
                              <a:rPr lang="en-US" sz="2800" i="1">
                                <a:effectLst/>
                                <a:latin typeface="Cambria Math"/>
                                <a:ea typeface="Times New Roman"/>
                                <a:cs typeface="Times New Roman"/>
                              </a:rPr>
                              <m:t> 0&lt;</m:t>
                            </m:r>
                            <m:r>
                              <a:rPr lang="en-US" sz="2800" i="1">
                                <a:effectLst/>
                                <a:latin typeface="Cambria Math"/>
                                <a:ea typeface="Times New Roman"/>
                                <a:cs typeface="Times New Roman"/>
                              </a:rPr>
                              <m:t>𝑥</m:t>
                            </m:r>
                            <m:r>
                              <a:rPr lang="en-US" sz="2800" i="1">
                                <a:effectLst/>
                                <a:latin typeface="Cambria Math"/>
                                <a:ea typeface="Times New Roman"/>
                                <a:cs typeface="Times New Roman"/>
                              </a:rPr>
                              <m:t>&lt;3</m:t>
                            </m:r>
                          </m:e>
                          <m:e>
                            <m:r>
                              <a:rPr lang="en-US" sz="2800" i="1">
                                <a:effectLst/>
                                <a:latin typeface="Cambria Math"/>
                                <a:ea typeface="Times New Roman"/>
                                <a:cs typeface="Times New Roman"/>
                              </a:rPr>
                              <m:t>0         </m:t>
                            </m:r>
                            <m:r>
                              <a:rPr lang="en-US" sz="2800" i="1">
                                <a:effectLst/>
                                <a:latin typeface="Cambria Math"/>
                                <a:ea typeface="Times New Roman"/>
                                <a:cs typeface="Times New Roman"/>
                              </a:rPr>
                              <m:t>𝑜𝑡h𝑒𝑟𝑤𝑖𝑠𝑒</m:t>
                            </m:r>
                          </m:e>
                        </m:eqArr>
                      </m:e>
                    </m:d>
                  </m:oMath>
                </a14:m>
                <a:endParaRPr lang="en-US" sz="2800" dirty="0">
                  <a:latin typeface="Times New Roman" pitchFamily="18" charset="0"/>
                  <a:ea typeface="Calibri"/>
                  <a:cs typeface="Times New Roman" pitchFamily="18" charset="0"/>
                </a:endParaRPr>
              </a:p>
              <a:p>
                <a:pPr marL="2057400" marR="0" lvl="4" indent="-228600" algn="just">
                  <a:lnSpc>
                    <a:spcPct val="150000"/>
                  </a:lnSpc>
                  <a:spcBef>
                    <a:spcPts val="0"/>
                  </a:spcBef>
                  <a:spcAft>
                    <a:spcPts val="0"/>
                  </a:spcAft>
                  <a:buFont typeface="+mj-lt"/>
                  <a:buAutoNum type="alphaUcPeriod"/>
                </a:pPr>
                <a:r>
                  <a:rPr lang="en-US" sz="2800" dirty="0">
                    <a:effectLst/>
                    <a:latin typeface="Times New Roman" pitchFamily="18" charset="0"/>
                    <a:ea typeface="Calibri"/>
                    <a:cs typeface="Times New Roman" pitchFamily="18" charset="0"/>
                  </a:rPr>
                  <a:t>Determine the value of ‘c’</a:t>
                </a:r>
                <a:endParaRPr lang="en-US" sz="2800" dirty="0">
                  <a:latin typeface="Times New Roman" pitchFamily="18" charset="0"/>
                  <a:ea typeface="Calibri"/>
                  <a:cs typeface="Times New Roman" pitchFamily="18" charset="0"/>
                </a:endParaRPr>
              </a:p>
              <a:p>
                <a:pPr marL="2057400" marR="0" lvl="4" indent="-228600" algn="just">
                  <a:lnSpc>
                    <a:spcPct val="150000"/>
                  </a:lnSpc>
                  <a:spcBef>
                    <a:spcPts val="0"/>
                  </a:spcBef>
                  <a:spcAft>
                    <a:spcPts val="0"/>
                  </a:spcAft>
                  <a:buFont typeface="+mj-lt"/>
                  <a:buAutoNum type="alphaUcPeriod"/>
                </a:pPr>
                <a:r>
                  <a:rPr lang="en-US" sz="2800" dirty="0">
                    <a:effectLst/>
                    <a:latin typeface="Times New Roman" pitchFamily="18" charset="0"/>
                    <a:ea typeface="Calibri"/>
                    <a:cs typeface="Times New Roman" pitchFamily="18" charset="0"/>
                  </a:rPr>
                  <a:t>Verify that f is pdf</a:t>
                </a:r>
                <a:endParaRPr lang="en-US" sz="2800" dirty="0">
                  <a:latin typeface="Times New Roman" pitchFamily="18" charset="0"/>
                  <a:ea typeface="Calibri"/>
                  <a:cs typeface="Times New Roman" pitchFamily="18" charset="0"/>
                </a:endParaRPr>
              </a:p>
              <a:p>
                <a:pPr marL="2057400" marR="0" lvl="4" indent="-228600" algn="just">
                  <a:lnSpc>
                    <a:spcPct val="150000"/>
                  </a:lnSpc>
                  <a:spcBef>
                    <a:spcPts val="0"/>
                  </a:spcBef>
                  <a:spcAft>
                    <a:spcPts val="0"/>
                  </a:spcAft>
                  <a:buFont typeface="+mj-lt"/>
                  <a:buAutoNum type="alphaUcPeriod"/>
                </a:pPr>
                <a:r>
                  <a:rPr lang="en-US" sz="2800" dirty="0">
                    <a:effectLst/>
                    <a:latin typeface="Times New Roman" pitchFamily="18" charset="0"/>
                    <a:ea typeface="Calibri"/>
                    <a:cs typeface="Times New Roman" pitchFamily="18" charset="0"/>
                  </a:rPr>
                  <a:t>Calculate </a:t>
                </a:r>
                <a14:m>
                  <m:oMath xmlns:m="http://schemas.openxmlformats.org/officeDocument/2006/math">
                    <m:r>
                      <a:rPr lang="en-US" sz="2800" i="1">
                        <a:effectLst/>
                        <a:latin typeface="Cambria Math"/>
                        <a:ea typeface="Calibri"/>
                        <a:cs typeface="Times New Roman"/>
                      </a:rPr>
                      <m:t>𝑝</m:t>
                    </m:r>
                    <m:d>
                      <m:dPr>
                        <m:ctrlPr>
                          <a:rPr lang="en-US" sz="2800" i="1">
                            <a:effectLst/>
                            <a:latin typeface="Cambria Math"/>
                            <a:ea typeface="Calibri"/>
                            <a:cs typeface="Times New Roman"/>
                          </a:rPr>
                        </m:ctrlPr>
                      </m:dPr>
                      <m:e>
                        <m:r>
                          <a:rPr lang="en-US" sz="2800" i="1">
                            <a:effectLst/>
                            <a:latin typeface="Cambria Math"/>
                            <a:ea typeface="Calibri"/>
                            <a:cs typeface="Times New Roman"/>
                          </a:rPr>
                          <m:t>1&lt;</m:t>
                        </m:r>
                        <m:r>
                          <a:rPr lang="en-US" sz="2800" i="1">
                            <a:effectLst/>
                            <a:latin typeface="Cambria Math"/>
                            <a:ea typeface="Calibri"/>
                            <a:cs typeface="Times New Roman"/>
                          </a:rPr>
                          <m:t>𝑥</m:t>
                        </m:r>
                        <m:r>
                          <a:rPr lang="en-US" sz="2800" i="1">
                            <a:effectLst/>
                            <a:latin typeface="Cambria Math"/>
                            <a:ea typeface="Calibri"/>
                            <a:cs typeface="Times New Roman"/>
                          </a:rPr>
                          <m:t>&lt;2</m:t>
                        </m:r>
                      </m:e>
                    </m:d>
                  </m:oMath>
                </a14:m>
                <a:endParaRPr lang="en-US" sz="2800" dirty="0">
                  <a:latin typeface="Times New Roman" pitchFamily="18" charset="0"/>
                  <a:ea typeface="Calibri"/>
                  <a:cs typeface="Times New Roman"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304800" y="305325"/>
                <a:ext cx="8382000" cy="4484626"/>
              </a:xfrm>
              <a:prstGeom prst="rect">
                <a:avLst/>
              </a:prstGeom>
              <a:blipFill rotWithShape="1">
                <a:blip r:embed="rId2"/>
                <a:stretch>
                  <a:fillRect l="-1455" r="-5745" b="-1087"/>
                </a:stretch>
              </a:blipFill>
            </p:spPr>
            <p:txBody>
              <a:bodyPr/>
              <a:lstStyle/>
              <a:p>
                <a:r>
                  <a:rPr lang="en-US">
                    <a:noFill/>
                  </a:rPr>
                  <a:t> </a:t>
                </a:r>
              </a:p>
            </p:txBody>
          </p:sp>
        </mc:Fallback>
      </mc:AlternateContent>
    </p:spTree>
    <p:extLst>
      <p:ext uri="{BB962C8B-B14F-4D97-AF65-F5344CB8AC3E}">
        <p14:creationId xmlns:p14="http://schemas.microsoft.com/office/powerpoint/2010/main" xmlns="" val="869572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Rectangle 1"/>
              <p:cNvSpPr/>
              <p:nvPr/>
            </p:nvSpPr>
            <p:spPr>
              <a:xfrm>
                <a:off x="990600" y="228600"/>
                <a:ext cx="7391400" cy="4635115"/>
              </a:xfrm>
              <a:prstGeom prst="rect">
                <a:avLst/>
              </a:prstGeom>
            </p:spPr>
            <p:txBody>
              <a:bodyPr wrap="square">
                <a:spAutoFit/>
              </a:bodyPr>
              <a:lstStyle/>
              <a:p>
                <a:pPr algn="just">
                  <a:lnSpc>
                    <a:spcPct val="150000"/>
                  </a:lnSpc>
                </a:pPr>
                <a:r>
                  <a:rPr lang="en-US" sz="2800" b="1" dirty="0" smtClean="0">
                    <a:solidFill>
                      <a:srgbClr val="FF0000"/>
                    </a:solidFill>
                    <a:effectLst/>
                    <a:latin typeface="Times New Roman" pitchFamily="18" charset="0"/>
                    <a:ea typeface="Times New Roman"/>
                    <a:cs typeface="Times New Roman" pitchFamily="18" charset="0"/>
                  </a:rPr>
                  <a:t>Solution</a:t>
                </a:r>
                <a:r>
                  <a:rPr lang="en-US" sz="2800" dirty="0">
                    <a:effectLst/>
                    <a:latin typeface="Times New Roman" pitchFamily="18" charset="0"/>
                    <a:ea typeface="Times New Roman"/>
                    <a:cs typeface="Times New Roman" pitchFamily="18" charset="0"/>
                  </a:rPr>
                  <a:t>:</a:t>
                </a:r>
                <a:endParaRPr lang="en-US" sz="2800" dirty="0">
                  <a:latin typeface="Times New Roman" pitchFamily="18" charset="0"/>
                  <a:ea typeface="Calibri"/>
                  <a:cs typeface="Times New Roman" pitchFamily="18" charset="0"/>
                </a:endParaRPr>
              </a:p>
              <a:p>
                <a:pPr marL="514350" marR="0" lvl="0" indent="-514350" algn="just">
                  <a:lnSpc>
                    <a:spcPct val="150000"/>
                  </a:lnSpc>
                  <a:spcBef>
                    <a:spcPts val="0"/>
                  </a:spcBef>
                  <a:spcAft>
                    <a:spcPts val="0"/>
                  </a:spcAft>
                  <a:buFont typeface="+mj-lt"/>
                  <a:buAutoNum type="alphaLcParenR"/>
                </a:pPr>
                <a14:m>
                  <m:oMath xmlns:m="http://schemas.openxmlformats.org/officeDocument/2006/math">
                    <m:nary>
                      <m:naryPr>
                        <m:limLoc m:val="subSup"/>
                        <m:ctrlPr>
                          <a:rPr lang="en-US" sz="2800" i="1">
                            <a:effectLst/>
                            <a:latin typeface="Cambria Math"/>
                            <a:ea typeface="Times New Roman"/>
                            <a:cs typeface="Times New Roman"/>
                          </a:rPr>
                        </m:ctrlPr>
                      </m:naryPr>
                      <m:sub>
                        <m:r>
                          <a:rPr lang="en-US" sz="2800" i="1">
                            <a:effectLst/>
                            <a:latin typeface="Cambria Math"/>
                            <a:ea typeface="Times New Roman"/>
                            <a:cs typeface="Times New Roman"/>
                          </a:rPr>
                          <m:t>−∞</m:t>
                        </m:r>
                      </m:sub>
                      <m:sup>
                        <m:r>
                          <a:rPr lang="en-US" sz="2800" i="1">
                            <a:effectLst/>
                            <a:latin typeface="Cambria Math"/>
                            <a:ea typeface="Times New Roman"/>
                            <a:cs typeface="Times New Roman"/>
                          </a:rPr>
                          <m:t>∞</m:t>
                        </m:r>
                      </m:sup>
                      <m:e>
                        <m:r>
                          <a:rPr lang="en-US" sz="2800" i="1">
                            <a:effectLst/>
                            <a:latin typeface="Cambria Math"/>
                            <a:ea typeface="Times New Roman"/>
                            <a:cs typeface="Times New Roman"/>
                          </a:rPr>
                          <m:t>𝑓</m:t>
                        </m:r>
                        <m:d>
                          <m:dPr>
                            <m:ctrlPr>
                              <a:rPr lang="en-US" sz="2800" i="1">
                                <a:effectLst/>
                                <a:latin typeface="Cambria Math"/>
                                <a:ea typeface="Times New Roman"/>
                                <a:cs typeface="Times New Roman"/>
                              </a:rPr>
                            </m:ctrlPr>
                          </m:dPr>
                          <m:e>
                            <m:r>
                              <a:rPr lang="en-US" sz="2800" i="1">
                                <a:effectLst/>
                                <a:latin typeface="Cambria Math"/>
                                <a:ea typeface="Times New Roman"/>
                                <a:cs typeface="Times New Roman"/>
                              </a:rPr>
                              <m:t>𝑥</m:t>
                            </m:r>
                          </m:e>
                        </m:d>
                        <m:r>
                          <a:rPr lang="en-US" sz="2800" i="1">
                            <a:effectLst/>
                            <a:latin typeface="Cambria Math"/>
                            <a:ea typeface="Times New Roman"/>
                            <a:cs typeface="Times New Roman"/>
                          </a:rPr>
                          <m:t>𝑑𝑥</m:t>
                        </m:r>
                      </m:e>
                    </m:nary>
                  </m:oMath>
                </a14:m>
                <a:r>
                  <a:rPr lang="en-US" sz="2800" dirty="0">
                    <a:effectLst/>
                    <a:latin typeface="Times New Roman" pitchFamily="18" charset="0"/>
                    <a:ea typeface="Times New Roman"/>
                    <a:cs typeface="Times New Roman" pitchFamily="18" charset="0"/>
                  </a:rPr>
                  <a:t>=1    property of pdf</a:t>
                </a:r>
                <a:endParaRPr lang="en-US" sz="2800" dirty="0">
                  <a:latin typeface="Times New Roman" pitchFamily="18" charset="0"/>
                  <a:ea typeface="Calibri"/>
                  <a:cs typeface="Times New Roman" pitchFamily="18" charset="0"/>
                </a:endParaRPr>
              </a:p>
              <a:p>
                <a:pPr marL="1209675" marR="0" algn="just">
                  <a:lnSpc>
                    <a:spcPct val="150000"/>
                  </a:lnSpc>
                  <a:spcBef>
                    <a:spcPts val="0"/>
                  </a:spcBef>
                  <a:spcAft>
                    <a:spcPts val="0"/>
                  </a:spcAft>
                </a:pPr>
                <a14:m>
                  <m:oMath xmlns:m="http://schemas.openxmlformats.org/officeDocument/2006/math">
                    <m:nary>
                      <m:naryPr>
                        <m:limLoc m:val="subSup"/>
                        <m:ctrlPr>
                          <a:rPr lang="en-US" sz="2800" i="1">
                            <a:effectLst/>
                            <a:latin typeface="Cambria Math"/>
                            <a:ea typeface="Times New Roman"/>
                            <a:cs typeface="Times New Roman"/>
                          </a:rPr>
                        </m:ctrlPr>
                      </m:naryPr>
                      <m:sub>
                        <m:r>
                          <a:rPr lang="en-US" sz="2800" i="1">
                            <a:effectLst/>
                            <a:latin typeface="Cambria Math"/>
                            <a:ea typeface="Times New Roman"/>
                            <a:cs typeface="Times New Roman"/>
                          </a:rPr>
                          <m:t>0</m:t>
                        </m:r>
                      </m:sub>
                      <m:sup>
                        <m:r>
                          <a:rPr lang="en-US" sz="2800" i="1">
                            <a:effectLst/>
                            <a:latin typeface="Cambria Math"/>
                            <a:ea typeface="Times New Roman"/>
                            <a:cs typeface="Times New Roman"/>
                          </a:rPr>
                          <m:t>3</m:t>
                        </m:r>
                      </m:sup>
                      <m:e>
                        <m:r>
                          <a:rPr lang="en-US" sz="2800" i="1">
                            <a:effectLst/>
                            <a:latin typeface="Cambria Math"/>
                            <a:ea typeface="Times New Roman"/>
                            <a:cs typeface="Times New Roman"/>
                          </a:rPr>
                          <m:t>𝑐</m:t>
                        </m:r>
                        <m:sSup>
                          <m:sSupPr>
                            <m:ctrlPr>
                              <a:rPr lang="en-US" sz="2800" i="1">
                                <a:effectLst/>
                                <a:latin typeface="Cambria Math"/>
                                <a:ea typeface="Times New Roman"/>
                                <a:cs typeface="Times New Roman"/>
                              </a:rPr>
                            </m:ctrlPr>
                          </m:sSupPr>
                          <m:e>
                            <m:r>
                              <a:rPr lang="en-US" sz="2800" i="1">
                                <a:effectLst/>
                                <a:latin typeface="Cambria Math"/>
                                <a:ea typeface="Times New Roman"/>
                                <a:cs typeface="Times New Roman"/>
                              </a:rPr>
                              <m:t>𝑥</m:t>
                            </m:r>
                          </m:e>
                          <m:sup>
                            <m:r>
                              <a:rPr lang="en-US" sz="2800" i="1">
                                <a:effectLst/>
                                <a:latin typeface="Cambria Math"/>
                                <a:ea typeface="Times New Roman"/>
                                <a:cs typeface="Times New Roman"/>
                              </a:rPr>
                              <m:t>2 </m:t>
                            </m:r>
                          </m:sup>
                        </m:sSup>
                      </m:e>
                    </m:nary>
                    <m:box>
                      <m:boxPr>
                        <m:diff m:val="on"/>
                        <m:ctrlPr>
                          <a:rPr lang="en-US" sz="2800" i="1">
                            <a:effectLst/>
                            <a:latin typeface="Cambria Math"/>
                            <a:ea typeface="Times New Roman"/>
                            <a:cs typeface="Times New Roman"/>
                          </a:rPr>
                        </m:ctrlPr>
                      </m:boxPr>
                      <m:e>
                        <m:r>
                          <a:rPr lang="en-US" sz="2800" i="1">
                            <a:effectLst/>
                            <a:latin typeface="Cambria Math"/>
                            <a:ea typeface="Calibri"/>
                            <a:cs typeface="Times New Roman"/>
                          </a:rPr>
                          <m:t>𝑑𝑥</m:t>
                        </m:r>
                      </m:e>
                    </m:box>
                  </m:oMath>
                </a14:m>
                <a:r>
                  <a:rPr lang="en-US" sz="2800" dirty="0">
                    <a:effectLst/>
                    <a:latin typeface="Times New Roman" pitchFamily="18" charset="0"/>
                    <a:ea typeface="Times New Roman"/>
                    <a:cs typeface="Times New Roman" pitchFamily="18" charset="0"/>
                  </a:rPr>
                  <a:t>=  </a:t>
                </a:r>
                <a14:m>
                  <m:oMath xmlns:m="http://schemas.openxmlformats.org/officeDocument/2006/math">
                    <m:r>
                      <a:rPr lang="en-US" sz="2800" i="1">
                        <a:effectLst/>
                        <a:latin typeface="Cambria Math"/>
                        <a:ea typeface="Times New Roman"/>
                        <a:cs typeface="Times New Roman"/>
                      </a:rPr>
                      <m:t>𝑐</m:t>
                    </m:r>
                    <m:r>
                      <a:rPr lang="en-US" sz="2800" i="1">
                        <a:effectLst/>
                        <a:latin typeface="Cambria Math"/>
                        <a:ea typeface="Times New Roman"/>
                        <a:cs typeface="Times New Roman"/>
                      </a:rPr>
                      <m:t>(</m:t>
                    </m:r>
                    <m:f>
                      <m:fPr>
                        <m:ctrlPr>
                          <a:rPr lang="en-US" sz="2800" i="1">
                            <a:effectLst/>
                            <a:latin typeface="Cambria Math"/>
                            <a:ea typeface="Times New Roman"/>
                            <a:cs typeface="Times New Roman"/>
                          </a:rPr>
                        </m:ctrlPr>
                      </m:fPr>
                      <m:num>
                        <m:sSup>
                          <m:sSupPr>
                            <m:ctrlPr>
                              <a:rPr lang="en-US" sz="2800" i="1">
                                <a:effectLst/>
                                <a:latin typeface="Cambria Math"/>
                                <a:ea typeface="Times New Roman"/>
                                <a:cs typeface="Times New Roman"/>
                              </a:rPr>
                            </m:ctrlPr>
                          </m:sSupPr>
                          <m:e>
                            <m:r>
                              <a:rPr lang="en-US" sz="2800" i="1">
                                <a:effectLst/>
                                <a:latin typeface="Cambria Math"/>
                                <a:ea typeface="Times New Roman"/>
                                <a:cs typeface="Times New Roman"/>
                              </a:rPr>
                              <m:t>𝑋</m:t>
                            </m:r>
                          </m:e>
                          <m:sup>
                            <m:r>
                              <a:rPr lang="en-US" sz="2800" i="1">
                                <a:effectLst/>
                                <a:latin typeface="Cambria Math"/>
                                <a:ea typeface="Times New Roman"/>
                                <a:cs typeface="Times New Roman"/>
                              </a:rPr>
                              <m:t>3</m:t>
                            </m:r>
                          </m:sup>
                        </m:sSup>
                      </m:num>
                      <m:den>
                        <m:r>
                          <a:rPr lang="en-US" sz="2800" i="1">
                            <a:effectLst/>
                            <a:latin typeface="Cambria Math"/>
                            <a:ea typeface="Times New Roman"/>
                            <a:cs typeface="Times New Roman"/>
                          </a:rPr>
                          <m:t>3</m:t>
                        </m:r>
                      </m:den>
                    </m:f>
                  </m:oMath>
                </a14:m>
                <a:r>
                  <a:rPr lang="en-US" sz="2800" dirty="0">
                    <a:effectLst/>
                    <a:latin typeface="Times New Roman" pitchFamily="18" charset="0"/>
                    <a:ea typeface="Times New Roman"/>
                    <a:cs typeface="Times New Roman" pitchFamily="18" charset="0"/>
                  </a:rPr>
                  <a:t>)</a:t>
                </a:r>
                <a14:m>
                  <m:oMath xmlns:m="http://schemas.openxmlformats.org/officeDocument/2006/math">
                    <m:d>
                      <m:dPr>
                        <m:begChr m:val="|"/>
                        <m:endChr m:val=""/>
                        <m:ctrlPr>
                          <a:rPr lang="en-US" sz="2800" i="1">
                            <a:effectLst/>
                            <a:latin typeface="Cambria Math"/>
                            <a:ea typeface="Times New Roman"/>
                            <a:cs typeface="Times New Roman"/>
                          </a:rPr>
                        </m:ctrlPr>
                      </m:dPr>
                      <m:e>
                        <m:eqArr>
                          <m:eqArrPr>
                            <m:ctrlPr>
                              <a:rPr lang="en-US" sz="2800" i="1">
                                <a:effectLst/>
                                <a:latin typeface="Cambria Math"/>
                                <a:ea typeface="Times New Roman"/>
                                <a:cs typeface="Times New Roman"/>
                              </a:rPr>
                            </m:ctrlPr>
                          </m:eqArrPr>
                          <m:e>
                            <m:r>
                              <a:rPr lang="en-US" sz="2800" i="1">
                                <a:effectLst/>
                                <a:latin typeface="Cambria Math"/>
                                <a:ea typeface="Times New Roman"/>
                                <a:cs typeface="Times New Roman"/>
                              </a:rPr>
                              <m:t>3</m:t>
                            </m:r>
                          </m:e>
                          <m:e>
                            <m:r>
                              <a:rPr lang="en-US" sz="2800" i="1">
                                <a:effectLst/>
                                <a:latin typeface="Cambria Math"/>
                                <a:ea typeface="Times New Roman"/>
                                <a:cs typeface="Times New Roman"/>
                              </a:rPr>
                              <m:t>0</m:t>
                            </m:r>
                          </m:e>
                        </m:eqArr>
                      </m:e>
                    </m:d>
                    <m:r>
                      <a:rPr lang="en-US" sz="2800" i="1">
                        <a:effectLst/>
                        <a:latin typeface="Cambria Math"/>
                        <a:ea typeface="Times New Roman"/>
                        <a:cs typeface="Times New Roman"/>
                      </a:rPr>
                      <m:t>=</m:t>
                    </m:r>
                  </m:oMath>
                </a14:m>
                <a:r>
                  <a:rPr lang="en-US" sz="2800" dirty="0">
                    <a:effectLst/>
                    <a:latin typeface="Times New Roman" pitchFamily="18" charset="0"/>
                    <a:ea typeface="Times New Roman"/>
                    <a:cs typeface="Times New Roman" pitchFamily="18" charset="0"/>
                  </a:rPr>
                  <a:t>9c=c=1/9</a:t>
                </a:r>
                <a:endParaRPr lang="en-US" sz="2800" dirty="0">
                  <a:latin typeface="Times New Roman" pitchFamily="18" charset="0"/>
                  <a:ea typeface="Calibri"/>
                  <a:cs typeface="Times New Roman" pitchFamily="18" charset="0"/>
                </a:endParaRPr>
              </a:p>
              <a:p>
                <a:pPr marR="0" lvl="0" algn="just">
                  <a:lnSpc>
                    <a:spcPct val="150000"/>
                  </a:lnSpc>
                  <a:spcBef>
                    <a:spcPts val="0"/>
                  </a:spcBef>
                  <a:spcAft>
                    <a:spcPts val="0"/>
                  </a:spcAft>
                </a:pPr>
                <a:r>
                  <a:rPr lang="en-US" sz="2800" dirty="0" smtClean="0">
                    <a:effectLst/>
                    <a:ea typeface="Calibri"/>
                    <a:cs typeface="Times New Roman"/>
                  </a:rPr>
                  <a:t>b)   </a:t>
                </a:r>
                <a14:m>
                  <m:oMath xmlns:m="http://schemas.openxmlformats.org/officeDocument/2006/math">
                    <m:nary>
                      <m:naryPr>
                        <m:limLoc m:val="subSup"/>
                        <m:ctrlPr>
                          <a:rPr lang="en-US" sz="2800" i="1">
                            <a:effectLst/>
                            <a:latin typeface="Cambria Math"/>
                            <a:ea typeface="Calibri"/>
                            <a:cs typeface="Times New Roman"/>
                          </a:rPr>
                        </m:ctrlPr>
                      </m:naryPr>
                      <m:sub>
                        <m:r>
                          <a:rPr lang="en-US" sz="2800" i="1">
                            <a:effectLst/>
                            <a:latin typeface="Cambria Math"/>
                            <a:ea typeface="Calibri"/>
                            <a:cs typeface="Times New Roman"/>
                          </a:rPr>
                          <m:t>0</m:t>
                        </m:r>
                      </m:sub>
                      <m:sup>
                        <m:r>
                          <a:rPr lang="en-US" sz="2800" i="1">
                            <a:effectLst/>
                            <a:latin typeface="Cambria Math"/>
                            <a:ea typeface="Calibri"/>
                            <a:cs typeface="Times New Roman"/>
                          </a:rPr>
                          <m:t>3</m:t>
                        </m:r>
                      </m:sup>
                      <m:e>
                        <m:f>
                          <m:fPr>
                            <m:ctrlPr>
                              <a:rPr lang="en-US" sz="2800" i="1">
                                <a:effectLst/>
                                <a:latin typeface="Cambria Math"/>
                                <a:ea typeface="Calibri"/>
                                <a:cs typeface="Times New Roman"/>
                              </a:rPr>
                            </m:ctrlPr>
                          </m:fPr>
                          <m:num>
                            <m:r>
                              <a:rPr lang="en-US" sz="2800" i="1">
                                <a:effectLst/>
                                <a:latin typeface="Cambria Math"/>
                                <a:ea typeface="Calibri"/>
                                <a:cs typeface="Times New Roman"/>
                              </a:rPr>
                              <m:t>1</m:t>
                            </m:r>
                          </m:num>
                          <m:den>
                            <m:r>
                              <a:rPr lang="en-US" sz="2800" i="1">
                                <a:effectLst/>
                                <a:latin typeface="Cambria Math"/>
                                <a:ea typeface="Calibri"/>
                                <a:cs typeface="Times New Roman"/>
                              </a:rPr>
                              <m:t>9</m:t>
                            </m:r>
                          </m:den>
                        </m:f>
                      </m:e>
                    </m:nary>
                    <m:sSup>
                      <m:sSupPr>
                        <m:ctrlPr>
                          <a:rPr lang="en-US" sz="2800" i="1">
                            <a:effectLst/>
                            <a:latin typeface="Cambria Math"/>
                            <a:ea typeface="Calibri"/>
                            <a:cs typeface="Times New Roman"/>
                          </a:rPr>
                        </m:ctrlPr>
                      </m:sSupPr>
                      <m:e>
                        <m:r>
                          <a:rPr lang="en-US" sz="2800" i="1">
                            <a:effectLst/>
                            <a:latin typeface="Cambria Math"/>
                            <a:ea typeface="Calibri"/>
                            <a:cs typeface="Times New Roman"/>
                          </a:rPr>
                          <m:t>𝑥</m:t>
                        </m:r>
                      </m:e>
                      <m:sup>
                        <m:r>
                          <a:rPr lang="en-US" sz="2800" i="1">
                            <a:effectLst/>
                            <a:latin typeface="Cambria Math"/>
                            <a:ea typeface="Calibri"/>
                            <a:cs typeface="Times New Roman"/>
                          </a:rPr>
                          <m:t>2</m:t>
                        </m:r>
                      </m:sup>
                    </m:sSup>
                  </m:oMath>
                </a14:m>
                <a:r>
                  <a:rPr lang="en-US" sz="2800" dirty="0">
                    <a:effectLst/>
                    <a:latin typeface="Times New Roman" pitchFamily="18" charset="0"/>
                    <a:ea typeface="Times New Roman"/>
                    <a:cs typeface="Times New Roman" pitchFamily="18" charset="0"/>
                  </a:rPr>
                  <a:t>dx=1=(</a:t>
                </a:r>
                <a14:m>
                  <m:oMath xmlns:m="http://schemas.openxmlformats.org/officeDocument/2006/math">
                    <m:f>
                      <m:fPr>
                        <m:ctrlPr>
                          <a:rPr lang="en-US" sz="2800" i="1">
                            <a:effectLst/>
                            <a:latin typeface="Cambria Math"/>
                            <a:ea typeface="Times New Roman"/>
                            <a:cs typeface="Times New Roman"/>
                          </a:rPr>
                        </m:ctrlPr>
                      </m:fPr>
                      <m:num>
                        <m:r>
                          <a:rPr lang="en-US" sz="2800" i="1">
                            <a:effectLst/>
                            <a:latin typeface="Cambria Math"/>
                            <a:ea typeface="Times New Roman"/>
                            <a:cs typeface="Times New Roman"/>
                          </a:rPr>
                          <m:t>1</m:t>
                        </m:r>
                      </m:num>
                      <m:den>
                        <m:r>
                          <a:rPr lang="en-US" sz="2800" i="1">
                            <a:effectLst/>
                            <a:latin typeface="Cambria Math"/>
                            <a:ea typeface="Times New Roman"/>
                            <a:cs typeface="Times New Roman"/>
                          </a:rPr>
                          <m:t>27</m:t>
                        </m:r>
                      </m:den>
                    </m:f>
                    <m:sSup>
                      <m:sSupPr>
                        <m:ctrlPr>
                          <a:rPr lang="en-US" sz="2800" i="1">
                            <a:effectLst/>
                            <a:latin typeface="Cambria Math"/>
                            <a:ea typeface="Times New Roman"/>
                            <a:cs typeface="Times New Roman"/>
                          </a:rPr>
                        </m:ctrlPr>
                      </m:sSupPr>
                      <m:e>
                        <m:r>
                          <a:rPr lang="en-US" sz="2800" i="1">
                            <a:effectLst/>
                            <a:latin typeface="Cambria Math"/>
                            <a:ea typeface="Times New Roman"/>
                            <a:cs typeface="Times New Roman"/>
                          </a:rPr>
                          <m:t>𝑥</m:t>
                        </m:r>
                      </m:e>
                      <m:sup>
                        <m:r>
                          <a:rPr lang="en-US" sz="2800" i="1">
                            <a:effectLst/>
                            <a:latin typeface="Cambria Math"/>
                            <a:ea typeface="Times New Roman"/>
                            <a:cs typeface="Times New Roman"/>
                          </a:rPr>
                          <m:t>3</m:t>
                        </m:r>
                      </m:sup>
                    </m:sSup>
                    <m:r>
                      <a:rPr lang="en-US" sz="2800" i="1">
                        <a:effectLst/>
                        <a:latin typeface="Cambria Math"/>
                        <a:ea typeface="Times New Roman"/>
                        <a:cs typeface="Times New Roman"/>
                      </a:rPr>
                      <m:t>)=1</m:t>
                    </m:r>
                  </m:oMath>
                </a14:m>
                <a:r>
                  <a:rPr lang="en-US" sz="2800" dirty="0">
                    <a:effectLst/>
                    <a:latin typeface="Times New Roman" pitchFamily="18" charset="0"/>
                    <a:ea typeface="Times New Roman"/>
                    <a:cs typeface="Times New Roman" pitchFamily="18" charset="0"/>
                  </a:rPr>
                  <a:t>Then f is pdf</a:t>
                </a:r>
                <a:endParaRPr lang="en-US" sz="2800" dirty="0">
                  <a:latin typeface="Times New Roman" pitchFamily="18" charset="0"/>
                  <a:ea typeface="Calibri"/>
                  <a:cs typeface="Times New Roman" pitchFamily="18" charset="0"/>
                </a:endParaRPr>
              </a:p>
              <a:p>
                <a:pPr marR="0" lvl="0" algn="just">
                  <a:lnSpc>
                    <a:spcPct val="150000"/>
                  </a:lnSpc>
                  <a:spcBef>
                    <a:spcPts val="0"/>
                  </a:spcBef>
                  <a:spcAft>
                    <a:spcPts val="0"/>
                  </a:spcAft>
                </a:pPr>
                <a:r>
                  <a:rPr lang="en-US" sz="2800" dirty="0" smtClean="0">
                    <a:effectLst/>
                    <a:ea typeface="Times New Roman"/>
                    <a:cs typeface="Times New Roman"/>
                  </a:rPr>
                  <a:t>c)     </a:t>
                </a:r>
                <a14:m>
                  <m:oMath xmlns:m="http://schemas.openxmlformats.org/officeDocument/2006/math">
                    <m:nary>
                      <m:naryPr>
                        <m:limLoc m:val="subSup"/>
                        <m:ctrlPr>
                          <a:rPr lang="en-US" sz="2800" i="1">
                            <a:effectLst/>
                            <a:latin typeface="Cambria Math"/>
                            <a:ea typeface="Times New Roman"/>
                            <a:cs typeface="Times New Roman"/>
                          </a:rPr>
                        </m:ctrlPr>
                      </m:naryPr>
                      <m:sub>
                        <m:r>
                          <a:rPr lang="en-US" sz="2800" i="1">
                            <a:effectLst/>
                            <a:latin typeface="Cambria Math"/>
                            <a:ea typeface="Times New Roman"/>
                            <a:cs typeface="Times New Roman"/>
                          </a:rPr>
                          <m:t>1</m:t>
                        </m:r>
                      </m:sub>
                      <m:sup>
                        <m:r>
                          <a:rPr lang="en-US" sz="2800" i="1">
                            <a:effectLst/>
                            <a:latin typeface="Cambria Math"/>
                            <a:ea typeface="Times New Roman"/>
                            <a:cs typeface="Times New Roman"/>
                          </a:rPr>
                          <m:t>2</m:t>
                        </m:r>
                      </m:sup>
                      <m:e>
                        <m:f>
                          <m:fPr>
                            <m:ctrlPr>
                              <a:rPr lang="en-US" sz="2800" i="1">
                                <a:effectLst/>
                                <a:latin typeface="Cambria Math"/>
                                <a:ea typeface="Times New Roman"/>
                                <a:cs typeface="Times New Roman"/>
                              </a:rPr>
                            </m:ctrlPr>
                          </m:fPr>
                          <m:num>
                            <m:r>
                              <a:rPr lang="en-US" sz="2800" i="1">
                                <a:effectLst/>
                                <a:latin typeface="Cambria Math"/>
                                <a:ea typeface="Times New Roman"/>
                                <a:cs typeface="Times New Roman"/>
                              </a:rPr>
                              <m:t>1</m:t>
                            </m:r>
                          </m:num>
                          <m:den>
                            <m:r>
                              <a:rPr lang="en-US" sz="2800" i="1">
                                <a:effectLst/>
                                <a:latin typeface="Cambria Math"/>
                                <a:ea typeface="Times New Roman"/>
                                <a:cs typeface="Times New Roman"/>
                              </a:rPr>
                              <m:t>9</m:t>
                            </m:r>
                          </m:den>
                        </m:f>
                      </m:e>
                    </m:nary>
                    <m:sSup>
                      <m:sSupPr>
                        <m:ctrlPr>
                          <a:rPr lang="en-US" sz="2800" i="1">
                            <a:effectLst/>
                            <a:latin typeface="Cambria Math"/>
                            <a:ea typeface="Times New Roman"/>
                            <a:cs typeface="Times New Roman"/>
                          </a:rPr>
                        </m:ctrlPr>
                      </m:sSupPr>
                      <m:e>
                        <m:r>
                          <a:rPr lang="en-US" sz="2800" i="1">
                            <a:effectLst/>
                            <a:latin typeface="Cambria Math"/>
                            <a:ea typeface="Times New Roman"/>
                            <a:cs typeface="Times New Roman"/>
                          </a:rPr>
                          <m:t>𝑥</m:t>
                        </m:r>
                      </m:e>
                      <m:sup>
                        <m:r>
                          <a:rPr lang="en-US" sz="2800" i="1">
                            <a:effectLst/>
                            <a:latin typeface="Cambria Math"/>
                            <a:ea typeface="Times New Roman"/>
                            <a:cs typeface="Times New Roman"/>
                          </a:rPr>
                          <m:t>3</m:t>
                        </m:r>
                      </m:sup>
                    </m:sSup>
                    <m:r>
                      <a:rPr lang="en-US" sz="2800" i="1">
                        <a:effectLst/>
                        <a:latin typeface="Cambria Math"/>
                        <a:ea typeface="Times New Roman"/>
                        <a:cs typeface="Times New Roman"/>
                      </a:rPr>
                      <m:t>𝑑𝑥</m:t>
                    </m:r>
                  </m:oMath>
                </a14:m>
                <a:r>
                  <a:rPr lang="en-US" sz="2800" dirty="0">
                    <a:effectLst/>
                    <a:latin typeface="Times New Roman" pitchFamily="18" charset="0"/>
                    <a:ea typeface="Times New Roman"/>
                    <a:cs typeface="Times New Roman" pitchFamily="18" charset="0"/>
                  </a:rPr>
                  <a:t>=</a:t>
                </a:r>
                <a14:m>
                  <m:oMath xmlns:m="http://schemas.openxmlformats.org/officeDocument/2006/math">
                    <m:r>
                      <a:rPr lang="en-US" sz="2800" i="1">
                        <a:effectLst/>
                        <a:latin typeface="Cambria Math"/>
                        <a:ea typeface="Times New Roman"/>
                        <a:cs typeface="Times New Roman"/>
                      </a:rPr>
                      <m:t>(</m:t>
                    </m:r>
                    <m:f>
                      <m:fPr>
                        <m:ctrlPr>
                          <a:rPr lang="en-US" sz="2800" i="1">
                            <a:effectLst/>
                            <a:latin typeface="Cambria Math"/>
                            <a:ea typeface="Times New Roman"/>
                            <a:cs typeface="Times New Roman"/>
                          </a:rPr>
                        </m:ctrlPr>
                      </m:fPr>
                      <m:num>
                        <m:r>
                          <a:rPr lang="en-US" sz="2800" i="1">
                            <a:effectLst/>
                            <a:latin typeface="Cambria Math"/>
                            <a:ea typeface="Times New Roman"/>
                            <a:cs typeface="Times New Roman"/>
                          </a:rPr>
                          <m:t>1</m:t>
                        </m:r>
                      </m:num>
                      <m:den>
                        <m:r>
                          <a:rPr lang="en-US" sz="2800" i="1">
                            <a:effectLst/>
                            <a:latin typeface="Cambria Math"/>
                            <a:ea typeface="Times New Roman"/>
                            <a:cs typeface="Times New Roman"/>
                          </a:rPr>
                          <m:t>27</m:t>
                        </m:r>
                      </m:den>
                    </m:f>
                    <m:sSup>
                      <m:sSupPr>
                        <m:ctrlPr>
                          <a:rPr lang="en-US" sz="2800" i="1">
                            <a:effectLst/>
                            <a:latin typeface="Cambria Math"/>
                            <a:ea typeface="Times New Roman"/>
                            <a:cs typeface="Times New Roman"/>
                          </a:rPr>
                        </m:ctrlPr>
                      </m:sSupPr>
                      <m:e>
                        <m:r>
                          <a:rPr lang="en-US" sz="2800" i="1">
                            <a:effectLst/>
                            <a:latin typeface="Cambria Math"/>
                            <a:ea typeface="Times New Roman"/>
                            <a:cs typeface="Times New Roman"/>
                          </a:rPr>
                          <m:t>𝑥</m:t>
                        </m:r>
                      </m:e>
                      <m:sup>
                        <m:r>
                          <a:rPr lang="en-US" sz="2800" i="1">
                            <a:effectLst/>
                            <a:latin typeface="Cambria Math"/>
                            <a:ea typeface="Times New Roman"/>
                            <a:cs typeface="Times New Roman"/>
                          </a:rPr>
                          <m:t>3</m:t>
                        </m:r>
                      </m:sup>
                    </m:sSup>
                    <m:r>
                      <a:rPr lang="en-US" sz="2800" i="1">
                        <a:effectLst/>
                        <a:latin typeface="Cambria Math"/>
                        <a:ea typeface="Times New Roman"/>
                        <a:cs typeface="Times New Roman"/>
                      </a:rPr>
                      <m:t>)</m:t>
                    </m:r>
                    <m:d>
                      <m:dPr>
                        <m:begChr m:val="|"/>
                        <m:endChr m:val=""/>
                        <m:ctrlPr>
                          <a:rPr lang="en-US" sz="2800" i="1">
                            <a:effectLst/>
                            <a:latin typeface="Cambria Math"/>
                            <a:ea typeface="Times New Roman"/>
                            <a:cs typeface="Times New Roman"/>
                          </a:rPr>
                        </m:ctrlPr>
                      </m:dPr>
                      <m:e>
                        <m:eqArr>
                          <m:eqArrPr>
                            <m:ctrlPr>
                              <a:rPr lang="en-US" sz="2800" i="1">
                                <a:effectLst/>
                                <a:latin typeface="Cambria Math"/>
                                <a:ea typeface="Times New Roman"/>
                                <a:cs typeface="Times New Roman"/>
                              </a:rPr>
                            </m:ctrlPr>
                          </m:eqArrPr>
                          <m:e>
                            <m:r>
                              <a:rPr lang="en-US" sz="2800" i="1">
                                <a:effectLst/>
                                <a:latin typeface="Cambria Math"/>
                                <a:ea typeface="Times New Roman"/>
                                <a:cs typeface="Times New Roman"/>
                              </a:rPr>
                              <m:t>2</m:t>
                            </m:r>
                          </m:e>
                          <m:e>
                            <m:r>
                              <a:rPr lang="en-US" sz="2800" i="1">
                                <a:effectLst/>
                                <a:latin typeface="Cambria Math"/>
                                <a:ea typeface="Times New Roman"/>
                                <a:cs typeface="Times New Roman"/>
                              </a:rPr>
                              <m:t>1</m:t>
                            </m:r>
                          </m:e>
                        </m:eqArr>
                        <m:r>
                          <a:rPr lang="en-US" sz="2800" i="1">
                            <a:effectLst/>
                            <a:latin typeface="Cambria Math"/>
                            <a:ea typeface="Times New Roman"/>
                            <a:cs typeface="Times New Roman"/>
                          </a:rPr>
                          <m:t>=</m:t>
                        </m:r>
                      </m:e>
                    </m:d>
                    <m:f>
                      <m:fPr>
                        <m:ctrlPr>
                          <a:rPr lang="en-US" sz="2800" i="1">
                            <a:effectLst/>
                            <a:latin typeface="Cambria Math"/>
                            <a:ea typeface="Times New Roman"/>
                            <a:cs typeface="Times New Roman"/>
                          </a:rPr>
                        </m:ctrlPr>
                      </m:fPr>
                      <m:num>
                        <m:r>
                          <a:rPr lang="en-US" sz="2800" i="1">
                            <a:effectLst/>
                            <a:latin typeface="Cambria Math"/>
                            <a:ea typeface="Times New Roman"/>
                            <a:cs typeface="Times New Roman"/>
                          </a:rPr>
                          <m:t>1</m:t>
                        </m:r>
                      </m:num>
                      <m:den>
                        <m:r>
                          <a:rPr lang="en-US" sz="2800" i="1">
                            <a:effectLst/>
                            <a:latin typeface="Cambria Math"/>
                            <a:ea typeface="Times New Roman"/>
                            <a:cs typeface="Times New Roman"/>
                          </a:rPr>
                          <m:t>3</m:t>
                        </m:r>
                      </m:den>
                    </m:f>
                  </m:oMath>
                </a14:m>
                <a:endParaRPr lang="en-US" sz="2800" dirty="0">
                  <a:latin typeface="Times New Roman" pitchFamily="18" charset="0"/>
                  <a:ea typeface="Calibri"/>
                  <a:cs typeface="Times New Roman"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990600" y="228600"/>
                <a:ext cx="7391400" cy="4635115"/>
              </a:xfrm>
              <a:prstGeom prst="rect">
                <a:avLst/>
              </a:prstGeom>
              <a:blipFill rotWithShape="1">
                <a:blip r:embed="rId2"/>
                <a:stretch>
                  <a:fillRect l="-1733"/>
                </a:stretch>
              </a:blipFill>
            </p:spPr>
            <p:txBody>
              <a:bodyPr/>
              <a:lstStyle/>
              <a:p>
                <a:r>
                  <a:rPr lang="en-US">
                    <a:noFill/>
                  </a:rPr>
                  <a:t> </a:t>
                </a:r>
              </a:p>
            </p:txBody>
          </p:sp>
        </mc:Fallback>
      </mc:AlternateContent>
    </p:spTree>
    <p:extLst>
      <p:ext uri="{BB962C8B-B14F-4D97-AF65-F5344CB8AC3E}">
        <p14:creationId xmlns:p14="http://schemas.microsoft.com/office/powerpoint/2010/main" xmlns="" val="3037261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738</Words>
  <Application>Microsoft Office PowerPoint</Application>
  <PresentationFormat>On-screen Show (4:3)</PresentationFormat>
  <Paragraphs>198</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Windows User</cp:lastModifiedBy>
  <cp:revision>13</cp:revision>
  <dcterms:created xsi:type="dcterms:W3CDTF">2019-05-20T06:09:36Z</dcterms:created>
  <dcterms:modified xsi:type="dcterms:W3CDTF">2019-05-31T16:32:54Z</dcterms:modified>
</cp:coreProperties>
</file>