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82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ECEEEA6-A606-4B55-A52E-30560E552ED9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823CBC8-B1C1-4708-A101-849B5C330D9A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30BBFFA-7537-4E54-B834-EE0D1158E7BA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E8E58FC-47B2-42E3-BD06-0F736BECBEBD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1A3D390-00D1-49F3-A014-5AD755F3E227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5EA1583-EE4B-439A-96FA-5AF998E02814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1F9B17F-4DC3-4757-B61D-7B29491DD35B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0FB262B-303A-4DB6-ADE7-AFB2E0A126F8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512A5C6-BF40-473E-B6D6-B6BDD4410E90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8D750B10-4D6B-461E-827B-0246535F1638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C59FDDA-CE25-48EA-B261-E9F0F7157F66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2097997-1D1D-4171-AE2D-DFD88B649DB1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FCB131D-1C6D-48A9-8721-8FF0D77A3497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99DECC0-DE60-44D7-AE4F-25C508FC3B41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234BBCA-1C3A-478F-A306-E04069AF6D61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207AD31-49F6-4F84-968A-23080FC623E4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D49416E-5B1B-424A-80B3-46D8D05255CE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051A298-10BD-4A80-B8E4-356951B3833A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7E3FB6-D40F-4B55-B7A1-20FA7C105EBD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6853736-9B42-485C-9D47-0BE665BD4A51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EBD9137-F775-43DD-ADF7-8BA8A8695A9D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1FA2436A-5384-4051-8B78-6F58CB6B96AB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28</a:t>
            </a:fld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2BF7801-9069-4105-BAE3-01A2716D6D8D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29</a:t>
            </a:fld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9312E5B-BA37-4E4E-B7FF-377898F19716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3D5DB6C-6BC8-41F6-AB54-698950ABE885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30</a:t>
            </a:fld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4C498DE-F276-4014-8E27-E89928BC0654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31</a:t>
            </a:fld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E4E9CD5-9AF3-4FCB-9213-DB02AC9E88A5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32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7A4BC64-8492-4172-BC44-5374F92BB232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33</a:t>
            </a:fld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98E8F6A-EC2E-47E8-9D9B-D479061A89FC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34</a:t>
            </a:fld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8A0BD53D-0DA6-458D-B5CA-F2D1736BD238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35</a:t>
            </a:fld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40CF37C-715C-495A-927A-F53E58290F83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36</a:t>
            </a:fld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AD96969-6AD8-41C4-8065-99B8430E4D73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37</a:t>
            </a:fld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469333A-750C-4BB4-A56C-67F5265E83A3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38</a:t>
            </a:fld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3ACA069D-C3E3-4067-BE24-DF59E93B8BBD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39</a:t>
            </a:fld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D50140F-17E0-4C93-BF45-FD970021CF1C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8406368-2BD8-4350-9BD5-C570EBE0B8C6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40</a:t>
            </a:fld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665F4CC-3EA0-4EB2-A13A-1C2C57EF41BC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41</a:t>
            </a:fld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507E689-2397-4751-8A22-7F1CD1C64FB6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42</a:t>
            </a:fld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F77E272-422F-4D4F-A073-2C1DE4287E57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B994463-DEB2-4012-8A16-2FB41E824769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7D9F8E3-938B-4527-BA5F-F83237D86743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15B50D39-84CC-463C-998D-F2E02F119632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BE34006-B2F2-499F-B1BE-EFB83102A033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2949672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560" cy="68616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85840" y="476280"/>
            <a:ext cx="8567280" cy="59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dirty="0"/>
          </a:p>
          <a:p>
            <a:pPr algn="ctr">
              <a:lnSpc>
                <a:spcPct val="90000"/>
              </a:lnSpc>
            </a:pPr>
            <a:endParaRPr dirty="0"/>
          </a:p>
          <a:p>
            <a:pPr algn="ctr">
              <a:lnSpc>
                <a:spcPct val="90000"/>
              </a:lnSpc>
            </a:pPr>
            <a:r>
              <a:rPr lang="en-US" sz="5400" b="1" dirty="0" smtClean="0">
                <a:solidFill>
                  <a:srgbClr val="CC0000"/>
                </a:solidFill>
                <a:latin typeface="Broadway BT"/>
              </a:rPr>
              <a:t>Fundamentals of Computer Security</a:t>
            </a:r>
            <a:endParaRPr dirty="0"/>
          </a:p>
          <a:p>
            <a:pPr algn="ctr">
              <a:lnSpc>
                <a:spcPct val="90000"/>
              </a:lnSpc>
            </a:pPr>
            <a:endParaRPr lang="en-US" sz="4400" dirty="0" smtClean="0">
              <a:solidFill>
                <a:srgbClr val="006600"/>
              </a:solidFill>
              <a:latin typeface="Broadway BT"/>
            </a:endParaRPr>
          </a:p>
          <a:p>
            <a:pPr algn="ctr">
              <a:lnSpc>
                <a:spcPct val="90000"/>
              </a:lnSpc>
            </a:pPr>
            <a:r>
              <a:rPr lang="en-US" sz="4400" dirty="0" err="1" smtClean="0">
                <a:solidFill>
                  <a:srgbClr val="006600"/>
                </a:solidFill>
                <a:latin typeface="Broadway BT"/>
              </a:rPr>
              <a:t>Leykun</a:t>
            </a:r>
            <a:r>
              <a:rPr lang="en-US" sz="4400" dirty="0" smtClean="0">
                <a:solidFill>
                  <a:srgbClr val="006600"/>
                </a:solidFill>
                <a:latin typeface="Broadway BT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Broadway BT"/>
              </a:rPr>
              <a:t>Birhanu</a:t>
            </a:r>
            <a:r>
              <a:rPr lang="en-US" sz="4400" dirty="0" smtClean="0">
                <a:solidFill>
                  <a:srgbClr val="006600"/>
                </a:solidFill>
                <a:latin typeface="Broadway BT"/>
              </a:rPr>
              <a:t> </a:t>
            </a:r>
            <a:endParaRPr lang="en-US" sz="4400" dirty="0" smtClean="0">
              <a:solidFill>
                <a:srgbClr val="006600"/>
              </a:solidFill>
              <a:latin typeface="Broadway BT"/>
            </a:endParaRP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rgbClr val="006600"/>
                </a:solidFill>
                <a:latin typeface="Broadway BT"/>
              </a:rPr>
              <a:t>AAU-CS</a:t>
            </a:r>
          </a:p>
          <a:p>
            <a:pPr algn="ctr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250920" y="1125360"/>
            <a:ext cx="8495640" cy="5358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Famous security problems …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NASA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shutdown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In 1990, an Australian </a:t>
            </a:r>
            <a:r>
              <a:rPr lang="en-US" sz="2400" b="1">
                <a:solidFill>
                  <a:srgbClr val="231F20"/>
                </a:solidFill>
                <a:latin typeface="Garamond"/>
              </a:rPr>
              <a:t>computer science student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was charged for shutting down NASA’s computer system for 24 hours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Airline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computers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In 1998, a major </a:t>
            </a:r>
            <a:r>
              <a:rPr lang="en-US" sz="2200" b="1">
                <a:solidFill>
                  <a:srgbClr val="231F20"/>
                </a:solidFill>
                <a:latin typeface="Garamond"/>
              </a:rPr>
              <a:t>travel agency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discovered that someone penetrated its ticketing system and has printed airline tickets illegally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Bank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theft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In 1984, a bank manager was able to steal </a:t>
            </a:r>
            <a:r>
              <a:rPr lang="en-US" sz="2200" b="1">
                <a:solidFill>
                  <a:srgbClr val="006600"/>
                </a:solidFill>
                <a:latin typeface="Arial"/>
              </a:rPr>
              <a:t>$25 million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through un-audited computer transactions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68360" y="1125360"/>
            <a:ext cx="8351280" cy="5778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600" b="1" dirty="0">
                <a:solidFill>
                  <a:srgbClr val="1E4C7C"/>
                </a:solidFill>
                <a:latin typeface="Garamond"/>
              </a:rPr>
              <a:t>Famous security problems …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 dirty="0">
                <a:solidFill>
                  <a:srgbClr val="1E4C7C"/>
                </a:solidFill>
                <a:latin typeface="Garamond"/>
              </a:rPr>
              <a:t>In </a:t>
            </a:r>
            <a:r>
              <a:rPr lang="en-US" sz="2400" b="1" dirty="0">
                <a:solidFill>
                  <a:srgbClr val="006600"/>
                </a:solidFill>
                <a:latin typeface="Arial"/>
              </a:rPr>
              <a:t>Ethiopia</a:t>
            </a:r>
            <a:endParaRPr dirty="0"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Employees of a </a:t>
            </a:r>
            <a:r>
              <a:rPr lang="en-US" sz="2000" b="1" dirty="0">
                <a:solidFill>
                  <a:srgbClr val="174A7C"/>
                </a:solidFill>
                <a:latin typeface="Garamond"/>
              </a:rPr>
              <a:t>company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managed to </a:t>
            </a:r>
            <a:r>
              <a:rPr lang="en-US" sz="2000" b="1" dirty="0">
                <a:solidFill>
                  <a:srgbClr val="006600"/>
                </a:solidFill>
                <a:latin typeface="Arial"/>
              </a:rPr>
              <a:t>change their salaries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by fraudulently modifying the company’s database</a:t>
            </a:r>
            <a:endParaRPr dirty="0"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74A7C"/>
                </a:solidFill>
                <a:latin typeface="Garamond"/>
              </a:rPr>
              <a:t>In 1990s Internet password theft</a:t>
            </a:r>
            <a:endParaRPr dirty="0"/>
          </a:p>
          <a:p>
            <a:pPr lvl="2" algn="just">
              <a:lnSpc>
                <a:spcPct val="100000"/>
              </a:lnSpc>
              <a:buBlip>
                <a:blip r:embed="rId4"/>
              </a:buBlip>
            </a:pPr>
            <a:r>
              <a:rPr lang="en-US" sz="2400" i="1" dirty="0">
                <a:solidFill>
                  <a:srgbClr val="1E4C7C"/>
                </a:solidFill>
                <a:latin typeface="Garamond"/>
              </a:rPr>
              <a:t>Hundreds of dial-up passwords were stolen and sold to other users</a:t>
            </a:r>
            <a:endParaRPr dirty="0"/>
          </a:p>
          <a:p>
            <a:pPr lvl="2" algn="just">
              <a:lnSpc>
                <a:spcPct val="100000"/>
              </a:lnSpc>
              <a:buBlip>
                <a:blip r:embed="rId4"/>
              </a:buBlip>
            </a:pPr>
            <a:r>
              <a:rPr lang="en-US" sz="2400" i="1" dirty="0">
                <a:solidFill>
                  <a:srgbClr val="1E4C7C"/>
                </a:solidFill>
                <a:latin typeface="Garamond"/>
              </a:rPr>
              <a:t>Many of the owners lost tens of thousands of Birr each</a:t>
            </a:r>
            <a:endParaRPr dirty="0"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A major company suspended the use of a </a:t>
            </a:r>
            <a:r>
              <a:rPr lang="en-US" sz="2000" b="1" dirty="0">
                <a:solidFill>
                  <a:srgbClr val="006600"/>
                </a:solidFill>
                <a:latin typeface="Arial"/>
              </a:rPr>
              <a:t>remote </a:t>
            </a:r>
            <a:r>
              <a:rPr lang="en-US" sz="2000" b="1" dirty="0" smtClean="0">
                <a:solidFill>
                  <a:srgbClr val="006600"/>
                </a:solidFill>
                <a:latin typeface="Arial"/>
              </a:rPr>
              <a:t>login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 dirty="0">
                <a:solidFill>
                  <a:srgbClr val="1E4C7C"/>
                </a:solidFill>
                <a:latin typeface="Garamond"/>
              </a:rPr>
              <a:t>In </a:t>
            </a:r>
            <a:r>
              <a:rPr lang="en-US" sz="2400" b="1" dirty="0">
                <a:solidFill>
                  <a:srgbClr val="006600"/>
                </a:solidFill>
                <a:latin typeface="Arial"/>
              </a:rPr>
              <a:t>Africa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: </a:t>
            </a:r>
            <a:r>
              <a:rPr lang="en-US" sz="2400" b="1" dirty="0">
                <a:solidFill>
                  <a:srgbClr val="006600"/>
                </a:solidFill>
                <a:latin typeface="Arial"/>
              </a:rPr>
              <a:t>Cote d’Ivoire</a:t>
            </a:r>
            <a:endParaRPr dirty="0"/>
          </a:p>
          <a:p>
            <a:pPr lvl="2" algn="just">
              <a:lnSpc>
                <a:spcPct val="100000"/>
              </a:lnSpc>
              <a:buBlip>
                <a:blip r:embed="rId4"/>
              </a:buBlip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An employee who has been fired by his company deleted all the data in his company’s computer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250920" y="1052640"/>
            <a:ext cx="8567280" cy="15483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Early Efforts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1960s: Marked as the </a:t>
            </a:r>
            <a:r>
              <a:rPr lang="en-US" sz="2900" b="1">
                <a:solidFill>
                  <a:srgbClr val="231F20"/>
                </a:solidFill>
                <a:latin typeface="Garamond"/>
              </a:rPr>
              <a:t>beginning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of true computer security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324000" y="2651760"/>
            <a:ext cx="8567280" cy="180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1970s: Tiger teams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Government and industry sponsored </a:t>
            </a:r>
            <a:r>
              <a:rPr lang="en-US" sz="2000" b="1">
                <a:solidFill>
                  <a:srgbClr val="231F20"/>
                </a:solidFill>
                <a:latin typeface="Garamond"/>
              </a:rPr>
              <a:t>crackers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who attempted to break down defenses of computer systems in order to uncover vulnerabilities so that patches can be developed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324000" y="4670640"/>
            <a:ext cx="8567280" cy="2078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1970s: Research and modeling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Identifying security </a:t>
            </a:r>
            <a:r>
              <a:rPr lang="en-US" sz="2200" b="1">
                <a:solidFill>
                  <a:srgbClr val="231F20"/>
                </a:solidFill>
                <a:latin typeface="Garamond"/>
              </a:rPr>
              <a:t>requirements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Formulating security </a:t>
            </a:r>
            <a:r>
              <a:rPr lang="en-US" sz="2200" b="1">
                <a:solidFill>
                  <a:srgbClr val="231F20"/>
                </a:solidFill>
                <a:latin typeface="Garamond"/>
              </a:rPr>
              <a:t>policy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models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Defining </a:t>
            </a:r>
            <a:r>
              <a:rPr lang="en-US" sz="2200" b="1">
                <a:solidFill>
                  <a:srgbClr val="231F20"/>
                </a:solidFill>
                <a:latin typeface="Garamond"/>
              </a:rPr>
              <a:t>guidelines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and controls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Development of </a:t>
            </a:r>
            <a:r>
              <a:rPr lang="en-US" sz="2200" b="1">
                <a:solidFill>
                  <a:srgbClr val="231F20"/>
                </a:solidFill>
                <a:latin typeface="Garamond"/>
              </a:rPr>
              <a:t>secure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Legal Issues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24000" y="981000"/>
            <a:ext cx="8567280" cy="1367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In the US, </a:t>
            </a:r>
            <a:r>
              <a:rPr lang="en-US" sz="2800" b="1">
                <a:solidFill>
                  <a:srgbClr val="231F20"/>
                </a:solidFill>
                <a:latin typeface="Garamond"/>
              </a:rPr>
              <a:t>legislation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 was enacted with regards to computer security and privacy starting from late </a:t>
            </a:r>
            <a:r>
              <a:rPr lang="en-US" sz="2800" b="1">
                <a:solidFill>
                  <a:srgbClr val="FF0000"/>
                </a:solidFill>
                <a:latin typeface="Garamond"/>
              </a:rPr>
              <a:t>1960s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324000" y="2560320"/>
            <a:ext cx="8567280" cy="941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European Council adopted a </a:t>
            </a:r>
            <a:r>
              <a:rPr lang="en-US" sz="2800" b="1">
                <a:solidFill>
                  <a:srgbClr val="231F20"/>
                </a:solidFill>
                <a:latin typeface="Garamond"/>
              </a:rPr>
              <a:t>convention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 on Cyber-crime in </a:t>
            </a:r>
            <a:r>
              <a:rPr lang="en-US" sz="2800" b="1">
                <a:solidFill>
                  <a:srgbClr val="FF0000"/>
                </a:solidFill>
                <a:latin typeface="Garamond"/>
              </a:rPr>
              <a:t>2001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324000" y="3657600"/>
            <a:ext cx="8567280" cy="16725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The World Summit for Information Society considered computer security and privacy as a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subject of discussion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 in </a:t>
            </a:r>
            <a:r>
              <a:rPr lang="en-US" sz="2600" b="1">
                <a:solidFill>
                  <a:srgbClr val="FF0000"/>
                </a:solidFill>
                <a:latin typeface="Garamond"/>
              </a:rPr>
              <a:t>2003 and 2005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24000" y="5394960"/>
            <a:ext cx="8567280" cy="1367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The </a:t>
            </a:r>
            <a:r>
              <a:rPr lang="en-US" sz="2800" b="1">
                <a:solidFill>
                  <a:srgbClr val="231F20"/>
                </a:solidFill>
                <a:latin typeface="Garamond"/>
              </a:rPr>
              <a:t>Ethiopian Penal Code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 of </a:t>
            </a:r>
            <a:r>
              <a:rPr lang="en-US" sz="2800" b="1">
                <a:solidFill>
                  <a:srgbClr val="FF0000"/>
                </a:solidFill>
                <a:latin typeface="Garamond"/>
              </a:rPr>
              <a:t>2005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 has articles on data and computer related crimes.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EDEDF3"/>
                </a:solidFill>
                <a:latin typeface="Garamond"/>
              </a:rPr>
              <a:t>Computer Security and </a:t>
            </a:r>
            <a:r>
              <a:rPr lang="en-US" sz="2800" b="1" dirty="0" smtClean="0">
                <a:solidFill>
                  <a:srgbClr val="EDEDF3"/>
                </a:solidFill>
                <a:latin typeface="Garamond"/>
              </a:rPr>
              <a:t>Privacy/Attacks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324000" y="1125360"/>
            <a:ext cx="8567280" cy="469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Categories of Attacks/Threats (W. Stallings)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357120" y="1928880"/>
            <a:ext cx="3525120" cy="934560"/>
          </a:xfrm>
          <a:prstGeom prst="rect">
            <a:avLst/>
          </a:prstGeom>
          <a:solidFill>
            <a:srgbClr val="FFFF99"/>
          </a:solidFill>
          <a:ln w="28440">
            <a:solidFill>
              <a:srgbClr val="231F20"/>
            </a:solidFill>
            <a:miter/>
          </a:ln>
        </p:spPr>
      </p:sp>
      <p:sp>
        <p:nvSpPr>
          <p:cNvPr id="153" name="CustomShape 4"/>
          <p:cNvSpPr/>
          <p:nvPr/>
        </p:nvSpPr>
        <p:spPr>
          <a:xfrm>
            <a:off x="717480" y="207324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54" name="CustomShape 5"/>
          <p:cNvSpPr/>
          <p:nvPr/>
        </p:nvSpPr>
        <p:spPr>
          <a:xfrm>
            <a:off x="2949480" y="207324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55" name="Line 6"/>
          <p:cNvSpPr/>
          <p:nvPr/>
        </p:nvSpPr>
        <p:spPr>
          <a:xfrm>
            <a:off x="1149120" y="2288880"/>
            <a:ext cx="1800360" cy="0"/>
          </a:xfrm>
          <a:prstGeom prst="line">
            <a:avLst/>
          </a:prstGeom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56" name="Line 7"/>
          <p:cNvSpPr/>
          <p:nvPr/>
        </p:nvSpPr>
        <p:spPr>
          <a:xfrm>
            <a:off x="1149120" y="2288880"/>
            <a:ext cx="1800360" cy="0"/>
          </a:xfrm>
          <a:prstGeom prst="line">
            <a:avLst/>
          </a:prstGeom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57" name="CustomShape 8"/>
          <p:cNvSpPr/>
          <p:nvPr/>
        </p:nvSpPr>
        <p:spPr>
          <a:xfrm>
            <a:off x="857160" y="2500200"/>
            <a:ext cx="280764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174A7C"/>
                </a:solidFill>
                <a:latin typeface="Arial"/>
              </a:rPr>
              <a:t>Normal flow of information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357120" y="3214800"/>
            <a:ext cx="3525120" cy="1294920"/>
          </a:xfrm>
          <a:prstGeom prst="rect">
            <a:avLst/>
          </a:prstGeom>
          <a:solidFill>
            <a:srgbClr val="FFFF99"/>
          </a:solidFill>
          <a:ln w="28440">
            <a:solidFill>
              <a:srgbClr val="231F20"/>
            </a:solidFill>
            <a:miter/>
          </a:ln>
        </p:spPr>
      </p:sp>
      <p:sp>
        <p:nvSpPr>
          <p:cNvPr id="159" name="CustomShape 10"/>
          <p:cNvSpPr/>
          <p:nvPr/>
        </p:nvSpPr>
        <p:spPr>
          <a:xfrm>
            <a:off x="717480" y="357516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60" name="CustomShape 11"/>
          <p:cNvSpPr/>
          <p:nvPr/>
        </p:nvSpPr>
        <p:spPr>
          <a:xfrm>
            <a:off x="2949480" y="357516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61" name="Line 12"/>
          <p:cNvSpPr/>
          <p:nvPr/>
        </p:nvSpPr>
        <p:spPr>
          <a:xfrm>
            <a:off x="1149120" y="3790800"/>
            <a:ext cx="934920" cy="0"/>
          </a:xfrm>
          <a:prstGeom prst="line">
            <a:avLst/>
          </a:prstGeom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62" name="Line 13"/>
          <p:cNvSpPr/>
          <p:nvPr/>
        </p:nvSpPr>
        <p:spPr>
          <a:xfrm>
            <a:off x="2084040" y="3574800"/>
            <a:ext cx="0" cy="432000"/>
          </a:xfrm>
          <a:prstGeom prst="line">
            <a:avLst/>
          </a:prstGeom>
          <a:ln w="38160">
            <a:solidFill>
              <a:srgbClr val="174A7C"/>
            </a:solidFill>
            <a:round/>
          </a:ln>
        </p:spPr>
      </p:sp>
      <p:sp>
        <p:nvSpPr>
          <p:cNvPr id="163" name="CustomShape 14"/>
          <p:cNvSpPr/>
          <p:nvPr/>
        </p:nvSpPr>
        <p:spPr>
          <a:xfrm>
            <a:off x="2517840" y="4151160"/>
            <a:ext cx="136620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174A7C"/>
                </a:solidFill>
                <a:latin typeface="Arial"/>
              </a:rPr>
              <a:t>Interruption</a:t>
            </a:r>
            <a:endParaRPr/>
          </a:p>
        </p:txBody>
      </p:sp>
      <p:sp>
        <p:nvSpPr>
          <p:cNvPr id="164" name="CustomShape 15"/>
          <p:cNvSpPr/>
          <p:nvPr/>
        </p:nvSpPr>
        <p:spPr>
          <a:xfrm>
            <a:off x="4821120" y="3287880"/>
            <a:ext cx="3525120" cy="1221840"/>
          </a:xfrm>
          <a:prstGeom prst="rect">
            <a:avLst/>
          </a:prstGeom>
          <a:solidFill>
            <a:srgbClr val="FFFF99"/>
          </a:solidFill>
          <a:ln w="28440">
            <a:solidFill>
              <a:srgbClr val="231F20"/>
            </a:solidFill>
            <a:miter/>
          </a:ln>
        </p:spPr>
      </p:sp>
      <p:sp>
        <p:nvSpPr>
          <p:cNvPr id="165" name="CustomShape 16"/>
          <p:cNvSpPr/>
          <p:nvPr/>
        </p:nvSpPr>
        <p:spPr>
          <a:xfrm>
            <a:off x="5253120" y="335916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66" name="CustomShape 17"/>
          <p:cNvSpPr/>
          <p:nvPr/>
        </p:nvSpPr>
        <p:spPr>
          <a:xfrm>
            <a:off x="7485120" y="335916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67" name="Line 18"/>
          <p:cNvSpPr/>
          <p:nvPr/>
        </p:nvSpPr>
        <p:spPr>
          <a:xfrm>
            <a:off x="5684760" y="3574800"/>
            <a:ext cx="1800000" cy="0"/>
          </a:xfrm>
          <a:prstGeom prst="line">
            <a:avLst/>
          </a:prstGeom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68" name="Line 19"/>
          <p:cNvSpPr/>
          <p:nvPr/>
        </p:nvSpPr>
        <p:spPr>
          <a:xfrm>
            <a:off x="5684760" y="3574800"/>
            <a:ext cx="1800000" cy="0"/>
          </a:xfrm>
          <a:prstGeom prst="line">
            <a:avLst/>
          </a:prstGeom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69" name="CustomShape 20"/>
          <p:cNvSpPr/>
          <p:nvPr/>
        </p:nvSpPr>
        <p:spPr>
          <a:xfrm>
            <a:off x="6334200" y="4006800"/>
            <a:ext cx="429480" cy="429480"/>
          </a:xfrm>
          <a:prstGeom prst="ellipse">
            <a:avLst/>
          </a:prstGeom>
          <a:solidFill>
            <a:srgbClr val="FF3232"/>
          </a:solidFill>
          <a:ln w="9360">
            <a:solidFill>
              <a:srgbClr val="174A7C"/>
            </a:solidFill>
            <a:round/>
          </a:ln>
        </p:spPr>
      </p:sp>
      <p:sp>
        <p:nvSpPr>
          <p:cNvPr id="170" name="CustomShape 21"/>
          <p:cNvSpPr/>
          <p:nvPr/>
        </p:nvSpPr>
        <p:spPr>
          <a:xfrm>
            <a:off x="6189840" y="3575160"/>
            <a:ext cx="358200" cy="429480"/>
          </a:xfrm>
          <a:prstGeom prst="rect">
            <a:avLst/>
          </a:prstGeom>
          <a:noFill/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71" name="CustomShape 22"/>
          <p:cNvSpPr/>
          <p:nvPr/>
        </p:nvSpPr>
        <p:spPr>
          <a:xfrm>
            <a:off x="6981840" y="4151160"/>
            <a:ext cx="136620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174A7C"/>
                </a:solidFill>
                <a:latin typeface="Arial"/>
              </a:rPr>
              <a:t>Interception</a:t>
            </a:r>
            <a:endParaRPr/>
          </a:p>
        </p:txBody>
      </p:sp>
      <p:sp>
        <p:nvSpPr>
          <p:cNvPr id="172" name="CustomShape 23"/>
          <p:cNvSpPr/>
          <p:nvPr/>
        </p:nvSpPr>
        <p:spPr>
          <a:xfrm>
            <a:off x="324000" y="5013360"/>
            <a:ext cx="3525120" cy="1221840"/>
          </a:xfrm>
          <a:prstGeom prst="rect">
            <a:avLst/>
          </a:prstGeom>
          <a:solidFill>
            <a:srgbClr val="FFFF99"/>
          </a:solidFill>
          <a:ln w="28440">
            <a:solidFill>
              <a:srgbClr val="231F20"/>
            </a:solidFill>
            <a:miter/>
          </a:ln>
        </p:spPr>
      </p:sp>
      <p:sp>
        <p:nvSpPr>
          <p:cNvPr id="173" name="CustomShape 24"/>
          <p:cNvSpPr/>
          <p:nvPr/>
        </p:nvSpPr>
        <p:spPr>
          <a:xfrm>
            <a:off x="611280" y="508464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74" name="CustomShape 25"/>
          <p:cNvSpPr/>
          <p:nvPr/>
        </p:nvSpPr>
        <p:spPr>
          <a:xfrm>
            <a:off x="2843280" y="508464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75" name="CustomShape 26"/>
          <p:cNvSpPr/>
          <p:nvPr/>
        </p:nvSpPr>
        <p:spPr>
          <a:xfrm>
            <a:off x="1666800" y="5727600"/>
            <a:ext cx="429480" cy="429480"/>
          </a:xfrm>
          <a:prstGeom prst="ellipse">
            <a:avLst/>
          </a:prstGeom>
          <a:solidFill>
            <a:srgbClr val="FF3232"/>
          </a:solidFill>
          <a:ln w="9360">
            <a:solidFill>
              <a:srgbClr val="174A7C"/>
            </a:solidFill>
            <a:round/>
          </a:ln>
        </p:spPr>
      </p:sp>
      <p:sp>
        <p:nvSpPr>
          <p:cNvPr id="176" name="CustomShape 27"/>
          <p:cNvSpPr/>
          <p:nvPr/>
        </p:nvSpPr>
        <p:spPr>
          <a:xfrm>
            <a:off x="1042920" y="5229360"/>
            <a:ext cx="789840" cy="502560"/>
          </a:xfrm>
          <a:prstGeom prst="rect">
            <a:avLst/>
          </a:prstGeom>
          <a:noFill/>
          <a:ln w="38160">
            <a:solidFill>
              <a:srgbClr val="174A7C"/>
            </a:solidFill>
            <a:round/>
            <a:tailEnd type="triangle" w="med" len="med"/>
          </a:ln>
        </p:spPr>
      </p:sp>
      <p:sp>
        <p:nvSpPr>
          <p:cNvPr id="177" name="CustomShape 28"/>
          <p:cNvSpPr/>
          <p:nvPr/>
        </p:nvSpPr>
        <p:spPr>
          <a:xfrm flipH="1">
            <a:off x="1977480" y="5229360"/>
            <a:ext cx="862920" cy="502560"/>
          </a:xfrm>
          <a:prstGeom prst="rect">
            <a:avLst/>
          </a:prstGeom>
          <a:noFill/>
          <a:ln w="38160">
            <a:solidFill>
              <a:srgbClr val="174A7C"/>
            </a:solidFill>
            <a:round/>
            <a:headEnd type="triangle" w="med" len="med"/>
          </a:ln>
        </p:spPr>
      </p:sp>
      <p:sp>
        <p:nvSpPr>
          <p:cNvPr id="178" name="CustomShape 29"/>
          <p:cNvSpPr/>
          <p:nvPr/>
        </p:nvSpPr>
        <p:spPr>
          <a:xfrm>
            <a:off x="2340000" y="5877000"/>
            <a:ext cx="151056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174A7C"/>
                </a:solidFill>
                <a:latin typeface="Arial"/>
              </a:rPr>
              <a:t>Modification</a:t>
            </a:r>
            <a:endParaRPr/>
          </a:p>
        </p:txBody>
      </p:sp>
      <p:sp>
        <p:nvSpPr>
          <p:cNvPr id="179" name="CustomShape 30"/>
          <p:cNvSpPr/>
          <p:nvPr/>
        </p:nvSpPr>
        <p:spPr>
          <a:xfrm>
            <a:off x="4788000" y="4941720"/>
            <a:ext cx="3525120" cy="1293120"/>
          </a:xfrm>
          <a:prstGeom prst="rect">
            <a:avLst/>
          </a:prstGeom>
          <a:solidFill>
            <a:srgbClr val="FFFF99"/>
          </a:solidFill>
          <a:ln w="28440">
            <a:solidFill>
              <a:srgbClr val="231F20"/>
            </a:solidFill>
            <a:miter/>
          </a:ln>
        </p:spPr>
      </p:sp>
      <p:sp>
        <p:nvSpPr>
          <p:cNvPr id="180" name="CustomShape 31"/>
          <p:cNvSpPr/>
          <p:nvPr/>
        </p:nvSpPr>
        <p:spPr>
          <a:xfrm>
            <a:off x="5245200" y="508968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81" name="CustomShape 32"/>
          <p:cNvSpPr/>
          <p:nvPr/>
        </p:nvSpPr>
        <p:spPr>
          <a:xfrm>
            <a:off x="7477200" y="508968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82" name="CustomShape 33"/>
          <p:cNvSpPr/>
          <p:nvPr/>
        </p:nvSpPr>
        <p:spPr>
          <a:xfrm>
            <a:off x="6300720" y="5732640"/>
            <a:ext cx="429480" cy="429480"/>
          </a:xfrm>
          <a:prstGeom prst="ellipse">
            <a:avLst/>
          </a:prstGeom>
          <a:solidFill>
            <a:srgbClr val="FF3232"/>
          </a:solidFill>
          <a:ln w="9360">
            <a:solidFill>
              <a:srgbClr val="174A7C"/>
            </a:solidFill>
            <a:round/>
          </a:ln>
        </p:spPr>
      </p:sp>
      <p:sp>
        <p:nvSpPr>
          <p:cNvPr id="183" name="CustomShape 34"/>
          <p:cNvSpPr/>
          <p:nvPr/>
        </p:nvSpPr>
        <p:spPr>
          <a:xfrm flipH="1">
            <a:off x="6611400" y="5234040"/>
            <a:ext cx="862920" cy="502560"/>
          </a:xfrm>
          <a:prstGeom prst="rect">
            <a:avLst/>
          </a:prstGeom>
          <a:noFill/>
          <a:ln w="38160">
            <a:solidFill>
              <a:srgbClr val="174A7C"/>
            </a:solidFill>
            <a:round/>
            <a:headEnd type="triangle" w="med" len="med"/>
          </a:ln>
        </p:spPr>
      </p:sp>
      <p:sp>
        <p:nvSpPr>
          <p:cNvPr id="184" name="CustomShape 35"/>
          <p:cNvSpPr/>
          <p:nvPr/>
        </p:nvSpPr>
        <p:spPr>
          <a:xfrm>
            <a:off x="6804000" y="5877000"/>
            <a:ext cx="151056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174A7C"/>
                </a:solidFill>
                <a:latin typeface="Arial"/>
              </a:rPr>
              <a:t>Fabrication</a:t>
            </a:r>
            <a:endParaRPr/>
          </a:p>
        </p:txBody>
      </p:sp>
      <p:sp>
        <p:nvSpPr>
          <p:cNvPr id="185" name="CustomShape 36"/>
          <p:cNvSpPr/>
          <p:nvPr/>
        </p:nvSpPr>
        <p:spPr>
          <a:xfrm>
            <a:off x="5572080" y="1714680"/>
            <a:ext cx="429480" cy="429480"/>
          </a:xfrm>
          <a:prstGeom prst="ellipse">
            <a:avLst/>
          </a:prstGeom>
          <a:solidFill>
            <a:srgbClr val="007772"/>
          </a:solidFill>
          <a:ln w="9360">
            <a:solidFill>
              <a:srgbClr val="174A7C"/>
            </a:solidFill>
            <a:round/>
          </a:ln>
        </p:spPr>
      </p:sp>
      <p:sp>
        <p:nvSpPr>
          <p:cNvPr id="186" name="CustomShape 37"/>
          <p:cNvSpPr/>
          <p:nvPr/>
        </p:nvSpPr>
        <p:spPr>
          <a:xfrm>
            <a:off x="5572080" y="2214720"/>
            <a:ext cx="429480" cy="429480"/>
          </a:xfrm>
          <a:prstGeom prst="ellipse">
            <a:avLst/>
          </a:prstGeom>
          <a:solidFill>
            <a:srgbClr val="0000B4"/>
          </a:solidFill>
          <a:ln w="9360">
            <a:solidFill>
              <a:srgbClr val="174A7C"/>
            </a:solidFill>
            <a:round/>
          </a:ln>
        </p:spPr>
      </p:sp>
      <p:sp>
        <p:nvSpPr>
          <p:cNvPr id="187" name="CustomShape 38"/>
          <p:cNvSpPr/>
          <p:nvPr/>
        </p:nvSpPr>
        <p:spPr>
          <a:xfrm>
            <a:off x="5572080" y="2714760"/>
            <a:ext cx="429480" cy="429480"/>
          </a:xfrm>
          <a:prstGeom prst="ellipse">
            <a:avLst/>
          </a:prstGeom>
          <a:solidFill>
            <a:srgbClr val="FF3232"/>
          </a:solidFill>
          <a:ln w="9360">
            <a:solidFill>
              <a:srgbClr val="174A7C"/>
            </a:solidFill>
            <a:round/>
          </a:ln>
        </p:spPr>
      </p:sp>
      <p:sp>
        <p:nvSpPr>
          <p:cNvPr id="188" name="CustomShape 39"/>
          <p:cNvSpPr/>
          <p:nvPr/>
        </p:nvSpPr>
        <p:spPr>
          <a:xfrm>
            <a:off x="6000840" y="1785960"/>
            <a:ext cx="92664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6600"/>
                </a:solidFill>
                <a:latin typeface="Arial"/>
              </a:rPr>
              <a:t>Source</a:t>
            </a:r>
            <a:endParaRPr/>
          </a:p>
        </p:txBody>
      </p:sp>
      <p:sp>
        <p:nvSpPr>
          <p:cNvPr id="189" name="CustomShape 40"/>
          <p:cNvSpPr/>
          <p:nvPr/>
        </p:nvSpPr>
        <p:spPr>
          <a:xfrm>
            <a:off x="6000840" y="2286000"/>
            <a:ext cx="142668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6600"/>
                </a:solidFill>
                <a:latin typeface="Arial"/>
              </a:rPr>
              <a:t>Destination</a:t>
            </a:r>
            <a:endParaRPr/>
          </a:p>
        </p:txBody>
      </p:sp>
      <p:sp>
        <p:nvSpPr>
          <p:cNvPr id="190" name="CustomShape 41"/>
          <p:cNvSpPr/>
          <p:nvPr/>
        </p:nvSpPr>
        <p:spPr>
          <a:xfrm>
            <a:off x="6000840" y="2786040"/>
            <a:ext cx="92664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6600"/>
                </a:solidFill>
                <a:latin typeface="Arial"/>
              </a:rPr>
              <a:t>Attack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Physical Security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826920" y="2205000"/>
            <a:ext cx="7270200" cy="27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>
                <a:solidFill>
                  <a:srgbClr val="006600"/>
                </a:solidFill>
                <a:latin typeface="Arial"/>
              </a:rPr>
              <a:t>“The most robustly secured computer that is left sitting unattended in an unlocked room is not at all secure !!”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231F20"/>
                </a:solidFill>
                <a:latin typeface="Arial"/>
              </a:rPr>
              <a:t>[Chuck Easttom]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Physical Security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395280" y="4114800"/>
            <a:ext cx="8422560" cy="18547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Physical security protects your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physical computer facility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(your building, your computer room, your computer, your disks and other media) </a:t>
            </a:r>
            <a:r>
              <a:rPr lang="en-US" sz="2100" b="1">
                <a:solidFill>
                  <a:srgbClr val="231F20"/>
                </a:solidFill>
                <a:latin typeface="Garamond"/>
              </a:rPr>
              <a:t>[Chuck Easttom].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68360" y="1484280"/>
            <a:ext cx="8422560" cy="21747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Physical security is the use of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physical controls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to protect premises, site, facility, building or other physical asset of an organization </a:t>
            </a:r>
            <a:r>
              <a:rPr lang="en-US" sz="2100" b="1">
                <a:solidFill>
                  <a:srgbClr val="231F20"/>
                </a:solidFill>
                <a:latin typeface="Garamond"/>
              </a:rPr>
              <a:t>[Lawrence Fennelly]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24000" y="1989000"/>
            <a:ext cx="8422560" cy="23745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6600"/>
                </a:solidFill>
                <a:latin typeface="Arial"/>
              </a:rPr>
              <a:t>=&gt;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6600"/>
                </a:solidFill>
                <a:latin typeface="Arial"/>
              </a:rPr>
              <a:t>Physical security is much more difficult to achieve today than some decades ago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1737360"/>
            <a:ext cx="8205120" cy="5075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Natural Disasters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Fire and smoke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Fire can occur anywhere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Solution – Minimize risk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2500" i="1">
                <a:solidFill>
                  <a:srgbClr val="1E4C7C"/>
                </a:solidFill>
                <a:latin typeface="Garamond"/>
              </a:rPr>
              <a:t>Good policies: </a:t>
            </a:r>
            <a:r>
              <a:rPr lang="en-US" sz="2100" i="1">
                <a:solidFill>
                  <a:srgbClr val="1E4C7C"/>
                </a:solidFill>
                <a:latin typeface="Garamond"/>
              </a:rPr>
              <a:t>NO SMOKING</a:t>
            </a:r>
            <a:r>
              <a:rPr lang="en-US" sz="2500" i="1">
                <a:solidFill>
                  <a:srgbClr val="1E4C7C"/>
                </a:solidFill>
                <a:latin typeface="Garamond"/>
              </a:rPr>
              <a:t>, etc..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2500" i="1">
                <a:solidFill>
                  <a:srgbClr val="1E4C7C"/>
                </a:solidFill>
                <a:latin typeface="Garamond"/>
              </a:rPr>
              <a:t>Fire extinguisher, good procedure and training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2500" i="1">
                <a:solidFill>
                  <a:srgbClr val="1E4C7C"/>
                </a:solidFill>
                <a:latin typeface="Garamond"/>
              </a:rPr>
              <a:t>Fireproof cases (and other techniques) for backup tapes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2500" i="1">
                <a:solidFill>
                  <a:srgbClr val="1E4C7C"/>
                </a:solidFill>
                <a:latin typeface="Garamond"/>
              </a:rPr>
              <a:t>Fireproof doors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Climate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Heat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Direct sun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Humidity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457200" y="1097280"/>
            <a:ext cx="468576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Threats and vulnerabilities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95280" y="1629720"/>
            <a:ext cx="8174880" cy="3673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Natural Disasters …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Hurricane, storm, cyclone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Earthquakes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Water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Flooding can occur even when a water tab is not properly closed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Electric supply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Voltage fluctuation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2100" i="1">
                <a:solidFill>
                  <a:srgbClr val="1E4C7C"/>
                </a:solidFill>
                <a:latin typeface="Garamond"/>
              </a:rPr>
              <a:t>Solution: Voltage regulator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Lightning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323280" y="1097280"/>
            <a:ext cx="4431240" cy="45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Threats and vulnerabilities …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395280" y="5486400"/>
            <a:ext cx="8205120" cy="393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006600"/>
                </a:solidFill>
                <a:latin typeface="Arial"/>
              </a:rPr>
              <a:t>Avoid having servers in areas often hit by Natural Disasters!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48640" y="91440"/>
            <a:ext cx="8108280" cy="8629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EDEDF3"/>
                </a:solidFill>
                <a:latin typeface="Garamond"/>
              </a:rPr>
              <a:t>Computer </a:t>
            </a:r>
            <a:r>
              <a:rPr lang="en-US" sz="4000" b="1" dirty="0" smtClean="0">
                <a:solidFill>
                  <a:srgbClr val="EDEDF3"/>
                </a:solidFill>
                <a:latin typeface="Garamond"/>
              </a:rPr>
              <a:t>Security and Privacy</a:t>
            </a:r>
            <a:endParaRPr dirty="0"/>
          </a:p>
        </p:txBody>
      </p:sp>
      <p:sp>
        <p:nvSpPr>
          <p:cNvPr id="107" name="CustomShape 2"/>
          <p:cNvSpPr/>
          <p:nvPr/>
        </p:nvSpPr>
        <p:spPr>
          <a:xfrm>
            <a:off x="285840" y="1214280"/>
            <a:ext cx="8726040" cy="513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1E4C7C"/>
                </a:solidFill>
                <a:latin typeface="Garamond"/>
              </a:rPr>
              <a:t>Security Goals (Pillars) - CIA</a:t>
            </a:r>
            <a:endParaRPr dirty="0"/>
          </a:p>
        </p:txBody>
      </p:sp>
      <p:sp>
        <p:nvSpPr>
          <p:cNvPr id="108" name="CustomShape 3"/>
          <p:cNvSpPr/>
          <p:nvPr/>
        </p:nvSpPr>
        <p:spPr>
          <a:xfrm>
            <a:off x="3348000" y="2708280"/>
            <a:ext cx="2391840" cy="2190240"/>
          </a:xfrm>
          <a:prstGeom prst="ellipse">
            <a:avLst/>
          </a:prstGeom>
          <a:solidFill>
            <a:srgbClr val="99CCFF"/>
          </a:solidFill>
          <a:ln w="9360">
            <a:solidFill>
              <a:srgbClr val="174A7C"/>
            </a:solidFill>
            <a:round/>
          </a:ln>
        </p:spPr>
      </p:sp>
      <p:sp>
        <p:nvSpPr>
          <p:cNvPr id="109" name="CustomShape 4"/>
          <p:cNvSpPr/>
          <p:nvPr/>
        </p:nvSpPr>
        <p:spPr>
          <a:xfrm>
            <a:off x="2587680" y="3429000"/>
            <a:ext cx="2363040" cy="2158560"/>
          </a:xfrm>
          <a:prstGeom prst="ellipse">
            <a:avLst/>
          </a:prstGeom>
          <a:solidFill>
            <a:srgbClr val="FF0000"/>
          </a:solidFill>
          <a:ln w="9360">
            <a:solidFill>
              <a:srgbClr val="174A7C"/>
            </a:solidFill>
            <a:round/>
          </a:ln>
        </p:spPr>
      </p:sp>
      <p:sp>
        <p:nvSpPr>
          <p:cNvPr id="110" name="CustomShape 5"/>
          <p:cNvSpPr/>
          <p:nvPr/>
        </p:nvSpPr>
        <p:spPr>
          <a:xfrm>
            <a:off x="3944880" y="3429000"/>
            <a:ext cx="2339280" cy="2264760"/>
          </a:xfrm>
          <a:prstGeom prst="ellipse">
            <a:avLst/>
          </a:prstGeom>
          <a:solidFill>
            <a:srgbClr val="00FF00"/>
          </a:solidFill>
          <a:ln w="9360">
            <a:solidFill>
              <a:srgbClr val="174A7C"/>
            </a:solidFill>
            <a:round/>
          </a:ln>
        </p:spPr>
      </p:sp>
      <p:sp>
        <p:nvSpPr>
          <p:cNvPr id="111" name="CustomShape 6"/>
          <p:cNvSpPr/>
          <p:nvPr/>
        </p:nvSpPr>
        <p:spPr>
          <a:xfrm>
            <a:off x="2779560" y="4802040"/>
            <a:ext cx="11631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174A7C"/>
                </a:solidFill>
                <a:latin typeface="Times New Roman"/>
              </a:rPr>
              <a:t>Integrity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3770280" y="2973240"/>
            <a:ext cx="166320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174A7C"/>
                </a:solidFill>
                <a:latin typeface="Times New Roman"/>
              </a:rPr>
              <a:t>Confidentiality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4859280" y="4802040"/>
            <a:ext cx="13647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174A7C"/>
                </a:solidFill>
                <a:latin typeface="Times New Roman"/>
              </a:rPr>
              <a:t>Availability</a:t>
            </a:r>
            <a:endParaRPr/>
          </a:p>
        </p:txBody>
      </p:sp>
      <p:sp>
        <p:nvSpPr>
          <p:cNvPr id="114" name="CustomShape 9"/>
          <p:cNvSpPr/>
          <p:nvPr/>
        </p:nvSpPr>
        <p:spPr>
          <a:xfrm>
            <a:off x="2462040" y="1800360"/>
            <a:ext cx="1798200" cy="118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Arial"/>
              </a:rPr>
              <a:t>Prevention of </a:t>
            </a:r>
            <a:r>
              <a:rPr lang="en-US">
                <a:solidFill>
                  <a:srgbClr val="231F20"/>
                </a:solidFill>
                <a:latin typeface="Arial"/>
              </a:rPr>
              <a:t>unauthorized disclosure </a:t>
            </a:r>
            <a:r>
              <a:rPr lang="en-US">
                <a:solidFill>
                  <a:srgbClr val="FF0000"/>
                </a:solidFill>
                <a:latin typeface="Arial"/>
              </a:rPr>
              <a:t>of information</a:t>
            </a:r>
            <a:endParaRPr/>
          </a:p>
        </p:txBody>
      </p:sp>
      <p:sp>
        <p:nvSpPr>
          <p:cNvPr id="115" name="CustomShape 10"/>
          <p:cNvSpPr/>
          <p:nvPr/>
        </p:nvSpPr>
        <p:spPr>
          <a:xfrm>
            <a:off x="755640" y="3976560"/>
            <a:ext cx="1829880" cy="118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Arial"/>
              </a:rPr>
              <a:t>Prevention of </a:t>
            </a:r>
            <a:r>
              <a:rPr lang="en-US">
                <a:solidFill>
                  <a:srgbClr val="231F20"/>
                </a:solidFill>
                <a:latin typeface="Arial"/>
              </a:rPr>
              <a:t>unauthorized modification </a:t>
            </a:r>
            <a:r>
              <a:rPr lang="en-US">
                <a:solidFill>
                  <a:srgbClr val="FF0000"/>
                </a:solidFill>
                <a:latin typeface="Arial"/>
              </a:rPr>
              <a:t>of information</a:t>
            </a:r>
            <a:endParaRPr/>
          </a:p>
        </p:txBody>
      </p:sp>
      <p:sp>
        <p:nvSpPr>
          <p:cNvPr id="116" name="CustomShape 11"/>
          <p:cNvSpPr/>
          <p:nvPr/>
        </p:nvSpPr>
        <p:spPr>
          <a:xfrm>
            <a:off x="6210360" y="4071960"/>
            <a:ext cx="1726560" cy="146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Arial"/>
              </a:rPr>
              <a:t>Prevention of </a:t>
            </a:r>
            <a:r>
              <a:rPr lang="en-US">
                <a:solidFill>
                  <a:srgbClr val="231F20"/>
                </a:solidFill>
                <a:latin typeface="Arial"/>
              </a:rPr>
              <a:t>unauthorized withholding</a:t>
            </a:r>
            <a:r>
              <a:rPr lang="en-US">
                <a:solidFill>
                  <a:srgbClr val="FF0000"/>
                </a:solidFill>
                <a:latin typeface="Arial"/>
              </a:rPr>
              <a:t> of information or resource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Effect">
                      <p:stCondLst>
                        <p:cond delay="indefinite"/>
                      </p:stCondLst>
                      <p:childTnLst>
                        <p:par>
                          <p:cTn id="3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81320" y="1752120"/>
            <a:ext cx="8205120" cy="4831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People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Intruders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Thieves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People who have been given access unintentionally by the insiders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Employees, contractors, etc. who have access to the facilities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 External thieves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Portable computing devices can be stolen outside the organization’s premises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Loss of a computing device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Mainly laptop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37400" y="1038960"/>
            <a:ext cx="514008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Threats and vulnerabilities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68360" y="1125360"/>
            <a:ext cx="222984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6600"/>
                </a:solidFill>
                <a:latin typeface="Arial"/>
              </a:rPr>
              <a:t>Safe</a:t>
            </a:r>
            <a:r>
              <a:rPr lang="en-US" sz="3200" b="1">
                <a:solidFill>
                  <a:srgbClr val="1E4C7C"/>
                </a:solidFill>
                <a:latin typeface="Arial"/>
              </a:rPr>
              <a:t> </a:t>
            </a:r>
            <a:r>
              <a:rPr lang="en-US" sz="3200" b="1">
                <a:solidFill>
                  <a:srgbClr val="006600"/>
                </a:solidFill>
                <a:latin typeface="Arial"/>
              </a:rPr>
              <a:t>area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642960" y="2000160"/>
            <a:ext cx="7744680" cy="3093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 b="1">
                <a:solidFill>
                  <a:srgbClr val="174A7C"/>
                </a:solidFill>
                <a:latin typeface="Garamond"/>
              </a:rPr>
              <a:t>Safe area</a:t>
            </a:r>
            <a:r>
              <a:rPr lang="en-US" sz="3200" b="1">
                <a:solidFill>
                  <a:srgbClr val="D61353"/>
                </a:solidFill>
                <a:latin typeface="Garamond"/>
              </a:rPr>
              <a:t> often is a locked place where only authorized personnel can have access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 b="1">
                <a:solidFill>
                  <a:srgbClr val="174A7C"/>
                </a:solidFill>
                <a:latin typeface="Garamond"/>
              </a:rPr>
              <a:t>Organizations</a:t>
            </a:r>
            <a:r>
              <a:rPr lang="en-US" sz="3200" b="1">
                <a:solidFill>
                  <a:srgbClr val="D61353"/>
                </a:solidFill>
                <a:latin typeface="Garamond"/>
              </a:rPr>
              <a:t> usually have safe area for keeping computers and related devices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35160" y="1761120"/>
            <a:ext cx="8351280" cy="2079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Is the area </a:t>
            </a:r>
            <a:r>
              <a:rPr lang="en-US" sz="2800" b="1">
                <a:solidFill>
                  <a:srgbClr val="D61353"/>
                </a:solidFill>
                <a:latin typeface="Garamond"/>
              </a:rPr>
              <a:t>inaccessible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 through other openings (window, roof-ceilings, ventilation hole, etc.)?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Design of the building with security in mind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Know the architecture of your building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250920" y="907920"/>
            <a:ext cx="64796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Safe</a:t>
            </a:r>
            <a:r>
              <a:rPr lang="en-US" sz="2400" b="1">
                <a:solidFill>
                  <a:srgbClr val="1E4C7C"/>
                </a:solidFill>
                <a:latin typeface="Arial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Arial"/>
              </a:rPr>
              <a:t>area … 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Challenges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365760" y="4023360"/>
            <a:ext cx="8351280" cy="2688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D61353"/>
                </a:solidFill>
                <a:latin typeface="Garamond"/>
              </a:rPr>
              <a:t>During opening hours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, is it always possible to detect when unauthorized person tries to get to the safe area?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Surveillance/guards, video-surveillance, automatic-doors with security code locks, alarms, etc.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Put signs so that everybody sees the safe area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95280" y="1554480"/>
            <a:ext cx="8351280" cy="50590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Are the locks reliable?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The effectiveness of locks depends on the design, manufacture, installation and maintenance of the keys!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Among the attacks on locks are: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Illicit keys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1900" i="1">
                <a:solidFill>
                  <a:srgbClr val="1E4C7C"/>
                </a:solidFill>
                <a:latin typeface="Garamond"/>
              </a:rPr>
              <a:t>Duplicate keys</a:t>
            </a:r>
            <a:endParaRPr/>
          </a:p>
          <a:p>
            <a:pPr lvl="4">
              <a:lnSpc>
                <a:spcPct val="100000"/>
              </a:lnSpc>
              <a:buBlip>
                <a:blip r:embed="rId5"/>
              </a:buBlip>
            </a:pPr>
            <a:r>
              <a:rPr lang="en-US" sz="1600">
                <a:solidFill>
                  <a:srgbClr val="1E4C7C"/>
                </a:solidFill>
                <a:latin typeface="Garamond"/>
              </a:rPr>
              <a:t>Avoid access to the key by unauthorized persons even for a few seconds</a:t>
            </a:r>
            <a:endParaRPr/>
          </a:p>
          <a:p>
            <a:pPr lvl="4">
              <a:lnSpc>
                <a:spcPct val="100000"/>
              </a:lnSpc>
              <a:buBlip>
                <a:blip r:embed="rId5"/>
              </a:buBlip>
            </a:pPr>
            <a:r>
              <a:rPr lang="en-US" sz="1600">
                <a:solidFill>
                  <a:srgbClr val="1E4C7C"/>
                </a:solidFill>
                <a:latin typeface="Garamond"/>
              </a:rPr>
              <a:t>Change locks/keys frequently</a:t>
            </a:r>
            <a:endParaRPr/>
          </a:p>
          <a:p>
            <a:pPr lvl="4">
              <a:lnSpc>
                <a:spcPct val="100000"/>
              </a:lnSpc>
              <a:buBlip>
                <a:blip r:embed="rId5"/>
              </a:buBlip>
            </a:pPr>
            <a:r>
              <a:rPr lang="en-US" sz="1600">
                <a:solidFill>
                  <a:srgbClr val="1E4C7C"/>
                </a:solidFill>
                <a:latin typeface="Garamond"/>
              </a:rPr>
              <a:t>Key management procedure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1900" i="1">
                <a:solidFill>
                  <a:srgbClr val="1E4C7C"/>
                </a:solidFill>
                <a:latin typeface="Garamond"/>
              </a:rPr>
              <a:t>Lost keys</a:t>
            </a:r>
            <a:endParaRPr/>
          </a:p>
          <a:p>
            <a:pPr lvl="4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1E4C7C"/>
                </a:solidFill>
                <a:latin typeface="Garamond"/>
              </a:rPr>
              <a:t>Notify responsible person when a key is lost</a:t>
            </a:r>
            <a:endParaRPr/>
          </a:p>
          <a:p>
            <a:pPr lvl="4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1E4C7C"/>
                </a:solidFill>
                <a:latin typeface="Garamond"/>
              </a:rPr>
              <a:t>There should be no label on keys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500" b="1">
                <a:solidFill>
                  <a:srgbClr val="1E4C7C"/>
                </a:solidFill>
                <a:latin typeface="Garamond"/>
              </a:rPr>
              <a:t>Circumventing of the internal barriers of the lock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1700" i="1">
                <a:solidFill>
                  <a:srgbClr val="1E4C7C"/>
                </a:solidFill>
                <a:latin typeface="Garamond"/>
              </a:rPr>
              <a:t>Directly operating the bolt completely bypassing the locking mechanism which remains locked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700" b="1">
                <a:solidFill>
                  <a:srgbClr val="1E4C7C"/>
                </a:solidFill>
                <a:latin typeface="Garamond"/>
              </a:rPr>
              <a:t>Forceful attacks: </a:t>
            </a:r>
            <a:endParaRPr/>
          </a:p>
          <a:p>
            <a:pPr lvl="3">
              <a:lnSpc>
                <a:spcPct val="100000"/>
              </a:lnSpc>
              <a:buBlip>
                <a:blip r:embed="rId4"/>
              </a:buBlip>
            </a:pPr>
            <a:r>
              <a:rPr lang="en-US" sz="1700" i="1">
                <a:solidFill>
                  <a:srgbClr val="1E4C7C"/>
                </a:solidFill>
                <a:latin typeface="Garamond"/>
              </a:rPr>
              <a:t>Punching, Drilling, Hammering, etc.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263520" y="1038960"/>
            <a:ext cx="5039640" cy="51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Safe</a:t>
            </a:r>
            <a:r>
              <a:rPr lang="en-US" sz="2800" b="1">
                <a:solidFill>
                  <a:srgbClr val="1E4C7C"/>
                </a:solidFill>
                <a:latin typeface="Arial"/>
              </a:rPr>
              <a:t> </a:t>
            </a:r>
            <a:r>
              <a:rPr lang="en-US" sz="2800" b="1">
                <a:solidFill>
                  <a:srgbClr val="006600"/>
                </a:solidFill>
                <a:latin typeface="Arial"/>
              </a:rPr>
              <a:t>area…</a:t>
            </a:r>
            <a:r>
              <a:rPr lang="en-US" sz="2800" b="1">
                <a:solidFill>
                  <a:srgbClr val="D61353"/>
                </a:solidFill>
                <a:latin typeface="Arial"/>
              </a:rPr>
              <a:t>Locks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5600" y="77760"/>
            <a:ext cx="863532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468360" y="1700280"/>
            <a:ext cx="8278200" cy="39715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000" b="1">
                <a:solidFill>
                  <a:srgbClr val="1E4C7C"/>
                </a:solidFill>
                <a:latin typeface="Garamond"/>
              </a:rPr>
              <a:t>Surveillance with guards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000" b="1">
                <a:solidFill>
                  <a:srgbClr val="1E4C7C"/>
                </a:solidFill>
                <a:latin typeface="Garamond"/>
              </a:rPr>
              <a:t>The most common in Ethiopia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000" b="1">
                <a:solidFill>
                  <a:srgbClr val="1E4C7C"/>
                </a:solidFill>
                <a:latin typeface="Garamond"/>
              </a:rPr>
              <a:t>Not always the most reliable since it adds a lot of human factor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000" b="1">
                <a:solidFill>
                  <a:srgbClr val="1E4C7C"/>
                </a:solidFill>
                <a:latin typeface="Garamond"/>
              </a:rPr>
              <a:t>Not always practical for users (employees don’t like to be questioned by guards wherever they go)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57200" y="1188720"/>
            <a:ext cx="557496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Safe</a:t>
            </a:r>
            <a:r>
              <a:rPr lang="en-US" sz="2400" b="1">
                <a:solidFill>
                  <a:srgbClr val="1E4C7C"/>
                </a:solidFill>
                <a:latin typeface="Arial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Arial"/>
              </a:rPr>
              <a:t>area… 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Surveillance with Guards</a:t>
            </a:r>
            <a:r>
              <a:rPr lang="en-US" sz="2400">
                <a:solidFill>
                  <a:srgbClr val="D61353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55600" y="77760"/>
            <a:ext cx="863532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21560" y="1097280"/>
            <a:ext cx="54302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Safe</a:t>
            </a:r>
            <a:r>
              <a:rPr lang="en-US" sz="2400" b="1">
                <a:solidFill>
                  <a:srgbClr val="1E4C7C"/>
                </a:solidFill>
                <a:latin typeface="Arial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Arial"/>
              </a:rPr>
              <a:t>area… 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Surveillance with Video</a:t>
            </a:r>
            <a:r>
              <a:rPr lang="en-US" sz="2400">
                <a:solidFill>
                  <a:srgbClr val="D61353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55320" y="1654200"/>
            <a:ext cx="8422560" cy="5112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Surveillance with video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Uses Closed Circuit Television (CCTV)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Started in the 1960s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Become more and more popular with the worldwide increase of theft and terrorism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Advantages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A single person can monitor more than one location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The intruder doesn’t see the security personnel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It is cheaper after the initial investment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It can be recorded and be used for investigation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Since it can be recorded the security personnel is more careful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Today’s digital video-surveillance can use advanced techniques such as face recognition to detect terrorists, wanted people, etc.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Drawback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Privacy concerns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5600" y="77760"/>
            <a:ext cx="863532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274320" y="2230560"/>
            <a:ext cx="8567280" cy="3987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Choose employees </a:t>
            </a:r>
            <a:r>
              <a:rPr lang="en-US" sz="2400" b="1">
                <a:solidFill>
                  <a:srgbClr val="231F20"/>
                </a:solidFill>
                <a:latin typeface="Garamond"/>
              </a:rPr>
              <a:t>carefully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Personal integrity should be as important a factor in the hiring process as technical skills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Create an atmosphere in which the levels of employee </a:t>
            </a:r>
            <a:r>
              <a:rPr lang="en-US" sz="2400" b="1">
                <a:solidFill>
                  <a:srgbClr val="231F20"/>
                </a:solidFill>
                <a:latin typeface="Garamond"/>
              </a:rPr>
              <a:t>loyalty, morale, and job satisfaction are high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Remind employees, on a regular basis, of their </a:t>
            </a:r>
            <a:r>
              <a:rPr lang="en-US" sz="2400" b="1">
                <a:solidFill>
                  <a:srgbClr val="231F20"/>
                </a:solidFill>
                <a:latin typeface="Garamond"/>
              </a:rPr>
              <a:t>continuous responsibilities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to protect the organization’s information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266760" y="1188720"/>
            <a:ext cx="6590880" cy="51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Internal Human factor - </a:t>
            </a:r>
            <a:r>
              <a:rPr lang="en-US" sz="2800" b="1">
                <a:solidFill>
                  <a:srgbClr val="D61353"/>
                </a:solidFill>
                <a:latin typeface="Arial"/>
              </a:rPr>
              <a:t>Personnel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5600" y="77760"/>
            <a:ext cx="863532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Physical Security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274320" y="1828800"/>
            <a:ext cx="8567280" cy="50407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Establish procedures for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proper destruction and disposal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 of obsolete programs, reports, and data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Act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defensively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 when an employee must be discharged, either for cause or as part of a cost reduction program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Such an employee should not be allowed access to the system and should be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carefully watched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 until he or she leaves the premises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Any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passwords</a:t>
            </a:r>
            <a:r>
              <a:rPr lang="en-US" sz="2600" b="1">
                <a:solidFill>
                  <a:srgbClr val="1E4C7C"/>
                </a:solidFill>
                <a:latin typeface="Garamond"/>
              </a:rPr>
              <a:t> used by the former employee should be immediately </a:t>
            </a:r>
            <a:r>
              <a:rPr lang="en-US" sz="2600" b="1">
                <a:solidFill>
                  <a:srgbClr val="231F20"/>
                </a:solidFill>
                <a:latin typeface="Garamond"/>
              </a:rPr>
              <a:t>disabled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182880" y="1130400"/>
            <a:ext cx="6590880" cy="51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Internal Human factor – </a:t>
            </a:r>
            <a:r>
              <a:rPr lang="en-US" sz="2800" b="1">
                <a:solidFill>
                  <a:srgbClr val="D61353"/>
                </a:solidFill>
                <a:latin typeface="Arial"/>
              </a:rPr>
              <a:t>Personnel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14360" y="290520"/>
            <a:ext cx="83116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EDEDF3"/>
                </a:solidFill>
                <a:latin typeface="Garamond"/>
              </a:rPr>
              <a:t>Computer Security and Privacy/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Attacks </a:t>
            </a:r>
            <a:r>
              <a:rPr lang="en-US" sz="2400" b="1">
                <a:solidFill>
                  <a:srgbClr val="EDEDF3"/>
                </a:solidFill>
                <a:latin typeface="Garamond"/>
              </a:rPr>
              <a:t>&amp;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Threats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42960" y="2786040"/>
            <a:ext cx="7701840" cy="1063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6600"/>
                </a:solidFill>
                <a:latin typeface="Arial"/>
              </a:rPr>
              <a:t>Computer Security Attacks and Threats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EDEDF3"/>
                </a:solidFill>
                <a:latin typeface="Garamond"/>
              </a:rPr>
              <a:t>Computer security/ Attacks </a:t>
            </a:r>
            <a:r>
              <a:rPr lang="en-US" sz="2800" b="1">
                <a:solidFill>
                  <a:srgbClr val="EDEDF3"/>
                </a:solidFill>
                <a:latin typeface="Garamond"/>
              </a:rPr>
              <a:t>&amp; </a:t>
            </a:r>
            <a:r>
              <a:rPr lang="en-US" sz="3200" b="1">
                <a:solidFill>
                  <a:srgbClr val="EDEDF3"/>
                </a:solidFill>
                <a:latin typeface="Garamond"/>
              </a:rPr>
              <a:t>Threats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95280" y="1283400"/>
            <a:ext cx="8495640" cy="1550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A computer </a:t>
            </a:r>
            <a:r>
              <a:rPr lang="en-US" sz="3200" b="1">
                <a:solidFill>
                  <a:srgbClr val="D61353"/>
                </a:solidFill>
                <a:latin typeface="Garamond"/>
              </a:rPr>
              <a:t>security threat</a:t>
            </a:r>
            <a:r>
              <a:rPr lang="en-US" sz="3200" b="1">
                <a:solidFill>
                  <a:srgbClr val="1E4C7C"/>
                </a:solidFill>
                <a:latin typeface="Garamond"/>
              </a:rPr>
              <a:t> is any person, act, or object that poses a danger to computer security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365760" y="3200400"/>
            <a:ext cx="8495640" cy="27115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 b="1" dirty="0">
                <a:solidFill>
                  <a:srgbClr val="1E4C7C"/>
                </a:solidFill>
                <a:latin typeface="Garamond"/>
              </a:rPr>
              <a:t>Computer world is full of threats!</a:t>
            </a:r>
            <a:endParaRPr dirty="0"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 b="1" dirty="0" smtClean="0">
                <a:solidFill>
                  <a:srgbClr val="1E4C7C"/>
                </a:solidFill>
                <a:latin typeface="Garamond"/>
              </a:rPr>
              <a:t>And </a:t>
            </a:r>
            <a:r>
              <a:rPr lang="en-US" sz="3200" b="1" dirty="0">
                <a:solidFill>
                  <a:srgbClr val="1E4C7C"/>
                </a:solidFill>
                <a:latin typeface="Garamond"/>
              </a:rPr>
              <a:t>so is the real world!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 dirty="0">
                <a:solidFill>
                  <a:srgbClr val="1E4C7C"/>
                </a:solidFill>
                <a:latin typeface="Garamond"/>
              </a:rPr>
              <a:t>Thieves, pick-pockets, burglars, murderers, drunk drivers,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86720" y="142560"/>
            <a:ext cx="8108280" cy="8629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DEDF3"/>
                </a:solidFill>
                <a:latin typeface="Garamond"/>
              </a:rPr>
              <a:t>Computer Security and Privacy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25440" y="1463040"/>
            <a:ext cx="8390880" cy="4974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3200" b="1">
                <a:solidFill>
                  <a:srgbClr val="006600"/>
                </a:solidFill>
                <a:latin typeface="Garamond"/>
              </a:rPr>
              <a:t>Security </a:t>
            </a:r>
            <a:r>
              <a:rPr lang="en-US" sz="2800" b="1">
                <a:solidFill>
                  <a:srgbClr val="174A7C"/>
                </a:solidFill>
                <a:latin typeface="Garamond"/>
              </a:rPr>
              <a:t>in general is about </a:t>
            </a:r>
            <a:r>
              <a:rPr lang="en-US" sz="2800" b="1">
                <a:solidFill>
                  <a:srgbClr val="FF0000"/>
                </a:solidFill>
                <a:latin typeface="Garamond"/>
              </a:rPr>
              <a:t>protection of assets</a:t>
            </a:r>
            <a:r>
              <a:rPr lang="en-US" sz="2800" b="1">
                <a:solidFill>
                  <a:srgbClr val="174A7C"/>
                </a:solidFill>
                <a:latin typeface="Garamond"/>
              </a:rPr>
              <a:t>.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400" b="1">
                <a:solidFill>
                  <a:srgbClr val="174A7C"/>
                </a:solidFill>
                <a:latin typeface="Garamond"/>
              </a:rPr>
              <a:t>To protect our assets, we must know the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assets and their values</a:t>
            </a:r>
            <a:r>
              <a:rPr lang="en-US" sz="2400" b="1">
                <a:solidFill>
                  <a:srgbClr val="174A7C"/>
                </a:solidFill>
                <a:latin typeface="Garamond"/>
              </a:rPr>
              <a:t>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Classification of protection measures includes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Prevention</a:t>
            </a:r>
            <a:r>
              <a:rPr lang="en-US" sz="2400" b="1">
                <a:solidFill>
                  <a:srgbClr val="174A7C"/>
                </a:solidFill>
                <a:latin typeface="Garamond"/>
              </a:rPr>
              <a:t>: take measures to prevent the damage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174A7C"/>
                </a:solidFill>
                <a:latin typeface="Garamond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Detection</a:t>
            </a:r>
            <a:r>
              <a:rPr lang="en-US" sz="2400" b="1">
                <a:solidFill>
                  <a:srgbClr val="174A7C"/>
                </a:solidFill>
                <a:latin typeface="Garamond"/>
              </a:rPr>
              <a:t>: when, how and who of the damage.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174A7C"/>
                </a:solidFill>
                <a:latin typeface="Garamond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Reaction</a:t>
            </a:r>
            <a:r>
              <a:rPr lang="en-US" sz="2400" b="1">
                <a:solidFill>
                  <a:srgbClr val="174A7C"/>
                </a:solidFill>
                <a:latin typeface="Garamond"/>
              </a:rPr>
              <a:t>: take measures to recover from damage.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43000" y="33480"/>
            <a:ext cx="8660880" cy="7772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 Attacks </a:t>
            </a:r>
            <a:r>
              <a:rPr lang="en-US" sz="3200" b="1">
                <a:solidFill>
                  <a:srgbClr val="EDEDF3"/>
                </a:solidFill>
                <a:latin typeface="Garamond"/>
              </a:rPr>
              <a:t>&amp; </a:t>
            </a:r>
            <a:r>
              <a:rPr lang="en-US" sz="3600" b="1">
                <a:solidFill>
                  <a:srgbClr val="EDEDF3"/>
                </a:solidFill>
                <a:latin typeface="Garamond"/>
              </a:rPr>
              <a:t>Threats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2680" y="1188720"/>
            <a:ext cx="8133840" cy="8125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What is the right attitude?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To do what you do in real life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369720" y="2103120"/>
            <a:ext cx="8133840" cy="3657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What do you do in real life?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You learn about the threats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What are the threats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How can these threats affect you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What is the risk for you to be attacked by these threats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How you can protect yourself from these risks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How much does the protection cost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What you can do to limit the damage in case you are attacked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How you can recover in case you are attacked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Then, you protect yourself in order to limit the risk but to continue to live your life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395280" y="6035040"/>
            <a:ext cx="8133840" cy="8193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D61353"/>
                </a:solidFill>
                <a:latin typeface="Garamond"/>
              </a:rPr>
              <a:t>You need to do exactly the same thing with computers!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43000" y="33480"/>
            <a:ext cx="8660880" cy="7772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 Attacks </a:t>
            </a:r>
            <a:r>
              <a:rPr lang="en-US" sz="3200" b="1">
                <a:solidFill>
                  <a:srgbClr val="EDEDF3"/>
                </a:solidFill>
                <a:latin typeface="Garamond"/>
              </a:rPr>
              <a:t>&amp; </a:t>
            </a:r>
            <a:r>
              <a:rPr lang="en-US" sz="3600" b="1">
                <a:solidFill>
                  <a:srgbClr val="EDEDF3"/>
                </a:solidFill>
                <a:latin typeface="Garamond"/>
              </a:rPr>
              <a:t>Threats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285840" y="1071720"/>
            <a:ext cx="8394120" cy="51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Types of Threats/Attacks … (Chuck Eastom)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285840" y="4206240"/>
            <a:ext cx="8422560" cy="12459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D61353"/>
                </a:solidFill>
                <a:latin typeface="Garamond"/>
              </a:rPr>
              <a:t>Hacking Attack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Any attempt to gain unauthorized access to your system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274320" y="5518080"/>
            <a:ext cx="8422560" cy="8809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D61353"/>
                </a:solidFill>
                <a:latin typeface="Garamond"/>
              </a:rPr>
              <a:t>Denial of Service (DoS) Attack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Blocking access from legitimate users</a:t>
            </a:r>
            <a:endParaRPr/>
          </a:p>
        </p:txBody>
      </p:sp>
      <p:sp>
        <p:nvSpPr>
          <p:cNvPr id="259" name="CustomShape 5"/>
          <p:cNvSpPr/>
          <p:nvPr/>
        </p:nvSpPr>
        <p:spPr>
          <a:xfrm>
            <a:off x="262440" y="1538280"/>
            <a:ext cx="8422560" cy="12459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D61353"/>
                </a:solidFill>
                <a:latin typeface="Garamond"/>
              </a:rPr>
              <a:t>Physical Attack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Stealing, breaking or damaging of computing devices </a:t>
            </a:r>
            <a:endParaRPr/>
          </a:p>
        </p:txBody>
      </p:sp>
      <p:sp>
        <p:nvSpPr>
          <p:cNvPr id="260" name="CustomShape 6"/>
          <p:cNvSpPr/>
          <p:nvPr/>
        </p:nvSpPr>
        <p:spPr>
          <a:xfrm>
            <a:off x="274320" y="2867760"/>
            <a:ext cx="8422560" cy="12459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D61353"/>
                </a:solidFill>
                <a:latin typeface="Garamond"/>
              </a:rPr>
              <a:t>Malware Attack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 generic term for software that has malicious purpose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43000" y="33480"/>
            <a:ext cx="8660880" cy="7772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 Attacks </a:t>
            </a:r>
            <a:r>
              <a:rPr lang="en-US" sz="3200" b="1">
                <a:solidFill>
                  <a:srgbClr val="EDEDF3"/>
                </a:solidFill>
                <a:latin typeface="Garamond"/>
              </a:rPr>
              <a:t>&amp; </a:t>
            </a:r>
            <a:r>
              <a:rPr lang="en-US" sz="3600" b="1">
                <a:solidFill>
                  <a:srgbClr val="EDEDF3"/>
                </a:solidFill>
                <a:latin typeface="Garamond"/>
              </a:rPr>
              <a:t>Threats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28760" y="1857240"/>
            <a:ext cx="8032320" cy="2801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Viruses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Worms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Trojan horses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Spy-wares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003366"/>
                </a:solidFill>
                <a:latin typeface="Garamond"/>
              </a:rPr>
              <a:t>Spam/scam, identity theft, e-payment frauds</a:t>
            </a:r>
            <a:r>
              <a:rPr lang="en-US" sz="2400">
                <a:solidFill>
                  <a:srgbClr val="000080"/>
                </a:solidFill>
                <a:latin typeface="Garamond"/>
              </a:rPr>
              <a:t>,</a:t>
            </a:r>
            <a:r>
              <a:rPr lang="en-US" sz="2400" b="1">
                <a:solidFill>
                  <a:srgbClr val="000080"/>
                </a:solidFill>
                <a:latin typeface="Garamond"/>
              </a:rPr>
              <a:t> etc.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357120" y="1071720"/>
            <a:ext cx="7343280" cy="51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6600"/>
                </a:solidFill>
                <a:latin typeface="Arial"/>
              </a:rPr>
              <a:t>Malware Attack: Examples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250920" y="1645920"/>
            <a:ext cx="8567280" cy="23770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Viruses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“A small program that replicates and hides itself inside other programs usually without your knowledge.” </a:t>
            </a:r>
            <a:r>
              <a:rPr lang="en-US" sz="2500" b="1">
                <a:solidFill>
                  <a:srgbClr val="D61353"/>
                </a:solidFill>
                <a:latin typeface="Garamond"/>
              </a:rPr>
              <a:t>by Symantec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Similar to </a:t>
            </a:r>
            <a:r>
              <a:rPr lang="en-US" sz="2500" b="1">
                <a:solidFill>
                  <a:srgbClr val="D61353"/>
                </a:solidFill>
                <a:latin typeface="Garamond"/>
              </a:rPr>
              <a:t>biological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virus: Replicates and Spreads by its own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189720" y="1097280"/>
            <a:ext cx="3326400" cy="12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00" b="1">
                <a:solidFill>
                  <a:srgbClr val="D61353"/>
                </a:solidFill>
                <a:latin typeface="Arial"/>
              </a:rPr>
              <a:t>Malware Attack …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214200" y="4206240"/>
            <a:ext cx="8567280" cy="2441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Worms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An independent program that reproduces by copying itself from one computer to another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It can do as much harm as a virus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It often creates denial of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250920" y="1737360"/>
            <a:ext cx="8567280" cy="2560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Trojan horses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231F20"/>
                </a:solidFill>
                <a:latin typeface="Garamond"/>
              </a:rPr>
              <a:t>(Ancient Greek tale  of the city of Troy and the wooden horse) - ??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Secretly downloading a virus or some other type of mal-ware on to your computers.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250920" y="4417920"/>
            <a:ext cx="8567280" cy="1799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Spy-wares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“A software that literally spies on what you do on your computer.”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Example: Simple Cookies and Key Loggers 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268920" y="836640"/>
            <a:ext cx="311148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Malware Attack…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285840" y="2286000"/>
            <a:ext cx="8422560" cy="4558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600" b="1">
                <a:solidFill>
                  <a:srgbClr val="1E4C7C"/>
                </a:solidFill>
                <a:latin typeface="Garamond"/>
              </a:rPr>
              <a:t>Infection mechanisms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First, the virus should search for and detect objects to infect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Installation into the infectable object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Writing on the boot sector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Add some code to executable programs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Add some code to initialization/auto-executable programs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Write a macro in a word file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…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285840" y="785880"/>
            <a:ext cx="8462520" cy="148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Most software based attacks are commonly called Viruses: </a:t>
            </a:r>
            <a:r>
              <a:rPr lang="en-US" sz="2600" b="1">
                <a:solidFill>
                  <a:srgbClr val="D61353"/>
                </a:solidFill>
                <a:latin typeface="Arial"/>
              </a:rPr>
              <a:t>How do viruses work?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421200" y="1737360"/>
            <a:ext cx="8422560" cy="1863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Trigger mechanism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Date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Number of infections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First use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290160" y="785880"/>
            <a:ext cx="440388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How do viruses work? …</a:t>
            </a:r>
            <a:endParaRPr/>
          </a:p>
        </p:txBody>
      </p:sp>
      <p:sp>
        <p:nvSpPr>
          <p:cNvPr id="278" name="CustomShape 4"/>
          <p:cNvSpPr/>
          <p:nvPr/>
        </p:nvSpPr>
        <p:spPr>
          <a:xfrm>
            <a:off x="395280" y="3716280"/>
            <a:ext cx="8422560" cy="2663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Effects: </a:t>
            </a:r>
            <a:r>
              <a:rPr lang="en-US" sz="2900" b="1">
                <a:solidFill>
                  <a:srgbClr val="D61353"/>
                </a:solidFill>
                <a:latin typeface="Garamond"/>
              </a:rPr>
              <a:t>It can be anything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 message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Deleting files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Formatting disk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Overloading processor/memory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50920" y="1920240"/>
            <a:ext cx="8422560" cy="3291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600" b="1">
                <a:solidFill>
                  <a:srgbClr val="1E4C7C"/>
                </a:solidFill>
                <a:latin typeface="Garamond"/>
              </a:rPr>
              <a:t>Adolescents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Ethically normal and of average/above average intelligence.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Tended to understand the difference between what is right and wrong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Typically do not accept any responsibility for problems caused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259920" y="981000"/>
            <a:ext cx="310680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Who Writes Virus?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285840" y="1554480"/>
            <a:ext cx="8422560" cy="3462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College Students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Ethically normal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Despite expressing that what is illegal is “wrong”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Are not typically concerned about the results of their actions related to their virus writing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27520" y="1097280"/>
            <a:ext cx="3082680" cy="36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Who Writes Virus …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324000" y="5109480"/>
            <a:ext cx="8422560" cy="1106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Adults (smallest category)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Ethically abnormal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95280" y="4365720"/>
            <a:ext cx="8422560" cy="2137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Three categories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Scanners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Activity monitors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Change detection software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262800" y="787320"/>
            <a:ext cx="186948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Anti-Virus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324000" y="1695240"/>
            <a:ext cx="8422560" cy="2510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There are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Generic solutions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Ex. Integrity checking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Virus specific solution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Ex. Looking for known viruses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86720" y="142560"/>
            <a:ext cx="8108280" cy="8629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DEDF3"/>
                </a:solidFill>
                <a:latin typeface="Garamond"/>
              </a:rPr>
              <a:t>Computer Security and Privacy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15880" y="2133720"/>
            <a:ext cx="8390880" cy="3196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 dirty="0">
                <a:solidFill>
                  <a:srgbClr val="006600"/>
                </a:solidFill>
                <a:latin typeface="Garamond"/>
              </a:rPr>
              <a:t>Example (1): P</a:t>
            </a:r>
            <a:r>
              <a:rPr lang="en-US" sz="2800" b="1" dirty="0">
                <a:solidFill>
                  <a:srgbClr val="1E4C7C"/>
                </a:solidFill>
                <a:latin typeface="Garamond"/>
              </a:rPr>
              <a:t>rotecting </a:t>
            </a:r>
            <a:r>
              <a:rPr lang="en-US" sz="2800" b="1" dirty="0" smtClean="0">
                <a:solidFill>
                  <a:srgbClr val="1E4C7C"/>
                </a:solidFill>
                <a:latin typeface="Garamond"/>
              </a:rPr>
              <a:t>valuable </a:t>
            </a:r>
            <a:r>
              <a:rPr lang="en-US" sz="2800" b="1" dirty="0">
                <a:solidFill>
                  <a:srgbClr val="1E4C7C"/>
                </a:solidFill>
                <a:latin typeface="Garamond"/>
              </a:rPr>
              <a:t>items at home from a burglar: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Garamond"/>
              </a:rPr>
              <a:t>Prevention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: Locks on the door, guards, hidden places, …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Garamond"/>
              </a:rPr>
              <a:t>Detection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: Burglar alarm, guards, CCTV, …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Garamond"/>
              </a:rPr>
              <a:t>Reaction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: Calling the police, replace the stolen item,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250920" y="1822320"/>
            <a:ext cx="8422560" cy="4029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4000" b="1">
                <a:solidFill>
                  <a:srgbClr val="1E4C7C"/>
                </a:solidFill>
                <a:latin typeface="Garamond"/>
              </a:rPr>
              <a:t>Functions of anti-viruses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Identification of known viruses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Detection of suspected viruses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Blocking of possible viruses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Disinfection of infected objects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3200" b="1">
                <a:solidFill>
                  <a:srgbClr val="1E4C7C"/>
                </a:solidFill>
                <a:latin typeface="Garamond"/>
              </a:rPr>
              <a:t>Deletion and overwriting of infected objects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257400" y="836640"/>
            <a:ext cx="232344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Anti-Virus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EDEDF3"/>
                </a:solidFill>
                <a:latin typeface="Garamond"/>
              </a:rPr>
              <a:t>Computer security/Threats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24000" y="1700280"/>
            <a:ext cx="8278200" cy="2738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Hacking: 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is any attempt to intrude or gain unauthorized access to your system either via some operating system flaw or other means. The purpose may or may not be for malicious purposes.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266760" y="1097280"/>
            <a:ext cx="4030560" cy="45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Hacking /Intrusion/ Attack: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324000" y="4797360"/>
            <a:ext cx="8278200" cy="849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D61353"/>
                </a:solidFill>
                <a:latin typeface="Garamond"/>
              </a:rPr>
              <a:t>Cracking: 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is hacking conducted for malicious purposes.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243000" y="33480"/>
            <a:ext cx="8660880" cy="6883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EDEDF3"/>
                </a:solidFill>
                <a:latin typeface="Garamond"/>
              </a:rPr>
              <a:t>Computer security/Threats</a:t>
            </a:r>
            <a:endParaRPr dirty="0"/>
          </a:p>
        </p:txBody>
      </p:sp>
      <p:sp>
        <p:nvSpPr>
          <p:cNvPr id="298" name="CustomShape 2"/>
          <p:cNvSpPr/>
          <p:nvPr/>
        </p:nvSpPr>
        <p:spPr>
          <a:xfrm>
            <a:off x="324000" y="1737360"/>
            <a:ext cx="8567280" cy="9417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DoS Attack: </a:t>
            </a:r>
            <a:r>
              <a:rPr lang="en-US" sz="2800" b="1">
                <a:solidFill>
                  <a:srgbClr val="1E4C7C"/>
                </a:solidFill>
                <a:latin typeface="Arial"/>
              </a:rPr>
              <a:t>is blocking access of legitimate users to a service.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285120" y="1005840"/>
            <a:ext cx="5383800" cy="51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Denial of Service (DoS) Attack:</a:t>
            </a: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24000" y="3645000"/>
            <a:ext cx="8567280" cy="17949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 dirty="0">
                <a:solidFill>
                  <a:srgbClr val="D61353"/>
                </a:solidFill>
                <a:latin typeface="Arial"/>
              </a:rPr>
              <a:t>Distributed </a:t>
            </a:r>
            <a:r>
              <a:rPr lang="en-US" sz="2800" b="1" dirty="0" err="1">
                <a:solidFill>
                  <a:srgbClr val="D61353"/>
                </a:solidFill>
                <a:latin typeface="Arial"/>
              </a:rPr>
              <a:t>DoS</a:t>
            </a:r>
            <a:r>
              <a:rPr lang="en-US" sz="2800" b="1" dirty="0">
                <a:solidFill>
                  <a:srgbClr val="D61353"/>
                </a:solidFill>
                <a:latin typeface="Arial"/>
              </a:rPr>
              <a:t> Attack: </a:t>
            </a:r>
            <a:r>
              <a:rPr lang="en-US" sz="2800" b="1" dirty="0">
                <a:solidFill>
                  <a:srgbClr val="1E4C7C"/>
                </a:solidFill>
                <a:latin typeface="Arial"/>
              </a:rPr>
              <a:t>is accomplished by tricking routers into attacking a target or using Zombie hosts to simultaneously attack a given target with large number of packets.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6720" y="142560"/>
            <a:ext cx="8108280" cy="86292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DEDF3"/>
                </a:solidFill>
                <a:latin typeface="Garamond"/>
              </a:rPr>
              <a:t>Computer Security and Privacy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76200" y="1463040"/>
            <a:ext cx="8392680" cy="5025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006600"/>
                </a:solidFill>
                <a:latin typeface="Garamond"/>
              </a:rPr>
              <a:t>Example (2): P</a:t>
            </a:r>
            <a:r>
              <a:rPr lang="en-US" sz="2800" b="1">
                <a:solidFill>
                  <a:srgbClr val="1E4C7C"/>
                </a:solidFill>
                <a:latin typeface="Garamond"/>
              </a:rPr>
              <a:t>rotecting a fraudster from using our credit card in Internet purchase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Prevention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: Encrypt when placing order, perform some check before placing order, or don’t use credit card number on Internet.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Detection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: A transaction that you had not authorized appears on your credit card statement.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Reaction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: Ask for new card, recover cost of the transaction from the insurance, the card issuer or the merchant.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7120" y="290520"/>
            <a:ext cx="785592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Overview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57120" y="1920240"/>
            <a:ext cx="7855920" cy="1550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Security: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The protection of computer assets from unauthorized access, use, alteration, degradation, destruction, and other threats.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57120" y="3657600"/>
            <a:ext cx="7855920" cy="1550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 dirty="0">
                <a:solidFill>
                  <a:srgbClr val="006600"/>
                </a:solidFill>
                <a:latin typeface="Arial"/>
              </a:rPr>
              <a:t>Privacy: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 The right of the individual to be protected against intrusion into </a:t>
            </a:r>
            <a:r>
              <a:rPr lang="en-US" sz="2400" b="1" dirty="0" smtClean="0">
                <a:solidFill>
                  <a:srgbClr val="1E4C7C"/>
                </a:solidFill>
                <a:latin typeface="Garamond"/>
              </a:rPr>
              <a:t>his/her 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personal life or affairs, or those of </a:t>
            </a:r>
            <a:r>
              <a:rPr lang="en-US" sz="2400" b="1" dirty="0" smtClean="0">
                <a:solidFill>
                  <a:srgbClr val="1E4C7C"/>
                </a:solidFill>
                <a:latin typeface="Garamond"/>
              </a:rPr>
              <a:t>his/her </a:t>
            </a:r>
            <a:r>
              <a:rPr lang="en-US" sz="2400" b="1" dirty="0">
                <a:solidFill>
                  <a:srgbClr val="1E4C7C"/>
                </a:solidFill>
                <a:latin typeface="Garamond"/>
              </a:rPr>
              <a:t>family.</a:t>
            </a:r>
            <a:endParaRPr dirty="0"/>
          </a:p>
        </p:txBody>
      </p:sp>
      <p:sp>
        <p:nvSpPr>
          <p:cNvPr id="126" name="CustomShape 4"/>
          <p:cNvSpPr/>
          <p:nvPr/>
        </p:nvSpPr>
        <p:spPr>
          <a:xfrm>
            <a:off x="357120" y="5344920"/>
            <a:ext cx="7855920" cy="1185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Security/Privacy Threat: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Any person, act, or object that poses a danger to computer security/privacy.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250920" y="1011960"/>
            <a:ext cx="7962480" cy="51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6600"/>
                </a:solidFill>
                <a:latin typeface="Arial"/>
              </a:rPr>
              <a:t>Definitions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5280" y="1197000"/>
            <a:ext cx="8133840" cy="5337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Until 1960s computer security was limited to physical protection of computers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In the 60s and 70s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Arial"/>
              </a:rPr>
              <a:t>Evolutions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Computers became interactive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Multiuser/Multiprogramming was invented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More and more data started to be stored in computer databases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Organizations and individuals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started to worry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about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What the other persons using computers are doing to their data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What is happening to their private data stored in large databases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95280" y="1341360"/>
            <a:ext cx="8349840" cy="4885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900" b="1" dirty="0">
                <a:solidFill>
                  <a:srgbClr val="1E4C7C"/>
                </a:solidFill>
                <a:latin typeface="Garamond"/>
              </a:rPr>
              <a:t>In the 80s and 90s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 dirty="0">
                <a:solidFill>
                  <a:srgbClr val="006600"/>
                </a:solidFill>
                <a:latin typeface="Arial"/>
              </a:rPr>
              <a:t>Evolutions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Personal computers were popularized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LANs and Internet invaded the world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Applications such as E-commerce, E-government and 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E-health started to develop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Viruses become majors threats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Arial"/>
              </a:rPr>
              <a:t>Organizations and individuals </a:t>
            </a:r>
            <a:r>
              <a:rPr lang="en-US" sz="2000" b="1" dirty="0">
                <a:solidFill>
                  <a:srgbClr val="006600"/>
                </a:solidFill>
                <a:latin typeface="Arial"/>
              </a:rPr>
              <a:t>started to worry </a:t>
            </a:r>
            <a:r>
              <a:rPr lang="en-US" sz="2000" b="1" dirty="0">
                <a:solidFill>
                  <a:srgbClr val="1E4C7C"/>
                </a:solidFill>
                <a:latin typeface="Arial"/>
              </a:rPr>
              <a:t>about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Who has access to their computers and data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Whether they can trust </a:t>
            </a:r>
            <a:r>
              <a:rPr lang="en-US" sz="2100" b="1" dirty="0" smtClean="0">
                <a:solidFill>
                  <a:srgbClr val="1E4C7C"/>
                </a:solidFill>
                <a:latin typeface="Garamond"/>
              </a:rPr>
              <a:t>an e-mail</a:t>
            </a:r>
            <a:r>
              <a:rPr lang="en-US" sz="2100" b="1" dirty="0">
                <a:solidFill>
                  <a:srgbClr val="1E4C7C"/>
                </a:solidFill>
                <a:latin typeface="Garamond"/>
              </a:rPr>
              <a:t>, a website, etc.</a:t>
            </a:r>
            <a:endParaRPr dirty="0"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 dirty="0">
                <a:solidFill>
                  <a:srgbClr val="1E4C7C"/>
                </a:solidFill>
                <a:latin typeface="Garamond"/>
              </a:rPr>
              <a:t>Whether their privacy is protected in the connected world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15880" y="290520"/>
            <a:ext cx="8108280" cy="60264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EDEDF3"/>
                </a:solidFill>
                <a:latin typeface="Garamond"/>
              </a:rPr>
              <a:t>Computer Security and Privacy/ History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50920" y="1125360"/>
            <a:ext cx="8567280" cy="5370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Famous security problems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006600"/>
                </a:solidFill>
                <a:latin typeface="Arial"/>
              </a:rPr>
              <a:t>Morris worm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– Internet Worm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November 2, 1988 a worm attacked more than 60,000 computers around the USA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The worm attacks computers, and when it has installed itself, it multiplies itself, freezing the computer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It exploited UNIX security holes in Sendmail and Finger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 nationwide effort enabled to solve the problem within 12 hours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Robert Morris became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the first person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to be indicted under the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Computer Fraud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and Abuse Act. 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He was sentenced to three years of probation, 400 hours of community service and a fine of $10,500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Until recently, he has been an </a:t>
            </a:r>
            <a:r>
              <a:rPr lang="en-US" sz="2000" b="1">
                <a:solidFill>
                  <a:srgbClr val="006600"/>
                </a:solidFill>
                <a:latin typeface="Arial"/>
              </a:rPr>
              <a:t>associate professor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at the Massachusetts Institute of Technology (MIT)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2477</Words>
  <Application>Microsoft Office PowerPoint</Application>
  <PresentationFormat>On-screen Show (4:3)</PresentationFormat>
  <Paragraphs>387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Broadway BT</vt:lpstr>
      <vt:lpstr>DejaVu Sans</vt:lpstr>
      <vt:lpstr>Garamond</vt:lpstr>
      <vt:lpstr>StarSymbol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13</cp:revision>
  <dcterms:modified xsi:type="dcterms:W3CDTF">2024-02-24T11:07:54Z</dcterms:modified>
</cp:coreProperties>
</file>