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  <p:sldMasterId id="2147483713" r:id="rId4"/>
    <p:sldMasterId id="2147483726" r:id="rId5"/>
    <p:sldMasterId id="2147483739" r:id="rId6"/>
    <p:sldMasterId id="2147483752" r:id="rId7"/>
    <p:sldMasterId id="2147483765" r:id="rId8"/>
  </p:sldMasterIdLst>
  <p:notesMasterIdLst>
    <p:notesMasterId r:id="rId69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90" r:id="rId35"/>
    <p:sldId id="291" r:id="rId36"/>
    <p:sldId id="292" r:id="rId37"/>
    <p:sldId id="293" r:id="rId38"/>
    <p:sldId id="339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43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35" r:id="rId65"/>
    <p:sldId id="336" r:id="rId66"/>
    <p:sldId id="337" r:id="rId67"/>
    <p:sldId id="338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7" Type="http://schemas.openxmlformats.org/officeDocument/2006/relationships/slideMaster" Target="slideMasters/slideMaster7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slide" Target="slides/slide5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61" Type="http://schemas.openxmlformats.org/officeDocument/2006/relationships/slide" Target="slides/slide53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3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C59F4ED-51C9-46AC-9E6C-CAAA771E481F}" type="slidenum">
              <a:rPr lang="en-US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5400E65-B2A9-46B9-989E-A57DEA3DB30E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1</a:t>
            </a:fld>
            <a:endParaRPr/>
          </a:p>
        </p:txBody>
      </p:sp>
      <p:sp>
        <p:nvSpPr>
          <p:cNvPr id="7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909AFAD-E158-4BAD-AE8F-31E37A94B68A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10</a:t>
            </a:fld>
            <a:endParaRPr/>
          </a:p>
        </p:txBody>
      </p:sp>
      <p:sp>
        <p:nvSpPr>
          <p:cNvPr id="7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CC931C8-EDC0-4781-97A0-ED41CA02A56E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11</a:t>
            </a:fld>
            <a:endParaRPr/>
          </a:p>
        </p:txBody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0581A04-DEBB-40DD-91D2-664D33F8B65C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12</a:t>
            </a:fld>
            <a:endParaRPr/>
          </a:p>
        </p:txBody>
      </p:sp>
      <p:sp>
        <p:nvSpPr>
          <p:cNvPr id="7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6ED9768-A316-47C8-AF44-B6EEDD9D3DE3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13</a:t>
            </a:fld>
            <a:endParaRPr/>
          </a:p>
        </p:txBody>
      </p:sp>
      <p:sp>
        <p:nvSpPr>
          <p:cNvPr id="7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86F9437-D374-43DA-BB29-868C5011010F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14</a:t>
            </a:fld>
            <a:endParaRPr/>
          </a:p>
        </p:txBody>
      </p:sp>
      <p:sp>
        <p:nvSpPr>
          <p:cNvPr id="7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44916CD-DEEE-46FE-9070-9DE549703F27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15</a:t>
            </a:fld>
            <a:endParaRPr/>
          </a:p>
        </p:txBody>
      </p:sp>
      <p:sp>
        <p:nvSpPr>
          <p:cNvPr id="7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C3C88D5-89D6-4940-A547-DED37BE15654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16</a:t>
            </a:fld>
            <a:endParaRPr/>
          </a:p>
        </p:txBody>
      </p:sp>
      <p:sp>
        <p:nvSpPr>
          <p:cNvPr id="7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A86D945-E05A-447B-9200-9FB3B81BFDB3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17</a:t>
            </a:fld>
            <a:endParaRPr/>
          </a:p>
        </p:txBody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98CBA14-1164-4C48-8041-B33DC4487138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18</a:t>
            </a:fld>
            <a:endParaRPr/>
          </a:p>
        </p:txBody>
      </p:sp>
      <p:sp>
        <p:nvSpPr>
          <p:cNvPr id="7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05C3D79-AC26-4CD9-B599-5C061F5EA4B9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19</a:t>
            </a:fld>
            <a:endParaRPr/>
          </a:p>
        </p:txBody>
      </p:sp>
      <p:sp>
        <p:nvSpPr>
          <p:cNvPr id="7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2DAC65D-5814-4D83-A93D-432F212DAEEB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2</a:t>
            </a:fld>
            <a:endParaRPr/>
          </a:p>
        </p:txBody>
      </p:sp>
      <p:sp>
        <p:nvSpPr>
          <p:cNvPr id="7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3BFBB2A-0EED-4704-8D52-2078958A505D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20</a:t>
            </a:fld>
            <a:endParaRPr/>
          </a:p>
        </p:txBody>
      </p:sp>
      <p:sp>
        <p:nvSpPr>
          <p:cNvPr id="7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8D98FF6-2E5C-4105-9A28-F310B79C3ED6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21</a:t>
            </a:fld>
            <a:endParaRPr/>
          </a:p>
        </p:txBody>
      </p:sp>
      <p:sp>
        <p:nvSpPr>
          <p:cNvPr id="7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F192F58-668F-4033-BCB1-85086BEC9194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22</a:t>
            </a:fld>
            <a:endParaRPr/>
          </a:p>
        </p:txBody>
      </p:sp>
      <p:sp>
        <p:nvSpPr>
          <p:cNvPr id="7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C21C97F-E540-4071-B263-562D6773FBDB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23</a:t>
            </a:fld>
            <a:endParaRPr/>
          </a:p>
        </p:txBody>
      </p:sp>
      <p:sp>
        <p:nvSpPr>
          <p:cNvPr id="7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31EBA5E-7BA4-40F0-AB9C-6753E08711E8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24</a:t>
            </a:fld>
            <a:endParaRPr/>
          </a:p>
        </p:txBody>
      </p:sp>
      <p:sp>
        <p:nvSpPr>
          <p:cNvPr id="7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0764860-3B76-4A62-B31A-9774A543C997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25</a:t>
            </a:fld>
            <a:endParaRPr/>
          </a:p>
        </p:txBody>
      </p:sp>
      <p:sp>
        <p:nvSpPr>
          <p:cNvPr id="7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CC260CE-2E51-4349-B975-BE56B17CDCCE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26</a:t>
            </a:fld>
            <a:endParaRPr/>
          </a:p>
        </p:txBody>
      </p:sp>
      <p:sp>
        <p:nvSpPr>
          <p:cNvPr id="7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96C4573-1905-4548-9EF9-31088032C0CA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27</a:t>
            </a:fld>
            <a:endParaRPr/>
          </a:p>
        </p:txBody>
      </p:sp>
      <p:sp>
        <p:nvSpPr>
          <p:cNvPr id="7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F81502A-9C88-438B-917C-F5FE87AAB21E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28</a:t>
            </a:fld>
            <a:endParaRPr/>
          </a:p>
        </p:txBody>
      </p:sp>
      <p:sp>
        <p:nvSpPr>
          <p:cNvPr id="7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15C40C3-25C5-4A0A-82F4-2130C806BFFE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29</a:t>
            </a:fld>
            <a:endParaRPr/>
          </a:p>
        </p:txBody>
      </p:sp>
      <p:sp>
        <p:nvSpPr>
          <p:cNvPr id="7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A438232-F931-417E-9668-71EF36C0FA59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3</a:t>
            </a:fld>
            <a:endParaRPr/>
          </a:p>
        </p:txBody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255CC52-AAEB-4302-8DB4-1D16E92BA01F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30</a:t>
            </a:fld>
            <a:endParaRPr/>
          </a:p>
        </p:txBody>
      </p:sp>
      <p:sp>
        <p:nvSpPr>
          <p:cNvPr id="7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426E901-CAE7-4AB7-818A-DCE866A28209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32</a:t>
            </a:fld>
            <a:endParaRPr/>
          </a:p>
        </p:txBody>
      </p:sp>
      <p:sp>
        <p:nvSpPr>
          <p:cNvPr id="7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861D2CB-EA0C-4BA2-BB05-BEBF9ECEA47A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33</a:t>
            </a:fld>
            <a:endParaRPr/>
          </a:p>
        </p:txBody>
      </p:sp>
      <p:sp>
        <p:nvSpPr>
          <p:cNvPr id="7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7CD725F-E0AC-43F4-829D-9F58CB041DD3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34</a:t>
            </a:fld>
            <a:endParaRPr/>
          </a:p>
        </p:txBody>
      </p:sp>
      <p:sp>
        <p:nvSpPr>
          <p:cNvPr id="7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C48A2B2-0A87-4336-80C1-2A8778148E99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35</a:t>
            </a:fld>
            <a:endParaRPr/>
          </a:p>
        </p:txBody>
      </p:sp>
      <p:sp>
        <p:nvSpPr>
          <p:cNvPr id="7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2E2F886-4442-4C51-AF66-A5FDCB015BEF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36</a:t>
            </a:fld>
            <a:endParaRPr/>
          </a:p>
        </p:txBody>
      </p:sp>
      <p:sp>
        <p:nvSpPr>
          <p:cNvPr id="7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317290C-F046-48C5-8E33-F055CAFB6D2C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37</a:t>
            </a:fld>
            <a:endParaRPr/>
          </a:p>
        </p:txBody>
      </p:sp>
      <p:sp>
        <p:nvSpPr>
          <p:cNvPr id="7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9253FD5-9047-43EE-B82A-956F36AFCA15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38</a:t>
            </a:fld>
            <a:endParaRPr/>
          </a:p>
        </p:txBody>
      </p:sp>
      <p:sp>
        <p:nvSpPr>
          <p:cNvPr id="7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C0AE0B3-3922-4249-B455-8DBBEBCA76D3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39</a:t>
            </a:fld>
            <a:endParaRPr/>
          </a:p>
        </p:txBody>
      </p:sp>
      <p:sp>
        <p:nvSpPr>
          <p:cNvPr id="7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70654EB-585F-4677-BCFE-8956200A0768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40</a:t>
            </a:fld>
            <a:endParaRPr/>
          </a:p>
        </p:txBody>
      </p:sp>
      <p:sp>
        <p:nvSpPr>
          <p:cNvPr id="8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B76AA4D-117D-408F-BC86-D24211B94BEF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4</a:t>
            </a:fld>
            <a:endParaRPr/>
          </a:p>
        </p:txBody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F4A3A38-1CE6-48B8-889C-5F9F74B1B673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41</a:t>
            </a:fld>
            <a:endParaRPr/>
          </a:p>
        </p:txBody>
      </p:sp>
      <p:sp>
        <p:nvSpPr>
          <p:cNvPr id="80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DF82533-BEFC-4B92-B9A8-41CB3CC03A72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42</a:t>
            </a:fld>
            <a:endParaRPr/>
          </a:p>
        </p:txBody>
      </p:sp>
      <p:sp>
        <p:nvSpPr>
          <p:cNvPr id="8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673B6C2-4C03-4F3F-8F81-438438DD0A7A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43</a:t>
            </a:fld>
            <a:endParaRPr/>
          </a:p>
        </p:txBody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B014758-BFF8-4CF2-86EA-07D46C5F0CEA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45</a:t>
            </a:fld>
            <a:endParaRPr/>
          </a:p>
        </p:txBody>
      </p:sp>
      <p:sp>
        <p:nvSpPr>
          <p:cNvPr id="8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F2ADD85-6C65-4FFB-9181-D058780504FB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46</a:t>
            </a:fld>
            <a:endParaRPr/>
          </a:p>
        </p:txBody>
      </p:sp>
      <p:sp>
        <p:nvSpPr>
          <p:cNvPr id="8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BA4AE48-6E1C-43CE-AFBF-F1F70D68C5AE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47</a:t>
            </a:fld>
            <a:endParaRPr/>
          </a:p>
        </p:txBody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05E9DCA-3CB6-4586-9920-BEB3BFD29EB4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48</a:t>
            </a:fld>
            <a:endParaRPr/>
          </a:p>
        </p:txBody>
      </p:sp>
      <p:sp>
        <p:nvSpPr>
          <p:cNvPr id="8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3BE50E8-40E9-4E1C-B044-EF0A68852631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49</a:t>
            </a:fld>
            <a:endParaRPr/>
          </a:p>
        </p:txBody>
      </p:sp>
      <p:sp>
        <p:nvSpPr>
          <p:cNvPr id="8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E68E189-C3D6-4B71-9A79-8C1355BE25FC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50</a:t>
            </a:fld>
            <a:endParaRPr/>
          </a:p>
        </p:txBody>
      </p:sp>
      <p:sp>
        <p:nvSpPr>
          <p:cNvPr id="8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3CFA44B-EFEA-4A5C-B1EE-098B829A1A2A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51</a:t>
            </a:fld>
            <a:endParaRPr/>
          </a:p>
        </p:txBody>
      </p:sp>
      <p:sp>
        <p:nvSpPr>
          <p:cNvPr id="8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E9CDA3B-18EA-4FE2-B277-192F15951182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5</a:t>
            </a:fld>
            <a:endParaRPr/>
          </a:p>
        </p:txBody>
      </p:sp>
      <p:sp>
        <p:nvSpPr>
          <p:cNvPr id="71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A224081-6BCF-43FF-8A3A-422740F90858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52</a:t>
            </a:fld>
            <a:endParaRPr/>
          </a:p>
        </p:txBody>
      </p:sp>
      <p:sp>
        <p:nvSpPr>
          <p:cNvPr id="8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63A5662-6BC5-4B9C-95FF-741CD0F4F32B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53</a:t>
            </a:fld>
            <a:endParaRPr/>
          </a:p>
        </p:txBody>
      </p:sp>
      <p:sp>
        <p:nvSpPr>
          <p:cNvPr id="8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0107555-D88D-4B92-B6BB-131392E763E0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54</a:t>
            </a:fld>
            <a:endParaRPr/>
          </a:p>
        </p:txBody>
      </p:sp>
      <p:sp>
        <p:nvSpPr>
          <p:cNvPr id="8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329FE59-8184-499C-BA16-9B870B04A88D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55</a:t>
            </a:fld>
            <a:endParaRPr/>
          </a:p>
        </p:txBody>
      </p:sp>
      <p:sp>
        <p:nvSpPr>
          <p:cNvPr id="8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80E385F-22C4-41A4-AD53-E6C8A29F1A5E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56</a:t>
            </a:fld>
            <a:endParaRPr/>
          </a:p>
        </p:txBody>
      </p:sp>
      <p:sp>
        <p:nvSpPr>
          <p:cNvPr id="8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9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DA474662-0783-4A39-8992-ACD0F0B8C992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pPr>
                <a:lnSpc>
                  <a:spcPct val="100000"/>
                </a:lnSpc>
              </a:pPr>
              <a:t>57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1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C15800BC-A049-44F7-8F3F-AE4B14ABCD21}" type="slidenum">
              <a:rPr lang="en-US" sz="1200">
                <a:solidFill>
                  <a:srgbClr val="000000"/>
                </a:solidFill>
                <a:latin typeface="Arial"/>
                <a:ea typeface="+mn-ea"/>
              </a:rPr>
              <a:pPr>
                <a:lnSpc>
                  <a:spcPct val="100000"/>
                </a:lnSpc>
              </a:pPr>
              <a:t>59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7540EF2-095E-4590-A49E-06AF3EC765E1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60</a:t>
            </a:fld>
            <a:endParaRPr/>
          </a:p>
        </p:txBody>
      </p:sp>
      <p:sp>
        <p:nvSpPr>
          <p:cNvPr id="8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4FD7761-45D1-4D83-865C-C342D09D1DC4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6</a:t>
            </a:fld>
            <a:endParaRPr/>
          </a:p>
        </p:txBody>
      </p:sp>
      <p:sp>
        <p:nvSpPr>
          <p:cNvPr id="7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72CE524-6FC3-4BBE-AD38-543D4E3E157E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7</a:t>
            </a:fld>
            <a:endParaRPr/>
          </a:p>
        </p:txBody>
      </p:sp>
      <p:sp>
        <p:nvSpPr>
          <p:cNvPr id="7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7243E72-1373-4F96-A4E8-1BD28F0555E3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8</a:t>
            </a:fld>
            <a:endParaRPr/>
          </a:p>
        </p:txBody>
      </p:sp>
      <p:sp>
        <p:nvSpPr>
          <p:cNvPr id="7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A37A88B-18E4-495B-8514-AD7FED66FDCF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</a:pPr>
              <a:t>9</a:t>
            </a:fld>
            <a:endParaRPr/>
          </a:p>
        </p:txBody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2" name="Picture 1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3" name="Picture 1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0" name="Picture 14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1" name="Picture 15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25" name="Picture 2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26" name="Picture 2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262" name="Picture 26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63" name="Picture 26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01" name="Picture 30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02" name="Picture 30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0" name="Picture 33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41" name="Picture 3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7" name="Picture 37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8" name="Picture 37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86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29496729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360"/>
            <a:ext cx="9142200" cy="68612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360"/>
            <a:ext cx="9142200" cy="6861240"/>
          </a:xfrm>
          <a:prstGeom prst="rect">
            <a:avLst/>
          </a:prstGeom>
          <a:ln>
            <a:noFill/>
          </a:ln>
        </p:spPr>
      </p:pic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8880" cy="7837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8228880" cy="39765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360"/>
            <a:ext cx="9142200" cy="6861240"/>
          </a:xfrm>
          <a:prstGeom prst="rect">
            <a:avLst/>
          </a:prstGeom>
          <a:ln>
            <a:noFill/>
          </a:ln>
        </p:spPr>
      </p:pic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8880" cy="7837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440" cy="39765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440" cy="39765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Picture 18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360"/>
            <a:ext cx="9142200" cy="6861240"/>
          </a:xfrm>
          <a:prstGeom prst="rect">
            <a:avLst/>
          </a:prstGeom>
          <a:ln>
            <a:noFill/>
          </a:ln>
        </p:spPr>
      </p:pic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360"/>
            <a:ext cx="9142200" cy="6861240"/>
          </a:xfrm>
          <a:prstGeom prst="rect">
            <a:avLst/>
          </a:prstGeom>
          <a:ln>
            <a:noFill/>
          </a:ln>
        </p:spPr>
      </p:pic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Picture 26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360"/>
            <a:ext cx="9142200" cy="6861240"/>
          </a:xfrm>
          <a:prstGeom prst="rect">
            <a:avLst/>
          </a:prstGeom>
          <a:ln>
            <a:noFill/>
          </a:ln>
        </p:spPr>
      </p:pic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8880" cy="7837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654560"/>
            <a:ext cx="4015440" cy="18964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674240" y="1654560"/>
            <a:ext cx="4015440" cy="18964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457200" y="3732120"/>
            <a:ext cx="8228880" cy="18964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Picture 30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360"/>
            <a:ext cx="9142200" cy="6861240"/>
          </a:xfrm>
          <a:prstGeom prst="rect">
            <a:avLst/>
          </a:prstGeom>
          <a:ln>
            <a:noFill/>
          </a:ln>
        </p:spPr>
      </p:pic>
      <p:pic>
        <p:nvPicPr>
          <p:cNvPr id="304" name="Picture 30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079360" y="1654560"/>
            <a:ext cx="4984200" cy="3976560"/>
          </a:xfrm>
          <a:prstGeom prst="rect">
            <a:avLst/>
          </a:prstGeom>
          <a:ln>
            <a:noFill/>
          </a:ln>
        </p:spPr>
      </p:pic>
      <p:pic>
        <p:nvPicPr>
          <p:cNvPr id="305" name="Picture 30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079360" y="1654560"/>
            <a:ext cx="4984200" cy="3976560"/>
          </a:xfrm>
          <a:prstGeom prst="rect">
            <a:avLst/>
          </a:prstGeom>
          <a:ln>
            <a:noFill/>
          </a:ln>
        </p:spPr>
      </p:pic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Picture 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3640" cy="6859080"/>
          </a:xfrm>
          <a:prstGeom prst="rect">
            <a:avLst/>
          </a:prstGeom>
          <a:ln w="9360">
            <a:noFill/>
          </a:ln>
        </p:spPr>
      </p:pic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539640" y="189000"/>
            <a:ext cx="8208720" cy="777600"/>
          </a:xfrm>
          <a:prstGeom prst="rect">
            <a:avLst/>
          </a:prstGeom>
        </p:spPr>
        <p:txBody>
          <a:bodyPr lIns="180000" tIns="0" rIns="180000" bIns="0" anchor="ctr"/>
          <a:lstStyle/>
          <a:p>
            <a:pPr algn="ctr">
              <a:lnSpc>
                <a:spcPct val="100000"/>
              </a:lnSpc>
            </a:pPr>
            <a:r>
              <a:rPr lang="fr-FR" sz="3600" b="1">
                <a:solidFill>
                  <a:srgbClr val="EDEDF3"/>
                </a:solidFill>
                <a:latin typeface="Garamond"/>
              </a:rPr>
              <a:t>Click to edit the title text formatClick to edit Master title style</a:t>
            </a:r>
            <a:endParaRPr/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324000" y="1125360"/>
            <a:ext cx="8496000" cy="509220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fr-FR" sz="2500" b="1">
                <a:solidFill>
                  <a:srgbClr val="1E4C7C"/>
                </a:solidFill>
                <a:latin typeface="Garamond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500" b="1">
                <a:solidFill>
                  <a:srgbClr val="1E4C7C"/>
                </a:solidFill>
                <a:latin typeface="Garamond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500" b="1">
                <a:solidFill>
                  <a:srgbClr val="1E4C7C"/>
                </a:solidFill>
                <a:latin typeface="Garamond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500" b="1">
                <a:solidFill>
                  <a:srgbClr val="1E4C7C"/>
                </a:solidFill>
                <a:latin typeface="Garamond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500" b="1">
                <a:solidFill>
                  <a:srgbClr val="1E4C7C"/>
                </a:solidFill>
                <a:latin typeface="Garamond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500" b="1">
                <a:solidFill>
                  <a:srgbClr val="1E4C7C"/>
                </a:solidFill>
                <a:latin typeface="Garamond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Blip>
                <a:blip r:embed="rId15"/>
              </a:buBlip>
            </a:pPr>
            <a:r>
              <a:rPr lang="fr-FR" sz="2500" b="1">
                <a:solidFill>
                  <a:srgbClr val="1E4C7C"/>
                </a:solidFill>
                <a:latin typeface="Garamond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fr-FR" sz="2100" b="1">
                <a:solidFill>
                  <a:srgbClr val="1E4C7C"/>
                </a:solidFill>
                <a:latin typeface="Garamond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fr-FR" sz="1900" b="1">
                <a:solidFill>
                  <a:srgbClr val="1E4C7C"/>
                </a:solidFill>
                <a:latin typeface="Garamond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Blip>
                <a:blip r:embed="rId16"/>
              </a:buBlip>
            </a:pPr>
            <a:r>
              <a:rPr lang="fr-FR" sz="1900" i="1">
                <a:solidFill>
                  <a:srgbClr val="1E4C7C"/>
                </a:solidFill>
                <a:latin typeface="Garamond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Blip>
                <a:blip r:embed="rId17"/>
              </a:buBlip>
            </a:pPr>
            <a:r>
              <a:rPr lang="fr-FR" sz="1600">
                <a:solidFill>
                  <a:srgbClr val="1E4C7C"/>
                </a:solidFill>
                <a:latin typeface="Garamond"/>
              </a:rPr>
              <a:t>Fifth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250920" y="189000"/>
            <a:ext cx="8710200" cy="77688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85" name="CustomShape 2"/>
          <p:cNvSpPr/>
          <p:nvPr/>
        </p:nvSpPr>
        <p:spPr>
          <a:xfrm>
            <a:off x="1115640" y="2781000"/>
            <a:ext cx="6622560" cy="911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1" dirty="0" smtClean="0">
                <a:solidFill>
                  <a:srgbClr val="C00000"/>
                </a:solidFill>
                <a:latin typeface="Garamond"/>
              </a:rPr>
              <a:t>Chapter / Module 2</a:t>
            </a:r>
          </a:p>
          <a:p>
            <a:pPr algn="ctr">
              <a:lnSpc>
                <a:spcPct val="100000"/>
              </a:lnSpc>
            </a:pPr>
            <a:r>
              <a:rPr lang="en-US" sz="5400" b="1" dirty="0" smtClean="0">
                <a:solidFill>
                  <a:srgbClr val="C00000"/>
                </a:solidFill>
                <a:latin typeface="Garamond"/>
              </a:rPr>
              <a:t>Cryptography</a:t>
            </a:r>
          </a:p>
          <a:p>
            <a:pPr algn="ctr">
              <a:lnSpc>
                <a:spcPct val="90000"/>
              </a:lnSpc>
            </a:pPr>
            <a:r>
              <a:rPr lang="en-US" sz="4400" dirty="0" err="1" smtClean="0">
                <a:solidFill>
                  <a:srgbClr val="006600"/>
                </a:solidFill>
                <a:latin typeface="Broadway BT"/>
              </a:rPr>
              <a:t>Leykun</a:t>
            </a:r>
            <a:r>
              <a:rPr lang="en-US" sz="4400" dirty="0" smtClean="0">
                <a:solidFill>
                  <a:srgbClr val="006600"/>
                </a:solidFill>
                <a:latin typeface="Broadway BT"/>
              </a:rPr>
              <a:t> </a:t>
            </a:r>
            <a:r>
              <a:rPr lang="en-US" sz="4400" dirty="0" err="1" smtClean="0">
                <a:solidFill>
                  <a:srgbClr val="006600"/>
                </a:solidFill>
                <a:latin typeface="Broadway BT"/>
              </a:rPr>
              <a:t>Birhanu</a:t>
            </a:r>
            <a:endParaRPr lang="en-US" sz="4400" dirty="0">
              <a:solidFill>
                <a:srgbClr val="006600"/>
              </a:solidFill>
              <a:latin typeface="Broadway BT"/>
            </a:endParaRPr>
          </a:p>
          <a:p>
            <a:pPr algn="ctr">
              <a:lnSpc>
                <a:spcPct val="90000"/>
              </a:lnSpc>
            </a:pPr>
            <a:r>
              <a:rPr lang="en-US" sz="4400" dirty="0">
                <a:solidFill>
                  <a:srgbClr val="006600"/>
                </a:solidFill>
                <a:latin typeface="Broadway BT"/>
              </a:rPr>
              <a:t>AAU-CS</a:t>
            </a:r>
          </a:p>
          <a:p>
            <a:pPr algn="ctr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250920" y="18900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407" name="CustomShape 2"/>
          <p:cNvSpPr/>
          <p:nvPr/>
        </p:nvSpPr>
        <p:spPr>
          <a:xfrm>
            <a:off x="428760" y="2071800"/>
            <a:ext cx="8205120" cy="292752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Properties of encryption function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It is computationally infeasible to find the key K when given the plaintext P and associated ciphertext C= E</a:t>
            </a:r>
            <a:r>
              <a:rPr lang="en-US" sz="2400" b="1" baseline="-30000">
                <a:solidFill>
                  <a:srgbClr val="1E4C7C"/>
                </a:solidFill>
                <a:latin typeface="Garamond"/>
              </a:rPr>
              <a:t>K</a:t>
            </a:r>
            <a:r>
              <a:rPr lang="en-US" sz="2400" b="1">
                <a:solidFill>
                  <a:srgbClr val="1E4C7C"/>
                </a:solidFill>
                <a:latin typeface="Garamond"/>
              </a:rPr>
              <a:t> (p)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It should also be computationally infeasible to find another key k’ such as E</a:t>
            </a:r>
            <a:r>
              <a:rPr lang="en-US" sz="2400" b="1" baseline="-30000">
                <a:solidFill>
                  <a:srgbClr val="1E4C7C"/>
                </a:solidFill>
                <a:latin typeface="Garamond"/>
              </a:rPr>
              <a:t>K</a:t>
            </a:r>
            <a:r>
              <a:rPr lang="en-US" sz="2400" b="1">
                <a:solidFill>
                  <a:srgbClr val="1E4C7C"/>
                </a:solidFill>
                <a:latin typeface="Garamond"/>
              </a:rPr>
              <a:t>(p) = E</a:t>
            </a:r>
            <a:r>
              <a:rPr lang="en-US" sz="2400" b="1" baseline="-25000">
                <a:solidFill>
                  <a:srgbClr val="1E4C7C"/>
                </a:solidFill>
                <a:latin typeface="Garamond"/>
              </a:rPr>
              <a:t>K</a:t>
            </a:r>
            <a:r>
              <a:rPr lang="en-US" sz="2400" b="1" baseline="-30000">
                <a:solidFill>
                  <a:srgbClr val="1E4C7C"/>
                </a:solidFill>
                <a:latin typeface="Garamond"/>
              </a:rPr>
              <a:t>’</a:t>
            </a:r>
            <a:r>
              <a:rPr lang="en-US" sz="2400" b="1">
                <a:solidFill>
                  <a:srgbClr val="1E4C7C"/>
                </a:solidFill>
                <a:latin typeface="Garamond"/>
              </a:rPr>
              <a:t>(p). Uniqueness.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250920" y="18900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409" name="CustomShape 2"/>
          <p:cNvSpPr/>
          <p:nvPr/>
        </p:nvSpPr>
        <p:spPr>
          <a:xfrm>
            <a:off x="571320" y="1371600"/>
            <a:ext cx="8062200" cy="25815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200" b="1">
                <a:solidFill>
                  <a:srgbClr val="1E4C7C"/>
                </a:solidFill>
                <a:latin typeface="Garamond"/>
              </a:rPr>
              <a:t>Types of attacks encryption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200" b="1">
                <a:solidFill>
                  <a:srgbClr val="1E4C7C"/>
                </a:solidFill>
                <a:latin typeface="Garamond"/>
              </a:rPr>
              <a:t>The </a:t>
            </a:r>
            <a:r>
              <a:rPr lang="en-US" sz="2200" b="1">
                <a:solidFill>
                  <a:srgbClr val="D61353"/>
                </a:solidFill>
                <a:latin typeface="Garamond"/>
              </a:rPr>
              <a:t>attacker</a:t>
            </a:r>
            <a:r>
              <a:rPr lang="en-US" sz="2200" b="1">
                <a:solidFill>
                  <a:srgbClr val="1E4C7C"/>
                </a:solidFill>
                <a:latin typeface="Garamond"/>
              </a:rPr>
              <a:t> has only the </a:t>
            </a:r>
            <a:r>
              <a:rPr lang="en-US" sz="2200" b="1">
                <a:solidFill>
                  <a:srgbClr val="D61353"/>
                </a:solidFill>
                <a:latin typeface="Garamond"/>
              </a:rPr>
              <a:t>ciphertext</a:t>
            </a:r>
            <a:r>
              <a:rPr lang="en-US" sz="2200" b="1">
                <a:solidFill>
                  <a:srgbClr val="1E4C7C"/>
                </a:solidFill>
                <a:latin typeface="Garamond"/>
              </a:rPr>
              <a:t> and his/her goal is to find the corresponding </a:t>
            </a:r>
            <a:r>
              <a:rPr lang="en-US" sz="2200" b="1">
                <a:solidFill>
                  <a:srgbClr val="D61353"/>
                </a:solidFill>
                <a:latin typeface="Garamond"/>
              </a:rPr>
              <a:t>plaintext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200" b="1">
                <a:solidFill>
                  <a:srgbClr val="1E4C7C"/>
                </a:solidFill>
                <a:latin typeface="Garamond"/>
              </a:rPr>
              <a:t>The </a:t>
            </a:r>
            <a:r>
              <a:rPr lang="en-US" sz="2200" b="1">
                <a:solidFill>
                  <a:srgbClr val="D61353"/>
                </a:solidFill>
                <a:latin typeface="Garamond"/>
              </a:rPr>
              <a:t>attacker</a:t>
            </a:r>
            <a:r>
              <a:rPr lang="en-US" sz="2200" b="1">
                <a:solidFill>
                  <a:srgbClr val="1E4C7C"/>
                </a:solidFill>
                <a:latin typeface="Garamond"/>
              </a:rPr>
              <a:t> has a </a:t>
            </a:r>
            <a:r>
              <a:rPr lang="en-US" sz="2200" b="1">
                <a:solidFill>
                  <a:srgbClr val="D61353"/>
                </a:solidFill>
                <a:latin typeface="Garamond"/>
              </a:rPr>
              <a:t>ciphertext</a:t>
            </a:r>
            <a:r>
              <a:rPr lang="en-US" sz="2200" b="1">
                <a:solidFill>
                  <a:srgbClr val="1E4C7C"/>
                </a:solidFill>
                <a:latin typeface="Garamond"/>
              </a:rPr>
              <a:t> and the corresponding </a:t>
            </a:r>
            <a:r>
              <a:rPr lang="en-US" sz="2200" b="1">
                <a:solidFill>
                  <a:srgbClr val="D61353"/>
                </a:solidFill>
                <a:latin typeface="Garamond"/>
              </a:rPr>
              <a:t>plaintext</a:t>
            </a:r>
            <a:r>
              <a:rPr lang="en-US" sz="2200" b="1">
                <a:solidFill>
                  <a:srgbClr val="1E4C7C"/>
                </a:solidFill>
                <a:latin typeface="Garamond"/>
              </a:rPr>
              <a:t> and his/her goal is to find the key</a:t>
            </a:r>
            <a:endParaRPr/>
          </a:p>
        </p:txBody>
      </p:sp>
      <p:sp>
        <p:nvSpPr>
          <p:cNvPr id="410" name="CustomShape 3"/>
          <p:cNvSpPr/>
          <p:nvPr/>
        </p:nvSpPr>
        <p:spPr>
          <a:xfrm>
            <a:off x="607320" y="4206240"/>
            <a:ext cx="8026560" cy="162468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A good cryptosystem protects against all types of attacks</a:t>
            </a:r>
            <a:endParaRPr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Attackers use both Mathematics and Statistics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250920" y="18900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412" name="CustomShape 2"/>
          <p:cNvSpPr/>
          <p:nvPr/>
        </p:nvSpPr>
        <p:spPr>
          <a:xfrm>
            <a:off x="500040" y="1071720"/>
            <a:ext cx="8205120" cy="488592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Intruders 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Eavesdropping (listening/spying the message) </a:t>
            </a:r>
            <a:endParaRPr/>
          </a:p>
          <a:p>
            <a:pPr lvl="2" algn="just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An intruder may try to read the message</a:t>
            </a:r>
            <a:endParaRPr/>
          </a:p>
          <a:p>
            <a:pPr lvl="2" algn="just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If it is well encrypted the intruder will not know the content</a:t>
            </a:r>
            <a:endParaRPr/>
          </a:p>
          <a:p>
            <a:pPr lvl="2" algn="just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000" b="1">
                <a:solidFill>
                  <a:srgbClr val="006600"/>
                </a:solidFill>
                <a:latin typeface="Garamond"/>
              </a:rPr>
              <a:t>However, </a:t>
            </a:r>
            <a:r>
              <a:rPr lang="en-US" sz="2000" b="1">
                <a:solidFill>
                  <a:srgbClr val="1E4C7C"/>
                </a:solidFill>
                <a:latin typeface="Garamond"/>
              </a:rPr>
              <a:t>just the fact the intruder knows that there is communication may be a threat (Traffic analysis)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Modification</a:t>
            </a:r>
            <a:endParaRPr/>
          </a:p>
          <a:p>
            <a:pPr lvl="2" algn="just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Modifying a plaintext is easy, but modifying encrypted messages is more difficult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Insertion of messages</a:t>
            </a:r>
            <a:endParaRPr/>
          </a:p>
          <a:p>
            <a:pPr lvl="2" algn="just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Inserting new message into a ciphertext is difficult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250920" y="18900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414" name="CustomShape 2"/>
          <p:cNvSpPr/>
          <p:nvPr/>
        </p:nvSpPr>
        <p:spPr>
          <a:xfrm>
            <a:off x="357120" y="1428840"/>
            <a:ext cx="8205120" cy="46944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500" b="1">
                <a:solidFill>
                  <a:srgbClr val="1E4C7C"/>
                </a:solidFill>
                <a:latin typeface="Garamond"/>
              </a:rPr>
              <a:t>Intruders</a:t>
            </a:r>
            <a:endParaRPr/>
          </a:p>
        </p:txBody>
      </p:sp>
      <p:pic>
        <p:nvPicPr>
          <p:cNvPr id="415" name="Picture 4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2194560"/>
            <a:ext cx="8138160" cy="429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250920" y="18900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417" name="CustomShape 2"/>
          <p:cNvSpPr/>
          <p:nvPr/>
        </p:nvSpPr>
        <p:spPr>
          <a:xfrm>
            <a:off x="611280" y="2421000"/>
            <a:ext cx="7990920" cy="318024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3300" b="1">
                <a:solidFill>
                  <a:srgbClr val="1E4C7C"/>
                </a:solidFill>
                <a:latin typeface="Garamond"/>
              </a:rPr>
              <a:t>There are two fundamentally different cryptographic systems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400" b="1">
                <a:solidFill>
                  <a:srgbClr val="006600"/>
                </a:solidFill>
                <a:latin typeface="Garamond"/>
              </a:rPr>
              <a:t>Symmetric cryptosystem/ Private key encryption sys.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400" b="1">
                <a:solidFill>
                  <a:srgbClr val="006600"/>
                </a:solidFill>
                <a:latin typeface="Garamond"/>
              </a:rPr>
              <a:t>Asymmetric cryptosystem/ Public key encryption sys.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250920" y="18900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419" name="CustomShape 2"/>
          <p:cNvSpPr/>
          <p:nvPr/>
        </p:nvSpPr>
        <p:spPr>
          <a:xfrm>
            <a:off x="539640" y="1125360"/>
            <a:ext cx="8062200" cy="57600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D61353"/>
                </a:solidFill>
                <a:latin typeface="Arial"/>
              </a:rPr>
              <a:t>Symmetric Cryptosystem</a:t>
            </a:r>
            <a:endParaRPr/>
          </a:p>
        </p:txBody>
      </p:sp>
      <p:sp>
        <p:nvSpPr>
          <p:cNvPr id="420" name="CustomShape 3"/>
          <p:cNvSpPr/>
          <p:nvPr/>
        </p:nvSpPr>
        <p:spPr>
          <a:xfrm>
            <a:off x="611280" y="1989000"/>
            <a:ext cx="7990920" cy="453960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200" b="1" dirty="0">
                <a:solidFill>
                  <a:srgbClr val="1E4C7C"/>
                </a:solidFill>
                <a:latin typeface="Garamond"/>
              </a:rPr>
              <a:t>Also called </a:t>
            </a:r>
            <a:r>
              <a:rPr lang="en-US" sz="2200" b="1" dirty="0">
                <a:solidFill>
                  <a:srgbClr val="D61353"/>
                </a:solidFill>
                <a:latin typeface="Garamond"/>
              </a:rPr>
              <a:t>secret-key/private-key</a:t>
            </a:r>
            <a:r>
              <a:rPr lang="en-US" sz="2200" b="1" dirty="0">
                <a:solidFill>
                  <a:srgbClr val="1E4C7C"/>
                </a:solidFill>
                <a:latin typeface="Garamond"/>
              </a:rPr>
              <a:t> cryptosystem</a:t>
            </a:r>
            <a:endParaRPr dirty="0"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200" b="1" dirty="0">
                <a:solidFill>
                  <a:srgbClr val="1E4C7C"/>
                </a:solidFill>
                <a:latin typeface="Garamond"/>
              </a:rPr>
              <a:t>The same key is used to encrypt and decrypt a message </a:t>
            </a:r>
            <a:endParaRPr dirty="0"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200" b="1" dirty="0">
                <a:solidFill>
                  <a:srgbClr val="1E4C7C"/>
                </a:solidFill>
                <a:latin typeface="Garamond"/>
              </a:rPr>
              <a:t>P = D</a:t>
            </a:r>
            <a:r>
              <a:rPr lang="en-US" sz="2200" b="1" baseline="-30000" dirty="0">
                <a:solidFill>
                  <a:srgbClr val="1E4C7C"/>
                </a:solidFill>
                <a:latin typeface="Garamond"/>
              </a:rPr>
              <a:t>K</a:t>
            </a:r>
            <a:r>
              <a:rPr lang="en-US" sz="2200" b="1" dirty="0">
                <a:solidFill>
                  <a:srgbClr val="1E4C7C"/>
                </a:solidFill>
                <a:latin typeface="Garamond"/>
              </a:rPr>
              <a:t> [E</a:t>
            </a:r>
            <a:r>
              <a:rPr lang="en-US" sz="2200" b="1" baseline="-30000" dirty="0">
                <a:solidFill>
                  <a:srgbClr val="1E4C7C"/>
                </a:solidFill>
                <a:latin typeface="Garamond"/>
              </a:rPr>
              <a:t>K</a:t>
            </a:r>
            <a:r>
              <a:rPr lang="en-US" sz="2200" b="1" dirty="0">
                <a:solidFill>
                  <a:srgbClr val="1E4C7C"/>
                </a:solidFill>
                <a:latin typeface="Garamond"/>
              </a:rPr>
              <a:t> (P) ]</a:t>
            </a:r>
            <a:endParaRPr dirty="0"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200" b="1" dirty="0">
                <a:solidFill>
                  <a:srgbClr val="1E4C7C"/>
                </a:solidFill>
                <a:latin typeface="Garamond"/>
              </a:rPr>
              <a:t>Have been used for centuries in a variety of forms</a:t>
            </a:r>
            <a:endParaRPr dirty="0"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200" b="1" dirty="0">
                <a:solidFill>
                  <a:srgbClr val="1E4C7C"/>
                </a:solidFill>
                <a:latin typeface="Garamond"/>
              </a:rPr>
              <a:t>The key has to be kept secret</a:t>
            </a:r>
            <a:endParaRPr dirty="0"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200" b="1" dirty="0">
                <a:solidFill>
                  <a:srgbClr val="1E4C7C"/>
                </a:solidFill>
                <a:latin typeface="Garamond"/>
              </a:rPr>
              <a:t>The key has to be communicated using a secure channel</a:t>
            </a:r>
            <a:endParaRPr dirty="0"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200" b="1" dirty="0">
                <a:solidFill>
                  <a:srgbClr val="1E4C7C"/>
                </a:solidFill>
                <a:latin typeface="Garamond"/>
              </a:rPr>
              <a:t>They are still in use in combination with public key cryptosystems due to some of their advantages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611280" y="1989000"/>
            <a:ext cx="8206920" cy="203364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1600" b="1" dirty="0">
                <a:solidFill>
                  <a:srgbClr val="1E4C7C"/>
                </a:solidFill>
                <a:latin typeface="Garamond"/>
              </a:rPr>
              <a:t>Also called </a:t>
            </a:r>
            <a:r>
              <a:rPr lang="en-US" sz="1600" b="1" dirty="0">
                <a:solidFill>
                  <a:srgbClr val="D61353"/>
                </a:solidFill>
                <a:latin typeface="Garamond"/>
              </a:rPr>
              <a:t>public-key</a:t>
            </a:r>
            <a:r>
              <a:rPr lang="en-US" sz="1600" b="1" dirty="0">
                <a:solidFill>
                  <a:srgbClr val="1E4C7C"/>
                </a:solidFill>
                <a:latin typeface="Garamond"/>
              </a:rPr>
              <a:t> cryptosystem</a:t>
            </a:r>
            <a:endParaRPr dirty="0"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1600" b="1" dirty="0">
                <a:solidFill>
                  <a:srgbClr val="1E4C7C"/>
                </a:solidFill>
                <a:latin typeface="Garamond"/>
              </a:rPr>
              <a:t>keys for encryption and decryption are </a:t>
            </a:r>
            <a:r>
              <a:rPr lang="en-US" sz="1600" b="1" dirty="0">
                <a:solidFill>
                  <a:srgbClr val="D61353"/>
                </a:solidFill>
                <a:latin typeface="Garamond"/>
              </a:rPr>
              <a:t>different</a:t>
            </a:r>
            <a:r>
              <a:rPr lang="en-US" sz="1600" b="1" dirty="0">
                <a:solidFill>
                  <a:srgbClr val="1E4C7C"/>
                </a:solidFill>
                <a:latin typeface="Garamond"/>
              </a:rPr>
              <a:t> but form a unique pair </a:t>
            </a:r>
            <a:endParaRPr dirty="0"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1600" b="1" dirty="0">
                <a:solidFill>
                  <a:srgbClr val="1E4C7C"/>
                </a:solidFill>
                <a:latin typeface="Garamond"/>
              </a:rPr>
              <a:t>P = D</a:t>
            </a:r>
            <a:r>
              <a:rPr lang="en-US" sz="1600" b="1" baseline="-30000" dirty="0">
                <a:solidFill>
                  <a:srgbClr val="1E4C7C"/>
                </a:solidFill>
                <a:latin typeface="Garamond"/>
              </a:rPr>
              <a:t>K</a:t>
            </a:r>
            <a:r>
              <a:rPr lang="en-US" sz="1600" b="1" baseline="-25000" dirty="0">
                <a:solidFill>
                  <a:srgbClr val="1E4C7C"/>
                </a:solidFill>
                <a:latin typeface="Garamond"/>
              </a:rPr>
              <a:t>D</a:t>
            </a:r>
            <a:r>
              <a:rPr lang="en-US" sz="1600" b="1" dirty="0">
                <a:solidFill>
                  <a:srgbClr val="1E4C7C"/>
                </a:solidFill>
                <a:latin typeface="Garamond"/>
              </a:rPr>
              <a:t> [E</a:t>
            </a:r>
            <a:r>
              <a:rPr lang="en-US" sz="1600" b="1" baseline="-25000" dirty="0">
                <a:solidFill>
                  <a:srgbClr val="1E4C7C"/>
                </a:solidFill>
                <a:latin typeface="Garamond"/>
              </a:rPr>
              <a:t>KE</a:t>
            </a:r>
            <a:r>
              <a:rPr lang="en-US" sz="1600" b="1" dirty="0">
                <a:solidFill>
                  <a:srgbClr val="1E4C7C"/>
                </a:solidFill>
                <a:latin typeface="Garamond"/>
              </a:rPr>
              <a:t> (P) ] </a:t>
            </a:r>
            <a:endParaRPr dirty="0"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1600" b="1" dirty="0">
                <a:solidFill>
                  <a:srgbClr val="D61353"/>
                </a:solidFill>
                <a:latin typeface="Garamond"/>
              </a:rPr>
              <a:t>Only one of the keys need to be private</a:t>
            </a:r>
            <a:r>
              <a:rPr lang="en-US" sz="1600" b="1" dirty="0">
                <a:solidFill>
                  <a:srgbClr val="1E4C7C"/>
                </a:solidFill>
                <a:latin typeface="Garamond"/>
              </a:rPr>
              <a:t> while the other can be public</a:t>
            </a:r>
            <a:endParaRPr dirty="0"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1600" b="1" dirty="0">
                <a:solidFill>
                  <a:srgbClr val="1E4C7C"/>
                </a:solidFill>
                <a:latin typeface="Garamond"/>
              </a:rPr>
              <a:t>Invented by </a:t>
            </a:r>
            <a:r>
              <a:rPr lang="en-US" sz="1600" b="1" dirty="0" err="1">
                <a:solidFill>
                  <a:srgbClr val="D61353"/>
                </a:solidFill>
                <a:latin typeface="Garamond"/>
              </a:rPr>
              <a:t>Diffie</a:t>
            </a:r>
            <a:r>
              <a:rPr lang="en-US" sz="1600" b="1" dirty="0">
                <a:solidFill>
                  <a:srgbClr val="D61353"/>
                </a:solidFill>
                <a:latin typeface="Garamond"/>
              </a:rPr>
              <a:t> and Hellman</a:t>
            </a:r>
            <a:r>
              <a:rPr lang="en-US" sz="1600" b="1" dirty="0">
                <a:solidFill>
                  <a:srgbClr val="1E4C7C"/>
                </a:solidFill>
                <a:latin typeface="Garamond"/>
              </a:rPr>
              <a:t> in 1976</a:t>
            </a:r>
            <a:endParaRPr dirty="0"/>
          </a:p>
        </p:txBody>
      </p:sp>
      <p:sp>
        <p:nvSpPr>
          <p:cNvPr id="422" name="CustomShape 2"/>
          <p:cNvSpPr/>
          <p:nvPr/>
        </p:nvSpPr>
        <p:spPr>
          <a:xfrm>
            <a:off x="250920" y="18900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423" name="CustomShape 3"/>
          <p:cNvSpPr/>
          <p:nvPr/>
        </p:nvSpPr>
        <p:spPr>
          <a:xfrm>
            <a:off x="539640" y="1125360"/>
            <a:ext cx="8351280" cy="57600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D61353"/>
                </a:solidFill>
                <a:latin typeface="Arial"/>
              </a:rPr>
              <a:t>Asymmetric Cryptosystem</a:t>
            </a:r>
            <a:endParaRPr/>
          </a:p>
        </p:txBody>
      </p:sp>
      <p:sp>
        <p:nvSpPr>
          <p:cNvPr id="424" name="CustomShape 4"/>
          <p:cNvSpPr/>
          <p:nvPr/>
        </p:nvSpPr>
        <p:spPr>
          <a:xfrm>
            <a:off x="611280" y="4101480"/>
            <a:ext cx="8206920" cy="23295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000" b="1" dirty="0">
                <a:solidFill>
                  <a:srgbClr val="1E4C7C"/>
                </a:solidFill>
                <a:latin typeface="Garamond"/>
              </a:rPr>
              <a:t>Uses Mathematical functions whose inverse is not known by Mathematicians of the day</a:t>
            </a:r>
            <a:endParaRPr dirty="0"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000" b="1" dirty="0">
                <a:solidFill>
                  <a:srgbClr val="1E4C7C"/>
                </a:solidFill>
                <a:latin typeface="Garamond"/>
              </a:rPr>
              <a:t>It is a revolutionary concept since it avoids the need of using a secure channel to communicate the key</a:t>
            </a:r>
            <a:endParaRPr dirty="0"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000" b="1" dirty="0">
                <a:solidFill>
                  <a:srgbClr val="1E4C7C"/>
                </a:solidFill>
                <a:latin typeface="Garamond"/>
              </a:rPr>
              <a:t>It has made cryptography available for the </a:t>
            </a:r>
            <a:r>
              <a:rPr lang="en-US" sz="2000" b="1" dirty="0">
                <a:solidFill>
                  <a:srgbClr val="D61353"/>
                </a:solidFill>
                <a:latin typeface="Garamond"/>
              </a:rPr>
              <a:t>general public</a:t>
            </a:r>
            <a:r>
              <a:rPr lang="en-US" sz="2000" b="1" dirty="0">
                <a:solidFill>
                  <a:srgbClr val="1E4C7C"/>
                </a:solidFill>
                <a:latin typeface="Garamond"/>
              </a:rPr>
              <a:t> and made many of today’s on-line application feasible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548640" y="2011680"/>
            <a:ext cx="8206920" cy="439704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200" b="1">
                <a:solidFill>
                  <a:srgbClr val="1E4C7C"/>
                </a:solidFill>
                <a:latin typeface="Garamond"/>
              </a:rPr>
              <a:t>Which one of the encryption or decryption key is made public depends on the use of the key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200" b="1">
                <a:solidFill>
                  <a:srgbClr val="1E4C7C"/>
                </a:solidFill>
                <a:latin typeface="Garamond"/>
              </a:rPr>
              <a:t>If </a:t>
            </a:r>
            <a:r>
              <a:rPr lang="en-US" sz="2200" b="1">
                <a:solidFill>
                  <a:srgbClr val="D61353"/>
                </a:solidFill>
                <a:latin typeface="Garamond"/>
              </a:rPr>
              <a:t>Hana</a:t>
            </a:r>
            <a:r>
              <a:rPr lang="en-US" sz="2200" b="1">
                <a:solidFill>
                  <a:srgbClr val="1E4C7C"/>
                </a:solidFill>
                <a:latin typeface="Garamond"/>
              </a:rPr>
              <a:t> wants to send a confidential message to </a:t>
            </a:r>
            <a:r>
              <a:rPr lang="en-US" sz="2200" b="1">
                <a:solidFill>
                  <a:srgbClr val="D61353"/>
                </a:solidFill>
                <a:latin typeface="Garamond"/>
              </a:rPr>
              <a:t>Ahmed</a:t>
            </a:r>
            <a:endParaRPr/>
          </a:p>
          <a:p>
            <a:pPr lvl="2" algn="just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200" b="1">
                <a:solidFill>
                  <a:srgbClr val="1E4C7C"/>
                </a:solidFill>
                <a:latin typeface="Garamond"/>
              </a:rPr>
              <a:t>She encrypts the message using Ahmed’s public key</a:t>
            </a:r>
            <a:endParaRPr/>
          </a:p>
          <a:p>
            <a:pPr lvl="2" algn="just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200" b="1">
                <a:solidFill>
                  <a:srgbClr val="1E4C7C"/>
                </a:solidFill>
                <a:latin typeface="Garamond"/>
              </a:rPr>
              <a:t>Send the message</a:t>
            </a:r>
            <a:endParaRPr/>
          </a:p>
          <a:p>
            <a:pPr lvl="2" algn="just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200" b="1">
                <a:solidFill>
                  <a:srgbClr val="1E4C7C"/>
                </a:solidFill>
                <a:latin typeface="Garamond"/>
              </a:rPr>
              <a:t>Ahmed will then decode it using his own private key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200" b="1">
                <a:solidFill>
                  <a:srgbClr val="1E4C7C"/>
                </a:solidFill>
                <a:latin typeface="Garamond"/>
              </a:rPr>
              <a:t>On the other hand, if Ahmed needs to make sure that a message sent by Hana really comes from her, </a:t>
            </a:r>
            <a:r>
              <a:rPr lang="en-US" sz="2200" b="1">
                <a:solidFill>
                  <a:srgbClr val="D61353"/>
                </a:solidFill>
                <a:latin typeface="Garamond"/>
              </a:rPr>
              <a:t>how can he make that?</a:t>
            </a:r>
            <a:endParaRPr/>
          </a:p>
        </p:txBody>
      </p:sp>
      <p:sp>
        <p:nvSpPr>
          <p:cNvPr id="426" name="CustomShape 2"/>
          <p:cNvSpPr/>
          <p:nvPr/>
        </p:nvSpPr>
        <p:spPr>
          <a:xfrm>
            <a:off x="250920" y="18900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427" name="CustomShape 3"/>
          <p:cNvSpPr/>
          <p:nvPr/>
        </p:nvSpPr>
        <p:spPr>
          <a:xfrm>
            <a:off x="468360" y="1125360"/>
            <a:ext cx="8351280" cy="57600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D61353"/>
                </a:solidFill>
                <a:latin typeface="Arial"/>
              </a:rPr>
              <a:t>Public-key Cryptosystem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250920" y="18900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429" name="CustomShape 2"/>
          <p:cNvSpPr/>
          <p:nvPr/>
        </p:nvSpPr>
        <p:spPr>
          <a:xfrm>
            <a:off x="468360" y="1125360"/>
            <a:ext cx="8351280" cy="57600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D61353"/>
                </a:solidFill>
                <a:latin typeface="Arial"/>
              </a:rPr>
              <a:t>Public-key Cryptosystem</a:t>
            </a:r>
            <a:endParaRPr/>
          </a:p>
        </p:txBody>
      </p:sp>
      <p:sp>
        <p:nvSpPr>
          <p:cNvPr id="430" name="CustomShape 3"/>
          <p:cNvSpPr/>
          <p:nvPr/>
        </p:nvSpPr>
        <p:spPr>
          <a:xfrm>
            <a:off x="445320" y="1703160"/>
            <a:ext cx="8422560" cy="516024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3300" b="1">
                <a:solidFill>
                  <a:srgbClr val="1E4C7C"/>
                </a:solidFill>
                <a:latin typeface="Garamond"/>
              </a:rPr>
              <a:t>Digital signature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500" b="1">
                <a:solidFill>
                  <a:srgbClr val="1E4C7C"/>
                </a:solidFill>
                <a:latin typeface="Garamond"/>
              </a:rPr>
              <a:t>Hana has to first encrypt a digital signature using her private key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500" b="1">
                <a:solidFill>
                  <a:srgbClr val="1E4C7C"/>
                </a:solidFill>
                <a:latin typeface="Garamond"/>
              </a:rPr>
              <a:t>Then encrypt the message (signature included) with Ahmed’s public key 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500" b="1">
                <a:solidFill>
                  <a:srgbClr val="1E4C7C"/>
                </a:solidFill>
                <a:latin typeface="Garamond"/>
              </a:rPr>
              <a:t>Sends the encrypted message to Ahmed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500" b="1">
                <a:solidFill>
                  <a:srgbClr val="1E4C7C"/>
                </a:solidFill>
                <a:latin typeface="Garamond"/>
              </a:rPr>
              <a:t>Ahmed decrypts the message using his private key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500" b="1">
                <a:solidFill>
                  <a:srgbClr val="1E4C7C"/>
                </a:solidFill>
                <a:latin typeface="Garamond"/>
              </a:rPr>
              <a:t>Ahmed then decrypts the signature using Hana’s public key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500" b="1">
                <a:solidFill>
                  <a:srgbClr val="1E4C7C"/>
                </a:solidFill>
                <a:latin typeface="Garamond"/>
              </a:rPr>
              <a:t>If successful, he insures that it comes from Hana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250920" y="18900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432" name="CustomShape 2"/>
          <p:cNvSpPr/>
          <p:nvPr/>
        </p:nvSpPr>
        <p:spPr>
          <a:xfrm>
            <a:off x="468360" y="1125360"/>
            <a:ext cx="8351280" cy="5151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D61353"/>
                </a:solidFill>
                <a:latin typeface="Arial"/>
              </a:rPr>
              <a:t>Hash functions</a:t>
            </a:r>
            <a:endParaRPr/>
          </a:p>
        </p:txBody>
      </p:sp>
      <p:sp>
        <p:nvSpPr>
          <p:cNvPr id="433" name="CustomShape 3"/>
          <p:cNvSpPr/>
          <p:nvPr/>
        </p:nvSpPr>
        <p:spPr>
          <a:xfrm>
            <a:off x="539640" y="2060640"/>
            <a:ext cx="8351280" cy="446760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500" b="1">
                <a:solidFill>
                  <a:srgbClr val="1E4C7C"/>
                </a:solidFill>
                <a:latin typeface="Garamond"/>
              </a:rPr>
              <a:t>One application of cryptography in distributed systems is the use of hash functions</a:t>
            </a:r>
            <a:endParaRPr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500" b="1">
                <a:solidFill>
                  <a:srgbClr val="1E4C7C"/>
                </a:solidFill>
                <a:latin typeface="Garamond"/>
              </a:rPr>
              <a:t>A hash function H takes a message m of arbitrary length and produces a bit string h, h= H (m)</a:t>
            </a:r>
            <a:endParaRPr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500" b="1">
                <a:solidFill>
                  <a:srgbClr val="1E4C7C"/>
                </a:solidFill>
                <a:latin typeface="Garamond"/>
              </a:rPr>
              <a:t>When the hash value h is sent with the message m, it enables to determine whether m has been modified or not</a:t>
            </a:r>
            <a:endParaRPr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500" b="1">
                <a:solidFill>
                  <a:srgbClr val="1E4C7C"/>
                </a:solidFill>
                <a:latin typeface="Garamond"/>
              </a:rPr>
              <a:t>It is similar to cyclic-redundancy check (CRC) and Check sum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250920" y="189000"/>
            <a:ext cx="8710200" cy="77688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Security Techniques: </a:t>
            </a:r>
            <a:r>
              <a:rPr lang="en-US" sz="32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387" name="CustomShape 2"/>
          <p:cNvSpPr/>
          <p:nvPr/>
        </p:nvSpPr>
        <p:spPr>
          <a:xfrm>
            <a:off x="428760" y="1357200"/>
            <a:ext cx="8278200" cy="50223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000" b="1" dirty="0" smtClean="0">
                <a:solidFill>
                  <a:srgbClr val="1E4C7C"/>
                </a:solidFill>
                <a:latin typeface="Garamond"/>
              </a:rPr>
              <a:t>Terminologies</a:t>
            </a:r>
            <a:endParaRPr dirty="0"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000" b="1" dirty="0">
                <a:solidFill>
                  <a:srgbClr val="D61353"/>
                </a:solidFill>
                <a:latin typeface="Garamond"/>
              </a:rPr>
              <a:t>Cryptography</a:t>
            </a:r>
            <a:r>
              <a:rPr lang="en-US" sz="2000" b="1" dirty="0">
                <a:solidFill>
                  <a:srgbClr val="1E4C7C"/>
                </a:solidFill>
                <a:latin typeface="Garamond"/>
              </a:rPr>
              <a:t>: Schemes for encryption and decryption </a:t>
            </a:r>
            <a:endParaRPr dirty="0"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000" b="1" dirty="0">
                <a:solidFill>
                  <a:srgbClr val="D61353"/>
                </a:solidFill>
                <a:latin typeface="Garamond"/>
              </a:rPr>
              <a:t>Encryption</a:t>
            </a:r>
            <a:r>
              <a:rPr lang="en-US" sz="2000" b="1" dirty="0">
                <a:solidFill>
                  <a:srgbClr val="1E4C7C"/>
                </a:solidFill>
                <a:latin typeface="Garamond"/>
              </a:rPr>
              <a:t>: The process by which plaintext is converted into </a:t>
            </a:r>
            <a:r>
              <a:rPr lang="en-US" sz="2000" b="1" dirty="0" err="1">
                <a:solidFill>
                  <a:srgbClr val="1E4C7C"/>
                </a:solidFill>
                <a:latin typeface="Garamond"/>
              </a:rPr>
              <a:t>ciphertext</a:t>
            </a:r>
            <a:r>
              <a:rPr lang="en-US" sz="2000" b="1" dirty="0">
                <a:solidFill>
                  <a:srgbClr val="1E4C7C"/>
                </a:solidFill>
                <a:latin typeface="Garamond"/>
              </a:rPr>
              <a:t>.</a:t>
            </a:r>
            <a:endParaRPr dirty="0"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000" b="1" dirty="0">
                <a:solidFill>
                  <a:srgbClr val="D61353"/>
                </a:solidFill>
                <a:latin typeface="Garamond"/>
              </a:rPr>
              <a:t>Decryption</a:t>
            </a:r>
            <a:r>
              <a:rPr lang="en-US" sz="2000" b="1" dirty="0">
                <a:solidFill>
                  <a:srgbClr val="1E4C7C"/>
                </a:solidFill>
                <a:latin typeface="Garamond"/>
              </a:rPr>
              <a:t>: Recovering plaintext from the </a:t>
            </a:r>
            <a:r>
              <a:rPr lang="en-US" sz="2000" b="1" dirty="0" err="1">
                <a:solidFill>
                  <a:srgbClr val="1E4C7C"/>
                </a:solidFill>
                <a:latin typeface="Garamond"/>
              </a:rPr>
              <a:t>ciphertext</a:t>
            </a:r>
            <a:endParaRPr dirty="0"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000" b="1" dirty="0">
                <a:solidFill>
                  <a:srgbClr val="D61353"/>
                </a:solidFill>
                <a:latin typeface="Garamond"/>
              </a:rPr>
              <a:t>Secret key:</a:t>
            </a:r>
            <a:r>
              <a:rPr lang="en-US" sz="2000" b="1" dirty="0">
                <a:solidFill>
                  <a:srgbClr val="1E4C7C"/>
                </a:solidFill>
                <a:latin typeface="Garamond"/>
              </a:rPr>
              <a:t> Used to set some or all of the various parameters used by the encryption algorithm. In a classical (symmetric key) cryptography, the same secret key is used for encryption and decryption</a:t>
            </a:r>
            <a:endParaRPr dirty="0"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000" b="1" dirty="0">
                <a:solidFill>
                  <a:srgbClr val="D61353"/>
                </a:solidFill>
                <a:latin typeface="Garamond"/>
              </a:rPr>
              <a:t>Cryptanalysis</a:t>
            </a:r>
            <a:r>
              <a:rPr lang="en-US" sz="2000" b="1" dirty="0">
                <a:solidFill>
                  <a:srgbClr val="1E4C7C"/>
                </a:solidFill>
                <a:latin typeface="Garamond"/>
              </a:rPr>
              <a:t>: The study of “breaking the code”. </a:t>
            </a:r>
            <a:r>
              <a:rPr lang="en-US" sz="2000" b="1" dirty="0">
                <a:solidFill>
                  <a:srgbClr val="D61353"/>
                </a:solidFill>
                <a:latin typeface="Garamond"/>
              </a:rPr>
              <a:t>Cryptanalysts</a:t>
            </a:r>
            <a:r>
              <a:rPr lang="en-US" sz="2000" b="1" dirty="0">
                <a:solidFill>
                  <a:srgbClr val="FF0000"/>
                </a:solidFill>
                <a:latin typeface="Garamond"/>
              </a:rPr>
              <a:t>! </a:t>
            </a:r>
            <a:endParaRPr dirty="0"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000" b="1" dirty="0">
                <a:solidFill>
                  <a:srgbClr val="D61353"/>
                </a:solidFill>
                <a:latin typeface="Garamond"/>
              </a:rPr>
              <a:t>Cryptology</a:t>
            </a:r>
            <a:r>
              <a:rPr lang="en-US" sz="2000" b="1" dirty="0">
                <a:solidFill>
                  <a:srgbClr val="1E4C7C"/>
                </a:solidFill>
                <a:latin typeface="Garamond"/>
              </a:rPr>
              <a:t>: </a:t>
            </a:r>
            <a:r>
              <a:rPr lang="en-US" sz="2000" b="1" dirty="0">
                <a:solidFill>
                  <a:srgbClr val="D61353"/>
                </a:solidFill>
                <a:latin typeface="Garamond"/>
              </a:rPr>
              <a:t>Cryptography</a:t>
            </a:r>
            <a:r>
              <a:rPr lang="en-US" sz="2000" b="1" dirty="0">
                <a:solidFill>
                  <a:srgbClr val="1E4C7C"/>
                </a:solidFill>
                <a:latin typeface="Garamond"/>
              </a:rPr>
              <a:t> and </a:t>
            </a:r>
            <a:r>
              <a:rPr lang="en-US" sz="2000" b="1" dirty="0">
                <a:solidFill>
                  <a:srgbClr val="D61353"/>
                </a:solidFill>
                <a:latin typeface="Garamond"/>
              </a:rPr>
              <a:t>cryptanalysis</a:t>
            </a:r>
            <a:r>
              <a:rPr lang="en-US" sz="2000" b="1" dirty="0">
                <a:solidFill>
                  <a:srgbClr val="1E4C7C"/>
                </a:solidFill>
                <a:latin typeface="Garamond"/>
              </a:rPr>
              <a:t> together constitute the area of cryptology.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250920" y="18900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435" name="CustomShape 2"/>
          <p:cNvSpPr/>
          <p:nvPr/>
        </p:nvSpPr>
        <p:spPr>
          <a:xfrm>
            <a:off x="468360" y="1052640"/>
            <a:ext cx="8351280" cy="5151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D61353"/>
                </a:solidFill>
                <a:latin typeface="Arial"/>
              </a:rPr>
              <a:t>Hash functions</a:t>
            </a:r>
            <a:endParaRPr/>
          </a:p>
        </p:txBody>
      </p:sp>
      <p:sp>
        <p:nvSpPr>
          <p:cNvPr id="436" name="CustomShape 3"/>
          <p:cNvSpPr/>
          <p:nvPr/>
        </p:nvSpPr>
        <p:spPr>
          <a:xfrm>
            <a:off x="468360" y="1916280"/>
            <a:ext cx="8351280" cy="452664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900" b="1">
                <a:solidFill>
                  <a:srgbClr val="1E4C7C"/>
                </a:solidFill>
                <a:latin typeface="Garamond"/>
              </a:rPr>
              <a:t>Properties of hash functions 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500" b="1">
                <a:solidFill>
                  <a:srgbClr val="1E4C7C"/>
                </a:solidFill>
                <a:latin typeface="Garamond"/>
              </a:rPr>
              <a:t>One-way function: It is computationally infeasible to find </a:t>
            </a:r>
            <a:r>
              <a:rPr lang="en-US" sz="2500" b="1">
                <a:solidFill>
                  <a:srgbClr val="D61353"/>
                </a:solidFill>
                <a:latin typeface="Garamond"/>
              </a:rPr>
              <a:t>m</a:t>
            </a:r>
            <a:r>
              <a:rPr lang="en-US" sz="2500" b="1">
                <a:solidFill>
                  <a:srgbClr val="1E4C7C"/>
                </a:solidFill>
                <a:latin typeface="Garamond"/>
              </a:rPr>
              <a:t> that corresponds to a known output of </a:t>
            </a:r>
            <a:r>
              <a:rPr lang="en-US" sz="2500" b="1">
                <a:solidFill>
                  <a:srgbClr val="D61353"/>
                </a:solidFill>
                <a:latin typeface="Garamond"/>
              </a:rPr>
              <a:t>h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500" b="1">
                <a:solidFill>
                  <a:srgbClr val="1E4C7C"/>
                </a:solidFill>
                <a:latin typeface="Garamond"/>
              </a:rPr>
              <a:t>Collision resistance</a:t>
            </a:r>
            <a:endParaRPr/>
          </a:p>
          <a:p>
            <a:pPr lvl="2" algn="just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100" b="1">
                <a:solidFill>
                  <a:srgbClr val="1E4C7C"/>
                </a:solidFill>
                <a:latin typeface="Garamond"/>
              </a:rPr>
              <a:t>Weak-collision resistance: It is computationally infeasible, given </a:t>
            </a:r>
            <a:r>
              <a:rPr lang="en-US" sz="2100" b="1">
                <a:solidFill>
                  <a:srgbClr val="006600"/>
                </a:solidFill>
                <a:latin typeface="Garamond"/>
              </a:rPr>
              <a:t>m and H</a:t>
            </a:r>
            <a:r>
              <a:rPr lang="en-US" sz="2100" b="1">
                <a:solidFill>
                  <a:srgbClr val="1E4C7C"/>
                </a:solidFill>
                <a:latin typeface="Garamond"/>
              </a:rPr>
              <a:t>, </a:t>
            </a:r>
            <a:r>
              <a:rPr lang="en-US" sz="2100" b="1">
                <a:solidFill>
                  <a:srgbClr val="174A7C"/>
                </a:solidFill>
                <a:latin typeface="Garamond"/>
              </a:rPr>
              <a:t>to find m’ </a:t>
            </a:r>
            <a:r>
              <a:rPr lang="en-US" sz="2100" b="1">
                <a:solidFill>
                  <a:srgbClr val="1E4C7C"/>
                </a:solidFill>
                <a:latin typeface="Garamond"/>
                <a:ea typeface="Arial Unicode MS"/>
              </a:rPr>
              <a:t>≠ m such that H(m) = H(m’)</a:t>
            </a:r>
            <a:endParaRPr/>
          </a:p>
          <a:p>
            <a:pPr lvl="2" algn="just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100" b="1">
                <a:solidFill>
                  <a:srgbClr val="1E4C7C"/>
                </a:solidFill>
                <a:latin typeface="Garamond"/>
                <a:ea typeface="Arial Unicode MS"/>
              </a:rPr>
              <a:t>Strong-collision resistance: </a:t>
            </a:r>
            <a:r>
              <a:rPr lang="en-US" sz="2100" b="1">
                <a:solidFill>
                  <a:srgbClr val="006600"/>
                </a:solidFill>
                <a:latin typeface="Garamond"/>
                <a:ea typeface="Arial Unicode MS"/>
              </a:rPr>
              <a:t>Given H</a:t>
            </a:r>
            <a:r>
              <a:rPr lang="en-US" sz="2100" b="1">
                <a:solidFill>
                  <a:srgbClr val="1E4C7C"/>
                </a:solidFill>
                <a:latin typeface="Garamond"/>
                <a:ea typeface="Arial Unicode MS"/>
              </a:rPr>
              <a:t>, it is computationally infeasible to find any </a:t>
            </a:r>
            <a:r>
              <a:rPr lang="en-US" sz="2100" b="1">
                <a:solidFill>
                  <a:srgbClr val="D61353"/>
                </a:solidFill>
                <a:latin typeface="Garamond"/>
                <a:ea typeface="Arial Unicode MS"/>
              </a:rPr>
              <a:t>two different input values m and m’,</a:t>
            </a:r>
            <a:r>
              <a:rPr lang="en-US" sz="2100" b="1">
                <a:solidFill>
                  <a:srgbClr val="1E4C7C"/>
                </a:solidFill>
                <a:latin typeface="Garamond"/>
                <a:ea typeface="Arial Unicode MS"/>
              </a:rPr>
              <a:t> such that H(m) = H(m’)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250920" y="18900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438" name="CustomShape 2"/>
          <p:cNvSpPr/>
          <p:nvPr/>
        </p:nvSpPr>
        <p:spPr>
          <a:xfrm>
            <a:off x="468360" y="1125360"/>
            <a:ext cx="8351280" cy="94104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174A7C"/>
                </a:solidFill>
                <a:latin typeface="Garamond"/>
              </a:rPr>
              <a:t>Average time required for exhaustive key search </a:t>
            </a:r>
            <a:endParaRPr/>
          </a:p>
        </p:txBody>
      </p:sp>
      <p:graphicFrame>
        <p:nvGraphicFramePr>
          <p:cNvPr id="439" name="Table 3"/>
          <p:cNvGraphicFramePr/>
          <p:nvPr/>
        </p:nvGraphicFramePr>
        <p:xfrm>
          <a:off x="505080" y="2103480"/>
          <a:ext cx="8304120" cy="4571280"/>
        </p:xfrm>
        <a:graphic>
          <a:graphicData uri="http://schemas.openxmlformats.org/drawingml/2006/table">
            <a:tbl>
              <a:tblPr/>
              <a:tblGrid>
                <a:gridCol w="175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7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1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>
                          <a:solidFill>
                            <a:srgbClr val="174A7C"/>
                          </a:solidFill>
                          <a:latin typeface="Garamond"/>
                        </a:rPr>
                        <a:t>Key Size (bits)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>
                          <a:solidFill>
                            <a:srgbClr val="174A7C"/>
                          </a:solidFill>
                          <a:latin typeface="Garamond"/>
                        </a:rPr>
                        <a:t>Number of Alternative Keys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>
                          <a:solidFill>
                            <a:srgbClr val="174A7C"/>
                          </a:solidFill>
                          <a:latin typeface="Garamond"/>
                        </a:rPr>
                        <a:t>Time required at 10</a:t>
                      </a:r>
                      <a:r>
                        <a:rPr lang="en-US" sz="2400" b="1" baseline="30000">
                          <a:solidFill>
                            <a:srgbClr val="174A7C"/>
                          </a:solidFill>
                          <a:latin typeface="Garamond"/>
                        </a:rPr>
                        <a:t>6</a:t>
                      </a:r>
                      <a:r>
                        <a:rPr lang="en-US" sz="2400" b="1">
                          <a:solidFill>
                            <a:srgbClr val="174A7C"/>
                          </a:solidFill>
                          <a:latin typeface="Garamond"/>
                        </a:rPr>
                        <a:t> Decryption/µs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>
                          <a:solidFill>
                            <a:srgbClr val="174A7C"/>
                          </a:solidFill>
                          <a:latin typeface="Garamond"/>
                        </a:rPr>
                        <a:t>32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>
                          <a:solidFill>
                            <a:srgbClr val="174A7C"/>
                          </a:solidFill>
                          <a:latin typeface="Garamond"/>
                        </a:rPr>
                        <a:t>2</a:t>
                      </a:r>
                      <a:r>
                        <a:rPr lang="en-US" sz="2400" b="1" baseline="30000">
                          <a:solidFill>
                            <a:srgbClr val="174A7C"/>
                          </a:solidFill>
                          <a:latin typeface="Garamond"/>
                        </a:rPr>
                        <a:t>32</a:t>
                      </a:r>
                      <a:r>
                        <a:rPr lang="en-US" sz="2400" b="1">
                          <a:solidFill>
                            <a:srgbClr val="174A7C"/>
                          </a:solidFill>
                          <a:latin typeface="Garamond"/>
                        </a:rPr>
                        <a:t> = 4.3 x 10</a:t>
                      </a:r>
                      <a:r>
                        <a:rPr lang="en-US" sz="2400" b="1" baseline="30000">
                          <a:solidFill>
                            <a:srgbClr val="174A7C"/>
                          </a:solidFill>
                          <a:latin typeface="Garamond"/>
                        </a:rPr>
                        <a:t>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>
                          <a:solidFill>
                            <a:srgbClr val="174A7C"/>
                          </a:solidFill>
                          <a:latin typeface="Garamond"/>
                        </a:rPr>
                        <a:t>2.15 milliseconds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>
                          <a:solidFill>
                            <a:srgbClr val="174A7C"/>
                          </a:solidFill>
                          <a:latin typeface="Garamond"/>
                        </a:rPr>
                        <a:t>56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>
                          <a:solidFill>
                            <a:srgbClr val="174A7C"/>
                          </a:solidFill>
                          <a:latin typeface="Garamond"/>
                        </a:rPr>
                        <a:t>2</a:t>
                      </a:r>
                      <a:r>
                        <a:rPr lang="en-US" sz="2400" b="1" baseline="30000">
                          <a:solidFill>
                            <a:srgbClr val="174A7C"/>
                          </a:solidFill>
                          <a:latin typeface="Garamond"/>
                        </a:rPr>
                        <a:t>56</a:t>
                      </a:r>
                      <a:r>
                        <a:rPr lang="en-US" sz="2400" b="1">
                          <a:solidFill>
                            <a:srgbClr val="174A7C"/>
                          </a:solidFill>
                          <a:latin typeface="Garamond"/>
                        </a:rPr>
                        <a:t> = 7.2 x 10</a:t>
                      </a:r>
                      <a:r>
                        <a:rPr lang="en-US" sz="2400" b="1" baseline="30000">
                          <a:solidFill>
                            <a:srgbClr val="174A7C"/>
                          </a:solidFill>
                          <a:latin typeface="Garamond"/>
                        </a:rPr>
                        <a:t>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>
                          <a:solidFill>
                            <a:srgbClr val="174A7C"/>
                          </a:solidFill>
                          <a:latin typeface="Garamond"/>
                        </a:rPr>
                        <a:t>10 hours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>
                          <a:solidFill>
                            <a:srgbClr val="174A7C"/>
                          </a:solidFill>
                          <a:latin typeface="Garamond"/>
                        </a:rPr>
                        <a:t>128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>
                          <a:solidFill>
                            <a:srgbClr val="174A7C"/>
                          </a:solidFill>
                          <a:latin typeface="Garamond"/>
                        </a:rPr>
                        <a:t>2</a:t>
                      </a:r>
                      <a:r>
                        <a:rPr lang="en-US" sz="2400" b="1" baseline="30000">
                          <a:solidFill>
                            <a:srgbClr val="174A7C"/>
                          </a:solidFill>
                          <a:latin typeface="Garamond"/>
                        </a:rPr>
                        <a:t>128 </a:t>
                      </a:r>
                      <a:r>
                        <a:rPr lang="en-US" sz="2400" b="1">
                          <a:solidFill>
                            <a:srgbClr val="174A7C"/>
                          </a:solidFill>
                          <a:latin typeface="Garamond"/>
                        </a:rPr>
                        <a:t>= 3.4 x 10</a:t>
                      </a:r>
                      <a:r>
                        <a:rPr lang="en-US" sz="2400" b="1" baseline="30000">
                          <a:solidFill>
                            <a:srgbClr val="174A7C"/>
                          </a:solidFill>
                          <a:latin typeface="Garamond"/>
                        </a:rPr>
                        <a:t>38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>
                          <a:solidFill>
                            <a:srgbClr val="174A7C"/>
                          </a:solidFill>
                          <a:latin typeface="Garamond"/>
                        </a:rPr>
                        <a:t>5.4 x 10</a:t>
                      </a:r>
                      <a:r>
                        <a:rPr lang="en-US" sz="2400" b="1" baseline="30000">
                          <a:solidFill>
                            <a:srgbClr val="174A7C"/>
                          </a:solidFill>
                          <a:latin typeface="Garamond"/>
                        </a:rPr>
                        <a:t>18 </a:t>
                      </a:r>
                      <a:r>
                        <a:rPr lang="en-US" sz="2400" b="1">
                          <a:solidFill>
                            <a:srgbClr val="174A7C"/>
                          </a:solidFill>
                          <a:latin typeface="Garamond"/>
                        </a:rPr>
                        <a:t>years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3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>
                          <a:solidFill>
                            <a:srgbClr val="174A7C"/>
                          </a:solidFill>
                          <a:latin typeface="Garamond"/>
                        </a:rPr>
                        <a:t>168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>
                          <a:solidFill>
                            <a:srgbClr val="174A7C"/>
                          </a:solidFill>
                          <a:latin typeface="Garamond"/>
                        </a:rPr>
                        <a:t>2</a:t>
                      </a:r>
                      <a:r>
                        <a:rPr lang="en-US" sz="2400" b="1" baseline="30000">
                          <a:solidFill>
                            <a:srgbClr val="174A7C"/>
                          </a:solidFill>
                          <a:latin typeface="Garamond"/>
                        </a:rPr>
                        <a:t>168 </a:t>
                      </a:r>
                      <a:r>
                        <a:rPr lang="en-US" sz="2400" b="1">
                          <a:solidFill>
                            <a:srgbClr val="174A7C"/>
                          </a:solidFill>
                          <a:latin typeface="Garamond"/>
                        </a:rPr>
                        <a:t>= 3.7 x 10</a:t>
                      </a:r>
                      <a:r>
                        <a:rPr lang="en-US" sz="2400" b="1" baseline="30000">
                          <a:solidFill>
                            <a:srgbClr val="174A7C"/>
                          </a:solidFill>
                          <a:latin typeface="Garamond"/>
                        </a:rPr>
                        <a:t>50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>
                          <a:solidFill>
                            <a:srgbClr val="174A7C"/>
                          </a:solidFill>
                          <a:latin typeface="Garamond"/>
                        </a:rPr>
                        <a:t>5.9 x 10</a:t>
                      </a:r>
                      <a:r>
                        <a:rPr lang="en-US" sz="2400" b="1" baseline="30000">
                          <a:solidFill>
                            <a:srgbClr val="174A7C"/>
                          </a:solidFill>
                          <a:latin typeface="Garamond"/>
                        </a:rPr>
                        <a:t>30 </a:t>
                      </a:r>
                      <a:r>
                        <a:rPr lang="en-US" sz="2400" b="1">
                          <a:solidFill>
                            <a:srgbClr val="174A7C"/>
                          </a:solidFill>
                          <a:latin typeface="Garamond"/>
                        </a:rPr>
                        <a:t>years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250920" y="18900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441" name="CustomShape 2"/>
          <p:cNvSpPr/>
          <p:nvPr/>
        </p:nvSpPr>
        <p:spPr>
          <a:xfrm>
            <a:off x="250920" y="1125360"/>
            <a:ext cx="8533800" cy="45432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D61353"/>
                </a:solidFill>
                <a:latin typeface="Arial"/>
              </a:rPr>
              <a:t>DES - Popular Example of Symmetric Cryptosystem</a:t>
            </a:r>
            <a:endParaRPr/>
          </a:p>
        </p:txBody>
      </p:sp>
      <p:sp>
        <p:nvSpPr>
          <p:cNvPr id="442" name="CustomShape 3"/>
          <p:cNvSpPr/>
          <p:nvPr/>
        </p:nvSpPr>
        <p:spPr>
          <a:xfrm>
            <a:off x="285840" y="1714320"/>
            <a:ext cx="8498880" cy="278604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b="1" dirty="0">
                <a:solidFill>
                  <a:srgbClr val="1E4C7C"/>
                </a:solidFill>
                <a:latin typeface="Garamond"/>
              </a:rPr>
              <a:t>In 1973, the NBS (National Bureau of Standards, now called NIST - National Institute of Standards and Technology) published a request for an encryption algorithm that would meet the following criteria: </a:t>
            </a:r>
            <a:endParaRPr dirty="0"/>
          </a:p>
          <a:p>
            <a:pPr lvl="1" algn="just">
              <a:lnSpc>
                <a:spcPct val="100000"/>
              </a:lnSpc>
              <a:buBlip>
                <a:blip r:embed="rId3"/>
              </a:buBlip>
            </a:pPr>
            <a:r>
              <a:rPr lang="en-US" b="1" dirty="0">
                <a:solidFill>
                  <a:srgbClr val="174A7C"/>
                </a:solidFill>
                <a:latin typeface="Garamond"/>
                <a:ea typeface="Times New Roman"/>
              </a:rPr>
              <a:t>have a high security level</a:t>
            </a:r>
            <a:endParaRPr dirty="0"/>
          </a:p>
          <a:p>
            <a:pPr lvl="1" algn="just">
              <a:lnSpc>
                <a:spcPct val="100000"/>
              </a:lnSpc>
              <a:buBlip>
                <a:blip r:embed="rId3"/>
              </a:buBlip>
            </a:pPr>
            <a:r>
              <a:rPr lang="en-US" b="1" dirty="0">
                <a:solidFill>
                  <a:srgbClr val="174A7C"/>
                </a:solidFill>
                <a:latin typeface="Garamond"/>
                <a:ea typeface="Times New Roman"/>
              </a:rPr>
              <a:t>be easily understood</a:t>
            </a:r>
            <a:endParaRPr dirty="0"/>
          </a:p>
          <a:p>
            <a:pPr lvl="1" algn="just">
              <a:lnSpc>
                <a:spcPct val="100000"/>
              </a:lnSpc>
              <a:buBlip>
                <a:blip r:embed="rId3"/>
              </a:buBlip>
            </a:pPr>
            <a:r>
              <a:rPr lang="en-US" b="1" dirty="0">
                <a:solidFill>
                  <a:srgbClr val="FF0000"/>
                </a:solidFill>
                <a:latin typeface="Garamond"/>
                <a:ea typeface="Times New Roman"/>
              </a:rPr>
              <a:t>not depend on the algorithm's confidentiality</a:t>
            </a:r>
            <a:endParaRPr dirty="0"/>
          </a:p>
          <a:p>
            <a:pPr lvl="1" algn="just">
              <a:lnSpc>
                <a:spcPct val="100000"/>
              </a:lnSpc>
              <a:buBlip>
                <a:blip r:embed="rId3"/>
              </a:buBlip>
            </a:pPr>
            <a:r>
              <a:rPr lang="en-US" b="1" dirty="0">
                <a:solidFill>
                  <a:srgbClr val="174A7C"/>
                </a:solidFill>
                <a:latin typeface="Garamond"/>
                <a:ea typeface="Times New Roman"/>
              </a:rPr>
              <a:t>be adaptable and economical</a:t>
            </a:r>
            <a:endParaRPr dirty="0"/>
          </a:p>
          <a:p>
            <a:pPr lvl="1" algn="just">
              <a:lnSpc>
                <a:spcPct val="100000"/>
              </a:lnSpc>
              <a:buBlip>
                <a:blip r:embed="rId3"/>
              </a:buBlip>
            </a:pPr>
            <a:r>
              <a:rPr lang="en-US" b="1" dirty="0">
                <a:solidFill>
                  <a:srgbClr val="174A7C"/>
                </a:solidFill>
                <a:latin typeface="Garamond"/>
                <a:ea typeface="Times New Roman"/>
              </a:rPr>
              <a:t>be efficient and exportable</a:t>
            </a:r>
            <a:endParaRPr dirty="0"/>
          </a:p>
        </p:txBody>
      </p:sp>
      <p:sp>
        <p:nvSpPr>
          <p:cNvPr id="443" name="CustomShape 4"/>
          <p:cNvSpPr/>
          <p:nvPr/>
        </p:nvSpPr>
        <p:spPr>
          <a:xfrm>
            <a:off x="285840" y="4572000"/>
            <a:ext cx="8498880" cy="178524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b="1" dirty="0">
                <a:solidFill>
                  <a:srgbClr val="1E4C7C"/>
                </a:solidFill>
                <a:latin typeface="Garamond"/>
              </a:rPr>
              <a:t>In late 1974, IBM proposed </a:t>
            </a:r>
            <a:r>
              <a:rPr lang="en-US" b="1" dirty="0">
                <a:solidFill>
                  <a:srgbClr val="FF0000"/>
                </a:solidFill>
                <a:latin typeface="Garamond"/>
              </a:rPr>
              <a:t>"Lucifer", </a:t>
            </a:r>
            <a:r>
              <a:rPr lang="en-US" b="1" dirty="0">
                <a:solidFill>
                  <a:srgbClr val="1E4C7C"/>
                </a:solidFill>
                <a:latin typeface="Garamond"/>
              </a:rPr>
              <a:t>which was then modified by NSA (National Security Agency) in 1976 to become the </a:t>
            </a:r>
            <a:r>
              <a:rPr lang="en-US" b="1" dirty="0">
                <a:solidFill>
                  <a:srgbClr val="FF0000"/>
                </a:solidFill>
                <a:latin typeface="Garamond"/>
              </a:rPr>
              <a:t>DES (Data Encryption Standard)</a:t>
            </a:r>
            <a:r>
              <a:rPr lang="en-US" b="1" dirty="0">
                <a:solidFill>
                  <a:srgbClr val="1E4C7C"/>
                </a:solidFill>
                <a:latin typeface="Garamond"/>
              </a:rPr>
              <a:t>. </a:t>
            </a:r>
            <a:endParaRPr dirty="0"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b="1" dirty="0">
                <a:solidFill>
                  <a:srgbClr val="1E4C7C"/>
                </a:solidFill>
                <a:latin typeface="Garamond"/>
              </a:rPr>
              <a:t>DES was then approved by the NBS in 1978. DES was standardized by the ANSI under the name of ANSI X3.92, also known as </a:t>
            </a:r>
            <a:r>
              <a:rPr lang="en-US" b="1" dirty="0">
                <a:solidFill>
                  <a:srgbClr val="FF0000"/>
                </a:solidFill>
                <a:latin typeface="Garamond"/>
              </a:rPr>
              <a:t>DEA (Data Encryption Algorithm).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250920" y="18900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445" name="CustomShape 2"/>
          <p:cNvSpPr/>
          <p:nvPr/>
        </p:nvSpPr>
        <p:spPr>
          <a:xfrm>
            <a:off x="250920" y="1052640"/>
            <a:ext cx="8533800" cy="5151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D61353"/>
                </a:solidFill>
                <a:latin typeface="Arial"/>
              </a:rPr>
              <a:t>DES- </a:t>
            </a:r>
            <a:r>
              <a:rPr lang="en-US" sz="2000" b="1">
                <a:solidFill>
                  <a:srgbClr val="D61353"/>
                </a:solidFill>
                <a:latin typeface="Arial"/>
              </a:rPr>
              <a:t>Example of Symmetric Cryptosystem …</a:t>
            </a:r>
            <a:endParaRPr/>
          </a:p>
        </p:txBody>
      </p:sp>
      <p:sp>
        <p:nvSpPr>
          <p:cNvPr id="446" name="CustomShape 3"/>
          <p:cNvSpPr/>
          <p:nvPr/>
        </p:nvSpPr>
        <p:spPr>
          <a:xfrm>
            <a:off x="214200" y="1785960"/>
            <a:ext cx="8570520" cy="263664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000" b="1" dirty="0">
                <a:solidFill>
                  <a:srgbClr val="D61353"/>
                </a:solidFill>
                <a:latin typeface="Garamond"/>
              </a:rPr>
              <a:t>DES Utilizes </a:t>
            </a:r>
            <a:r>
              <a:rPr lang="en-US" sz="2000" b="1" dirty="0">
                <a:solidFill>
                  <a:srgbClr val="1E4C7C"/>
                </a:solidFill>
                <a:latin typeface="Garamond"/>
              </a:rPr>
              <a:t>block cipher, which means that during the encryption process, the plaintext is broken into fixed length blocks of 64 bits. </a:t>
            </a:r>
            <a:endParaRPr dirty="0"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000" b="1" dirty="0">
                <a:solidFill>
                  <a:srgbClr val="D61353"/>
                </a:solidFill>
                <a:latin typeface="Garamond"/>
              </a:rPr>
              <a:t>The key is 56 bits </a:t>
            </a:r>
            <a:r>
              <a:rPr lang="en-US" sz="2000" b="1" dirty="0">
                <a:solidFill>
                  <a:srgbClr val="1E4C7C"/>
                </a:solidFill>
                <a:latin typeface="Garamond"/>
              </a:rPr>
              <a:t>wide. 8-bit out of the total 64-bit block key is used for parity check (for example, if odd parity is used, each byte has an odd number of bits set to 1).</a:t>
            </a:r>
            <a:endParaRPr dirty="0"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000" b="1" dirty="0">
                <a:solidFill>
                  <a:srgbClr val="D61353"/>
                </a:solidFill>
                <a:latin typeface="Garamond"/>
              </a:rPr>
              <a:t> 56-bit key</a:t>
            </a:r>
            <a:r>
              <a:rPr lang="en-US" sz="2000" b="1" dirty="0">
                <a:solidFill>
                  <a:srgbClr val="1E4C7C"/>
                </a:solidFill>
                <a:latin typeface="Garamond"/>
              </a:rPr>
              <a:t> gives 2</a:t>
            </a:r>
            <a:r>
              <a:rPr lang="en-US" sz="2000" b="1" baseline="30000" dirty="0">
                <a:solidFill>
                  <a:srgbClr val="1E4C7C"/>
                </a:solidFill>
                <a:latin typeface="Garamond"/>
              </a:rPr>
              <a:t>56</a:t>
            </a:r>
            <a:r>
              <a:rPr lang="en-US" sz="2000" b="1" dirty="0">
                <a:solidFill>
                  <a:srgbClr val="1E4C7C"/>
                </a:solidFill>
                <a:latin typeface="Garamond"/>
              </a:rPr>
              <a:t> (</a:t>
            </a:r>
            <a:r>
              <a:rPr lang="en-US" sz="2000" b="1" dirty="0">
                <a:solidFill>
                  <a:srgbClr val="1E4C7C"/>
                </a:solidFill>
                <a:latin typeface="Symbol"/>
              </a:rPr>
              <a:t></a:t>
            </a:r>
            <a:r>
              <a:rPr lang="en-US" sz="2000" b="1" dirty="0">
                <a:solidFill>
                  <a:srgbClr val="1E4C7C"/>
                </a:solidFill>
                <a:latin typeface="Garamond"/>
              </a:rPr>
              <a:t> 7.2*10</a:t>
            </a:r>
            <a:r>
              <a:rPr lang="en-US" sz="2000" b="1" baseline="30000" dirty="0">
                <a:solidFill>
                  <a:srgbClr val="1E4C7C"/>
                </a:solidFill>
                <a:latin typeface="Garamond"/>
              </a:rPr>
              <a:t>16</a:t>
            </a:r>
            <a:r>
              <a:rPr lang="en-US" sz="2000" b="1" dirty="0">
                <a:solidFill>
                  <a:srgbClr val="1E4C7C"/>
                </a:solidFill>
                <a:latin typeface="Garamond"/>
              </a:rPr>
              <a:t>) possible key variations</a:t>
            </a:r>
            <a:endParaRPr dirty="0"/>
          </a:p>
        </p:txBody>
      </p:sp>
      <p:sp>
        <p:nvSpPr>
          <p:cNvPr id="447" name="CustomShape 4"/>
          <p:cNvSpPr/>
          <p:nvPr/>
        </p:nvSpPr>
        <p:spPr>
          <a:xfrm>
            <a:off x="214200" y="4500720"/>
            <a:ext cx="8570520" cy="227628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000" b="1" dirty="0">
                <a:solidFill>
                  <a:srgbClr val="C00000"/>
                </a:solidFill>
                <a:latin typeface="Garamond"/>
              </a:rPr>
              <a:t>DES algorithm </a:t>
            </a:r>
            <a:r>
              <a:rPr lang="en-US" sz="2000" b="1" dirty="0">
                <a:solidFill>
                  <a:srgbClr val="1E4C7C"/>
                </a:solidFill>
                <a:latin typeface="Garamond"/>
              </a:rPr>
              <a:t>involves carrying out </a:t>
            </a:r>
            <a:r>
              <a:rPr lang="en-US" sz="2000" b="1" dirty="0">
                <a:solidFill>
                  <a:srgbClr val="006600"/>
                </a:solidFill>
                <a:latin typeface="Garamond"/>
              </a:rPr>
              <a:t>combinations, substitutions </a:t>
            </a:r>
            <a:r>
              <a:rPr lang="en-US" sz="2000" b="1" dirty="0">
                <a:solidFill>
                  <a:srgbClr val="1E4C7C"/>
                </a:solidFill>
                <a:latin typeface="Garamond"/>
              </a:rPr>
              <a:t>and </a:t>
            </a:r>
            <a:r>
              <a:rPr lang="en-US" sz="2000" b="1" dirty="0">
                <a:solidFill>
                  <a:srgbClr val="006600"/>
                </a:solidFill>
                <a:latin typeface="Garamond"/>
              </a:rPr>
              <a:t>permutations</a:t>
            </a:r>
            <a:r>
              <a:rPr lang="en-US" sz="2000" b="1" dirty="0">
                <a:solidFill>
                  <a:srgbClr val="1E4C7C"/>
                </a:solidFill>
                <a:latin typeface="Garamond"/>
              </a:rPr>
              <a:t> between the text to be encrypted and the key, while making sure the operations can be performed in both directions </a:t>
            </a:r>
            <a:r>
              <a:rPr lang="en-US" sz="2000" b="1" dirty="0">
                <a:solidFill>
                  <a:srgbClr val="C00000"/>
                </a:solidFill>
                <a:latin typeface="Garamond"/>
              </a:rPr>
              <a:t>(for decryption)</a:t>
            </a:r>
            <a:r>
              <a:rPr lang="en-US" sz="2000" b="1" dirty="0">
                <a:solidFill>
                  <a:srgbClr val="1E4C7C"/>
                </a:solidFill>
                <a:latin typeface="Garamond"/>
              </a:rPr>
              <a:t>. </a:t>
            </a:r>
            <a:endParaRPr dirty="0"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000" b="1" dirty="0">
                <a:solidFill>
                  <a:srgbClr val="1E4C7C"/>
                </a:solidFill>
                <a:latin typeface="Garamond"/>
              </a:rPr>
              <a:t>The combination of </a:t>
            </a:r>
            <a:r>
              <a:rPr lang="en-US" sz="2000" b="1" dirty="0">
                <a:solidFill>
                  <a:srgbClr val="C00000"/>
                </a:solidFill>
                <a:latin typeface="Garamond"/>
              </a:rPr>
              <a:t>substitutions and permutations</a:t>
            </a:r>
            <a:r>
              <a:rPr lang="en-US" sz="2000" b="1" dirty="0">
                <a:solidFill>
                  <a:srgbClr val="1E4C7C"/>
                </a:solidFill>
                <a:latin typeface="Garamond"/>
              </a:rPr>
              <a:t> is called a </a:t>
            </a:r>
            <a:r>
              <a:rPr lang="en-US" sz="2000" b="1" dirty="0">
                <a:solidFill>
                  <a:srgbClr val="006600"/>
                </a:solidFill>
                <a:latin typeface="Garamond"/>
              </a:rPr>
              <a:t>product cipher</a:t>
            </a:r>
            <a:r>
              <a:rPr lang="en-US" sz="2000" b="1" dirty="0">
                <a:solidFill>
                  <a:srgbClr val="1E4C7C"/>
                </a:solidFill>
                <a:latin typeface="Garamond"/>
              </a:rPr>
              <a:t>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250920" y="18900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449" name="CustomShape 2"/>
          <p:cNvSpPr/>
          <p:nvPr/>
        </p:nvSpPr>
        <p:spPr>
          <a:xfrm>
            <a:off x="250920" y="1052640"/>
            <a:ext cx="8494200" cy="5151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D61353"/>
                </a:solidFill>
                <a:latin typeface="Arial"/>
              </a:rPr>
              <a:t>DES- </a:t>
            </a:r>
            <a:r>
              <a:rPr lang="en-US" sz="2000" b="1">
                <a:solidFill>
                  <a:srgbClr val="D61353"/>
                </a:solidFill>
                <a:latin typeface="Arial"/>
              </a:rPr>
              <a:t>Example of Symmetric Cryptosystem …</a:t>
            </a:r>
            <a:endParaRPr/>
          </a:p>
        </p:txBody>
      </p:sp>
      <p:sp>
        <p:nvSpPr>
          <p:cNvPr id="450" name="CustomShape 3"/>
          <p:cNvSpPr/>
          <p:nvPr/>
        </p:nvSpPr>
        <p:spPr>
          <a:xfrm>
            <a:off x="285840" y="2071800"/>
            <a:ext cx="8498880" cy="395784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200" b="1">
                <a:solidFill>
                  <a:srgbClr val="1E4C7C"/>
                </a:solidFill>
                <a:latin typeface="Garamond"/>
              </a:rPr>
              <a:t>DES was best suited for </a:t>
            </a:r>
            <a:r>
              <a:rPr lang="en-US" sz="2200" b="1">
                <a:solidFill>
                  <a:srgbClr val="D61353"/>
                </a:solidFill>
                <a:latin typeface="Garamond"/>
              </a:rPr>
              <a:t>implementation in hardware</a:t>
            </a:r>
            <a:r>
              <a:rPr lang="en-US" sz="2200" b="1">
                <a:solidFill>
                  <a:srgbClr val="1E4C7C"/>
                </a:solidFill>
                <a:latin typeface="Garamond"/>
              </a:rPr>
              <a:t>, probably to discourage implementations in software, which tend to be slow by comparison during that time. </a:t>
            </a:r>
            <a:endParaRPr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200" b="1">
                <a:solidFill>
                  <a:srgbClr val="1E4C7C"/>
                </a:solidFill>
                <a:latin typeface="Garamond"/>
              </a:rPr>
              <a:t>Modern computers are so fast that satisfactory </a:t>
            </a:r>
            <a:r>
              <a:rPr lang="en-US" sz="2200" b="1">
                <a:solidFill>
                  <a:srgbClr val="D61353"/>
                </a:solidFill>
                <a:latin typeface="Garamond"/>
              </a:rPr>
              <a:t>software implementations</a:t>
            </a:r>
            <a:r>
              <a:rPr lang="en-US" sz="2200" b="1">
                <a:solidFill>
                  <a:srgbClr val="1E4C7C"/>
                </a:solidFill>
                <a:latin typeface="Garamond"/>
              </a:rPr>
              <a:t> for DES are possible. </a:t>
            </a:r>
            <a:endParaRPr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200" b="1">
                <a:solidFill>
                  <a:srgbClr val="1E4C7C"/>
                </a:solidFill>
                <a:latin typeface="Garamond"/>
              </a:rPr>
              <a:t>DES is the </a:t>
            </a:r>
            <a:r>
              <a:rPr lang="en-US" sz="2200" b="1">
                <a:solidFill>
                  <a:srgbClr val="D61353"/>
                </a:solidFill>
                <a:latin typeface="Garamond"/>
              </a:rPr>
              <a:t>most widely used symmetric algorithm</a:t>
            </a:r>
            <a:r>
              <a:rPr lang="en-US" sz="2200" b="1">
                <a:solidFill>
                  <a:srgbClr val="1E4C7C"/>
                </a:solidFill>
                <a:latin typeface="Garamond"/>
              </a:rPr>
              <a:t> despite claims whether 56 bits is long enough to guarantee security. </a:t>
            </a:r>
            <a:endParaRPr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200" b="1">
                <a:solidFill>
                  <a:srgbClr val="1E4C7C"/>
                </a:solidFill>
                <a:latin typeface="Garamond"/>
              </a:rPr>
              <a:t>Using current technology, 56-bit key size is vulnerable to a </a:t>
            </a:r>
            <a:r>
              <a:rPr lang="en-US" sz="2200" b="1">
                <a:solidFill>
                  <a:srgbClr val="D61353"/>
                </a:solidFill>
                <a:latin typeface="Garamond"/>
              </a:rPr>
              <a:t>brute force attack</a:t>
            </a:r>
            <a:r>
              <a:rPr lang="en-US" sz="2200" b="1">
                <a:solidFill>
                  <a:srgbClr val="1E4C7C"/>
                </a:solidFill>
                <a:latin typeface="Garamond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250920" y="18900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452" name="CustomShape 2"/>
          <p:cNvSpPr/>
          <p:nvPr/>
        </p:nvSpPr>
        <p:spPr>
          <a:xfrm>
            <a:off x="250920" y="1052640"/>
            <a:ext cx="8494200" cy="5151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D61353"/>
                </a:solidFill>
                <a:latin typeface="Arial"/>
              </a:rPr>
              <a:t>DES- </a:t>
            </a:r>
            <a:r>
              <a:rPr lang="en-US" sz="2000" b="1">
                <a:solidFill>
                  <a:srgbClr val="D61353"/>
                </a:solidFill>
                <a:latin typeface="Arial"/>
              </a:rPr>
              <a:t>Example of Symmetric Cryptosystem …</a:t>
            </a:r>
            <a:endParaRPr/>
          </a:p>
        </p:txBody>
      </p:sp>
      <p:sp>
        <p:nvSpPr>
          <p:cNvPr id="453" name="CustomShape 3"/>
          <p:cNvSpPr/>
          <p:nvPr/>
        </p:nvSpPr>
        <p:spPr>
          <a:xfrm>
            <a:off x="285840" y="1714320"/>
            <a:ext cx="4860360" cy="489132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1400" b="1" dirty="0">
                <a:solidFill>
                  <a:srgbClr val="006600"/>
                </a:solidFill>
                <a:latin typeface="Garamond"/>
              </a:rPr>
              <a:t>DES Encryption </a:t>
            </a:r>
            <a:r>
              <a:rPr lang="en-US" sz="1400" b="1" dirty="0">
                <a:solidFill>
                  <a:srgbClr val="174A7C"/>
                </a:solidFill>
                <a:latin typeface="Garamond"/>
              </a:rPr>
              <a:t>starts with an initial permutation (IP) of the </a:t>
            </a:r>
            <a:r>
              <a:rPr lang="en-US" sz="1400" b="1" dirty="0">
                <a:solidFill>
                  <a:srgbClr val="FF0000"/>
                </a:solidFill>
                <a:latin typeface="Garamond"/>
              </a:rPr>
              <a:t>64 input bits</a:t>
            </a:r>
            <a:r>
              <a:rPr lang="en-US" sz="1400" b="1" dirty="0">
                <a:solidFill>
                  <a:srgbClr val="174A7C"/>
                </a:solidFill>
                <a:latin typeface="Garamond"/>
              </a:rPr>
              <a:t>. These bits are then divided into two 32-bit halves called </a:t>
            </a:r>
            <a:r>
              <a:rPr lang="en-US" sz="1400" b="1" dirty="0">
                <a:solidFill>
                  <a:srgbClr val="006600"/>
                </a:solidFill>
                <a:latin typeface="Garamond"/>
              </a:rPr>
              <a:t>L</a:t>
            </a:r>
            <a:r>
              <a:rPr lang="en-US" sz="1400" b="1" dirty="0">
                <a:solidFill>
                  <a:srgbClr val="174A7C"/>
                </a:solidFill>
                <a:latin typeface="Garamond"/>
              </a:rPr>
              <a:t> and </a:t>
            </a:r>
            <a:r>
              <a:rPr lang="en-US" sz="1400" b="1" dirty="0">
                <a:solidFill>
                  <a:srgbClr val="006600"/>
                </a:solidFill>
                <a:latin typeface="Garamond"/>
              </a:rPr>
              <a:t>R</a:t>
            </a:r>
            <a:r>
              <a:rPr lang="en-US" sz="1400" b="1" dirty="0">
                <a:solidFill>
                  <a:srgbClr val="174A7C"/>
                </a:solidFill>
                <a:latin typeface="Garamond"/>
              </a:rPr>
              <a:t>. The encryption then proceeds </a:t>
            </a:r>
            <a:r>
              <a:rPr lang="en-US" sz="1400" b="1" dirty="0">
                <a:solidFill>
                  <a:srgbClr val="C00000"/>
                </a:solidFill>
                <a:latin typeface="Garamond"/>
              </a:rPr>
              <a:t>through 16 rounds</a:t>
            </a:r>
            <a:r>
              <a:rPr lang="en-US" sz="1400" b="1" dirty="0">
                <a:solidFill>
                  <a:srgbClr val="174A7C"/>
                </a:solidFill>
                <a:latin typeface="Garamond"/>
              </a:rPr>
              <a:t>, each using the </a:t>
            </a:r>
            <a:r>
              <a:rPr lang="en-US" sz="1400" b="1" dirty="0">
                <a:solidFill>
                  <a:srgbClr val="006600"/>
                </a:solidFill>
                <a:latin typeface="Garamond"/>
              </a:rPr>
              <a:t>L</a:t>
            </a:r>
            <a:r>
              <a:rPr lang="en-US" sz="1400" b="1" dirty="0">
                <a:solidFill>
                  <a:srgbClr val="174A7C"/>
                </a:solidFill>
                <a:latin typeface="Garamond"/>
              </a:rPr>
              <a:t> and </a:t>
            </a:r>
            <a:r>
              <a:rPr lang="en-US" sz="1400" b="1" dirty="0">
                <a:solidFill>
                  <a:srgbClr val="006600"/>
                </a:solidFill>
                <a:latin typeface="Garamond"/>
              </a:rPr>
              <a:t>R</a:t>
            </a:r>
            <a:r>
              <a:rPr lang="en-US" sz="1400" b="1" dirty="0">
                <a:solidFill>
                  <a:srgbClr val="174A7C"/>
                </a:solidFill>
                <a:latin typeface="Garamond"/>
              </a:rPr>
              <a:t> parts, and a </a:t>
            </a:r>
            <a:r>
              <a:rPr lang="en-US" sz="1400" b="1" dirty="0" err="1">
                <a:solidFill>
                  <a:srgbClr val="174A7C"/>
                </a:solidFill>
                <a:latin typeface="Garamond"/>
              </a:rPr>
              <a:t>subkey</a:t>
            </a:r>
            <a:r>
              <a:rPr lang="en-US" sz="1400" b="1" dirty="0">
                <a:solidFill>
                  <a:srgbClr val="174A7C"/>
                </a:solidFill>
                <a:latin typeface="Garamond"/>
              </a:rPr>
              <a:t>. </a:t>
            </a:r>
            <a:endParaRPr dirty="0"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1400" b="1" dirty="0">
                <a:solidFill>
                  <a:srgbClr val="174A7C"/>
                </a:solidFill>
                <a:latin typeface="Garamond"/>
              </a:rPr>
              <a:t>The </a:t>
            </a:r>
            <a:r>
              <a:rPr lang="en-US" sz="1400" b="1" dirty="0">
                <a:solidFill>
                  <a:srgbClr val="006600"/>
                </a:solidFill>
                <a:latin typeface="Garamond"/>
              </a:rPr>
              <a:t>R</a:t>
            </a:r>
            <a:r>
              <a:rPr lang="en-US" sz="1400" b="1" dirty="0">
                <a:solidFill>
                  <a:srgbClr val="174A7C"/>
                </a:solidFill>
                <a:latin typeface="Garamond"/>
              </a:rPr>
              <a:t> and </a:t>
            </a:r>
            <a:r>
              <a:rPr lang="en-US" sz="1400" b="1" dirty="0" err="1">
                <a:solidFill>
                  <a:srgbClr val="174A7C"/>
                </a:solidFill>
                <a:latin typeface="Garamond"/>
              </a:rPr>
              <a:t>subkeys</a:t>
            </a:r>
            <a:r>
              <a:rPr lang="en-US" sz="1400" b="1" dirty="0">
                <a:solidFill>
                  <a:srgbClr val="174A7C"/>
                </a:solidFill>
                <a:latin typeface="Garamond"/>
              </a:rPr>
              <a:t> are processed in the so called </a:t>
            </a:r>
            <a:r>
              <a:rPr lang="en-US" sz="1400" b="1" i="1" dirty="0">
                <a:solidFill>
                  <a:srgbClr val="174A7C"/>
                </a:solidFill>
                <a:latin typeface="Garamond"/>
              </a:rPr>
              <a:t>f-</a:t>
            </a:r>
            <a:r>
              <a:rPr lang="en-US" sz="1400" b="1" dirty="0">
                <a:solidFill>
                  <a:srgbClr val="174A7C"/>
                </a:solidFill>
                <a:latin typeface="Garamond"/>
              </a:rPr>
              <a:t>function, and exclusive-or of the output of the </a:t>
            </a:r>
            <a:r>
              <a:rPr lang="en-US" sz="1400" b="1" i="1" dirty="0">
                <a:solidFill>
                  <a:srgbClr val="174A7C"/>
                </a:solidFill>
                <a:latin typeface="Garamond"/>
              </a:rPr>
              <a:t>f-</a:t>
            </a:r>
            <a:r>
              <a:rPr lang="en-US" sz="1400" b="1" dirty="0">
                <a:solidFill>
                  <a:srgbClr val="174A7C"/>
                </a:solidFill>
                <a:latin typeface="Garamond"/>
              </a:rPr>
              <a:t>function with the existing </a:t>
            </a:r>
            <a:r>
              <a:rPr lang="en-US" sz="1400" b="1" dirty="0">
                <a:solidFill>
                  <a:srgbClr val="006600"/>
                </a:solidFill>
                <a:latin typeface="Garamond"/>
              </a:rPr>
              <a:t>L</a:t>
            </a:r>
            <a:r>
              <a:rPr lang="en-US" sz="1400" b="1" dirty="0">
                <a:solidFill>
                  <a:srgbClr val="174A7C"/>
                </a:solidFill>
                <a:latin typeface="Garamond"/>
              </a:rPr>
              <a:t> part to create the new </a:t>
            </a:r>
            <a:r>
              <a:rPr lang="en-US" sz="1400" b="1" dirty="0">
                <a:solidFill>
                  <a:srgbClr val="006600"/>
                </a:solidFill>
                <a:latin typeface="Garamond"/>
              </a:rPr>
              <a:t>R</a:t>
            </a:r>
            <a:r>
              <a:rPr lang="en-US" sz="1400" b="1" dirty="0">
                <a:solidFill>
                  <a:srgbClr val="174A7C"/>
                </a:solidFill>
                <a:latin typeface="Garamond"/>
              </a:rPr>
              <a:t> part. The new </a:t>
            </a:r>
            <a:r>
              <a:rPr lang="en-US" sz="1400" b="1" dirty="0">
                <a:solidFill>
                  <a:srgbClr val="006600"/>
                </a:solidFill>
                <a:latin typeface="Garamond"/>
              </a:rPr>
              <a:t>L</a:t>
            </a:r>
            <a:r>
              <a:rPr lang="en-US" sz="1400" b="1" dirty="0">
                <a:solidFill>
                  <a:srgbClr val="174A7C"/>
                </a:solidFill>
                <a:latin typeface="Garamond"/>
              </a:rPr>
              <a:t> part is simply a copy of the incoming </a:t>
            </a:r>
            <a:r>
              <a:rPr lang="en-US" sz="1400" b="1" dirty="0">
                <a:solidFill>
                  <a:srgbClr val="006600"/>
                </a:solidFill>
                <a:latin typeface="Garamond"/>
              </a:rPr>
              <a:t>R</a:t>
            </a:r>
            <a:r>
              <a:rPr lang="en-US" sz="1400" b="1" dirty="0">
                <a:solidFill>
                  <a:srgbClr val="174A7C"/>
                </a:solidFill>
                <a:latin typeface="Garamond"/>
              </a:rPr>
              <a:t> part. </a:t>
            </a:r>
            <a:endParaRPr dirty="0"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1400" b="1" dirty="0">
                <a:solidFill>
                  <a:srgbClr val="174A7C"/>
                </a:solidFill>
                <a:latin typeface="Garamond"/>
              </a:rPr>
              <a:t>In the final round, the</a:t>
            </a:r>
            <a:r>
              <a:rPr lang="en-US" sz="1400" b="1" dirty="0">
                <a:solidFill>
                  <a:srgbClr val="006600"/>
                </a:solidFill>
                <a:latin typeface="Garamond"/>
              </a:rPr>
              <a:t> L </a:t>
            </a:r>
            <a:r>
              <a:rPr lang="en-US" sz="1400" b="1" dirty="0">
                <a:solidFill>
                  <a:srgbClr val="174A7C"/>
                </a:solidFill>
                <a:latin typeface="Garamond"/>
              </a:rPr>
              <a:t>and </a:t>
            </a:r>
            <a:r>
              <a:rPr lang="en-US" sz="1400" b="1" dirty="0">
                <a:solidFill>
                  <a:srgbClr val="006600"/>
                </a:solidFill>
                <a:latin typeface="Garamond"/>
              </a:rPr>
              <a:t>R</a:t>
            </a:r>
            <a:r>
              <a:rPr lang="en-US" sz="1400" b="1" dirty="0">
                <a:solidFill>
                  <a:srgbClr val="174A7C"/>
                </a:solidFill>
                <a:latin typeface="Garamond"/>
              </a:rPr>
              <a:t> parts are swapped once more before the final permutation (FP) producing the </a:t>
            </a:r>
            <a:r>
              <a:rPr lang="en-US" sz="1400" b="1" dirty="0">
                <a:solidFill>
                  <a:srgbClr val="FF0000"/>
                </a:solidFill>
                <a:latin typeface="Garamond"/>
              </a:rPr>
              <a:t>64 bits</a:t>
            </a:r>
            <a:r>
              <a:rPr lang="en-US" sz="1400" b="1" dirty="0">
                <a:solidFill>
                  <a:srgbClr val="174A7C"/>
                </a:solidFill>
                <a:latin typeface="Garamond"/>
              </a:rPr>
              <a:t> output block. </a:t>
            </a:r>
            <a:endParaRPr dirty="0"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1400" b="1" dirty="0">
                <a:solidFill>
                  <a:srgbClr val="006600"/>
                </a:solidFill>
                <a:latin typeface="Garamond"/>
              </a:rPr>
              <a:t>Decryption</a:t>
            </a:r>
            <a:r>
              <a:rPr lang="en-US" sz="1400" b="1" dirty="0">
                <a:solidFill>
                  <a:srgbClr val="174A7C"/>
                </a:solidFill>
                <a:latin typeface="Garamond"/>
              </a:rPr>
              <a:t> is identical to </a:t>
            </a:r>
            <a:r>
              <a:rPr lang="en-US" sz="1400" b="1" dirty="0">
                <a:solidFill>
                  <a:srgbClr val="006600"/>
                </a:solidFill>
                <a:latin typeface="Garamond"/>
              </a:rPr>
              <a:t>encryption</a:t>
            </a:r>
            <a:r>
              <a:rPr lang="en-US" sz="1400" b="1" dirty="0">
                <a:solidFill>
                  <a:srgbClr val="174A7C"/>
                </a:solidFill>
                <a:latin typeface="Garamond"/>
              </a:rPr>
              <a:t>, except that the </a:t>
            </a:r>
            <a:r>
              <a:rPr lang="en-US" sz="1400" b="1" dirty="0" err="1">
                <a:solidFill>
                  <a:srgbClr val="174A7C"/>
                </a:solidFill>
                <a:latin typeface="Garamond"/>
              </a:rPr>
              <a:t>subkeys</a:t>
            </a:r>
            <a:r>
              <a:rPr lang="en-US" sz="1400" b="1" dirty="0">
                <a:solidFill>
                  <a:srgbClr val="174A7C"/>
                </a:solidFill>
                <a:latin typeface="Garamond"/>
              </a:rPr>
              <a:t> are used in the opposite order. That is, </a:t>
            </a:r>
            <a:r>
              <a:rPr lang="en-US" sz="1400" b="1" dirty="0" err="1">
                <a:solidFill>
                  <a:srgbClr val="174A7C"/>
                </a:solidFill>
                <a:latin typeface="Garamond"/>
              </a:rPr>
              <a:t>subkey</a:t>
            </a:r>
            <a:r>
              <a:rPr lang="en-US" sz="1400" b="1" dirty="0">
                <a:solidFill>
                  <a:srgbClr val="174A7C"/>
                </a:solidFill>
                <a:latin typeface="Garamond"/>
              </a:rPr>
              <a:t> 16 is used in round 1, </a:t>
            </a:r>
            <a:r>
              <a:rPr lang="en-US" sz="1400" b="1" dirty="0" err="1">
                <a:solidFill>
                  <a:srgbClr val="174A7C"/>
                </a:solidFill>
                <a:latin typeface="Garamond"/>
              </a:rPr>
              <a:t>subkey</a:t>
            </a:r>
            <a:r>
              <a:rPr lang="en-US" sz="1400" b="1" dirty="0">
                <a:solidFill>
                  <a:srgbClr val="174A7C"/>
                </a:solidFill>
                <a:latin typeface="Garamond"/>
              </a:rPr>
              <a:t> 15 is used in round 2, etc., ending with </a:t>
            </a:r>
            <a:r>
              <a:rPr lang="en-US" sz="1400" b="1" dirty="0" err="1">
                <a:solidFill>
                  <a:srgbClr val="174A7C"/>
                </a:solidFill>
                <a:latin typeface="Garamond"/>
              </a:rPr>
              <a:t>subkey</a:t>
            </a:r>
            <a:r>
              <a:rPr lang="en-US" sz="1400" b="1" dirty="0">
                <a:solidFill>
                  <a:srgbClr val="174A7C"/>
                </a:solidFill>
                <a:latin typeface="Garamond"/>
              </a:rPr>
              <a:t> 1 being used in round 16. </a:t>
            </a:r>
            <a:endParaRPr dirty="0"/>
          </a:p>
        </p:txBody>
      </p:sp>
      <p:sp>
        <p:nvSpPr>
          <p:cNvPr id="454" name="CustomShape 4"/>
          <p:cNvSpPr/>
          <p:nvPr/>
        </p:nvSpPr>
        <p:spPr>
          <a:xfrm>
            <a:off x="5292000" y="6488280"/>
            <a:ext cx="3669120" cy="30168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>
                <a:solidFill>
                  <a:srgbClr val="D61353"/>
                </a:solidFill>
                <a:latin typeface="Garamond"/>
              </a:rPr>
              <a:t>   Structure of DES Algorithm</a:t>
            </a:r>
            <a:endParaRPr/>
          </a:p>
        </p:txBody>
      </p:sp>
      <p:pic>
        <p:nvPicPr>
          <p:cNvPr id="455" name="Picture 45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12080" y="1567800"/>
            <a:ext cx="3931920" cy="483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freeze">
                      <p:stCondLst>
                        <p:cond delay="indefinite"/>
                      </p:stCondLst>
                      <p:childTnLst>
                        <p:par>
                          <p:cTn id="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freeze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250920" y="18900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457" name="CustomShape 2"/>
          <p:cNvSpPr/>
          <p:nvPr/>
        </p:nvSpPr>
        <p:spPr>
          <a:xfrm>
            <a:off x="250920" y="1052640"/>
            <a:ext cx="8494200" cy="5151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D61353"/>
                </a:solidFill>
                <a:latin typeface="Arial"/>
              </a:rPr>
              <a:t>DES- </a:t>
            </a:r>
            <a:r>
              <a:rPr lang="en-US" sz="2000" b="1">
                <a:solidFill>
                  <a:srgbClr val="D61353"/>
                </a:solidFill>
                <a:latin typeface="Arial"/>
              </a:rPr>
              <a:t>Example of Symmetric Cryptosystem …</a:t>
            </a:r>
            <a:endParaRPr/>
          </a:p>
        </p:txBody>
      </p:sp>
      <p:sp>
        <p:nvSpPr>
          <p:cNvPr id="458" name="CustomShape 3"/>
          <p:cNvSpPr/>
          <p:nvPr/>
        </p:nvSpPr>
        <p:spPr>
          <a:xfrm>
            <a:off x="250920" y="1682280"/>
            <a:ext cx="3886920" cy="504720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1600" b="1">
                <a:solidFill>
                  <a:srgbClr val="006600"/>
                </a:solidFill>
                <a:latin typeface="Garamond"/>
              </a:rPr>
              <a:t>The </a:t>
            </a:r>
            <a:r>
              <a:rPr lang="en-US" sz="1600" b="1" i="1">
                <a:solidFill>
                  <a:srgbClr val="006600"/>
                </a:solidFill>
                <a:latin typeface="Garamond"/>
              </a:rPr>
              <a:t>f</a:t>
            </a:r>
            <a:r>
              <a:rPr lang="en-US" sz="1600" b="1">
                <a:solidFill>
                  <a:srgbClr val="006600"/>
                </a:solidFill>
                <a:latin typeface="Garamond"/>
              </a:rPr>
              <a:t>-function </a:t>
            </a:r>
            <a:r>
              <a:rPr lang="en-US" sz="1600" b="1">
                <a:solidFill>
                  <a:srgbClr val="174A7C"/>
                </a:solidFill>
                <a:latin typeface="Garamond"/>
              </a:rPr>
              <a:t>mixes the bits of the R portion using the </a:t>
            </a:r>
            <a:r>
              <a:rPr lang="en-US" sz="1600" b="1">
                <a:solidFill>
                  <a:srgbClr val="006600"/>
                </a:solidFill>
                <a:latin typeface="Garamond"/>
              </a:rPr>
              <a:t>Subkey</a:t>
            </a:r>
            <a:r>
              <a:rPr lang="en-US" sz="1600" b="1">
                <a:solidFill>
                  <a:srgbClr val="174A7C"/>
                </a:solidFill>
                <a:latin typeface="Garamond"/>
              </a:rPr>
              <a:t> for the current round. First the 32-bit R value is expanded to 48-bits using a permutation </a:t>
            </a:r>
            <a:r>
              <a:rPr lang="en-US" sz="1600" b="1">
                <a:solidFill>
                  <a:srgbClr val="006600"/>
                </a:solidFill>
                <a:latin typeface="Garamond"/>
              </a:rPr>
              <a:t>E</a:t>
            </a:r>
            <a:r>
              <a:rPr lang="en-US" sz="1600" b="1">
                <a:solidFill>
                  <a:srgbClr val="174A7C"/>
                </a:solidFill>
                <a:latin typeface="Garamond"/>
              </a:rPr>
              <a:t>. That value is then exclusive-or'ed with the subkey. </a:t>
            </a:r>
            <a:endParaRPr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1600" b="1">
                <a:solidFill>
                  <a:srgbClr val="174A7C"/>
                </a:solidFill>
                <a:latin typeface="Garamond"/>
              </a:rPr>
              <a:t>The 48-bits are then divided into </a:t>
            </a:r>
            <a:r>
              <a:rPr lang="en-US" sz="1600" b="1">
                <a:solidFill>
                  <a:srgbClr val="FF0000"/>
                </a:solidFill>
                <a:latin typeface="Garamond"/>
              </a:rPr>
              <a:t>eight</a:t>
            </a:r>
            <a:r>
              <a:rPr lang="en-US" sz="1600" b="1">
                <a:solidFill>
                  <a:srgbClr val="174A7C"/>
                </a:solidFill>
                <a:latin typeface="Garamond"/>
              </a:rPr>
              <a:t> 6-bit chunks, each of which is fed into an </a:t>
            </a:r>
            <a:r>
              <a:rPr lang="en-US" sz="1600" b="1">
                <a:solidFill>
                  <a:srgbClr val="006600"/>
                </a:solidFill>
                <a:latin typeface="Garamond"/>
              </a:rPr>
              <a:t>S-Box</a:t>
            </a:r>
            <a:r>
              <a:rPr lang="en-US" sz="1600" b="1">
                <a:solidFill>
                  <a:srgbClr val="174A7C"/>
                </a:solidFill>
                <a:latin typeface="Garamond"/>
              </a:rPr>
              <a:t> that mixes the bits and produces a </a:t>
            </a:r>
            <a:r>
              <a:rPr lang="en-US" sz="1600" b="1">
                <a:solidFill>
                  <a:srgbClr val="006600"/>
                </a:solidFill>
                <a:latin typeface="Garamond"/>
              </a:rPr>
              <a:t>4-bit </a:t>
            </a:r>
            <a:r>
              <a:rPr lang="en-US" sz="1600" b="1">
                <a:solidFill>
                  <a:srgbClr val="174A7C"/>
                </a:solidFill>
                <a:latin typeface="Garamond"/>
              </a:rPr>
              <a:t>output. </a:t>
            </a:r>
            <a:r>
              <a:rPr lang="en-US" sz="1600" b="1">
                <a:solidFill>
                  <a:srgbClr val="C00000"/>
                </a:solidFill>
                <a:latin typeface="Garamond"/>
              </a:rPr>
              <a:t>A little bit funny operation here!!</a:t>
            </a:r>
            <a:endParaRPr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1600" b="1">
                <a:solidFill>
                  <a:srgbClr val="174A7C"/>
                </a:solidFill>
                <a:latin typeface="Garamond"/>
              </a:rPr>
              <a:t>Those</a:t>
            </a:r>
            <a:r>
              <a:rPr lang="en-US" sz="1600" b="1">
                <a:solidFill>
                  <a:srgbClr val="006600"/>
                </a:solidFill>
                <a:latin typeface="Garamond"/>
              </a:rPr>
              <a:t> </a:t>
            </a:r>
            <a:r>
              <a:rPr lang="en-US" sz="1600" b="1">
                <a:solidFill>
                  <a:srgbClr val="FF0000"/>
                </a:solidFill>
                <a:latin typeface="Garamond"/>
              </a:rPr>
              <a:t>eight</a:t>
            </a:r>
            <a:r>
              <a:rPr lang="en-US" sz="1600" b="1">
                <a:solidFill>
                  <a:srgbClr val="006600"/>
                </a:solidFill>
                <a:latin typeface="Garamond"/>
              </a:rPr>
              <a:t> 4-bit </a:t>
            </a:r>
            <a:r>
              <a:rPr lang="en-US" sz="1600" b="1">
                <a:solidFill>
                  <a:srgbClr val="174A7C"/>
                </a:solidFill>
                <a:latin typeface="Garamond"/>
              </a:rPr>
              <a:t>outputs are combined into a 32-bit value, and permuted once again to give the output of the </a:t>
            </a:r>
            <a:r>
              <a:rPr lang="en-US" sz="1600" b="1" i="1">
                <a:solidFill>
                  <a:srgbClr val="006600"/>
                </a:solidFill>
                <a:latin typeface="Garamond"/>
              </a:rPr>
              <a:t>f</a:t>
            </a:r>
            <a:r>
              <a:rPr lang="en-US" sz="1600" b="1">
                <a:solidFill>
                  <a:srgbClr val="006600"/>
                </a:solidFill>
                <a:latin typeface="Garamond"/>
              </a:rPr>
              <a:t>-function</a:t>
            </a:r>
            <a:r>
              <a:rPr lang="en-US" sz="1600" b="1">
                <a:solidFill>
                  <a:srgbClr val="174A7C"/>
                </a:solidFill>
                <a:latin typeface="Garamond"/>
              </a:rPr>
              <a:t>. </a:t>
            </a:r>
            <a:endParaRPr/>
          </a:p>
        </p:txBody>
      </p:sp>
      <p:sp>
        <p:nvSpPr>
          <p:cNvPr id="459" name="CustomShape 4"/>
          <p:cNvSpPr/>
          <p:nvPr/>
        </p:nvSpPr>
        <p:spPr>
          <a:xfrm>
            <a:off x="4284000" y="6519600"/>
            <a:ext cx="4534200" cy="33192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>
                <a:solidFill>
                  <a:srgbClr val="D61353"/>
                </a:solidFill>
                <a:latin typeface="Arial"/>
              </a:rPr>
              <a:t>DES- Algorithm, the </a:t>
            </a:r>
            <a:r>
              <a:rPr lang="en-US" sz="1600" b="1" i="1">
                <a:solidFill>
                  <a:srgbClr val="D61353"/>
                </a:solidFill>
                <a:latin typeface="Arial"/>
              </a:rPr>
              <a:t>f</a:t>
            </a:r>
            <a:r>
              <a:rPr lang="en-US" sz="1600" b="1">
                <a:solidFill>
                  <a:srgbClr val="D61353"/>
                </a:solidFill>
                <a:latin typeface="Arial"/>
              </a:rPr>
              <a:t>-function</a:t>
            </a:r>
            <a:endParaRPr/>
          </a:p>
        </p:txBody>
      </p:sp>
      <p:pic>
        <p:nvPicPr>
          <p:cNvPr id="460" name="Picture 45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97680" y="1645920"/>
            <a:ext cx="4830840" cy="4754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CustomShape 1"/>
          <p:cNvSpPr/>
          <p:nvPr/>
        </p:nvSpPr>
        <p:spPr>
          <a:xfrm>
            <a:off x="250920" y="18900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500" name="CustomShape 2"/>
          <p:cNvSpPr/>
          <p:nvPr/>
        </p:nvSpPr>
        <p:spPr>
          <a:xfrm>
            <a:off x="250920" y="1052640"/>
            <a:ext cx="8494200" cy="45432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D61353"/>
                </a:solidFill>
                <a:latin typeface="Arial"/>
              </a:rPr>
              <a:t>DES - Attacks</a:t>
            </a:r>
            <a:endParaRPr/>
          </a:p>
        </p:txBody>
      </p:sp>
      <p:sp>
        <p:nvSpPr>
          <p:cNvPr id="501" name="CustomShape 3"/>
          <p:cNvSpPr/>
          <p:nvPr/>
        </p:nvSpPr>
        <p:spPr>
          <a:xfrm>
            <a:off x="214200" y="1643040"/>
            <a:ext cx="8494200" cy="454824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b="1">
                <a:solidFill>
                  <a:srgbClr val="006600"/>
                </a:solidFill>
                <a:latin typeface="Garamond"/>
              </a:rPr>
              <a:t>Cracking: T</a:t>
            </a:r>
            <a:r>
              <a:rPr lang="en-US" b="1">
                <a:solidFill>
                  <a:srgbClr val="174A7C"/>
                </a:solidFill>
                <a:latin typeface="Garamond"/>
              </a:rPr>
              <a:t>he most basic method of attack for any cypher is </a:t>
            </a:r>
            <a:r>
              <a:rPr lang="en-US" b="1" u="sng">
                <a:solidFill>
                  <a:srgbClr val="D61353"/>
                </a:solidFill>
                <a:latin typeface="Garamond"/>
              </a:rPr>
              <a:t>brute force</a:t>
            </a:r>
            <a:r>
              <a:rPr lang="en-US" b="1">
                <a:solidFill>
                  <a:srgbClr val="174A7C"/>
                </a:solidFill>
                <a:latin typeface="Garamond"/>
              </a:rPr>
              <a:t> - trying every possible key in turn. </a:t>
            </a:r>
            <a:endParaRPr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b="1">
                <a:solidFill>
                  <a:srgbClr val="174A7C"/>
                </a:solidFill>
                <a:latin typeface="Garamond"/>
              </a:rPr>
              <a:t>The </a:t>
            </a:r>
            <a:r>
              <a:rPr lang="en-US" b="1" u="sng">
                <a:solidFill>
                  <a:srgbClr val="D61353"/>
                </a:solidFill>
                <a:latin typeface="Garamond"/>
              </a:rPr>
              <a:t>length of the key</a:t>
            </a:r>
            <a:r>
              <a:rPr lang="en-US" b="1">
                <a:solidFill>
                  <a:srgbClr val="174A7C"/>
                </a:solidFill>
                <a:latin typeface="Garamond"/>
              </a:rPr>
              <a:t> determines the number of possible keys, and hence the feasibility of the approach. </a:t>
            </a:r>
            <a:endParaRPr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b="1">
                <a:solidFill>
                  <a:srgbClr val="174A7C"/>
                </a:solidFill>
                <a:latin typeface="Garamond"/>
              </a:rPr>
              <a:t>DES is not adequate with this regard due to its key size </a:t>
            </a:r>
            <a:endParaRPr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b="1">
                <a:solidFill>
                  <a:srgbClr val="174A7C"/>
                </a:solidFill>
                <a:latin typeface="Garamond"/>
              </a:rPr>
              <a:t>In academia, various proposals for a </a:t>
            </a:r>
            <a:r>
              <a:rPr lang="en-US" b="1">
                <a:solidFill>
                  <a:srgbClr val="006600"/>
                </a:solidFill>
                <a:latin typeface="Garamond"/>
              </a:rPr>
              <a:t>DES-cracking machine </a:t>
            </a:r>
            <a:r>
              <a:rPr lang="en-US" b="1">
                <a:solidFill>
                  <a:srgbClr val="174A7C"/>
                </a:solidFill>
                <a:latin typeface="Garamond"/>
              </a:rPr>
              <a:t>were advanced. </a:t>
            </a:r>
            <a:endParaRPr/>
          </a:p>
          <a:p>
            <a:pPr lvl="1" algn="just">
              <a:lnSpc>
                <a:spcPct val="100000"/>
              </a:lnSpc>
              <a:buBlip>
                <a:blip r:embed="rId3"/>
              </a:buBlip>
            </a:pPr>
            <a:r>
              <a:rPr lang="en-US" b="1">
                <a:solidFill>
                  <a:srgbClr val="174A7C"/>
                </a:solidFill>
                <a:latin typeface="Garamond"/>
              </a:rPr>
              <a:t>In 1977, Diffie and Hellman proposed a machine costing an estimated US$20 million which could find a DES key in a single day. </a:t>
            </a:r>
            <a:endParaRPr/>
          </a:p>
          <a:p>
            <a:pPr lvl="1" algn="just">
              <a:lnSpc>
                <a:spcPct val="100000"/>
              </a:lnSpc>
              <a:buBlip>
                <a:blip r:embed="rId3"/>
              </a:buBlip>
            </a:pPr>
            <a:r>
              <a:rPr lang="en-US" b="1">
                <a:solidFill>
                  <a:srgbClr val="174A7C"/>
                </a:solidFill>
                <a:latin typeface="Garamond"/>
              </a:rPr>
              <a:t>By 1993, Wiener had proposed a key-search machine costing US$1 million which would find a key within 7 hours.</a:t>
            </a:r>
            <a:endParaRPr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b="1">
                <a:solidFill>
                  <a:srgbClr val="174A7C"/>
                </a:solidFill>
                <a:latin typeface="Garamond"/>
              </a:rPr>
              <a:t>However, </a:t>
            </a:r>
            <a:r>
              <a:rPr lang="en-US" b="1">
                <a:solidFill>
                  <a:srgbClr val="006600"/>
                </a:solidFill>
                <a:latin typeface="Garamond"/>
              </a:rPr>
              <a:t>none</a:t>
            </a:r>
            <a:r>
              <a:rPr lang="en-US" b="1">
                <a:solidFill>
                  <a:srgbClr val="174A7C"/>
                </a:solidFill>
                <a:latin typeface="Garamond"/>
              </a:rPr>
              <a:t> of these early proposals were ever </a:t>
            </a:r>
            <a:r>
              <a:rPr lang="en-US" b="1">
                <a:solidFill>
                  <a:srgbClr val="006600"/>
                </a:solidFill>
                <a:latin typeface="Garamond"/>
              </a:rPr>
              <a:t>implemented</a:t>
            </a:r>
            <a:r>
              <a:rPr lang="en-US" b="1">
                <a:solidFill>
                  <a:srgbClr val="174A7C"/>
                </a:solidFill>
                <a:latin typeface="Garamond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CustomShape 1"/>
          <p:cNvSpPr/>
          <p:nvPr/>
        </p:nvSpPr>
        <p:spPr>
          <a:xfrm>
            <a:off x="250920" y="18900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503" name="CustomShape 2"/>
          <p:cNvSpPr/>
          <p:nvPr/>
        </p:nvSpPr>
        <p:spPr>
          <a:xfrm>
            <a:off x="250920" y="1052640"/>
            <a:ext cx="8494200" cy="45432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D61353"/>
                </a:solidFill>
                <a:latin typeface="Arial"/>
              </a:rPr>
              <a:t>DES – Attacks …</a:t>
            </a:r>
            <a:endParaRPr/>
          </a:p>
        </p:txBody>
      </p:sp>
      <p:sp>
        <p:nvSpPr>
          <p:cNvPr id="504" name="CustomShape 3"/>
          <p:cNvSpPr/>
          <p:nvPr/>
        </p:nvSpPr>
        <p:spPr>
          <a:xfrm>
            <a:off x="250920" y="1773360"/>
            <a:ext cx="8494200" cy="471780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000" b="1">
                <a:solidFill>
                  <a:srgbClr val="174A7C"/>
                </a:solidFill>
                <a:latin typeface="Garamond"/>
              </a:rPr>
              <a:t>The</a:t>
            </a:r>
            <a:r>
              <a:rPr lang="en-US" sz="2000" b="1">
                <a:solidFill>
                  <a:srgbClr val="006600"/>
                </a:solidFill>
                <a:latin typeface="Garamond"/>
              </a:rPr>
              <a:t> vulnerability </a:t>
            </a:r>
            <a:r>
              <a:rPr lang="en-US" sz="2000" b="1">
                <a:solidFill>
                  <a:srgbClr val="174A7C"/>
                </a:solidFill>
                <a:latin typeface="Garamond"/>
              </a:rPr>
              <a:t>of DES was practically demonstrated in 1997, where </a:t>
            </a:r>
            <a:r>
              <a:rPr lang="en-US" sz="2000" b="1" u="sng">
                <a:solidFill>
                  <a:srgbClr val="D61353"/>
                </a:solidFill>
                <a:latin typeface="Garamond"/>
              </a:rPr>
              <a:t>RSA Security</a:t>
            </a:r>
            <a:r>
              <a:rPr lang="en-US" sz="2000" b="1">
                <a:solidFill>
                  <a:srgbClr val="174A7C"/>
                </a:solidFill>
                <a:latin typeface="Garamond"/>
              </a:rPr>
              <a:t> sponsored a series of contests, offering a $10,000 prize to the first team that broke a message encrypted with DES for the contest. That contest was won by the </a:t>
            </a:r>
            <a:r>
              <a:rPr lang="en-US" sz="2000" b="1" u="sng">
                <a:solidFill>
                  <a:srgbClr val="D61353"/>
                </a:solidFill>
                <a:latin typeface="Garamond"/>
              </a:rPr>
              <a:t>DESCHALL Project</a:t>
            </a:r>
            <a:r>
              <a:rPr lang="en-US" sz="2000" b="1">
                <a:solidFill>
                  <a:srgbClr val="174A7C"/>
                </a:solidFill>
                <a:latin typeface="Garamond"/>
              </a:rPr>
              <a:t>, led by Rocke Verser, </a:t>
            </a:r>
            <a:r>
              <a:rPr lang="en-US" sz="2000" b="1" u="sng">
                <a:solidFill>
                  <a:srgbClr val="D61353"/>
                </a:solidFill>
                <a:latin typeface="Garamond"/>
              </a:rPr>
              <a:t>Matt Curtin</a:t>
            </a:r>
            <a:r>
              <a:rPr lang="en-US" sz="2000" b="1">
                <a:solidFill>
                  <a:srgbClr val="174A7C"/>
                </a:solidFill>
                <a:latin typeface="Garamond"/>
              </a:rPr>
              <a:t>, and Justin Dolske, using idle cycles of thousands of computers across the Internet. </a:t>
            </a:r>
            <a:endParaRPr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000" b="1">
                <a:solidFill>
                  <a:srgbClr val="174A7C"/>
                </a:solidFill>
                <a:latin typeface="Garamond"/>
              </a:rPr>
              <a:t>The feasibility of cracking DES quickly was demonstrated in 1998 when a custom DES-cracker was built by the </a:t>
            </a:r>
            <a:r>
              <a:rPr lang="en-US" sz="2000" b="1" u="sng">
                <a:solidFill>
                  <a:srgbClr val="D61353"/>
                </a:solidFill>
                <a:latin typeface="Garamond"/>
              </a:rPr>
              <a:t>Electronic Frontier Foundation</a:t>
            </a:r>
            <a:r>
              <a:rPr lang="en-US" sz="2000" b="1">
                <a:solidFill>
                  <a:srgbClr val="174A7C"/>
                </a:solidFill>
                <a:latin typeface="Garamond"/>
              </a:rPr>
              <a:t> (EFF), a cyberspace civil rights group, at the cost of approximately US$250,000. Their motivation was to show that DES was breakable in practice as well as in theory.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250920" y="18900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506" name="CustomShape 2"/>
          <p:cNvSpPr/>
          <p:nvPr/>
        </p:nvSpPr>
        <p:spPr>
          <a:xfrm>
            <a:off x="250920" y="1052640"/>
            <a:ext cx="8494200" cy="45432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D61353"/>
                </a:solidFill>
                <a:latin typeface="Arial"/>
              </a:rPr>
              <a:t>DES-  – Attacks …</a:t>
            </a:r>
            <a:endParaRPr/>
          </a:p>
        </p:txBody>
      </p:sp>
      <p:pic>
        <p:nvPicPr>
          <p:cNvPr id="507" name="Picture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5840" y="1643040"/>
            <a:ext cx="3783960" cy="4712760"/>
          </a:xfrm>
          <a:prstGeom prst="rect">
            <a:avLst/>
          </a:prstGeom>
          <a:ln w="9360">
            <a:noFill/>
          </a:ln>
        </p:spPr>
      </p:pic>
      <p:sp>
        <p:nvSpPr>
          <p:cNvPr id="508" name="CustomShape 3"/>
          <p:cNvSpPr/>
          <p:nvPr/>
        </p:nvSpPr>
        <p:spPr>
          <a:xfrm>
            <a:off x="4286160" y="1380240"/>
            <a:ext cx="4426920" cy="52081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174A7C"/>
                </a:solidFill>
                <a:latin typeface="Garamond"/>
                <a:ea typeface="Times New Roman"/>
              </a:rPr>
              <a:t>The </a:t>
            </a:r>
            <a:r>
              <a:rPr lang="en-US" sz="2800" b="1">
                <a:solidFill>
                  <a:srgbClr val="D61353"/>
                </a:solidFill>
                <a:latin typeface="Garamond"/>
                <a:ea typeface="Times New Roman"/>
              </a:rPr>
              <a:t>EFF</a:t>
            </a:r>
            <a:r>
              <a:rPr lang="en-US" sz="2800" b="1">
                <a:solidFill>
                  <a:srgbClr val="174A7C"/>
                </a:solidFill>
                <a:latin typeface="Garamond"/>
                <a:ea typeface="Times New Roman"/>
              </a:rPr>
              <a:t>'s US$250,000 </a:t>
            </a:r>
            <a:r>
              <a:rPr lang="en-US" sz="2800" b="1">
                <a:solidFill>
                  <a:srgbClr val="D61353"/>
                </a:solidFill>
                <a:latin typeface="Garamond"/>
                <a:ea typeface="Times New Roman"/>
              </a:rPr>
              <a:t>DES cracking machine</a:t>
            </a:r>
            <a:r>
              <a:rPr lang="en-US" sz="2800" b="1">
                <a:solidFill>
                  <a:srgbClr val="174A7C"/>
                </a:solidFill>
                <a:latin typeface="Garamond"/>
                <a:ea typeface="Times New Roman"/>
              </a:rPr>
              <a:t> contained 1,856 custom chips and could </a:t>
            </a:r>
            <a:r>
              <a:rPr lang="en-US" sz="2800" b="1">
                <a:solidFill>
                  <a:srgbClr val="C00000"/>
                </a:solidFill>
                <a:latin typeface="Garamond"/>
                <a:ea typeface="Times New Roman"/>
              </a:rPr>
              <a:t>brute force </a:t>
            </a:r>
            <a:r>
              <a:rPr lang="en-US" sz="2800" b="1">
                <a:solidFill>
                  <a:srgbClr val="174A7C"/>
                </a:solidFill>
                <a:latin typeface="Garamond"/>
                <a:ea typeface="Times New Roman"/>
              </a:rPr>
              <a:t>a DES key in a matter of days - the photo shows a DES Cracker circuit board fitted with several Deep Crack chips.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250920" y="189000"/>
            <a:ext cx="8710200" cy="69048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389" name="CustomShape 2"/>
          <p:cNvSpPr/>
          <p:nvPr/>
        </p:nvSpPr>
        <p:spPr>
          <a:xfrm>
            <a:off x="428760" y="1428840"/>
            <a:ext cx="7927560" cy="435492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800" b="1">
                <a:solidFill>
                  <a:srgbClr val="006600"/>
                </a:solidFill>
                <a:latin typeface="Garamond"/>
              </a:rPr>
              <a:t>Cryptography</a:t>
            </a:r>
            <a:r>
              <a:rPr lang="en-US" sz="2800" b="1">
                <a:solidFill>
                  <a:srgbClr val="174A7C"/>
                </a:solidFill>
                <a:latin typeface="Garamond"/>
              </a:rPr>
              <a:t> has five ingredients:</a:t>
            </a:r>
            <a:endParaRPr/>
          </a:p>
          <a:p>
            <a:pPr lvl="1" algn="just">
              <a:lnSpc>
                <a:spcPct val="100000"/>
              </a:lnSpc>
              <a:buSzPct val="150000"/>
              <a:buFont typeface="Arial"/>
              <a:buChar char="•"/>
            </a:pPr>
            <a:r>
              <a:rPr lang="en-US" sz="2800" b="1">
                <a:solidFill>
                  <a:srgbClr val="174A7C"/>
                </a:solidFill>
                <a:latin typeface="Garamond"/>
              </a:rPr>
              <a:t>Plaintext</a:t>
            </a:r>
            <a:endParaRPr/>
          </a:p>
          <a:p>
            <a:pPr lvl="1" algn="just">
              <a:lnSpc>
                <a:spcPct val="100000"/>
              </a:lnSpc>
              <a:buSzPct val="150000"/>
              <a:buFont typeface="Arial"/>
              <a:buChar char="•"/>
            </a:pPr>
            <a:r>
              <a:rPr lang="en-US" sz="2800" b="1">
                <a:solidFill>
                  <a:srgbClr val="174A7C"/>
                </a:solidFill>
                <a:latin typeface="Garamond"/>
              </a:rPr>
              <a:t>Encryption  algorithm</a:t>
            </a:r>
            <a:endParaRPr/>
          </a:p>
          <a:p>
            <a:pPr lvl="1" algn="just">
              <a:lnSpc>
                <a:spcPct val="100000"/>
              </a:lnSpc>
              <a:buSzPct val="150000"/>
              <a:buFont typeface="Arial"/>
              <a:buChar char="•"/>
            </a:pPr>
            <a:r>
              <a:rPr lang="en-US" sz="2800" b="1">
                <a:solidFill>
                  <a:srgbClr val="174A7C"/>
                </a:solidFill>
                <a:latin typeface="Garamond"/>
              </a:rPr>
              <a:t>Secret Key</a:t>
            </a:r>
            <a:endParaRPr/>
          </a:p>
          <a:p>
            <a:pPr lvl="1" algn="just">
              <a:lnSpc>
                <a:spcPct val="100000"/>
              </a:lnSpc>
              <a:buSzPct val="150000"/>
              <a:buFont typeface="Arial"/>
              <a:buChar char="•"/>
            </a:pPr>
            <a:r>
              <a:rPr lang="en-US" sz="2800" b="1">
                <a:solidFill>
                  <a:srgbClr val="174A7C"/>
                </a:solidFill>
                <a:latin typeface="Garamond"/>
              </a:rPr>
              <a:t>Ciphertext</a:t>
            </a:r>
            <a:endParaRPr/>
          </a:p>
          <a:p>
            <a:pPr lvl="1" algn="just">
              <a:lnSpc>
                <a:spcPct val="100000"/>
              </a:lnSpc>
              <a:buSzPct val="150000"/>
              <a:buFont typeface="Arial"/>
              <a:buChar char="•"/>
            </a:pPr>
            <a:r>
              <a:rPr lang="en-US" sz="2800" b="1">
                <a:solidFill>
                  <a:srgbClr val="174A7C"/>
                </a:solidFill>
                <a:latin typeface="Garamond"/>
              </a:rPr>
              <a:t>Decryption algorithm</a:t>
            </a:r>
            <a:endParaRPr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800" b="1">
                <a:solidFill>
                  <a:srgbClr val="174A7C"/>
                </a:solidFill>
                <a:latin typeface="Garamond"/>
              </a:rPr>
              <a:t>Security depends on the secrecy of the </a:t>
            </a:r>
            <a:r>
              <a:rPr lang="en-US" sz="2800" b="1">
                <a:solidFill>
                  <a:srgbClr val="006600"/>
                </a:solidFill>
                <a:latin typeface="Garamond"/>
              </a:rPr>
              <a:t>key</a:t>
            </a:r>
            <a:r>
              <a:rPr lang="en-US" sz="2800" b="1">
                <a:solidFill>
                  <a:srgbClr val="174A7C"/>
                </a:solidFill>
                <a:latin typeface="Garamond"/>
              </a:rPr>
              <a:t>, not the secrecy of the </a:t>
            </a:r>
            <a:r>
              <a:rPr lang="en-US" sz="2800" b="1">
                <a:solidFill>
                  <a:srgbClr val="006600"/>
                </a:solidFill>
                <a:latin typeface="Garamond"/>
              </a:rPr>
              <a:t>algorithm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250920" y="18900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510" name="CustomShape 2"/>
          <p:cNvSpPr/>
          <p:nvPr/>
        </p:nvSpPr>
        <p:spPr>
          <a:xfrm>
            <a:off x="250920" y="1052640"/>
            <a:ext cx="8494200" cy="45432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D61353"/>
                </a:solidFill>
                <a:latin typeface="Arial"/>
              </a:rPr>
              <a:t>DES - Variants</a:t>
            </a:r>
            <a:endParaRPr/>
          </a:p>
        </p:txBody>
      </p:sp>
      <p:sp>
        <p:nvSpPr>
          <p:cNvPr id="511" name="CustomShape 3"/>
          <p:cNvSpPr/>
          <p:nvPr/>
        </p:nvSpPr>
        <p:spPr>
          <a:xfrm>
            <a:off x="250920" y="1773360"/>
            <a:ext cx="8494200" cy="312120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1600" b="1">
                <a:solidFill>
                  <a:srgbClr val="1E4C7C"/>
                </a:solidFill>
                <a:latin typeface="Garamond"/>
              </a:rPr>
              <a:t>A variant of DES, </a:t>
            </a:r>
            <a:r>
              <a:rPr lang="en-US" sz="1600" b="1">
                <a:solidFill>
                  <a:srgbClr val="D61353"/>
                </a:solidFill>
                <a:latin typeface="Garamond"/>
              </a:rPr>
              <a:t>Triple DES</a:t>
            </a:r>
            <a:r>
              <a:rPr lang="en-US" sz="1600" b="1">
                <a:solidFill>
                  <a:srgbClr val="1E4C7C"/>
                </a:solidFill>
                <a:latin typeface="Garamond"/>
              </a:rPr>
              <a:t> (3-DES), provides enhanced security by executing the core algorithm three times in a row. 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1600" b="1">
                <a:solidFill>
                  <a:srgbClr val="1E4C7C"/>
                </a:solidFill>
                <a:latin typeface="Garamond"/>
              </a:rPr>
              <a:t>With triple length key of three 56-bit keys K1, K2 &amp; K3, encryption is: 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1600" b="1">
                <a:solidFill>
                  <a:srgbClr val="1E4C7C"/>
                </a:solidFill>
                <a:latin typeface="Garamond"/>
              </a:rPr>
              <a:t>Encrypt with K1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1600" b="1">
                <a:solidFill>
                  <a:srgbClr val="1E4C7C"/>
                </a:solidFill>
                <a:latin typeface="Garamond"/>
              </a:rPr>
              <a:t>Decrypt with K2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1600" b="1">
                <a:solidFill>
                  <a:srgbClr val="1E4C7C"/>
                </a:solidFill>
                <a:latin typeface="Garamond"/>
              </a:rPr>
              <a:t>Encrypt with K3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1600" b="1">
                <a:solidFill>
                  <a:srgbClr val="1E4C7C"/>
                </a:solidFill>
                <a:latin typeface="Garamond"/>
              </a:rPr>
              <a:t>Decryption is the reverse process: 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1600" b="1">
                <a:solidFill>
                  <a:srgbClr val="1E4C7C"/>
                </a:solidFill>
                <a:latin typeface="Garamond"/>
              </a:rPr>
              <a:t>Decrypt with K3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1600" b="1">
                <a:solidFill>
                  <a:srgbClr val="1E4C7C"/>
                </a:solidFill>
                <a:latin typeface="Garamond"/>
              </a:rPr>
              <a:t>Encrypt with K2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1600" b="1">
                <a:solidFill>
                  <a:srgbClr val="1E4C7C"/>
                </a:solidFill>
                <a:latin typeface="Garamond"/>
              </a:rPr>
              <a:t>Decrypt with K1</a:t>
            </a:r>
            <a:endParaRPr/>
          </a:p>
        </p:txBody>
      </p:sp>
      <p:sp>
        <p:nvSpPr>
          <p:cNvPr id="512" name="CustomShape 4"/>
          <p:cNvSpPr/>
          <p:nvPr/>
        </p:nvSpPr>
        <p:spPr>
          <a:xfrm>
            <a:off x="274320" y="5029200"/>
            <a:ext cx="8494200" cy="182520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b="1">
                <a:solidFill>
                  <a:srgbClr val="1E4C7C"/>
                </a:solidFill>
                <a:latin typeface="Garamond"/>
              </a:rPr>
              <a:t>Setting K3 equal to K1 in these processes gives us a double length key K1, K2. 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b="1">
                <a:solidFill>
                  <a:srgbClr val="1E4C7C"/>
                </a:solidFill>
                <a:latin typeface="Garamond"/>
              </a:rPr>
              <a:t>Setting K1, K2 and K3 all equal to K has the same effect as using a single-length (56-bit key). </a:t>
            </a:r>
            <a:endParaRPr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b="1">
                <a:solidFill>
                  <a:srgbClr val="1E4C7C"/>
                </a:solidFill>
                <a:latin typeface="Garamond"/>
              </a:rPr>
              <a:t>Thus it is possible for a system using triple-DES to be compatible with a system using single-DES.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400" dirty="0" smtClean="0"/>
              <a:t>Group Presentation Topic</a:t>
            </a: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28600" y="3124200"/>
            <a:ext cx="8229240" cy="1145160"/>
          </a:xfrm>
        </p:spPr>
        <p:txBody>
          <a:bodyPr/>
          <a:lstStyle/>
          <a:p>
            <a:pPr algn="ctr"/>
            <a:r>
              <a:rPr lang="en-US" sz="3200" dirty="0" smtClean="0"/>
              <a:t>Present how DES works.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250920" y="18900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514" name="CustomShape 2"/>
          <p:cNvSpPr/>
          <p:nvPr/>
        </p:nvSpPr>
        <p:spPr>
          <a:xfrm>
            <a:off x="468360" y="1125360"/>
            <a:ext cx="8351280" cy="5151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D61353"/>
                </a:solidFill>
                <a:latin typeface="Arial"/>
              </a:rPr>
              <a:t>Public-key Cryptosystem</a:t>
            </a:r>
            <a:endParaRPr/>
          </a:p>
        </p:txBody>
      </p:sp>
      <p:sp>
        <p:nvSpPr>
          <p:cNvPr id="515" name="CustomShape 3"/>
          <p:cNvSpPr/>
          <p:nvPr/>
        </p:nvSpPr>
        <p:spPr>
          <a:xfrm>
            <a:off x="539640" y="2060640"/>
            <a:ext cx="8173440" cy="322848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Properties of public key cryptosystem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A pair of keys (private, public)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If you have the private key, you can easily decrypt what is encrypted by the public key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Otherwise, it is computationally infeasible to decrypt what has been encrypted by the public key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250920" y="18900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517" name="CustomShape 2"/>
          <p:cNvSpPr/>
          <p:nvPr/>
        </p:nvSpPr>
        <p:spPr>
          <a:xfrm>
            <a:off x="468360" y="1125360"/>
            <a:ext cx="8351280" cy="5151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D61353"/>
                </a:solidFill>
                <a:latin typeface="Arial"/>
              </a:rPr>
              <a:t>Public-key Cryptosystem: </a:t>
            </a:r>
            <a:r>
              <a:rPr lang="en-US" sz="2400" b="1">
                <a:solidFill>
                  <a:srgbClr val="D61353"/>
                </a:solidFill>
                <a:latin typeface="Arial"/>
              </a:rPr>
              <a:t>Example RSA</a:t>
            </a:r>
            <a:endParaRPr/>
          </a:p>
        </p:txBody>
      </p:sp>
      <p:sp>
        <p:nvSpPr>
          <p:cNvPr id="518" name="CustomShape 3"/>
          <p:cNvSpPr/>
          <p:nvPr/>
        </p:nvSpPr>
        <p:spPr>
          <a:xfrm>
            <a:off x="539640" y="1844640"/>
            <a:ext cx="8349840" cy="238788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000" b="1">
                <a:solidFill>
                  <a:srgbClr val="006600"/>
                </a:solidFill>
                <a:latin typeface="Garamond"/>
              </a:rPr>
              <a:t>RSA</a:t>
            </a:r>
            <a:r>
              <a:rPr lang="en-US" sz="2000" b="1">
                <a:solidFill>
                  <a:srgbClr val="1E4C7C"/>
                </a:solidFill>
                <a:latin typeface="Garamond"/>
              </a:rPr>
              <a:t> is from R. </a:t>
            </a:r>
            <a:r>
              <a:rPr lang="en-US" sz="2000" b="1">
                <a:solidFill>
                  <a:srgbClr val="D61353"/>
                </a:solidFill>
                <a:latin typeface="Garamond"/>
              </a:rPr>
              <a:t>R</a:t>
            </a:r>
            <a:r>
              <a:rPr lang="en-US" sz="2000" b="1">
                <a:solidFill>
                  <a:srgbClr val="1E4C7C"/>
                </a:solidFill>
                <a:latin typeface="Garamond"/>
              </a:rPr>
              <a:t>ivesh, A. </a:t>
            </a:r>
            <a:r>
              <a:rPr lang="en-US" sz="2000" b="1">
                <a:solidFill>
                  <a:srgbClr val="D61353"/>
                </a:solidFill>
                <a:latin typeface="Garamond"/>
              </a:rPr>
              <a:t>S</a:t>
            </a:r>
            <a:r>
              <a:rPr lang="en-US" sz="2000" b="1">
                <a:solidFill>
                  <a:srgbClr val="1E4C7C"/>
                </a:solidFill>
                <a:latin typeface="Garamond"/>
              </a:rPr>
              <a:t>hamir and L. </a:t>
            </a:r>
            <a:r>
              <a:rPr lang="en-US" sz="2000" b="1">
                <a:solidFill>
                  <a:srgbClr val="D61353"/>
                </a:solidFill>
                <a:latin typeface="Garamond"/>
              </a:rPr>
              <a:t>A</a:t>
            </a:r>
            <a:r>
              <a:rPr lang="en-US" sz="2000" b="1">
                <a:solidFill>
                  <a:srgbClr val="1E4C7C"/>
                </a:solidFill>
                <a:latin typeface="Garamond"/>
              </a:rPr>
              <a:t>ldermen</a:t>
            </a:r>
            <a:endParaRPr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000" b="1">
                <a:solidFill>
                  <a:srgbClr val="006600"/>
                </a:solidFill>
                <a:latin typeface="Garamond"/>
              </a:rPr>
              <a:t>Principle: </a:t>
            </a:r>
            <a:r>
              <a:rPr lang="en-US" sz="2000" b="1">
                <a:solidFill>
                  <a:srgbClr val="1E4C7C"/>
                </a:solidFill>
                <a:latin typeface="Garamond"/>
              </a:rPr>
              <a:t>No mathematical method is yet known to efficiently find the prime factors of large numbers</a:t>
            </a:r>
            <a:endParaRPr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000" b="1">
                <a:solidFill>
                  <a:srgbClr val="006600"/>
                </a:solidFill>
                <a:latin typeface="Garamond"/>
              </a:rPr>
              <a:t>In RSA</a:t>
            </a:r>
            <a:r>
              <a:rPr lang="en-US" sz="2000" b="1">
                <a:solidFill>
                  <a:srgbClr val="1E4C7C"/>
                </a:solidFill>
                <a:latin typeface="Garamond"/>
              </a:rPr>
              <a:t>, the private and public keys are constructed from very large prime numbers (consisting of hundred of decimal digits)</a:t>
            </a:r>
            <a:endParaRPr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One of the keys can be made public</a:t>
            </a:r>
            <a:endParaRPr/>
          </a:p>
        </p:txBody>
      </p:sp>
      <p:sp>
        <p:nvSpPr>
          <p:cNvPr id="519" name="CustomShape 4"/>
          <p:cNvSpPr/>
          <p:nvPr/>
        </p:nvSpPr>
        <p:spPr>
          <a:xfrm>
            <a:off x="611280" y="4480560"/>
            <a:ext cx="8280000" cy="228420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200" b="1">
                <a:solidFill>
                  <a:srgbClr val="1E4C7C"/>
                </a:solidFill>
                <a:latin typeface="Garamond"/>
              </a:rPr>
              <a:t>Breaking </a:t>
            </a:r>
            <a:r>
              <a:rPr lang="en-US" sz="2200" b="1">
                <a:solidFill>
                  <a:srgbClr val="006600"/>
                </a:solidFill>
                <a:latin typeface="Garamond"/>
              </a:rPr>
              <a:t>RSA</a:t>
            </a:r>
            <a:r>
              <a:rPr lang="en-US" sz="2200" b="1">
                <a:solidFill>
                  <a:srgbClr val="1E4C7C"/>
                </a:solidFill>
                <a:latin typeface="Garamond"/>
              </a:rPr>
              <a:t> is equivalent to finding the </a:t>
            </a:r>
            <a:r>
              <a:rPr lang="en-US" sz="2200" b="1">
                <a:solidFill>
                  <a:srgbClr val="D61353"/>
                </a:solidFill>
                <a:latin typeface="Garamond"/>
              </a:rPr>
              <a:t>prime factors</a:t>
            </a:r>
            <a:r>
              <a:rPr lang="en-US" sz="2200" b="1">
                <a:solidFill>
                  <a:srgbClr val="1E4C7C"/>
                </a:solidFill>
                <a:latin typeface="Garamond"/>
              </a:rPr>
              <a:t>: this is known to be computationally infeasible</a:t>
            </a:r>
            <a:endParaRPr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200" b="1">
                <a:solidFill>
                  <a:srgbClr val="1E4C7C"/>
                </a:solidFill>
                <a:latin typeface="Garamond"/>
              </a:rPr>
              <a:t>It is only the person who has produced the keys from the prime numbers who can easily decrypt the messages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250920" y="18900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521" name="CustomShape 2"/>
          <p:cNvSpPr/>
          <p:nvPr/>
        </p:nvSpPr>
        <p:spPr>
          <a:xfrm>
            <a:off x="250920" y="1052640"/>
            <a:ext cx="8494200" cy="45432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D61353"/>
                </a:solidFill>
                <a:latin typeface="Arial"/>
              </a:rPr>
              <a:t>More on RSA</a:t>
            </a:r>
            <a:endParaRPr/>
          </a:p>
        </p:txBody>
      </p:sp>
      <p:sp>
        <p:nvSpPr>
          <p:cNvPr id="522" name="CustomShape 3"/>
          <p:cNvSpPr/>
          <p:nvPr/>
        </p:nvSpPr>
        <p:spPr>
          <a:xfrm>
            <a:off x="250920" y="1628640"/>
            <a:ext cx="8567280" cy="209988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800" b="1">
                <a:solidFill>
                  <a:srgbClr val="1E4C7C"/>
                </a:solidFill>
                <a:latin typeface="Garamond"/>
              </a:rPr>
              <a:t>The RSA algorithm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Used for both public key encryption and digital signatures. 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Security is based on the difficulty of factoring large integers. </a:t>
            </a:r>
            <a:endParaRPr/>
          </a:p>
        </p:txBody>
      </p:sp>
      <p:sp>
        <p:nvSpPr>
          <p:cNvPr id="523" name="CustomShape 4"/>
          <p:cNvSpPr/>
          <p:nvPr/>
        </p:nvSpPr>
        <p:spPr>
          <a:xfrm>
            <a:off x="250920" y="4005360"/>
            <a:ext cx="8567280" cy="26481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800" b="1">
                <a:solidFill>
                  <a:srgbClr val="1E4C7C"/>
                </a:solidFill>
                <a:latin typeface="Garamond"/>
              </a:rPr>
              <a:t>Major Activities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Key Generation (Algorithm)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Encryption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Digital signing 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Decryption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Signature verification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CustomShape 1"/>
          <p:cNvSpPr/>
          <p:nvPr/>
        </p:nvSpPr>
        <p:spPr>
          <a:xfrm>
            <a:off x="250920" y="18900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525" name="CustomShape 2"/>
          <p:cNvSpPr/>
          <p:nvPr/>
        </p:nvSpPr>
        <p:spPr>
          <a:xfrm>
            <a:off x="250920" y="1052640"/>
            <a:ext cx="8494200" cy="45432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D61353"/>
                </a:solidFill>
                <a:latin typeface="Arial"/>
              </a:rPr>
              <a:t>RSA- Key Generating Algorithm</a:t>
            </a:r>
            <a:endParaRPr/>
          </a:p>
        </p:txBody>
      </p:sp>
      <p:sp>
        <p:nvSpPr>
          <p:cNvPr id="526" name="CustomShape 3"/>
          <p:cNvSpPr/>
          <p:nvPr/>
        </p:nvSpPr>
        <p:spPr>
          <a:xfrm>
            <a:off x="285840" y="1785960"/>
            <a:ext cx="8422560" cy="450432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Font typeface="StarSymbol"/>
              <a:buAutoNum type="arabicPeriod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Generate two large random primes, </a:t>
            </a:r>
            <a:r>
              <a:rPr lang="en-US" sz="2000" b="1" i="1">
                <a:solidFill>
                  <a:srgbClr val="1E4C7C"/>
                </a:solidFill>
                <a:latin typeface="Garamond"/>
              </a:rPr>
              <a:t>p</a:t>
            </a:r>
            <a:r>
              <a:rPr lang="en-US" sz="2000" b="1">
                <a:solidFill>
                  <a:srgbClr val="1E4C7C"/>
                </a:solidFill>
                <a:latin typeface="Garamond"/>
              </a:rPr>
              <a:t> and </a:t>
            </a:r>
            <a:r>
              <a:rPr lang="en-US" sz="2000" b="1" i="1">
                <a:solidFill>
                  <a:srgbClr val="1E4C7C"/>
                </a:solidFill>
                <a:latin typeface="Garamond"/>
              </a:rPr>
              <a:t>q</a:t>
            </a:r>
            <a:endParaRPr/>
          </a:p>
          <a:p>
            <a:pPr algn="just">
              <a:lnSpc>
                <a:spcPct val="100000"/>
              </a:lnSpc>
              <a:buFont typeface="StarSymbol"/>
              <a:buAutoNum type="arabicPeriod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Compute </a:t>
            </a:r>
            <a:r>
              <a:rPr lang="en-US" sz="2000" b="1">
                <a:solidFill>
                  <a:srgbClr val="D61353"/>
                </a:solidFill>
                <a:latin typeface="Garamond"/>
              </a:rPr>
              <a:t>n = pq</a:t>
            </a:r>
            <a:r>
              <a:rPr lang="en-US" sz="2000" b="1">
                <a:solidFill>
                  <a:srgbClr val="1E4C7C"/>
                </a:solidFill>
                <a:latin typeface="Garamond"/>
              </a:rPr>
              <a:t> and (φ) </a:t>
            </a:r>
            <a:r>
              <a:rPr lang="en-US" sz="2000" b="1">
                <a:solidFill>
                  <a:srgbClr val="D61353"/>
                </a:solidFill>
                <a:latin typeface="Garamond"/>
              </a:rPr>
              <a:t>phi = (p-1)(q-1)</a:t>
            </a:r>
            <a:endParaRPr/>
          </a:p>
          <a:p>
            <a:pPr algn="just">
              <a:lnSpc>
                <a:spcPct val="100000"/>
              </a:lnSpc>
              <a:buFont typeface="StarSymbol"/>
              <a:buAutoNum type="arabicPeriod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Choose an integer </a:t>
            </a:r>
            <a:r>
              <a:rPr lang="en-US" sz="2000" b="1" i="1">
                <a:solidFill>
                  <a:srgbClr val="1E4C7C"/>
                </a:solidFill>
                <a:latin typeface="Garamond"/>
              </a:rPr>
              <a:t>e</a:t>
            </a:r>
            <a:r>
              <a:rPr lang="en-US" sz="2000" b="1">
                <a:solidFill>
                  <a:srgbClr val="1E4C7C"/>
                </a:solidFill>
                <a:latin typeface="Garamond"/>
              </a:rPr>
              <a:t>, 1 &lt; e &lt; φ, such that </a:t>
            </a:r>
            <a:r>
              <a:rPr lang="en-US" sz="2000" b="1">
                <a:solidFill>
                  <a:srgbClr val="D61353"/>
                </a:solidFill>
                <a:latin typeface="Garamond"/>
              </a:rPr>
              <a:t>gcd(e, phi) = 1</a:t>
            </a:r>
            <a:endParaRPr/>
          </a:p>
          <a:p>
            <a:pPr algn="just">
              <a:lnSpc>
                <a:spcPct val="100000"/>
              </a:lnSpc>
              <a:buFont typeface="StarSymbol"/>
              <a:buAutoNum type="arabicPeriod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Compute the secret exponent </a:t>
            </a:r>
            <a:r>
              <a:rPr lang="en-US" sz="2000" b="1" i="1">
                <a:solidFill>
                  <a:srgbClr val="1E4C7C"/>
                </a:solidFill>
                <a:latin typeface="Garamond"/>
              </a:rPr>
              <a:t>d</a:t>
            </a:r>
            <a:r>
              <a:rPr lang="en-US" sz="2000" b="1">
                <a:solidFill>
                  <a:srgbClr val="1E4C7C"/>
                </a:solidFill>
                <a:latin typeface="Garamond"/>
              </a:rPr>
              <a:t>, 1 &lt; d &lt; φ, such that 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000" b="1">
                <a:solidFill>
                  <a:srgbClr val="D61353"/>
                </a:solidFill>
                <a:latin typeface="Garamond"/>
              </a:rPr>
              <a:t>φ </a:t>
            </a:r>
            <a:r>
              <a:rPr lang="en-US" sz="2000" b="1">
                <a:solidFill>
                  <a:srgbClr val="D61353"/>
                </a:solidFill>
                <a:latin typeface="Garamond"/>
                <a:ea typeface="굴림"/>
              </a:rPr>
              <a:t>divides (ed-1)</a:t>
            </a:r>
            <a:r>
              <a:rPr lang="en-US" sz="2000" b="1">
                <a:solidFill>
                  <a:srgbClr val="1E4C7C"/>
                </a:solidFill>
                <a:latin typeface="Garamond"/>
                <a:ea typeface="굴림"/>
              </a:rPr>
              <a:t> </a:t>
            </a:r>
            <a:endParaRPr/>
          </a:p>
          <a:p>
            <a:pPr algn="just">
              <a:lnSpc>
                <a:spcPct val="100000"/>
              </a:lnSpc>
              <a:buFont typeface="StarSymbol"/>
              <a:buAutoNum type="arabicPeriod"/>
            </a:pPr>
            <a:r>
              <a:rPr lang="en-US" sz="2000" b="1">
                <a:solidFill>
                  <a:srgbClr val="1E4C7C"/>
                </a:solidFill>
                <a:latin typeface="Garamond"/>
                <a:ea typeface="굴림"/>
              </a:rPr>
              <a:t>The </a:t>
            </a:r>
            <a:r>
              <a:rPr lang="en-US" sz="2000" b="1">
                <a:solidFill>
                  <a:srgbClr val="D61353"/>
                </a:solidFill>
                <a:latin typeface="Garamond"/>
                <a:ea typeface="굴림"/>
              </a:rPr>
              <a:t>public</a:t>
            </a:r>
            <a:r>
              <a:rPr lang="en-US" sz="2000" b="1">
                <a:solidFill>
                  <a:srgbClr val="1E4C7C"/>
                </a:solidFill>
                <a:latin typeface="Garamond"/>
                <a:ea typeface="굴림"/>
              </a:rPr>
              <a:t> key is </a:t>
            </a:r>
            <a:r>
              <a:rPr lang="en-US" sz="2000" b="1">
                <a:solidFill>
                  <a:srgbClr val="D61353"/>
                </a:solidFill>
                <a:latin typeface="Garamond"/>
                <a:ea typeface="굴림"/>
              </a:rPr>
              <a:t>(n, e)</a:t>
            </a:r>
            <a:r>
              <a:rPr lang="en-US" sz="2000" b="1">
                <a:solidFill>
                  <a:srgbClr val="1E4C7C"/>
                </a:solidFill>
                <a:latin typeface="Garamond"/>
                <a:ea typeface="굴림"/>
              </a:rPr>
              <a:t> and the </a:t>
            </a:r>
            <a:r>
              <a:rPr lang="en-US" sz="2000" b="1">
                <a:solidFill>
                  <a:srgbClr val="D61353"/>
                </a:solidFill>
                <a:latin typeface="Garamond"/>
                <a:ea typeface="굴림"/>
              </a:rPr>
              <a:t>private</a:t>
            </a:r>
            <a:r>
              <a:rPr lang="en-US" sz="2000" b="1">
                <a:solidFill>
                  <a:srgbClr val="1E4C7C"/>
                </a:solidFill>
                <a:latin typeface="Garamond"/>
                <a:ea typeface="굴림"/>
              </a:rPr>
              <a:t> key is </a:t>
            </a:r>
            <a:r>
              <a:rPr lang="en-US" sz="2000" b="1">
                <a:solidFill>
                  <a:srgbClr val="D61353"/>
                </a:solidFill>
                <a:latin typeface="Garamond"/>
                <a:ea typeface="굴림"/>
              </a:rPr>
              <a:t>(n, d).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000" b="1">
                <a:solidFill>
                  <a:srgbClr val="1E4C7C"/>
                </a:solidFill>
                <a:latin typeface="Garamond"/>
                <a:ea typeface="굴림"/>
              </a:rPr>
              <a:t>Keep all the values </a:t>
            </a:r>
            <a:r>
              <a:rPr lang="en-US" sz="2000" b="1">
                <a:solidFill>
                  <a:srgbClr val="D61353"/>
                </a:solidFill>
                <a:latin typeface="Garamond"/>
                <a:ea typeface="굴림"/>
              </a:rPr>
              <a:t>d, p, q and φ</a:t>
            </a:r>
            <a:r>
              <a:rPr lang="en-US" sz="2000" b="1">
                <a:solidFill>
                  <a:srgbClr val="1E4C7C"/>
                </a:solidFill>
                <a:latin typeface="Garamond"/>
                <a:ea typeface="굴림"/>
              </a:rPr>
              <a:t> secret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000" b="1">
                <a:solidFill>
                  <a:srgbClr val="1E4C7C"/>
                </a:solidFill>
                <a:latin typeface="Garamond"/>
                <a:ea typeface="굴림"/>
              </a:rPr>
              <a:t>n is known as the </a:t>
            </a:r>
            <a:r>
              <a:rPr lang="en-US" sz="2000" b="1" i="1">
                <a:solidFill>
                  <a:srgbClr val="1E4C7C"/>
                </a:solidFill>
                <a:latin typeface="Garamond"/>
                <a:ea typeface="굴림"/>
              </a:rPr>
              <a:t>modulus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000" b="1">
                <a:solidFill>
                  <a:srgbClr val="1E4C7C"/>
                </a:solidFill>
                <a:latin typeface="Garamond"/>
                <a:ea typeface="굴림"/>
              </a:rPr>
              <a:t>e is known as the </a:t>
            </a:r>
            <a:r>
              <a:rPr lang="en-US" sz="2000" b="1" i="1">
                <a:solidFill>
                  <a:srgbClr val="D61353"/>
                </a:solidFill>
                <a:latin typeface="Garamond"/>
                <a:ea typeface="굴림"/>
              </a:rPr>
              <a:t>public exponent</a:t>
            </a:r>
            <a:r>
              <a:rPr lang="en-US" sz="2000" b="1">
                <a:solidFill>
                  <a:srgbClr val="1E4C7C"/>
                </a:solidFill>
                <a:latin typeface="Garamond"/>
                <a:ea typeface="굴림"/>
              </a:rPr>
              <a:t> or </a:t>
            </a:r>
            <a:r>
              <a:rPr lang="en-US" sz="2000" b="1" i="1">
                <a:solidFill>
                  <a:srgbClr val="1E4C7C"/>
                </a:solidFill>
                <a:latin typeface="Garamond"/>
                <a:ea typeface="굴림"/>
              </a:rPr>
              <a:t>encryption exponent</a:t>
            </a:r>
            <a:r>
              <a:rPr lang="en-US" sz="2000" b="1">
                <a:solidFill>
                  <a:srgbClr val="1E4C7C"/>
                </a:solidFill>
                <a:latin typeface="Garamond"/>
                <a:ea typeface="굴림"/>
              </a:rPr>
              <a:t> 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000" b="1">
                <a:solidFill>
                  <a:srgbClr val="1E4C7C"/>
                </a:solidFill>
                <a:latin typeface="Garamond"/>
                <a:ea typeface="굴림"/>
              </a:rPr>
              <a:t>d is known as the </a:t>
            </a:r>
            <a:r>
              <a:rPr lang="en-US" sz="2000" b="1" i="1">
                <a:solidFill>
                  <a:srgbClr val="D61353"/>
                </a:solidFill>
                <a:latin typeface="Garamond"/>
                <a:ea typeface="굴림"/>
              </a:rPr>
              <a:t>secret exponent</a:t>
            </a:r>
            <a:r>
              <a:rPr lang="en-US" sz="2000" b="1">
                <a:solidFill>
                  <a:srgbClr val="1E4C7C"/>
                </a:solidFill>
                <a:latin typeface="Garamond"/>
                <a:ea typeface="굴림"/>
              </a:rPr>
              <a:t> or </a:t>
            </a:r>
            <a:r>
              <a:rPr lang="en-US" sz="2000" b="1" i="1">
                <a:solidFill>
                  <a:srgbClr val="1E4C7C"/>
                </a:solidFill>
                <a:latin typeface="Garamond"/>
                <a:ea typeface="굴림"/>
              </a:rPr>
              <a:t>decryption exponent</a:t>
            </a:r>
            <a:r>
              <a:rPr lang="en-US" sz="2000" b="1">
                <a:solidFill>
                  <a:srgbClr val="1E4C7C"/>
                </a:solidFill>
                <a:latin typeface="Garamond"/>
                <a:ea typeface="굴림"/>
              </a:rPr>
              <a:t>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526">
                                            <p:txEl>
                                              <p:p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526">
                                            <p:txEl>
                                              <p:p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451" end="4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526">
                                            <p:txEl>
                                              <p:pRg st="451" end="4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526">
                                            <p:txEl>
                                              <p:pRg st="451" end="4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451" end="4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526">
                                            <p:txEl>
                                              <p:pRg st="451" end="4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526">
                                            <p:txEl>
                                              <p:pRg st="451" end="4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451" end="4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526">
                                            <p:txEl>
                                              <p:pRg st="451" end="4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526">
                                            <p:txEl>
                                              <p:pRg st="451" end="4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451" end="4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526">
                                            <p:txEl>
                                              <p:pRg st="451" end="4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526">
                                            <p:txEl>
                                              <p:pRg st="451" end="4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451" end="4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526">
                                            <p:txEl>
                                              <p:pRg st="451" end="4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526">
                                            <p:txEl>
                                              <p:pRg st="451" end="4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451" end="4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526">
                                            <p:txEl>
                                              <p:pRg st="451" end="4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526">
                                            <p:txEl>
                                              <p:pRg st="451" end="4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451" end="4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526">
                                            <p:txEl>
                                              <p:pRg st="451" end="4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526">
                                            <p:txEl>
                                              <p:pRg st="451" end="4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451" end="4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526">
                                            <p:txEl>
                                              <p:pRg st="451" end="4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526">
                                            <p:txEl>
                                              <p:pRg st="451" end="4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250920" y="18900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528" name="CustomShape 2"/>
          <p:cNvSpPr/>
          <p:nvPr/>
        </p:nvSpPr>
        <p:spPr>
          <a:xfrm>
            <a:off x="324000" y="1097280"/>
            <a:ext cx="8638560" cy="5151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D61353"/>
                </a:solidFill>
                <a:latin typeface="Arial"/>
              </a:rPr>
              <a:t>RSA- </a:t>
            </a:r>
            <a:r>
              <a:rPr lang="en-US" sz="2000" b="1">
                <a:solidFill>
                  <a:srgbClr val="D61353"/>
                </a:solidFill>
                <a:latin typeface="Arial"/>
              </a:rPr>
              <a:t>Encryption</a:t>
            </a:r>
            <a:endParaRPr/>
          </a:p>
        </p:txBody>
      </p:sp>
      <p:sp>
        <p:nvSpPr>
          <p:cNvPr id="529" name="CustomShape 3"/>
          <p:cNvSpPr/>
          <p:nvPr/>
        </p:nvSpPr>
        <p:spPr>
          <a:xfrm>
            <a:off x="324000" y="1700280"/>
            <a:ext cx="8638560" cy="23529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200" b="1">
                <a:solidFill>
                  <a:srgbClr val="1E4C7C"/>
                </a:solidFill>
                <a:latin typeface="Garamond"/>
              </a:rPr>
              <a:t>Sender A does the following 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200" b="1">
                <a:solidFill>
                  <a:srgbClr val="1E4C7C"/>
                </a:solidFill>
                <a:latin typeface="Garamond"/>
              </a:rPr>
              <a:t>Obtains the recipient B's public key (n, e)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200" b="1">
                <a:solidFill>
                  <a:srgbClr val="1E4C7C"/>
                </a:solidFill>
                <a:latin typeface="Garamond"/>
              </a:rPr>
              <a:t>Represents the plaintext message as a positive integer </a:t>
            </a:r>
            <a:r>
              <a:rPr lang="en-US" sz="2200" b="1" i="1">
                <a:solidFill>
                  <a:srgbClr val="1E4C7C"/>
                </a:solidFill>
                <a:latin typeface="Garamond"/>
              </a:rPr>
              <a:t>m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200" b="1">
                <a:solidFill>
                  <a:srgbClr val="1E4C7C"/>
                </a:solidFill>
                <a:latin typeface="Garamond"/>
              </a:rPr>
              <a:t>Computes the ciphertext c = m</a:t>
            </a:r>
            <a:r>
              <a:rPr lang="en-US" sz="2200" b="1" baseline="30000">
                <a:solidFill>
                  <a:srgbClr val="1E4C7C"/>
                </a:solidFill>
                <a:latin typeface="Garamond"/>
              </a:rPr>
              <a:t>e</a:t>
            </a:r>
            <a:r>
              <a:rPr lang="en-US" sz="2200" b="1">
                <a:solidFill>
                  <a:srgbClr val="1E4C7C"/>
                </a:solidFill>
                <a:latin typeface="Garamond"/>
              </a:rPr>
              <a:t> mod n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200" b="1">
                <a:solidFill>
                  <a:srgbClr val="1E4C7C"/>
                </a:solidFill>
                <a:latin typeface="Garamond"/>
              </a:rPr>
              <a:t>Sends the ciphertext </a:t>
            </a:r>
            <a:r>
              <a:rPr lang="en-US" sz="2200" b="1" i="1">
                <a:solidFill>
                  <a:srgbClr val="1E4C7C"/>
                </a:solidFill>
                <a:latin typeface="Garamond"/>
              </a:rPr>
              <a:t>c</a:t>
            </a:r>
            <a:r>
              <a:rPr lang="en-US" sz="2200" b="1">
                <a:solidFill>
                  <a:srgbClr val="1E4C7C"/>
                </a:solidFill>
                <a:latin typeface="Garamond"/>
              </a:rPr>
              <a:t> to B</a:t>
            </a:r>
            <a:endParaRPr/>
          </a:p>
        </p:txBody>
      </p:sp>
      <p:sp>
        <p:nvSpPr>
          <p:cNvPr id="530" name="CustomShape 4"/>
          <p:cNvSpPr/>
          <p:nvPr/>
        </p:nvSpPr>
        <p:spPr>
          <a:xfrm>
            <a:off x="324000" y="4297680"/>
            <a:ext cx="8657640" cy="5151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D61353"/>
                </a:solidFill>
                <a:latin typeface="Arial"/>
              </a:rPr>
              <a:t>RSA- </a:t>
            </a:r>
            <a:r>
              <a:rPr lang="en-US" sz="2000" b="1">
                <a:solidFill>
                  <a:srgbClr val="D61353"/>
                </a:solidFill>
                <a:latin typeface="Arial"/>
              </a:rPr>
              <a:t>Decryption</a:t>
            </a:r>
            <a:endParaRPr/>
          </a:p>
        </p:txBody>
      </p:sp>
      <p:sp>
        <p:nvSpPr>
          <p:cNvPr id="531" name="CustomShape 5"/>
          <p:cNvSpPr/>
          <p:nvPr/>
        </p:nvSpPr>
        <p:spPr>
          <a:xfrm>
            <a:off x="324000" y="4869000"/>
            <a:ext cx="8638560" cy="188604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200" b="1">
                <a:solidFill>
                  <a:srgbClr val="1E4C7C"/>
                </a:solidFill>
                <a:latin typeface="Garamond"/>
              </a:rPr>
              <a:t>Recipient B does the following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200" b="1">
                <a:solidFill>
                  <a:srgbClr val="1E4C7C"/>
                </a:solidFill>
                <a:latin typeface="Garamond"/>
              </a:rPr>
              <a:t>Uses his private key (n, d) to compute m = c</a:t>
            </a:r>
            <a:r>
              <a:rPr lang="en-US" sz="2200" b="1" baseline="30000">
                <a:solidFill>
                  <a:srgbClr val="1E4C7C"/>
                </a:solidFill>
                <a:latin typeface="Garamond"/>
              </a:rPr>
              <a:t>d</a:t>
            </a:r>
            <a:r>
              <a:rPr lang="en-US" sz="2200" b="1">
                <a:solidFill>
                  <a:srgbClr val="1E4C7C"/>
                </a:solidFill>
                <a:latin typeface="Garamond"/>
              </a:rPr>
              <a:t> mod n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200" b="1">
                <a:solidFill>
                  <a:srgbClr val="1E4C7C"/>
                </a:solidFill>
                <a:latin typeface="Garamond"/>
              </a:rPr>
              <a:t>Extracts the plaintext from the message representative </a:t>
            </a:r>
            <a:r>
              <a:rPr lang="en-US" sz="2200" b="1" i="1">
                <a:solidFill>
                  <a:srgbClr val="1E4C7C"/>
                </a:solidFill>
                <a:latin typeface="Garamond"/>
              </a:rPr>
              <a:t>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CustomShape 1"/>
          <p:cNvSpPr/>
          <p:nvPr/>
        </p:nvSpPr>
        <p:spPr>
          <a:xfrm>
            <a:off x="227160" y="7776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533" name="CustomShape 2"/>
          <p:cNvSpPr/>
          <p:nvPr/>
        </p:nvSpPr>
        <p:spPr>
          <a:xfrm>
            <a:off x="324000" y="1039320"/>
            <a:ext cx="8421120" cy="42372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1">
                <a:solidFill>
                  <a:srgbClr val="D61353"/>
                </a:solidFill>
                <a:latin typeface="Arial"/>
              </a:rPr>
              <a:t>RSA- Digital signing</a:t>
            </a:r>
            <a:endParaRPr/>
          </a:p>
        </p:txBody>
      </p:sp>
      <p:sp>
        <p:nvSpPr>
          <p:cNvPr id="534" name="CustomShape 3"/>
          <p:cNvSpPr/>
          <p:nvPr/>
        </p:nvSpPr>
        <p:spPr>
          <a:xfrm>
            <a:off x="324000" y="4578480"/>
            <a:ext cx="8422560" cy="198504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1600" b="1">
                <a:solidFill>
                  <a:srgbClr val="1E4C7C"/>
                </a:solidFill>
                <a:latin typeface="Garamond"/>
              </a:rPr>
              <a:t>Recipient B does the following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1600" b="1">
                <a:solidFill>
                  <a:srgbClr val="1E4C7C"/>
                </a:solidFill>
                <a:latin typeface="Garamond"/>
              </a:rPr>
              <a:t>Uses sender A's public key (n, e) to compute integer v = s</a:t>
            </a:r>
            <a:r>
              <a:rPr lang="en-US" sz="1600" b="1" baseline="30000">
                <a:solidFill>
                  <a:srgbClr val="1E4C7C"/>
                </a:solidFill>
                <a:latin typeface="Garamond"/>
              </a:rPr>
              <a:t>e</a:t>
            </a:r>
            <a:r>
              <a:rPr lang="en-US" sz="1600" b="1">
                <a:solidFill>
                  <a:srgbClr val="1E4C7C"/>
                </a:solidFill>
                <a:latin typeface="Garamond"/>
              </a:rPr>
              <a:t> mod n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1600" b="1">
                <a:solidFill>
                  <a:srgbClr val="1E4C7C"/>
                </a:solidFill>
                <a:latin typeface="Garamond"/>
              </a:rPr>
              <a:t>Extracts the message digest from this integer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1600" b="1">
                <a:solidFill>
                  <a:srgbClr val="1E4C7C"/>
                </a:solidFill>
                <a:latin typeface="Garamond"/>
              </a:rPr>
              <a:t>Independently computes the message digest of the information that has been signed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1600" b="1">
                <a:solidFill>
                  <a:srgbClr val="1E4C7C"/>
                </a:solidFill>
                <a:latin typeface="Garamond"/>
              </a:rPr>
              <a:t>If both message digests are identical, the signature is valid </a:t>
            </a:r>
            <a:endParaRPr/>
          </a:p>
        </p:txBody>
      </p:sp>
      <p:sp>
        <p:nvSpPr>
          <p:cNvPr id="535" name="CustomShape 4"/>
          <p:cNvSpPr/>
          <p:nvPr/>
        </p:nvSpPr>
        <p:spPr>
          <a:xfrm>
            <a:off x="324000" y="4076640"/>
            <a:ext cx="8421120" cy="42372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1">
                <a:solidFill>
                  <a:srgbClr val="D61353"/>
                </a:solidFill>
                <a:latin typeface="Arial"/>
              </a:rPr>
              <a:t>RSA- Signature verification</a:t>
            </a:r>
            <a:endParaRPr/>
          </a:p>
        </p:txBody>
      </p:sp>
      <p:sp>
        <p:nvSpPr>
          <p:cNvPr id="536" name="CustomShape 5"/>
          <p:cNvSpPr/>
          <p:nvPr/>
        </p:nvSpPr>
        <p:spPr>
          <a:xfrm>
            <a:off x="324000" y="1557360"/>
            <a:ext cx="8422560" cy="194760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b="1">
                <a:solidFill>
                  <a:srgbClr val="1E4C7C"/>
                </a:solidFill>
                <a:latin typeface="Garamond"/>
              </a:rPr>
              <a:t>Sender A does the following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b="1">
                <a:solidFill>
                  <a:srgbClr val="1E4C7C"/>
                </a:solidFill>
                <a:latin typeface="Garamond"/>
              </a:rPr>
              <a:t>Creates a </a:t>
            </a:r>
            <a:r>
              <a:rPr lang="en-US" b="1" i="1">
                <a:solidFill>
                  <a:srgbClr val="1E4C7C"/>
                </a:solidFill>
                <a:latin typeface="Garamond"/>
              </a:rPr>
              <a:t>message digest</a:t>
            </a:r>
            <a:r>
              <a:rPr lang="en-US" b="1">
                <a:solidFill>
                  <a:srgbClr val="1E4C7C"/>
                </a:solidFill>
                <a:latin typeface="Garamond"/>
              </a:rPr>
              <a:t> of the information to be sent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b="1">
                <a:solidFill>
                  <a:srgbClr val="1E4C7C"/>
                </a:solidFill>
                <a:latin typeface="Garamond"/>
              </a:rPr>
              <a:t>Represents this digest as an integer </a:t>
            </a:r>
            <a:r>
              <a:rPr lang="en-US" b="1" i="1">
                <a:solidFill>
                  <a:srgbClr val="1E4C7C"/>
                </a:solidFill>
                <a:latin typeface="Garamond"/>
              </a:rPr>
              <a:t>m</a:t>
            </a:r>
            <a:r>
              <a:rPr lang="en-US" b="1">
                <a:solidFill>
                  <a:srgbClr val="1E4C7C"/>
                </a:solidFill>
                <a:latin typeface="Garamond"/>
              </a:rPr>
              <a:t> between 0 and </a:t>
            </a:r>
            <a:r>
              <a:rPr lang="en-US" b="1" i="1">
                <a:solidFill>
                  <a:srgbClr val="1E4C7C"/>
                </a:solidFill>
                <a:latin typeface="Garamond"/>
              </a:rPr>
              <a:t>n</a:t>
            </a:r>
            <a:r>
              <a:rPr lang="en-US" b="1">
                <a:solidFill>
                  <a:srgbClr val="1E4C7C"/>
                </a:solidFill>
                <a:latin typeface="Garamond"/>
              </a:rPr>
              <a:t>-1 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b="1">
                <a:solidFill>
                  <a:srgbClr val="1E4C7C"/>
                </a:solidFill>
                <a:latin typeface="Garamond"/>
              </a:rPr>
              <a:t>Uses </a:t>
            </a:r>
            <a:r>
              <a:rPr lang="en-US" b="1" i="1">
                <a:solidFill>
                  <a:srgbClr val="1E4C7C"/>
                </a:solidFill>
                <a:latin typeface="Garamond"/>
              </a:rPr>
              <a:t>private</a:t>
            </a:r>
            <a:r>
              <a:rPr lang="en-US" b="1">
                <a:solidFill>
                  <a:srgbClr val="1E4C7C"/>
                </a:solidFill>
                <a:latin typeface="Garamond"/>
              </a:rPr>
              <a:t> key (n, d) to compute the signature 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b="1">
                <a:solidFill>
                  <a:srgbClr val="1E4C7C"/>
                </a:solidFill>
                <a:latin typeface="Garamond"/>
              </a:rPr>
              <a:t>    s = m</a:t>
            </a:r>
            <a:r>
              <a:rPr lang="en-US" b="1" baseline="30000">
                <a:solidFill>
                  <a:srgbClr val="1E4C7C"/>
                </a:solidFill>
                <a:latin typeface="Garamond"/>
              </a:rPr>
              <a:t>d</a:t>
            </a:r>
            <a:r>
              <a:rPr lang="en-US" b="1">
                <a:solidFill>
                  <a:srgbClr val="1E4C7C"/>
                </a:solidFill>
                <a:latin typeface="Garamond"/>
              </a:rPr>
              <a:t> mod n. 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b="1">
                <a:solidFill>
                  <a:srgbClr val="1E4C7C"/>
                </a:solidFill>
                <a:latin typeface="Garamond"/>
              </a:rPr>
              <a:t>Sends this signature </a:t>
            </a:r>
            <a:r>
              <a:rPr lang="en-US" b="1" i="1">
                <a:solidFill>
                  <a:srgbClr val="1E4C7C"/>
                </a:solidFill>
                <a:latin typeface="Garamond"/>
              </a:rPr>
              <a:t>s</a:t>
            </a:r>
            <a:r>
              <a:rPr lang="en-US" b="1">
                <a:solidFill>
                  <a:srgbClr val="1E4C7C"/>
                </a:solidFill>
                <a:latin typeface="Garamond"/>
              </a:rPr>
              <a:t> to the recipient B.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CustomShape 1"/>
          <p:cNvSpPr/>
          <p:nvPr/>
        </p:nvSpPr>
        <p:spPr>
          <a:xfrm>
            <a:off x="227160" y="7776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538" name="CustomShape 2"/>
          <p:cNvSpPr/>
          <p:nvPr/>
        </p:nvSpPr>
        <p:spPr>
          <a:xfrm>
            <a:off x="324000" y="981000"/>
            <a:ext cx="8421120" cy="5151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D61353"/>
                </a:solidFill>
                <a:latin typeface="Arial"/>
              </a:rPr>
              <a:t>RSA- </a:t>
            </a:r>
            <a:r>
              <a:rPr lang="en-US" sz="2000" b="1">
                <a:solidFill>
                  <a:srgbClr val="D61353"/>
                </a:solidFill>
                <a:latin typeface="Arial"/>
              </a:rPr>
              <a:t>Key Generation Simple Example</a:t>
            </a:r>
            <a:endParaRPr/>
          </a:p>
        </p:txBody>
      </p:sp>
      <p:sp>
        <p:nvSpPr>
          <p:cNvPr id="539" name="CustomShape 3"/>
          <p:cNvSpPr/>
          <p:nvPr/>
        </p:nvSpPr>
        <p:spPr>
          <a:xfrm>
            <a:off x="324000" y="1557360"/>
            <a:ext cx="8422560" cy="487008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150000"/>
              <a:buFont typeface="StarSymbol"/>
              <a:buAutoNum type="arabicPeriod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Select primes p=11, q=3. 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AutoNum type="arabicPeriod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n = pq = 11*3 = 33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AutoNum type="arabicPeriod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phi = (p-1)(q-1) = 10*2 = 20 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AutoNum type="arabicPeriod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Choose e=3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AutoNum type="arabicPeriod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Check gcd(e, p-1) = gcd(3, 10) = 1 (i.e. 3 and 10 are relatively prime - have no common factors except 1) and check gcd(e, q-1) = gcd(3, 2) = 1, therefore gcd(e, phi) = gcd(e, (p-1)(q-1)) = gcd(3, 20) = 1 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AutoNum type="arabicPeriod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Compute d (1&lt;d&lt;phi) such that phi divides ed-1 (20 divides 3d-1.)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AutoNum type="arabicPeriod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Simple testing (d = 2, 3 ...) gives d = 7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AutoNum type="arabicPeriod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Check: ed-1 = 3*7 - 1 = 20, which is divisible by phi (20). 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AutoNum type="arabicPeriod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Public key = (n, e) = (33, 3)</a:t>
            </a:r>
            <a:endParaRPr/>
          </a:p>
          <a:p>
            <a:pPr>
              <a:lnSpc>
                <a:spcPct val="100000"/>
              </a:lnSpc>
              <a:buSzPct val="150000"/>
              <a:buFont typeface="StarSymbol"/>
              <a:buAutoNum type="arabicPeriod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Private key = (n, d) = (33, 7).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539">
                                            <p:txEl>
                                              <p:p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539">
                                            <p:txEl>
                                              <p:p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524" end="5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539">
                                            <p:txEl>
                                              <p:pRg st="524" end="5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539">
                                            <p:txEl>
                                              <p:pRg st="524" end="5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524" end="5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539">
                                            <p:txEl>
                                              <p:pRg st="524" end="5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539">
                                            <p:txEl>
                                              <p:pRg st="524" end="5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524" end="5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539">
                                            <p:txEl>
                                              <p:pRg st="524" end="5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539">
                                            <p:txEl>
                                              <p:pRg st="524" end="5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524" end="5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539">
                                            <p:txEl>
                                              <p:pRg st="524" end="5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539">
                                            <p:txEl>
                                              <p:pRg st="524" end="5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ustomShape 1"/>
          <p:cNvSpPr/>
          <p:nvPr/>
        </p:nvSpPr>
        <p:spPr>
          <a:xfrm>
            <a:off x="227160" y="7776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541" name="CustomShape 2"/>
          <p:cNvSpPr/>
          <p:nvPr/>
        </p:nvSpPr>
        <p:spPr>
          <a:xfrm>
            <a:off x="250920" y="2560320"/>
            <a:ext cx="8421120" cy="5151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D61353"/>
                </a:solidFill>
                <a:latin typeface="Arial"/>
              </a:rPr>
              <a:t>RSA- </a:t>
            </a:r>
            <a:r>
              <a:rPr lang="en-US" sz="2000" b="1">
                <a:solidFill>
                  <a:srgbClr val="D61353"/>
                </a:solidFill>
                <a:latin typeface="Arial"/>
              </a:rPr>
              <a:t>Encryption Example</a:t>
            </a:r>
            <a:endParaRPr/>
          </a:p>
        </p:txBody>
      </p:sp>
      <p:sp>
        <p:nvSpPr>
          <p:cNvPr id="542" name="CustomShape 3"/>
          <p:cNvSpPr/>
          <p:nvPr/>
        </p:nvSpPr>
        <p:spPr>
          <a:xfrm>
            <a:off x="250920" y="3156840"/>
            <a:ext cx="8422560" cy="159624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500" b="1">
                <a:solidFill>
                  <a:srgbClr val="1E4C7C"/>
                </a:solidFill>
                <a:latin typeface="Garamond"/>
              </a:rPr>
              <a:t>Now say we want to encrypt the message m = 7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100" b="1">
                <a:solidFill>
                  <a:srgbClr val="1E4C7C"/>
                </a:solidFill>
                <a:latin typeface="Garamond"/>
              </a:rPr>
              <a:t>c = m</a:t>
            </a:r>
            <a:r>
              <a:rPr lang="en-US" sz="2100" b="1" baseline="30000">
                <a:solidFill>
                  <a:srgbClr val="1E4C7C"/>
                </a:solidFill>
                <a:latin typeface="Garamond"/>
              </a:rPr>
              <a:t>e</a:t>
            </a:r>
            <a:r>
              <a:rPr lang="en-US" sz="2100" b="1">
                <a:solidFill>
                  <a:srgbClr val="1E4C7C"/>
                </a:solidFill>
                <a:latin typeface="Garamond"/>
              </a:rPr>
              <a:t> mod n = 7</a:t>
            </a:r>
            <a:r>
              <a:rPr lang="en-US" sz="2100" b="1" baseline="30000">
                <a:solidFill>
                  <a:srgbClr val="1E4C7C"/>
                </a:solidFill>
                <a:latin typeface="Garamond"/>
              </a:rPr>
              <a:t>3</a:t>
            </a:r>
            <a:r>
              <a:rPr lang="en-US" sz="2100" b="1">
                <a:solidFill>
                  <a:srgbClr val="1E4C7C"/>
                </a:solidFill>
                <a:latin typeface="Garamond"/>
              </a:rPr>
              <a:t> mod 33 = 343 mod 33 = 13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100" b="1">
                <a:solidFill>
                  <a:srgbClr val="1E4C7C"/>
                </a:solidFill>
                <a:latin typeface="Garamond"/>
              </a:rPr>
              <a:t>Hence the ciphertext c = 13</a:t>
            </a:r>
            <a:endParaRPr/>
          </a:p>
        </p:txBody>
      </p:sp>
      <p:sp>
        <p:nvSpPr>
          <p:cNvPr id="543" name="CustomShape 4"/>
          <p:cNvSpPr/>
          <p:nvPr/>
        </p:nvSpPr>
        <p:spPr>
          <a:xfrm>
            <a:off x="250920" y="5830560"/>
            <a:ext cx="8422560" cy="8427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500" b="1">
                <a:solidFill>
                  <a:srgbClr val="1E4C7C"/>
                </a:solidFill>
                <a:latin typeface="Garamond"/>
                <a:ea typeface="굴림"/>
              </a:rPr>
              <a:t>To check decryption we compute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100" b="1">
                <a:solidFill>
                  <a:srgbClr val="1E4C7C"/>
                </a:solidFill>
                <a:latin typeface="Garamond"/>
                <a:ea typeface="굴림"/>
              </a:rPr>
              <a:t>m = c</a:t>
            </a:r>
            <a:r>
              <a:rPr lang="en-US" sz="2100" b="1" baseline="30000">
                <a:solidFill>
                  <a:srgbClr val="1E4C7C"/>
                </a:solidFill>
                <a:latin typeface="Garamond"/>
                <a:ea typeface="굴림"/>
              </a:rPr>
              <a:t>d</a:t>
            </a:r>
            <a:r>
              <a:rPr lang="en-US" sz="2100" b="1">
                <a:solidFill>
                  <a:srgbClr val="1E4C7C"/>
                </a:solidFill>
                <a:latin typeface="Garamond"/>
                <a:ea typeface="굴림"/>
              </a:rPr>
              <a:t> mod n = 13</a:t>
            </a:r>
            <a:r>
              <a:rPr lang="en-US" sz="2100" b="1" baseline="30000">
                <a:solidFill>
                  <a:srgbClr val="1E4C7C"/>
                </a:solidFill>
                <a:latin typeface="Garamond"/>
                <a:ea typeface="굴림"/>
              </a:rPr>
              <a:t>7</a:t>
            </a:r>
            <a:r>
              <a:rPr lang="en-US" sz="2100" b="1">
                <a:solidFill>
                  <a:srgbClr val="1E4C7C"/>
                </a:solidFill>
                <a:latin typeface="Garamond"/>
                <a:ea typeface="굴림"/>
              </a:rPr>
              <a:t> mod 33 = 7</a:t>
            </a:r>
            <a:endParaRPr/>
          </a:p>
        </p:txBody>
      </p:sp>
      <p:sp>
        <p:nvSpPr>
          <p:cNvPr id="544" name="CustomShape 5"/>
          <p:cNvSpPr/>
          <p:nvPr/>
        </p:nvSpPr>
        <p:spPr>
          <a:xfrm>
            <a:off x="238320" y="5243760"/>
            <a:ext cx="8421120" cy="5151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D61353"/>
                </a:solidFill>
                <a:latin typeface="Arial"/>
              </a:rPr>
              <a:t>RSA- </a:t>
            </a:r>
            <a:r>
              <a:rPr lang="en-US" sz="2000" b="1">
                <a:solidFill>
                  <a:srgbClr val="D61353"/>
                </a:solidFill>
                <a:latin typeface="Arial"/>
              </a:rPr>
              <a:t>Decryption Example</a:t>
            </a:r>
            <a:endParaRPr/>
          </a:p>
        </p:txBody>
      </p:sp>
      <p:sp>
        <p:nvSpPr>
          <p:cNvPr id="545" name="CustomShape 6"/>
          <p:cNvSpPr/>
          <p:nvPr/>
        </p:nvSpPr>
        <p:spPr>
          <a:xfrm>
            <a:off x="324000" y="981000"/>
            <a:ext cx="8278200" cy="1216080"/>
          </a:xfrm>
          <a:prstGeom prst="rect">
            <a:avLst/>
          </a:prstGeom>
          <a:solidFill>
            <a:srgbClr val="FFFFB1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00" b="1">
                <a:solidFill>
                  <a:srgbClr val="1E4C7C"/>
                </a:solidFill>
                <a:latin typeface="Garamond"/>
              </a:rPr>
              <a:t>Given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100" b="1">
                <a:solidFill>
                  <a:srgbClr val="1E4C7C"/>
                </a:solidFill>
                <a:latin typeface="Garamond"/>
              </a:rPr>
              <a:t>Public key = (n, e) = (33, 3)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100" b="1">
                <a:solidFill>
                  <a:srgbClr val="1E4C7C"/>
                </a:solidFill>
                <a:latin typeface="Garamond"/>
              </a:rPr>
              <a:t>Private key = (n, d) = (33, 7)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250920" y="18900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391" name="CustomShape 2"/>
          <p:cNvSpPr/>
          <p:nvPr/>
        </p:nvSpPr>
        <p:spPr>
          <a:xfrm>
            <a:off x="539640" y="1125360"/>
            <a:ext cx="8062200" cy="57600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D61353"/>
                </a:solidFill>
                <a:latin typeface="Arial"/>
              </a:rPr>
              <a:t>Simplified Encryption Model:</a:t>
            </a:r>
            <a:endParaRPr/>
          </a:p>
        </p:txBody>
      </p:sp>
      <p:pic>
        <p:nvPicPr>
          <p:cNvPr id="392" name="Picture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2960" y="2143080"/>
            <a:ext cx="7922520" cy="33076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CustomShape 1"/>
          <p:cNvSpPr/>
          <p:nvPr/>
        </p:nvSpPr>
        <p:spPr>
          <a:xfrm>
            <a:off x="227160" y="7776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547" name="CustomShape 2"/>
          <p:cNvSpPr/>
          <p:nvPr/>
        </p:nvSpPr>
        <p:spPr>
          <a:xfrm>
            <a:off x="324000" y="981000"/>
            <a:ext cx="8421120" cy="5151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D61353"/>
                </a:solidFill>
                <a:latin typeface="Arial"/>
              </a:rPr>
              <a:t>RSA- </a:t>
            </a:r>
            <a:r>
              <a:rPr lang="en-US" sz="2000" b="1">
                <a:solidFill>
                  <a:srgbClr val="D61353"/>
                </a:solidFill>
                <a:latin typeface="Arial"/>
              </a:rPr>
              <a:t>More Meaningful Example</a:t>
            </a:r>
            <a:endParaRPr/>
          </a:p>
        </p:txBody>
      </p:sp>
      <p:sp>
        <p:nvSpPr>
          <p:cNvPr id="548" name="CustomShape 3"/>
          <p:cNvSpPr/>
          <p:nvPr/>
        </p:nvSpPr>
        <p:spPr>
          <a:xfrm>
            <a:off x="324000" y="1700280"/>
            <a:ext cx="8422560" cy="49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100" b="1">
                <a:solidFill>
                  <a:srgbClr val="1E4C7C"/>
                </a:solidFill>
                <a:latin typeface="Garamond"/>
              </a:rPr>
              <a:t>Message: </a:t>
            </a:r>
            <a:r>
              <a:rPr lang="en-US" sz="2100" b="1">
                <a:solidFill>
                  <a:srgbClr val="878EAF"/>
                </a:solidFill>
                <a:latin typeface="Garamond"/>
              </a:rPr>
              <a:t>ATTACKxATxSEVEN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100" b="1">
                <a:solidFill>
                  <a:srgbClr val="1E4C7C"/>
                </a:solidFill>
                <a:latin typeface="Garamond"/>
              </a:rPr>
              <a:t>Grouping the characters into </a:t>
            </a:r>
            <a:r>
              <a:rPr lang="en-US" sz="2100" b="1">
                <a:solidFill>
                  <a:srgbClr val="FF0000"/>
                </a:solidFill>
                <a:latin typeface="Garamond"/>
              </a:rPr>
              <a:t>blocks </a:t>
            </a:r>
            <a:r>
              <a:rPr lang="en-US" sz="2100" b="1">
                <a:solidFill>
                  <a:srgbClr val="1E4C7C"/>
                </a:solidFill>
                <a:latin typeface="Garamond"/>
              </a:rPr>
              <a:t>of three and computing a message representative integer for each block: 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1900" b="1" u="sng">
                <a:solidFill>
                  <a:srgbClr val="1E4C7C"/>
                </a:solidFill>
                <a:latin typeface="Garamond"/>
              </a:rPr>
              <a:t>ATT</a:t>
            </a:r>
            <a:r>
              <a:rPr lang="en-US" sz="1900" b="1">
                <a:solidFill>
                  <a:srgbClr val="1E4C7C"/>
                </a:solidFill>
                <a:latin typeface="Garamond"/>
              </a:rPr>
              <a:t> </a:t>
            </a:r>
            <a:r>
              <a:rPr lang="en-US" sz="1900" b="1" u="sng">
                <a:solidFill>
                  <a:srgbClr val="1E4C7C"/>
                </a:solidFill>
                <a:latin typeface="Garamond"/>
              </a:rPr>
              <a:t>ACK</a:t>
            </a:r>
            <a:r>
              <a:rPr lang="en-US" sz="1900" b="1">
                <a:solidFill>
                  <a:srgbClr val="1E4C7C"/>
                </a:solidFill>
                <a:latin typeface="Garamond"/>
              </a:rPr>
              <a:t> </a:t>
            </a:r>
            <a:r>
              <a:rPr lang="en-US" sz="1900" b="1" u="sng">
                <a:solidFill>
                  <a:srgbClr val="1E4C7C"/>
                </a:solidFill>
                <a:latin typeface="Garamond"/>
              </a:rPr>
              <a:t>XAT</a:t>
            </a:r>
            <a:r>
              <a:rPr lang="en-US" sz="1900" b="1">
                <a:solidFill>
                  <a:srgbClr val="1E4C7C"/>
                </a:solidFill>
                <a:latin typeface="Garamond"/>
              </a:rPr>
              <a:t> </a:t>
            </a:r>
            <a:r>
              <a:rPr lang="en-US" sz="1900" b="1" u="sng">
                <a:solidFill>
                  <a:srgbClr val="1E4C7C"/>
                </a:solidFill>
                <a:latin typeface="Garamond"/>
              </a:rPr>
              <a:t>XSE</a:t>
            </a:r>
            <a:r>
              <a:rPr lang="en-US" sz="1900" b="1">
                <a:solidFill>
                  <a:srgbClr val="1E4C7C"/>
                </a:solidFill>
                <a:latin typeface="Garamond"/>
              </a:rPr>
              <a:t> </a:t>
            </a:r>
            <a:r>
              <a:rPr lang="en-US" sz="1900" b="1" u="sng">
                <a:solidFill>
                  <a:srgbClr val="1E4C7C"/>
                </a:solidFill>
                <a:latin typeface="Garamond"/>
              </a:rPr>
              <a:t>VEN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1900" b="1">
                <a:solidFill>
                  <a:srgbClr val="1E4C7C"/>
                </a:solidFill>
                <a:latin typeface="Garamond"/>
              </a:rPr>
              <a:t>In the same way that a decimal number can be represented as the sum of powers of ten, e.g. 135 = 1 x 10</a:t>
            </a:r>
            <a:r>
              <a:rPr lang="en-US" sz="1900" b="1" baseline="30000">
                <a:solidFill>
                  <a:srgbClr val="1E4C7C"/>
                </a:solidFill>
                <a:latin typeface="Garamond"/>
              </a:rPr>
              <a:t>2</a:t>
            </a:r>
            <a:r>
              <a:rPr lang="en-US" sz="1900" b="1">
                <a:solidFill>
                  <a:srgbClr val="1E4C7C"/>
                </a:solidFill>
                <a:latin typeface="Garamond"/>
              </a:rPr>
              <a:t> + 3 x 10</a:t>
            </a:r>
            <a:r>
              <a:rPr lang="en-US" sz="1900" b="1" baseline="30000">
                <a:solidFill>
                  <a:srgbClr val="1E4C7C"/>
                </a:solidFill>
                <a:latin typeface="Garamond"/>
              </a:rPr>
              <a:t>1</a:t>
            </a:r>
            <a:r>
              <a:rPr lang="en-US" sz="1900" b="1">
                <a:solidFill>
                  <a:srgbClr val="1E4C7C"/>
                </a:solidFill>
                <a:latin typeface="Garamond"/>
              </a:rPr>
              <a:t> + 5, we could represent our blocks of three characters in base 26 using A=0, B=1, C=2, ..., Z=25 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100" b="1">
                <a:solidFill>
                  <a:srgbClr val="1E4C7C"/>
                </a:solidFill>
                <a:latin typeface="Garamond"/>
                <a:ea typeface="굴림"/>
              </a:rPr>
              <a:t>ATT = 0 x 26</a:t>
            </a:r>
            <a:r>
              <a:rPr lang="en-US" sz="2100" b="1" baseline="30000">
                <a:solidFill>
                  <a:srgbClr val="1E4C7C"/>
                </a:solidFill>
                <a:latin typeface="Garamond"/>
                <a:ea typeface="굴림"/>
              </a:rPr>
              <a:t>2 </a:t>
            </a:r>
            <a:r>
              <a:rPr lang="en-US" sz="2100" b="1">
                <a:solidFill>
                  <a:srgbClr val="1E4C7C"/>
                </a:solidFill>
                <a:latin typeface="Garamond"/>
                <a:ea typeface="굴림"/>
              </a:rPr>
              <a:t>+ 19 x 26</a:t>
            </a:r>
            <a:r>
              <a:rPr lang="en-US" sz="2100" b="1" baseline="30000">
                <a:solidFill>
                  <a:srgbClr val="1E4C7C"/>
                </a:solidFill>
                <a:latin typeface="Garamond"/>
                <a:ea typeface="굴림"/>
              </a:rPr>
              <a:t>1</a:t>
            </a:r>
            <a:r>
              <a:rPr lang="en-US" sz="2100" b="1">
                <a:solidFill>
                  <a:srgbClr val="1E4C7C"/>
                </a:solidFill>
                <a:latin typeface="Garamond"/>
                <a:ea typeface="굴림"/>
              </a:rPr>
              <a:t> + 19 = 513 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100" b="1">
                <a:solidFill>
                  <a:srgbClr val="1E4C7C"/>
                </a:solidFill>
                <a:latin typeface="Garamond"/>
                <a:ea typeface="굴림"/>
              </a:rPr>
              <a:t>ACK = 0 x 26</a:t>
            </a:r>
            <a:r>
              <a:rPr lang="en-US" sz="2100" b="1" baseline="30000">
                <a:solidFill>
                  <a:srgbClr val="1E4C7C"/>
                </a:solidFill>
                <a:latin typeface="Garamond"/>
                <a:ea typeface="굴림"/>
              </a:rPr>
              <a:t>2</a:t>
            </a:r>
            <a:r>
              <a:rPr lang="en-US" sz="2100" b="1">
                <a:solidFill>
                  <a:srgbClr val="1E4C7C"/>
                </a:solidFill>
                <a:latin typeface="Garamond"/>
                <a:ea typeface="굴림"/>
              </a:rPr>
              <a:t> + 2 x 26</a:t>
            </a:r>
            <a:r>
              <a:rPr lang="en-US" sz="2100" b="1" baseline="30000">
                <a:solidFill>
                  <a:srgbClr val="1E4C7C"/>
                </a:solidFill>
                <a:latin typeface="Garamond"/>
                <a:ea typeface="굴림"/>
              </a:rPr>
              <a:t>1</a:t>
            </a:r>
            <a:r>
              <a:rPr lang="en-US" sz="2100" b="1">
                <a:solidFill>
                  <a:srgbClr val="1E4C7C"/>
                </a:solidFill>
                <a:latin typeface="Garamond"/>
                <a:ea typeface="굴림"/>
              </a:rPr>
              <a:t> + 10 = 62 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100" b="1">
                <a:solidFill>
                  <a:srgbClr val="1E4C7C"/>
                </a:solidFill>
                <a:latin typeface="Garamond"/>
                <a:ea typeface="굴림"/>
              </a:rPr>
              <a:t>XAT = 23 x 26</a:t>
            </a:r>
            <a:r>
              <a:rPr lang="en-US" sz="2100" b="1" baseline="30000">
                <a:solidFill>
                  <a:srgbClr val="1E4C7C"/>
                </a:solidFill>
                <a:latin typeface="Garamond"/>
                <a:ea typeface="굴림"/>
              </a:rPr>
              <a:t>2</a:t>
            </a:r>
            <a:r>
              <a:rPr lang="en-US" sz="2100" b="1">
                <a:solidFill>
                  <a:srgbClr val="1E4C7C"/>
                </a:solidFill>
                <a:latin typeface="Garamond"/>
                <a:ea typeface="굴림"/>
              </a:rPr>
              <a:t> + 0 x 26</a:t>
            </a:r>
            <a:r>
              <a:rPr lang="en-US" sz="2100" b="1" baseline="30000">
                <a:solidFill>
                  <a:srgbClr val="1E4C7C"/>
                </a:solidFill>
                <a:latin typeface="Garamond"/>
                <a:ea typeface="굴림"/>
              </a:rPr>
              <a:t>1</a:t>
            </a:r>
            <a:r>
              <a:rPr lang="en-US" sz="2100" b="1">
                <a:solidFill>
                  <a:srgbClr val="1E4C7C"/>
                </a:solidFill>
                <a:latin typeface="Garamond"/>
                <a:ea typeface="굴림"/>
              </a:rPr>
              <a:t> + 19 = 15567 </a:t>
            </a:r>
            <a:endParaRPr/>
          </a:p>
          <a:p>
            <a:pPr lvl="1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100" b="1">
                <a:solidFill>
                  <a:srgbClr val="1E4C7C"/>
                </a:solidFill>
                <a:latin typeface="Garamond"/>
                <a:ea typeface="굴림"/>
              </a:rPr>
              <a:t>XSE = 23 x 26</a:t>
            </a:r>
            <a:r>
              <a:rPr lang="en-US" sz="2100" b="1" baseline="30000">
                <a:solidFill>
                  <a:srgbClr val="1E4C7C"/>
                </a:solidFill>
                <a:latin typeface="Garamond"/>
                <a:ea typeface="굴림"/>
              </a:rPr>
              <a:t>2</a:t>
            </a:r>
            <a:r>
              <a:rPr lang="en-US" sz="2100" b="1">
                <a:solidFill>
                  <a:srgbClr val="1E4C7C"/>
                </a:solidFill>
                <a:latin typeface="Garamond"/>
                <a:ea typeface="굴림"/>
              </a:rPr>
              <a:t> + 18 x 26</a:t>
            </a:r>
            <a:r>
              <a:rPr lang="en-US" sz="2100" b="1" baseline="30000">
                <a:solidFill>
                  <a:srgbClr val="1E4C7C"/>
                </a:solidFill>
                <a:latin typeface="Garamond"/>
                <a:ea typeface="굴림"/>
              </a:rPr>
              <a:t>1</a:t>
            </a:r>
            <a:r>
              <a:rPr lang="en-US" sz="2100" b="1">
                <a:solidFill>
                  <a:srgbClr val="1E4C7C"/>
                </a:solidFill>
                <a:latin typeface="Garamond"/>
                <a:ea typeface="굴림"/>
              </a:rPr>
              <a:t> + 4 = 16020 </a:t>
            </a:r>
            <a:endParaRPr/>
          </a:p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100" b="1">
                <a:solidFill>
                  <a:srgbClr val="1E4C7C"/>
                </a:solidFill>
                <a:latin typeface="Garamond"/>
                <a:ea typeface="굴림"/>
              </a:rPr>
              <a:t>VEN = 21 x 26</a:t>
            </a:r>
            <a:r>
              <a:rPr lang="en-US" sz="2100" b="1" baseline="30000">
                <a:solidFill>
                  <a:srgbClr val="1E4C7C"/>
                </a:solidFill>
                <a:latin typeface="Garamond"/>
                <a:ea typeface="굴림"/>
              </a:rPr>
              <a:t>2</a:t>
            </a:r>
            <a:r>
              <a:rPr lang="en-US" sz="2100" b="1">
                <a:solidFill>
                  <a:srgbClr val="1E4C7C"/>
                </a:solidFill>
                <a:latin typeface="Garamond"/>
                <a:ea typeface="굴림"/>
              </a:rPr>
              <a:t> + 4 x 26</a:t>
            </a:r>
            <a:r>
              <a:rPr lang="en-US" sz="2100" b="1" baseline="30000">
                <a:solidFill>
                  <a:srgbClr val="1E4C7C"/>
                </a:solidFill>
                <a:latin typeface="Garamond"/>
                <a:ea typeface="굴림"/>
              </a:rPr>
              <a:t>1</a:t>
            </a:r>
            <a:r>
              <a:rPr lang="en-US" sz="2100" b="1">
                <a:solidFill>
                  <a:srgbClr val="1E4C7C"/>
                </a:solidFill>
                <a:latin typeface="Garamond"/>
                <a:ea typeface="굴림"/>
              </a:rPr>
              <a:t> + 13 = 14313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548">
                                            <p:txEl>
                                              <p:p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548">
                                            <p:txEl>
                                              <p:p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st="556" end="5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548">
                                            <p:txEl>
                                              <p:pRg st="556" end="5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548">
                                            <p:txEl>
                                              <p:pRg st="556" end="5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st="556" end="5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548">
                                            <p:txEl>
                                              <p:pRg st="556" end="5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548">
                                            <p:txEl>
                                              <p:pRg st="556" end="5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st="556" end="5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548">
                                            <p:txEl>
                                              <p:pRg st="556" end="5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548">
                                            <p:txEl>
                                              <p:pRg st="556" end="5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st="556" end="5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548">
                                            <p:txEl>
                                              <p:pRg st="556" end="5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548">
                                            <p:txEl>
                                              <p:pRg st="556" end="5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CustomShape 1"/>
          <p:cNvSpPr/>
          <p:nvPr/>
        </p:nvSpPr>
        <p:spPr>
          <a:xfrm>
            <a:off x="227160" y="7776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563" name="CustomShape 2"/>
          <p:cNvSpPr/>
          <p:nvPr/>
        </p:nvSpPr>
        <p:spPr>
          <a:xfrm>
            <a:off x="324000" y="907920"/>
            <a:ext cx="8422560" cy="469440"/>
          </a:xfrm>
          <a:prstGeom prst="rect">
            <a:avLst/>
          </a:prstGeom>
          <a:solidFill>
            <a:srgbClr val="FFFFB1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00" b="1">
                <a:solidFill>
                  <a:srgbClr val="1E4C7C"/>
                </a:solidFill>
                <a:latin typeface="Garamond"/>
              </a:rPr>
              <a:t>Do public and private key form a unique pair?</a:t>
            </a:r>
            <a:endParaRPr/>
          </a:p>
        </p:txBody>
      </p:sp>
      <p:sp>
        <p:nvSpPr>
          <p:cNvPr id="564" name="CustomShape 3"/>
          <p:cNvSpPr/>
          <p:nvPr/>
        </p:nvSpPr>
        <p:spPr>
          <a:xfrm>
            <a:off x="392760" y="2468880"/>
            <a:ext cx="8566560" cy="237528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e and d form no unique pair!</a:t>
            </a:r>
            <a:endParaRPr/>
          </a:p>
          <a:p>
            <a:pPr algn="just">
              <a:lnSpc>
                <a:spcPct val="100000"/>
              </a:lnSpc>
              <a:buSzPct val="150000"/>
              <a:buFont typeface="Arial"/>
              <a:buChar char="•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With RSA, we can make several private key for single public key and vice versa. </a:t>
            </a:r>
            <a:endParaRPr/>
          </a:p>
          <a:p>
            <a:pPr algn="just">
              <a:lnSpc>
                <a:spcPct val="100000"/>
              </a:lnSpc>
              <a:buSzPct val="150000"/>
              <a:buFont typeface="Arial"/>
              <a:buChar char="•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We have to avoid to make more than one public key for a single private key because combining two such keys help revealing the private key.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freeze">
                      <p:stCondLst>
                        <p:cond delay="indefinite"/>
                      </p:stCondLst>
                      <p:childTnLst>
                        <p:par>
                          <p:cTn id="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charRg st="249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564">
                                            <p:txEl>
                                              <p:charRg st="249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564">
                                            <p:txEl>
                                              <p:charRg st="249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charRg st="0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564">
                                            <p:txEl>
                                              <p:charRg st="0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564">
                                            <p:txEl>
                                              <p:charRg st="0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charRg st="249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564">
                                            <p:txEl>
                                              <p:charRg st="249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564">
                                            <p:txEl>
                                              <p:charRg st="249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227160" y="7776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566" name="CustomShape 2"/>
          <p:cNvSpPr/>
          <p:nvPr/>
        </p:nvSpPr>
        <p:spPr>
          <a:xfrm>
            <a:off x="324000" y="981000"/>
            <a:ext cx="8421120" cy="5151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D61353"/>
                </a:solidFill>
                <a:latin typeface="Arial"/>
              </a:rPr>
              <a:t>Digital Signature</a:t>
            </a:r>
            <a:endParaRPr/>
          </a:p>
        </p:txBody>
      </p:sp>
      <p:pic>
        <p:nvPicPr>
          <p:cNvPr id="567" name="Picture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6360" y="1916280"/>
            <a:ext cx="5541480" cy="43254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CustomShape 1"/>
          <p:cNvSpPr/>
          <p:nvPr/>
        </p:nvSpPr>
        <p:spPr>
          <a:xfrm>
            <a:off x="227160" y="7776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569" name="CustomShape 2"/>
          <p:cNvSpPr/>
          <p:nvPr/>
        </p:nvSpPr>
        <p:spPr>
          <a:xfrm>
            <a:off x="324000" y="981000"/>
            <a:ext cx="8460720" cy="39348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D61353"/>
                </a:solidFill>
                <a:latin typeface="Arial"/>
              </a:rPr>
              <a:t>Digital Signature for Message Integrity and Confidentiality</a:t>
            </a:r>
            <a:endParaRPr/>
          </a:p>
        </p:txBody>
      </p:sp>
      <p:sp>
        <p:nvSpPr>
          <p:cNvPr id="570" name="CustomShape 3"/>
          <p:cNvSpPr/>
          <p:nvPr/>
        </p:nvSpPr>
        <p:spPr>
          <a:xfrm>
            <a:off x="263520" y="1418400"/>
            <a:ext cx="8422560" cy="168984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200" b="1" dirty="0">
                <a:solidFill>
                  <a:srgbClr val="D61353"/>
                </a:solidFill>
                <a:latin typeface="Garamond"/>
              </a:rPr>
              <a:t>Confidentiality</a:t>
            </a:r>
            <a:r>
              <a:rPr lang="en-US" sz="2200" b="1" dirty="0">
                <a:solidFill>
                  <a:srgbClr val="1E4C7C"/>
                </a:solidFill>
                <a:latin typeface="Garamond"/>
              </a:rPr>
              <a:t> </a:t>
            </a:r>
            <a:r>
              <a:rPr lang="en-US" sz="2200" b="1" dirty="0" smtClean="0">
                <a:solidFill>
                  <a:srgbClr val="1E4C7C"/>
                </a:solidFill>
                <a:latin typeface="Garamond"/>
              </a:rPr>
              <a:t>insures </a:t>
            </a:r>
            <a:r>
              <a:rPr lang="en-US" sz="2200" b="1" dirty="0">
                <a:solidFill>
                  <a:srgbClr val="1E4C7C"/>
                </a:solidFill>
                <a:latin typeface="Garamond"/>
              </a:rPr>
              <a:t>that messages cannot be intercepted and read by eavesdroppers</a:t>
            </a:r>
            <a:endParaRPr dirty="0"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200" b="1" dirty="0">
                <a:solidFill>
                  <a:srgbClr val="D61353"/>
                </a:solidFill>
                <a:latin typeface="Garamond"/>
              </a:rPr>
              <a:t>Message integrity</a:t>
            </a:r>
            <a:r>
              <a:rPr lang="en-US" sz="2200" b="1" dirty="0">
                <a:solidFill>
                  <a:srgbClr val="1E4C7C"/>
                </a:solidFill>
                <a:latin typeface="Garamond"/>
              </a:rPr>
              <a:t> insures that messages are protected against modification</a:t>
            </a:r>
            <a:endParaRPr dirty="0"/>
          </a:p>
        </p:txBody>
      </p:sp>
      <p:sp>
        <p:nvSpPr>
          <p:cNvPr id="571" name="CustomShape 4"/>
          <p:cNvSpPr/>
          <p:nvPr/>
        </p:nvSpPr>
        <p:spPr>
          <a:xfrm>
            <a:off x="263520" y="3200400"/>
            <a:ext cx="8422560" cy="356544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900" b="1" dirty="0">
                <a:solidFill>
                  <a:srgbClr val="1E4C7C"/>
                </a:solidFill>
                <a:latin typeface="Garamond"/>
              </a:rPr>
              <a:t>Principles of Digital Signature </a:t>
            </a:r>
            <a:endParaRPr dirty="0"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200" b="1" dirty="0">
                <a:solidFill>
                  <a:srgbClr val="1E4C7C"/>
                </a:solidFill>
                <a:latin typeface="Garamond"/>
              </a:rPr>
              <a:t>User </a:t>
            </a:r>
            <a:r>
              <a:rPr lang="en-US" sz="2200" b="1" dirty="0">
                <a:solidFill>
                  <a:srgbClr val="969602"/>
                </a:solidFill>
                <a:latin typeface="Garamond"/>
              </a:rPr>
              <a:t>A</a:t>
            </a:r>
            <a:r>
              <a:rPr lang="en-US" sz="2200" b="1" dirty="0">
                <a:solidFill>
                  <a:srgbClr val="1E4C7C"/>
                </a:solidFill>
                <a:latin typeface="Garamond"/>
              </a:rPr>
              <a:t> signs digitally a message m using </a:t>
            </a:r>
            <a:r>
              <a:rPr lang="en-US" sz="2200" b="1" dirty="0" smtClean="0">
                <a:solidFill>
                  <a:srgbClr val="1E4C7C"/>
                </a:solidFill>
                <a:latin typeface="Garamond"/>
                <a:ea typeface="굴림"/>
              </a:rPr>
              <a:t>“cryptographic </a:t>
            </a:r>
            <a:r>
              <a:rPr lang="en-US" sz="2200" b="1" dirty="0">
                <a:solidFill>
                  <a:srgbClr val="1E4C7C"/>
                </a:solidFill>
                <a:latin typeface="Garamond"/>
                <a:ea typeface="굴림"/>
              </a:rPr>
              <a:t>hash of the message m with the </a:t>
            </a:r>
            <a:r>
              <a:rPr lang="en-US" sz="2200" b="1" dirty="0">
                <a:solidFill>
                  <a:srgbClr val="D61353"/>
                </a:solidFill>
                <a:latin typeface="Garamond"/>
                <a:ea typeface="굴림"/>
              </a:rPr>
              <a:t>private key</a:t>
            </a:r>
            <a:r>
              <a:rPr lang="en-US" sz="2200" b="1" i="1" dirty="0">
                <a:solidFill>
                  <a:srgbClr val="1E4C7C"/>
                </a:solidFill>
                <a:latin typeface="Garamond"/>
                <a:ea typeface="굴림"/>
              </a:rPr>
              <a:t> </a:t>
            </a:r>
            <a:r>
              <a:rPr lang="en-US" sz="2200" b="1" dirty="0">
                <a:solidFill>
                  <a:srgbClr val="1E4C7C"/>
                </a:solidFill>
                <a:latin typeface="Garamond"/>
                <a:ea typeface="굴림"/>
              </a:rPr>
              <a:t>of </a:t>
            </a:r>
            <a:r>
              <a:rPr lang="en-US" sz="2200" b="1" dirty="0">
                <a:solidFill>
                  <a:srgbClr val="969602"/>
                </a:solidFill>
                <a:latin typeface="Garamond"/>
                <a:ea typeface="굴림"/>
              </a:rPr>
              <a:t>A</a:t>
            </a:r>
            <a:r>
              <a:rPr lang="en-US" sz="2200" b="1" dirty="0">
                <a:solidFill>
                  <a:srgbClr val="1E4C7C"/>
                </a:solidFill>
                <a:latin typeface="Garamond"/>
                <a:ea typeface="굴림"/>
              </a:rPr>
              <a:t> and attach it to the message m.</a:t>
            </a:r>
            <a:endParaRPr dirty="0"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200" b="1" dirty="0">
                <a:solidFill>
                  <a:srgbClr val="1E4C7C"/>
                </a:solidFill>
                <a:latin typeface="Garamond"/>
                <a:ea typeface="굴림"/>
              </a:rPr>
              <a:t>Anybody can then decrypt </a:t>
            </a:r>
            <a:r>
              <a:rPr lang="en-US" sz="2200" b="1" dirty="0">
                <a:solidFill>
                  <a:srgbClr val="969602"/>
                </a:solidFill>
                <a:latin typeface="Garamond"/>
                <a:ea typeface="굴림"/>
              </a:rPr>
              <a:t>A’s</a:t>
            </a:r>
            <a:r>
              <a:rPr lang="en-US" sz="2200" b="1" dirty="0">
                <a:solidFill>
                  <a:srgbClr val="1E4C7C"/>
                </a:solidFill>
                <a:latin typeface="Garamond"/>
                <a:ea typeface="굴림"/>
              </a:rPr>
              <a:t> digital signature using </a:t>
            </a:r>
            <a:r>
              <a:rPr lang="en-US" sz="2200" b="1" dirty="0">
                <a:solidFill>
                  <a:srgbClr val="969602"/>
                </a:solidFill>
                <a:latin typeface="Garamond"/>
                <a:ea typeface="굴림"/>
              </a:rPr>
              <a:t>A’s</a:t>
            </a:r>
            <a:r>
              <a:rPr lang="en-US" sz="2200" b="1" dirty="0">
                <a:solidFill>
                  <a:srgbClr val="1E4C7C"/>
                </a:solidFill>
                <a:latin typeface="Garamond"/>
                <a:ea typeface="굴림"/>
              </a:rPr>
              <a:t> </a:t>
            </a:r>
            <a:r>
              <a:rPr lang="en-US" sz="2200" b="1" dirty="0">
                <a:solidFill>
                  <a:srgbClr val="D61353"/>
                </a:solidFill>
                <a:latin typeface="Garamond"/>
                <a:ea typeface="굴림"/>
              </a:rPr>
              <a:t>public key</a:t>
            </a:r>
            <a:r>
              <a:rPr lang="en-US" sz="2200" b="1" dirty="0">
                <a:solidFill>
                  <a:srgbClr val="1E4C7C"/>
                </a:solidFill>
                <a:latin typeface="Garamond"/>
                <a:ea typeface="굴림"/>
              </a:rPr>
              <a:t> and compare it with the cryptographic hash of the message m to verify that m was </a:t>
            </a:r>
            <a:r>
              <a:rPr lang="en-US" sz="2200" b="1" dirty="0">
                <a:solidFill>
                  <a:srgbClr val="D61353"/>
                </a:solidFill>
                <a:latin typeface="Garamond"/>
                <a:ea typeface="굴림"/>
              </a:rPr>
              <a:t>signed by</a:t>
            </a:r>
            <a:r>
              <a:rPr lang="en-US" sz="2200" b="1" dirty="0">
                <a:solidFill>
                  <a:srgbClr val="969602"/>
                </a:solidFill>
                <a:latin typeface="Garamond"/>
                <a:ea typeface="굴림"/>
              </a:rPr>
              <a:t> A</a:t>
            </a:r>
            <a:r>
              <a:rPr lang="en-US" sz="2200" b="1" dirty="0">
                <a:solidFill>
                  <a:srgbClr val="1E4C7C"/>
                </a:solidFill>
                <a:latin typeface="Garamond"/>
                <a:ea typeface="굴림"/>
              </a:rPr>
              <a:t> and m was </a:t>
            </a:r>
            <a:r>
              <a:rPr lang="en-US" sz="2200" b="1" dirty="0">
                <a:solidFill>
                  <a:srgbClr val="D61353"/>
                </a:solidFill>
                <a:latin typeface="Garamond"/>
                <a:ea typeface="굴림"/>
              </a:rPr>
              <a:t>not altered</a:t>
            </a:r>
            <a:r>
              <a:rPr lang="en-US" sz="2200" b="1" dirty="0">
                <a:solidFill>
                  <a:srgbClr val="1E4C7C"/>
                </a:solidFill>
                <a:latin typeface="Garamond"/>
                <a:ea typeface="굴림"/>
              </a:rPr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161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570">
                                            <p:txEl>
                                              <p:pRg st="161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570">
                                            <p:txEl>
                                              <p:pRg st="161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570">
                                            <p:txEl>
                                              <p:pRg st="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570">
                                            <p:txEl>
                                              <p:pRg st="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571">
                                            <p:txEl>
                                              <p:p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571">
                                            <p:txEl>
                                              <p:p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CustomShape 1"/>
          <p:cNvSpPr/>
          <p:nvPr/>
        </p:nvSpPr>
        <p:spPr>
          <a:xfrm>
            <a:off x="428760" y="857160"/>
            <a:ext cx="8422920" cy="39528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D61353"/>
                </a:solidFill>
                <a:latin typeface="Arial"/>
              </a:rPr>
              <a:t>Digital Signature - Principles</a:t>
            </a:r>
            <a:endParaRPr/>
          </a:p>
        </p:txBody>
      </p:sp>
      <p:pic>
        <p:nvPicPr>
          <p:cNvPr id="573" name="Picture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0240" y="1285920"/>
            <a:ext cx="5676480" cy="1793880"/>
          </a:xfrm>
          <a:prstGeom prst="rect">
            <a:avLst/>
          </a:prstGeom>
          <a:ln w="9360">
            <a:noFill/>
          </a:ln>
        </p:spPr>
      </p:pic>
      <p:pic>
        <p:nvPicPr>
          <p:cNvPr id="574" name="Picture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0240" y="3071880"/>
            <a:ext cx="5610600" cy="1785600"/>
          </a:xfrm>
          <a:prstGeom prst="rect">
            <a:avLst/>
          </a:prstGeom>
          <a:ln w="9360">
            <a:noFill/>
          </a:ln>
        </p:spPr>
      </p:pic>
      <p:sp>
        <p:nvSpPr>
          <p:cNvPr id="575" name="CustomShape 2"/>
          <p:cNvSpPr/>
          <p:nvPr/>
        </p:nvSpPr>
        <p:spPr>
          <a:xfrm>
            <a:off x="714240" y="2143080"/>
            <a:ext cx="12855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174A7C"/>
                </a:solidFill>
                <a:latin typeface="Arial"/>
              </a:rPr>
              <a:t>Process</a:t>
            </a:r>
            <a:endParaRPr/>
          </a:p>
        </p:txBody>
      </p:sp>
      <p:sp>
        <p:nvSpPr>
          <p:cNvPr id="576" name="CustomShape 3"/>
          <p:cNvSpPr/>
          <p:nvPr/>
        </p:nvSpPr>
        <p:spPr>
          <a:xfrm>
            <a:off x="714240" y="4357800"/>
            <a:ext cx="12855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174A7C"/>
                </a:solidFill>
                <a:latin typeface="Arial"/>
              </a:rPr>
              <a:t>With Key</a:t>
            </a:r>
            <a:endParaRPr/>
          </a:p>
        </p:txBody>
      </p:sp>
      <p:sp>
        <p:nvSpPr>
          <p:cNvPr id="577" name="CustomShape 4"/>
          <p:cNvSpPr/>
          <p:nvPr/>
        </p:nvSpPr>
        <p:spPr>
          <a:xfrm>
            <a:off x="571320" y="5786280"/>
            <a:ext cx="199980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174A7C"/>
                </a:solidFill>
                <a:latin typeface="Arial"/>
              </a:rPr>
              <a:t>With Message Digest</a:t>
            </a:r>
            <a:endParaRPr/>
          </a:p>
        </p:txBody>
      </p:sp>
      <p:pic>
        <p:nvPicPr>
          <p:cNvPr id="578" name="Picture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75400" y="4884120"/>
            <a:ext cx="5668560" cy="1834200"/>
          </a:xfrm>
          <a:prstGeom prst="rect">
            <a:avLst/>
          </a:prstGeom>
          <a:ln w="9360">
            <a:noFill/>
          </a:ln>
        </p:spPr>
      </p:pic>
      <p:sp>
        <p:nvSpPr>
          <p:cNvPr id="579" name="TextShape 5"/>
          <p:cNvSpPr txBox="1"/>
          <p:nvPr/>
        </p:nvSpPr>
        <p:spPr>
          <a:xfrm>
            <a:off x="423360" y="192600"/>
            <a:ext cx="4880160" cy="5389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CustomShape 1"/>
          <p:cNvSpPr/>
          <p:nvPr/>
        </p:nvSpPr>
        <p:spPr>
          <a:xfrm>
            <a:off x="227160" y="7776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581" name="CustomShape 2"/>
          <p:cNvSpPr/>
          <p:nvPr/>
        </p:nvSpPr>
        <p:spPr>
          <a:xfrm>
            <a:off x="324000" y="907920"/>
            <a:ext cx="8421120" cy="5151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D61353"/>
                </a:solidFill>
                <a:latin typeface="Arial"/>
              </a:rPr>
              <a:t>Digital Signature for Assurance</a:t>
            </a:r>
            <a:endParaRPr/>
          </a:p>
        </p:txBody>
      </p:sp>
      <p:sp>
        <p:nvSpPr>
          <p:cNvPr id="582" name="CustomShape 3"/>
          <p:cNvSpPr/>
          <p:nvPr/>
        </p:nvSpPr>
        <p:spPr>
          <a:xfrm>
            <a:off x="324000" y="1557360"/>
            <a:ext cx="8567280" cy="148428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Consider the situation where Bob has just sold Alice something for 500 Birr through a deal that is made by E-mail</a:t>
            </a:r>
            <a:endParaRPr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Alice sends an E-mail accepting to pay 500 Birr</a:t>
            </a:r>
            <a:endParaRPr/>
          </a:p>
        </p:txBody>
      </p:sp>
      <p:sp>
        <p:nvSpPr>
          <p:cNvPr id="583" name="CustomShape 4"/>
          <p:cNvSpPr/>
          <p:nvPr/>
        </p:nvSpPr>
        <p:spPr>
          <a:xfrm>
            <a:off x="324000" y="2926080"/>
            <a:ext cx="8567280" cy="201168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b="1">
                <a:solidFill>
                  <a:srgbClr val="1E4C7C"/>
                </a:solidFill>
                <a:latin typeface="Garamond"/>
              </a:rPr>
              <a:t>Two issues need to be taken care of in addition to authentication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b="1">
                <a:solidFill>
                  <a:srgbClr val="969602"/>
                </a:solidFill>
                <a:latin typeface="Garamond"/>
              </a:rPr>
              <a:t>Alice needs to be assured that Bob will not modify the amount and show that Alice promised to pay more than 500 Birr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b="1">
                <a:solidFill>
                  <a:srgbClr val="969602"/>
                </a:solidFill>
                <a:latin typeface="Garamond"/>
              </a:rPr>
              <a:t>Bob needs to be assured that Alice will not deny that she sends the message</a:t>
            </a:r>
            <a:endParaRPr/>
          </a:p>
        </p:txBody>
      </p:sp>
      <p:sp>
        <p:nvSpPr>
          <p:cNvPr id="584" name="CustomShape 5"/>
          <p:cNvSpPr/>
          <p:nvPr/>
        </p:nvSpPr>
        <p:spPr>
          <a:xfrm>
            <a:off x="311040" y="4953600"/>
            <a:ext cx="8567280" cy="7581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If Alice signs the message digitally, the  two issues will be solved</a:t>
            </a:r>
            <a:endParaRPr/>
          </a:p>
        </p:txBody>
      </p:sp>
      <p:sp>
        <p:nvSpPr>
          <p:cNvPr id="585" name="CustomShape 6"/>
          <p:cNvSpPr/>
          <p:nvPr/>
        </p:nvSpPr>
        <p:spPr>
          <a:xfrm>
            <a:off x="311040" y="5711760"/>
            <a:ext cx="8567280" cy="114912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There are several ways to place digital signatures</a:t>
            </a:r>
            <a:endParaRPr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One popular way is to use public-key cryptosystem such as RSA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582">
                                            <p:txEl>
                                              <p:pRg st="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582">
                                            <p:txEl>
                                              <p:pRg st="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162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582">
                                            <p:txEl>
                                              <p:pRg st="162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582">
                                            <p:txEl>
                                              <p:pRg st="162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583">
                                            <p:txEl>
                                              <p:pRg st="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583">
                                            <p:txEl>
                                              <p:pRg st="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259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583">
                                            <p:txEl>
                                              <p:pRg st="259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583">
                                            <p:txEl>
                                              <p:pRg st="259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259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583">
                                            <p:txEl>
                                              <p:pRg st="259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583">
                                            <p:txEl>
                                              <p:pRg st="259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st="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584">
                                            <p:txEl>
                                              <p:pRg st="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584">
                                            <p:txEl>
                                              <p:pRg st="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585">
                                            <p:txEl>
                                              <p:p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585">
                                            <p:txEl>
                                              <p:p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113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585">
                                            <p:txEl>
                                              <p:pRg st="113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585">
                                            <p:txEl>
                                              <p:pRg st="113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CustomShape 1"/>
          <p:cNvSpPr/>
          <p:nvPr/>
        </p:nvSpPr>
        <p:spPr>
          <a:xfrm>
            <a:off x="227160" y="7776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587" name="CustomShape 2"/>
          <p:cNvSpPr/>
          <p:nvPr/>
        </p:nvSpPr>
        <p:spPr>
          <a:xfrm>
            <a:off x="324000" y="981000"/>
            <a:ext cx="8421120" cy="12423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100" b="1">
                <a:solidFill>
                  <a:srgbClr val="D61353"/>
                </a:solidFill>
                <a:latin typeface="Arial"/>
              </a:rPr>
              <a:t>Digital Signature Using Public Key Cryptosystem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D61353"/>
                </a:solidFill>
                <a:latin typeface="Arial"/>
              </a:rPr>
              <a:t>Notation:	</a:t>
            </a:r>
            <a:r>
              <a:rPr lang="en-US" sz="2100" b="1">
                <a:solidFill>
                  <a:srgbClr val="969602"/>
                </a:solidFill>
                <a:latin typeface="Garamond"/>
              </a:rPr>
              <a:t>K</a:t>
            </a:r>
            <a:r>
              <a:rPr lang="en-US" sz="2100" b="1" baseline="-25000">
                <a:solidFill>
                  <a:srgbClr val="969602"/>
                </a:solidFill>
                <a:latin typeface="Garamond"/>
              </a:rPr>
              <a:t>X</a:t>
            </a:r>
            <a:r>
              <a:rPr lang="en-US" sz="2100" b="1" baseline="30000">
                <a:solidFill>
                  <a:srgbClr val="969602"/>
                </a:solidFill>
                <a:latin typeface="Garamond"/>
              </a:rPr>
              <a:t>- : </a:t>
            </a:r>
            <a:r>
              <a:rPr lang="en-US" sz="2100" b="1">
                <a:solidFill>
                  <a:srgbClr val="969602"/>
                </a:solidFill>
                <a:latin typeface="Garamond"/>
              </a:rPr>
              <a:t>Private key of X</a:t>
            </a:r>
            <a:endParaRPr/>
          </a:p>
          <a:p>
            <a:pPr>
              <a:lnSpc>
                <a:spcPct val="100000"/>
              </a:lnSpc>
            </a:pPr>
            <a:r>
              <a:rPr lang="en-US" sz="2100" b="1">
                <a:solidFill>
                  <a:srgbClr val="969602"/>
                </a:solidFill>
                <a:latin typeface="Garamond"/>
              </a:rPr>
              <a:t>			K</a:t>
            </a:r>
            <a:r>
              <a:rPr lang="en-US" sz="2100" b="1" baseline="-25000">
                <a:solidFill>
                  <a:srgbClr val="969602"/>
                </a:solidFill>
                <a:latin typeface="Garamond"/>
              </a:rPr>
              <a:t>X</a:t>
            </a:r>
            <a:r>
              <a:rPr lang="en-US" sz="2100" b="1" baseline="30000">
                <a:solidFill>
                  <a:srgbClr val="969602"/>
                </a:solidFill>
                <a:latin typeface="Garamond"/>
              </a:rPr>
              <a:t>+ : </a:t>
            </a:r>
            <a:r>
              <a:rPr lang="en-US" sz="2100" b="1">
                <a:solidFill>
                  <a:srgbClr val="969602"/>
                </a:solidFill>
                <a:latin typeface="Garamond"/>
              </a:rPr>
              <a:t>Public key of X</a:t>
            </a:r>
            <a:endParaRPr/>
          </a:p>
        </p:txBody>
      </p:sp>
      <p:sp>
        <p:nvSpPr>
          <p:cNvPr id="588" name="CustomShape 3"/>
          <p:cNvSpPr/>
          <p:nvPr/>
        </p:nvSpPr>
        <p:spPr>
          <a:xfrm>
            <a:off x="324000" y="2286000"/>
            <a:ext cx="8422560" cy="147384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900" b="1">
                <a:solidFill>
                  <a:srgbClr val="1E4C7C"/>
                </a:solidFill>
                <a:latin typeface="Garamond"/>
              </a:rPr>
              <a:t>When Alice sends her message </a:t>
            </a:r>
            <a:r>
              <a:rPr lang="en-US" sz="2900" b="1">
                <a:solidFill>
                  <a:srgbClr val="969602"/>
                </a:solidFill>
                <a:latin typeface="Garamond"/>
              </a:rPr>
              <a:t>m</a:t>
            </a:r>
            <a:r>
              <a:rPr lang="en-US" sz="2900" b="1">
                <a:solidFill>
                  <a:srgbClr val="1E4C7C"/>
                </a:solidFill>
                <a:latin typeface="Garamond"/>
              </a:rPr>
              <a:t> to Bob, she encrypts it with her private key </a:t>
            </a:r>
            <a:r>
              <a:rPr lang="en-US" sz="2900" b="1">
                <a:solidFill>
                  <a:srgbClr val="969602"/>
                </a:solidFill>
                <a:latin typeface="Garamond"/>
              </a:rPr>
              <a:t>K</a:t>
            </a:r>
            <a:r>
              <a:rPr lang="en-US" sz="2900" b="1" baseline="-25000">
                <a:solidFill>
                  <a:srgbClr val="969602"/>
                </a:solidFill>
                <a:latin typeface="Garamond"/>
              </a:rPr>
              <a:t>A</a:t>
            </a:r>
            <a:r>
              <a:rPr lang="en-US" sz="2900" b="1" baseline="30000">
                <a:solidFill>
                  <a:srgbClr val="969602"/>
                </a:solidFill>
                <a:latin typeface="Garamond"/>
              </a:rPr>
              <a:t>-</a:t>
            </a:r>
            <a:r>
              <a:rPr lang="en-US" sz="2900" b="1">
                <a:solidFill>
                  <a:srgbClr val="969602"/>
                </a:solidFill>
                <a:latin typeface="Garamond"/>
              </a:rPr>
              <a:t>(m)</a:t>
            </a:r>
            <a:endParaRPr/>
          </a:p>
        </p:txBody>
      </p:sp>
      <p:sp>
        <p:nvSpPr>
          <p:cNvPr id="589" name="CustomShape 4"/>
          <p:cNvSpPr/>
          <p:nvPr/>
        </p:nvSpPr>
        <p:spPr>
          <a:xfrm>
            <a:off x="324000" y="3829680"/>
            <a:ext cx="8422560" cy="147384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900" b="1">
                <a:solidFill>
                  <a:srgbClr val="1E4C7C"/>
                </a:solidFill>
                <a:latin typeface="Garamond"/>
              </a:rPr>
              <a:t>If she wants to keep the message content a secret, she can use Bob’s public key and send  </a:t>
            </a:r>
            <a:r>
              <a:rPr lang="en-US" sz="2900" b="1">
                <a:solidFill>
                  <a:srgbClr val="969602"/>
                </a:solidFill>
                <a:latin typeface="Garamond"/>
              </a:rPr>
              <a:t>K</a:t>
            </a:r>
            <a:r>
              <a:rPr lang="en-US" sz="2900" b="1" baseline="-25000">
                <a:solidFill>
                  <a:srgbClr val="969602"/>
                </a:solidFill>
                <a:latin typeface="Garamond"/>
              </a:rPr>
              <a:t>B</a:t>
            </a:r>
            <a:r>
              <a:rPr lang="en-US" sz="2900" b="1" baseline="30000">
                <a:solidFill>
                  <a:srgbClr val="969602"/>
                </a:solidFill>
                <a:latin typeface="Garamond"/>
              </a:rPr>
              <a:t>+</a:t>
            </a:r>
            <a:r>
              <a:rPr lang="en-US" sz="2900" b="1">
                <a:solidFill>
                  <a:srgbClr val="969602"/>
                </a:solidFill>
                <a:latin typeface="Garamond"/>
              </a:rPr>
              <a:t>(m, K</a:t>
            </a:r>
            <a:r>
              <a:rPr lang="en-US" sz="2900" b="1" baseline="-25000">
                <a:solidFill>
                  <a:srgbClr val="969602"/>
                </a:solidFill>
                <a:latin typeface="Garamond"/>
              </a:rPr>
              <a:t>A</a:t>
            </a:r>
            <a:r>
              <a:rPr lang="en-US" sz="2900" b="1" baseline="30000">
                <a:solidFill>
                  <a:srgbClr val="969602"/>
                </a:solidFill>
                <a:latin typeface="Garamond"/>
              </a:rPr>
              <a:t>-</a:t>
            </a:r>
            <a:r>
              <a:rPr lang="en-US" sz="2900" b="1">
                <a:solidFill>
                  <a:srgbClr val="969602"/>
                </a:solidFill>
                <a:latin typeface="Garamond"/>
              </a:rPr>
              <a:t>(m))</a:t>
            </a:r>
            <a:endParaRPr/>
          </a:p>
        </p:txBody>
      </p:sp>
      <p:sp>
        <p:nvSpPr>
          <p:cNvPr id="590" name="CustomShape 5"/>
          <p:cNvSpPr/>
          <p:nvPr/>
        </p:nvSpPr>
        <p:spPr>
          <a:xfrm>
            <a:off x="324000" y="5373720"/>
            <a:ext cx="8422560" cy="148428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900" b="1">
                <a:solidFill>
                  <a:srgbClr val="1E4C7C"/>
                </a:solidFill>
                <a:latin typeface="Garamond"/>
              </a:rPr>
              <a:t>Alice is protected against modification by Bob since if Bob produces </a:t>
            </a:r>
            <a:r>
              <a:rPr lang="en-US" sz="2900" b="1">
                <a:solidFill>
                  <a:srgbClr val="969602"/>
                </a:solidFill>
                <a:latin typeface="Garamond"/>
              </a:rPr>
              <a:t>m’</a:t>
            </a:r>
            <a:r>
              <a:rPr lang="en-US" sz="2900" b="1">
                <a:solidFill>
                  <a:srgbClr val="1E4C7C"/>
                </a:solidFill>
                <a:latin typeface="Garamond"/>
              </a:rPr>
              <a:t>, he has to find </a:t>
            </a:r>
            <a:r>
              <a:rPr lang="en-US" sz="2900" b="1">
                <a:solidFill>
                  <a:srgbClr val="969602"/>
                </a:solidFill>
                <a:latin typeface="Garamond"/>
              </a:rPr>
              <a:t>K</a:t>
            </a:r>
            <a:r>
              <a:rPr lang="en-US" sz="2900" b="1" baseline="-25000">
                <a:solidFill>
                  <a:srgbClr val="969602"/>
                </a:solidFill>
                <a:latin typeface="Garamond"/>
              </a:rPr>
              <a:t>A</a:t>
            </a:r>
            <a:r>
              <a:rPr lang="en-US" sz="2900" b="1" baseline="30000">
                <a:solidFill>
                  <a:srgbClr val="969602"/>
                </a:solidFill>
                <a:latin typeface="Garamond"/>
              </a:rPr>
              <a:t>-</a:t>
            </a:r>
            <a:r>
              <a:rPr lang="en-US" sz="2900" b="1">
                <a:solidFill>
                  <a:srgbClr val="969602"/>
                </a:solidFill>
                <a:latin typeface="Garamond"/>
              </a:rPr>
              <a:t>(m’)</a:t>
            </a:r>
            <a:r>
              <a:rPr lang="en-US" sz="3700" b="1">
                <a:solidFill>
                  <a:srgbClr val="1E4C7C"/>
                </a:solidFill>
                <a:latin typeface="Garamond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st="0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588">
                                            <p:txEl>
                                              <p:pRg st="0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588">
                                            <p:txEl>
                                              <p:pRg st="0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st="0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589">
                                            <p:txEl>
                                              <p:pRg st="0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589">
                                            <p:txEl>
                                              <p:pRg st="0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0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590">
                                            <p:txEl>
                                              <p:pRg st="0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590">
                                            <p:txEl>
                                              <p:pRg st="0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CustomShape 1"/>
          <p:cNvSpPr/>
          <p:nvPr/>
        </p:nvSpPr>
        <p:spPr>
          <a:xfrm>
            <a:off x="227160" y="7776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592" name="CustomShape 2"/>
          <p:cNvSpPr/>
          <p:nvPr/>
        </p:nvSpPr>
        <p:spPr>
          <a:xfrm>
            <a:off x="324000" y="1052640"/>
            <a:ext cx="8421120" cy="5151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D61353"/>
                </a:solidFill>
                <a:latin typeface="Arial"/>
              </a:rPr>
              <a:t>Digital Signature </a:t>
            </a:r>
            <a:r>
              <a:rPr lang="en-US" sz="2400" b="1">
                <a:solidFill>
                  <a:srgbClr val="D61353"/>
                </a:solidFill>
                <a:latin typeface="Arial"/>
              </a:rPr>
              <a:t>Using Public Key Cryptosystem …</a:t>
            </a:r>
            <a:endParaRPr/>
          </a:p>
        </p:txBody>
      </p:sp>
      <p:pic>
        <p:nvPicPr>
          <p:cNvPr id="593" name="Picture 59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828800"/>
            <a:ext cx="9143640" cy="4389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CustomShape 1"/>
          <p:cNvSpPr/>
          <p:nvPr/>
        </p:nvSpPr>
        <p:spPr>
          <a:xfrm>
            <a:off x="227160" y="7776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595" name="CustomShape 2"/>
          <p:cNvSpPr/>
          <p:nvPr/>
        </p:nvSpPr>
        <p:spPr>
          <a:xfrm>
            <a:off x="324000" y="981000"/>
            <a:ext cx="8421120" cy="5151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800" b="1">
                <a:solidFill>
                  <a:srgbClr val="D61353"/>
                </a:solidFill>
                <a:latin typeface="Arial"/>
              </a:rPr>
              <a:t>Digital Signature Using Message Digest</a:t>
            </a:r>
            <a:endParaRPr/>
          </a:p>
        </p:txBody>
      </p:sp>
      <p:sp>
        <p:nvSpPr>
          <p:cNvPr id="596" name="CustomShape 3"/>
          <p:cNvSpPr/>
          <p:nvPr/>
        </p:nvSpPr>
        <p:spPr>
          <a:xfrm>
            <a:off x="324000" y="4114800"/>
            <a:ext cx="8422560" cy="274320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H = H (m) is sent along m, where H is a cryptographic hash function</a:t>
            </a:r>
            <a:endParaRPr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K</a:t>
            </a:r>
            <a:r>
              <a:rPr lang="en-US" sz="2400" b="1" baseline="-25000">
                <a:solidFill>
                  <a:srgbClr val="1E4C7C"/>
                </a:solidFill>
                <a:latin typeface="Garamond"/>
              </a:rPr>
              <a:t>A</a:t>
            </a:r>
            <a:r>
              <a:rPr lang="en-US" sz="2400" b="1" baseline="30000">
                <a:solidFill>
                  <a:srgbClr val="1E4C7C"/>
                </a:solidFill>
                <a:latin typeface="Garamond"/>
              </a:rPr>
              <a:t>-</a:t>
            </a:r>
            <a:r>
              <a:rPr lang="en-US" sz="2400" b="1">
                <a:solidFill>
                  <a:srgbClr val="1E4C7C"/>
                </a:solidFill>
                <a:latin typeface="Garamond"/>
              </a:rPr>
              <a:t>(H(m)) (or </a:t>
            </a:r>
            <a:r>
              <a:rPr lang="en-US" sz="2400" b="1">
                <a:solidFill>
                  <a:srgbClr val="969602"/>
                </a:solidFill>
                <a:latin typeface="Garamond"/>
              </a:rPr>
              <a:t>K</a:t>
            </a:r>
            <a:r>
              <a:rPr lang="en-US" sz="2400" b="1" baseline="-25000">
                <a:solidFill>
                  <a:srgbClr val="969602"/>
                </a:solidFill>
                <a:latin typeface="Garamond"/>
              </a:rPr>
              <a:t>B</a:t>
            </a:r>
            <a:r>
              <a:rPr lang="en-US" sz="2400" b="1" baseline="30000">
                <a:solidFill>
                  <a:srgbClr val="969602"/>
                </a:solidFill>
                <a:latin typeface="Garamond"/>
              </a:rPr>
              <a:t>+</a:t>
            </a:r>
            <a:r>
              <a:rPr lang="en-US" sz="2400" b="1">
                <a:solidFill>
                  <a:srgbClr val="969602"/>
                </a:solidFill>
                <a:latin typeface="Garamond"/>
              </a:rPr>
              <a:t>(m, K</a:t>
            </a:r>
            <a:r>
              <a:rPr lang="en-US" sz="2400" b="1" baseline="-25000">
                <a:solidFill>
                  <a:srgbClr val="969602"/>
                </a:solidFill>
                <a:latin typeface="Garamond"/>
              </a:rPr>
              <a:t>A</a:t>
            </a:r>
            <a:r>
              <a:rPr lang="en-US" sz="2400" b="1" baseline="30000">
                <a:solidFill>
                  <a:srgbClr val="969602"/>
                </a:solidFill>
                <a:latin typeface="Garamond"/>
              </a:rPr>
              <a:t>-</a:t>
            </a:r>
            <a:r>
              <a:rPr lang="en-US" sz="2400" b="1">
                <a:solidFill>
                  <a:srgbClr val="969602"/>
                </a:solidFill>
                <a:latin typeface="Garamond"/>
              </a:rPr>
              <a:t>(H(m)))</a:t>
            </a:r>
            <a:r>
              <a:rPr lang="en-US" sz="2400" b="1">
                <a:solidFill>
                  <a:srgbClr val="1E4C7C"/>
                </a:solidFill>
                <a:latin typeface="Garamond"/>
              </a:rPr>
              <a:t>)</a:t>
            </a:r>
            <a:r>
              <a:rPr lang="en-US" sz="2400" b="1">
                <a:solidFill>
                  <a:srgbClr val="969602"/>
                </a:solidFill>
                <a:latin typeface="Garamond"/>
              </a:rPr>
              <a:t> </a:t>
            </a:r>
            <a:r>
              <a:rPr lang="en-US" sz="2400" b="1">
                <a:solidFill>
                  <a:srgbClr val="1E4C7C"/>
                </a:solidFill>
                <a:latin typeface="Garamond"/>
              </a:rPr>
              <a:t>is sent so that Bob knows that it comes from Alice by decrypting it</a:t>
            </a:r>
            <a:endParaRPr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Bob hashes the message m and compares it with H that he has received from Alice</a:t>
            </a:r>
            <a:endParaRPr/>
          </a:p>
        </p:txBody>
      </p:sp>
      <p:sp>
        <p:nvSpPr>
          <p:cNvPr id="597" name="CustomShape 4"/>
          <p:cNvSpPr/>
          <p:nvPr/>
        </p:nvSpPr>
        <p:spPr>
          <a:xfrm>
            <a:off x="324000" y="1773360"/>
            <a:ext cx="8422560" cy="234144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500" b="1">
                <a:solidFill>
                  <a:srgbClr val="D61353"/>
                </a:solidFill>
                <a:latin typeface="Garamond"/>
              </a:rPr>
              <a:t>Hash/Message Digest:</a:t>
            </a:r>
            <a:r>
              <a:rPr lang="en-US" sz="2500" b="1">
                <a:solidFill>
                  <a:srgbClr val="1E4C7C"/>
                </a:solidFill>
                <a:latin typeface="Garamond"/>
              </a:rPr>
              <a:t> Short “signature” of the message, 128–512 bits, that depend on entire message</a:t>
            </a:r>
            <a:endParaRPr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500" b="1">
                <a:solidFill>
                  <a:srgbClr val="1E4C7C"/>
                </a:solidFill>
                <a:latin typeface="Garamond"/>
              </a:rPr>
              <a:t>It is </a:t>
            </a:r>
            <a:r>
              <a:rPr lang="en-US" sz="2500" b="1" i="1">
                <a:solidFill>
                  <a:srgbClr val="1E4C7C"/>
                </a:solidFill>
                <a:latin typeface="Garamond"/>
              </a:rPr>
              <a:t>extremely </a:t>
            </a:r>
            <a:r>
              <a:rPr lang="en-US" sz="2500" b="1">
                <a:solidFill>
                  <a:srgbClr val="1E4C7C"/>
                </a:solidFill>
                <a:latin typeface="Garamond"/>
              </a:rPr>
              <a:t>improbable that unequal messages have same hash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500" b="1">
                <a:solidFill>
                  <a:srgbClr val="D61353"/>
                </a:solidFill>
                <a:latin typeface="Garamond"/>
              </a:rPr>
              <a:t>Example: MD5 (Message Digest </a:t>
            </a:r>
            <a:r>
              <a:rPr lang="en-US" sz="2500" b="1" i="1">
                <a:solidFill>
                  <a:srgbClr val="D61353"/>
                </a:solidFill>
                <a:latin typeface="Garamond"/>
              </a:rPr>
              <a:t>version 5</a:t>
            </a:r>
            <a:r>
              <a:rPr lang="en-US" sz="2500" b="1">
                <a:solidFill>
                  <a:srgbClr val="D61353"/>
                </a:solidFill>
                <a:latin typeface="Garamond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597">
                                            <p:txEl>
                                              <p:pRg st="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597">
                                            <p:txEl>
                                              <p:pRg st="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203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597">
                                            <p:txEl>
                                              <p:pRg st="203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597">
                                            <p:txEl>
                                              <p:pRg st="203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203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597">
                                            <p:txEl>
                                              <p:pRg st="203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597">
                                            <p:txEl>
                                              <p:pRg st="203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596">
                                            <p:txEl>
                                              <p:p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596">
                                            <p:txEl>
                                              <p:p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249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596">
                                            <p:txEl>
                                              <p:pRg st="249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596">
                                            <p:txEl>
                                              <p:pRg st="249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249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596">
                                            <p:txEl>
                                              <p:pRg st="249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596">
                                            <p:txEl>
                                              <p:pRg st="249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CustomShape 1"/>
          <p:cNvSpPr/>
          <p:nvPr/>
        </p:nvSpPr>
        <p:spPr>
          <a:xfrm>
            <a:off x="227160" y="7776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599" name="CustomShape 2"/>
          <p:cNvSpPr/>
          <p:nvPr/>
        </p:nvSpPr>
        <p:spPr>
          <a:xfrm>
            <a:off x="324000" y="981000"/>
            <a:ext cx="8421120" cy="57600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3200" b="1">
                <a:solidFill>
                  <a:srgbClr val="D61353"/>
                </a:solidFill>
                <a:latin typeface="Arial"/>
              </a:rPr>
              <a:t>Digital Signature Using Message Digest …</a:t>
            </a:r>
            <a:endParaRPr/>
          </a:p>
        </p:txBody>
      </p:sp>
      <p:pic>
        <p:nvPicPr>
          <p:cNvPr id="600" name="Picture 59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3400" y="2103120"/>
            <a:ext cx="7476840" cy="3478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250920" y="18900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394" name="CustomShape 2"/>
          <p:cNvSpPr/>
          <p:nvPr/>
        </p:nvSpPr>
        <p:spPr>
          <a:xfrm>
            <a:off x="611280" y="1916280"/>
            <a:ext cx="7917840" cy="385200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200" b="1">
                <a:solidFill>
                  <a:srgbClr val="1E4C7C"/>
                </a:solidFill>
                <a:latin typeface="Garamond"/>
              </a:rPr>
              <a:t>A sender </a:t>
            </a:r>
            <a:r>
              <a:rPr lang="en-US" sz="2200" b="1">
                <a:solidFill>
                  <a:srgbClr val="D61353"/>
                </a:solidFill>
                <a:latin typeface="Garamond"/>
              </a:rPr>
              <a:t>S</a:t>
            </a:r>
            <a:r>
              <a:rPr lang="en-US" sz="2200" b="1">
                <a:solidFill>
                  <a:srgbClr val="1E4C7C"/>
                </a:solidFill>
                <a:latin typeface="Garamond"/>
              </a:rPr>
              <a:t> wanting to transmit message </a:t>
            </a:r>
            <a:r>
              <a:rPr lang="en-US" sz="2200" b="1">
                <a:solidFill>
                  <a:srgbClr val="D61353"/>
                </a:solidFill>
                <a:latin typeface="Garamond"/>
              </a:rPr>
              <a:t>M</a:t>
            </a:r>
            <a:r>
              <a:rPr lang="en-US" sz="2200" b="1">
                <a:solidFill>
                  <a:srgbClr val="1E4C7C"/>
                </a:solidFill>
                <a:latin typeface="Garamond"/>
              </a:rPr>
              <a:t> to a receiver </a:t>
            </a:r>
            <a:r>
              <a:rPr lang="en-US" sz="2200" b="1">
                <a:solidFill>
                  <a:srgbClr val="D61353"/>
                </a:solidFill>
                <a:latin typeface="Garamond"/>
              </a:rPr>
              <a:t>R</a:t>
            </a:r>
            <a:endParaRPr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200" b="1">
                <a:solidFill>
                  <a:srgbClr val="1E4C7C"/>
                </a:solidFill>
                <a:latin typeface="Garamond"/>
              </a:rPr>
              <a:t>To protect the message M, the sender first encrypts it into an unintelligible message M’</a:t>
            </a:r>
            <a:endParaRPr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200" b="1">
                <a:solidFill>
                  <a:srgbClr val="1E4C7C"/>
                </a:solidFill>
                <a:latin typeface="Garamond"/>
              </a:rPr>
              <a:t>After receipt of M’, R decrypts the message to obtain M </a:t>
            </a:r>
            <a:endParaRPr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200" b="1">
                <a:solidFill>
                  <a:srgbClr val="1E4C7C"/>
                </a:solidFill>
                <a:latin typeface="Garamond"/>
              </a:rPr>
              <a:t>M is called the </a:t>
            </a:r>
            <a:r>
              <a:rPr lang="en-US" sz="2200" b="1">
                <a:solidFill>
                  <a:srgbClr val="D61353"/>
                </a:solidFill>
                <a:latin typeface="Garamond"/>
              </a:rPr>
              <a:t>plaintext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200" b="1">
                <a:solidFill>
                  <a:srgbClr val="1E4C7C"/>
                </a:solidFill>
                <a:latin typeface="Garamond"/>
                <a:ea typeface="굴림"/>
              </a:rPr>
              <a:t>What we want to encrypt</a:t>
            </a:r>
            <a:endParaRPr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200" b="1">
                <a:solidFill>
                  <a:srgbClr val="1E4C7C"/>
                </a:solidFill>
                <a:latin typeface="Garamond"/>
                <a:ea typeface="굴림"/>
              </a:rPr>
              <a:t>M’ is called the </a:t>
            </a:r>
            <a:r>
              <a:rPr lang="en-US" sz="2200" b="1">
                <a:solidFill>
                  <a:srgbClr val="D61353"/>
                </a:solidFill>
                <a:latin typeface="Garamond"/>
                <a:ea typeface="굴림"/>
              </a:rPr>
              <a:t>ciphertext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200" b="1">
                <a:solidFill>
                  <a:srgbClr val="1E4C7C"/>
                </a:solidFill>
                <a:latin typeface="Garamond"/>
                <a:ea typeface="굴림"/>
              </a:rPr>
              <a:t>The encrypted output </a:t>
            </a:r>
            <a:endParaRPr/>
          </a:p>
        </p:txBody>
      </p:sp>
      <p:sp>
        <p:nvSpPr>
          <p:cNvPr id="395" name="CustomShape 3"/>
          <p:cNvSpPr/>
          <p:nvPr/>
        </p:nvSpPr>
        <p:spPr>
          <a:xfrm>
            <a:off x="539640" y="1125360"/>
            <a:ext cx="8062200" cy="57600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D61353"/>
                </a:solidFill>
                <a:latin typeface="Arial"/>
              </a:rPr>
              <a:t>Description: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CustomShape 1"/>
          <p:cNvSpPr/>
          <p:nvPr/>
        </p:nvSpPr>
        <p:spPr>
          <a:xfrm>
            <a:off x="227160" y="7776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602" name="CustomShape 2"/>
          <p:cNvSpPr/>
          <p:nvPr/>
        </p:nvSpPr>
        <p:spPr>
          <a:xfrm>
            <a:off x="324000" y="981000"/>
            <a:ext cx="8421120" cy="53028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900" b="1">
                <a:solidFill>
                  <a:srgbClr val="D61353"/>
                </a:solidFill>
                <a:latin typeface="Garamond"/>
              </a:rPr>
              <a:t>Key Distribution</a:t>
            </a:r>
            <a:r>
              <a:rPr lang="en-US" sz="2400" b="1">
                <a:solidFill>
                  <a:srgbClr val="D61353"/>
                </a:solidFill>
                <a:latin typeface="Arial"/>
              </a:rPr>
              <a:t>: Verifying Someone’s Public Key</a:t>
            </a:r>
            <a:endParaRPr/>
          </a:p>
        </p:txBody>
      </p:sp>
      <p:sp>
        <p:nvSpPr>
          <p:cNvPr id="603" name="CustomShape 3"/>
          <p:cNvSpPr/>
          <p:nvPr/>
        </p:nvSpPr>
        <p:spPr>
          <a:xfrm>
            <a:off x="324000" y="1700280"/>
            <a:ext cx="8422560" cy="20487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Even with public-key cryptosystems and digital signatures, we still have the problem of authentication: </a:t>
            </a:r>
            <a:r>
              <a:rPr lang="en-US" sz="2400" b="1">
                <a:solidFill>
                  <a:srgbClr val="FF0000"/>
                </a:solidFill>
                <a:latin typeface="Garamond"/>
              </a:rPr>
              <a:t>binding users to keys</a:t>
            </a:r>
            <a:r>
              <a:rPr lang="en-US" sz="2400" b="1">
                <a:solidFill>
                  <a:srgbClr val="1E4C7C"/>
                </a:solidFill>
                <a:latin typeface="Garamond"/>
              </a:rPr>
              <a:t>.</a:t>
            </a:r>
            <a:endParaRPr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Early days articles envisioned phonebook-like </a:t>
            </a:r>
            <a:r>
              <a:rPr lang="en-US" sz="2400" b="1">
                <a:solidFill>
                  <a:srgbClr val="FF0000"/>
                </a:solidFill>
                <a:latin typeface="Garamond"/>
              </a:rPr>
              <a:t>database</a:t>
            </a:r>
            <a:r>
              <a:rPr lang="en-US" sz="2400" b="1">
                <a:solidFill>
                  <a:srgbClr val="1E4C7C"/>
                </a:solidFill>
                <a:latin typeface="Garamond"/>
              </a:rPr>
              <a:t> with Name and Public Key entries.</a:t>
            </a:r>
            <a:endParaRPr/>
          </a:p>
        </p:txBody>
      </p:sp>
      <p:sp>
        <p:nvSpPr>
          <p:cNvPr id="604" name="CustomShape 4"/>
          <p:cNvSpPr/>
          <p:nvPr/>
        </p:nvSpPr>
        <p:spPr>
          <a:xfrm>
            <a:off x="324000" y="4421520"/>
            <a:ext cx="8422560" cy="243648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500" b="1">
                <a:solidFill>
                  <a:srgbClr val="1E4C7C"/>
                </a:solidFill>
                <a:latin typeface="Garamond"/>
              </a:rPr>
              <a:t>Attacker can put in his own key for someone else, and start signing fake contracts (and even checks!).</a:t>
            </a:r>
            <a:endParaRPr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500" b="1">
                <a:solidFill>
                  <a:srgbClr val="1E4C7C"/>
                </a:solidFill>
                <a:latin typeface="Garamond"/>
              </a:rPr>
              <a:t>Maybe we can secure the phonebook, but then it </a:t>
            </a:r>
            <a:r>
              <a:rPr lang="en-US" sz="2500" b="1">
                <a:solidFill>
                  <a:srgbClr val="FF0000"/>
                </a:solidFill>
                <a:latin typeface="Garamond"/>
              </a:rPr>
              <a:t>kills</a:t>
            </a:r>
            <a:r>
              <a:rPr lang="en-US" sz="2500" b="1">
                <a:solidFill>
                  <a:srgbClr val="1E4C7C"/>
                </a:solidFill>
                <a:latin typeface="Garamond"/>
              </a:rPr>
              <a:t> the idea of keys widely and easily available </a:t>
            </a:r>
            <a:r>
              <a:rPr lang="en-US" sz="2500" b="1">
                <a:solidFill>
                  <a:srgbClr val="969602"/>
                </a:solidFill>
                <a:latin typeface="Garamond"/>
              </a:rPr>
              <a:t>(publicly)</a:t>
            </a:r>
            <a:r>
              <a:rPr lang="en-US" sz="2500" b="1" i="1">
                <a:solidFill>
                  <a:srgbClr val="1E4C7C"/>
                </a:solidFill>
                <a:latin typeface="Garamond"/>
              </a:rPr>
              <a:t> </a:t>
            </a:r>
            <a:r>
              <a:rPr lang="en-US" sz="2500" b="1">
                <a:solidFill>
                  <a:srgbClr val="1E4C7C"/>
                </a:solidFill>
                <a:latin typeface="Garamond"/>
              </a:rPr>
              <a:t>.</a:t>
            </a:r>
            <a:endParaRPr/>
          </a:p>
        </p:txBody>
      </p:sp>
      <p:sp>
        <p:nvSpPr>
          <p:cNvPr id="605" name="CustomShape 5"/>
          <p:cNvSpPr/>
          <p:nvPr/>
        </p:nvSpPr>
        <p:spPr>
          <a:xfrm>
            <a:off x="324000" y="3840480"/>
            <a:ext cx="8422560" cy="51228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500" b="1">
                <a:solidFill>
                  <a:srgbClr val="969602"/>
                </a:solidFill>
                <a:latin typeface="Garamond"/>
              </a:rPr>
              <a:t>Problem:</a:t>
            </a:r>
            <a:r>
              <a:rPr lang="en-US" sz="2500" b="1">
                <a:solidFill>
                  <a:srgbClr val="1E4C7C"/>
                </a:solidFill>
                <a:latin typeface="Garamond"/>
              </a:rPr>
              <a:t> How secure is that database itself?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0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603">
                                            <p:txEl>
                                              <p:pRg st="0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603">
                                            <p:txEl>
                                              <p:pRg st="0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st="216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603">
                                            <p:txEl>
                                              <p:pRg st="216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603">
                                            <p:txEl>
                                              <p:pRg st="216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605">
                                            <p:txEl>
                                              <p:p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605">
                                            <p:txEl>
                                              <p:p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0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604">
                                            <p:txEl>
                                              <p:pRg st="0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604">
                                            <p:txEl>
                                              <p:pRg st="0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214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604">
                                            <p:txEl>
                                              <p:pRg st="214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604">
                                            <p:txEl>
                                              <p:pRg st="214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CustomShape 1"/>
          <p:cNvSpPr/>
          <p:nvPr/>
        </p:nvSpPr>
        <p:spPr>
          <a:xfrm>
            <a:off x="227160" y="7776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607" name="CustomShape 2"/>
          <p:cNvSpPr/>
          <p:nvPr/>
        </p:nvSpPr>
        <p:spPr>
          <a:xfrm>
            <a:off x="324000" y="907920"/>
            <a:ext cx="8421120" cy="59112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300" b="1">
                <a:solidFill>
                  <a:srgbClr val="D61353"/>
                </a:solidFill>
                <a:latin typeface="Garamond"/>
              </a:rPr>
              <a:t>Key Distribution: Problems</a:t>
            </a:r>
            <a:endParaRPr/>
          </a:p>
        </p:txBody>
      </p:sp>
      <p:sp>
        <p:nvSpPr>
          <p:cNvPr id="608" name="CustomShape 3"/>
          <p:cNvSpPr/>
          <p:nvPr/>
        </p:nvSpPr>
        <p:spPr>
          <a:xfrm>
            <a:off x="324000" y="1832400"/>
            <a:ext cx="8422560" cy="63648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700" b="1">
                <a:solidFill>
                  <a:srgbClr val="1E4C7C"/>
                </a:solidFill>
                <a:latin typeface="Garamond"/>
              </a:rPr>
              <a:t>Distribution of a key is a difficult matter!</a:t>
            </a:r>
            <a:endParaRPr/>
          </a:p>
        </p:txBody>
      </p:sp>
      <p:sp>
        <p:nvSpPr>
          <p:cNvPr id="609" name="CustomShape 4"/>
          <p:cNvSpPr/>
          <p:nvPr/>
        </p:nvSpPr>
        <p:spPr>
          <a:xfrm>
            <a:off x="324000" y="5574960"/>
            <a:ext cx="8422560" cy="91728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200" b="1">
                <a:solidFill>
                  <a:srgbClr val="969602"/>
                </a:solidFill>
                <a:latin typeface="Garamond"/>
              </a:rPr>
              <a:t>Solution:</a:t>
            </a:r>
            <a:r>
              <a:rPr lang="en-US" sz="2200" b="1">
                <a:solidFill>
                  <a:srgbClr val="D61353"/>
                </a:solidFill>
                <a:latin typeface="Garamond"/>
              </a:rPr>
              <a:t>C</a:t>
            </a:r>
            <a:r>
              <a:rPr lang="en-US" sz="2200" b="1">
                <a:solidFill>
                  <a:srgbClr val="1E4C7C"/>
                </a:solidFill>
                <a:latin typeface="Garamond"/>
              </a:rPr>
              <a:t>ertification/</a:t>
            </a:r>
            <a:r>
              <a:rPr lang="en-US" sz="2200" b="1">
                <a:solidFill>
                  <a:srgbClr val="D61353"/>
                </a:solidFill>
                <a:latin typeface="Garamond"/>
              </a:rPr>
              <a:t>C</a:t>
            </a:r>
            <a:r>
              <a:rPr lang="en-US" sz="2200" b="1">
                <a:solidFill>
                  <a:srgbClr val="1E4C7C"/>
                </a:solidFill>
                <a:latin typeface="Garamond"/>
              </a:rPr>
              <a:t>ertificate </a:t>
            </a:r>
            <a:r>
              <a:rPr lang="en-US" sz="2200" b="1">
                <a:solidFill>
                  <a:srgbClr val="D61353"/>
                </a:solidFill>
                <a:latin typeface="Garamond"/>
              </a:rPr>
              <a:t>A</a:t>
            </a:r>
            <a:r>
              <a:rPr lang="en-US" sz="2200" b="1">
                <a:solidFill>
                  <a:srgbClr val="1E4C7C"/>
                </a:solidFill>
                <a:latin typeface="Garamond"/>
              </a:rPr>
              <a:t>uthority (</a:t>
            </a:r>
            <a:r>
              <a:rPr lang="en-US" sz="2200" b="1">
                <a:solidFill>
                  <a:srgbClr val="D61353"/>
                </a:solidFill>
                <a:latin typeface="Garamond"/>
              </a:rPr>
              <a:t>CA</a:t>
            </a:r>
            <a:r>
              <a:rPr lang="en-US" sz="2200" b="1">
                <a:solidFill>
                  <a:srgbClr val="1E4C7C"/>
                </a:solidFill>
                <a:latin typeface="Garamond"/>
              </a:rPr>
              <a:t>) that signs (certifies) the public key</a:t>
            </a:r>
            <a:endParaRPr/>
          </a:p>
        </p:txBody>
      </p:sp>
      <p:sp>
        <p:nvSpPr>
          <p:cNvPr id="610" name="CustomShape 5"/>
          <p:cNvSpPr/>
          <p:nvPr/>
        </p:nvSpPr>
        <p:spPr>
          <a:xfrm>
            <a:off x="324000" y="4071960"/>
            <a:ext cx="8422560" cy="132300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For </a:t>
            </a:r>
            <a:r>
              <a:rPr lang="en-US" sz="2400" b="1">
                <a:solidFill>
                  <a:srgbClr val="969602"/>
                </a:solidFill>
                <a:latin typeface="Garamond"/>
              </a:rPr>
              <a:t>public key</a:t>
            </a:r>
            <a:r>
              <a:rPr lang="en-US" sz="2400" b="1">
                <a:solidFill>
                  <a:srgbClr val="1E4C7C"/>
                </a:solidFill>
                <a:latin typeface="Garamond"/>
              </a:rPr>
              <a:t>, we need a body that certifies the public key is that of the party we need to communicate with</a:t>
            </a:r>
            <a:endParaRPr/>
          </a:p>
        </p:txBody>
      </p:sp>
      <p:sp>
        <p:nvSpPr>
          <p:cNvPr id="611" name="CustomShape 6"/>
          <p:cNvSpPr/>
          <p:nvPr/>
        </p:nvSpPr>
        <p:spPr>
          <a:xfrm>
            <a:off x="324000" y="2651760"/>
            <a:ext cx="8422560" cy="132228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For a </a:t>
            </a:r>
            <a:r>
              <a:rPr lang="en-US" sz="2400" b="1">
                <a:solidFill>
                  <a:srgbClr val="969602"/>
                </a:solidFill>
                <a:latin typeface="Garamond"/>
              </a:rPr>
              <a:t>symmetric cryptosystem</a:t>
            </a:r>
            <a:r>
              <a:rPr lang="en-US" sz="2400" b="1">
                <a:solidFill>
                  <a:srgbClr val="1E4C7C"/>
                </a:solidFill>
                <a:latin typeface="Garamond"/>
              </a:rPr>
              <a:t>, the initial key must be communicated along a </a:t>
            </a:r>
            <a:r>
              <a:rPr lang="en-US" sz="2400" b="1">
                <a:solidFill>
                  <a:srgbClr val="969602"/>
                </a:solidFill>
                <a:latin typeface="Garamond"/>
              </a:rPr>
              <a:t>secured channel(?)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227160" y="7776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613" name="CustomShape 2"/>
          <p:cNvSpPr/>
          <p:nvPr/>
        </p:nvSpPr>
        <p:spPr>
          <a:xfrm>
            <a:off x="324000" y="981000"/>
            <a:ext cx="8421120" cy="4845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600" b="1">
                <a:solidFill>
                  <a:srgbClr val="D61353"/>
                </a:solidFill>
                <a:latin typeface="Arial"/>
              </a:rPr>
              <a:t>Certification</a:t>
            </a:r>
            <a:endParaRPr/>
          </a:p>
        </p:txBody>
      </p:sp>
      <p:sp>
        <p:nvSpPr>
          <p:cNvPr id="614" name="CustomShape 3"/>
          <p:cNvSpPr/>
          <p:nvPr/>
        </p:nvSpPr>
        <p:spPr>
          <a:xfrm>
            <a:off x="324000" y="3474720"/>
            <a:ext cx="8422560" cy="166320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A </a:t>
            </a:r>
            <a:r>
              <a:rPr lang="en-US" sz="2000" b="1">
                <a:solidFill>
                  <a:srgbClr val="D61353"/>
                </a:solidFill>
                <a:latin typeface="Garamond"/>
              </a:rPr>
              <a:t>certificate</a:t>
            </a:r>
            <a:r>
              <a:rPr lang="en-US" sz="2000" b="1">
                <a:solidFill>
                  <a:srgbClr val="1E4C7C"/>
                </a:solidFill>
                <a:latin typeface="Garamond"/>
              </a:rPr>
              <a:t> is a public key and some naming “stuff”, digitally signed by someone you trust (third party) - Certification Authority (CA).</a:t>
            </a:r>
            <a:endParaRPr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000" b="1">
                <a:solidFill>
                  <a:srgbClr val="D61353"/>
                </a:solidFill>
                <a:latin typeface="Garamond"/>
              </a:rPr>
              <a:t>Remark</a:t>
            </a:r>
            <a:r>
              <a:rPr lang="en-US" sz="2000" b="1">
                <a:solidFill>
                  <a:srgbClr val="1E4C7C"/>
                </a:solidFill>
                <a:latin typeface="Garamond"/>
              </a:rPr>
              <a:t>: Just because they are CAs doesn’t mean you should trust them. </a:t>
            </a:r>
            <a:endParaRPr/>
          </a:p>
        </p:txBody>
      </p:sp>
      <p:sp>
        <p:nvSpPr>
          <p:cNvPr id="615" name="CustomShape 4"/>
          <p:cNvSpPr/>
          <p:nvPr/>
        </p:nvSpPr>
        <p:spPr>
          <a:xfrm>
            <a:off x="324000" y="1737360"/>
            <a:ext cx="8422560" cy="166320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The critical thing is that the name in the certificate must </a:t>
            </a:r>
            <a:r>
              <a:rPr lang="en-US" sz="2000" b="1">
                <a:solidFill>
                  <a:srgbClr val="C00000"/>
                </a:solidFill>
                <a:latin typeface="Garamond"/>
              </a:rPr>
              <a:t>match</a:t>
            </a:r>
            <a:r>
              <a:rPr lang="en-US" sz="2000" b="1">
                <a:solidFill>
                  <a:srgbClr val="1E4C7C"/>
                </a:solidFill>
                <a:latin typeface="Garamond"/>
              </a:rPr>
              <a:t> the alleged name.</a:t>
            </a:r>
            <a:endParaRPr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Common solution to public key distribution today is to have </a:t>
            </a:r>
            <a:r>
              <a:rPr lang="en-US" sz="2000" b="1">
                <a:solidFill>
                  <a:srgbClr val="C00000"/>
                </a:solidFill>
                <a:latin typeface="Garamond"/>
              </a:rPr>
              <a:t>trusted third party </a:t>
            </a:r>
            <a:r>
              <a:rPr lang="en-US" sz="2000" b="1">
                <a:solidFill>
                  <a:srgbClr val="1E4C7C"/>
                </a:solidFill>
                <a:latin typeface="Garamond"/>
              </a:rPr>
              <a:t>to sign the user’s public encryption key. </a:t>
            </a:r>
            <a:endParaRPr/>
          </a:p>
        </p:txBody>
      </p:sp>
      <p:sp>
        <p:nvSpPr>
          <p:cNvPr id="616" name="CustomShape 5"/>
          <p:cNvSpPr/>
          <p:nvPr/>
        </p:nvSpPr>
        <p:spPr>
          <a:xfrm>
            <a:off x="324000" y="5243400"/>
            <a:ext cx="8422560" cy="15231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Resulting certificate will contain information like user’s name/ID, user’s public key, name of CA, start date of certificate, and length of time it is valid. </a:t>
            </a:r>
            <a:endParaRPr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User publishes certificate with the </a:t>
            </a:r>
            <a:r>
              <a:rPr lang="en-US" sz="2000" b="1">
                <a:solidFill>
                  <a:srgbClr val="D61353"/>
                </a:solidFill>
                <a:latin typeface="Garamond"/>
              </a:rPr>
              <a:t>X.509 </a:t>
            </a:r>
            <a:r>
              <a:rPr lang="en-US" sz="2000" b="1">
                <a:solidFill>
                  <a:srgbClr val="1E4C7C"/>
                </a:solidFill>
                <a:latin typeface="Garamond"/>
              </a:rPr>
              <a:t>standard (for formatting certificates).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st="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615">
                                            <p:txEl>
                                              <p:pRg st="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615">
                                            <p:txEl>
                                              <p:pRg st="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st="207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615">
                                            <p:txEl>
                                              <p:pRg st="207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615">
                                            <p:txEl>
                                              <p:pRg st="207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st="0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614">
                                            <p:txEl>
                                              <p:pRg st="0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614">
                                            <p:txEl>
                                              <p:pRg st="0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st="210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614">
                                            <p:txEl>
                                              <p:pRg st="210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614">
                                            <p:txEl>
                                              <p:pRg st="210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0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616">
                                            <p:txEl>
                                              <p:pRg st="0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616">
                                            <p:txEl>
                                              <p:pRg st="0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241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616">
                                            <p:txEl>
                                              <p:pRg st="241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616">
                                            <p:txEl>
                                              <p:pRg st="241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CustomShape 1"/>
          <p:cNvSpPr/>
          <p:nvPr/>
        </p:nvSpPr>
        <p:spPr>
          <a:xfrm>
            <a:off x="227160" y="7776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618" name="CustomShape 2"/>
          <p:cNvSpPr/>
          <p:nvPr/>
        </p:nvSpPr>
        <p:spPr>
          <a:xfrm>
            <a:off x="324000" y="981000"/>
            <a:ext cx="8567280" cy="53028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900" b="1">
                <a:solidFill>
                  <a:srgbClr val="D61353"/>
                </a:solidFill>
                <a:latin typeface="Garamond"/>
              </a:rPr>
              <a:t>Certification - Associated Overheads</a:t>
            </a:r>
            <a:endParaRPr/>
          </a:p>
        </p:txBody>
      </p:sp>
      <p:sp>
        <p:nvSpPr>
          <p:cNvPr id="619" name="CustomShape 3"/>
          <p:cNvSpPr/>
          <p:nvPr/>
        </p:nvSpPr>
        <p:spPr>
          <a:xfrm>
            <a:off x="324000" y="1645920"/>
            <a:ext cx="8567280" cy="134172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An important issue is the longevity of certificates</a:t>
            </a:r>
            <a:endParaRPr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Lifelong certificates are not feasible</a:t>
            </a:r>
            <a:endParaRPr/>
          </a:p>
        </p:txBody>
      </p:sp>
      <p:sp>
        <p:nvSpPr>
          <p:cNvPr id="620" name="CustomShape 4"/>
          <p:cNvSpPr/>
          <p:nvPr/>
        </p:nvSpPr>
        <p:spPr>
          <a:xfrm>
            <a:off x="324000" y="3082320"/>
            <a:ext cx="8567280" cy="377568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600" b="1">
                <a:solidFill>
                  <a:srgbClr val="1E4C7C"/>
                </a:solidFill>
                <a:latin typeface="Garamond"/>
              </a:rPr>
              <a:t>Therefore, we need a way to revoke certificates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Certificate Revocation List (CRL) published regularly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Problems</a:t>
            </a:r>
            <a:endParaRPr/>
          </a:p>
          <a:p>
            <a:pPr lvl="2" algn="just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Vulnerability between the publishing and the request for revocation</a:t>
            </a:r>
            <a:endParaRPr/>
          </a:p>
          <a:p>
            <a:pPr lvl="2" algn="just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Restricting the lifetime of a certificate</a:t>
            </a:r>
            <a:endParaRPr/>
          </a:p>
          <a:p>
            <a:pPr lvl="2" algn="just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000" b="1">
                <a:solidFill>
                  <a:srgbClr val="1E4C7C"/>
                </a:solidFill>
                <a:latin typeface="Garamond"/>
              </a:rPr>
              <a:t>A client contacts the certification authority for each public key, checks whether it is valid or not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619">
                                            <p:txEl>
                                              <p:p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619">
                                            <p:txEl>
                                              <p:p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91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619">
                                            <p:txEl>
                                              <p:pRg st="91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619">
                                            <p:txEl>
                                              <p:pRg st="91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620">
                                            <p:txEl>
                                              <p:p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620">
                                            <p:txEl>
                                              <p:p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322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620">
                                            <p:txEl>
                                              <p:pRg st="322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620">
                                            <p:txEl>
                                              <p:pRg st="322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322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620">
                                            <p:txEl>
                                              <p:pRg st="322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620">
                                            <p:txEl>
                                              <p:pRg st="322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322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620">
                                            <p:txEl>
                                              <p:pRg st="322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620">
                                            <p:txEl>
                                              <p:pRg st="322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322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620">
                                            <p:txEl>
                                              <p:pRg st="322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620">
                                            <p:txEl>
                                              <p:pRg st="322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>
                                            <p:txEl>
                                              <p:pRg st="322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620">
                                            <p:txEl>
                                              <p:pRg st="322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620">
                                            <p:txEl>
                                              <p:pRg st="322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CustomShape 1"/>
          <p:cNvSpPr/>
          <p:nvPr/>
        </p:nvSpPr>
        <p:spPr>
          <a:xfrm>
            <a:off x="227160" y="7776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622" name="CustomShape 2"/>
          <p:cNvSpPr/>
          <p:nvPr/>
        </p:nvSpPr>
        <p:spPr>
          <a:xfrm>
            <a:off x="324000" y="981000"/>
            <a:ext cx="8567280" cy="5151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800" b="1">
                <a:solidFill>
                  <a:srgbClr val="D61353"/>
                </a:solidFill>
                <a:latin typeface="Arial"/>
              </a:rPr>
              <a:t>Applications – Electronic Payment </a:t>
            </a:r>
            <a:endParaRPr/>
          </a:p>
        </p:txBody>
      </p:sp>
      <p:sp>
        <p:nvSpPr>
          <p:cNvPr id="623" name="CustomShape 3"/>
          <p:cNvSpPr/>
          <p:nvPr/>
        </p:nvSpPr>
        <p:spPr>
          <a:xfrm>
            <a:off x="311040" y="5451480"/>
            <a:ext cx="8567280" cy="131580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Blip>
                <a:blip r:embed="rId3"/>
              </a:buBlip>
            </a:pPr>
            <a:r>
              <a:rPr lang="en-US" sz="2100" b="1">
                <a:solidFill>
                  <a:srgbClr val="1E4C7C"/>
                </a:solidFill>
                <a:latin typeface="Garamond"/>
              </a:rPr>
              <a:t>Payment systems - based on direct payment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StarSymbol"/>
              <a:buAutoNum type="alphaLcParenR"/>
            </a:pPr>
            <a:r>
              <a:rPr lang="en-US" sz="1700" b="1">
                <a:solidFill>
                  <a:srgbClr val="1E4C7C"/>
                </a:solidFill>
                <a:latin typeface="Garamond"/>
              </a:rPr>
              <a:t>Paying in cash.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StarSymbol"/>
              <a:buAutoNum type="alphaLcParenR"/>
            </a:pPr>
            <a:r>
              <a:rPr lang="en-US" sz="1700" b="1">
                <a:solidFill>
                  <a:srgbClr val="1E4C7C"/>
                </a:solidFill>
                <a:latin typeface="Garamond"/>
              </a:rPr>
              <a:t>Using a check.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StarSymbol"/>
              <a:buAutoNum type="alphaLcParenR"/>
            </a:pPr>
            <a:r>
              <a:rPr lang="en-US" sz="1700" b="1">
                <a:solidFill>
                  <a:srgbClr val="969602"/>
                </a:solidFill>
                <a:latin typeface="Garamond"/>
              </a:rPr>
              <a:t>Using a credit card.</a:t>
            </a:r>
            <a:endParaRPr/>
          </a:p>
        </p:txBody>
      </p:sp>
      <p:pic>
        <p:nvPicPr>
          <p:cNvPr id="624" name="Picture 6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8640" y="1890720"/>
            <a:ext cx="8229600" cy="3321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freeze">
                      <p:stCondLst>
                        <p:cond delay="indefinite"/>
                      </p:stCondLst>
                      <p:childTnLst>
                        <p:par>
                          <p:cTn id="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623">
                                            <p:txEl>
                                              <p:p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623">
                                            <p:txEl>
                                              <p:p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94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623">
                                            <p:txEl>
                                              <p:pRg st="94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623">
                                            <p:txEl>
                                              <p:pRg st="94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94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623">
                                            <p:txEl>
                                              <p:pRg st="94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623">
                                            <p:txEl>
                                              <p:pRg st="94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94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623">
                                            <p:txEl>
                                              <p:pRg st="94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623">
                                            <p:txEl>
                                              <p:pRg st="94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CustomShape 1"/>
          <p:cNvSpPr/>
          <p:nvPr/>
        </p:nvSpPr>
        <p:spPr>
          <a:xfrm>
            <a:off x="227160" y="7776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626" name="CustomShape 2"/>
          <p:cNvSpPr/>
          <p:nvPr/>
        </p:nvSpPr>
        <p:spPr>
          <a:xfrm>
            <a:off x="324000" y="981000"/>
            <a:ext cx="8421120" cy="5151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800" b="1">
                <a:solidFill>
                  <a:srgbClr val="D61353"/>
                </a:solidFill>
                <a:latin typeface="Arial"/>
              </a:rPr>
              <a:t>Applications – Electronic Payment …</a:t>
            </a:r>
            <a:endParaRPr/>
          </a:p>
        </p:txBody>
      </p:sp>
      <p:sp>
        <p:nvSpPr>
          <p:cNvPr id="627" name="CustomShape 3"/>
          <p:cNvSpPr/>
          <p:nvPr/>
        </p:nvSpPr>
        <p:spPr>
          <a:xfrm>
            <a:off x="182880" y="5394960"/>
            <a:ext cx="8567280" cy="140328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100" b="1">
                <a:solidFill>
                  <a:srgbClr val="1E4C7C"/>
                </a:solidFill>
                <a:latin typeface="Garamond"/>
              </a:rPr>
              <a:t>Payment systems based on money transfer between banks.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StarSymbol"/>
              <a:buAutoNum type="alphaLcParenR"/>
            </a:pPr>
            <a:r>
              <a:rPr lang="en-US" sz="1900" b="1">
                <a:solidFill>
                  <a:srgbClr val="1E4C7C"/>
                </a:solidFill>
                <a:latin typeface="Garamond"/>
              </a:rPr>
              <a:t>Payment by money order.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StarSymbol"/>
              <a:buAutoNum type="alphaLcParenR"/>
            </a:pPr>
            <a:r>
              <a:rPr lang="en-US" sz="1900" b="1">
                <a:solidFill>
                  <a:srgbClr val="1E4C7C"/>
                </a:solidFill>
                <a:latin typeface="Garamond"/>
              </a:rPr>
              <a:t>Payment through debit order.</a:t>
            </a:r>
            <a:endParaRPr/>
          </a:p>
        </p:txBody>
      </p:sp>
      <p:pic>
        <p:nvPicPr>
          <p:cNvPr id="628" name="Picture 6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1960" y="1731960"/>
            <a:ext cx="7486200" cy="348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freeze">
                      <p:stCondLst>
                        <p:cond delay="indefinite"/>
                      </p:stCondLst>
                      <p:childTnLst>
                        <p:par>
                          <p:cTn id="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627">
                                            <p:txEl>
                                              <p:p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627">
                                            <p:txEl>
                                              <p:p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108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627">
                                            <p:txEl>
                                              <p:pRg st="108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627">
                                            <p:txEl>
                                              <p:pRg st="108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108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627">
                                            <p:txEl>
                                              <p:pRg st="108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627">
                                            <p:txEl>
                                              <p:pRg st="108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CustomShape 1"/>
          <p:cNvSpPr/>
          <p:nvPr/>
        </p:nvSpPr>
        <p:spPr>
          <a:xfrm>
            <a:off x="227160" y="7776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630" name="CustomShape 2"/>
          <p:cNvSpPr/>
          <p:nvPr/>
        </p:nvSpPr>
        <p:spPr>
          <a:xfrm>
            <a:off x="324000" y="981000"/>
            <a:ext cx="8421120" cy="5151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800" b="1">
                <a:solidFill>
                  <a:srgbClr val="D61353"/>
                </a:solidFill>
                <a:latin typeface="Arial"/>
              </a:rPr>
              <a:t>Applications – Security in Electronic Payment </a:t>
            </a:r>
            <a:endParaRPr/>
          </a:p>
        </p:txBody>
      </p:sp>
      <p:sp>
        <p:nvSpPr>
          <p:cNvPr id="631" name="CustomShape 3"/>
          <p:cNvSpPr/>
          <p:nvPr/>
        </p:nvSpPr>
        <p:spPr>
          <a:xfrm>
            <a:off x="324000" y="1623960"/>
            <a:ext cx="8422560" cy="514260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900" b="1" dirty="0">
                <a:solidFill>
                  <a:srgbClr val="1E4C7C"/>
                </a:solidFill>
                <a:latin typeface="Garamond"/>
              </a:rPr>
              <a:t>General requirements</a:t>
            </a:r>
            <a:endParaRPr dirty="0"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500" b="1" dirty="0">
                <a:solidFill>
                  <a:srgbClr val="1E4C7C"/>
                </a:solidFill>
                <a:latin typeface="Garamond"/>
              </a:rPr>
              <a:t>In cash based systems (using ATM), the main issue is authentication</a:t>
            </a:r>
            <a:endParaRPr dirty="0"/>
          </a:p>
          <a:p>
            <a:pPr lvl="2" algn="just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000" b="1" dirty="0">
                <a:solidFill>
                  <a:srgbClr val="1E4C7C"/>
                </a:solidFill>
                <a:latin typeface="Garamond"/>
              </a:rPr>
              <a:t>Use of magnetic card</a:t>
            </a:r>
            <a:endParaRPr dirty="0"/>
          </a:p>
          <a:p>
            <a:pPr lvl="2" algn="just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000" b="1" dirty="0">
                <a:solidFill>
                  <a:srgbClr val="1E4C7C"/>
                </a:solidFill>
                <a:latin typeface="Garamond"/>
              </a:rPr>
              <a:t>PIN</a:t>
            </a:r>
            <a:endParaRPr dirty="0"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500" b="1" dirty="0">
                <a:solidFill>
                  <a:srgbClr val="1E4C7C"/>
                </a:solidFill>
                <a:latin typeface="Garamond"/>
              </a:rPr>
              <a:t>Digital money</a:t>
            </a:r>
            <a:endParaRPr dirty="0"/>
          </a:p>
          <a:p>
            <a:pPr lvl="2" algn="just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000" b="1" dirty="0">
                <a:solidFill>
                  <a:srgbClr val="1E4C7C"/>
                </a:solidFill>
                <a:latin typeface="Garamond"/>
              </a:rPr>
              <a:t>Protection against fraud</a:t>
            </a:r>
            <a:endParaRPr dirty="0"/>
          </a:p>
          <a:p>
            <a:pPr lvl="2" algn="just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000" b="1" dirty="0">
                <a:solidFill>
                  <a:srgbClr val="1E4C7C"/>
                </a:solidFill>
                <a:latin typeface="Garamond"/>
              </a:rPr>
              <a:t>It should not be possible to use the money more than once</a:t>
            </a:r>
            <a:endParaRPr dirty="0"/>
          </a:p>
          <a:p>
            <a:pPr lvl="2" algn="just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000" b="1" dirty="0">
                <a:solidFill>
                  <a:srgbClr val="1E4C7C"/>
                </a:solidFill>
                <a:latin typeface="Garamond"/>
              </a:rPr>
              <a:t>It should not be possible to use forged money</a:t>
            </a:r>
            <a:endParaRPr dirty="0"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500" b="1" dirty="0">
                <a:solidFill>
                  <a:srgbClr val="1E4C7C"/>
                </a:solidFill>
                <a:latin typeface="Garamond"/>
              </a:rPr>
              <a:t>Credit card or check based system</a:t>
            </a:r>
            <a:endParaRPr dirty="0"/>
          </a:p>
          <a:p>
            <a:pPr lvl="2" algn="just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000" b="1" dirty="0">
                <a:solidFill>
                  <a:srgbClr val="1E4C7C"/>
                </a:solidFill>
                <a:latin typeface="Garamond"/>
              </a:rPr>
              <a:t>No tampering/alteration</a:t>
            </a:r>
            <a:endParaRPr dirty="0"/>
          </a:p>
          <a:p>
            <a:pPr lvl="2" algn="just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000" b="1" dirty="0">
                <a:solidFill>
                  <a:srgbClr val="1E4C7C"/>
                </a:solidFill>
                <a:latin typeface="Garamond"/>
              </a:rPr>
              <a:t>Protection against repudiation (the buyer denies having made the order)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631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631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st="387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631">
                                            <p:txEl>
                                              <p:pRg st="387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631">
                                            <p:txEl>
                                              <p:pRg st="387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st="387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631">
                                            <p:txEl>
                                              <p:pRg st="387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631">
                                            <p:txEl>
                                              <p:pRg st="387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st="387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631">
                                            <p:txEl>
                                              <p:pRg st="387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631">
                                            <p:txEl>
                                              <p:pRg st="387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st="387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631">
                                            <p:txEl>
                                              <p:pRg st="387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631">
                                            <p:txEl>
                                              <p:pRg st="387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st="387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631">
                                            <p:txEl>
                                              <p:pRg st="387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631">
                                            <p:txEl>
                                              <p:pRg st="387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st="387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631">
                                            <p:txEl>
                                              <p:pRg st="387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631">
                                            <p:txEl>
                                              <p:pRg st="387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st="387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631">
                                            <p:txEl>
                                              <p:pRg st="387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631">
                                            <p:txEl>
                                              <p:pRg st="387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st="387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631">
                                            <p:txEl>
                                              <p:pRg st="387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631">
                                            <p:txEl>
                                              <p:pRg st="387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st="387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631">
                                            <p:txEl>
                                              <p:pRg st="387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631">
                                            <p:txEl>
                                              <p:pRg st="387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st="387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631">
                                            <p:txEl>
                                              <p:pRg st="387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631">
                                            <p:txEl>
                                              <p:pRg st="387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CustomShape 1"/>
          <p:cNvSpPr/>
          <p:nvPr/>
        </p:nvSpPr>
        <p:spPr>
          <a:xfrm>
            <a:off x="227160" y="7776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696" name="CustomShape 2"/>
          <p:cNvSpPr/>
          <p:nvPr/>
        </p:nvSpPr>
        <p:spPr>
          <a:xfrm>
            <a:off x="324000" y="981000"/>
            <a:ext cx="8421120" cy="5151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800" b="1" dirty="0" smtClean="0">
                <a:solidFill>
                  <a:srgbClr val="D61353"/>
                </a:solidFill>
                <a:latin typeface="Arial"/>
              </a:rPr>
              <a:t>Use of Session </a:t>
            </a:r>
            <a:r>
              <a:rPr lang="en-US" sz="2800" b="1" dirty="0">
                <a:solidFill>
                  <a:srgbClr val="D61353"/>
                </a:solidFill>
                <a:latin typeface="Arial"/>
              </a:rPr>
              <a:t>keys</a:t>
            </a:r>
            <a:endParaRPr dirty="0"/>
          </a:p>
        </p:txBody>
      </p:sp>
      <p:sp>
        <p:nvSpPr>
          <p:cNvPr id="697" name="CustomShape 3"/>
          <p:cNvSpPr/>
          <p:nvPr/>
        </p:nvSpPr>
        <p:spPr>
          <a:xfrm>
            <a:off x="324000" y="1700280"/>
            <a:ext cx="8422560" cy="497484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200" b="1">
                <a:solidFill>
                  <a:srgbClr val="1E4C7C"/>
                </a:solidFill>
                <a:latin typeface="Garamond"/>
              </a:rPr>
              <a:t>During the establishment of a </a:t>
            </a:r>
            <a:r>
              <a:rPr lang="en-US" sz="2200" b="1">
                <a:solidFill>
                  <a:srgbClr val="C00000"/>
                </a:solidFill>
                <a:latin typeface="Garamond"/>
              </a:rPr>
              <a:t>secure channel</a:t>
            </a:r>
            <a:r>
              <a:rPr lang="en-US" sz="2200" b="1">
                <a:solidFill>
                  <a:srgbClr val="1E4C7C"/>
                </a:solidFill>
                <a:latin typeface="Garamond"/>
              </a:rPr>
              <a:t>, after the authentication phase, the communicating parties use </a:t>
            </a:r>
            <a:r>
              <a:rPr lang="en-US" sz="2200" b="1">
                <a:solidFill>
                  <a:srgbClr val="C00000"/>
                </a:solidFill>
                <a:latin typeface="Garamond"/>
              </a:rPr>
              <a:t>session</a:t>
            </a:r>
            <a:r>
              <a:rPr lang="en-US" sz="2200" b="1">
                <a:solidFill>
                  <a:srgbClr val="1E4C7C"/>
                </a:solidFill>
                <a:latin typeface="Garamond"/>
              </a:rPr>
              <a:t>/temporary </a:t>
            </a:r>
            <a:r>
              <a:rPr lang="en-US" sz="2200" b="1">
                <a:solidFill>
                  <a:srgbClr val="C00000"/>
                </a:solidFill>
                <a:latin typeface="Garamond"/>
              </a:rPr>
              <a:t>keys</a:t>
            </a:r>
            <a:endParaRPr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200" b="1">
                <a:solidFill>
                  <a:srgbClr val="1E4C7C"/>
                </a:solidFill>
                <a:latin typeface="Garamond"/>
              </a:rPr>
              <a:t>Benefits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200" b="1">
                <a:solidFill>
                  <a:srgbClr val="1E4C7C"/>
                </a:solidFill>
                <a:latin typeface="Garamond"/>
              </a:rPr>
              <a:t>The session key is safely discarded when the channel is no longer used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200" b="1">
                <a:solidFill>
                  <a:srgbClr val="1E4C7C"/>
                </a:solidFill>
                <a:latin typeface="Garamond"/>
              </a:rPr>
              <a:t>When a key is used very often it becomes vulnerable. Thus by using the main key less often, we make them less vulnerable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200" b="1">
                <a:solidFill>
                  <a:srgbClr val="1E4C7C"/>
                </a:solidFill>
                <a:latin typeface="Garamond"/>
              </a:rPr>
              <a:t>Replay attacks can be avoided</a:t>
            </a:r>
            <a:endParaRPr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200" b="1">
                <a:solidFill>
                  <a:srgbClr val="1E4C7C"/>
                </a:solidFill>
                <a:latin typeface="Garamond"/>
              </a:rPr>
              <a:t>Authentication keys are often expensive to replace</a:t>
            </a:r>
            <a:endParaRPr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200" b="1">
                <a:solidFill>
                  <a:srgbClr val="1E4C7C"/>
                </a:solidFill>
                <a:latin typeface="Garamond"/>
              </a:rPr>
              <a:t>Such a combination of long-lasting and cheaper/more temporary/ session keys is a good choice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0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697">
                                            <p:txEl>
                                              <p:pRg st="0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697">
                                            <p:txEl>
                                              <p:pRg st="0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506" end="5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697">
                                            <p:txEl>
                                              <p:pRg st="506" end="5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697">
                                            <p:txEl>
                                              <p:pRg st="506" end="5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506" end="5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697">
                                            <p:txEl>
                                              <p:pRg st="506" end="5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697">
                                            <p:txEl>
                                              <p:pRg st="506" end="5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506" end="5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697">
                                            <p:txEl>
                                              <p:pRg st="506" end="5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697">
                                            <p:txEl>
                                              <p:pRg st="506" end="5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506" end="5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697">
                                            <p:txEl>
                                              <p:pRg st="506" end="5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697">
                                            <p:txEl>
                                              <p:pRg st="506" end="5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506" end="5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697">
                                            <p:txEl>
                                              <p:pRg st="506" end="5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697">
                                            <p:txEl>
                                              <p:pRg st="506" end="5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506" end="5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697">
                                            <p:txEl>
                                              <p:pRg st="506" end="5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697">
                                            <p:txEl>
                                              <p:pRg st="506" end="5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CustomShape 1"/>
          <p:cNvSpPr/>
          <p:nvPr/>
        </p:nvSpPr>
        <p:spPr>
          <a:xfrm>
            <a:off x="323640" y="-23400"/>
            <a:ext cx="8206920" cy="114336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699" name="CustomShape 2"/>
          <p:cNvSpPr/>
          <p:nvPr/>
        </p:nvSpPr>
        <p:spPr>
          <a:xfrm>
            <a:off x="533520" y="1088640"/>
            <a:ext cx="8075160" cy="78264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90000"/>
              </a:lnSpc>
              <a:buBlip>
                <a:blip r:embed="rId2"/>
              </a:buBlip>
            </a:pPr>
            <a:r>
              <a:rPr lang="en-US" sz="2400" b="1">
                <a:solidFill>
                  <a:srgbClr val="006600"/>
                </a:solidFill>
                <a:latin typeface="Garamond"/>
              </a:rPr>
              <a:t>Summary: Location of Encryption/Decryption Devices</a:t>
            </a:r>
            <a:endParaRPr/>
          </a:p>
        </p:txBody>
      </p:sp>
      <p:pic>
        <p:nvPicPr>
          <p:cNvPr id="700" name="Picture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520" y="2011680"/>
            <a:ext cx="8075160" cy="471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CustomShape 1"/>
          <p:cNvSpPr/>
          <p:nvPr/>
        </p:nvSpPr>
        <p:spPr>
          <a:xfrm>
            <a:off x="227160" y="7776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702" name="CustomShape 2"/>
          <p:cNvSpPr/>
          <p:nvPr/>
        </p:nvSpPr>
        <p:spPr>
          <a:xfrm>
            <a:off x="324000" y="981000"/>
            <a:ext cx="8421120" cy="45432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D61353"/>
                </a:solidFill>
                <a:latin typeface="Arial"/>
              </a:rPr>
              <a:t>Summary</a:t>
            </a:r>
            <a:endParaRPr/>
          </a:p>
        </p:txBody>
      </p:sp>
      <p:sp>
        <p:nvSpPr>
          <p:cNvPr id="703" name="CustomShape 3"/>
          <p:cNvSpPr/>
          <p:nvPr/>
        </p:nvSpPr>
        <p:spPr>
          <a:xfrm>
            <a:off x="324000" y="1773360"/>
            <a:ext cx="8422560" cy="173376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400" b="1" u="sng">
                <a:solidFill>
                  <a:srgbClr val="123E69"/>
                </a:solidFill>
                <a:latin typeface="Garamond"/>
              </a:rPr>
              <a:t>Advantage</a:t>
            </a:r>
            <a:r>
              <a:rPr lang="en-US" sz="2400" b="1">
                <a:solidFill>
                  <a:srgbClr val="123E69"/>
                </a:solidFill>
                <a:latin typeface="Garamond"/>
              </a:rPr>
              <a:t> of private-key (</a:t>
            </a:r>
            <a:r>
              <a:rPr lang="en-US" sz="2400" b="1">
                <a:solidFill>
                  <a:srgbClr val="006600"/>
                </a:solidFill>
                <a:latin typeface="Garamond"/>
              </a:rPr>
              <a:t>symmetric</a:t>
            </a:r>
            <a:r>
              <a:rPr lang="en-US" sz="2400" b="1">
                <a:solidFill>
                  <a:srgbClr val="123E69"/>
                </a:solidFill>
                <a:latin typeface="Garamond"/>
              </a:rPr>
              <a:t>/secret-key) cryptography is that it provides better secrecy </a:t>
            </a:r>
            <a:r>
              <a:rPr lang="en-US" sz="2400" b="1" u="sng">
                <a:solidFill>
                  <a:srgbClr val="123E69"/>
                </a:solidFill>
                <a:latin typeface="Garamond"/>
              </a:rPr>
              <a:t>but</a:t>
            </a:r>
            <a:r>
              <a:rPr lang="en-US" sz="2400" b="1">
                <a:solidFill>
                  <a:srgbClr val="123E69"/>
                </a:solidFill>
                <a:latin typeface="Garamond"/>
              </a:rPr>
              <a:t> needs prearranged key exchange.</a:t>
            </a:r>
            <a:endParaRPr/>
          </a:p>
        </p:txBody>
      </p:sp>
      <p:sp>
        <p:nvSpPr>
          <p:cNvPr id="704" name="CustomShape 4"/>
          <p:cNvSpPr/>
          <p:nvPr/>
        </p:nvSpPr>
        <p:spPr>
          <a:xfrm>
            <a:off x="324000" y="3158280"/>
            <a:ext cx="8422560" cy="296820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400" b="1" u="sng">
                <a:solidFill>
                  <a:srgbClr val="1E4C7C"/>
                </a:solidFill>
                <a:latin typeface="Garamond"/>
              </a:rPr>
              <a:t>Advantage</a:t>
            </a:r>
            <a:r>
              <a:rPr lang="en-US" sz="2400" b="1">
                <a:solidFill>
                  <a:srgbClr val="1E4C7C"/>
                </a:solidFill>
                <a:latin typeface="Garamond"/>
              </a:rPr>
              <a:t> of public-key</a:t>
            </a:r>
            <a:r>
              <a:rPr lang="en-US" sz="2400" b="1">
                <a:solidFill>
                  <a:srgbClr val="C00000"/>
                </a:solidFill>
                <a:latin typeface="Garamond"/>
              </a:rPr>
              <a:t> (</a:t>
            </a:r>
            <a:r>
              <a:rPr lang="en-US" sz="2400" b="1">
                <a:solidFill>
                  <a:srgbClr val="006600"/>
                </a:solidFill>
                <a:latin typeface="Garamond"/>
              </a:rPr>
              <a:t>asymmetric</a:t>
            </a:r>
            <a:r>
              <a:rPr lang="en-US" sz="2400" b="1">
                <a:solidFill>
                  <a:srgbClr val="C00000"/>
                </a:solidFill>
                <a:latin typeface="Garamond"/>
              </a:rPr>
              <a:t>)</a:t>
            </a:r>
            <a:r>
              <a:rPr lang="en-US" sz="2400" b="1">
                <a:solidFill>
                  <a:srgbClr val="1E4C7C"/>
                </a:solidFill>
                <a:latin typeface="Garamond"/>
              </a:rPr>
              <a:t> cryptography is that it allows for secrecy between two parties who have not arranged in advance to have a shared key (or trusted some third party to give it to them) and the </a:t>
            </a:r>
            <a:r>
              <a:rPr lang="en-US" sz="2400" b="1" u="sng">
                <a:solidFill>
                  <a:srgbClr val="1E4C7C"/>
                </a:solidFill>
                <a:latin typeface="Garamond"/>
              </a:rPr>
              <a:t>disadvantage</a:t>
            </a:r>
            <a:r>
              <a:rPr lang="en-US" sz="2400" b="1">
                <a:solidFill>
                  <a:srgbClr val="1E4C7C"/>
                </a:solidFill>
                <a:latin typeface="Garamond"/>
              </a:rPr>
              <a:t> is </a:t>
            </a:r>
            <a:r>
              <a:rPr lang="en-US" sz="2400" b="1">
                <a:solidFill>
                  <a:srgbClr val="C00000"/>
                </a:solidFill>
                <a:latin typeface="Garamond"/>
              </a:rPr>
              <a:t>overhead and speed</a:t>
            </a:r>
            <a:r>
              <a:rPr lang="en-US" sz="2400" b="1">
                <a:solidFill>
                  <a:srgbClr val="1E4C7C"/>
                </a:solidFill>
                <a:latin typeface="Garamond"/>
              </a:rPr>
              <a:t>. </a:t>
            </a:r>
            <a:endParaRPr/>
          </a:p>
        </p:txBody>
      </p:sp>
      <p:sp>
        <p:nvSpPr>
          <p:cNvPr id="705" name="CustomShape 5"/>
          <p:cNvSpPr/>
          <p:nvPr/>
        </p:nvSpPr>
        <p:spPr>
          <a:xfrm>
            <a:off x="324000" y="5622480"/>
            <a:ext cx="8422560" cy="132228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Therefore, in practice, </a:t>
            </a:r>
            <a:r>
              <a:rPr lang="en-US" sz="2400" b="1">
                <a:solidFill>
                  <a:srgbClr val="174A7C"/>
                </a:solidFill>
                <a:latin typeface="Garamond"/>
              </a:rPr>
              <a:t>hybrid systems use public-key to establish session key for private key </a:t>
            </a:r>
            <a:r>
              <a:rPr lang="en-US" sz="2400" b="1">
                <a:solidFill>
                  <a:srgbClr val="1E4C7C"/>
                </a:solidFill>
                <a:latin typeface="Garamond"/>
              </a:rPr>
              <a:t>!!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0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703">
                                            <p:txEl>
                                              <p:pRg st="0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703">
                                            <p:txEl>
                                              <p:pRg st="0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0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704">
                                            <p:txEl>
                                              <p:pRg st="0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704">
                                            <p:txEl>
                                              <p:pRg st="0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st="0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705">
                                            <p:txEl>
                                              <p:pRg st="0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705">
                                            <p:txEl>
                                              <p:pRg st="0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250920" y="18900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397" name="CustomShape 2"/>
          <p:cNvSpPr/>
          <p:nvPr/>
        </p:nvSpPr>
        <p:spPr>
          <a:xfrm>
            <a:off x="539640" y="2061000"/>
            <a:ext cx="7917840" cy="437112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lang="en-US" sz="3700" b="1">
                <a:solidFill>
                  <a:srgbClr val="1E4C7C"/>
                </a:solidFill>
                <a:latin typeface="Garamond"/>
              </a:rPr>
              <a:t>Given</a:t>
            </a:r>
            <a:endParaRPr/>
          </a:p>
          <a:p>
            <a:pPr lvl="1" algn="just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500" b="1">
                <a:solidFill>
                  <a:srgbClr val="D61353"/>
                </a:solidFill>
                <a:latin typeface="Garamond"/>
              </a:rPr>
              <a:t>P=Plaintext</a:t>
            </a:r>
            <a:endParaRPr/>
          </a:p>
          <a:p>
            <a:pPr lvl="1" algn="just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500" b="1">
                <a:solidFill>
                  <a:srgbClr val="D61353"/>
                </a:solidFill>
                <a:latin typeface="Garamond"/>
              </a:rPr>
              <a:t>C=CipherText</a:t>
            </a:r>
            <a:endParaRPr/>
          </a:p>
          <a:p>
            <a:pPr algn="just"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lang="en-US" sz="3300" b="1">
                <a:solidFill>
                  <a:srgbClr val="1E4C7C"/>
                </a:solidFill>
                <a:latin typeface="Garamond"/>
              </a:rPr>
              <a:t>C = E</a:t>
            </a:r>
            <a:r>
              <a:rPr lang="en-US" sz="3300" b="1" baseline="-30000">
                <a:solidFill>
                  <a:srgbClr val="1E4C7C"/>
                </a:solidFill>
                <a:latin typeface="Garamond"/>
              </a:rPr>
              <a:t>K</a:t>
            </a:r>
            <a:r>
              <a:rPr lang="en-US" sz="3300" b="1">
                <a:solidFill>
                  <a:srgbClr val="1E4C7C"/>
                </a:solidFill>
                <a:latin typeface="Garamond"/>
              </a:rPr>
              <a:t> (P) 			Encryption </a:t>
            </a:r>
            <a:endParaRPr/>
          </a:p>
          <a:p>
            <a:pPr algn="just">
              <a:lnSpc>
                <a:spcPct val="100000"/>
              </a:lnSpc>
              <a:buSzPct val="90000"/>
              <a:buFont typeface="Wingdings" charset="2"/>
              <a:buChar char=""/>
            </a:pPr>
            <a:r>
              <a:rPr lang="en-US" sz="3300" b="1">
                <a:solidFill>
                  <a:srgbClr val="1E4C7C"/>
                </a:solidFill>
                <a:latin typeface="Garamond"/>
              </a:rPr>
              <a:t>P = D</a:t>
            </a:r>
            <a:r>
              <a:rPr lang="en-US" sz="3300" b="1" baseline="-30000">
                <a:solidFill>
                  <a:srgbClr val="1E4C7C"/>
                </a:solidFill>
                <a:latin typeface="Garamond"/>
              </a:rPr>
              <a:t>K</a:t>
            </a:r>
            <a:r>
              <a:rPr lang="en-US" sz="3300" b="1">
                <a:solidFill>
                  <a:srgbClr val="1E4C7C"/>
                </a:solidFill>
                <a:latin typeface="Garamond"/>
              </a:rPr>
              <a:t> ( C) 			Decryption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300" b="1">
                <a:solidFill>
                  <a:srgbClr val="1F1B1C"/>
                </a:solidFill>
                <a:latin typeface="Wingdings"/>
              </a:rPr>
              <a:t></a:t>
            </a:r>
            <a:r>
              <a:rPr lang="en-US" sz="3300" b="1">
                <a:solidFill>
                  <a:srgbClr val="1F1B1C"/>
                </a:solidFill>
                <a:latin typeface="Garamond"/>
              </a:rPr>
              <a:t>P= D</a:t>
            </a:r>
            <a:r>
              <a:rPr lang="en-US" sz="3300" b="1" baseline="-25000">
                <a:solidFill>
                  <a:srgbClr val="1F1B1C"/>
                </a:solidFill>
                <a:latin typeface="Garamond"/>
              </a:rPr>
              <a:t>K</a:t>
            </a:r>
            <a:r>
              <a:rPr lang="en-US" sz="3300" b="1">
                <a:solidFill>
                  <a:srgbClr val="1F1B1C"/>
                </a:solidFill>
                <a:latin typeface="Garamond"/>
              </a:rPr>
              <a:t>(E</a:t>
            </a:r>
            <a:r>
              <a:rPr lang="en-US" sz="3300" b="1" baseline="-25000">
                <a:solidFill>
                  <a:srgbClr val="1F1B1C"/>
                </a:solidFill>
                <a:latin typeface="Garamond"/>
              </a:rPr>
              <a:t>K</a:t>
            </a:r>
            <a:r>
              <a:rPr lang="en-US" sz="3300" b="1">
                <a:solidFill>
                  <a:srgbClr val="1F1B1C"/>
                </a:solidFill>
                <a:latin typeface="Garamond"/>
              </a:rPr>
              <a:t>(P))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300" b="1">
                <a:solidFill>
                  <a:srgbClr val="1E4C7C"/>
                </a:solidFill>
                <a:latin typeface="Garamond"/>
              </a:rPr>
              <a:t> </a:t>
            </a:r>
            <a:r>
              <a:rPr lang="en-US" sz="3300" b="1">
                <a:solidFill>
                  <a:srgbClr val="1F1B1C"/>
                </a:solidFill>
                <a:latin typeface="Wingdings"/>
              </a:rPr>
              <a:t></a:t>
            </a:r>
            <a:r>
              <a:rPr lang="en-US" sz="3300" b="1">
                <a:solidFill>
                  <a:srgbClr val="1F1B1C"/>
                </a:solidFill>
                <a:latin typeface="Garamond"/>
              </a:rPr>
              <a:t>C= E</a:t>
            </a:r>
            <a:r>
              <a:rPr lang="en-US" sz="3300" b="1" baseline="-25000">
                <a:solidFill>
                  <a:srgbClr val="1F1B1C"/>
                </a:solidFill>
                <a:latin typeface="Garamond"/>
              </a:rPr>
              <a:t>K</a:t>
            </a:r>
            <a:r>
              <a:rPr lang="en-US" sz="3300" b="1">
                <a:solidFill>
                  <a:srgbClr val="1F1B1C"/>
                </a:solidFill>
                <a:latin typeface="Garamond"/>
              </a:rPr>
              <a:t>(D</a:t>
            </a:r>
            <a:r>
              <a:rPr lang="en-US" sz="3300" b="1" baseline="-30000">
                <a:solidFill>
                  <a:srgbClr val="1F1B1C"/>
                </a:solidFill>
                <a:latin typeface="Garamond"/>
              </a:rPr>
              <a:t>K</a:t>
            </a:r>
            <a:r>
              <a:rPr lang="en-US" sz="3300" b="1">
                <a:solidFill>
                  <a:srgbClr val="1F1B1C"/>
                </a:solidFill>
                <a:latin typeface="Garamond"/>
              </a:rPr>
              <a:t>(C))</a:t>
            </a:r>
            <a:endParaRPr/>
          </a:p>
        </p:txBody>
      </p:sp>
      <p:sp>
        <p:nvSpPr>
          <p:cNvPr id="398" name="CustomShape 3"/>
          <p:cNvSpPr/>
          <p:nvPr/>
        </p:nvSpPr>
        <p:spPr>
          <a:xfrm>
            <a:off x="381000" y="1219200"/>
            <a:ext cx="8062200" cy="57600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D61353"/>
                </a:solidFill>
                <a:latin typeface="Arial"/>
              </a:rPr>
              <a:t>Notation: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CustomShape 1"/>
          <p:cNvSpPr/>
          <p:nvPr/>
        </p:nvSpPr>
        <p:spPr>
          <a:xfrm>
            <a:off x="250920" y="189000"/>
            <a:ext cx="8710200" cy="77688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Security Techniques: </a:t>
            </a:r>
            <a:r>
              <a:rPr lang="en-US" sz="32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pic>
        <p:nvPicPr>
          <p:cNvPr id="707" name="Picture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640" y="1196640"/>
            <a:ext cx="8200800" cy="525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250920" y="18900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400" name="CustomShape 2"/>
          <p:cNvSpPr/>
          <p:nvPr/>
        </p:nvSpPr>
        <p:spPr>
          <a:xfrm>
            <a:off x="285840" y="1143000"/>
            <a:ext cx="8422560" cy="57600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>
                <a:solidFill>
                  <a:srgbClr val="006600"/>
                </a:solidFill>
                <a:latin typeface="Garamond"/>
              </a:rPr>
              <a:t>Caesar Cipher - early example:</a:t>
            </a:r>
            <a:endParaRPr/>
          </a:p>
        </p:txBody>
      </p:sp>
      <p:sp>
        <p:nvSpPr>
          <p:cNvPr id="401" name="CustomShape 3"/>
          <p:cNvSpPr/>
          <p:nvPr/>
        </p:nvSpPr>
        <p:spPr>
          <a:xfrm>
            <a:off x="285840" y="2000160"/>
            <a:ext cx="8422560" cy="427608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3300" b="1">
                <a:solidFill>
                  <a:srgbClr val="1E4C7C"/>
                </a:solidFill>
                <a:latin typeface="Garamond"/>
              </a:rPr>
              <a:t>Caesar Cipher: The earliest known </a:t>
            </a:r>
            <a:r>
              <a:rPr lang="en-US" sz="3300" b="1">
                <a:solidFill>
                  <a:srgbClr val="D61353"/>
                </a:solidFill>
                <a:latin typeface="Garamond"/>
              </a:rPr>
              <a:t>example</a:t>
            </a:r>
            <a:r>
              <a:rPr lang="en-US" sz="3300" b="1">
                <a:solidFill>
                  <a:srgbClr val="1E4C7C"/>
                </a:solidFill>
                <a:latin typeface="Garamond"/>
              </a:rPr>
              <a:t> of a substitution cipher in which each character of a message is replaced by a character three position down in the alphabet.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900" b="1">
                <a:solidFill>
                  <a:srgbClr val="1E4C7C"/>
                </a:solidFill>
                <a:latin typeface="Garamond"/>
              </a:rPr>
              <a:t>Plain text: </a:t>
            </a:r>
            <a:r>
              <a:rPr lang="en-US" sz="3300" b="1">
                <a:solidFill>
                  <a:srgbClr val="D61353"/>
                </a:solidFill>
                <a:latin typeface="Garamond"/>
              </a:rPr>
              <a:t>are you ready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900" b="1">
                <a:solidFill>
                  <a:srgbClr val="1E4C7C"/>
                </a:solidFill>
                <a:latin typeface="Garamond"/>
              </a:rPr>
              <a:t>Cipher text: </a:t>
            </a:r>
            <a:r>
              <a:rPr lang="en-US" sz="3300" b="1">
                <a:solidFill>
                  <a:srgbClr val="D61353"/>
                </a:solidFill>
                <a:latin typeface="Garamond"/>
              </a:rPr>
              <a:t>duh brx uhdgb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250920" y="18900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403" name="CustomShape 2"/>
          <p:cNvSpPr/>
          <p:nvPr/>
        </p:nvSpPr>
        <p:spPr>
          <a:xfrm>
            <a:off x="274320" y="1506240"/>
            <a:ext cx="8422560" cy="283644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If we represent each letter of the alphabet by an integer that corresponds to its position in the alphabet: 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The formula for replacing each character ‘p’ of the plaintext with a character ‘c’ of the ciphertext can be expressed as:</a:t>
            </a:r>
            <a:endParaRPr/>
          </a:p>
          <a:p>
            <a:pPr lvl="2" algn="just">
              <a:lnSpc>
                <a:spcPct val="100000"/>
              </a:lnSpc>
              <a:buSzPct val="80000"/>
              <a:buFont typeface="Wingdings 2" charset="2"/>
              <a:buChar char=""/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c = E</a:t>
            </a:r>
            <a:r>
              <a:rPr lang="en-US" sz="2400" b="1" baseline="-25000">
                <a:solidFill>
                  <a:srgbClr val="1E4C7C"/>
                </a:solidFill>
                <a:latin typeface="Garamond"/>
              </a:rPr>
              <a:t>3</a:t>
            </a:r>
            <a:r>
              <a:rPr lang="en-US" sz="2400" b="1">
                <a:solidFill>
                  <a:srgbClr val="1E4C7C"/>
                </a:solidFill>
                <a:latin typeface="Garamond"/>
              </a:rPr>
              <a:t>(p ) = (p + 3) mod 26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250920" y="189000"/>
            <a:ext cx="8710200" cy="775800"/>
          </a:xfrm>
          <a:prstGeom prst="rect">
            <a:avLst/>
          </a:prstGeom>
          <a:noFill/>
          <a:ln>
            <a:noFill/>
          </a:ln>
        </p:spPr>
        <p:txBody>
          <a:bodyPr lIns="180000" tIns="0" rIns="180000" bIns="0" anchor="ctr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FFFFFF"/>
                </a:solidFill>
                <a:latin typeface="Garamond"/>
              </a:rPr>
              <a:t>Cryptography</a:t>
            </a:r>
            <a:endParaRPr/>
          </a:p>
        </p:txBody>
      </p:sp>
      <p:sp>
        <p:nvSpPr>
          <p:cNvPr id="405" name="CustomShape 2"/>
          <p:cNvSpPr/>
          <p:nvPr/>
        </p:nvSpPr>
        <p:spPr>
          <a:xfrm>
            <a:off x="642960" y="1643040"/>
            <a:ext cx="7917840" cy="4550400"/>
          </a:xfrm>
          <a:prstGeom prst="rect">
            <a:avLst/>
          </a:prstGeom>
          <a:solidFill>
            <a:srgbClr val="FFFFFF"/>
          </a:solidFill>
          <a:ln w="9360">
            <a:solidFill>
              <a:srgbClr val="231F20"/>
            </a:solidFill>
            <a:miter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A more general version of this cipher that allows for any degree of shift: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c = E</a:t>
            </a:r>
            <a:r>
              <a:rPr lang="en-US" sz="2400" b="1" baseline="-25000">
                <a:solidFill>
                  <a:srgbClr val="1E4C7C"/>
                </a:solidFill>
                <a:latin typeface="Garamond"/>
              </a:rPr>
              <a:t>k</a:t>
            </a:r>
            <a:r>
              <a:rPr lang="en-US" sz="2400" b="1">
                <a:solidFill>
                  <a:srgbClr val="1E4C7C"/>
                </a:solidFill>
                <a:latin typeface="Garamond"/>
              </a:rPr>
              <a:t>(p ) = (p + k) mod 26</a:t>
            </a:r>
            <a:endParaRPr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The formula for decryption would be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p = D</a:t>
            </a:r>
            <a:r>
              <a:rPr lang="en-US" sz="2400" b="1" baseline="-25000">
                <a:solidFill>
                  <a:srgbClr val="1E4C7C"/>
                </a:solidFill>
                <a:latin typeface="Garamond"/>
              </a:rPr>
              <a:t>k</a:t>
            </a:r>
            <a:r>
              <a:rPr lang="en-US" sz="2400" b="1">
                <a:solidFill>
                  <a:srgbClr val="1E4C7C"/>
                </a:solidFill>
                <a:latin typeface="Garamond"/>
              </a:rPr>
              <a:t>(c ) = (c - k) mod 26</a:t>
            </a:r>
            <a:endParaRPr/>
          </a:p>
          <a:p>
            <a:pPr algn="just">
              <a:lnSpc>
                <a:spcPct val="100000"/>
              </a:lnSpc>
              <a:buBlip>
                <a:blip r:embed="rId3"/>
              </a:buBlip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In these formulas</a:t>
            </a:r>
            <a:endParaRPr/>
          </a:p>
          <a:p>
            <a:pPr lvl="1" algn="just">
              <a:lnSpc>
                <a:spcPct val="100000"/>
              </a:lnSpc>
              <a:buSzPct val="90000"/>
              <a:buFont typeface="Wingdings 2" charset="2"/>
              <a:buChar char=""/>
            </a:pPr>
            <a:r>
              <a:rPr lang="en-US" sz="2400" b="1">
                <a:solidFill>
                  <a:srgbClr val="1E4C7C"/>
                </a:solidFill>
                <a:latin typeface="Garamond"/>
              </a:rPr>
              <a:t> ‘k’ is the secret key. The symbols ’E’ and ’D’ stand for Encryption and Decryption respectively, and p and c are characters in the plain and cipher text respectively.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4199</Words>
  <Application>Microsoft Office PowerPoint</Application>
  <PresentationFormat>On-screen Show (4:3)</PresentationFormat>
  <Paragraphs>489</Paragraphs>
  <Slides>60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60</vt:i4>
      </vt:variant>
    </vt:vector>
  </HeadingPairs>
  <TitlesOfParts>
    <vt:vector size="79" baseType="lpstr">
      <vt:lpstr>Arial Unicode MS</vt:lpstr>
      <vt:lpstr>Arial</vt:lpstr>
      <vt:lpstr>Broadway BT</vt:lpstr>
      <vt:lpstr>DejaVu Sans</vt:lpstr>
      <vt:lpstr>Garamond</vt:lpstr>
      <vt:lpstr>굴림</vt:lpstr>
      <vt:lpstr>StarSymbol</vt:lpstr>
      <vt:lpstr>Symbol</vt:lpstr>
      <vt:lpstr>Times New Roman</vt:lpstr>
      <vt:lpstr>Wingdings</vt:lpstr>
      <vt:lpstr>Wingdings 2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Group Presentation Topic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Windows User</cp:lastModifiedBy>
  <cp:revision>77</cp:revision>
  <dcterms:modified xsi:type="dcterms:W3CDTF">2024-02-24T11:08:40Z</dcterms:modified>
</cp:coreProperties>
</file>